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64" d="100"/>
          <a:sy n="64" d="100"/>
        </p:scale>
        <p:origin x="3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image" Target="../media/image2.wmf"/><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5" Type="http://schemas.openxmlformats.org/officeDocument/2006/relationships/image" Target="../media/image71.wmf"/><Relationship Id="rId4"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7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5" Type="http://schemas.openxmlformats.org/officeDocument/2006/relationships/image" Target="../media/image78.wmf"/><Relationship Id="rId4"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4" Type="http://schemas.openxmlformats.org/officeDocument/2006/relationships/image" Target="../media/image9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99.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5" Type="http://schemas.openxmlformats.org/officeDocument/2006/relationships/image" Target="../media/image116.wmf"/><Relationship Id="rId4" Type="http://schemas.openxmlformats.org/officeDocument/2006/relationships/image" Target="../media/image11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61.wmf"/><Relationship Id="rId4"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9CE80-3AE0-4370-B84F-C240B4799E99}" type="datetimeFigureOut">
              <a:rPr lang="en-US" smtClean="0"/>
              <a:t>11/28/2015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6D5C2-F5EF-4AC2-80AE-9CC170DD2008}" type="slidenum">
              <a:rPr lang="en-US" smtClean="0"/>
              <a:t>‹#›</a:t>
            </a:fld>
            <a:endParaRPr lang="en-US"/>
          </a:p>
        </p:txBody>
      </p:sp>
    </p:spTree>
    <p:extLst>
      <p:ext uri="{BB962C8B-B14F-4D97-AF65-F5344CB8AC3E}">
        <p14:creationId xmlns:p14="http://schemas.microsoft.com/office/powerpoint/2010/main" val="377789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txBox="1">
            <a:spLocks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2696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16F58E02-AF4B-496E-B387-E54AC37A297B}" type="slidenum">
              <a:rPr lang="en-US"/>
              <a:pPr/>
              <a:t>103</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59352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BB047EB-D187-4167-936A-DAD99865AAEB}" type="slidenum">
              <a:rPr lang="en-US"/>
              <a:pPr/>
              <a:t>104</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220971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970D3E9-9BB2-41B2-99AB-0F55691F9FD7}" type="slidenum">
              <a:rPr lang="en-US"/>
              <a:pPr/>
              <a:t>105</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405095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3AB562C-8637-45E4-9D61-C38DDB3A0A21}" type="slidenum">
              <a:rPr lang="en-US"/>
              <a:pPr/>
              <a:t>106</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72433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E53B48E-3B2F-4C19-9444-17E62F8C7A8A}" type="slidenum">
              <a:rPr lang="en-US"/>
              <a:pPr/>
              <a:t>107</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695061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3A4E743-FF09-4698-8472-EAD5041951EA}" type="slidenum">
              <a:rPr lang="en-US"/>
              <a:pPr/>
              <a:t>108</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3411173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880E5066-B800-4627-A889-1E097BE8D784}" type="slidenum">
              <a:rPr lang="en-US"/>
              <a:pPr/>
              <a:t>109</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276984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DE6878B-56E4-48B2-8BC8-962180D014E8}" type="slidenum">
              <a:rPr lang="en-US"/>
              <a:pPr/>
              <a:t>110</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623183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FA09984-FCA9-43E2-90AE-4EBE73D6F2FB}" type="slidenum">
              <a:rPr lang="en-US"/>
              <a:pPr/>
              <a:t>111</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94407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B05C30A-5F04-447A-87DD-C8ACE3669E21}" type="slidenum">
              <a:rPr lang="en-US"/>
              <a:pPr/>
              <a:t>112</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397736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34565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5C47469-2403-42EC-B472-30007BEF5057}" type="slidenum">
              <a:rPr lang="en-US"/>
              <a:pPr/>
              <a:t>113</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3555553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5868F77-7BF2-42D3-81C8-B9356FC335B5}" type="slidenum">
              <a:rPr lang="en-US"/>
              <a:pPr/>
              <a:t>114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25250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8089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788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C07EA-52CF-4D11-8E6B-B03AA63ECDBA}" type="slidenum">
              <a:rPr lang="en-US" smtClean="0"/>
              <a:pPr/>
              <a:t>82</a:t>
            </a:fld>
            <a:endParaRPr lang="en-US"/>
          </a:p>
        </p:txBody>
      </p:sp>
    </p:spTree>
    <p:extLst>
      <p:ext uri="{BB962C8B-B14F-4D97-AF65-F5344CB8AC3E}">
        <p14:creationId xmlns:p14="http://schemas.microsoft.com/office/powerpoint/2010/main" val="162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C07EA-52CF-4D11-8E6B-B03AA63ECDBA}" type="slidenum">
              <a:rPr lang="en-US" smtClean="0"/>
              <a:pPr/>
              <a:t>89</a:t>
            </a:fld>
            <a:endParaRPr lang="en-US"/>
          </a:p>
        </p:txBody>
      </p:sp>
    </p:spTree>
    <p:extLst>
      <p:ext uri="{BB962C8B-B14F-4D97-AF65-F5344CB8AC3E}">
        <p14:creationId xmlns:p14="http://schemas.microsoft.com/office/powerpoint/2010/main" val="143025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375A1F0-3221-4051-86AB-81B8C3A92D3C}" type="slidenum">
              <a:rPr lang="en-US"/>
              <a:pPr eaLnBrk="1" hangingPunct="1"/>
              <a:t>96</a:t>
            </a:fld>
            <a:endParaRPr 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3341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0314C89-CAB2-4ACC-9BC5-C19B90AB643A}" type="slidenum">
              <a:rPr lang="en-US"/>
              <a:pPr eaLnBrk="1" hangingPunct="1"/>
              <a:t>97</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9764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9CD2E946-5C79-4A40-9F96-14616467A361}" type="slidenum">
              <a:rPr lang="en-US"/>
              <a:pPr/>
              <a:t>102</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3022545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582C51-55F3-45A6-9F36-63C0AF2DCD71}"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105549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2C51-55F3-45A6-9F36-63C0AF2DCD71}"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506584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2C51-55F3-45A6-9F36-63C0AF2DCD71}"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2956628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128589"/>
            <a:ext cx="10970684" cy="599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idx="10"/>
          </p:nvPr>
        </p:nvSpPr>
        <p:spPr>
          <a:xfrm>
            <a:off x="609601" y="6245226"/>
            <a:ext cx="2842684" cy="474663"/>
          </a:xfrm>
        </p:spPr>
        <p:txBody>
          <a:bodyPr/>
          <a:lstStyle>
            <a:lvl1pPr>
              <a:defRPr/>
            </a:lvl1pPr>
          </a:lstStyle>
          <a:p>
            <a:endParaRPr lang="en-GB" altLang="en-US"/>
          </a:p>
        </p:txBody>
      </p:sp>
      <p:sp>
        <p:nvSpPr>
          <p:cNvPr id="4" name="Footer Placeholder 3"/>
          <p:cNvSpPr>
            <a:spLocks noGrp="1"/>
          </p:cNvSpPr>
          <p:nvPr>
            <p:ph type="ftr" idx="11"/>
          </p:nvPr>
        </p:nvSpPr>
        <p:spPr>
          <a:xfrm>
            <a:off x="4165601" y="6245226"/>
            <a:ext cx="3858684" cy="474663"/>
          </a:xfrm>
        </p:spPr>
        <p:txBody>
          <a:bodyPr/>
          <a:lstStyle>
            <a:lvl1pPr>
              <a:defRPr/>
            </a:lvl1pPr>
          </a:lstStyle>
          <a:p>
            <a:endParaRPr lang="en-GB" altLang="en-US"/>
          </a:p>
        </p:txBody>
      </p:sp>
      <p:sp>
        <p:nvSpPr>
          <p:cNvPr id="5" name="Slide Number Placeholder 4"/>
          <p:cNvSpPr>
            <a:spLocks noGrp="1"/>
          </p:cNvSpPr>
          <p:nvPr>
            <p:ph type="sldNum" idx="12"/>
          </p:nvPr>
        </p:nvSpPr>
        <p:spPr>
          <a:xfrm>
            <a:off x="8737601" y="6245226"/>
            <a:ext cx="2842684" cy="474663"/>
          </a:xfrm>
        </p:spPr>
        <p:txBody>
          <a:bodyPr/>
          <a:lstStyle>
            <a:lvl1pPr>
              <a:defRPr/>
            </a:lvl1pPr>
          </a:lstStyle>
          <a:p>
            <a:fld id="{097644FD-A4C0-4A8E-B6C7-7C572DABC866}" type="slidenum">
              <a:rPr lang="en-GB" altLang="en-US"/>
              <a:pPr/>
              <a:t>‹#›</a:t>
            </a:fld>
            <a:endParaRPr lang="en-GB" altLang="en-US"/>
          </a:p>
        </p:txBody>
      </p:sp>
    </p:spTree>
    <p:extLst>
      <p:ext uri="{BB962C8B-B14F-4D97-AF65-F5344CB8AC3E}">
        <p14:creationId xmlns:p14="http://schemas.microsoft.com/office/powerpoint/2010/main" val="263114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582C51-55F3-45A6-9F36-63C0AF2DCD71}"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58557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582C51-55F3-45A6-9F36-63C0AF2DCD71}"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417452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582C51-55F3-45A6-9F36-63C0AF2DCD71}"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253649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582C51-55F3-45A6-9F36-63C0AF2DCD71}" type="datetimeFigureOut">
              <a:rPr lang="en-US" smtClean="0"/>
              <a:t>11/28/2015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6843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582C51-55F3-45A6-9F36-63C0AF2DCD71}" type="datetimeFigureOut">
              <a:rPr lang="en-US" smtClean="0"/>
              <a:t>11/28/2015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18515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82C51-55F3-45A6-9F36-63C0AF2DCD71}" type="datetimeFigureOut">
              <a:rPr lang="en-US" smtClean="0"/>
              <a:t>11/28/2015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349907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582C51-55F3-45A6-9F36-63C0AF2DCD71}"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297545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582C51-55F3-45A6-9F36-63C0AF2DCD71}"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A99D2-C839-47C6-A45F-079F66381934}" type="slidenum">
              <a:rPr lang="en-US" smtClean="0"/>
              <a:t>‹#›</a:t>
            </a:fld>
            <a:endParaRPr lang="en-US"/>
          </a:p>
        </p:txBody>
      </p:sp>
    </p:spTree>
    <p:extLst>
      <p:ext uri="{BB962C8B-B14F-4D97-AF65-F5344CB8AC3E}">
        <p14:creationId xmlns:p14="http://schemas.microsoft.com/office/powerpoint/2010/main" val="99285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82C51-55F3-45A6-9F36-63C0AF2DCD71}" type="datetimeFigureOut">
              <a:rPr lang="en-US" smtClean="0"/>
              <a:t>11/28/2015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99D2-C839-47C6-A45F-079F66381934}" type="slidenum">
              <a:rPr lang="en-US" smtClean="0"/>
              <a:t>‹#›</a:t>
            </a:fld>
            <a:endParaRPr lang="en-US"/>
          </a:p>
        </p:txBody>
      </p:sp>
    </p:spTree>
    <p:extLst>
      <p:ext uri="{BB962C8B-B14F-4D97-AF65-F5344CB8AC3E}">
        <p14:creationId xmlns:p14="http://schemas.microsoft.com/office/powerpoint/2010/main" val="295629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4.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4.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6.wmf"/><Relationship Id="rId5" Type="http://schemas.openxmlformats.org/officeDocument/2006/relationships/oleObject" Target="../embeddings/oleObject27.bin"/><Relationship Id="rId4" Type="http://schemas.openxmlformats.org/officeDocument/2006/relationships/image" Target="../media/image55.wmf"/></Relationships>
</file>

<file path=ppt/slides/_rels/slide29.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8.wmf"/><Relationship Id="rId5" Type="http://schemas.openxmlformats.org/officeDocument/2006/relationships/oleObject" Target="../embeddings/oleObject29.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31.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wmf"/><Relationship Id="rId3" Type="http://schemas.openxmlformats.org/officeDocument/2006/relationships/notesSlide" Target="../notesSlides/notesSlide2.xml"/><Relationship Id="rId7" Type="http://schemas.openxmlformats.org/officeDocument/2006/relationships/image" Target="../media/image3.wmf"/><Relationship Id="rId12" Type="http://schemas.openxmlformats.org/officeDocument/2006/relationships/oleObject" Target="../embeddings/oleObject5.bin"/><Relationship Id="rId17" Type="http://schemas.openxmlformats.org/officeDocument/2006/relationships/image" Target="../media/image8.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wmf"/><Relationship Id="rId5" Type="http://schemas.openxmlformats.org/officeDocument/2006/relationships/image" Target="../media/image2.wmf"/><Relationship Id="rId15" Type="http://schemas.openxmlformats.org/officeDocument/2006/relationships/image" Target="../media/image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wmf"/><Relationship Id="rId1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7.wmf"/><Relationship Id="rId5" Type="http://schemas.openxmlformats.org/officeDocument/2006/relationships/oleObject" Target="../embeddings/oleObject33.bin"/><Relationship Id="rId10" Type="http://schemas.openxmlformats.org/officeDocument/2006/relationships/image" Target="../media/image63.wmf"/><Relationship Id="rId4" Type="http://schemas.openxmlformats.org/officeDocument/2006/relationships/image" Target="../media/image61.wmf"/><Relationship Id="rId9" Type="http://schemas.openxmlformats.org/officeDocument/2006/relationships/oleObject" Target="../embeddings/oleObject35.bin"/></Relationships>
</file>

<file path=ppt/slides/_rels/slide31.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5.wmf"/><Relationship Id="rId5" Type="http://schemas.openxmlformats.org/officeDocument/2006/relationships/oleObject" Target="../embeddings/oleObject37.bin"/><Relationship Id="rId4" Type="http://schemas.openxmlformats.org/officeDocument/2006/relationships/image" Target="../media/image64.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71.wmf"/><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8.wmf"/><Relationship Id="rId11" Type="http://schemas.openxmlformats.org/officeDocument/2006/relationships/image" Target="../media/image70.wmf"/><Relationship Id="rId5" Type="http://schemas.openxmlformats.org/officeDocument/2006/relationships/oleObject" Target="../embeddings/oleObject40.bin"/><Relationship Id="rId10" Type="http://schemas.openxmlformats.org/officeDocument/2006/relationships/oleObject" Target="../embeddings/oleObject43.bin"/><Relationship Id="rId4" Type="http://schemas.openxmlformats.org/officeDocument/2006/relationships/image" Target="../media/image67.wmf"/><Relationship Id="rId9" Type="http://schemas.openxmlformats.org/officeDocument/2006/relationships/image" Target="../media/image69.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66.wmf"/><Relationship Id="rId5" Type="http://schemas.openxmlformats.org/officeDocument/2006/relationships/oleObject" Target="../embeddings/oleObject46.bin"/><Relationship Id="rId4" Type="http://schemas.openxmlformats.org/officeDocument/2006/relationships/image" Target="../media/image72.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oleObject" Target="../embeddings/oleObject47.bin"/><Relationship Id="rId7" Type="http://schemas.openxmlformats.org/officeDocument/2006/relationships/oleObject" Target="../embeddings/oleObject49.bin"/><Relationship Id="rId12"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5.wmf"/><Relationship Id="rId11" Type="http://schemas.openxmlformats.org/officeDocument/2006/relationships/oleObject" Target="../embeddings/oleObject51.bin"/><Relationship Id="rId5" Type="http://schemas.openxmlformats.org/officeDocument/2006/relationships/oleObject" Target="../embeddings/oleObject48.bin"/><Relationship Id="rId10" Type="http://schemas.openxmlformats.org/officeDocument/2006/relationships/image" Target="../media/image77.wmf"/><Relationship Id="rId4" Type="http://schemas.openxmlformats.org/officeDocument/2006/relationships/image" Target="../media/image74.wmf"/><Relationship Id="rId9" Type="http://schemas.openxmlformats.org/officeDocument/2006/relationships/oleObject" Target="../embeddings/oleObject50.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79.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3.wmf"/><Relationship Id="rId3" Type="http://schemas.openxmlformats.org/officeDocument/2006/relationships/notesSlide" Target="../notesSlides/notesSlide3.xml"/><Relationship Id="rId7" Type="http://schemas.openxmlformats.org/officeDocument/2006/relationships/image" Target="../media/image10.wmf"/><Relationship Id="rId12" Type="http://schemas.openxmlformats.org/officeDocument/2006/relationships/oleObject" Target="../embeddings/oleObject12.bin"/><Relationship Id="rId17"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9.bin"/><Relationship Id="rId11" Type="http://schemas.openxmlformats.org/officeDocument/2006/relationships/image" Target="../media/image12.wmf"/><Relationship Id="rId5" Type="http://schemas.openxmlformats.org/officeDocument/2006/relationships/image" Target="../media/image9.wmf"/><Relationship Id="rId15" Type="http://schemas.openxmlformats.org/officeDocument/2006/relationships/image" Target="../media/image14.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1.wmf"/><Relationship Id="rId14"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81.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82.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84.wmf"/><Relationship Id="rId5" Type="http://schemas.openxmlformats.org/officeDocument/2006/relationships/oleObject" Target="../embeddings/oleObject56.bin"/><Relationship Id="rId4" Type="http://schemas.openxmlformats.org/officeDocument/2006/relationships/image" Target="../media/image8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85.wmf"/></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88.wmf"/></Relationships>
</file>

<file path=ppt/slides/_rels/slide49.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59.bin"/><Relationship Id="rId7"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0.wmf"/><Relationship Id="rId5" Type="http://schemas.openxmlformats.org/officeDocument/2006/relationships/oleObject" Target="../embeddings/oleObject60.bin"/><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62.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6.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94.wmf"/><Relationship Id="rId5" Type="http://schemas.openxmlformats.org/officeDocument/2006/relationships/oleObject" Target="../embeddings/oleObject64.bin"/><Relationship Id="rId4" Type="http://schemas.openxmlformats.org/officeDocument/2006/relationships/image" Target="../media/image93.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96.wmf"/><Relationship Id="rId5" Type="http://schemas.openxmlformats.org/officeDocument/2006/relationships/oleObject" Target="../embeddings/oleObject66.bin"/><Relationship Id="rId4" Type="http://schemas.openxmlformats.org/officeDocument/2006/relationships/image" Target="../media/image95.wmf"/></Relationships>
</file>

<file path=ppt/slides/_rels/slide52.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98.wmf"/><Relationship Id="rId5" Type="http://schemas.openxmlformats.org/officeDocument/2006/relationships/oleObject" Target="../embeddings/oleObject68.bin"/><Relationship Id="rId10" Type="http://schemas.openxmlformats.org/officeDocument/2006/relationships/image" Target="../media/image99.wmf"/><Relationship Id="rId4" Type="http://schemas.openxmlformats.org/officeDocument/2006/relationships/image" Target="../media/image97.wmf"/><Relationship Id="rId9" Type="http://schemas.openxmlformats.org/officeDocument/2006/relationships/oleObject" Target="../embeddings/oleObject70.bin"/></Relationships>
</file>

<file path=ppt/slides/_rels/slide53.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01.wmf"/><Relationship Id="rId5" Type="http://schemas.openxmlformats.org/officeDocument/2006/relationships/oleObject" Target="../embeddings/oleObject72.bin"/><Relationship Id="rId4" Type="http://schemas.openxmlformats.org/officeDocument/2006/relationships/image" Target="../media/image100.wmf"/></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05.wmf"/><Relationship Id="rId5" Type="http://schemas.openxmlformats.org/officeDocument/2006/relationships/oleObject" Target="../embeddings/oleObject75.bin"/><Relationship Id="rId4" Type="http://schemas.openxmlformats.org/officeDocument/2006/relationships/image" Target="../media/image104.wmf"/></Relationships>
</file>

<file path=ppt/slides/_rels/slide56.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07.wmf"/><Relationship Id="rId5" Type="http://schemas.openxmlformats.org/officeDocument/2006/relationships/oleObject" Target="../embeddings/oleObject77.bin"/><Relationship Id="rId4" Type="http://schemas.openxmlformats.org/officeDocument/2006/relationships/image" Target="../media/image106.wmf"/></Relationships>
</file>

<file path=ppt/slides/_rels/slide57.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10.wmf"/><Relationship Id="rId5" Type="http://schemas.openxmlformats.org/officeDocument/2006/relationships/oleObject" Target="../embeddings/oleObject80.bin"/><Relationship Id="rId4" Type="http://schemas.openxmlformats.org/officeDocument/2006/relationships/image" Target="../media/image109.wmf"/></Relationships>
</file>

<file path=ppt/slides/_rels/slide58.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oleObject" Target="../embeddings/oleObject82.bin"/><Relationship Id="rId7" Type="http://schemas.openxmlformats.org/officeDocument/2006/relationships/oleObject" Target="../embeddings/oleObject84.bin"/><Relationship Id="rId12" Type="http://schemas.openxmlformats.org/officeDocument/2006/relationships/image" Target="../media/image116.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13.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115.wmf"/><Relationship Id="rId4" Type="http://schemas.openxmlformats.org/officeDocument/2006/relationships/image" Target="../media/image112.wmf"/><Relationship Id="rId9" Type="http://schemas.openxmlformats.org/officeDocument/2006/relationships/oleObject" Target="../embeddings/oleObject85.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117.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7.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wmf"/><Relationship Id="rId5" Type="http://schemas.openxmlformats.org/officeDocument/2006/relationships/oleObject" Target="../embeddings/oleObject18.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20.bin"/></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802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05001" y="0"/>
            <a:ext cx="8228013" cy="1104900"/>
          </a:xfrm>
        </p:spPr>
        <p:txBody>
          <a:bodyPr/>
          <a:lstStyle/>
          <a:p>
            <a:r>
              <a:rPr lang="en-US" altLang="en-US">
                <a:solidFill>
                  <a:srgbClr val="003399"/>
                </a:solidFill>
                <a:latin typeface="Times New Roman" panose="02020603050405020304" pitchFamily="18" charset="0"/>
              </a:rPr>
              <a:t>Night Over Land</a:t>
            </a:r>
          </a:p>
        </p:txBody>
      </p:sp>
      <p:sp>
        <p:nvSpPr>
          <p:cNvPr id="66564" name="Rectangle 4"/>
          <p:cNvSpPr>
            <a:spLocks noChangeArrowheads="1"/>
          </p:cNvSpPr>
          <p:nvPr>
            <p:ph type="body" idx="1"/>
          </p:nvPr>
        </p:nvSpPr>
        <p:spPr>
          <a:xfrm>
            <a:off x="1981201" y="1219200"/>
            <a:ext cx="8228013" cy="5257800"/>
          </a:xfrm>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solidFill>
                  <a:srgbClr val="003399"/>
                </a:solidFill>
              </a:rPr>
              <a:t>	</a:t>
            </a:r>
            <a:r>
              <a:rPr lang="en-GB" altLang="en-US">
                <a:solidFill>
                  <a:srgbClr val="003399"/>
                </a:solidFill>
                <a:latin typeface="Times New Roman" panose="02020603050405020304" pitchFamily="18" charset="0"/>
              </a:rPr>
              <a:t>At </a:t>
            </a:r>
            <a:r>
              <a:rPr lang="en-GB" altLang="en-US" b="1" i="1">
                <a:solidFill>
                  <a:srgbClr val="003399"/>
                </a:solidFill>
                <a:latin typeface="Times New Roman" panose="02020603050405020304" pitchFamily="18" charset="0"/>
              </a:rPr>
              <a:t>night over land</a:t>
            </a:r>
            <a:r>
              <a:rPr lang="en-GB" altLang="en-US">
                <a:solidFill>
                  <a:srgbClr val="003399"/>
                </a:solidFill>
                <a:latin typeface="Times New Roman" panose="02020603050405020304" pitchFamily="18" charset="0"/>
              </a:rPr>
              <a:t>,        is often positive because of the net upward longwave radiative cooling to space.</a:t>
            </a:r>
          </a:p>
          <a:p>
            <a:r>
              <a:rPr lang="en-GB" altLang="en-US">
                <a:solidFill>
                  <a:srgbClr val="003399"/>
                </a:solidFill>
                <a:latin typeface="Times New Roman" panose="02020603050405020304" pitchFamily="18" charset="0"/>
              </a:rPr>
              <a:t>        is negative because of downward heat flux from the air. </a:t>
            </a:r>
          </a:p>
          <a:p>
            <a:r>
              <a:rPr lang="en-GB" altLang="en-US">
                <a:solidFill>
                  <a:srgbClr val="003399"/>
                </a:solidFill>
                <a:latin typeface="Times New Roman" panose="02020603050405020304" pitchFamily="18" charset="0"/>
              </a:rPr>
              <a:t>Dew or frost formation makes        negative. </a:t>
            </a:r>
          </a:p>
          <a:p>
            <a:r>
              <a:rPr lang="en-GB" altLang="en-US">
                <a:solidFill>
                  <a:srgbClr val="003399"/>
                </a:solidFill>
                <a:latin typeface="Times New Roman" panose="02020603050405020304" pitchFamily="18" charset="0"/>
              </a:rPr>
              <a:t>Conduction of heat from the warm ground up to the cooler surface makes            positive . </a:t>
            </a:r>
          </a:p>
          <a:p>
            <a:r>
              <a:rPr lang="en-GB" altLang="en-US">
                <a:solidFill>
                  <a:srgbClr val="003399"/>
                </a:solidFill>
                <a:latin typeface="Times New Roman" panose="02020603050405020304" pitchFamily="18" charset="0"/>
              </a:rPr>
              <a:t>The release of stored heat from the layer makes                			negative (see Fig 7.3b)</a:t>
            </a:r>
          </a:p>
        </p:txBody>
      </p:sp>
      <p:graphicFrame>
        <p:nvGraphicFramePr>
          <p:cNvPr id="66565" name="Object 5"/>
          <p:cNvGraphicFramePr>
            <a:graphicFrameLocks noChangeAspect="1"/>
          </p:cNvGraphicFramePr>
          <p:nvPr>
            <p:ph sz="quarter" idx="4294967295"/>
          </p:nvPr>
        </p:nvGraphicFramePr>
        <p:xfrm>
          <a:off x="2286000" y="5867401"/>
          <a:ext cx="1016000" cy="703263"/>
        </p:xfrm>
        <a:graphic>
          <a:graphicData uri="http://schemas.openxmlformats.org/presentationml/2006/ole">
            <mc:AlternateContent xmlns:mc="http://schemas.openxmlformats.org/markup-compatibility/2006">
              <mc:Choice xmlns:v="urn:schemas-microsoft-com:vml" Requires="v">
                <p:oleObj spid="_x0000_s6151" name="Equation" r:id="rId3" imgW="330120" imgH="228600" progId="Equation.3">
                  <p:embed/>
                </p:oleObj>
              </mc:Choice>
              <mc:Fallback>
                <p:oleObj name="Equation" r:id="rId3" imgW="3301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5867401"/>
                        <a:ext cx="1016000" cy="70326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7" name="Object 7"/>
          <p:cNvGraphicFramePr>
            <a:graphicFrameLocks noChangeAspect="1"/>
          </p:cNvGraphicFramePr>
          <p:nvPr>
            <p:ph sz="quarter" idx="4294967295"/>
          </p:nvPr>
        </p:nvGraphicFramePr>
        <p:xfrm>
          <a:off x="7315200" y="3657600"/>
          <a:ext cx="685800" cy="649288"/>
        </p:xfrm>
        <a:graphic>
          <a:graphicData uri="http://schemas.openxmlformats.org/presentationml/2006/ole">
            <mc:AlternateContent xmlns:mc="http://schemas.openxmlformats.org/markup-compatibility/2006">
              <mc:Choice xmlns:v="urn:schemas-microsoft-com:vml" Requires="v">
                <p:oleObj spid="_x0000_s6152" name="Equation" r:id="rId5" imgW="228600" imgH="215640" progId="Equation.3">
                  <p:embed/>
                </p:oleObj>
              </mc:Choice>
              <mc:Fallback>
                <p:oleObj name="Equation" r:id="rId5" imgW="22860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657600"/>
                        <a:ext cx="685800" cy="6492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9" name="Object 9"/>
          <p:cNvGraphicFramePr>
            <a:graphicFrameLocks noChangeAspect="1"/>
          </p:cNvGraphicFramePr>
          <p:nvPr/>
        </p:nvGraphicFramePr>
        <p:xfrm>
          <a:off x="2362200" y="2514600"/>
          <a:ext cx="679450" cy="762000"/>
        </p:xfrm>
        <a:graphic>
          <a:graphicData uri="http://schemas.openxmlformats.org/presentationml/2006/ole">
            <mc:AlternateContent xmlns:mc="http://schemas.openxmlformats.org/markup-compatibility/2006">
              <mc:Choice xmlns:v="urn:schemas-microsoft-com:vml" Requires="v">
                <p:oleObj spid="_x0000_s6153" name="Equation" r:id="rId7" imgW="241200" imgH="215640" progId="Equation.3">
                  <p:embed/>
                </p:oleObj>
              </mc:Choice>
              <mc:Fallback>
                <p:oleObj name="Equation" r:id="rId7" imgW="24120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2514600"/>
                        <a:ext cx="679450" cy="762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70" name="Object 10"/>
          <p:cNvGraphicFramePr>
            <a:graphicFrameLocks noChangeAspect="1"/>
          </p:cNvGraphicFramePr>
          <p:nvPr>
            <p:ph sz="half" idx="4294967295"/>
          </p:nvPr>
        </p:nvGraphicFramePr>
        <p:xfrm>
          <a:off x="5715000" y="1066800"/>
          <a:ext cx="681038" cy="762000"/>
        </p:xfrm>
        <a:graphic>
          <a:graphicData uri="http://schemas.openxmlformats.org/presentationml/2006/ole">
            <mc:AlternateContent xmlns:mc="http://schemas.openxmlformats.org/markup-compatibility/2006">
              <mc:Choice xmlns:v="urn:schemas-microsoft-com:vml" Requires="v">
                <p:oleObj spid="_x0000_s6154" name="Equation" r:id="rId9" imgW="215640" imgH="241200" progId="Equation.3">
                  <p:embed/>
                </p:oleObj>
              </mc:Choice>
              <mc:Fallback>
                <p:oleObj name="Equation" r:id="rId9" imgW="21564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1066800"/>
                        <a:ext cx="681038" cy="762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72" name="Object 12"/>
          <p:cNvGraphicFramePr>
            <a:graphicFrameLocks noChangeAspect="1"/>
          </p:cNvGraphicFramePr>
          <p:nvPr>
            <p:ph sz="half" idx="4294967295"/>
          </p:nvPr>
        </p:nvGraphicFramePr>
        <p:xfrm>
          <a:off x="6553200" y="4724400"/>
          <a:ext cx="685800" cy="685800"/>
        </p:xfrm>
        <a:graphic>
          <a:graphicData uri="http://schemas.openxmlformats.org/presentationml/2006/ole">
            <mc:AlternateContent xmlns:mc="http://schemas.openxmlformats.org/markup-compatibility/2006">
              <mc:Choice xmlns:v="urn:schemas-microsoft-com:vml" Requires="v">
                <p:oleObj spid="_x0000_s6155" name="Equation" r:id="rId11" imgW="228600" imgH="228600" progId="Equation.3">
                  <p:embed/>
                </p:oleObj>
              </mc:Choice>
              <mc:Fallback>
                <p:oleObj name="Equation" r:id="rId11" imgW="2286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200" y="4724400"/>
                        <a:ext cx="685800" cy="685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593052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
            <a:ext cx="8991600" cy="6553200"/>
          </a:xfrm>
        </p:spPr>
        <p:txBody>
          <a:bodyPr>
            <a:noAutofit/>
          </a:bodyPr>
          <a:lstStyle/>
          <a:p>
            <a:r>
              <a:rPr lang="en-US" sz="3600" dirty="0">
                <a:solidFill>
                  <a:srgbClr val="C00000"/>
                </a:solidFill>
              </a:rPr>
              <a:t>Soil </a:t>
            </a:r>
            <a:r>
              <a:rPr lang="en-US" sz="3600" dirty="0">
                <a:solidFill>
                  <a:srgbClr val="C00000"/>
                </a:solidFill>
              </a:rPr>
              <a:t>moisture</a:t>
            </a:r>
            <a:endParaRPr lang="en-US" sz="1800" dirty="0"/>
          </a:p>
          <a:p>
            <a:r>
              <a:rPr lang="en-US" dirty="0">
                <a:solidFill>
                  <a:srgbClr val="002060"/>
                </a:solidFill>
              </a:rPr>
              <a:t>Attempts have been made to derive soil moisture from</a:t>
            </a:r>
            <a:r>
              <a:rPr lang="en-US" dirty="0">
                <a:solidFill>
                  <a:srgbClr val="002060"/>
                </a:solidFill>
              </a:rPr>
              <a:t>:</a:t>
            </a:r>
            <a:endParaRPr lang="en-US" dirty="0">
              <a:solidFill>
                <a:srgbClr val="002060"/>
              </a:solidFill>
            </a:endParaRPr>
          </a:p>
          <a:p>
            <a:pPr lvl="0"/>
            <a:r>
              <a:rPr lang="en-US" dirty="0">
                <a:solidFill>
                  <a:srgbClr val="C00000"/>
                </a:solidFill>
              </a:rPr>
              <a:t>Visible</a:t>
            </a:r>
          </a:p>
          <a:p>
            <a:pPr lvl="0"/>
            <a:r>
              <a:rPr lang="en-US" dirty="0">
                <a:solidFill>
                  <a:srgbClr val="C00000"/>
                </a:solidFill>
              </a:rPr>
              <a:t>IR</a:t>
            </a:r>
            <a:endParaRPr lang="en-US" dirty="0"/>
          </a:p>
          <a:p>
            <a:pPr lvl="0"/>
            <a:r>
              <a:rPr lang="en-US" dirty="0">
                <a:solidFill>
                  <a:srgbClr val="C00000"/>
                </a:solidFill>
              </a:rPr>
              <a:t>Microwave</a:t>
            </a:r>
            <a:endParaRPr lang="en-US" dirty="0">
              <a:solidFill>
                <a:srgbClr val="C00000"/>
              </a:solidFill>
            </a:endParaRPr>
          </a:p>
          <a:p>
            <a:pPr>
              <a:buNone/>
            </a:pPr>
            <a:r>
              <a:rPr lang="en-US" u="sng" dirty="0"/>
              <a:t>Physical prin</a:t>
            </a:r>
            <a:r>
              <a:rPr lang="en-US" sz="2400" u="sng" dirty="0"/>
              <a:t>ciples for visible</a:t>
            </a:r>
            <a:r>
              <a:rPr lang="en-US" sz="2400" u="sng" dirty="0"/>
              <a:t>:</a:t>
            </a:r>
            <a:endParaRPr lang="en-US" sz="2400" dirty="0"/>
          </a:p>
          <a:p>
            <a:r>
              <a:rPr lang="en-US" sz="2400" dirty="0">
                <a:solidFill>
                  <a:srgbClr val="002060"/>
                </a:solidFill>
              </a:rPr>
              <a:t>Surface albedo changes with soil moisture content.  Many satellites look at surface albedo with the goal of getting soil moisture</a:t>
            </a:r>
            <a:r>
              <a:rPr lang="en-US" sz="2400" dirty="0">
                <a:solidFill>
                  <a:srgbClr val="002060"/>
                </a:solidFill>
              </a:rPr>
              <a:t>.</a:t>
            </a:r>
            <a:endParaRPr lang="en-US" sz="2400" dirty="0">
              <a:solidFill>
                <a:srgbClr val="002060"/>
              </a:solidFill>
            </a:endParaRPr>
          </a:p>
          <a:p>
            <a:r>
              <a:rPr lang="en-US" sz="2400" dirty="0">
                <a:solidFill>
                  <a:srgbClr val="002060"/>
                </a:solidFill>
              </a:rPr>
              <a:t>wet soil = lower albedo</a:t>
            </a:r>
          </a:p>
          <a:p>
            <a:r>
              <a:rPr lang="en-US" sz="2400" dirty="0">
                <a:solidFill>
                  <a:srgbClr val="002060"/>
                </a:solidFill>
              </a:rPr>
              <a:t>dry soil = higher </a:t>
            </a:r>
            <a:r>
              <a:rPr lang="en-US" sz="2400" dirty="0">
                <a:solidFill>
                  <a:srgbClr val="002060"/>
                </a:solidFill>
              </a:rPr>
              <a:t>albedo</a:t>
            </a:r>
            <a:endParaRPr lang="en-US" sz="2400" dirty="0">
              <a:solidFill>
                <a:srgbClr val="002060"/>
              </a:solidFill>
            </a:endParaRPr>
          </a:p>
          <a:p>
            <a:r>
              <a:rPr lang="en-US" sz="2400" dirty="0">
                <a:solidFill>
                  <a:srgbClr val="002060"/>
                </a:solidFill>
              </a:rPr>
              <a:t>A </a:t>
            </a:r>
            <a:r>
              <a:rPr lang="en-US" sz="2400" dirty="0">
                <a:solidFill>
                  <a:srgbClr val="002060"/>
                </a:solidFill>
              </a:rPr>
              <a:t>profile of </a:t>
            </a:r>
            <a:r>
              <a:rPr lang="en-US" sz="2400" dirty="0" err="1">
                <a:solidFill>
                  <a:srgbClr val="002060"/>
                </a:solidFill>
              </a:rPr>
              <a:t>abedo</a:t>
            </a:r>
            <a:r>
              <a:rPr lang="en-US" sz="2400" dirty="0">
                <a:solidFill>
                  <a:srgbClr val="002060"/>
                </a:solidFill>
              </a:rPr>
              <a:t> depends on time and shows a "U" shape, noon occurring at the bottom of the "U</a:t>
            </a:r>
            <a:r>
              <a:rPr lang="en-US" sz="2400" dirty="0">
                <a:solidFill>
                  <a:srgbClr val="002060"/>
                </a:solidFill>
              </a:rPr>
              <a:t>"</a:t>
            </a:r>
            <a:r>
              <a:rPr lang="en-US" sz="2400" dirty="0">
                <a:solidFill>
                  <a:srgbClr val="002060"/>
                </a:solidFill>
              </a:rPr>
              <a:t> </a:t>
            </a:r>
            <a:r>
              <a:rPr lang="en-US" sz="2400" dirty="0">
                <a:solidFill>
                  <a:srgbClr val="002060"/>
                </a:solidFill>
              </a:rPr>
              <a:t>.</a:t>
            </a:r>
          </a:p>
          <a:p>
            <a:pPr marL="0" indent="0">
              <a:buNone/>
            </a:pPr>
            <a:r>
              <a:rPr lang="en-US" sz="2400" i="1" dirty="0" err="1">
                <a:solidFill>
                  <a:srgbClr val="002060"/>
                </a:solidFill>
              </a:rPr>
              <a:t>Idso</a:t>
            </a:r>
            <a:r>
              <a:rPr lang="en-US" sz="2400" i="1" dirty="0">
                <a:solidFill>
                  <a:srgbClr val="002060"/>
                </a:solidFill>
              </a:rPr>
              <a:t>, S. B. et al., 1975. The dependence of bare soil albedo on soil water content.  J. Applied Meteor., 14, 109-113 </a:t>
            </a:r>
          </a:p>
          <a:p>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22405122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04800"/>
            <a:ext cx="9067800" cy="6400800"/>
          </a:xfrm>
        </p:spPr>
        <p:txBody>
          <a:bodyPr>
            <a:normAutofit lnSpcReduction="10000"/>
          </a:bodyPr>
          <a:lstStyle/>
          <a:p>
            <a:pPr>
              <a:buNone/>
            </a:pPr>
            <a:r>
              <a:rPr lang="en-US" sz="4200" dirty="0">
                <a:solidFill>
                  <a:srgbClr val="C00000"/>
                </a:solidFill>
              </a:rPr>
              <a:t>Physical principles for IR:</a:t>
            </a:r>
          </a:p>
          <a:p>
            <a:r>
              <a:rPr lang="en-US" dirty="0" smtClean="0">
                <a:solidFill>
                  <a:srgbClr val="002060"/>
                </a:solidFill>
              </a:rPr>
              <a:t>Thermal Inertia</a:t>
            </a:r>
          </a:p>
          <a:p>
            <a:r>
              <a:rPr lang="en-US" dirty="0" smtClean="0">
                <a:solidFill>
                  <a:srgbClr val="002060"/>
                </a:solidFill>
              </a:rPr>
              <a:t>P=(</a:t>
            </a:r>
            <a:r>
              <a:rPr lang="en-US" dirty="0" smtClean="0">
                <a:solidFill>
                  <a:srgbClr val="002060"/>
                </a:solidFill>
                <a:sym typeface="Symbol"/>
              </a:rPr>
              <a:t></a:t>
            </a:r>
            <a:r>
              <a:rPr lang="en-US" dirty="0" smtClean="0">
                <a:solidFill>
                  <a:srgbClr val="002060"/>
                </a:solidFill>
              </a:rPr>
              <a:t>c</a:t>
            </a:r>
            <a:r>
              <a:rPr lang="en-US" dirty="0" smtClean="0">
                <a:solidFill>
                  <a:srgbClr val="002060"/>
                </a:solidFill>
                <a:sym typeface="Symbol"/>
              </a:rPr>
              <a:t></a:t>
            </a:r>
            <a:r>
              <a:rPr lang="en-US" dirty="0" smtClean="0">
                <a:solidFill>
                  <a:srgbClr val="002060"/>
                </a:solidFill>
              </a:rPr>
              <a:t>)</a:t>
            </a:r>
            <a:r>
              <a:rPr lang="en-US" baseline="30000" dirty="0" smtClean="0">
                <a:solidFill>
                  <a:srgbClr val="002060"/>
                </a:solidFill>
              </a:rPr>
              <a:t>1/2</a:t>
            </a:r>
            <a:endParaRPr lang="en-US" dirty="0" smtClean="0">
              <a:solidFill>
                <a:srgbClr val="002060"/>
              </a:solidFill>
            </a:endParaRPr>
          </a:p>
          <a:p>
            <a:r>
              <a:rPr lang="en-US" dirty="0" smtClean="0">
                <a:solidFill>
                  <a:srgbClr val="002060"/>
                </a:solidFill>
              </a:rPr>
              <a:t>Where </a:t>
            </a:r>
            <a:r>
              <a:rPr lang="en-US" dirty="0" smtClean="0">
                <a:solidFill>
                  <a:srgbClr val="002060"/>
                </a:solidFill>
                <a:sym typeface="Symbol"/>
              </a:rPr>
              <a:t></a:t>
            </a:r>
            <a:r>
              <a:rPr lang="en-US" dirty="0" smtClean="0">
                <a:solidFill>
                  <a:srgbClr val="002060"/>
                </a:solidFill>
              </a:rPr>
              <a:t>=density of soil (gm-cm</a:t>
            </a:r>
            <a:r>
              <a:rPr lang="en-US" baseline="30000" dirty="0" smtClean="0">
                <a:solidFill>
                  <a:srgbClr val="002060"/>
                </a:solidFill>
              </a:rPr>
              <a:t>-3</a:t>
            </a:r>
            <a:r>
              <a:rPr lang="en-US" dirty="0" smtClean="0">
                <a:solidFill>
                  <a:srgbClr val="002060"/>
                </a:solidFill>
              </a:rPr>
              <a:t>)</a:t>
            </a:r>
          </a:p>
          <a:p>
            <a:r>
              <a:rPr lang="en-US" dirty="0" smtClean="0">
                <a:solidFill>
                  <a:srgbClr val="002060"/>
                </a:solidFill>
              </a:rPr>
              <a:t>C=heat capacity (cal-gm</a:t>
            </a:r>
            <a:r>
              <a:rPr lang="en-US" baseline="30000" dirty="0" smtClean="0">
                <a:solidFill>
                  <a:srgbClr val="002060"/>
                </a:solidFill>
              </a:rPr>
              <a:t>-1</a:t>
            </a:r>
            <a:r>
              <a:rPr lang="en-US" dirty="0" smtClean="0">
                <a:solidFill>
                  <a:srgbClr val="002060"/>
                </a:solidFill>
              </a:rPr>
              <a:t>-</a:t>
            </a:r>
            <a:r>
              <a:rPr lang="en-US" baseline="30000" dirty="0" smtClean="0">
                <a:solidFill>
                  <a:srgbClr val="002060"/>
                </a:solidFill>
              </a:rPr>
              <a:t>0</a:t>
            </a:r>
            <a:r>
              <a:rPr lang="en-US" dirty="0" smtClean="0">
                <a:solidFill>
                  <a:srgbClr val="002060"/>
                </a:solidFill>
              </a:rPr>
              <a:t> C</a:t>
            </a:r>
            <a:r>
              <a:rPr lang="en-US" baseline="30000" dirty="0" smtClean="0">
                <a:solidFill>
                  <a:srgbClr val="002060"/>
                </a:solidFill>
              </a:rPr>
              <a:t>-1</a:t>
            </a:r>
            <a:endParaRPr lang="en-US" dirty="0" smtClean="0">
              <a:solidFill>
                <a:srgbClr val="002060"/>
              </a:solidFill>
            </a:endParaRPr>
          </a:p>
          <a:p>
            <a:r>
              <a:rPr lang="en-US" dirty="0" smtClean="0">
                <a:solidFill>
                  <a:srgbClr val="002060"/>
                </a:solidFill>
                <a:sym typeface="Symbol"/>
              </a:rPr>
              <a:t></a:t>
            </a:r>
            <a:r>
              <a:rPr lang="en-US" dirty="0" smtClean="0">
                <a:solidFill>
                  <a:srgbClr val="002060"/>
                </a:solidFill>
              </a:rPr>
              <a:t>=thermal conductivity (cal-cm-1-sec</a:t>
            </a:r>
            <a:r>
              <a:rPr lang="en-US" baseline="30000" dirty="0" smtClean="0">
                <a:solidFill>
                  <a:srgbClr val="002060"/>
                </a:solidFill>
              </a:rPr>
              <a:t>-1</a:t>
            </a:r>
            <a:r>
              <a:rPr lang="en-US" dirty="0" smtClean="0">
                <a:solidFill>
                  <a:srgbClr val="002060"/>
                </a:solidFill>
              </a:rPr>
              <a:t>-</a:t>
            </a:r>
            <a:r>
              <a:rPr lang="en-US" baseline="30000" dirty="0" smtClean="0">
                <a:solidFill>
                  <a:srgbClr val="002060"/>
                </a:solidFill>
              </a:rPr>
              <a:t>0</a:t>
            </a:r>
            <a:r>
              <a:rPr lang="en-US" dirty="0" smtClean="0">
                <a:solidFill>
                  <a:srgbClr val="002060"/>
                </a:solidFill>
              </a:rPr>
              <a:t> C</a:t>
            </a:r>
            <a:r>
              <a:rPr lang="en-US" baseline="30000" dirty="0" smtClean="0">
                <a:solidFill>
                  <a:srgbClr val="002060"/>
                </a:solidFill>
              </a:rPr>
              <a:t>-1</a:t>
            </a:r>
            <a:r>
              <a:rPr lang="en-US" dirty="0" smtClean="0">
                <a:solidFill>
                  <a:srgbClr val="002060"/>
                </a:solidFill>
              </a:rPr>
              <a:t>)</a:t>
            </a:r>
          </a:p>
          <a:p>
            <a:pPr>
              <a:buNone/>
            </a:pPr>
            <a:r>
              <a:rPr lang="en-US" dirty="0" smtClean="0">
                <a:solidFill>
                  <a:srgbClr val="002060"/>
                </a:solidFill>
              </a:rPr>
              <a:t> </a:t>
            </a:r>
          </a:p>
          <a:p>
            <a:r>
              <a:rPr lang="en-US" dirty="0" smtClean="0">
                <a:solidFill>
                  <a:srgbClr val="002060"/>
                </a:solidFill>
              </a:rPr>
              <a:t>The Heat Capacity Mapping Mission (HCMM) was designed to sense the magnitude of the diurnal temperature cycle by obtaining thermal data at the peak of the cycle and near the early morning minimum.  The amplitude depends on soil moisture.  HCMM was the first of planned series of Application Explorer Missions (AEM), which involved the placement of a small spacecraft in a special orbit.</a:t>
            </a:r>
          </a:p>
          <a:p>
            <a:endParaRPr lang="en-US" dirty="0"/>
          </a:p>
        </p:txBody>
      </p:sp>
    </p:spTree>
    <p:extLst>
      <p:ext uri="{BB962C8B-B14F-4D97-AF65-F5344CB8AC3E}">
        <p14:creationId xmlns:p14="http://schemas.microsoft.com/office/powerpoint/2010/main" val="37626530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017"/>
          <p:cNvPicPr>
            <a:picLocks noChangeAspect="1" noChangeArrowheads="1"/>
          </p:cNvPicPr>
          <p:nvPr/>
        </p:nvPicPr>
        <p:blipFill rotWithShape="1">
          <a:blip r:embed="rId3" cstate="print"/>
          <a:srcRect l="38736" t="21567" r="2138" b="13662"/>
          <a:stretch/>
        </p:blipFill>
        <p:spPr bwMode="auto">
          <a:xfrm>
            <a:off x="2065421" y="222152"/>
            <a:ext cx="8305800" cy="5334880"/>
          </a:xfrm>
          <a:prstGeom prst="rect">
            <a:avLst/>
          </a:prstGeom>
          <a:noFill/>
          <a:ln w="9525">
            <a:noFill/>
            <a:miter lim="800000"/>
            <a:headEnd/>
            <a:tailEnd/>
          </a:ln>
        </p:spPr>
      </p:pic>
      <p:sp>
        <p:nvSpPr>
          <p:cNvPr id="3" name="TextBox 2"/>
          <p:cNvSpPr txBox="1"/>
          <p:nvPr/>
        </p:nvSpPr>
        <p:spPr>
          <a:xfrm>
            <a:off x="2065421" y="5562601"/>
            <a:ext cx="7848600" cy="954107"/>
          </a:xfrm>
          <a:prstGeom prst="rect">
            <a:avLst/>
          </a:prstGeom>
          <a:noFill/>
        </p:spPr>
        <p:txBody>
          <a:bodyPr wrap="square" rtlCol="0">
            <a:spAutoFit/>
          </a:bodyPr>
          <a:lstStyle/>
          <a:p>
            <a:pPr algn="ctr"/>
            <a:r>
              <a:rPr lang="en-US" sz="2800" dirty="0">
                <a:solidFill>
                  <a:srgbClr val="C00000"/>
                </a:solidFill>
              </a:rPr>
              <a:t>Diurnal variation of surface temperature as a function of thermal inertia</a:t>
            </a:r>
            <a:endParaRPr lang="en-US" sz="2800" dirty="0">
              <a:solidFill>
                <a:srgbClr val="C00000"/>
              </a:solidFill>
            </a:endParaRPr>
          </a:p>
        </p:txBody>
      </p:sp>
    </p:spTree>
    <p:extLst>
      <p:ext uri="{BB962C8B-B14F-4D97-AF65-F5344CB8AC3E}">
        <p14:creationId xmlns:p14="http://schemas.microsoft.com/office/powerpoint/2010/main" val="4058667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001"/>
          <p:cNvPicPr>
            <a:picLocks noChangeAspect="1" noChangeArrowheads="1"/>
          </p:cNvPicPr>
          <p:nvPr/>
        </p:nvPicPr>
        <p:blipFill>
          <a:blip r:embed="rId3" cstate="print"/>
          <a:srcRect l="17097" t="21568" r="10953" b="15686"/>
          <a:stretch>
            <a:fillRect/>
          </a:stretch>
        </p:blipFill>
        <p:spPr bwMode="auto">
          <a:xfrm>
            <a:off x="2286000" y="737937"/>
            <a:ext cx="7696200" cy="4876800"/>
          </a:xfrm>
          <a:prstGeom prst="rect">
            <a:avLst/>
          </a:prstGeom>
          <a:noFill/>
          <a:ln w="9525">
            <a:noFill/>
            <a:miter lim="800000"/>
            <a:headEnd/>
            <a:tailEnd/>
          </a:ln>
        </p:spPr>
      </p:pic>
      <p:sp>
        <p:nvSpPr>
          <p:cNvPr id="2" name="TextBox 1"/>
          <p:cNvSpPr txBox="1"/>
          <p:nvPr/>
        </p:nvSpPr>
        <p:spPr>
          <a:xfrm>
            <a:off x="2819401" y="6172200"/>
            <a:ext cx="1991699" cy="369332"/>
          </a:xfrm>
          <a:prstGeom prst="rect">
            <a:avLst/>
          </a:prstGeom>
          <a:noFill/>
        </p:spPr>
        <p:txBody>
          <a:bodyPr wrap="none" rtlCol="0">
            <a:spAutoFit/>
          </a:bodyPr>
          <a:lstStyle/>
          <a:p>
            <a:r>
              <a:rPr lang="en-US" dirty="0"/>
              <a:t>After T. </a:t>
            </a:r>
            <a:r>
              <a:rPr lang="en-US" dirty="0" err="1"/>
              <a:t>Schmugge</a:t>
            </a:r>
            <a:r>
              <a:rPr lang="en-US" dirty="0"/>
              <a:t> </a:t>
            </a:r>
            <a:endParaRPr lang="en-US" dirty="0"/>
          </a:p>
        </p:txBody>
      </p:sp>
    </p:spTree>
    <p:extLst>
      <p:ext uri="{BB962C8B-B14F-4D97-AF65-F5344CB8AC3E}">
        <p14:creationId xmlns:p14="http://schemas.microsoft.com/office/powerpoint/2010/main" val="6074495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002"/>
          <p:cNvPicPr>
            <a:picLocks noChangeAspect="1" noChangeArrowheads="1"/>
          </p:cNvPicPr>
          <p:nvPr/>
        </p:nvPicPr>
        <p:blipFill>
          <a:blip r:embed="rId3" cstate="print"/>
          <a:srcRect l="28763" t="12746" r="9261" b="3922"/>
          <a:stretch>
            <a:fillRect/>
          </a:stretch>
        </p:blipFill>
        <p:spPr bwMode="auto">
          <a:xfrm>
            <a:off x="2895600" y="228600"/>
            <a:ext cx="6629400" cy="6477000"/>
          </a:xfrm>
          <a:prstGeom prst="rect">
            <a:avLst/>
          </a:prstGeom>
          <a:noFill/>
          <a:ln w="9525">
            <a:noFill/>
            <a:miter lim="800000"/>
            <a:headEnd/>
            <a:tailEnd/>
          </a:ln>
        </p:spPr>
      </p:pic>
    </p:spTree>
    <p:extLst>
      <p:ext uri="{BB962C8B-B14F-4D97-AF65-F5344CB8AC3E}">
        <p14:creationId xmlns:p14="http://schemas.microsoft.com/office/powerpoint/2010/main" val="16664869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fig006"/>
          <p:cNvPicPr>
            <a:picLocks noChangeAspect="1" noChangeArrowheads="1"/>
          </p:cNvPicPr>
          <p:nvPr/>
        </p:nvPicPr>
        <p:blipFill>
          <a:blip r:embed="rId3" cstate="print"/>
          <a:srcRect l="18523" t="25490" r="8548" b="13725"/>
          <a:stretch>
            <a:fillRect/>
          </a:stretch>
        </p:blipFill>
        <p:spPr bwMode="auto">
          <a:xfrm>
            <a:off x="2057401" y="838200"/>
            <a:ext cx="7800975" cy="4724400"/>
          </a:xfrm>
          <a:prstGeom prst="rect">
            <a:avLst/>
          </a:prstGeom>
          <a:noFill/>
          <a:ln w="9525">
            <a:noFill/>
            <a:miter lim="800000"/>
            <a:headEnd/>
            <a:tailEnd/>
          </a:ln>
        </p:spPr>
      </p:pic>
    </p:spTree>
    <p:extLst>
      <p:ext uri="{BB962C8B-B14F-4D97-AF65-F5344CB8AC3E}">
        <p14:creationId xmlns:p14="http://schemas.microsoft.com/office/powerpoint/2010/main" val="8737376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fig007"/>
          <p:cNvPicPr>
            <a:picLocks noChangeAspect="1" noChangeArrowheads="1"/>
          </p:cNvPicPr>
          <p:nvPr/>
        </p:nvPicPr>
        <p:blipFill>
          <a:blip r:embed="rId3" cstate="print"/>
          <a:srcRect l="27451" t="14247" r="16667" b="22351"/>
          <a:stretch>
            <a:fillRect/>
          </a:stretch>
        </p:blipFill>
        <p:spPr bwMode="auto">
          <a:xfrm>
            <a:off x="3810000" y="228600"/>
            <a:ext cx="4343400" cy="6324600"/>
          </a:xfrm>
          <a:prstGeom prst="rect">
            <a:avLst/>
          </a:prstGeom>
          <a:noFill/>
          <a:ln w="9525">
            <a:noFill/>
            <a:miter lim="800000"/>
            <a:headEnd/>
            <a:tailEnd/>
          </a:ln>
        </p:spPr>
      </p:pic>
    </p:spTree>
    <p:extLst>
      <p:ext uri="{BB962C8B-B14F-4D97-AF65-F5344CB8AC3E}">
        <p14:creationId xmlns:p14="http://schemas.microsoft.com/office/powerpoint/2010/main" val="26417330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ig008"/>
          <p:cNvPicPr>
            <a:picLocks noChangeAspect="1" noChangeArrowheads="1"/>
          </p:cNvPicPr>
          <p:nvPr/>
        </p:nvPicPr>
        <p:blipFill>
          <a:blip r:embed="rId3" cstate="print"/>
          <a:srcRect l="12111" t="15686" r="8548" b="2942"/>
          <a:stretch>
            <a:fillRect/>
          </a:stretch>
        </p:blipFill>
        <p:spPr bwMode="auto">
          <a:xfrm>
            <a:off x="1752601" y="152400"/>
            <a:ext cx="8486775" cy="6324600"/>
          </a:xfrm>
          <a:prstGeom prst="rect">
            <a:avLst/>
          </a:prstGeom>
          <a:noFill/>
          <a:ln w="9525">
            <a:noFill/>
            <a:miter lim="800000"/>
            <a:headEnd/>
            <a:tailEnd/>
          </a:ln>
        </p:spPr>
      </p:pic>
    </p:spTree>
    <p:extLst>
      <p:ext uri="{BB962C8B-B14F-4D97-AF65-F5344CB8AC3E}">
        <p14:creationId xmlns:p14="http://schemas.microsoft.com/office/powerpoint/2010/main" val="41545324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fig009"/>
          <p:cNvPicPr>
            <a:picLocks noChangeAspect="1" noChangeArrowheads="1"/>
          </p:cNvPicPr>
          <p:nvPr/>
        </p:nvPicPr>
        <p:blipFill>
          <a:blip r:embed="rId3" cstate="print"/>
          <a:srcRect l="27783" t="18628" r="4274" b="1961"/>
          <a:stretch>
            <a:fillRect/>
          </a:stretch>
        </p:blipFill>
        <p:spPr bwMode="auto">
          <a:xfrm>
            <a:off x="2667001" y="152400"/>
            <a:ext cx="7267575" cy="6172200"/>
          </a:xfrm>
          <a:prstGeom prst="rect">
            <a:avLst/>
          </a:prstGeom>
          <a:noFill/>
          <a:ln w="9525">
            <a:noFill/>
            <a:miter lim="800000"/>
            <a:headEnd/>
            <a:tailEnd/>
          </a:ln>
        </p:spPr>
      </p:pic>
    </p:spTree>
    <p:extLst>
      <p:ext uri="{BB962C8B-B14F-4D97-AF65-F5344CB8AC3E}">
        <p14:creationId xmlns:p14="http://schemas.microsoft.com/office/powerpoint/2010/main" val="33165848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fig010"/>
          <p:cNvPicPr>
            <a:picLocks noChangeAspect="1" noChangeArrowheads="1"/>
          </p:cNvPicPr>
          <p:nvPr/>
        </p:nvPicPr>
        <p:blipFill>
          <a:blip r:embed="rId3" cstate="print"/>
          <a:srcRect l="9261" t="15686" r="14960" b="27451"/>
          <a:stretch>
            <a:fillRect/>
          </a:stretch>
        </p:blipFill>
        <p:spPr bwMode="auto">
          <a:xfrm>
            <a:off x="1752601" y="1219200"/>
            <a:ext cx="8105775" cy="4419600"/>
          </a:xfrm>
          <a:prstGeom prst="rect">
            <a:avLst/>
          </a:prstGeom>
          <a:noFill/>
          <a:ln w="9525">
            <a:noFill/>
            <a:miter lim="800000"/>
            <a:headEnd/>
            <a:tailEnd/>
          </a:ln>
        </p:spPr>
      </p:pic>
    </p:spTree>
    <p:extLst>
      <p:ext uri="{BB962C8B-B14F-4D97-AF65-F5344CB8AC3E}">
        <p14:creationId xmlns:p14="http://schemas.microsoft.com/office/powerpoint/2010/main" val="172173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lstStyle/>
          <a:p>
            <a:r>
              <a:rPr lang="en-US" altLang="en-US" sz="4000">
                <a:solidFill>
                  <a:schemeClr val="hlink"/>
                </a:solidFill>
              </a:rPr>
              <a:t>Surface Energy Balance Formulae</a:t>
            </a:r>
          </a:p>
        </p:txBody>
      </p:sp>
      <p:sp>
        <p:nvSpPr>
          <p:cNvPr id="2054" name="Rectangle 6"/>
          <p:cNvSpPr>
            <a:spLocks noGrp="1" noChangeArrowheads="1"/>
          </p:cNvSpPr>
          <p:nvPr>
            <p:ph type="body" idx="1"/>
          </p:nvPr>
        </p:nvSpPr>
        <p:spPr>
          <a:xfrm>
            <a:off x="1676400" y="1219200"/>
            <a:ext cx="8763000" cy="5334000"/>
          </a:xfrm>
        </p:spPr>
        <p:txBody>
          <a:bodyPr/>
          <a:lstStyle/>
          <a:p>
            <a:pPr>
              <a:lnSpc>
                <a:spcPct val="90000"/>
              </a:lnSpc>
            </a:pPr>
            <a:r>
              <a:rPr lang="en-US" altLang="en-US" sz="2400"/>
              <a:t>For the sensible and latent heat components in (1), general, closed-form solutions cannot be obtained. In lieu of such expressions the semiempirical relations (3) and (4) given below are commonly used. </a:t>
            </a:r>
          </a:p>
          <a:p>
            <a:pPr>
              <a:lnSpc>
                <a:spcPct val="90000"/>
              </a:lnSpc>
            </a:pPr>
            <a:r>
              <a:rPr lang="en-US" altLang="en-US" sz="2400"/>
              <a:t>These relations are based on simple, first-order solutions to the conversation equations for mass, momentum, and energy for the case when vertical transports is large in comparison with horizontal transport. </a:t>
            </a:r>
          </a:p>
          <a:p>
            <a:pPr>
              <a:lnSpc>
                <a:spcPct val="90000"/>
              </a:lnSpc>
            </a:pPr>
            <a:r>
              <a:rPr lang="en-US" altLang="en-US" sz="2400"/>
              <a:t>To be valid, these solutions require, among other thins, that the surface and the boundary layer be horizontally homogeneous; thus turbulent transport of heat and mass is one dimensional (vertical). Under such conditions:</a:t>
            </a:r>
          </a:p>
          <a:p>
            <a:pPr>
              <a:lnSpc>
                <a:spcPct val="90000"/>
              </a:lnSpc>
            </a:pPr>
            <a:endParaRPr lang="en-US" altLang="en-US" sz="2400"/>
          </a:p>
        </p:txBody>
      </p:sp>
    </p:spTree>
    <p:extLst>
      <p:ext uri="{BB962C8B-B14F-4D97-AF65-F5344CB8AC3E}">
        <p14:creationId xmlns:p14="http://schemas.microsoft.com/office/powerpoint/2010/main" val="32025935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ig011"/>
          <p:cNvPicPr>
            <a:picLocks noChangeAspect="1" noChangeArrowheads="1"/>
          </p:cNvPicPr>
          <p:nvPr/>
        </p:nvPicPr>
        <p:blipFill>
          <a:blip r:embed="rId3" cstate="print"/>
          <a:srcRect l="12746" t="7837" r="6863" b="25200"/>
          <a:stretch>
            <a:fillRect/>
          </a:stretch>
        </p:blipFill>
        <p:spPr bwMode="auto">
          <a:xfrm>
            <a:off x="2819400" y="228600"/>
            <a:ext cx="6248400" cy="6096000"/>
          </a:xfrm>
          <a:prstGeom prst="rect">
            <a:avLst/>
          </a:prstGeom>
          <a:noFill/>
          <a:ln w="9525">
            <a:noFill/>
            <a:miter lim="800000"/>
            <a:headEnd/>
            <a:tailEnd/>
          </a:ln>
        </p:spPr>
      </p:pic>
    </p:spTree>
    <p:extLst>
      <p:ext uri="{BB962C8B-B14F-4D97-AF65-F5344CB8AC3E}">
        <p14:creationId xmlns:p14="http://schemas.microsoft.com/office/powerpoint/2010/main" val="30023288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fig012"/>
          <p:cNvPicPr>
            <a:picLocks noChangeAspect="1" noChangeArrowheads="1"/>
          </p:cNvPicPr>
          <p:nvPr/>
        </p:nvPicPr>
        <p:blipFill>
          <a:blip r:embed="rId3" cstate="print"/>
          <a:srcRect l="22549" t="2849" r="9804" b="18523"/>
          <a:stretch>
            <a:fillRect/>
          </a:stretch>
        </p:blipFill>
        <p:spPr bwMode="auto">
          <a:xfrm>
            <a:off x="3429000" y="152400"/>
            <a:ext cx="5257800" cy="6477000"/>
          </a:xfrm>
          <a:prstGeom prst="rect">
            <a:avLst/>
          </a:prstGeom>
          <a:noFill/>
          <a:ln w="9525">
            <a:noFill/>
            <a:miter lim="800000"/>
            <a:headEnd/>
            <a:tailEnd/>
          </a:ln>
        </p:spPr>
      </p:pic>
    </p:spTree>
    <p:extLst>
      <p:ext uri="{BB962C8B-B14F-4D97-AF65-F5344CB8AC3E}">
        <p14:creationId xmlns:p14="http://schemas.microsoft.com/office/powerpoint/2010/main" val="15406799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ig013"/>
          <p:cNvPicPr>
            <a:picLocks noChangeAspect="1" noChangeArrowheads="1"/>
          </p:cNvPicPr>
          <p:nvPr/>
        </p:nvPicPr>
        <p:blipFill>
          <a:blip r:embed="rId3" cstate="print"/>
          <a:srcRect l="9804" t="12111" r="1961" b="28050"/>
          <a:stretch>
            <a:fillRect/>
          </a:stretch>
        </p:blipFill>
        <p:spPr bwMode="auto">
          <a:xfrm>
            <a:off x="2819400" y="228600"/>
            <a:ext cx="6858000" cy="6400800"/>
          </a:xfrm>
          <a:prstGeom prst="rect">
            <a:avLst/>
          </a:prstGeom>
          <a:noFill/>
          <a:ln w="9525">
            <a:noFill/>
            <a:miter lim="800000"/>
            <a:headEnd/>
            <a:tailEnd/>
          </a:ln>
        </p:spPr>
      </p:pic>
    </p:spTree>
    <p:extLst>
      <p:ext uri="{BB962C8B-B14F-4D97-AF65-F5344CB8AC3E}">
        <p14:creationId xmlns:p14="http://schemas.microsoft.com/office/powerpoint/2010/main" val="9940510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ig014"/>
          <p:cNvPicPr>
            <a:picLocks noChangeAspect="1" noChangeArrowheads="1"/>
          </p:cNvPicPr>
          <p:nvPr/>
        </p:nvPicPr>
        <p:blipFill>
          <a:blip r:embed="rId3" cstate="print"/>
          <a:srcRect l="20659" t="981" r="17365" b="14706"/>
          <a:stretch>
            <a:fillRect/>
          </a:stretch>
        </p:blipFill>
        <p:spPr bwMode="auto">
          <a:xfrm>
            <a:off x="2286000" y="381000"/>
            <a:ext cx="6629400" cy="6019800"/>
          </a:xfrm>
          <a:prstGeom prst="rect">
            <a:avLst/>
          </a:prstGeom>
          <a:noFill/>
          <a:ln w="9525">
            <a:noFill/>
            <a:miter lim="800000"/>
            <a:headEnd/>
            <a:tailEnd/>
          </a:ln>
        </p:spPr>
      </p:pic>
    </p:spTree>
    <p:extLst>
      <p:ext uri="{BB962C8B-B14F-4D97-AF65-F5344CB8AC3E}">
        <p14:creationId xmlns:p14="http://schemas.microsoft.com/office/powerpoint/2010/main" val="38200899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fig015"/>
          <p:cNvPicPr>
            <a:picLocks noChangeAspect="1" noChangeArrowheads="1"/>
          </p:cNvPicPr>
          <p:nvPr/>
        </p:nvPicPr>
        <p:blipFill>
          <a:blip r:embed="rId3" cstate="print"/>
          <a:srcRect l="33749" t="12746" r="17810"/>
          <a:stretch>
            <a:fillRect/>
          </a:stretch>
        </p:blipFill>
        <p:spPr bwMode="auto">
          <a:xfrm>
            <a:off x="2667000" y="228600"/>
            <a:ext cx="6934200" cy="6248400"/>
          </a:xfrm>
          <a:prstGeom prst="rect">
            <a:avLst/>
          </a:prstGeom>
          <a:noFill/>
          <a:ln w="9525">
            <a:noFill/>
            <a:miter lim="800000"/>
            <a:headEnd/>
            <a:tailEnd/>
          </a:ln>
        </p:spPr>
      </p:pic>
    </p:spTree>
    <p:extLst>
      <p:ext uri="{BB962C8B-B14F-4D97-AF65-F5344CB8AC3E}">
        <p14:creationId xmlns:p14="http://schemas.microsoft.com/office/powerpoint/2010/main" val="37199351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p:cNvPicPr>
            <a:picLocks noChangeAspect="1" noChangeArrowheads="1"/>
          </p:cNvPicPr>
          <p:nvPr/>
        </p:nvPicPr>
        <p:blipFill>
          <a:blip r:embed="rId2" cstate="print"/>
          <a:srcRect/>
          <a:stretch>
            <a:fillRect/>
          </a:stretch>
        </p:blipFill>
        <p:spPr bwMode="auto">
          <a:xfrm>
            <a:off x="1828801" y="1219200"/>
            <a:ext cx="4354513" cy="5443593"/>
          </a:xfrm>
          <a:prstGeom prst="rect">
            <a:avLst/>
          </a:prstGeom>
          <a:noFill/>
          <a:ln w="9525">
            <a:noFill/>
            <a:miter lim="800000"/>
            <a:headEnd/>
            <a:tailEnd/>
          </a:ln>
        </p:spPr>
      </p:pic>
      <p:grpSp>
        <p:nvGrpSpPr>
          <p:cNvPr id="2" name="Group 7"/>
          <p:cNvGrpSpPr>
            <a:grpSpLocks/>
          </p:cNvGrpSpPr>
          <p:nvPr/>
        </p:nvGrpSpPr>
        <p:grpSpPr bwMode="auto">
          <a:xfrm>
            <a:off x="6248403" y="838201"/>
            <a:ext cx="4122739" cy="5679207"/>
            <a:chOff x="3024" y="720"/>
            <a:chExt cx="2597" cy="3372"/>
          </a:xfrm>
        </p:grpSpPr>
        <p:sp>
          <p:nvSpPr>
            <p:cNvPr id="123911" name="Text Box 8"/>
            <p:cNvSpPr txBox="1">
              <a:spLocks noChangeArrowheads="1"/>
            </p:cNvSpPr>
            <p:nvPr/>
          </p:nvSpPr>
          <p:spPr bwMode="auto">
            <a:xfrm>
              <a:off x="3173" y="1625"/>
              <a:ext cx="2448" cy="2467"/>
            </a:xfrm>
            <a:prstGeom prst="rect">
              <a:avLst/>
            </a:prstGeom>
            <a:noFill/>
            <a:ln w="9525">
              <a:noFill/>
              <a:miter lim="800000"/>
              <a:headEnd/>
              <a:tailEnd/>
            </a:ln>
          </p:spPr>
          <p:txBody>
            <a:bodyPr wrap="square" rIns="0">
              <a:spAutoFit/>
            </a:bodyPr>
            <a:lstStyle/>
            <a:p>
              <a:pPr eaLnBrk="0" hangingPunct="0">
                <a:buFontTx/>
                <a:buChar char="•"/>
              </a:pPr>
              <a:r>
                <a:rPr lang="en-US" dirty="0">
                  <a:latin typeface="Palatino" charset="0"/>
                </a:rPr>
                <a:t> </a:t>
              </a:r>
              <a:r>
                <a:rPr lang="en-US" sz="2400" dirty="0">
                  <a:solidFill>
                    <a:schemeClr val="accent2"/>
                  </a:solidFill>
                  <a:latin typeface="Palatino" charset="0"/>
                </a:rPr>
                <a:t>Collect Inputs</a:t>
              </a:r>
            </a:p>
            <a:p>
              <a:pPr marL="396875" lvl="1" indent="-171450" eaLnBrk="0" hangingPunct="0">
                <a:buFontTx/>
                <a:buChar char="•"/>
              </a:pPr>
              <a:r>
                <a:rPr lang="en-US" sz="2400" dirty="0">
                  <a:solidFill>
                    <a:schemeClr val="accent2"/>
                  </a:solidFill>
                  <a:latin typeface="Palatino" charset="0"/>
                </a:rPr>
                <a:t>Water vapor profiles</a:t>
              </a:r>
            </a:p>
            <a:p>
              <a:pPr marL="396875" lvl="1" indent="-171450" eaLnBrk="0" hangingPunct="0">
                <a:buFontTx/>
                <a:buChar char="•"/>
              </a:pPr>
              <a:r>
                <a:rPr lang="en-US" sz="2400" dirty="0">
                  <a:solidFill>
                    <a:schemeClr val="accent2"/>
                  </a:solidFill>
                  <a:latin typeface="Palatino" charset="0"/>
                </a:rPr>
                <a:t>Temperature profiles</a:t>
              </a:r>
            </a:p>
            <a:p>
              <a:pPr marL="396875" lvl="1" indent="-171450" eaLnBrk="0" hangingPunct="0">
                <a:buFontTx/>
                <a:buChar char="•"/>
              </a:pPr>
              <a:r>
                <a:rPr lang="en-US" sz="2400" dirty="0">
                  <a:solidFill>
                    <a:schemeClr val="accent2"/>
                  </a:solidFill>
                  <a:latin typeface="Palatino" charset="0"/>
                </a:rPr>
                <a:t>Ozone profiles</a:t>
              </a:r>
            </a:p>
            <a:p>
              <a:pPr marL="396875" lvl="1" indent="-171450" eaLnBrk="0" hangingPunct="0">
                <a:buFontTx/>
                <a:buChar char="•"/>
              </a:pPr>
              <a:r>
                <a:rPr lang="en-US" sz="2400" dirty="0">
                  <a:solidFill>
                    <a:schemeClr val="accent2"/>
                  </a:solidFill>
                  <a:latin typeface="Palatino" charset="0"/>
                </a:rPr>
                <a:t>Cloud properties</a:t>
              </a:r>
            </a:p>
            <a:p>
              <a:pPr marL="396875" lvl="1" indent="-171450" eaLnBrk="0" hangingPunct="0">
                <a:buFontTx/>
                <a:buChar char="•"/>
              </a:pPr>
              <a:r>
                <a:rPr lang="en-US" sz="2400" dirty="0">
                  <a:solidFill>
                    <a:schemeClr val="accent2"/>
                  </a:solidFill>
                  <a:latin typeface="Palatino" charset="0"/>
                </a:rPr>
                <a:t>Aerosol properties</a:t>
              </a:r>
            </a:p>
            <a:p>
              <a:pPr marL="396875" lvl="1" indent="-171450" eaLnBrk="0" hangingPunct="0">
                <a:buFontTx/>
                <a:buChar char="•"/>
              </a:pPr>
              <a:r>
                <a:rPr lang="en-US" sz="2400" dirty="0">
                  <a:solidFill>
                    <a:schemeClr val="accent2"/>
                  </a:solidFill>
                  <a:latin typeface="Palatino" charset="0"/>
                </a:rPr>
                <a:t>Surface properties</a:t>
              </a:r>
            </a:p>
            <a:p>
              <a:pPr eaLnBrk="0" hangingPunct="0">
                <a:buFontTx/>
                <a:buChar char="•"/>
              </a:pPr>
              <a:r>
                <a:rPr lang="en-US" sz="2400" dirty="0">
                  <a:solidFill>
                    <a:schemeClr val="accent2"/>
                  </a:solidFill>
                  <a:latin typeface="Palatino" charset="0"/>
                </a:rPr>
                <a:t> Compute Fluxes</a:t>
              </a:r>
            </a:p>
            <a:p>
              <a:pPr marL="225425" lvl="1" eaLnBrk="0" hangingPunct="0"/>
              <a:r>
                <a:rPr lang="en-US" sz="2400" dirty="0">
                  <a:solidFill>
                    <a:schemeClr val="accent2"/>
                  </a:solidFill>
                  <a:latin typeface="Palatino" charset="0"/>
                </a:rPr>
                <a:t>w</a:t>
              </a:r>
              <a:r>
                <a:rPr lang="en-US" sz="2400" dirty="0">
                  <a:solidFill>
                    <a:schemeClr val="accent2"/>
                  </a:solidFill>
                  <a:latin typeface="Palatino" charset="0"/>
                </a:rPr>
                <a:t>ith  </a:t>
              </a:r>
              <a:r>
                <a:rPr lang="en-US" sz="2400" dirty="0" err="1">
                  <a:solidFill>
                    <a:schemeClr val="accent2"/>
                  </a:solidFill>
                  <a:latin typeface="Palatino" charset="0"/>
                </a:rPr>
                <a:t>radiative</a:t>
              </a:r>
              <a:r>
                <a:rPr lang="en-US" sz="2400" dirty="0">
                  <a:solidFill>
                    <a:schemeClr val="accent2"/>
                  </a:solidFill>
                  <a:latin typeface="Palatino" charset="0"/>
                </a:rPr>
                <a:t> transfer </a:t>
              </a:r>
              <a:r>
                <a:rPr lang="en-US" sz="2400" dirty="0">
                  <a:solidFill>
                    <a:schemeClr val="accent2"/>
                  </a:solidFill>
                  <a:latin typeface="Palatino" charset="0"/>
                </a:rPr>
                <a:t>code</a:t>
              </a:r>
              <a:endParaRPr lang="en-US" sz="2400" dirty="0">
                <a:solidFill>
                  <a:schemeClr val="accent2"/>
                </a:solidFill>
                <a:latin typeface="Palatino" charset="0"/>
              </a:endParaRPr>
            </a:p>
            <a:p>
              <a:pPr eaLnBrk="0" hangingPunct="0">
                <a:buFontTx/>
                <a:buChar char="•"/>
              </a:pPr>
              <a:r>
                <a:rPr lang="en-US" sz="2400" dirty="0">
                  <a:solidFill>
                    <a:schemeClr val="accent2"/>
                  </a:solidFill>
                  <a:latin typeface="Palatino" charset="0"/>
                </a:rPr>
                <a:t> </a:t>
              </a:r>
              <a:endParaRPr lang="en-US" sz="2400" dirty="0">
                <a:solidFill>
                  <a:schemeClr val="accent2"/>
                </a:solidFill>
                <a:latin typeface="Palatino" charset="0"/>
              </a:endParaRPr>
            </a:p>
          </p:txBody>
        </p:sp>
        <p:sp>
          <p:nvSpPr>
            <p:cNvPr id="123912" name="Text Box 9"/>
            <p:cNvSpPr txBox="1">
              <a:spLocks noChangeArrowheads="1"/>
            </p:cNvSpPr>
            <p:nvPr/>
          </p:nvSpPr>
          <p:spPr bwMode="auto">
            <a:xfrm>
              <a:off x="3024" y="720"/>
              <a:ext cx="2205" cy="493"/>
            </a:xfrm>
            <a:prstGeom prst="rect">
              <a:avLst/>
            </a:prstGeom>
            <a:noFill/>
            <a:ln w="9525">
              <a:noFill/>
              <a:miter lim="800000"/>
              <a:headEnd/>
              <a:tailEnd/>
            </a:ln>
          </p:spPr>
          <p:txBody>
            <a:bodyPr rIns="0">
              <a:spAutoFit/>
            </a:bodyPr>
            <a:lstStyle/>
            <a:p>
              <a:pPr algn="ctr" eaLnBrk="0" hangingPunct="0"/>
              <a:r>
                <a:rPr lang="en-US" sz="2400" dirty="0">
                  <a:latin typeface="Palatino" charset="0"/>
                </a:rPr>
                <a:t> Calculations of </a:t>
              </a:r>
              <a:r>
                <a:rPr lang="en-US" sz="2400" dirty="0" err="1">
                  <a:latin typeface="Palatino" charset="0"/>
                </a:rPr>
                <a:t>Radiative</a:t>
              </a:r>
              <a:r>
                <a:rPr lang="en-US" sz="2400" dirty="0">
                  <a:latin typeface="Palatino" charset="0"/>
                </a:rPr>
                <a:t> Flux Profiles</a:t>
              </a:r>
              <a:endParaRPr lang="en-US" sz="2400" dirty="0">
                <a:latin typeface="Palatino" charset="0"/>
              </a:endParaRPr>
            </a:p>
          </p:txBody>
        </p:sp>
      </p:grpSp>
      <p:sp>
        <p:nvSpPr>
          <p:cNvPr id="123910" name="Text Box 11"/>
          <p:cNvSpPr txBox="1">
            <a:spLocks noChangeArrowheads="1"/>
          </p:cNvSpPr>
          <p:nvPr/>
        </p:nvSpPr>
        <p:spPr bwMode="auto">
          <a:xfrm>
            <a:off x="1524001" y="127001"/>
            <a:ext cx="9007475" cy="523875"/>
          </a:xfrm>
          <a:prstGeom prst="rect">
            <a:avLst/>
          </a:prstGeom>
          <a:noFill/>
          <a:ln w="9525">
            <a:noFill/>
            <a:miter lim="800000"/>
            <a:headEnd/>
            <a:tailEnd/>
          </a:ln>
        </p:spPr>
        <p:txBody>
          <a:bodyPr>
            <a:spAutoFit/>
          </a:bodyPr>
          <a:lstStyle/>
          <a:p>
            <a:pPr algn="ctr" eaLnBrk="0" hangingPunct="0"/>
            <a:r>
              <a:rPr lang="en-US" sz="2800" dirty="0">
                <a:solidFill>
                  <a:srgbClr val="C00000"/>
                </a:solidFill>
                <a:latin typeface="Palatino" charset="0"/>
              </a:rPr>
              <a:t>Surface and Atmospheric Radiation </a:t>
            </a:r>
            <a:r>
              <a:rPr lang="en-US" sz="2800" dirty="0">
                <a:solidFill>
                  <a:srgbClr val="C00000"/>
                </a:solidFill>
                <a:latin typeface="Palatino" charset="0"/>
              </a:rPr>
              <a:t>Budget</a:t>
            </a:r>
            <a:endParaRPr lang="en-US" sz="2800" dirty="0">
              <a:solidFill>
                <a:srgbClr val="C00000"/>
              </a:solidFill>
              <a:latin typeface="Palatino" charset="0"/>
            </a:endParaRPr>
          </a:p>
        </p:txBody>
      </p:sp>
    </p:spTree>
    <p:extLst>
      <p:ext uri="{BB962C8B-B14F-4D97-AF65-F5344CB8AC3E}">
        <p14:creationId xmlns:p14="http://schemas.microsoft.com/office/powerpoint/2010/main" val="10513645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1676400" y="-590218"/>
            <a:ext cx="8610600" cy="7478970"/>
          </a:xfrm>
          <a:prstGeom prst="rect">
            <a:avLst/>
          </a:prstGeom>
          <a:noFill/>
          <a:ln w="9525">
            <a:noFill/>
            <a:miter lim="800000"/>
            <a:headEnd/>
            <a:tailEnd/>
          </a:ln>
        </p:spPr>
        <p:txBody>
          <a:bodyPr wrap="square" anchor="ctr">
            <a:spAutoFit/>
          </a:bodyPr>
          <a:lstStyle/>
          <a:p>
            <a:pPr eaLnBrk="0" hangingPunct="0"/>
            <a:r>
              <a:rPr lang="en-US" sz="3200" dirty="0">
                <a:solidFill>
                  <a:srgbClr val="C00000"/>
                </a:solidFill>
              </a:rPr>
              <a:t>What are TOA and Surface Fluxes? </a:t>
            </a:r>
            <a:endParaRPr lang="en-US" sz="3200" dirty="0">
              <a:solidFill>
                <a:srgbClr val="C00000"/>
              </a:solidFill>
            </a:endParaRPr>
          </a:p>
          <a:p>
            <a:pPr eaLnBrk="0" hangingPunct="0"/>
            <a:r>
              <a:rPr lang="en-US" sz="3200" dirty="0">
                <a:solidFill>
                  <a:srgbClr val="C00000"/>
                </a:solidFill>
              </a:rPr>
              <a:t/>
            </a:r>
            <a:br>
              <a:rPr lang="en-US" sz="3200" dirty="0">
                <a:solidFill>
                  <a:srgbClr val="C00000"/>
                </a:solidFill>
              </a:rPr>
            </a:br>
            <a:r>
              <a:rPr lang="en-US" sz="2800" dirty="0">
                <a:solidFill>
                  <a:srgbClr val="002060"/>
                </a:solidFill>
              </a:rPr>
              <a:t>As the radiation from Sun reaches Earth it </a:t>
            </a:r>
            <a:r>
              <a:rPr lang="en-US" sz="2800" dirty="0">
                <a:solidFill>
                  <a:srgbClr val="002060"/>
                </a:solidFill>
              </a:rPr>
              <a:t>first </a:t>
            </a:r>
            <a:r>
              <a:rPr lang="en-US" sz="2800" dirty="0">
                <a:solidFill>
                  <a:srgbClr val="002060"/>
                </a:solidFill>
              </a:rPr>
              <a:t>interacts with top of the atmosphere (TOA) layers</a:t>
            </a:r>
            <a:r>
              <a:rPr lang="en-US" sz="2800" dirty="0">
                <a:solidFill>
                  <a:srgbClr val="002060"/>
                </a:solidFill>
              </a:rPr>
              <a:t>, </a:t>
            </a:r>
            <a:r>
              <a:rPr lang="en-US" sz="2800" dirty="0">
                <a:solidFill>
                  <a:srgbClr val="002060"/>
                </a:solidFill>
              </a:rPr>
              <a:t>then with various atmospheric layers containing </a:t>
            </a:r>
            <a:r>
              <a:rPr lang="en-US" sz="2800" dirty="0">
                <a:solidFill>
                  <a:srgbClr val="002060"/>
                </a:solidFill>
              </a:rPr>
              <a:t>gases</a:t>
            </a:r>
            <a:r>
              <a:rPr lang="en-US" sz="2800" dirty="0">
                <a:solidFill>
                  <a:srgbClr val="002060"/>
                </a:solidFill>
              </a:rPr>
              <a:t>, clouds, aerosols, and/or other constituents </a:t>
            </a:r>
          </a:p>
          <a:p>
            <a:pPr eaLnBrk="0" hangingPunct="0"/>
            <a:r>
              <a:rPr lang="en-US" sz="2800" dirty="0">
                <a:solidFill>
                  <a:srgbClr val="002060"/>
                </a:solidFill>
              </a:rPr>
              <a:t>before reaching the surface. In each of these </a:t>
            </a:r>
            <a:r>
              <a:rPr lang="en-US" sz="2800" dirty="0">
                <a:solidFill>
                  <a:srgbClr val="002060"/>
                </a:solidFill>
              </a:rPr>
              <a:t>material </a:t>
            </a:r>
            <a:r>
              <a:rPr lang="en-US" sz="2800" dirty="0">
                <a:solidFill>
                  <a:srgbClr val="002060"/>
                </a:solidFill>
              </a:rPr>
              <a:t>layers solar radiation is being scattered </a:t>
            </a:r>
            <a:r>
              <a:rPr lang="en-US" sz="2800" dirty="0">
                <a:solidFill>
                  <a:srgbClr val="002060"/>
                </a:solidFill>
              </a:rPr>
              <a:t>and/or </a:t>
            </a:r>
            <a:r>
              <a:rPr lang="en-US" sz="2800" dirty="0">
                <a:solidFill>
                  <a:srgbClr val="002060"/>
                </a:solidFill>
              </a:rPr>
              <a:t>absorbed. Moreover, these </a:t>
            </a:r>
            <a:r>
              <a:rPr lang="en-US" sz="2800" dirty="0">
                <a:solidFill>
                  <a:srgbClr val="002060"/>
                </a:solidFill>
              </a:rPr>
              <a:t>atmospheric </a:t>
            </a:r>
            <a:r>
              <a:rPr lang="en-US" sz="2800" dirty="0">
                <a:solidFill>
                  <a:srgbClr val="002060"/>
                </a:solidFill>
              </a:rPr>
              <a:t>and surface constituents emit their own share </a:t>
            </a:r>
            <a:r>
              <a:rPr lang="en-US" sz="2800" dirty="0">
                <a:solidFill>
                  <a:srgbClr val="002060"/>
                </a:solidFill>
              </a:rPr>
              <a:t>of </a:t>
            </a:r>
            <a:r>
              <a:rPr lang="en-US" sz="2800" dirty="0">
                <a:solidFill>
                  <a:srgbClr val="002060"/>
                </a:solidFill>
              </a:rPr>
              <a:t>radiation. Due to the specifics </a:t>
            </a:r>
            <a:r>
              <a:rPr lang="en-US" sz="2800" dirty="0">
                <a:solidFill>
                  <a:srgbClr val="002060"/>
                </a:solidFill>
              </a:rPr>
              <a:t>of </a:t>
            </a:r>
            <a:r>
              <a:rPr lang="en-US" sz="2800" dirty="0">
                <a:solidFill>
                  <a:srgbClr val="002060"/>
                </a:solidFill>
              </a:rPr>
              <a:t>this complex interaction, one can separate </a:t>
            </a:r>
            <a:r>
              <a:rPr lang="en-US" sz="2800" dirty="0">
                <a:solidFill>
                  <a:srgbClr val="002060"/>
                </a:solidFill>
              </a:rPr>
              <a:t>its </a:t>
            </a:r>
            <a:r>
              <a:rPr lang="en-US" sz="2800" dirty="0">
                <a:solidFill>
                  <a:srgbClr val="002060"/>
                </a:solidFill>
              </a:rPr>
              <a:t>energetics it in two primary spectral parts: </a:t>
            </a:r>
            <a:endParaRPr lang="en-US" sz="2800" dirty="0">
              <a:solidFill>
                <a:srgbClr val="002060"/>
              </a:solidFill>
            </a:endParaRPr>
          </a:p>
          <a:p>
            <a:pPr eaLnBrk="0" hangingPunct="0"/>
            <a:r>
              <a:rPr lang="en-US" sz="2800" dirty="0">
                <a:solidFill>
                  <a:srgbClr val="002060"/>
                </a:solidFill>
              </a:rPr>
              <a:t>the </a:t>
            </a:r>
            <a:r>
              <a:rPr lang="en-US" sz="2800" dirty="0">
                <a:solidFill>
                  <a:srgbClr val="002060"/>
                </a:solidFill>
              </a:rPr>
              <a:t>shortwave (SW</a:t>
            </a:r>
            <a:r>
              <a:rPr lang="en-US" sz="2800" dirty="0">
                <a:solidFill>
                  <a:srgbClr val="002060"/>
                </a:solidFill>
              </a:rPr>
              <a:t>) </a:t>
            </a:r>
            <a:r>
              <a:rPr lang="en-US" sz="2800" dirty="0">
                <a:solidFill>
                  <a:srgbClr val="002060"/>
                </a:solidFill>
              </a:rPr>
              <a:t>and </a:t>
            </a:r>
            <a:r>
              <a:rPr lang="en-US" sz="2800" dirty="0">
                <a:solidFill>
                  <a:srgbClr val="002060"/>
                </a:solidFill>
              </a:rPr>
              <a:t>the </a:t>
            </a:r>
            <a:r>
              <a:rPr lang="en-US" sz="2800" dirty="0" err="1">
                <a:solidFill>
                  <a:srgbClr val="002060"/>
                </a:solidFill>
              </a:rPr>
              <a:t>longwave</a:t>
            </a:r>
            <a:r>
              <a:rPr lang="en-US" sz="2800" dirty="0">
                <a:solidFill>
                  <a:srgbClr val="002060"/>
                </a:solidFill>
              </a:rPr>
              <a:t> (LW). </a:t>
            </a:r>
            <a:endParaRPr lang="en-US" sz="2800" dirty="0">
              <a:solidFill>
                <a:srgbClr val="002060"/>
              </a:solidFill>
            </a:endParaRPr>
          </a:p>
          <a:p>
            <a:pPr eaLnBrk="0" hangingPunct="0"/>
            <a:r>
              <a:rPr lang="en-US" sz="2800" dirty="0">
                <a:solidFill>
                  <a:srgbClr val="002060"/>
                </a:solidFill>
              </a:rPr>
              <a:t>Depending </a:t>
            </a:r>
            <a:r>
              <a:rPr lang="en-US" sz="2800" dirty="0">
                <a:solidFill>
                  <a:srgbClr val="002060"/>
                </a:solidFill>
              </a:rPr>
              <a:t>on the specifics of </a:t>
            </a:r>
            <a:r>
              <a:rPr lang="en-US" sz="2800" dirty="0">
                <a:solidFill>
                  <a:srgbClr val="002060"/>
                </a:solidFill>
              </a:rPr>
              <a:t>the </a:t>
            </a:r>
            <a:r>
              <a:rPr lang="en-US" sz="2800" dirty="0">
                <a:solidFill>
                  <a:srgbClr val="002060"/>
                </a:solidFill>
              </a:rPr>
              <a:t>physical processes under investigation, this </a:t>
            </a:r>
            <a:r>
              <a:rPr lang="en-US" sz="2800" dirty="0">
                <a:solidFill>
                  <a:srgbClr val="002060"/>
                </a:solidFill>
              </a:rPr>
              <a:t>broad </a:t>
            </a:r>
            <a:r>
              <a:rPr lang="en-US" sz="2800" dirty="0">
                <a:solidFill>
                  <a:srgbClr val="002060"/>
                </a:solidFill>
              </a:rPr>
              <a:t>spectra can be further divided into finer </a:t>
            </a:r>
            <a:r>
              <a:rPr lang="en-US" sz="2800" dirty="0">
                <a:solidFill>
                  <a:srgbClr val="002060"/>
                </a:solidFill>
              </a:rPr>
              <a:t>and </a:t>
            </a:r>
            <a:r>
              <a:rPr lang="en-US" sz="2800" dirty="0">
                <a:solidFill>
                  <a:srgbClr val="002060"/>
                </a:solidFill>
              </a:rPr>
              <a:t>finer spectral intervals. </a:t>
            </a:r>
          </a:p>
          <a:p>
            <a:pPr eaLnBrk="0" hangingPunct="0"/>
            <a:endParaRPr lang="en-US" sz="2400" dirty="0"/>
          </a:p>
        </p:txBody>
      </p:sp>
    </p:spTree>
    <p:extLst>
      <p:ext uri="{BB962C8B-B14F-4D97-AF65-F5344CB8AC3E}">
        <p14:creationId xmlns:p14="http://schemas.microsoft.com/office/powerpoint/2010/main" val="42197355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563" t="30208" r="32031" b="12500"/>
          <a:stretch>
            <a:fillRect/>
          </a:stretch>
        </p:blipFill>
        <p:spPr bwMode="auto">
          <a:xfrm>
            <a:off x="2895600" y="166777"/>
            <a:ext cx="6248400" cy="64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2237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0" y="2057400"/>
            <a:ext cx="6781800" cy="1077218"/>
          </a:xfrm>
          <a:prstGeom prst="rect">
            <a:avLst/>
          </a:prstGeom>
        </p:spPr>
        <p:txBody>
          <a:bodyPr wrap="square">
            <a:spAutoFit/>
          </a:bodyPr>
          <a:lstStyle/>
          <a:p>
            <a:pPr eaLnBrk="0" hangingPunct="0">
              <a:buFontTx/>
              <a:buChar char="•"/>
            </a:pPr>
            <a:r>
              <a:rPr lang="en-US" sz="3200" dirty="0">
                <a:solidFill>
                  <a:srgbClr val="002060"/>
                </a:solidFill>
                <a:latin typeface="Palatino" charset="0"/>
              </a:rPr>
              <a:t>Compare With CERES TOA Fluxes</a:t>
            </a:r>
          </a:p>
          <a:p>
            <a:pPr eaLnBrk="0" hangingPunct="0">
              <a:buFontTx/>
              <a:buChar char="•"/>
            </a:pPr>
            <a:r>
              <a:rPr lang="en-US" sz="3200" dirty="0">
                <a:solidFill>
                  <a:srgbClr val="002060"/>
                </a:solidFill>
                <a:latin typeface="Palatino" charset="0"/>
              </a:rPr>
              <a:t> Adjust Appropriate Inputs</a:t>
            </a:r>
          </a:p>
        </p:txBody>
      </p:sp>
      <p:sp>
        <p:nvSpPr>
          <p:cNvPr id="4" name="Rectangle 3"/>
          <p:cNvSpPr/>
          <p:nvPr/>
        </p:nvSpPr>
        <p:spPr>
          <a:xfrm>
            <a:off x="1981200" y="609601"/>
            <a:ext cx="8458200" cy="646331"/>
          </a:xfrm>
          <a:prstGeom prst="rect">
            <a:avLst/>
          </a:prstGeom>
        </p:spPr>
        <p:txBody>
          <a:bodyPr wrap="square">
            <a:spAutoFit/>
          </a:bodyPr>
          <a:lstStyle/>
          <a:p>
            <a:pPr algn="ctr" eaLnBrk="0" hangingPunct="0"/>
            <a:r>
              <a:rPr lang="en-US" sz="3600" dirty="0">
                <a:solidFill>
                  <a:srgbClr val="C00000"/>
                </a:solidFill>
                <a:latin typeface="Palatino" charset="0"/>
              </a:rPr>
              <a:t>CERES </a:t>
            </a:r>
            <a:r>
              <a:rPr lang="en-US" sz="3600" dirty="0">
                <a:solidFill>
                  <a:srgbClr val="C00000"/>
                </a:solidFill>
                <a:latin typeface="Palatino" charset="0"/>
              </a:rPr>
              <a:t>Calculations of </a:t>
            </a:r>
            <a:r>
              <a:rPr lang="en-US" sz="3600" dirty="0" err="1">
                <a:solidFill>
                  <a:srgbClr val="C00000"/>
                </a:solidFill>
                <a:latin typeface="Palatino" charset="0"/>
              </a:rPr>
              <a:t>Radiative</a:t>
            </a:r>
            <a:r>
              <a:rPr lang="en-US" sz="3600" dirty="0">
                <a:solidFill>
                  <a:srgbClr val="C00000"/>
                </a:solidFill>
                <a:latin typeface="Palatino" charset="0"/>
              </a:rPr>
              <a:t> </a:t>
            </a:r>
            <a:r>
              <a:rPr lang="en-US" sz="3600" dirty="0">
                <a:solidFill>
                  <a:srgbClr val="C00000"/>
                </a:solidFill>
                <a:latin typeface="Palatino" charset="0"/>
              </a:rPr>
              <a:t>Fluxes  </a:t>
            </a:r>
            <a:endParaRPr lang="en-US" sz="3600" dirty="0">
              <a:solidFill>
                <a:srgbClr val="C00000"/>
              </a:solidFill>
              <a:latin typeface="Palatino" charset="0"/>
            </a:endParaRPr>
          </a:p>
        </p:txBody>
      </p:sp>
    </p:spTree>
    <p:extLst>
      <p:ext uri="{BB962C8B-B14F-4D97-AF65-F5344CB8AC3E}">
        <p14:creationId xmlns:p14="http://schemas.microsoft.com/office/powerpoint/2010/main" val="309590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p:txBody>
          <a:bodyPr/>
          <a:lstStyle/>
          <a:p>
            <a:pPr>
              <a:buFontTx/>
              <a:buNone/>
            </a:pPr>
            <a:r>
              <a:rPr lang="en-US" altLang="en-US"/>
              <a:t>Where :</a:t>
            </a:r>
          </a:p>
          <a:p>
            <a:r>
              <a:rPr lang="en-US" altLang="en-US"/>
              <a:t>H  - sensible heat flux, W m;</a:t>
            </a:r>
          </a:p>
          <a:p>
            <a:r>
              <a:rPr lang="en-US" altLang="en-US"/>
              <a:t>Ρ  - density of air, kg m;</a:t>
            </a:r>
          </a:p>
          <a:p>
            <a:r>
              <a:rPr lang="en-US" altLang="en-US"/>
              <a:t>C</a:t>
            </a:r>
            <a:r>
              <a:rPr lang="en-US" altLang="en-US" sz="2400"/>
              <a:t>p - </a:t>
            </a:r>
            <a:r>
              <a:rPr lang="en-US" altLang="en-US"/>
              <a:t> specific heat of air, J kgºC;</a:t>
            </a:r>
          </a:p>
          <a:p>
            <a:r>
              <a:rPr lang="en-US" altLang="en-US"/>
              <a:t>T</a:t>
            </a:r>
            <a:r>
              <a:rPr lang="en-US" altLang="en-US" sz="2000"/>
              <a:t>aero</a:t>
            </a:r>
            <a:r>
              <a:rPr lang="en-US" altLang="en-US" sz="2400"/>
              <a:t> </a:t>
            </a:r>
            <a:r>
              <a:rPr lang="en-US" altLang="en-US"/>
              <a:t> - reference height air temperature, ºC;</a:t>
            </a:r>
          </a:p>
          <a:p>
            <a:r>
              <a:rPr lang="en-US" altLang="en-US"/>
              <a:t>T</a:t>
            </a:r>
            <a:r>
              <a:rPr lang="en-US" altLang="en-US" sz="2400"/>
              <a:t>a - </a:t>
            </a:r>
            <a:r>
              <a:rPr lang="en-US" altLang="en-US"/>
              <a:t> canopy temperature, ºC;</a:t>
            </a:r>
          </a:p>
          <a:p>
            <a:r>
              <a:rPr lang="en-US" altLang="en-US" sz="2400"/>
              <a:t>r</a:t>
            </a:r>
            <a:r>
              <a:rPr lang="en-US" altLang="en-US" sz="2000"/>
              <a:t>a</a:t>
            </a:r>
            <a:r>
              <a:rPr lang="en-US" altLang="en-US" sz="2400"/>
              <a:t> - </a:t>
            </a:r>
            <a:r>
              <a:rPr lang="en-US" altLang="en-US"/>
              <a:t> aerodynamic resistance for heat and water vapor, s m</a:t>
            </a:r>
            <a:r>
              <a:rPr lang="en-US" altLang="en-US" sz="2000"/>
              <a:t>-1</a:t>
            </a:r>
            <a:r>
              <a:rPr lang="en-US" altLang="en-US"/>
              <a:t>.</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81000"/>
            <a:ext cx="4648200" cy="84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0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828800" y="533401"/>
            <a:ext cx="8382000" cy="6049963"/>
          </a:xfrm>
        </p:spPr>
        <p:txBody>
          <a:bodyPr/>
          <a:lstStyle/>
          <a:p>
            <a:r>
              <a:rPr lang="en-US" altLang="en-US" sz="2400"/>
              <a:t>In this formulation the aerodynamic resistance, r</a:t>
            </a:r>
            <a:r>
              <a:rPr lang="en-US" altLang="en-US" sz="1800"/>
              <a:t>a</a:t>
            </a:r>
            <a:r>
              <a:rPr lang="en-US" altLang="en-US" sz="2400"/>
              <a:t> , relates the vertical gradient in temperature, T</a:t>
            </a:r>
            <a:r>
              <a:rPr lang="en-US" altLang="en-US" sz="2000"/>
              <a:t>aero </a:t>
            </a:r>
            <a:r>
              <a:rPr lang="en-US" altLang="en-US" sz="2400"/>
              <a:t>– T</a:t>
            </a:r>
            <a:r>
              <a:rPr lang="en-US" altLang="en-US" sz="2000"/>
              <a:t>a</a:t>
            </a:r>
            <a:r>
              <a:rPr lang="en-US" altLang="en-US" sz="2400"/>
              <a:t>, to the sensible heat flux. </a:t>
            </a:r>
          </a:p>
          <a:p>
            <a:endParaRPr lang="en-US" altLang="en-US" sz="2400"/>
          </a:p>
          <a:p>
            <a:r>
              <a:rPr lang="en-US" altLang="en-US" sz="2400"/>
              <a:t>The r</a:t>
            </a:r>
            <a:r>
              <a:rPr lang="en-US" altLang="en-US" sz="1800"/>
              <a:t>a</a:t>
            </a:r>
            <a:r>
              <a:rPr lang="en-US" altLang="en-US" sz="2400"/>
              <a:t> value is semiempirical and is intended to characterize the efficiency of the very complex transfer of heat by turbulent air movement through the canopy into the air above; r</a:t>
            </a:r>
            <a:r>
              <a:rPr lang="en-US" altLang="en-US" sz="1800"/>
              <a:t>a</a:t>
            </a:r>
            <a:r>
              <a:rPr lang="en-US" altLang="en-US" sz="2400"/>
              <a:t> is normally derived using empirical arguments to adjust the surface shear stress. </a:t>
            </a:r>
          </a:p>
          <a:p>
            <a:endParaRPr lang="en-US" altLang="en-US" sz="2400"/>
          </a:p>
          <a:p>
            <a:r>
              <a:rPr lang="en-US" altLang="en-US" sz="2400"/>
              <a:t>A number of such empirical formations are available for r</a:t>
            </a:r>
            <a:r>
              <a:rPr lang="en-US" altLang="en-US" sz="1800"/>
              <a:t>a</a:t>
            </a:r>
            <a:r>
              <a:rPr lang="en-US" altLang="en-US" sz="2400"/>
              <a:t>; we adopt one used successfully by </a:t>
            </a:r>
            <a:r>
              <a:rPr lang="en-US" altLang="en-US" sz="2400" i="1"/>
              <a:t>Choudhury et al.</a:t>
            </a:r>
            <a:r>
              <a:rPr lang="en-US" altLang="en-US" sz="2400"/>
              <a:t> [1986] for wheat, substituting parameters determined for prairie grass. This yields an expression for r</a:t>
            </a:r>
            <a:r>
              <a:rPr lang="en-US" altLang="en-US" sz="1800"/>
              <a:t>a</a:t>
            </a:r>
            <a:r>
              <a:rPr lang="en-US" altLang="en-US" sz="2400"/>
              <a:t>, see </a:t>
            </a:r>
            <a:r>
              <a:rPr lang="en-US" altLang="en-US" sz="2400" i="1"/>
              <a:t>hall et al. </a:t>
            </a:r>
            <a:r>
              <a:rPr lang="en-US" altLang="en-US" sz="2400"/>
              <a:t>[1991], given by</a:t>
            </a:r>
          </a:p>
        </p:txBody>
      </p:sp>
    </p:spTree>
    <p:extLst>
      <p:ext uri="{BB962C8B-B14F-4D97-AF65-F5344CB8AC3E}">
        <p14:creationId xmlns:p14="http://schemas.microsoft.com/office/powerpoint/2010/main" val="628604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normAutofit lnSpcReduction="10000"/>
          </a:bodyPr>
          <a:lstStyle/>
          <a:p>
            <a:pPr>
              <a:lnSpc>
                <a:spcPct val="90000"/>
              </a:lnSpc>
            </a:pPr>
            <a:r>
              <a:rPr lang="en-US" altLang="en-US" sz="2000"/>
              <a:t>Where U is wide spread, m s-1; z is reference height for measurement of T</a:t>
            </a:r>
            <a:r>
              <a:rPr lang="en-US" altLang="en-US" sz="1800"/>
              <a:t>a</a:t>
            </a:r>
            <a:r>
              <a:rPr lang="en-US" altLang="en-US" sz="2000"/>
              <a:t> and U, m; his height of canopy, m; and g is gravitational acceleration, m s-2.</a:t>
            </a:r>
          </a:p>
          <a:p>
            <a:pPr>
              <a:lnSpc>
                <a:spcPct val="90000"/>
              </a:lnSpc>
            </a:pPr>
            <a:endParaRPr lang="en-US" altLang="en-US" sz="2000"/>
          </a:p>
          <a:p>
            <a:pPr>
              <a:lnSpc>
                <a:spcPct val="90000"/>
              </a:lnSpc>
            </a:pPr>
            <a:endParaRPr lang="en-US" altLang="en-US" sz="2000"/>
          </a:p>
          <a:p>
            <a:pPr>
              <a:lnSpc>
                <a:spcPct val="90000"/>
              </a:lnSpc>
            </a:pPr>
            <a:r>
              <a:rPr lang="en-US" altLang="en-US" sz="2000"/>
              <a:t>Where, </a:t>
            </a:r>
          </a:p>
          <a:p>
            <a:pPr>
              <a:lnSpc>
                <a:spcPct val="90000"/>
              </a:lnSpc>
            </a:pPr>
            <a:r>
              <a:rPr lang="en-US" altLang="en-US" sz="2000"/>
              <a:t>e </a:t>
            </a:r>
            <a:r>
              <a:rPr lang="en-US" altLang="en-US" sz="1800" i="1"/>
              <a:t>a</a:t>
            </a:r>
            <a:r>
              <a:rPr lang="en-US" altLang="en-US" sz="2000"/>
              <a:t> - vapor pressure at reference height, mbar;</a:t>
            </a:r>
          </a:p>
          <a:p>
            <a:pPr>
              <a:lnSpc>
                <a:spcPct val="90000"/>
              </a:lnSpc>
            </a:pPr>
            <a:r>
              <a:rPr lang="en-US" altLang="en-US" sz="2000"/>
              <a:t>T </a:t>
            </a:r>
            <a:r>
              <a:rPr lang="en-US" altLang="en-US" sz="1800" i="1"/>
              <a:t>a</a:t>
            </a:r>
            <a:r>
              <a:rPr lang="en-US" altLang="en-US" sz="2000"/>
              <a:t>  - air temperature at reference height, ºK;</a:t>
            </a:r>
          </a:p>
          <a:p>
            <a:pPr>
              <a:lnSpc>
                <a:spcPct val="90000"/>
              </a:lnSpc>
            </a:pPr>
            <a:r>
              <a:rPr lang="en-US" altLang="en-US" sz="2000"/>
              <a:t>e*( T</a:t>
            </a:r>
            <a:r>
              <a:rPr lang="en-US" altLang="en-US" sz="1800"/>
              <a:t>aero</a:t>
            </a:r>
            <a:r>
              <a:rPr lang="en-US" altLang="en-US" sz="2000"/>
              <a:t>) - saturated vapor pressure in the canopy air space, mbar;</a:t>
            </a:r>
          </a:p>
          <a:p>
            <a:pPr>
              <a:lnSpc>
                <a:spcPct val="90000"/>
              </a:lnSpc>
            </a:pPr>
            <a:r>
              <a:rPr lang="en-US" altLang="en-US" sz="2000"/>
              <a:t>   - Psychometric constant, mbar ºK;</a:t>
            </a:r>
          </a:p>
          <a:p>
            <a:pPr>
              <a:lnSpc>
                <a:spcPct val="90000"/>
              </a:lnSpc>
            </a:pPr>
            <a:r>
              <a:rPr lang="en-US" altLang="en-US" sz="2000"/>
              <a:t>ρC</a:t>
            </a:r>
            <a:r>
              <a:rPr lang="en-US" altLang="en-US" sz="1800"/>
              <a:t>p</a:t>
            </a:r>
            <a:r>
              <a:rPr lang="en-US" altLang="en-US" sz="2000"/>
              <a:t> - as defined in (2);</a:t>
            </a:r>
          </a:p>
          <a:p>
            <a:pPr>
              <a:lnSpc>
                <a:spcPct val="90000"/>
              </a:lnSpc>
            </a:pPr>
            <a:r>
              <a:rPr lang="en-US" altLang="en-US" sz="2000"/>
              <a:t>g </a:t>
            </a:r>
            <a:r>
              <a:rPr lang="en-US" altLang="en-US" sz="1800" i="1"/>
              <a:t>c</a:t>
            </a:r>
            <a:r>
              <a:rPr lang="en-US" altLang="en-US" sz="2000"/>
              <a:t> - bulk stomatal conductance of canopy, m s;</a:t>
            </a:r>
          </a:p>
          <a:p>
            <a:pPr>
              <a:lnSpc>
                <a:spcPct val="90000"/>
              </a:lnSpc>
            </a:pPr>
            <a:r>
              <a:rPr lang="en-US" altLang="en-US" sz="2000"/>
              <a:t>g </a:t>
            </a:r>
            <a:r>
              <a:rPr lang="en-US" altLang="en-US" sz="1800"/>
              <a:t>a - </a:t>
            </a:r>
            <a:r>
              <a:rPr lang="en-US" altLang="en-US" sz="2000"/>
              <a:t>bulk aerodynamic conductance of canopy (1/ r), m s.</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1"/>
            <a:ext cx="63055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2590800"/>
            <a:ext cx="53625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4572001"/>
            <a:ext cx="244475" cy="31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03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828800" y="381001"/>
            <a:ext cx="8382000" cy="5745163"/>
          </a:xfrm>
        </p:spPr>
        <p:txBody>
          <a:bodyPr/>
          <a:lstStyle/>
          <a:p>
            <a:r>
              <a:rPr lang="en-US" altLang="en-US"/>
              <a:t>It is these first-order solutions to the turbulent transport equations which served as the primary model for investigation relationship between the properties of land surface vegetation, energy-mass balance, and remote sensing of these interactions in FIFE </a:t>
            </a:r>
          </a:p>
        </p:txBody>
      </p:sp>
    </p:spTree>
    <p:extLst>
      <p:ext uri="{BB962C8B-B14F-4D97-AF65-F5344CB8AC3E}">
        <p14:creationId xmlns:p14="http://schemas.microsoft.com/office/powerpoint/2010/main" val="379840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solidFill>
                  <a:schemeClr val="hlink"/>
                </a:solidFill>
              </a:rPr>
              <a:t>References</a:t>
            </a:r>
          </a:p>
        </p:txBody>
      </p:sp>
      <p:sp>
        <p:nvSpPr>
          <p:cNvPr id="19459" name="Rectangle 3"/>
          <p:cNvSpPr>
            <a:spLocks noGrp="1" noChangeArrowheads="1"/>
          </p:cNvSpPr>
          <p:nvPr>
            <p:ph type="body" idx="1"/>
          </p:nvPr>
        </p:nvSpPr>
        <p:spPr/>
        <p:txBody>
          <a:bodyPr/>
          <a:lstStyle/>
          <a:p>
            <a:pPr>
              <a:lnSpc>
                <a:spcPct val="90000"/>
              </a:lnSpc>
            </a:pPr>
            <a:r>
              <a:rPr lang="en-US" altLang="en-US" sz="2400"/>
              <a:t>Choudhury, B.J.,RJ.,R.J. Reginato, and S. B. Idso, An analysis of infrared temperature observation of wheat and calculation of latent heat flux, </a:t>
            </a:r>
            <a:r>
              <a:rPr lang="en-US" altLang="en-US" sz="2400" i="1"/>
              <a:t>Agric. For. Meteorol.,</a:t>
            </a:r>
            <a:r>
              <a:rPr lang="en-US" altLang="en-US" sz="2400"/>
              <a:t> 37, 75-88, 1986.</a:t>
            </a:r>
          </a:p>
          <a:p>
            <a:pPr>
              <a:lnSpc>
                <a:spcPct val="90000"/>
              </a:lnSpc>
            </a:pPr>
            <a:endParaRPr lang="en-US" altLang="en-US" sz="2400"/>
          </a:p>
          <a:p>
            <a:pPr>
              <a:lnSpc>
                <a:spcPct val="90000"/>
              </a:lnSpc>
            </a:pPr>
            <a:endParaRPr lang="en-US" altLang="en-US" sz="2400"/>
          </a:p>
          <a:p>
            <a:pPr>
              <a:lnSpc>
                <a:spcPct val="90000"/>
              </a:lnSpc>
            </a:pPr>
            <a:r>
              <a:rPr lang="en-US" altLang="en-US" sz="2400"/>
              <a:t>Hall, F. G., K. F. Strebel, J. E. Nickeson, and S.J. Goetz, Radiometric Rectification: Toward a common radiometric response among multidate, multisensor images, </a:t>
            </a:r>
            <a:r>
              <a:rPr lang="en-US" altLang="en-US" sz="2400" i="1"/>
              <a:t>Remote Sens. Environ</a:t>
            </a:r>
            <a:r>
              <a:rPr lang="en-US" altLang="en-US" sz="2400"/>
              <a:t>., 35, 11 – 17, 1991a</a:t>
            </a:r>
          </a:p>
        </p:txBody>
      </p:sp>
    </p:spTree>
    <p:extLst>
      <p:ext uri="{BB962C8B-B14F-4D97-AF65-F5344CB8AC3E}">
        <p14:creationId xmlns:p14="http://schemas.microsoft.com/office/powerpoint/2010/main" val="199951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z="4000"/>
              <a:t>Bowen ratio methods</a:t>
            </a:r>
            <a:br>
              <a:rPr lang="en-US" altLang="en-US" sz="4000"/>
            </a:br>
            <a:endParaRPr lang="en-US" altLang="en-US" sz="4000"/>
          </a:p>
        </p:txBody>
      </p:sp>
      <p:sp>
        <p:nvSpPr>
          <p:cNvPr id="9219" name="Rectangle 3"/>
          <p:cNvSpPr>
            <a:spLocks noGrp="1" noChangeArrowheads="1"/>
          </p:cNvSpPr>
          <p:nvPr>
            <p:ph type="body" idx="1"/>
          </p:nvPr>
        </p:nvSpPr>
        <p:spPr/>
        <p:txBody>
          <a:bodyPr/>
          <a:lstStyle/>
          <a:p>
            <a:pPr>
              <a:lnSpc>
                <a:spcPct val="90000"/>
              </a:lnSpc>
            </a:pPr>
            <a:r>
              <a:rPr lang="en-US" altLang="en-US" sz="2400"/>
              <a:t>The </a:t>
            </a:r>
            <a:r>
              <a:rPr lang="en-US" altLang="en-US" sz="2400" b="1" i="1"/>
              <a:t>Bowen ratio</a:t>
            </a:r>
            <a:r>
              <a:rPr lang="en-US" altLang="en-US" sz="2400"/>
              <a:t>, β, is defined as the ration of sensible to latent heat fluxes at the surface:</a:t>
            </a:r>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r>
              <a:rPr lang="en-US" altLang="en-US" sz="2400"/>
              <a:t>Where γ = C</a:t>
            </a:r>
            <a:r>
              <a:rPr lang="en-US" altLang="en-US" sz="2000"/>
              <a:t>p</a:t>
            </a:r>
            <a:r>
              <a:rPr lang="en-US" altLang="en-US" sz="2400"/>
              <a:t>/ L</a:t>
            </a:r>
            <a:r>
              <a:rPr lang="en-US" altLang="en-US" sz="2000"/>
              <a:t>v</a:t>
            </a:r>
            <a:r>
              <a:rPr lang="en-US" altLang="en-US" sz="2400"/>
              <a:t>  0.0004 ( g water/g air) ; K-1 is the </a:t>
            </a:r>
            <a:r>
              <a:rPr lang="en-US" altLang="en-US" sz="2400" b="1" i="1"/>
              <a:t>psychometric constant</a:t>
            </a:r>
            <a:r>
              <a:rPr lang="en-US" altLang="en-US" sz="2400"/>
              <a:t>. As one might expect, β is smaller over moist surfaces where most of the energy goes into evaporation, and layer over dry surfaces where most of the energy goes into sensible heating, typical values range from 5 over semi –arid regions, 0.5 over grasslands and forests, 0.2 over irrigated orchards or grass, 0.1 over the sea, to some negative values over oases.</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14401"/>
            <a:ext cx="4052888" cy="4413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438400"/>
            <a:ext cx="4572000" cy="94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8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752600" y="381001"/>
            <a:ext cx="8458200" cy="5745163"/>
          </a:xfrm>
        </p:spPr>
        <p:txBody>
          <a:bodyPr/>
          <a:lstStyle/>
          <a:p>
            <a:r>
              <a:rPr lang="en-US" altLang="en-US" sz="2400"/>
              <a:t>It was once suggested that the Bowen ratio for surface were known, then the top ratio could be coupled with the bottom to give</a:t>
            </a:r>
          </a:p>
          <a:p>
            <a:endParaRPr lang="en-US" altLang="en-US" sz="2400"/>
          </a:p>
          <a:p>
            <a:endParaRPr lang="en-US" altLang="en-US" sz="2400"/>
          </a:p>
          <a:p>
            <a:endParaRPr lang="en-US" altLang="en-US" sz="2400"/>
          </a:p>
          <a:p>
            <a:endParaRPr lang="en-US" altLang="en-US" sz="2400"/>
          </a:p>
          <a:p>
            <a:r>
              <a:rPr lang="en-US" altLang="en-US" sz="2400"/>
              <a:t>Attempts to use this approach have mostly failed, because the Bowen ration usually varies with time and weather over site. Furthermore, the </a:t>
            </a:r>
            <a:r>
              <a:rPr lang="en-US" altLang="en-US" sz="2400" b="1" i="1"/>
              <a:t>Evapotranspiration</a:t>
            </a:r>
            <a:r>
              <a:rPr lang="en-US" altLang="en-US" sz="2400"/>
              <a:t> component of latent heat fluxes from plants. The pores, or stomates, of the plant open and close to regulate the life processes of the plant. Thus, </a:t>
            </a:r>
            <a:r>
              <a:rPr lang="en-US" altLang="en-US" sz="2400" b="1"/>
              <a:t>the </a:t>
            </a:r>
            <a:r>
              <a:rPr lang="en-US" altLang="en-US" sz="2400" b="1" i="1"/>
              <a:t>Stomatel resistance</a:t>
            </a:r>
            <a:r>
              <a:rPr lang="en-US" altLang="en-US" sz="2400"/>
              <a:t> to water flux, or transportation, also varies.</a:t>
            </a:r>
          </a:p>
          <a:p>
            <a:endParaRPr lang="en-US" altLang="en-US" sz="240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2057401"/>
            <a:ext cx="3267075" cy="105886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3124200" cy="118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70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0" y="-152400"/>
            <a:ext cx="9144000" cy="1066800"/>
          </a:xfrm>
        </p:spPr>
        <p:txBody>
          <a:bodyPr/>
          <a:lstStyle/>
          <a:p>
            <a:r>
              <a:rPr lang="en-US" altLang="en-US"/>
              <a:t>Priestly – Taylor Method </a:t>
            </a:r>
          </a:p>
        </p:txBody>
      </p:sp>
      <p:sp>
        <p:nvSpPr>
          <p:cNvPr id="11267" name="Rectangle 3"/>
          <p:cNvSpPr>
            <a:spLocks noGrp="1" noChangeArrowheads="1"/>
          </p:cNvSpPr>
          <p:nvPr>
            <p:ph type="body" idx="1"/>
          </p:nvPr>
        </p:nvSpPr>
        <p:spPr>
          <a:xfrm>
            <a:off x="1524000" y="838200"/>
            <a:ext cx="9144000" cy="6019800"/>
          </a:xfrm>
        </p:spPr>
        <p:txBody>
          <a:bodyPr/>
          <a:lstStyle/>
          <a:p>
            <a:pPr>
              <a:lnSpc>
                <a:spcPct val="90000"/>
              </a:lnSpc>
            </a:pPr>
            <a:r>
              <a:rPr lang="en-US" altLang="en-US" sz="2400"/>
              <a:t>The next level of sophistication ( Priestley and Taylor, 1972) comes by recognizing that to first order, we can use K-theory to approximate the fluxes by gradients of temperature and humidity in the Bowen ratio, assuming that K = K:</a:t>
            </a:r>
          </a:p>
          <a:p>
            <a:pPr>
              <a:lnSpc>
                <a:spcPct val="90000"/>
              </a:lnSpc>
            </a:pPr>
            <a:endParaRPr lang="en-US" altLang="en-US" sz="2400"/>
          </a:p>
          <a:p>
            <a:pPr>
              <a:lnSpc>
                <a:spcPct val="90000"/>
              </a:lnSpc>
            </a:pPr>
            <a:endParaRPr lang="en-US" altLang="en-US" sz="2400"/>
          </a:p>
          <a:p>
            <a:pPr>
              <a:lnSpc>
                <a:spcPct val="90000"/>
              </a:lnSpc>
            </a:pPr>
            <a:r>
              <a:rPr lang="en-US" altLang="en-US" sz="2400"/>
              <a:t> Where  is the dry adiabatic lapse rate of 9.8 K/km. if the air is saturated (i.e., if q = q), then the change of specific humidity with temperature is given by the Clausius- Clapeyron equation:</a:t>
            </a:r>
          </a:p>
          <a:p>
            <a:pPr>
              <a:lnSpc>
                <a:spcPct val="90000"/>
              </a:lnSpc>
            </a:pPr>
            <a:endParaRPr lang="en-US" altLang="en-US" sz="2400"/>
          </a:p>
          <a:p>
            <a:pPr>
              <a:lnSpc>
                <a:spcPct val="90000"/>
              </a:lnSpc>
            </a:pPr>
            <a:endParaRPr lang="en-US" altLang="en-US" sz="2400"/>
          </a:p>
          <a:p>
            <a:pPr>
              <a:lnSpc>
                <a:spcPct val="90000"/>
              </a:lnSpc>
              <a:buFontTx/>
              <a:buNone/>
            </a:pPr>
            <a:r>
              <a:rPr lang="en-US" altLang="en-US" sz="2400"/>
              <a:t>Where ε = 0.622 (g water/g air) is the ration of gas constants for sir and water vapor.</a:t>
            </a:r>
          </a:p>
          <a:p>
            <a:pPr>
              <a:lnSpc>
                <a:spcPct val="90000"/>
              </a:lnSpc>
            </a:pPr>
            <a:r>
              <a:rPr lang="en-US" altLang="en-US" sz="2400"/>
              <a:t>We can use a variation of Teten’s formula (Bolton, 1980) to find q as a function of temperature</a:t>
            </a:r>
            <a:r>
              <a:rPr lang="en-US" altLang="en-US"/>
              <a:t>.</a:t>
            </a:r>
          </a:p>
          <a:p>
            <a:pPr>
              <a:lnSpc>
                <a:spcPct val="90000"/>
              </a:lnSpc>
            </a:pPr>
            <a:endParaRPr lang="en-US" altLang="en-US"/>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191000"/>
            <a:ext cx="2895600" cy="7381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0"/>
            <a:ext cx="3276600" cy="6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31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981200" y="274638"/>
            <a:ext cx="8229600" cy="1143000"/>
          </a:xfrm>
          <a:ln/>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3600">
                <a:solidFill>
                  <a:srgbClr val="333399"/>
                </a:solidFill>
              </a:rPr>
              <a:t>Heat Budget at the Surface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535738"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3873027"/>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1"/>
            <a:ext cx="8229600" cy="615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03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0" y="228600"/>
            <a:ext cx="9144000" cy="6400800"/>
          </a:xfrm>
        </p:spPr>
        <p:txBody>
          <a:bodyPr/>
          <a:lstStyle/>
          <a:p>
            <a:endParaRPr lang="en-US" altLang="en-US"/>
          </a:p>
          <a:p>
            <a:endParaRPr lang="en-US" altLang="en-US"/>
          </a:p>
          <a:p>
            <a:pPr>
              <a:buFontTx/>
              <a:buNone/>
            </a:pPr>
            <a:r>
              <a:rPr lang="en-US" altLang="en-US" sz="2400"/>
              <a:t>   where:</a:t>
            </a:r>
          </a:p>
          <a:p>
            <a:pPr>
              <a:buFontTx/>
              <a:buNone/>
            </a:pPr>
            <a:endParaRPr lang="en-US" altLang="en-US" sz="2400"/>
          </a:p>
          <a:p>
            <a:pPr>
              <a:buFontTx/>
              <a:buNone/>
            </a:pPr>
            <a:endParaRPr lang="en-US" altLang="en-US" sz="2400"/>
          </a:p>
          <a:p>
            <a:r>
              <a:rPr lang="en-US" altLang="en-US" sz="2400"/>
              <a:t>for T in degrees Kelvin.</a:t>
            </a:r>
          </a:p>
          <a:p>
            <a:pPr>
              <a:buFontTx/>
              <a:buNone/>
            </a:pPr>
            <a:r>
              <a:rPr lang="en-US" altLang="en-US" sz="2400"/>
              <a:t>	Both s</a:t>
            </a:r>
            <a:r>
              <a:rPr lang="en-US" altLang="en-US" sz="2000"/>
              <a:t>cc </a:t>
            </a:r>
            <a:r>
              <a:rPr lang="en-US" altLang="en-US" sz="2400"/>
              <a:t>   ) and γ      = </a:t>
            </a:r>
            <a:r>
              <a:rPr lang="en-US" altLang="en-US" sz="2000"/>
              <a:t>Cp/Lv </a:t>
            </a:r>
            <a:r>
              <a:rPr lang="en-US" altLang="en-US" sz="2400"/>
              <a:t>are plotted in Fiq. 7.14 for easy reference. If we replace by                     ,then:</a:t>
            </a:r>
          </a:p>
          <a:p>
            <a:pPr>
              <a:buFontTx/>
              <a:buNone/>
            </a:pPr>
            <a:endParaRPr lang="en-US" altLang="en-US" sz="2400"/>
          </a:p>
          <a:p>
            <a:pPr>
              <a:buFontTx/>
              <a:buNone/>
            </a:pPr>
            <a:endParaRPr lang="en-US" altLang="en-US" sz="240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04801"/>
            <a:ext cx="2438400" cy="696913"/>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1"/>
            <a:ext cx="4648200" cy="70326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419600"/>
            <a:ext cx="2743200" cy="1036638"/>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495800"/>
            <a:ext cx="4038600" cy="94773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581400"/>
            <a:ext cx="1524000" cy="33813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200400"/>
            <a:ext cx="3683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124200"/>
            <a:ext cx="5143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8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363"/>
            <a:ext cx="8153400" cy="646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29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52600" y="304801"/>
            <a:ext cx="8458200" cy="5821363"/>
          </a:xfrm>
        </p:spPr>
        <p:txBody>
          <a:bodyPr/>
          <a:lstStyle/>
          <a:p>
            <a:r>
              <a:rPr lang="en-US" altLang="en-US" sz="2000"/>
              <a:t>Remembering that         is like a conductance for moisture, we see that surfaces with greater water conductive surfaces.</a:t>
            </a:r>
          </a:p>
          <a:p>
            <a:endParaRPr lang="en-US" altLang="en-US" sz="2000"/>
          </a:p>
          <a:p>
            <a:r>
              <a:rPr lang="en-US" altLang="en-US" sz="2000"/>
              <a:t>Alternately, we can view the parameterization via the concept of resistance to transfer. Physically, we would expect that surface/plant systems with less resistance to moisture transport would have greater evaporation, with the resulting reduction in sensible heat flux. </a:t>
            </a:r>
          </a:p>
          <a:p>
            <a:endParaRPr lang="en-US" altLang="en-US" sz="2000"/>
          </a:p>
          <a:p>
            <a:r>
              <a:rPr lang="en-US" altLang="en-US" sz="2000"/>
              <a:t>For example, the </a:t>
            </a:r>
            <a:r>
              <a:rPr lang="en-US" altLang="en-US" sz="2000" b="1" i="1"/>
              <a:t>air resistance</a:t>
            </a:r>
            <a:r>
              <a:rPr lang="en-US" altLang="en-US" sz="2000"/>
              <a:t>, r</a:t>
            </a:r>
            <a:r>
              <a:rPr lang="en-US" altLang="en-US" sz="1800"/>
              <a:t>a</a:t>
            </a:r>
            <a:r>
              <a:rPr lang="en-US" altLang="en-US" sz="2000"/>
              <a:t> to transfer of water vapor away from a plant stomata into the air is just the inverse of the </a:t>
            </a:r>
            <a:r>
              <a:rPr lang="en-US" altLang="en-US" sz="2000" b="1" i="1"/>
              <a:t>conductance</a:t>
            </a:r>
            <a:r>
              <a:rPr lang="en-US" altLang="en-US" sz="2000"/>
              <a:t>            introduced earlier:</a:t>
            </a:r>
          </a:p>
          <a:p>
            <a:endParaRPr lang="en-US" altLang="en-US" sz="2000"/>
          </a:p>
          <a:p>
            <a:endParaRPr lang="en-US" altLang="en-US" sz="2000"/>
          </a:p>
          <a:p>
            <a:endParaRPr lang="en-US" altLang="en-US" sz="200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76801"/>
            <a:ext cx="2362200" cy="601663"/>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7600"/>
            <a:ext cx="609600" cy="33178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04800"/>
            <a:ext cx="609600" cy="33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3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676400" y="228600"/>
            <a:ext cx="8686800" cy="6400800"/>
          </a:xfrm>
        </p:spPr>
        <p:txBody>
          <a:bodyPr>
            <a:normAutofit lnSpcReduction="10000"/>
          </a:bodyPr>
          <a:lstStyle/>
          <a:p>
            <a:pPr>
              <a:lnSpc>
                <a:spcPct val="90000"/>
              </a:lnSpc>
            </a:pPr>
            <a:r>
              <a:rPr lang="en-US" altLang="en-US" sz="2200"/>
              <a:t>The total resistance of the plant, r</a:t>
            </a:r>
            <a:r>
              <a:rPr lang="en-US" altLang="en-US" sz="2000"/>
              <a:t>p</a:t>
            </a:r>
            <a:r>
              <a:rPr lang="en-US" altLang="en-US" sz="2200"/>
              <a:t>, is governed by the movement of water from the ground through the roots up into the plant to the cavity of the stomata where it is finally transpired into the air. We can combine that air and plant resistance to rewrite the correction term as: </a:t>
            </a:r>
          </a:p>
          <a:p>
            <a:pPr>
              <a:lnSpc>
                <a:spcPct val="90000"/>
              </a:lnSpc>
            </a:pPr>
            <a:endParaRPr lang="en-US" altLang="en-US" sz="2200"/>
          </a:p>
          <a:p>
            <a:pPr>
              <a:lnSpc>
                <a:spcPct val="90000"/>
              </a:lnSpc>
            </a:pPr>
            <a:endParaRPr lang="en-US" altLang="en-US" sz="2200"/>
          </a:p>
          <a:p>
            <a:pPr>
              <a:lnSpc>
                <a:spcPct val="90000"/>
              </a:lnSpc>
            </a:pPr>
            <a:endParaRPr lang="en-US" altLang="en-US" sz="2200"/>
          </a:p>
          <a:p>
            <a:pPr>
              <a:lnSpc>
                <a:spcPct val="90000"/>
              </a:lnSpc>
            </a:pPr>
            <a:r>
              <a:rPr lang="en-US" altLang="en-US" sz="2200"/>
              <a:t>This expression for Fw is equivalent to the one written earlier. </a:t>
            </a:r>
          </a:p>
          <a:p>
            <a:pPr>
              <a:lnSpc>
                <a:spcPct val="90000"/>
              </a:lnSpc>
            </a:pPr>
            <a:endParaRPr lang="en-US" altLang="en-US" sz="2200"/>
          </a:p>
          <a:p>
            <a:pPr>
              <a:lnSpc>
                <a:spcPct val="90000"/>
              </a:lnSpc>
            </a:pPr>
            <a:r>
              <a:rPr lang="en-US" altLang="en-US" sz="2200"/>
              <a:t>The topic of fluxes across vegetation systems is a complex one that we have barely parameterized above. A more detailed analysis should include factors such as canopy height, vegetation coverage, displacement heights, roughness lengths, plant reflectivity, plant architecture, root zone depth, ground water depth, heat conductivity, soil moisture, and stomatel resistance. </a:t>
            </a:r>
          </a:p>
          <a:p>
            <a:pPr>
              <a:lnSpc>
                <a:spcPct val="90000"/>
              </a:lnSpc>
            </a:pPr>
            <a:endParaRPr lang="en-US" altLang="en-US" sz="2200"/>
          </a:p>
          <a:p>
            <a:pPr>
              <a:lnSpc>
                <a:spcPct val="90000"/>
              </a:lnSpc>
            </a:pPr>
            <a:r>
              <a:rPr lang="en-US" altLang="en-US" sz="2200"/>
              <a:t>These topics are beyond the scope of the is book (see Verna, et all., 1986; Brutsert, 1978; Geiger, 1965).</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57401"/>
            <a:ext cx="8458200" cy="47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8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0" y="0"/>
            <a:ext cx="9144000" cy="6858000"/>
          </a:xfrm>
        </p:spPr>
        <p:txBody>
          <a:bodyPr/>
          <a:lstStyle/>
          <a:p>
            <a:r>
              <a:rPr lang="en-US" altLang="en-US" sz="2000"/>
              <a:t>If one neglects the last term in (7.5.2f), then substitution of (7.5.2f) back into (7.5.1b &amp; c) yields the </a:t>
            </a:r>
            <a:r>
              <a:rPr lang="en-US" altLang="en-US" sz="2000" b="1" i="1"/>
              <a:t>Priestly – Taylor</a:t>
            </a:r>
            <a:r>
              <a:rPr lang="en-US" altLang="en-US" sz="2000"/>
              <a:t> parameterization:</a:t>
            </a:r>
          </a:p>
          <a:p>
            <a:endParaRPr lang="en-US" altLang="en-US" sz="2000"/>
          </a:p>
          <a:p>
            <a:endParaRPr lang="en-US" altLang="en-US" sz="2000"/>
          </a:p>
          <a:p>
            <a:endParaRPr lang="en-US" altLang="en-US" sz="2000"/>
          </a:p>
          <a:p>
            <a:endParaRPr lang="en-US" altLang="en-US" sz="2000"/>
          </a:p>
          <a:p>
            <a:endParaRPr lang="en-US" altLang="en-US" sz="2000"/>
          </a:p>
          <a:p>
            <a:r>
              <a:rPr lang="en-US" altLang="en-US" sz="2400"/>
              <a:t>where the parameter  α</a:t>
            </a:r>
            <a:r>
              <a:rPr lang="en-US" altLang="en-US" sz="1800"/>
              <a:t>pt</a:t>
            </a:r>
            <a:r>
              <a:rPr lang="en-US" altLang="en-US" sz="2400"/>
              <a:t> is introduced to make up for neglecting the last term in (7.5.2f), and to allow the equation to be used for unsaturated conditions (DeBruin an Keijamn, 1970; DeBruin, 1983). For well-watered surfaces, α1.25.</a:t>
            </a:r>
          </a:p>
          <a:p>
            <a:r>
              <a:rPr lang="en-US" altLang="en-US" sz="2400"/>
              <a:t>	The Priestley- Taylor method can yield incorrect fluxes when advection is happening. Although one possible fix is to increase the magnitude of α, many investigators (McNaughton, 1976 &amp; b; Singh and Taillefer, 1986) prefer to add an additional advection term, A, to the moisture flux equation to yield: </a:t>
            </a:r>
          </a:p>
          <a:p>
            <a:pPr>
              <a:buFontTx/>
              <a:buNone/>
            </a:pPr>
            <a:r>
              <a:rPr lang="en-US" altLang="en-US" sz="2400"/>
              <a:t>Q</a:t>
            </a:r>
            <a:r>
              <a:rPr lang="en-US" altLang="en-US" sz="1800"/>
              <a:t>E</a:t>
            </a:r>
            <a:r>
              <a:rPr lang="en-US" altLang="en-US" sz="2400"/>
              <a:t> = [  s</a:t>
            </a:r>
            <a:r>
              <a:rPr lang="en-US" altLang="en-US" sz="1800"/>
              <a:t>cc</a:t>
            </a:r>
            <a:r>
              <a:rPr lang="en-US" altLang="en-US" sz="2400"/>
              <a:t>/( s</a:t>
            </a:r>
            <a:r>
              <a:rPr lang="en-US" altLang="en-US" sz="1800"/>
              <a:t>cc</a:t>
            </a:r>
            <a:r>
              <a:rPr lang="en-US" altLang="en-US" sz="2400"/>
              <a:t>+ γ)] . (-Q*s + Q) + A. This same advection term must be subtracted from the equation for heat flux.</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0"/>
            <a:ext cx="3581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990601"/>
            <a:ext cx="3048000" cy="1236663"/>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657601"/>
            <a:ext cx="1447800" cy="3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66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676400" y="0"/>
            <a:ext cx="8763000" cy="1143000"/>
          </a:xfrm>
        </p:spPr>
        <p:txBody>
          <a:bodyPr/>
          <a:lstStyle/>
          <a:p>
            <a:r>
              <a:rPr lang="en-US" altLang="en-US" b="1">
                <a:solidFill>
                  <a:schemeClr val="hlink"/>
                </a:solidFill>
              </a:rPr>
              <a:t>Penman-Monteith method</a:t>
            </a:r>
            <a:r>
              <a:rPr lang="en-US" altLang="en-US"/>
              <a:t> </a:t>
            </a:r>
          </a:p>
        </p:txBody>
      </p:sp>
      <p:sp>
        <p:nvSpPr>
          <p:cNvPr id="18435" name="Rectangle 3"/>
          <p:cNvSpPr>
            <a:spLocks noGrp="1" noChangeArrowheads="1"/>
          </p:cNvSpPr>
          <p:nvPr>
            <p:ph type="body" idx="1"/>
          </p:nvPr>
        </p:nvSpPr>
        <p:spPr>
          <a:xfrm>
            <a:off x="1524000" y="1143000"/>
            <a:ext cx="8915400" cy="5486400"/>
          </a:xfrm>
        </p:spPr>
        <p:txBody>
          <a:bodyPr>
            <a:normAutofit lnSpcReduction="10000"/>
          </a:bodyPr>
          <a:lstStyle/>
          <a:p>
            <a:pPr>
              <a:lnSpc>
                <a:spcPct val="90000"/>
              </a:lnSpc>
            </a:pPr>
            <a:r>
              <a:rPr lang="en-US" altLang="en-US" sz="2400"/>
              <a:t>One way to include the evaporative cool effects such as occurs during advection is via a correction term, F</a:t>
            </a:r>
            <a:r>
              <a:rPr lang="en-US" altLang="en-US" sz="2000"/>
              <a:t>w</a:t>
            </a:r>
            <a:r>
              <a:rPr lang="en-US" altLang="en-US" sz="2400"/>
              <a:t>, added to the priestly-Taylor parameterization for Q and subtracted from hat for Q</a:t>
            </a:r>
            <a:r>
              <a:rPr lang="en-US" altLang="en-US" sz="2000"/>
              <a:t>H</a:t>
            </a:r>
            <a:r>
              <a:rPr lang="en-US" altLang="en-US" sz="2400"/>
              <a:t>, to yield the </a:t>
            </a:r>
            <a:r>
              <a:rPr lang="en-US" altLang="en-US" sz="2400" b="1" i="1"/>
              <a:t>Penman-Monteith</a:t>
            </a:r>
            <a:r>
              <a:rPr lang="en-US" altLang="en-US" sz="2400"/>
              <a:t> (Penman, 1948; Monteith, 1965; DeBruin and Holtslag, 1982)form: </a:t>
            </a:r>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r>
              <a:rPr lang="en-US" altLang="en-US" sz="2400"/>
              <a:t>Where X</a:t>
            </a:r>
            <a:r>
              <a:rPr lang="en-US" altLang="en-US" sz="2000"/>
              <a:t>G</a:t>
            </a:r>
            <a:r>
              <a:rPr lang="en-US" altLang="en-US" sz="2400"/>
              <a:t> is like a relative humidity of the earth or plant surface. F</a:t>
            </a:r>
            <a:r>
              <a:rPr lang="en-US" altLang="en-US" sz="2000"/>
              <a:t>w</a:t>
            </a:r>
            <a:r>
              <a:rPr lang="en-US" altLang="en-US" sz="2400"/>
              <a:t> is like a specific humidity flux, and is approximated by a bulk transfer law of the form:</a:t>
            </a:r>
          </a:p>
          <a:p>
            <a:pPr>
              <a:lnSpc>
                <a:spcPct val="90000"/>
              </a:lnSpc>
            </a:pPr>
            <a:r>
              <a:rPr lang="en-US" altLang="en-US" sz="2400"/>
              <a:t> F</a:t>
            </a:r>
            <a:r>
              <a:rPr lang="en-US" altLang="en-US" sz="2000"/>
              <a:t>w</a:t>
            </a:r>
            <a:r>
              <a:rPr lang="en-US" altLang="en-US" sz="2400"/>
              <a:t>  = C(X - X). ,  ,where X</a:t>
            </a:r>
            <a:r>
              <a:rPr lang="en-US" altLang="en-US" sz="2000"/>
              <a:t>s</a:t>
            </a:r>
            <a:r>
              <a:rPr lang="en-US" altLang="en-US" sz="2400"/>
              <a:t> is the relative humidity of the air near the surface.</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05201"/>
            <a:ext cx="3733800" cy="887413"/>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17900"/>
            <a:ext cx="41910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019800"/>
            <a:ext cx="1981200" cy="33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733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2209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1200" y="0"/>
            <a:ext cx="8229600" cy="1524000"/>
          </a:xfrm>
        </p:spPr>
        <p:txBody>
          <a:bodyPr/>
          <a:lstStyle/>
          <a:p>
            <a:r>
              <a:rPr lang="en-US" altLang="en-US" sz="2800" b="1"/>
              <a:t>Surface fluxes— Drag and Bulk Transfer Methods</a:t>
            </a:r>
          </a:p>
        </p:txBody>
      </p:sp>
      <p:sp>
        <p:nvSpPr>
          <p:cNvPr id="2053" name="Rectangle 5"/>
          <p:cNvSpPr>
            <a:spLocks noGrp="1" noChangeArrowheads="1"/>
          </p:cNvSpPr>
          <p:nvPr>
            <p:ph type="body" idx="1"/>
          </p:nvPr>
        </p:nvSpPr>
        <p:spPr>
          <a:xfrm>
            <a:off x="1981200" y="1676400"/>
            <a:ext cx="8229600" cy="4876800"/>
          </a:xfrm>
        </p:spPr>
        <p:txBody>
          <a:bodyPr/>
          <a:lstStyle/>
          <a:p>
            <a:r>
              <a:rPr lang="en-US" altLang="en-US"/>
              <a:t>In 1916, it was suggested that a velocity squared law might be used to describe the drag of the atmosphere against the earth’s surface. </a:t>
            </a:r>
          </a:p>
          <a:p>
            <a:r>
              <a:rPr lang="en-US" altLang="en-US"/>
              <a:t>Using       as a measure of surface stress associated with drag, we find that</a:t>
            </a:r>
          </a:p>
        </p:txBody>
      </p:sp>
      <p:sp>
        <p:nvSpPr>
          <p:cNvPr id="2055" name="Rectangle 7"/>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54" name="Object 6"/>
          <p:cNvGraphicFramePr>
            <a:graphicFrameLocks noChangeAspect="1"/>
          </p:cNvGraphicFramePr>
          <p:nvPr/>
        </p:nvGraphicFramePr>
        <p:xfrm>
          <a:off x="3581401" y="3581400"/>
          <a:ext cx="663575" cy="838200"/>
        </p:xfrm>
        <a:graphic>
          <a:graphicData uri="http://schemas.openxmlformats.org/presentationml/2006/ole">
            <mc:AlternateContent xmlns:mc="http://schemas.openxmlformats.org/markup-compatibility/2006">
              <mc:Choice xmlns:v="urn:schemas-microsoft-com:vml" Requires="v">
                <p:oleObj spid="_x0000_s7172" name="Equation" r:id="rId3" imgW="177646" imgH="228402" progId="Equation.3">
                  <p:embed/>
                </p:oleObj>
              </mc:Choice>
              <mc:Fallback>
                <p:oleObj name="Equation" r:id="rId3" imgW="177646" imgH="22840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3581400"/>
                        <a:ext cx="6635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7" name="Rectangle 9"/>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56" name="Object 8"/>
          <p:cNvGraphicFramePr>
            <a:graphicFrameLocks noChangeAspect="1"/>
          </p:cNvGraphicFramePr>
          <p:nvPr/>
        </p:nvGraphicFramePr>
        <p:xfrm>
          <a:off x="3810000" y="4876801"/>
          <a:ext cx="3886200" cy="1343025"/>
        </p:xfrm>
        <a:graphic>
          <a:graphicData uri="http://schemas.openxmlformats.org/presentationml/2006/ole">
            <mc:AlternateContent xmlns:mc="http://schemas.openxmlformats.org/markup-compatibility/2006">
              <mc:Choice xmlns:v="urn:schemas-microsoft-com:vml" Requires="v">
                <p:oleObj spid="_x0000_s7173" name="Equation" r:id="rId5" imgW="774364" imgH="266584" progId="Equation.3">
                  <p:embed/>
                </p:oleObj>
              </mc:Choice>
              <mc:Fallback>
                <p:oleObj name="Equation" r:id="rId5" imgW="774364" imgH="26658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876801"/>
                        <a:ext cx="3886200" cy="1343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579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981200" y="381001"/>
            <a:ext cx="8229600" cy="5745163"/>
          </a:xfrm>
        </p:spPr>
        <p:txBody>
          <a:bodyPr/>
          <a:lstStyle/>
          <a:p>
            <a:r>
              <a:rPr lang="en-US" altLang="en-US"/>
              <a:t>       is called the </a:t>
            </a:r>
            <a:r>
              <a:rPr lang="en-US" altLang="en-US" b="1"/>
              <a:t>drag coefficient </a:t>
            </a:r>
            <a:r>
              <a:rPr lang="en-US" altLang="en-US"/>
              <a:t>for momentum transfer. </a:t>
            </a:r>
          </a:p>
          <a:p>
            <a:r>
              <a:rPr lang="en-US" altLang="en-US"/>
              <a:t>it is still a bulk transfer coefficient, and sometimes is written as       in the literature. </a:t>
            </a:r>
          </a:p>
          <a:p>
            <a:r>
              <a:rPr lang="en-US" altLang="en-US"/>
              <a:t>The individual components of surface stress are correspondingly given by the </a:t>
            </a:r>
            <a:r>
              <a:rPr lang="en-US" altLang="en-US" b="1"/>
              <a:t>drag laws</a:t>
            </a:r>
            <a:r>
              <a:rPr lang="en-US" altLang="en-US"/>
              <a:t>:</a:t>
            </a:r>
          </a:p>
        </p:txBody>
      </p:sp>
      <p:sp>
        <p:nvSpPr>
          <p:cNvPr id="4101"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100" name="Object 4"/>
          <p:cNvGraphicFramePr>
            <a:graphicFrameLocks noChangeAspect="1"/>
          </p:cNvGraphicFramePr>
          <p:nvPr/>
        </p:nvGraphicFramePr>
        <p:xfrm>
          <a:off x="2438400" y="304801"/>
          <a:ext cx="685800" cy="657225"/>
        </p:xfrm>
        <a:graphic>
          <a:graphicData uri="http://schemas.openxmlformats.org/presentationml/2006/ole">
            <mc:AlternateContent xmlns:mc="http://schemas.openxmlformats.org/markup-compatibility/2006">
              <mc:Choice xmlns:v="urn:schemas-microsoft-com:vml" Requires="v">
                <p:oleObj spid="_x0000_s8198" name="Equation" r:id="rId3" imgW="228501" imgH="215806" progId="Equation.3">
                  <p:embed/>
                </p:oleObj>
              </mc:Choice>
              <mc:Fallback>
                <p:oleObj name="Equation" r:id="rId3" imgW="228501"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4801"/>
                        <a:ext cx="6858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102" name="Object 6"/>
          <p:cNvGraphicFramePr>
            <a:graphicFrameLocks noChangeAspect="1"/>
          </p:cNvGraphicFramePr>
          <p:nvPr/>
        </p:nvGraphicFramePr>
        <p:xfrm>
          <a:off x="6705600" y="1981201"/>
          <a:ext cx="685800" cy="631825"/>
        </p:xfrm>
        <a:graphic>
          <a:graphicData uri="http://schemas.openxmlformats.org/presentationml/2006/ole">
            <mc:AlternateContent xmlns:mc="http://schemas.openxmlformats.org/markup-compatibility/2006">
              <mc:Choice xmlns:v="urn:schemas-microsoft-com:vml" Requires="v">
                <p:oleObj spid="_x0000_s8199" name="Equation" r:id="rId5" imgW="241091" imgH="215713" progId="Equation.3">
                  <p:embed/>
                </p:oleObj>
              </mc:Choice>
              <mc:Fallback>
                <p:oleObj name="Equation" r:id="rId5" imgW="241091" imgH="2157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981201"/>
                        <a:ext cx="6858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Rectangle 9"/>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104" name="Object 8"/>
          <p:cNvGraphicFramePr>
            <a:graphicFrameLocks noChangeAspect="1"/>
          </p:cNvGraphicFramePr>
          <p:nvPr/>
        </p:nvGraphicFramePr>
        <p:xfrm>
          <a:off x="3657600" y="4495801"/>
          <a:ext cx="3962400" cy="862013"/>
        </p:xfrm>
        <a:graphic>
          <a:graphicData uri="http://schemas.openxmlformats.org/presentationml/2006/ole">
            <mc:AlternateContent xmlns:mc="http://schemas.openxmlformats.org/markup-compatibility/2006">
              <mc:Choice xmlns:v="urn:schemas-microsoft-com:vml" Requires="v">
                <p:oleObj spid="_x0000_s8200" name="Equation" r:id="rId7" imgW="1180588" imgH="253890" progId="Equation.3">
                  <p:embed/>
                </p:oleObj>
              </mc:Choice>
              <mc:Fallback>
                <p:oleObj name="Equation" r:id="rId7" imgW="1180588"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495801"/>
                        <a:ext cx="3962400"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7" name="Rectangle 11"/>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4106" name="Object 10"/>
          <p:cNvGraphicFramePr>
            <a:graphicFrameLocks noChangeAspect="1"/>
          </p:cNvGraphicFramePr>
          <p:nvPr/>
        </p:nvGraphicFramePr>
        <p:xfrm>
          <a:off x="3733800" y="5562601"/>
          <a:ext cx="3886200" cy="868363"/>
        </p:xfrm>
        <a:graphic>
          <a:graphicData uri="http://schemas.openxmlformats.org/presentationml/2006/ole">
            <mc:AlternateContent xmlns:mc="http://schemas.openxmlformats.org/markup-compatibility/2006">
              <mc:Choice xmlns:v="urn:schemas-microsoft-com:vml" Requires="v">
                <p:oleObj spid="_x0000_s8201" name="Equation" r:id="rId9" imgW="1155700" imgH="254000" progId="Equation.3">
                  <p:embed/>
                </p:oleObj>
              </mc:Choice>
              <mc:Fallback>
                <p:oleObj name="Equation" r:id="rId9" imgW="1155700" imgH="254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5562601"/>
                        <a:ext cx="3886200" cy="86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7873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body"/>
          </p:nvPr>
        </p:nvSpPr>
        <p:spPr>
          <a:xfrm>
            <a:off x="1981200" y="0"/>
            <a:ext cx="8229600" cy="6858000"/>
          </a:xfrm>
          <a:ln/>
        </p:spPr>
        <p:txBody>
          <a:bodyPr vert="horz" lIns="90000" tIns="46800" rIns="90000" bIns="46800" rtlCol="0" anchor="t">
            <a:normAutofit/>
          </a:bodyPr>
          <a:lstStyle/>
          <a:p>
            <a:pPr marL="341313" indent="-341313">
              <a:lnSpc>
                <a:spcPct val="78000"/>
              </a:lnSpc>
              <a:spcBef>
                <a:spcPts val="5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The energy budget for this layer, where upward fluxes are positive, is:</a:t>
            </a:r>
          </a:p>
          <a:p>
            <a:pPr marL="341313" indent="-341313">
              <a:lnSpc>
                <a:spcPct val="78000"/>
              </a:lnSpc>
              <a:spcBef>
                <a:spcPts val="5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a:p>
            <a:pPr marL="341313" indent="-341313">
              <a:lnSpc>
                <a:spcPct val="78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latin typeface="Times New Roman" panose="02020603050405020304" pitchFamily="18" charset="0"/>
              </a:rPr>
              <a:t>							</a:t>
            </a:r>
            <a:r>
              <a:rPr lang="en-GB" altLang="en-US" sz="2400">
                <a:solidFill>
                  <a:srgbClr val="333399"/>
                </a:solidFill>
                <a:latin typeface="Times New Roman" panose="02020603050405020304" pitchFamily="18" charset="0"/>
              </a:rPr>
              <a:t>(7.2a)</a:t>
            </a:r>
          </a:p>
          <a:p>
            <a:pPr marL="341313" indent="-341313">
              <a:lnSpc>
                <a:spcPct val="78000"/>
              </a:lnSpc>
              <a:spcBef>
                <a:spcPts val="5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or</a:t>
            </a:r>
          </a:p>
          <a:p>
            <a:pPr marL="341313" indent="-341313">
              <a:lnSpc>
                <a:spcPct val="78000"/>
              </a:lnSpc>
              <a:spcBef>
                <a:spcPts val="5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(7.2b)</a:t>
            </a:r>
            <a:endParaRPr lang="en-GB" altLang="en-US" sz="2400">
              <a:latin typeface="Times New Roman" panose="02020603050405020304" pitchFamily="18" charset="0"/>
            </a:endParaRPr>
          </a:p>
          <a:p>
            <a:pPr marL="341313" indent="-341313">
              <a:lnSpc>
                <a:spcPct val="78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latin typeface="Times New Roman" panose="02020603050405020304" pitchFamily="18" charset="0"/>
              </a:rPr>
              <a:t>			</a:t>
            </a:r>
            <a:r>
              <a:rPr lang="en-GB" altLang="en-US" sz="2400">
                <a:solidFill>
                  <a:srgbClr val="333399"/>
                </a:solidFill>
                <a:latin typeface="Times New Roman" panose="02020603050405020304" pitchFamily="18" charset="0"/>
              </a:rPr>
              <a:t>=	net upward radiation at the surface</a:t>
            </a: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	represents the upward sensible hear 			flux out of the top</a:t>
            </a: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	represents the upward latent heat flux out 			of the top</a:t>
            </a: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	represents the upward molecular heat flux 			into the bottom</a:t>
            </a: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400">
                <a:solidFill>
                  <a:srgbClr val="333399"/>
                </a:solidFill>
                <a:latin typeface="Times New Roman" panose="02020603050405020304" pitchFamily="18" charset="0"/>
              </a:rPr>
              <a:t>			=	denotes the storage or intake of internal 			energy (positive for warming and for 			chemical storage by photosynthesis).</a:t>
            </a:r>
          </a:p>
          <a:p>
            <a:pPr marL="341313" indent="-341313">
              <a:lnSpc>
                <a:spcPct val="78000"/>
              </a:lnSpc>
              <a:spcBef>
                <a:spcPts val="4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400">
              <a:solidFill>
                <a:srgbClr val="333399"/>
              </a:solidFill>
              <a:latin typeface="Times New Roman" panose="02020603050405020304" pitchFamily="18" charset="0"/>
            </a:endParaRPr>
          </a:p>
        </p:txBody>
      </p:sp>
      <p:sp>
        <p:nvSpPr>
          <p:cNvPr id="4098" name="Rectangle 2"/>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4099" name="Object 3"/>
          <p:cNvGraphicFramePr>
            <a:graphicFrameLocks noChangeAspect="1"/>
          </p:cNvGraphicFramePr>
          <p:nvPr/>
        </p:nvGraphicFramePr>
        <p:xfrm>
          <a:off x="4160839" y="815976"/>
          <a:ext cx="3792537" cy="608013"/>
        </p:xfrm>
        <a:graphic>
          <a:graphicData uri="http://schemas.openxmlformats.org/presentationml/2006/ole">
            <mc:AlternateContent xmlns:mc="http://schemas.openxmlformats.org/markup-compatibility/2006">
              <mc:Choice xmlns:v="urn:schemas-microsoft-com:vml" Requires="v">
                <p:oleObj spid="_x0000_s1033" name="Equation" r:id="rId4" imgW="1726920" imgH="253800" progId="Equation.3">
                  <p:embed/>
                </p:oleObj>
              </mc:Choice>
              <mc:Fallback>
                <p:oleObj name="Equation" r:id="rId4" imgW="172692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0839" y="815976"/>
                        <a:ext cx="3792537" cy="6080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0" name="Rectangle 4"/>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4101" name="Object 5"/>
          <p:cNvGraphicFramePr>
            <a:graphicFrameLocks noChangeAspect="1"/>
          </p:cNvGraphicFramePr>
          <p:nvPr/>
        </p:nvGraphicFramePr>
        <p:xfrm>
          <a:off x="4267201" y="1447800"/>
          <a:ext cx="3763963" cy="547688"/>
        </p:xfrm>
        <a:graphic>
          <a:graphicData uri="http://schemas.openxmlformats.org/presentationml/2006/ole">
            <mc:AlternateContent xmlns:mc="http://schemas.openxmlformats.org/markup-compatibility/2006">
              <mc:Choice xmlns:v="urn:schemas-microsoft-com:vml" Requires="v">
                <p:oleObj spid="_x0000_s1034" name="Equation" r:id="rId6" imgW="1726920" imgH="241200" progId="Equation.3">
                  <p:embed/>
                </p:oleObj>
              </mc:Choice>
              <mc:Fallback>
                <p:oleObj name="Equation" r:id="rId6" imgW="172692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1" y="1447800"/>
                        <a:ext cx="3763963" cy="5476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6"/>
          <p:cNvGraphicFramePr>
            <a:graphicFrameLocks noChangeAspect="1"/>
          </p:cNvGraphicFramePr>
          <p:nvPr/>
        </p:nvGraphicFramePr>
        <p:xfrm>
          <a:off x="3200401" y="2057400"/>
          <a:ext cx="371475" cy="547688"/>
        </p:xfrm>
        <a:graphic>
          <a:graphicData uri="http://schemas.openxmlformats.org/presentationml/2006/ole">
            <mc:AlternateContent xmlns:mc="http://schemas.openxmlformats.org/markup-compatibility/2006">
              <mc:Choice xmlns:v="urn:schemas-microsoft-com:vml" Requires="v">
                <p:oleObj spid="_x0000_s1035" name="Equation" r:id="rId8" imgW="215640" imgH="241200" progId="Equation.3">
                  <p:embed/>
                </p:oleObj>
              </mc:Choice>
              <mc:Fallback>
                <p:oleObj name="Equation" r:id="rId8" imgW="21564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2057400"/>
                        <a:ext cx="371475" cy="5476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 name="Object 7"/>
          <p:cNvGraphicFramePr>
            <a:graphicFrameLocks noChangeAspect="1"/>
          </p:cNvGraphicFramePr>
          <p:nvPr/>
        </p:nvGraphicFramePr>
        <p:xfrm>
          <a:off x="3200400" y="2819401"/>
          <a:ext cx="395288" cy="441325"/>
        </p:xfrm>
        <a:graphic>
          <a:graphicData uri="http://schemas.openxmlformats.org/presentationml/2006/ole">
            <mc:AlternateContent xmlns:mc="http://schemas.openxmlformats.org/markup-compatibility/2006">
              <mc:Choice xmlns:v="urn:schemas-microsoft-com:vml" Requires="v">
                <p:oleObj spid="_x0000_s1036" name="Equation" r:id="rId10" imgW="241200" imgH="215640" progId="Equation.3">
                  <p:embed/>
                </p:oleObj>
              </mc:Choice>
              <mc:Fallback>
                <p:oleObj name="Equation" r:id="rId10" imgW="24120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2819401"/>
                        <a:ext cx="395288" cy="4413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 name="Object 8"/>
          <p:cNvGraphicFramePr>
            <a:graphicFrameLocks noChangeAspect="1"/>
          </p:cNvGraphicFramePr>
          <p:nvPr/>
        </p:nvGraphicFramePr>
        <p:xfrm>
          <a:off x="3200400" y="3733801"/>
          <a:ext cx="350838" cy="461963"/>
        </p:xfrm>
        <a:graphic>
          <a:graphicData uri="http://schemas.openxmlformats.org/presentationml/2006/ole">
            <mc:AlternateContent xmlns:mc="http://schemas.openxmlformats.org/markup-compatibility/2006">
              <mc:Choice xmlns:v="urn:schemas-microsoft-com:vml" Requires="v">
                <p:oleObj spid="_x0000_s1037" name="Equation" r:id="rId12" imgW="228600" imgH="215640" progId="Equation.3">
                  <p:embed/>
                </p:oleObj>
              </mc:Choice>
              <mc:Fallback>
                <p:oleObj name="Equation" r:id="rId12" imgW="228600" imgH="215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3733801"/>
                        <a:ext cx="350838" cy="46196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5" name="Object 9"/>
          <p:cNvGraphicFramePr>
            <a:graphicFrameLocks noChangeAspect="1"/>
          </p:cNvGraphicFramePr>
          <p:nvPr/>
        </p:nvGraphicFramePr>
        <p:xfrm>
          <a:off x="3200400" y="4648200"/>
          <a:ext cx="361950" cy="488950"/>
        </p:xfrm>
        <a:graphic>
          <a:graphicData uri="http://schemas.openxmlformats.org/presentationml/2006/ole">
            <mc:AlternateContent xmlns:mc="http://schemas.openxmlformats.org/markup-compatibility/2006">
              <mc:Choice xmlns:v="urn:schemas-microsoft-com:vml" Requires="v">
                <p:oleObj spid="_x0000_s1038" name="Equation" r:id="rId14" imgW="228600" imgH="228600" progId="Equation.3">
                  <p:embed/>
                </p:oleObj>
              </mc:Choice>
              <mc:Fallback>
                <p:oleObj name="Equation" r:id="rId14" imgW="2286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4648200"/>
                        <a:ext cx="361950" cy="4889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10"/>
          <p:cNvGraphicFramePr>
            <a:graphicFrameLocks noChangeAspect="1"/>
          </p:cNvGraphicFramePr>
          <p:nvPr/>
        </p:nvGraphicFramePr>
        <p:xfrm>
          <a:off x="3124200" y="5638801"/>
          <a:ext cx="533400" cy="485775"/>
        </p:xfrm>
        <a:graphic>
          <a:graphicData uri="http://schemas.openxmlformats.org/presentationml/2006/ole">
            <mc:AlternateContent xmlns:mc="http://schemas.openxmlformats.org/markup-compatibility/2006">
              <mc:Choice xmlns:v="urn:schemas-microsoft-com:vml" Requires="v">
                <p:oleObj spid="_x0000_s1039" name="Equation" r:id="rId16" imgW="330120" imgH="228600" progId="Equation.3">
                  <p:embed/>
                </p:oleObj>
              </mc:Choice>
              <mc:Fallback>
                <p:oleObj name="Equation" r:id="rId16" imgW="33012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24200" y="5638801"/>
                        <a:ext cx="533400" cy="4857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7" name="Rectangle 11"/>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8" name="Rectangle 12"/>
          <p:cNvSpPr>
            <a:spLocks noChangeArrowheads="1"/>
          </p:cNvSpPr>
          <p:nvPr/>
        </p:nvSpPr>
        <p:spPr bwMode="auto">
          <a:xfrm>
            <a:off x="1524000" y="23812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9" name="Rectangle 13"/>
          <p:cNvSpPr>
            <a:spLocks noChangeArrowheads="1"/>
          </p:cNvSpPr>
          <p:nvPr/>
        </p:nvSpPr>
        <p:spPr bwMode="auto">
          <a:xfrm>
            <a:off x="1524000" y="67627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10" name="Rectangle 14"/>
          <p:cNvSpPr>
            <a:spLocks noChangeArrowheads="1"/>
          </p:cNvSpPr>
          <p:nvPr/>
        </p:nvSpPr>
        <p:spPr bwMode="auto">
          <a:xfrm>
            <a:off x="1828800" y="14478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90608644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81200" y="1828801"/>
            <a:ext cx="8229600" cy="4297363"/>
          </a:xfrm>
        </p:spPr>
        <p:txBody>
          <a:bodyPr/>
          <a:lstStyle/>
          <a:p>
            <a:r>
              <a:rPr lang="en-US" altLang="en-US"/>
              <a:t>                                                           . </a:t>
            </a:r>
          </a:p>
          <a:p>
            <a:r>
              <a:rPr lang="en-US" altLang="en-US"/>
              <a:t>The three factors ,     ,      and      should all correspond to the same height above the surface. </a:t>
            </a:r>
          </a:p>
          <a:p>
            <a:r>
              <a:rPr lang="en-US" altLang="en-US"/>
              <a:t>10 m is assumed as the standard height.</a:t>
            </a:r>
          </a:p>
        </p:txBody>
      </p:sp>
      <p:graphicFrame>
        <p:nvGraphicFramePr>
          <p:cNvPr id="5124" name="Object 4"/>
          <p:cNvGraphicFramePr>
            <a:graphicFrameLocks noChangeAspect="1"/>
          </p:cNvGraphicFramePr>
          <p:nvPr/>
        </p:nvGraphicFramePr>
        <p:xfrm>
          <a:off x="2362200" y="1752601"/>
          <a:ext cx="6705600" cy="695325"/>
        </p:xfrm>
        <a:graphic>
          <a:graphicData uri="http://schemas.openxmlformats.org/presentationml/2006/ole">
            <mc:AlternateContent xmlns:mc="http://schemas.openxmlformats.org/markup-compatibility/2006">
              <mc:Choice xmlns:v="urn:schemas-microsoft-com:vml" Requires="v">
                <p:oleObj spid="_x0000_s9222" name="Equation" r:id="rId3" imgW="2590800" imgH="241300" progId="Equation.3">
                  <p:embed/>
                </p:oleObj>
              </mc:Choice>
              <mc:Fallback>
                <p:oleObj name="Equation" r:id="rId3" imgW="25908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752601"/>
                        <a:ext cx="6705600"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126" name="Object 6"/>
          <p:cNvGraphicFramePr>
            <a:graphicFrameLocks noChangeAspect="1"/>
          </p:cNvGraphicFramePr>
          <p:nvPr/>
        </p:nvGraphicFramePr>
        <p:xfrm>
          <a:off x="5715000" y="2438400"/>
          <a:ext cx="609600" cy="584200"/>
        </p:xfrm>
        <a:graphic>
          <a:graphicData uri="http://schemas.openxmlformats.org/presentationml/2006/ole">
            <mc:AlternateContent xmlns:mc="http://schemas.openxmlformats.org/markup-compatibility/2006">
              <mc:Choice xmlns:v="urn:schemas-microsoft-com:vml" Requires="v">
                <p:oleObj spid="_x0000_s9223" name="Equation" r:id="rId5" imgW="228501" imgH="215806" progId="Equation.3">
                  <p:embed/>
                </p:oleObj>
              </mc:Choice>
              <mc:Fallback>
                <p:oleObj name="Equation" r:id="rId5" imgW="22850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438400"/>
                        <a:ext cx="609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Rectangle 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128" name="Object 8"/>
          <p:cNvGraphicFramePr>
            <a:graphicFrameLocks noChangeAspect="1"/>
          </p:cNvGraphicFramePr>
          <p:nvPr/>
        </p:nvGraphicFramePr>
        <p:xfrm>
          <a:off x="6477000" y="2438400"/>
          <a:ext cx="533400" cy="533400"/>
        </p:xfrm>
        <a:graphic>
          <a:graphicData uri="http://schemas.openxmlformats.org/presentationml/2006/ole">
            <mc:AlternateContent xmlns:mc="http://schemas.openxmlformats.org/markup-compatibility/2006">
              <mc:Choice xmlns:v="urn:schemas-microsoft-com:vml" Requires="v">
                <p:oleObj spid="_x0000_s9224" name="Equation" r:id="rId7" imgW="203024" imgH="203024" progId="Equation.3">
                  <p:embed/>
                </p:oleObj>
              </mc:Choice>
              <mc:Fallback>
                <p:oleObj name="Equation" r:id="rId7" imgW="203024"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2438400"/>
                        <a:ext cx="533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1" name="Rectangle 11"/>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130" name="Object 10"/>
          <p:cNvGraphicFramePr>
            <a:graphicFrameLocks noChangeAspect="1"/>
          </p:cNvGraphicFramePr>
          <p:nvPr/>
        </p:nvGraphicFramePr>
        <p:xfrm>
          <a:off x="7924800" y="2438401"/>
          <a:ext cx="444500" cy="600075"/>
        </p:xfrm>
        <a:graphic>
          <a:graphicData uri="http://schemas.openxmlformats.org/presentationml/2006/ole">
            <mc:AlternateContent xmlns:mc="http://schemas.openxmlformats.org/markup-compatibility/2006">
              <mc:Choice xmlns:v="urn:schemas-microsoft-com:vml" Requires="v">
                <p:oleObj spid="_x0000_s9225" name="Equation" r:id="rId9" imgW="164885" imgH="215619" progId="Equation.3">
                  <p:embed/>
                </p:oleObj>
              </mc:Choice>
              <mc:Fallback>
                <p:oleObj name="Equation" r:id="rId9" imgW="164885" imgH="21561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438401"/>
                        <a:ext cx="44450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50886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981200" y="304800"/>
            <a:ext cx="8229600" cy="6172200"/>
          </a:xfrm>
        </p:spPr>
        <p:txBody>
          <a:bodyPr/>
          <a:lstStyle/>
          <a:p>
            <a:r>
              <a:rPr lang="en-US" altLang="en-US"/>
              <a:t>Similar expressions can be used to parameterize surface heat and moisture fluxes:</a:t>
            </a:r>
          </a:p>
          <a:p>
            <a:endParaRPr lang="en-US" altLang="en-US"/>
          </a:p>
          <a:p>
            <a:endParaRPr lang="en-US" altLang="en-US"/>
          </a:p>
          <a:p>
            <a:endParaRPr lang="en-US" altLang="en-US"/>
          </a:p>
          <a:p>
            <a:endParaRPr lang="en-US" altLang="en-US"/>
          </a:p>
          <a:p>
            <a:endParaRPr lang="en-US" altLang="en-US"/>
          </a:p>
          <a:p>
            <a:endParaRPr lang="en-US" altLang="en-US"/>
          </a:p>
          <a:p>
            <a:r>
              <a:rPr lang="en-US" altLang="en-US"/>
              <a:t>subscript     denotes “on the ground or sea surface”. </a:t>
            </a:r>
          </a:p>
        </p:txBody>
      </p:sp>
      <p:sp>
        <p:nvSpPr>
          <p:cNvPr id="6149" name="Rectangle 5"/>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6148" name="Object 4"/>
          <p:cNvGraphicFramePr>
            <a:graphicFrameLocks noChangeAspect="1"/>
          </p:cNvGraphicFramePr>
          <p:nvPr/>
        </p:nvGraphicFramePr>
        <p:xfrm>
          <a:off x="3200400" y="2209800"/>
          <a:ext cx="5562600" cy="909638"/>
        </p:xfrm>
        <a:graphic>
          <a:graphicData uri="http://schemas.openxmlformats.org/presentationml/2006/ole">
            <mc:AlternateContent xmlns:mc="http://schemas.openxmlformats.org/markup-compatibility/2006">
              <mc:Choice xmlns:v="urn:schemas-microsoft-com:vml" Requires="v">
                <p:oleObj spid="_x0000_s10245" name="Equation" r:id="rId3" imgW="1574800" imgH="254000" progId="Equation.3">
                  <p:embed/>
                </p:oleObj>
              </mc:Choice>
              <mc:Fallback>
                <p:oleObj name="Equation" r:id="rId3" imgW="15748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209800"/>
                        <a:ext cx="5562600" cy="909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Rectangle 7"/>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6150" name="Object 6"/>
          <p:cNvGraphicFramePr>
            <a:graphicFrameLocks noChangeAspect="1"/>
          </p:cNvGraphicFramePr>
          <p:nvPr/>
        </p:nvGraphicFramePr>
        <p:xfrm>
          <a:off x="3200400" y="4343400"/>
          <a:ext cx="5410200" cy="908050"/>
        </p:xfrm>
        <a:graphic>
          <a:graphicData uri="http://schemas.openxmlformats.org/presentationml/2006/ole">
            <mc:AlternateContent xmlns:mc="http://schemas.openxmlformats.org/markup-compatibility/2006">
              <mc:Choice xmlns:v="urn:schemas-microsoft-com:vml" Requires="v">
                <p:oleObj spid="_x0000_s10246" name="Equation" r:id="rId5" imgW="1536033" imgH="253890" progId="Equation.3">
                  <p:embed/>
                </p:oleObj>
              </mc:Choice>
              <mc:Fallback>
                <p:oleObj name="Equation" r:id="rId5" imgW="1536033"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343400"/>
                        <a:ext cx="541020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Rectangle 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6152" name="Object 8"/>
          <p:cNvGraphicFramePr>
            <a:graphicFrameLocks noChangeAspect="1"/>
          </p:cNvGraphicFramePr>
          <p:nvPr/>
        </p:nvGraphicFramePr>
        <p:xfrm>
          <a:off x="4114800" y="5410200"/>
          <a:ext cx="609600" cy="609600"/>
        </p:xfrm>
        <a:graphic>
          <a:graphicData uri="http://schemas.openxmlformats.org/presentationml/2006/ole">
            <mc:AlternateContent xmlns:mc="http://schemas.openxmlformats.org/markup-compatibility/2006">
              <mc:Choice xmlns:v="urn:schemas-microsoft-com:vml" Requires="v">
                <p:oleObj spid="_x0000_s10247" name="Equation" r:id="rId7" imgW="114250" imgH="228501" progId="Equation.3">
                  <p:embed/>
                </p:oleObj>
              </mc:Choice>
              <mc:Fallback>
                <p:oleObj name="Equation" r:id="rId7" imgW="114250"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5410200"/>
                        <a:ext cx="6096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3971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381000"/>
            <a:ext cx="8229600" cy="6324600"/>
          </a:xfrm>
        </p:spPr>
        <p:txBody>
          <a:bodyPr/>
          <a:lstStyle/>
          <a:p>
            <a:r>
              <a:rPr lang="en-US" altLang="en-US"/>
              <a:t>The parameters        and        are the </a:t>
            </a:r>
            <a:r>
              <a:rPr lang="en-US" altLang="en-US" b="1" i="1"/>
              <a:t>bulk transfer coefficients</a:t>
            </a:r>
            <a:r>
              <a:rPr lang="en-US" altLang="en-US"/>
              <a:t> for heat and moisture,</a:t>
            </a:r>
          </a:p>
          <a:p>
            <a:r>
              <a:rPr lang="en-US" altLang="en-US"/>
              <a:t>Sometimes,       is called the </a:t>
            </a:r>
            <a:r>
              <a:rPr lang="en-US" altLang="en-US" b="1" i="1"/>
              <a:t>Stanton number</a:t>
            </a:r>
            <a:r>
              <a:rPr lang="en-US" altLang="en-US"/>
              <a:t>. </a:t>
            </a:r>
          </a:p>
          <a:p>
            <a:r>
              <a:rPr lang="en-US" altLang="en-US"/>
              <a:t>For statically neutral conditions (subscript N), it is often assumed that</a:t>
            </a:r>
          </a:p>
          <a:p>
            <a:endParaRPr lang="en-US" altLang="en-US"/>
          </a:p>
          <a:p>
            <a:endParaRPr lang="en-US" altLang="en-US"/>
          </a:p>
          <a:p>
            <a:r>
              <a:rPr lang="en-US" altLang="en-US"/>
              <a:t>Typical values range from             to  (dimensions).</a:t>
            </a:r>
          </a:p>
        </p:txBody>
      </p:sp>
      <p:sp>
        <p:nvSpPr>
          <p:cNvPr id="7173" name="Rectangle 5"/>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72" name="Object 4"/>
          <p:cNvGraphicFramePr>
            <a:graphicFrameLocks noChangeAspect="1"/>
          </p:cNvGraphicFramePr>
          <p:nvPr/>
        </p:nvGraphicFramePr>
        <p:xfrm>
          <a:off x="3886200" y="4038600"/>
          <a:ext cx="4572000" cy="922338"/>
        </p:xfrm>
        <a:graphic>
          <a:graphicData uri="http://schemas.openxmlformats.org/presentationml/2006/ole">
            <mc:AlternateContent xmlns:mc="http://schemas.openxmlformats.org/markup-compatibility/2006">
              <mc:Choice xmlns:v="urn:schemas-microsoft-com:vml" Requires="v">
                <p:oleObj spid="_x0000_s11272" name="Equation" r:id="rId3" imgW="1130300" imgH="228600" progId="Equation.3">
                  <p:embed/>
                </p:oleObj>
              </mc:Choice>
              <mc:Fallback>
                <p:oleObj name="Equation" r:id="rId3" imgW="11303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038600"/>
                        <a:ext cx="4572000"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5" name="Rectangle 7"/>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74" name="Object 6"/>
          <p:cNvGraphicFramePr>
            <a:graphicFrameLocks noChangeAspect="1"/>
          </p:cNvGraphicFramePr>
          <p:nvPr/>
        </p:nvGraphicFramePr>
        <p:xfrm>
          <a:off x="5410200" y="381000"/>
          <a:ext cx="609600" cy="584200"/>
        </p:xfrm>
        <a:graphic>
          <a:graphicData uri="http://schemas.openxmlformats.org/presentationml/2006/ole">
            <mc:AlternateContent xmlns:mc="http://schemas.openxmlformats.org/markup-compatibility/2006">
              <mc:Choice xmlns:v="urn:schemas-microsoft-com:vml" Requires="v">
                <p:oleObj spid="_x0000_s11273" name="Equation" r:id="rId5" imgW="228501" imgH="215806" progId="Equation.3">
                  <p:embed/>
                </p:oleObj>
              </mc:Choice>
              <mc:Fallback>
                <p:oleObj name="Equation" r:id="rId5" imgW="22850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1000"/>
                        <a:ext cx="609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7" name="Rectangle 9"/>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76" name="Object 8"/>
          <p:cNvGraphicFramePr>
            <a:graphicFrameLocks noChangeAspect="1"/>
          </p:cNvGraphicFramePr>
          <p:nvPr/>
        </p:nvGraphicFramePr>
        <p:xfrm>
          <a:off x="4648200" y="1905001"/>
          <a:ext cx="685800" cy="657225"/>
        </p:xfrm>
        <a:graphic>
          <a:graphicData uri="http://schemas.openxmlformats.org/presentationml/2006/ole">
            <mc:AlternateContent xmlns:mc="http://schemas.openxmlformats.org/markup-compatibility/2006">
              <mc:Choice xmlns:v="urn:schemas-microsoft-com:vml" Requires="v">
                <p:oleObj spid="_x0000_s11274" name="Equation" r:id="rId7" imgW="228501" imgH="215806" progId="Equation.3">
                  <p:embed/>
                </p:oleObj>
              </mc:Choice>
              <mc:Fallback>
                <p:oleObj name="Equation" r:id="rId7" imgW="22850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05001"/>
                        <a:ext cx="6858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9" name="Rectangle 11"/>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78" name="Object 10"/>
          <p:cNvGraphicFramePr>
            <a:graphicFrameLocks noChangeAspect="1"/>
          </p:cNvGraphicFramePr>
          <p:nvPr/>
        </p:nvGraphicFramePr>
        <p:xfrm>
          <a:off x="7010400" y="371475"/>
          <a:ext cx="609600" cy="609600"/>
        </p:xfrm>
        <a:graphic>
          <a:graphicData uri="http://schemas.openxmlformats.org/presentationml/2006/ole">
            <mc:AlternateContent xmlns:mc="http://schemas.openxmlformats.org/markup-compatibility/2006">
              <mc:Choice xmlns:v="urn:schemas-microsoft-com:vml" Requires="v">
                <p:oleObj spid="_x0000_s11275" name="Equation" r:id="rId8" imgW="215619" imgH="215619" progId="Equation.3">
                  <p:embed/>
                </p:oleObj>
              </mc:Choice>
              <mc:Fallback>
                <p:oleObj name="Equation" r:id="rId8" imgW="215619" imgH="21561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71475"/>
                        <a:ext cx="6096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1" name="Rectangle 13"/>
          <p:cNvSpPr>
            <a:spLocks noChangeArrowheads="1"/>
          </p:cNvSpPr>
          <p:nvPr/>
        </p:nvSpPr>
        <p:spPr bwMode="auto">
          <a:xfrm>
            <a:off x="1524001" y="314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80" name="Object 12"/>
          <p:cNvGraphicFramePr>
            <a:graphicFrameLocks noChangeAspect="1"/>
          </p:cNvGraphicFramePr>
          <p:nvPr/>
        </p:nvGraphicFramePr>
        <p:xfrm>
          <a:off x="7162800" y="5257800"/>
          <a:ext cx="1295400" cy="566738"/>
        </p:xfrm>
        <a:graphic>
          <a:graphicData uri="http://schemas.openxmlformats.org/presentationml/2006/ole">
            <mc:AlternateContent xmlns:mc="http://schemas.openxmlformats.org/markup-compatibility/2006">
              <mc:Choice xmlns:v="urn:schemas-microsoft-com:vml" Requires="v">
                <p:oleObj spid="_x0000_s11276" name="Equation" r:id="rId10" imgW="457002" imgH="203112" progId="Equation.3">
                  <p:embed/>
                </p:oleObj>
              </mc:Choice>
              <mc:Fallback>
                <p:oleObj name="Equation" r:id="rId10" imgW="457002"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5257800"/>
                        <a:ext cx="1295400" cy="56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3" name="Rectangle 15"/>
          <p:cNvSpPr>
            <a:spLocks noChangeArrowheads="1"/>
          </p:cNvSpPr>
          <p:nvPr/>
        </p:nvSpPr>
        <p:spPr bwMode="auto">
          <a:xfrm>
            <a:off x="1524001" y="314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182" name="Object 14"/>
          <p:cNvGraphicFramePr>
            <a:graphicFrameLocks noChangeAspect="1"/>
          </p:cNvGraphicFramePr>
          <p:nvPr/>
        </p:nvGraphicFramePr>
        <p:xfrm>
          <a:off x="8991600" y="5257800"/>
          <a:ext cx="1295400" cy="533400"/>
        </p:xfrm>
        <a:graphic>
          <a:graphicData uri="http://schemas.openxmlformats.org/presentationml/2006/ole">
            <mc:AlternateContent xmlns:mc="http://schemas.openxmlformats.org/markup-compatibility/2006">
              <mc:Choice xmlns:v="urn:schemas-microsoft-com:vml" Requires="v">
                <p:oleObj spid="_x0000_s11277" name="Equation" r:id="rId12" imgW="482391" imgH="203112" progId="Equation.3">
                  <p:embed/>
                </p:oleObj>
              </mc:Choice>
              <mc:Fallback>
                <p:oleObj name="Equation" r:id="rId12" imgW="482391"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1600" y="5257800"/>
                        <a:ext cx="1295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1315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981200" y="1371601"/>
            <a:ext cx="8229600" cy="4754563"/>
          </a:xfrm>
        </p:spPr>
        <p:txBody>
          <a:bodyPr/>
          <a:lstStyle/>
          <a:p>
            <a:r>
              <a:rPr lang="en-US" altLang="en-US"/>
              <a:t>The subscript    represents values in the air near the surface.</a:t>
            </a:r>
          </a:p>
          <a:p>
            <a:r>
              <a:rPr lang="en-US" altLang="en-US"/>
              <a:t>The subscript    means the value in the top 1 mm of the soil or sea surface, or just the top few molecules of the soil or sea.</a:t>
            </a:r>
          </a:p>
          <a:p>
            <a:endParaRPr lang="en-US" altLang="en-US"/>
          </a:p>
        </p:txBody>
      </p:sp>
      <p:sp>
        <p:nvSpPr>
          <p:cNvPr id="8197" name="Rectangle 5"/>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196" name="Object 4"/>
          <p:cNvGraphicFramePr>
            <a:graphicFrameLocks noChangeAspect="1"/>
          </p:cNvGraphicFramePr>
          <p:nvPr/>
        </p:nvGraphicFramePr>
        <p:xfrm>
          <a:off x="4876800" y="1295400"/>
          <a:ext cx="762000" cy="685800"/>
        </p:xfrm>
        <a:graphic>
          <a:graphicData uri="http://schemas.openxmlformats.org/presentationml/2006/ole">
            <mc:AlternateContent xmlns:mc="http://schemas.openxmlformats.org/markup-compatibility/2006">
              <mc:Choice xmlns:v="urn:schemas-microsoft-com:vml" Requires="v">
                <p:oleObj spid="_x0000_s12292" name="Equation" r:id="rId3" imgW="88823" imgH="228402" progId="Equation.3">
                  <p:embed/>
                </p:oleObj>
              </mc:Choice>
              <mc:Fallback>
                <p:oleObj name="Equation" r:id="rId3" imgW="88823" imgH="22840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95400"/>
                        <a:ext cx="7620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Rectangle 7"/>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198" name="Object 6"/>
          <p:cNvGraphicFramePr>
            <a:graphicFrameLocks noChangeAspect="1"/>
          </p:cNvGraphicFramePr>
          <p:nvPr/>
        </p:nvGraphicFramePr>
        <p:xfrm>
          <a:off x="4876800" y="2514600"/>
          <a:ext cx="762000" cy="533400"/>
        </p:xfrm>
        <a:graphic>
          <a:graphicData uri="http://schemas.openxmlformats.org/presentationml/2006/ole">
            <mc:AlternateContent xmlns:mc="http://schemas.openxmlformats.org/markup-compatibility/2006">
              <mc:Choice xmlns:v="urn:schemas-microsoft-com:vml" Requires="v">
                <p:oleObj spid="_x0000_s12293" name="Equation" r:id="rId5" imgW="114250" imgH="228501" progId="Equation.3">
                  <p:embed/>
                </p:oleObj>
              </mc:Choice>
              <mc:Fallback>
                <p:oleObj name="Equation" r:id="rId5" imgW="11425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14600"/>
                        <a:ext cx="762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33097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981200" y="304800"/>
            <a:ext cx="8229600" cy="6172200"/>
          </a:xfrm>
        </p:spPr>
        <p:txBody>
          <a:bodyPr/>
          <a:lstStyle/>
          <a:p>
            <a:r>
              <a:rPr lang="en-US" altLang="en-US"/>
              <a:t>Over the sea, it is assumed that air in the micro layer is saturated. </a:t>
            </a:r>
          </a:p>
          <a:p>
            <a:r>
              <a:rPr lang="en-US" altLang="en-US"/>
              <a:t>Over the land, the soil surface temperature and moisture depend on many factors, and are not easily approximated. </a:t>
            </a:r>
          </a:p>
          <a:p>
            <a:r>
              <a:rPr lang="en-US" altLang="en-US"/>
              <a:t>One approach is to include forecast equations for the temperature and moisture for a thin layer soil.</a:t>
            </a:r>
          </a:p>
          <a:p>
            <a:r>
              <a:rPr lang="en-US" altLang="en-US"/>
              <a:t>Another approach, for temperature, is to radiometrically measure the surface skin temperature </a:t>
            </a:r>
          </a:p>
        </p:txBody>
      </p:sp>
    </p:spTree>
    <p:extLst>
      <p:ext uri="{BB962C8B-B14F-4D97-AF65-F5344CB8AC3E}">
        <p14:creationId xmlns:p14="http://schemas.microsoft.com/office/powerpoint/2010/main" val="3275635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81200" y="381001"/>
            <a:ext cx="8229600" cy="5745163"/>
          </a:xfrm>
        </p:spPr>
      </p:pic>
    </p:spTree>
    <p:extLst>
      <p:ext uri="{BB962C8B-B14F-4D97-AF65-F5344CB8AC3E}">
        <p14:creationId xmlns:p14="http://schemas.microsoft.com/office/powerpoint/2010/main" val="1983731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981200" y="304801"/>
            <a:ext cx="8229600" cy="5821363"/>
          </a:xfrm>
        </p:spPr>
        <p:txBody>
          <a:bodyPr/>
          <a:lstStyle/>
          <a:p>
            <a:pPr>
              <a:lnSpc>
                <a:spcPct val="90000"/>
              </a:lnSpc>
            </a:pPr>
            <a:r>
              <a:rPr lang="en-US" altLang="en-US"/>
              <a:t>One measure of roughness is the spacing density of individual obstacles or </a:t>
            </a:r>
            <a:r>
              <a:rPr lang="en-US" altLang="en-US" b="1" i="1"/>
              <a:t>roughness elements</a:t>
            </a:r>
            <a:r>
              <a:rPr lang="en-US" altLang="en-US"/>
              <a:t>. </a:t>
            </a:r>
          </a:p>
          <a:p>
            <a:pPr>
              <a:lnSpc>
                <a:spcPct val="90000"/>
              </a:lnSpc>
            </a:pPr>
            <a:r>
              <a:rPr lang="en-US" altLang="en-US"/>
              <a:t>If we imagine that a large box could be placed over one whole plant or tree that would just touch the top and sides of the plant, then the volume of this box represents the space taken by the plant. The total surface area of the plant, including the area of both sides of each leaf can theoretically be measured or estimated. </a:t>
            </a:r>
          </a:p>
        </p:txBody>
      </p:sp>
    </p:spTree>
    <p:extLst>
      <p:ext uri="{BB962C8B-B14F-4D97-AF65-F5344CB8AC3E}">
        <p14:creationId xmlns:p14="http://schemas.microsoft.com/office/powerpoint/2010/main" val="1210629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1981200" y="381000"/>
            <a:ext cx="8229600" cy="6096000"/>
          </a:xfrm>
        </p:spPr>
        <p:txBody>
          <a:bodyPr/>
          <a:lstStyle/>
          <a:p>
            <a:r>
              <a:rPr lang="en-US" altLang="en-US"/>
              <a:t>The </a:t>
            </a:r>
            <a:r>
              <a:rPr lang="en-US" altLang="en-US" b="1" i="1"/>
              <a:t>area density of roughness elements</a:t>
            </a:r>
            <a:r>
              <a:rPr lang="en-US" altLang="en-US" i="1"/>
              <a:t>,       ,</a:t>
            </a:r>
            <a:r>
              <a:rPr lang="en-US" altLang="en-US"/>
              <a:t> is the plant surface-area divided by the space volume. A </a:t>
            </a:r>
            <a:r>
              <a:rPr lang="en-US" altLang="en-US" b="1" i="1"/>
              <a:t>dimensionless canopy density</a:t>
            </a:r>
            <a:r>
              <a:rPr lang="en-US" altLang="en-US"/>
              <a:t>,       , can be defined by:</a:t>
            </a:r>
          </a:p>
          <a:p>
            <a:endParaRPr lang="en-US" altLang="en-US"/>
          </a:p>
          <a:p>
            <a:endParaRPr lang="en-US" altLang="en-US"/>
          </a:p>
          <a:p>
            <a:r>
              <a:rPr lang="en-US" altLang="en-US"/>
              <a:t>       is the drag coefficient associated with an individual roughness element </a:t>
            </a:r>
          </a:p>
          <a:p>
            <a:r>
              <a:rPr lang="en-US" altLang="en-US"/>
              <a:t>       is the average height of the canopy </a:t>
            </a:r>
          </a:p>
          <a:p>
            <a:endParaRPr lang="en-US" altLang="en-US"/>
          </a:p>
        </p:txBody>
      </p:sp>
      <p:sp>
        <p:nvSpPr>
          <p:cNvPr id="11269" name="Rectangle 5"/>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268" name="Object 4"/>
          <p:cNvGraphicFramePr>
            <a:graphicFrameLocks noChangeAspect="1"/>
          </p:cNvGraphicFramePr>
          <p:nvPr/>
        </p:nvGraphicFramePr>
        <p:xfrm>
          <a:off x="4419600" y="914401"/>
          <a:ext cx="558800" cy="676275"/>
        </p:xfrm>
        <a:graphic>
          <a:graphicData uri="http://schemas.openxmlformats.org/presentationml/2006/ole">
            <mc:AlternateContent xmlns:mc="http://schemas.openxmlformats.org/markup-compatibility/2006">
              <mc:Choice xmlns:v="urn:schemas-microsoft-com:vml" Requires="v">
                <p:oleObj spid="_x0000_s13319" name="Equation" r:id="rId3" imgW="177569" imgH="215619" progId="Equation.3">
                  <p:embed/>
                </p:oleObj>
              </mc:Choice>
              <mc:Fallback>
                <p:oleObj name="Equation" r:id="rId3" imgW="177569"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14401"/>
                        <a:ext cx="558800"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270" name="Object 6"/>
          <p:cNvGraphicFramePr>
            <a:graphicFrameLocks noChangeAspect="1"/>
          </p:cNvGraphicFramePr>
          <p:nvPr/>
        </p:nvGraphicFramePr>
        <p:xfrm>
          <a:off x="8458201" y="1828801"/>
          <a:ext cx="587375" cy="676275"/>
        </p:xfrm>
        <a:graphic>
          <a:graphicData uri="http://schemas.openxmlformats.org/presentationml/2006/ole">
            <mc:AlternateContent xmlns:mc="http://schemas.openxmlformats.org/markup-compatibility/2006">
              <mc:Choice xmlns:v="urn:schemas-microsoft-com:vml" Requires="v">
                <p:oleObj spid="_x0000_s13320" name="Equation" r:id="rId5" imgW="190335" imgH="215713" progId="Equation.3">
                  <p:embed/>
                </p:oleObj>
              </mc:Choice>
              <mc:Fallback>
                <p:oleObj name="Equation" r:id="rId5" imgW="190335" imgH="2157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1" y="1828801"/>
                        <a:ext cx="587375"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3" name="Rectangle 9"/>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272" name="Object 8"/>
          <p:cNvGraphicFramePr>
            <a:graphicFrameLocks noChangeAspect="1"/>
          </p:cNvGraphicFramePr>
          <p:nvPr/>
        </p:nvGraphicFramePr>
        <p:xfrm>
          <a:off x="4114800" y="2667000"/>
          <a:ext cx="4343400" cy="1308100"/>
        </p:xfrm>
        <a:graphic>
          <a:graphicData uri="http://schemas.openxmlformats.org/presentationml/2006/ole">
            <mc:AlternateContent xmlns:mc="http://schemas.openxmlformats.org/markup-compatibility/2006">
              <mc:Choice xmlns:v="urn:schemas-microsoft-com:vml" Requires="v">
                <p:oleObj spid="_x0000_s13321" name="Equation" r:id="rId7" imgW="787400" imgH="241300" progId="Equation.3">
                  <p:embed/>
                </p:oleObj>
              </mc:Choice>
              <mc:Fallback>
                <p:oleObj name="Equation" r:id="rId7" imgW="7874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2667000"/>
                        <a:ext cx="4343400" cy="130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84"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283" name="Object 19"/>
          <p:cNvGraphicFramePr>
            <a:graphicFrameLocks noChangeAspect="1"/>
          </p:cNvGraphicFramePr>
          <p:nvPr/>
        </p:nvGraphicFramePr>
        <p:xfrm>
          <a:off x="2514600" y="3886200"/>
          <a:ext cx="698500" cy="838200"/>
        </p:xfrm>
        <a:graphic>
          <a:graphicData uri="http://schemas.openxmlformats.org/presentationml/2006/ole">
            <mc:AlternateContent xmlns:mc="http://schemas.openxmlformats.org/markup-compatibility/2006">
              <mc:Choice xmlns:v="urn:schemas-microsoft-com:vml" Requires="v">
                <p:oleObj spid="_x0000_s13322" name="Equation" r:id="rId9" imgW="190500" imgH="228600" progId="Equation.3">
                  <p:embed/>
                </p:oleObj>
              </mc:Choice>
              <mc:Fallback>
                <p:oleObj name="Equation" r:id="rId9" imgW="1905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3886200"/>
                        <a:ext cx="6985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86" name="Rectangle 2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285" name="Object 21"/>
          <p:cNvGraphicFramePr>
            <a:graphicFrameLocks noChangeAspect="1"/>
          </p:cNvGraphicFramePr>
          <p:nvPr/>
        </p:nvGraphicFramePr>
        <p:xfrm>
          <a:off x="2438400" y="4953001"/>
          <a:ext cx="731838" cy="809625"/>
        </p:xfrm>
        <a:graphic>
          <a:graphicData uri="http://schemas.openxmlformats.org/presentationml/2006/ole">
            <mc:AlternateContent xmlns:mc="http://schemas.openxmlformats.org/markup-compatibility/2006">
              <mc:Choice xmlns:v="urn:schemas-microsoft-com:vml" Requires="v">
                <p:oleObj spid="_x0000_s13323" name="Equation" r:id="rId11" imgW="177569" imgH="202936" progId="Equation.3">
                  <p:embed/>
                </p:oleObj>
              </mc:Choice>
              <mc:Fallback>
                <p:oleObj name="Equation" r:id="rId11" imgW="177569" imgH="20293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4953001"/>
                        <a:ext cx="731838"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35741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981200" y="762000"/>
            <a:ext cx="8229600" cy="5867400"/>
          </a:xfrm>
        </p:spPr>
        <p:txBody>
          <a:bodyPr/>
          <a:lstStyle/>
          <a:p>
            <a:r>
              <a:rPr lang="en-US" altLang="en-US"/>
              <a:t>The value of the transfer coefficients increase as the canopy density increases</a:t>
            </a:r>
          </a:p>
          <a:p>
            <a:r>
              <a:rPr lang="en-US" altLang="en-US"/>
              <a:t>For dimensionless canopy densities greater than about 0.4 to 1.0, however, the bulk transfer coefficients decrease. </a:t>
            </a:r>
          </a:p>
          <a:p>
            <a:r>
              <a:rPr lang="en-US" altLang="en-US"/>
              <a:t>This happens when the roughness elements are so close together that they begin to appear to the wind as a solid smooth surface displaced above the ground.</a:t>
            </a:r>
          </a:p>
        </p:txBody>
      </p:sp>
    </p:spTree>
    <p:extLst>
      <p:ext uri="{BB962C8B-B14F-4D97-AF65-F5344CB8AC3E}">
        <p14:creationId xmlns:p14="http://schemas.microsoft.com/office/powerpoint/2010/main" val="4258337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981200" y="1066801"/>
            <a:ext cx="8229600" cy="5059363"/>
          </a:xfrm>
        </p:spPr>
        <p:txBody>
          <a:bodyPr/>
          <a:lstStyle/>
          <a:p>
            <a:r>
              <a:rPr lang="en-US" altLang="en-US"/>
              <a:t>Another measure of the surface roughness is the </a:t>
            </a:r>
            <a:r>
              <a:rPr lang="en-US" altLang="en-US" b="1" i="1"/>
              <a:t>aerodynamic roughness length</a:t>
            </a:r>
            <a:r>
              <a:rPr lang="en-US" altLang="en-US"/>
              <a:t>,  </a:t>
            </a:r>
          </a:p>
          <a:p>
            <a:r>
              <a:rPr lang="en-US" altLang="en-US"/>
              <a:t>It is on the order of centimeters over grass and crops, and on the order of meters over sparse forests and towns. </a:t>
            </a:r>
          </a:p>
          <a:p>
            <a:r>
              <a:rPr lang="en-US" altLang="en-US"/>
              <a:t>This roughness measure is based on the observed wind shear in the surface layer</a:t>
            </a:r>
          </a:p>
        </p:txBody>
      </p:sp>
      <p:sp>
        <p:nvSpPr>
          <p:cNvPr id="13317" name="Rectangle 5"/>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316" name="Object 4"/>
          <p:cNvGraphicFramePr>
            <a:graphicFrameLocks noChangeAspect="1"/>
          </p:cNvGraphicFramePr>
          <p:nvPr/>
        </p:nvGraphicFramePr>
        <p:xfrm>
          <a:off x="9601200" y="1600200"/>
          <a:ext cx="609600" cy="609600"/>
        </p:xfrm>
        <a:graphic>
          <a:graphicData uri="http://schemas.openxmlformats.org/presentationml/2006/ole">
            <mc:AlternateContent xmlns:mc="http://schemas.openxmlformats.org/markup-compatibility/2006">
              <mc:Choice xmlns:v="urn:schemas-microsoft-com:vml" Requires="v">
                <p:oleObj spid="_x0000_s14339" name="Equation" r:id="rId3" imgW="165028" imgH="228501" progId="Equation.3">
                  <p:embed/>
                </p:oleObj>
              </mc:Choice>
              <mc:Fallback>
                <p:oleObj name="Equation" r:id="rId3" imgW="165028"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1600200"/>
                        <a:ext cx="6096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207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body"/>
          </p:nvPr>
        </p:nvSpPr>
        <p:spPr>
          <a:xfrm>
            <a:off x="1981200" y="457201"/>
            <a:ext cx="8458200" cy="6359525"/>
          </a:xfrm>
          <a:ln/>
        </p:spPr>
        <p:txBody>
          <a:bodyPr vert="horz" lIns="90000" tIns="46800" rIns="90000" bIns="46800" rtlCol="0" anchor="t">
            <a:normAutofit/>
          </a:bodyPr>
          <a:lstStyle/>
          <a:p>
            <a:pPr marL="341313" indent="-341313">
              <a:lnSpc>
                <a:spcPct val="88000"/>
              </a:lnSpc>
              <a:spcBef>
                <a:spcPts val="500"/>
              </a:spcBef>
              <a:buFont typeface="Arial" panose="020B0604020202020204" pitchFamily="34"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200"/>
              <a:t>	</a:t>
            </a:r>
            <a:r>
              <a:rPr lang="en-GB" altLang="en-US" sz="3000">
                <a:solidFill>
                  <a:srgbClr val="333399"/>
                </a:solidFill>
                <a:latin typeface="Times New Roman" panose="02020603050405020304" pitchFamily="18" charset="0"/>
              </a:rPr>
              <a:t>The external forcing is        , all the other terms are response terms.</a:t>
            </a:r>
          </a:p>
          <a:p>
            <a:pPr marL="341313" indent="-341313">
              <a:lnSpc>
                <a:spcPct val="88000"/>
              </a:lnSpc>
              <a:spcBef>
                <a:spcPts val="500"/>
              </a:spcBef>
              <a:buFont typeface="Arial" panose="020B0604020202020204" pitchFamily="34"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3000">
              <a:solidFill>
                <a:srgbClr val="333399"/>
              </a:solidFill>
              <a:latin typeface="Times New Roman" panose="02020603050405020304" pitchFamily="18" charset="0"/>
            </a:endParaRPr>
          </a:p>
          <a:p>
            <a:pPr marL="341313" indent="-341313">
              <a:lnSpc>
                <a:spcPct val="88000"/>
              </a:lnSpc>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000">
                <a:solidFill>
                  <a:srgbClr val="333399"/>
                </a:solidFill>
                <a:latin typeface="Times New Roman" panose="02020603050405020304" pitchFamily="18" charset="0"/>
              </a:rPr>
              <a:t>Equation (7.2a) is in energy flux units such as                         			or                  , while (7.2b) is in kinematic units such as  	           . </a:t>
            </a:r>
          </a:p>
          <a:p>
            <a:pPr marL="341313" indent="-341313">
              <a:lnSpc>
                <a:spcPct val="88000"/>
              </a:lnSpc>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3000">
              <a:solidFill>
                <a:srgbClr val="333399"/>
              </a:solidFill>
              <a:latin typeface="Times New Roman" panose="02020603050405020304" pitchFamily="18" charset="0"/>
            </a:endParaRPr>
          </a:p>
          <a:p>
            <a:pPr marL="341313" indent="-341313">
              <a:lnSpc>
                <a:spcPct val="88000"/>
              </a:lnSpc>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000">
                <a:solidFill>
                  <a:srgbClr val="333399"/>
                </a:solidFill>
                <a:latin typeface="Times New Roman" panose="02020603050405020304" pitchFamily="18" charset="0"/>
              </a:rPr>
              <a:t>Thus, the second equation is just the first equation divided by 	 . </a:t>
            </a:r>
          </a:p>
          <a:p>
            <a:pPr marL="341313" indent="-341313">
              <a:lnSpc>
                <a:spcPct val="88000"/>
              </a:lnSpc>
              <a:spcBef>
                <a:spcPts val="500"/>
              </a:spcBef>
              <a:buClr>
                <a:srgbClr val="333399"/>
              </a:buCl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3000">
              <a:solidFill>
                <a:srgbClr val="333399"/>
              </a:solidFill>
              <a:latin typeface="Times New Roman" panose="02020603050405020304" pitchFamily="18" charset="0"/>
            </a:endParaRPr>
          </a:p>
          <a:p>
            <a:pPr marL="341313" indent="-341313">
              <a:lnSpc>
                <a:spcPct val="88000"/>
              </a:lnSpc>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000">
                <a:solidFill>
                  <a:srgbClr val="333399"/>
                </a:solidFill>
                <a:latin typeface="Times New Roman" panose="02020603050405020304" pitchFamily="18" charset="0"/>
              </a:rPr>
              <a:t>From section 2.6, we recall that 		              and                                                .   </a:t>
            </a:r>
          </a:p>
          <a:p>
            <a:pPr marL="341313" indent="-341313">
              <a:lnSpc>
                <a:spcPct val="88000"/>
              </a:lnSpc>
              <a:spcBef>
                <a:spcPts val="500"/>
              </a:spcBef>
              <a:buClr>
                <a:srgbClr val="333399"/>
              </a:buCl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000">
                <a:solidFill>
                  <a:srgbClr val="333399"/>
                </a:solidFill>
                <a:latin typeface="Times New Roman" panose="02020603050405020304" pitchFamily="18" charset="0"/>
              </a:rPr>
              <a:t>		</a:t>
            </a:r>
          </a:p>
          <a:p>
            <a:pPr marL="341313" indent="-341313">
              <a:lnSpc>
                <a:spcPct val="88000"/>
              </a:lnSpc>
              <a:spcBef>
                <a:spcPts val="500"/>
              </a:spcBef>
              <a:buClr>
                <a:srgbClr val="333399"/>
              </a:buCl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000">
                <a:solidFill>
                  <a:srgbClr val="333399"/>
                </a:solidFill>
                <a:latin typeface="Times New Roman" panose="02020603050405020304" pitchFamily="18" charset="0"/>
              </a:rPr>
              <a:t>		</a:t>
            </a:r>
            <a:endParaRPr lang="en-GB" altLang="en-US" sz="3000">
              <a:latin typeface="Times New Roman" panose="02020603050405020304" pitchFamily="18" charset="0"/>
            </a:endParaRPr>
          </a:p>
        </p:txBody>
      </p:sp>
      <p:sp>
        <p:nvSpPr>
          <p:cNvPr id="5122" name="Rectangle 2"/>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 name="Rectangle 3"/>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4" name="Rectangle 4"/>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Rectangle 5"/>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6" name="Rectangle 6"/>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7" name="Rectangle 7"/>
          <p:cNvSpPr>
            <a:spLocks noChangeArrowheads="1"/>
          </p:cNvSpPr>
          <p:nvPr/>
        </p:nvSpPr>
        <p:spPr bwMode="auto">
          <a:xfrm flipV="1">
            <a:off x="1524000" y="3503613"/>
            <a:ext cx="91440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en-US"/>
          </a:p>
        </p:txBody>
      </p:sp>
      <p:sp>
        <p:nvSpPr>
          <p:cNvPr id="5128" name="Rectangle 8"/>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9" name="Rectangle 9"/>
          <p:cNvSpPr>
            <a:spLocks noChangeArrowheads="1"/>
          </p:cNvSpPr>
          <p:nvPr/>
        </p:nvSpPr>
        <p:spPr bwMode="auto">
          <a:xfrm>
            <a:off x="1525589" y="236648"/>
            <a:ext cx="182399"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r>
              <a:rPr lang="en-GB" altLang="en-US" sz="1200">
                <a:cs typeface="Times New Roman" panose="02020603050405020304" pitchFamily="18" charset="0"/>
              </a:rPr>
              <a:t>	</a:t>
            </a:r>
          </a:p>
        </p:txBody>
      </p:sp>
      <p:sp>
        <p:nvSpPr>
          <p:cNvPr id="5130" name="Rectangle 10"/>
          <p:cNvSpPr>
            <a:spLocks noChangeArrowheads="1"/>
          </p:cNvSpPr>
          <p:nvPr/>
        </p:nvSpPr>
        <p:spPr bwMode="auto">
          <a:xfrm>
            <a:off x="1524000" y="768218"/>
            <a:ext cx="220230" cy="263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r>
              <a:rPr lang="en-GB" altLang="en-US" sz="1100"/>
              <a:t> </a:t>
            </a:r>
          </a:p>
        </p:txBody>
      </p:sp>
      <p:sp>
        <p:nvSpPr>
          <p:cNvPr id="5131" name="Rectangle 11"/>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32" name="Object 12"/>
          <p:cNvGraphicFramePr>
            <a:graphicFrameLocks noChangeAspect="1"/>
          </p:cNvGraphicFramePr>
          <p:nvPr/>
        </p:nvGraphicFramePr>
        <p:xfrm>
          <a:off x="2590800" y="2209801"/>
          <a:ext cx="1981200" cy="460375"/>
        </p:xfrm>
        <a:graphic>
          <a:graphicData uri="http://schemas.openxmlformats.org/presentationml/2006/ole">
            <mc:AlternateContent xmlns:mc="http://schemas.openxmlformats.org/markup-compatibility/2006">
              <mc:Choice xmlns:v="urn:schemas-microsoft-com:vml" Requires="v">
                <p:oleObj spid="_x0000_s2057" name="Equation" r:id="rId4" imgW="609480" imgH="203040" progId="Equation.3">
                  <p:embed/>
                </p:oleObj>
              </mc:Choice>
              <mc:Fallback>
                <p:oleObj name="Equation" r:id="rId4" imgW="6094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09801"/>
                        <a:ext cx="1981200" cy="4603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3" name="Rectangle 13"/>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34" name="Object 14"/>
          <p:cNvGraphicFramePr>
            <a:graphicFrameLocks noChangeAspect="1"/>
          </p:cNvGraphicFramePr>
          <p:nvPr/>
        </p:nvGraphicFramePr>
        <p:xfrm>
          <a:off x="5486400" y="2209800"/>
          <a:ext cx="1524000" cy="484188"/>
        </p:xfrm>
        <a:graphic>
          <a:graphicData uri="http://schemas.openxmlformats.org/presentationml/2006/ole">
            <mc:AlternateContent xmlns:mc="http://schemas.openxmlformats.org/markup-compatibility/2006">
              <mc:Choice xmlns:v="urn:schemas-microsoft-com:vml" Requires="v">
                <p:oleObj spid="_x0000_s2058" name="Equation" r:id="rId6" imgW="482400" imgH="203040" progId="Equation.3">
                  <p:embed/>
                </p:oleObj>
              </mc:Choice>
              <mc:Fallback>
                <p:oleObj name="Equation" r:id="rId6" imgW="48240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09800"/>
                        <a:ext cx="1524000" cy="4841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5" name="Rectangle 15"/>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36" name="Object 16"/>
          <p:cNvGraphicFramePr>
            <a:graphicFrameLocks noChangeAspect="1"/>
          </p:cNvGraphicFramePr>
          <p:nvPr/>
        </p:nvGraphicFramePr>
        <p:xfrm>
          <a:off x="6172200" y="2590801"/>
          <a:ext cx="1447800" cy="504825"/>
        </p:xfrm>
        <a:graphic>
          <a:graphicData uri="http://schemas.openxmlformats.org/presentationml/2006/ole">
            <mc:AlternateContent xmlns:mc="http://schemas.openxmlformats.org/markup-compatibility/2006">
              <mc:Choice xmlns:v="urn:schemas-microsoft-com:vml" Requires="v">
                <p:oleObj spid="_x0000_s2059" name="Equation" r:id="rId8" imgW="609480" imgH="203040" progId="Equation.3">
                  <p:embed/>
                </p:oleObj>
              </mc:Choice>
              <mc:Fallback>
                <p:oleObj name="Equation" r:id="rId8" imgW="60948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590801"/>
                        <a:ext cx="1447800" cy="5048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7" name="Rectangle 17"/>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38" name="Object 18"/>
          <p:cNvGraphicFramePr>
            <a:graphicFrameLocks noChangeAspect="1"/>
          </p:cNvGraphicFramePr>
          <p:nvPr/>
        </p:nvGraphicFramePr>
        <p:xfrm>
          <a:off x="4191000" y="3810000"/>
          <a:ext cx="592138" cy="685800"/>
        </p:xfrm>
        <a:graphic>
          <a:graphicData uri="http://schemas.openxmlformats.org/presentationml/2006/ole">
            <mc:AlternateContent xmlns:mc="http://schemas.openxmlformats.org/markup-compatibility/2006">
              <mc:Choice xmlns:v="urn:schemas-microsoft-com:vml" Requires="v">
                <p:oleObj spid="_x0000_s2060" name="Equation" r:id="rId10" imgW="317160" imgH="241200" progId="Equation.3">
                  <p:embed/>
                </p:oleObj>
              </mc:Choice>
              <mc:Fallback>
                <p:oleObj name="Equation" r:id="rId10" imgW="31716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3810000"/>
                        <a:ext cx="592138" cy="685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9" name="Rectangle 19"/>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40" name="Object 20"/>
          <p:cNvGraphicFramePr>
            <a:graphicFrameLocks noChangeAspect="1"/>
          </p:cNvGraphicFramePr>
          <p:nvPr/>
        </p:nvGraphicFramePr>
        <p:xfrm>
          <a:off x="7315200" y="4724400"/>
          <a:ext cx="2971800" cy="598488"/>
        </p:xfrm>
        <a:graphic>
          <a:graphicData uri="http://schemas.openxmlformats.org/presentationml/2006/ole">
            <mc:AlternateContent xmlns:mc="http://schemas.openxmlformats.org/markup-compatibility/2006">
              <mc:Choice xmlns:v="urn:schemas-microsoft-com:vml" Requires="v">
                <p:oleObj spid="_x0000_s2061" name="Equation" r:id="rId12" imgW="787320" imgH="266400" progId="Equation.3">
                  <p:embed/>
                </p:oleObj>
              </mc:Choice>
              <mc:Fallback>
                <p:oleObj name="Equation" r:id="rId12" imgW="787320" imgH="266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4724400"/>
                        <a:ext cx="2971800" cy="5984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41" name="Rectangle 21"/>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43" name="Rectangle 23"/>
          <p:cNvSpPr>
            <a:spLocks noChangeArrowheads="1"/>
          </p:cNvSpPr>
          <p:nvPr/>
        </p:nvSpPr>
        <p:spPr bwMode="auto">
          <a:xfrm>
            <a:off x="1524000" y="3309939"/>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aphicFrame>
        <p:nvGraphicFramePr>
          <p:cNvPr id="5144" name="Object 24"/>
          <p:cNvGraphicFramePr>
            <a:graphicFrameLocks noChangeAspect="1"/>
          </p:cNvGraphicFramePr>
          <p:nvPr/>
        </p:nvGraphicFramePr>
        <p:xfrm>
          <a:off x="6629401" y="381000"/>
          <a:ext cx="460375" cy="609600"/>
        </p:xfrm>
        <a:graphic>
          <a:graphicData uri="http://schemas.openxmlformats.org/presentationml/2006/ole">
            <mc:AlternateContent xmlns:mc="http://schemas.openxmlformats.org/markup-compatibility/2006">
              <mc:Choice xmlns:v="urn:schemas-microsoft-com:vml" Requires="v">
                <p:oleObj spid="_x0000_s2062" name="Equation" r:id="rId14" imgW="190440" imgH="228600" progId="Equation.3">
                  <p:embed/>
                </p:oleObj>
              </mc:Choice>
              <mc:Fallback>
                <p:oleObj name="Equation" r:id="rId14" imgW="19044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1" y="381000"/>
                        <a:ext cx="460375" cy="6096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47" name="Rectangle 27"/>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48" name="Rectangle 28"/>
          <p:cNvSpPr>
            <a:spLocks noChangeArrowheads="1"/>
          </p:cNvSpPr>
          <p:nvPr/>
        </p:nvSpPr>
        <p:spPr bwMode="auto">
          <a:xfrm>
            <a:off x="1524000" y="768218"/>
            <a:ext cx="220230" cy="263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5pPr>
            <a:lvl6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6pPr>
            <a:lvl7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7pPr>
            <a:lvl8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8pPr>
            <a:lvl9pPr defTabSz="457200" fontAlgn="base">
              <a:lnSpc>
                <a:spcPct val="98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defRPr>
            </a:lvl9pPr>
          </a:lstStyle>
          <a:p>
            <a:r>
              <a:rPr lang="en-GB" altLang="en-US" sz="1100"/>
              <a:t> </a:t>
            </a:r>
          </a:p>
        </p:txBody>
      </p:sp>
      <p:graphicFrame>
        <p:nvGraphicFramePr>
          <p:cNvPr id="5151" name="Object 31"/>
          <p:cNvGraphicFramePr>
            <a:graphicFrameLocks noChangeAspect="1"/>
          </p:cNvGraphicFramePr>
          <p:nvPr/>
        </p:nvGraphicFramePr>
        <p:xfrm>
          <a:off x="3332164" y="5257800"/>
          <a:ext cx="3851275" cy="635000"/>
        </p:xfrm>
        <a:graphic>
          <a:graphicData uri="http://schemas.openxmlformats.org/presentationml/2006/ole">
            <mc:AlternateContent xmlns:mc="http://schemas.openxmlformats.org/markup-compatibility/2006">
              <mc:Choice xmlns:v="urn:schemas-microsoft-com:vml" Requires="v">
                <p:oleObj spid="_x0000_s2063" name="Equation" r:id="rId16" imgW="1320480" imgH="266400" progId="Equation.3">
                  <p:embed/>
                </p:oleObj>
              </mc:Choice>
              <mc:Fallback>
                <p:oleObj name="Equation" r:id="rId16" imgW="1320480" imgH="2664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32164" y="5257800"/>
                        <a:ext cx="3851275"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020454310"/>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81200" y="533401"/>
            <a:ext cx="8229600" cy="5592763"/>
          </a:xfrm>
        </p:spPr>
      </p:pic>
    </p:spTree>
    <p:extLst>
      <p:ext uri="{BB962C8B-B14F-4D97-AF65-F5344CB8AC3E}">
        <p14:creationId xmlns:p14="http://schemas.microsoft.com/office/powerpoint/2010/main" val="1438310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p:txBody>
          <a:bodyPr/>
          <a:lstStyle/>
          <a:p>
            <a:r>
              <a:rPr lang="en-US" altLang="en-US"/>
              <a:t>Over oceans, the drag laws are a bit easier to parameterize, because the roughness length associated with ocean wave height is a known function of surface stress or wind speed: (known as </a:t>
            </a:r>
            <a:r>
              <a:rPr lang="en-US" altLang="en-US" b="1" i="1"/>
              <a:t>Charnock’s relation</a:t>
            </a:r>
            <a:r>
              <a:rPr lang="en-US" altLang="en-US" i="1"/>
              <a:t>(1955)</a:t>
            </a:r>
            <a:r>
              <a:rPr lang="en-US" altLang="en-US"/>
              <a:t>)</a:t>
            </a:r>
          </a:p>
        </p:txBody>
      </p:sp>
      <p:sp>
        <p:nvSpPr>
          <p:cNvPr id="14341" name="Rectangle 5"/>
          <p:cNvSpPr>
            <a:spLocks noChangeArrowheads="1"/>
          </p:cNvSpPr>
          <p:nvPr/>
        </p:nvSpPr>
        <p:spPr bwMode="auto">
          <a:xfrm>
            <a:off x="1524001" y="30204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4340" name="Object 4"/>
          <p:cNvGraphicFramePr>
            <a:graphicFrameLocks noChangeAspect="1"/>
          </p:cNvGraphicFramePr>
          <p:nvPr/>
        </p:nvGraphicFramePr>
        <p:xfrm>
          <a:off x="3429000" y="4572000"/>
          <a:ext cx="3657600" cy="1847850"/>
        </p:xfrm>
        <a:graphic>
          <a:graphicData uri="http://schemas.openxmlformats.org/presentationml/2006/ole">
            <mc:AlternateContent xmlns:mc="http://schemas.openxmlformats.org/markup-compatibility/2006">
              <mc:Choice xmlns:v="urn:schemas-microsoft-com:vml" Requires="v">
                <p:oleObj spid="_x0000_s15363" name="Equation" r:id="rId3" imgW="888614" imgH="444307" progId="Equation.3">
                  <p:embed/>
                </p:oleObj>
              </mc:Choice>
              <mc:Fallback>
                <p:oleObj name="Equation" r:id="rId3" imgW="888614"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572000"/>
                        <a:ext cx="3657600"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2" name="Text Box 6"/>
          <p:cNvSpPr txBox="1">
            <a:spLocks noChangeArrowheads="1"/>
          </p:cNvSpPr>
          <p:nvPr/>
        </p:nvSpPr>
        <p:spPr bwMode="auto">
          <a:xfrm>
            <a:off x="8001001" y="5638800"/>
            <a:ext cx="914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(7.4.1h)</a:t>
            </a:r>
          </a:p>
        </p:txBody>
      </p:sp>
    </p:spTree>
    <p:extLst>
      <p:ext uri="{BB962C8B-B14F-4D97-AF65-F5344CB8AC3E}">
        <p14:creationId xmlns:p14="http://schemas.microsoft.com/office/powerpoint/2010/main" val="2653587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981200" y="1371600"/>
            <a:ext cx="8229600" cy="5181600"/>
          </a:xfrm>
        </p:spPr>
        <p:txBody>
          <a:bodyPr/>
          <a:lstStyle/>
          <a:p>
            <a:r>
              <a:rPr lang="en-US" altLang="en-US"/>
              <a:t>Stronger wind stress makes higher waves, which results in a greater roughness length. </a:t>
            </a:r>
          </a:p>
          <a:p>
            <a:r>
              <a:rPr lang="en-US" altLang="en-US"/>
              <a:t>The application of roughness length to bulk transfer is tied to the topic of measurement heights.</a:t>
            </a:r>
          </a:p>
        </p:txBody>
      </p:sp>
    </p:spTree>
    <p:extLst>
      <p:ext uri="{BB962C8B-B14F-4D97-AF65-F5344CB8AC3E}">
        <p14:creationId xmlns:p14="http://schemas.microsoft.com/office/powerpoint/2010/main" val="1384436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ltLang="en-US"/>
          </a:p>
        </p:txBody>
      </p:sp>
      <p:sp>
        <p:nvSpPr>
          <p:cNvPr id="16387" name="Rectangle 3"/>
          <p:cNvSpPr>
            <a:spLocks noGrp="1" noChangeArrowheads="1"/>
          </p:cNvSpPr>
          <p:nvPr>
            <p:ph type="body" idx="1"/>
          </p:nvPr>
        </p:nvSpPr>
        <p:spPr/>
        <p:txBody>
          <a:bodyPr/>
          <a:lstStyle/>
          <a:p>
            <a:r>
              <a:rPr lang="en-US" altLang="en-US"/>
              <a:t>The relationship between drag coefficients, measurement height, and surface roughness under statically </a:t>
            </a:r>
            <a:r>
              <a:rPr lang="en-US" altLang="en-US" b="1" i="1"/>
              <a:t>neutral</a:t>
            </a:r>
            <a:r>
              <a:rPr lang="en-US" altLang="en-US"/>
              <a:t> conditions in the surface layer over either land or oceans is given by:</a:t>
            </a:r>
          </a:p>
          <a:p>
            <a:endParaRPr lang="en-US" altLang="en-US"/>
          </a:p>
        </p:txBody>
      </p:sp>
      <p:sp>
        <p:nvSpPr>
          <p:cNvPr id="16389" name="Rectangle 5"/>
          <p:cNvSpPr>
            <a:spLocks noChangeArrowheads="1"/>
          </p:cNvSpPr>
          <p:nvPr/>
        </p:nvSpPr>
        <p:spPr bwMode="auto">
          <a:xfrm>
            <a:off x="1524001" y="297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6388" name="Object 4"/>
          <p:cNvGraphicFramePr>
            <a:graphicFrameLocks noChangeAspect="1"/>
          </p:cNvGraphicFramePr>
          <p:nvPr/>
        </p:nvGraphicFramePr>
        <p:xfrm>
          <a:off x="3429000" y="4343400"/>
          <a:ext cx="4648200" cy="1900238"/>
        </p:xfrm>
        <a:graphic>
          <a:graphicData uri="http://schemas.openxmlformats.org/presentationml/2006/ole">
            <mc:AlternateContent xmlns:mc="http://schemas.openxmlformats.org/markup-compatibility/2006">
              <mc:Choice xmlns:v="urn:schemas-microsoft-com:vml" Requires="v">
                <p:oleObj spid="_x0000_s16387" name="Equation" r:id="rId3" imgW="1307532" imgH="533169" progId="Equation.3">
                  <p:embed/>
                </p:oleObj>
              </mc:Choice>
              <mc:Fallback>
                <p:oleObj name="Equation" r:id="rId3" imgW="1307532" imgH="53316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343400"/>
                        <a:ext cx="4648200" cy="190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35588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981200" y="1447801"/>
            <a:ext cx="8229600" cy="4678363"/>
          </a:xfrm>
        </p:spPr>
        <p:txBody>
          <a:bodyPr/>
          <a:lstStyle/>
          <a:p>
            <a:r>
              <a:rPr lang="en-US" altLang="en-US"/>
              <a:t>For oceans, (7.4.1i) can be combined with Charnock’s relationship to give </a:t>
            </a:r>
          </a:p>
          <a:p>
            <a:endParaRPr lang="en-US" altLang="en-US"/>
          </a:p>
          <a:p>
            <a:endParaRPr lang="en-US" altLang="en-US"/>
          </a:p>
          <a:p>
            <a:r>
              <a:rPr lang="en-US" altLang="en-US"/>
              <a:t>which yields a surface stress of:</a:t>
            </a:r>
          </a:p>
        </p:txBody>
      </p:sp>
      <p:sp>
        <p:nvSpPr>
          <p:cNvPr id="17413" name="Rectangle 5"/>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7412" name="Object 4"/>
          <p:cNvGraphicFramePr>
            <a:graphicFrameLocks noChangeAspect="1"/>
          </p:cNvGraphicFramePr>
          <p:nvPr/>
        </p:nvGraphicFramePr>
        <p:xfrm>
          <a:off x="3505200" y="2560638"/>
          <a:ext cx="4724400" cy="950912"/>
        </p:xfrm>
        <a:graphic>
          <a:graphicData uri="http://schemas.openxmlformats.org/presentationml/2006/ole">
            <mc:AlternateContent xmlns:mc="http://schemas.openxmlformats.org/markup-compatibility/2006">
              <mc:Choice xmlns:v="urn:schemas-microsoft-com:vml" Requires="v">
                <p:oleObj spid="_x0000_s17412" name="Equation" r:id="rId3" imgW="1371600" imgH="279400" progId="Equation.3">
                  <p:embed/>
                </p:oleObj>
              </mc:Choice>
              <mc:Fallback>
                <p:oleObj name="Equation" r:id="rId3" imgW="13716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60638"/>
                        <a:ext cx="4724400"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5" name="Rectangle 7"/>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417" name="Rectangle 9"/>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7416" name="Object 8"/>
          <p:cNvGraphicFramePr>
            <a:graphicFrameLocks noChangeAspect="1"/>
          </p:cNvGraphicFramePr>
          <p:nvPr/>
        </p:nvGraphicFramePr>
        <p:xfrm>
          <a:off x="3810000" y="4343401"/>
          <a:ext cx="3810000" cy="1050925"/>
        </p:xfrm>
        <a:graphic>
          <a:graphicData uri="http://schemas.openxmlformats.org/presentationml/2006/ole">
            <mc:AlternateContent xmlns:mc="http://schemas.openxmlformats.org/markup-compatibility/2006">
              <mc:Choice xmlns:v="urn:schemas-microsoft-com:vml" Requires="v">
                <p:oleObj spid="_x0000_s17413" name="Equation" r:id="rId5" imgW="825500" imgH="228600" progId="Equation.3">
                  <p:embed/>
                </p:oleObj>
              </mc:Choice>
              <mc:Fallback>
                <p:oleObj name="Equation" r:id="rId5" imgW="8255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343401"/>
                        <a:ext cx="3810000"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4146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981200" y="1676401"/>
            <a:ext cx="8229600" cy="4449763"/>
          </a:xfrm>
        </p:spPr>
        <p:txBody>
          <a:bodyPr/>
          <a:lstStyle/>
          <a:p>
            <a:r>
              <a:rPr lang="en-US" altLang="en-US"/>
              <a:t>Occasionally, numerical modelers use constant drag values for simplicity, such as the value of                           based on 10 m winds</a:t>
            </a:r>
          </a:p>
          <a:p>
            <a:endParaRPr lang="en-US" altLang="en-US"/>
          </a:p>
        </p:txBody>
      </p:sp>
      <p:sp>
        <p:nvSpPr>
          <p:cNvPr id="18437"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8436" name="Object 4"/>
          <p:cNvGraphicFramePr>
            <a:graphicFrameLocks noChangeAspect="1"/>
          </p:cNvGraphicFramePr>
          <p:nvPr/>
        </p:nvGraphicFramePr>
        <p:xfrm>
          <a:off x="5257800" y="2667001"/>
          <a:ext cx="2743200" cy="639763"/>
        </p:xfrm>
        <a:graphic>
          <a:graphicData uri="http://schemas.openxmlformats.org/presentationml/2006/ole">
            <mc:AlternateContent xmlns:mc="http://schemas.openxmlformats.org/markup-compatibility/2006">
              <mc:Choice xmlns:v="urn:schemas-microsoft-com:vml" Requires="v">
                <p:oleObj spid="_x0000_s18435" name="Equation" r:id="rId3" imgW="1016000" imgH="241300" progId="Equation.3">
                  <p:embed/>
                </p:oleObj>
              </mc:Choice>
              <mc:Fallback>
                <p:oleObj name="Equation" r:id="rId3" imgW="10160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67001"/>
                        <a:ext cx="2743200" cy="63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5508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81200" y="381001"/>
            <a:ext cx="8229600" cy="5745163"/>
          </a:xfrm>
        </p:spPr>
      </p:pic>
    </p:spTree>
    <p:extLst>
      <p:ext uri="{BB962C8B-B14F-4D97-AF65-F5344CB8AC3E}">
        <p14:creationId xmlns:p14="http://schemas.microsoft.com/office/powerpoint/2010/main" val="2816616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81200" y="381000"/>
            <a:ext cx="8229600" cy="6096000"/>
          </a:xfrm>
        </p:spPr>
      </p:pic>
    </p:spTree>
    <p:extLst>
      <p:ext uri="{BB962C8B-B14F-4D97-AF65-F5344CB8AC3E}">
        <p14:creationId xmlns:p14="http://schemas.microsoft.com/office/powerpoint/2010/main" val="3923942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0"/>
            <a:ext cx="8229600" cy="1143000"/>
          </a:xfrm>
        </p:spPr>
        <p:txBody>
          <a:bodyPr/>
          <a:lstStyle/>
          <a:p>
            <a:r>
              <a:rPr lang="en-US" altLang="en-US" sz="2800" b="1" i="1"/>
              <a:t>Dependence on Stability</a:t>
            </a:r>
            <a:r>
              <a:rPr lang="en-US" altLang="en-US" sz="2800"/>
              <a:t>.</a:t>
            </a:r>
          </a:p>
        </p:txBody>
      </p:sp>
      <p:sp>
        <p:nvSpPr>
          <p:cNvPr id="19459" name="Rectangle 3"/>
          <p:cNvSpPr>
            <a:spLocks noGrp="1" noChangeArrowheads="1"/>
          </p:cNvSpPr>
          <p:nvPr>
            <p:ph type="body" idx="1"/>
          </p:nvPr>
        </p:nvSpPr>
        <p:spPr>
          <a:xfrm>
            <a:off x="1981200" y="1219201"/>
            <a:ext cx="8229600" cy="4906963"/>
          </a:xfrm>
        </p:spPr>
        <p:txBody>
          <a:bodyPr/>
          <a:lstStyle/>
          <a:p>
            <a:r>
              <a:rPr lang="en-US" altLang="en-US"/>
              <a:t>Statically unstable flows cause a greater transport rate across an interface than statically neutral flows, which in turn transport more than stable flows. </a:t>
            </a:r>
          </a:p>
          <a:p>
            <a:r>
              <a:rPr lang="en-US" altLang="en-US"/>
              <a:t>Sometimes Richardson numbers are used as a measure of stability, while at other times                is used. </a:t>
            </a:r>
          </a:p>
        </p:txBody>
      </p:sp>
      <p:sp>
        <p:nvSpPr>
          <p:cNvPr id="19461" name="Rectangle 5"/>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9460" name="Object 4"/>
          <p:cNvGraphicFramePr>
            <a:graphicFrameLocks noChangeAspect="1"/>
          </p:cNvGraphicFramePr>
          <p:nvPr/>
        </p:nvGraphicFramePr>
        <p:xfrm>
          <a:off x="3429000" y="4191001"/>
          <a:ext cx="1752600" cy="733425"/>
        </p:xfrm>
        <a:graphic>
          <a:graphicData uri="http://schemas.openxmlformats.org/presentationml/2006/ole">
            <mc:AlternateContent xmlns:mc="http://schemas.openxmlformats.org/markup-compatibility/2006">
              <mc:Choice xmlns:v="urn:schemas-microsoft-com:vml" Requires="v">
                <p:oleObj spid="_x0000_s19459" name="Equation" r:id="rId3" imgW="520474" imgH="215806" progId="Equation.3">
                  <p:embed/>
                </p:oleObj>
              </mc:Choice>
              <mc:Fallback>
                <p:oleObj name="Equation" r:id="rId3" imgW="520474"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191001"/>
                        <a:ext cx="1752600"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4232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1981200" y="533401"/>
            <a:ext cx="8229600" cy="5592763"/>
          </a:xfrm>
        </p:spPr>
        <p:txBody>
          <a:bodyPr/>
          <a:lstStyle/>
          <a:p>
            <a:r>
              <a:rPr lang="en-US" altLang="en-US"/>
              <a:t>The dimensionless wind shear,            , and lapse rate,           , can be used with surface-layer similarity theory to give stability correction terms and . This yields:</a:t>
            </a:r>
          </a:p>
          <a:p>
            <a:endParaRPr lang="en-US" altLang="en-US"/>
          </a:p>
        </p:txBody>
      </p:sp>
      <p:sp>
        <p:nvSpPr>
          <p:cNvPr id="20485" name="Rectangle 5"/>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484" name="Object 4"/>
          <p:cNvGraphicFramePr>
            <a:graphicFrameLocks noChangeAspect="1"/>
          </p:cNvGraphicFramePr>
          <p:nvPr/>
        </p:nvGraphicFramePr>
        <p:xfrm>
          <a:off x="7924800" y="533400"/>
          <a:ext cx="1295400" cy="661988"/>
        </p:xfrm>
        <a:graphic>
          <a:graphicData uri="http://schemas.openxmlformats.org/presentationml/2006/ole">
            <mc:AlternateContent xmlns:mc="http://schemas.openxmlformats.org/markup-compatibility/2006">
              <mc:Choice xmlns:v="urn:schemas-microsoft-com:vml" Requires="v">
                <p:oleObj spid="_x0000_s20486" name="Equation" r:id="rId3" imgW="431613" imgH="215806" progId="Equation.3">
                  <p:embed/>
                </p:oleObj>
              </mc:Choice>
              <mc:Fallback>
                <p:oleObj name="Equation" r:id="rId3" imgW="431613" imgH="21580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33400"/>
                        <a:ext cx="1295400"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7" name="Rectangle 7"/>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486" name="Object 6"/>
          <p:cNvGraphicFramePr>
            <a:graphicFrameLocks noChangeAspect="1"/>
          </p:cNvGraphicFramePr>
          <p:nvPr/>
        </p:nvGraphicFramePr>
        <p:xfrm>
          <a:off x="5105400" y="990600"/>
          <a:ext cx="1219200" cy="636588"/>
        </p:xfrm>
        <a:graphic>
          <a:graphicData uri="http://schemas.openxmlformats.org/presentationml/2006/ole">
            <mc:AlternateContent xmlns:mc="http://schemas.openxmlformats.org/markup-compatibility/2006">
              <mc:Choice xmlns:v="urn:schemas-microsoft-com:vml" Requires="v">
                <p:oleObj spid="_x0000_s20487" name="Equation" r:id="rId5" imgW="418918" imgH="215806" progId="Equation.3">
                  <p:embed/>
                </p:oleObj>
              </mc:Choice>
              <mc:Fallback>
                <p:oleObj name="Equation" r:id="rId5" imgW="418918"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990600"/>
                        <a:ext cx="1219200"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9" name="Rectangle 9"/>
          <p:cNvSpPr>
            <a:spLocks noChangeArrowheads="1"/>
          </p:cNvSpPr>
          <p:nvPr/>
        </p:nvSpPr>
        <p:spPr bwMode="auto">
          <a:xfrm>
            <a:off x="1524001" y="297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488" name="Object 8"/>
          <p:cNvGraphicFramePr>
            <a:graphicFrameLocks noChangeAspect="1"/>
          </p:cNvGraphicFramePr>
          <p:nvPr/>
        </p:nvGraphicFramePr>
        <p:xfrm>
          <a:off x="2667000" y="2667001"/>
          <a:ext cx="5105400" cy="1465263"/>
        </p:xfrm>
        <a:graphic>
          <a:graphicData uri="http://schemas.openxmlformats.org/presentationml/2006/ole">
            <mc:AlternateContent xmlns:mc="http://schemas.openxmlformats.org/markup-compatibility/2006">
              <mc:Choice xmlns:v="urn:schemas-microsoft-com:vml" Requires="v">
                <p:oleObj spid="_x0000_s20488" name="Equation" r:id="rId7" imgW="1854200" imgH="533400" progId="Equation.3">
                  <p:embed/>
                </p:oleObj>
              </mc:Choice>
              <mc:Fallback>
                <p:oleObj name="Equation" r:id="rId7" imgW="18542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667001"/>
                        <a:ext cx="5105400" cy="1465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91" name="Rectangle 11"/>
          <p:cNvSpPr>
            <a:spLocks noChangeArrowheads="1"/>
          </p:cNvSpPr>
          <p:nvPr/>
        </p:nvSpPr>
        <p:spPr bwMode="auto">
          <a:xfrm>
            <a:off x="1524001" y="297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0490" name="Object 10"/>
          <p:cNvGraphicFramePr>
            <a:graphicFrameLocks noChangeAspect="1"/>
          </p:cNvGraphicFramePr>
          <p:nvPr/>
        </p:nvGraphicFramePr>
        <p:xfrm>
          <a:off x="1752600" y="4648200"/>
          <a:ext cx="7315200" cy="1296988"/>
        </p:xfrm>
        <a:graphic>
          <a:graphicData uri="http://schemas.openxmlformats.org/presentationml/2006/ole">
            <mc:AlternateContent xmlns:mc="http://schemas.openxmlformats.org/markup-compatibility/2006">
              <mc:Choice xmlns:v="urn:schemas-microsoft-com:vml" Requires="v">
                <p:oleObj spid="_x0000_s20489" name="Equation" r:id="rId9" imgW="3009900" imgH="533400" progId="Equation.3">
                  <p:embed/>
                </p:oleObj>
              </mc:Choice>
              <mc:Fallback>
                <p:oleObj name="Equation" r:id="rId9" imgW="3009900" imgH="533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4648200"/>
                        <a:ext cx="7315200" cy="129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738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524000" y="0"/>
            <a:ext cx="9144000" cy="6629400"/>
          </a:xfrm>
        </p:spPr>
        <p:txBody>
          <a:bodyPr>
            <a:normAutofit lnSpcReduction="10000"/>
          </a:bodyPr>
          <a:lstStyle/>
          <a:p>
            <a:pPr marL="533400" indent="-533400">
              <a:lnSpc>
                <a:spcPct val="78000"/>
              </a:lnSpc>
              <a:spcBef>
                <a:spcPts val="500"/>
              </a:spcBef>
              <a:buClr>
                <a:srgbClr val="333399"/>
              </a:buClr>
              <a:buNone/>
            </a:pPr>
            <a:endParaRPr lang="en-GB" altLang="en-US" sz="2000">
              <a:solidFill>
                <a:srgbClr val="333399"/>
              </a:solidFill>
              <a:latin typeface="Times New Roman" panose="02020603050405020304" pitchFamily="18" charset="0"/>
            </a:endParaRPr>
          </a:p>
          <a:p>
            <a:pPr marL="533400" indent="-533400">
              <a:lnSpc>
                <a:spcPct val="78000"/>
              </a:lnSpc>
              <a:spcBef>
                <a:spcPts val="500"/>
              </a:spcBef>
              <a:buClr>
                <a:srgbClr val="333399"/>
              </a:buClr>
              <a:buFont typeface="Times New Roman" panose="02020603050405020304" pitchFamily="18" charset="0"/>
              <a:buChar char="•"/>
            </a:pPr>
            <a:r>
              <a:rPr lang="en-GB" altLang="en-US">
                <a:solidFill>
                  <a:srgbClr val="333399"/>
                </a:solidFill>
                <a:latin typeface="Times New Roman" panose="02020603050405020304" pitchFamily="18" charset="0"/>
              </a:rPr>
              <a:t>Very complex processes can occur within our imaginary layer, such as : </a:t>
            </a:r>
          </a:p>
          <a:p>
            <a:pPr marL="533400" indent="-533400">
              <a:lnSpc>
                <a:spcPct val="78000"/>
              </a:lnSpc>
              <a:spcBef>
                <a:spcPts val="500"/>
              </a:spcBef>
              <a:buClr>
                <a:srgbClr val="333399"/>
              </a:buClr>
              <a:buNone/>
            </a:pPr>
            <a:r>
              <a:rPr lang="en-GB" altLang="en-US">
                <a:solidFill>
                  <a:srgbClr val="333399"/>
                </a:solidFill>
                <a:latin typeface="Times New Roman" panose="02020603050405020304" pitchFamily="18" charset="0"/>
              </a:rPr>
              <a:t>		</a:t>
            </a:r>
            <a:r>
              <a:rPr lang="en-GB" altLang="en-US">
                <a:solidFill>
                  <a:srgbClr val="CC3300"/>
                </a:solidFill>
                <a:latin typeface="Times New Roman" panose="02020603050405020304" pitchFamily="18" charset="0"/>
              </a:rPr>
              <a:t>	- Radiation between leaves, plants, buildings, and 				animals</a:t>
            </a:r>
          </a:p>
          <a:p>
            <a:pPr marL="533400" indent="-533400">
              <a:lnSpc>
                <a:spcPct val="78000"/>
              </a:lnSpc>
              <a:spcBef>
                <a:spcPts val="500"/>
              </a:spcBef>
              <a:buClr>
                <a:srgbClr val="333399"/>
              </a:buClr>
              <a:buNone/>
            </a:pPr>
            <a:endParaRPr lang="en-GB" altLang="en-US">
              <a:solidFill>
                <a:srgbClr val="CC3300"/>
              </a:solidFill>
              <a:latin typeface="Times New Roman" panose="02020603050405020304" pitchFamily="18" charset="0"/>
            </a:endParaRPr>
          </a:p>
          <a:p>
            <a:pPr marL="533400" indent="-533400">
              <a:lnSpc>
                <a:spcPct val="78000"/>
              </a:lnSpc>
              <a:spcBef>
                <a:spcPts val="500"/>
              </a:spcBef>
              <a:buClr>
                <a:srgbClr val="333399"/>
              </a:buClr>
              <a:buNone/>
            </a:pPr>
            <a:r>
              <a:rPr lang="en-GB" altLang="en-US">
                <a:solidFill>
                  <a:srgbClr val="CC3300"/>
                </a:solidFill>
                <a:latin typeface="Times New Roman" panose="02020603050405020304" pitchFamily="18" charset="0"/>
              </a:rPr>
              <a:t>			- Turbulent circulations different from those higher in 			the boundary layer</a:t>
            </a:r>
          </a:p>
          <a:p>
            <a:pPr marL="533400" indent="-533400">
              <a:lnSpc>
                <a:spcPct val="78000"/>
              </a:lnSpc>
              <a:spcBef>
                <a:spcPts val="500"/>
              </a:spcBef>
              <a:buClr>
                <a:srgbClr val="333399"/>
              </a:buClr>
              <a:buNone/>
            </a:pPr>
            <a:endParaRPr lang="en-GB" altLang="en-US">
              <a:solidFill>
                <a:srgbClr val="CC3300"/>
              </a:solidFill>
              <a:latin typeface="Times New Roman" panose="02020603050405020304" pitchFamily="18" charset="0"/>
            </a:endParaRPr>
          </a:p>
          <a:p>
            <a:pPr marL="533400" indent="-533400">
              <a:lnSpc>
                <a:spcPct val="78000"/>
              </a:lnSpc>
              <a:spcBef>
                <a:spcPts val="500"/>
              </a:spcBef>
              <a:buClr>
                <a:srgbClr val="333399"/>
              </a:buClr>
              <a:buNone/>
            </a:pPr>
            <a:r>
              <a:rPr lang="en-GB" altLang="en-US">
                <a:solidFill>
                  <a:srgbClr val="CC3300"/>
                </a:solidFill>
                <a:latin typeface="Times New Roman" panose="02020603050405020304" pitchFamily="18" charset="0"/>
              </a:rPr>
              <a:t> 			- Vertical variations of the sensible and latent heat 				flux associated with evaporation and condensation </a:t>
            </a:r>
          </a:p>
          <a:p>
            <a:pPr marL="533400" indent="-533400">
              <a:lnSpc>
                <a:spcPct val="78000"/>
              </a:lnSpc>
              <a:spcBef>
                <a:spcPts val="500"/>
              </a:spcBef>
              <a:buClr>
                <a:srgbClr val="333399"/>
              </a:buClr>
              <a:buNone/>
            </a:pPr>
            <a:endParaRPr lang="en-GB" altLang="en-US">
              <a:solidFill>
                <a:srgbClr val="CC3300"/>
              </a:solidFill>
              <a:latin typeface="Times New Roman" panose="02020603050405020304" pitchFamily="18" charset="0"/>
            </a:endParaRPr>
          </a:p>
          <a:p>
            <a:pPr marL="533400" indent="-533400">
              <a:lnSpc>
                <a:spcPct val="78000"/>
              </a:lnSpc>
              <a:spcBef>
                <a:spcPts val="500"/>
              </a:spcBef>
              <a:buClr>
                <a:srgbClr val="333399"/>
              </a:buClr>
              <a:buNone/>
            </a:pPr>
            <a:r>
              <a:rPr lang="en-GB" altLang="en-US">
                <a:solidFill>
                  <a:srgbClr val="CC3300"/>
                </a:solidFill>
                <a:latin typeface="Times New Roman" panose="02020603050405020304" pitchFamily="18" charset="0"/>
              </a:rPr>
              <a:t>			- Transpiration. </a:t>
            </a:r>
          </a:p>
          <a:p>
            <a:pPr marL="533400" indent="-533400">
              <a:lnSpc>
                <a:spcPct val="78000"/>
              </a:lnSpc>
              <a:spcBef>
                <a:spcPts val="500"/>
              </a:spcBef>
              <a:buClr>
                <a:srgbClr val="333399"/>
              </a:buClr>
              <a:buNone/>
            </a:pPr>
            <a:endParaRPr lang="en-GB" altLang="en-US">
              <a:solidFill>
                <a:srgbClr val="CC3300"/>
              </a:solidFill>
              <a:latin typeface="Times New Roman" panose="02020603050405020304" pitchFamily="18" charset="0"/>
            </a:endParaRPr>
          </a:p>
          <a:p>
            <a:pPr marL="533400" indent="-533400">
              <a:lnSpc>
                <a:spcPct val="78000"/>
              </a:lnSpc>
              <a:spcBef>
                <a:spcPts val="500"/>
              </a:spcBef>
              <a:buClr>
                <a:srgbClr val="333399"/>
              </a:buClr>
              <a:buFont typeface="Times New Roman" panose="02020603050405020304" pitchFamily="18" charset="0"/>
              <a:buChar char="•"/>
            </a:pPr>
            <a:r>
              <a:rPr lang="en-GB" altLang="en-US">
                <a:solidFill>
                  <a:srgbClr val="333399"/>
                </a:solidFill>
                <a:latin typeface="Times New Roman" panose="02020603050405020304" pitchFamily="18" charset="0"/>
              </a:rPr>
              <a:t>Because of this complexity, we have employed the simplification of a layer into which the net effect of all of the these processes can be lumped together as 	         . </a:t>
            </a:r>
          </a:p>
          <a:p>
            <a:pPr marL="533400" indent="-533400">
              <a:lnSpc>
                <a:spcPct val="78000"/>
              </a:lnSpc>
              <a:spcBef>
                <a:spcPts val="500"/>
              </a:spcBef>
              <a:buClr>
                <a:srgbClr val="333399"/>
              </a:buClr>
              <a:buNone/>
            </a:pPr>
            <a:r>
              <a:rPr lang="en-GB" altLang="en-US" sz="2400">
                <a:solidFill>
                  <a:srgbClr val="333399"/>
                </a:solidFill>
                <a:latin typeface="Times New Roman" panose="02020603050405020304" pitchFamily="18" charset="0"/>
              </a:rPr>
              <a:t>		</a:t>
            </a:r>
            <a:r>
              <a:rPr lang="en-GB" altLang="en-US" sz="2400">
                <a:latin typeface="Times New Roman" panose="02020603050405020304" pitchFamily="18" charset="0"/>
              </a:rPr>
              <a:t>	</a:t>
            </a:r>
          </a:p>
          <a:p>
            <a:pPr marL="533400" indent="-533400">
              <a:lnSpc>
                <a:spcPct val="78000"/>
              </a:lnSpc>
            </a:pPr>
            <a:endParaRPr lang="en-US" altLang="en-US" sz="2400"/>
          </a:p>
        </p:txBody>
      </p:sp>
      <p:graphicFrame>
        <p:nvGraphicFramePr>
          <p:cNvPr id="51207" name="Object 7"/>
          <p:cNvGraphicFramePr>
            <a:graphicFrameLocks noChangeAspect="1"/>
          </p:cNvGraphicFramePr>
          <p:nvPr>
            <p:ph sz="quarter" idx="4294967295"/>
          </p:nvPr>
        </p:nvGraphicFramePr>
        <p:xfrm>
          <a:off x="8686800" y="5791200"/>
          <a:ext cx="762000" cy="571500"/>
        </p:xfrm>
        <a:graphic>
          <a:graphicData uri="http://schemas.openxmlformats.org/presentationml/2006/ole">
            <mc:AlternateContent xmlns:mc="http://schemas.openxmlformats.org/markup-compatibility/2006">
              <mc:Choice xmlns:v="urn:schemas-microsoft-com:vml" Requires="v">
                <p:oleObj spid="_x0000_s3075" name="Equation" r:id="rId3" imgW="304560" imgH="228600" progId="Equation.3">
                  <p:embed/>
                </p:oleObj>
              </mc:Choice>
              <mc:Fallback>
                <p:oleObj name="Equation" r:id="rId3" imgW="30456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5791200"/>
                        <a:ext cx="762000" cy="5715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154457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981200" y="457200"/>
            <a:ext cx="8229600" cy="6096000"/>
          </a:xfrm>
        </p:spPr>
        <p:txBody>
          <a:bodyPr/>
          <a:lstStyle/>
          <a:p>
            <a:endParaRPr lang="en-US" altLang="en-US"/>
          </a:p>
          <a:p>
            <a:pPr algn="ctr">
              <a:buFontTx/>
              <a:buNone/>
            </a:pPr>
            <a:endParaRPr lang="en-US" altLang="en-US" b="1"/>
          </a:p>
          <a:p>
            <a:pPr algn="ctr">
              <a:buFontTx/>
              <a:buNone/>
            </a:pPr>
            <a:r>
              <a:rPr lang="en-US" altLang="en-US" b="1"/>
              <a:t>Surface Fluxes— Geostrophic Drag</a:t>
            </a:r>
          </a:p>
          <a:p>
            <a:r>
              <a:rPr lang="en-US" altLang="en-US"/>
              <a:t>Deacon (1973), Clarke and Hesse (1974), Melgargejo and Deardorff (1974), Arya (1975), Nicholls (1982), and Grant and Whiteford (1987) parameterized surface fluxes in terms of geostrophic wind, using</a:t>
            </a:r>
          </a:p>
        </p:txBody>
      </p:sp>
      <p:sp>
        <p:nvSpPr>
          <p:cNvPr id="21509"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1508" name="Object 4"/>
          <p:cNvGraphicFramePr>
            <a:graphicFrameLocks noChangeAspect="1"/>
          </p:cNvGraphicFramePr>
          <p:nvPr/>
        </p:nvGraphicFramePr>
        <p:xfrm>
          <a:off x="2362200" y="457200"/>
          <a:ext cx="1905000" cy="717550"/>
        </p:xfrm>
        <a:graphic>
          <a:graphicData uri="http://schemas.openxmlformats.org/presentationml/2006/ole">
            <mc:AlternateContent xmlns:mc="http://schemas.openxmlformats.org/markup-compatibility/2006">
              <mc:Choice xmlns:v="urn:schemas-microsoft-com:vml" Requires="v">
                <p:oleObj spid="_x0000_s21508" name="Equation" r:id="rId3" imgW="583693" imgH="215713" progId="Equation.3">
                  <p:embed/>
                </p:oleObj>
              </mc:Choice>
              <mc:Fallback>
                <p:oleObj name="Equation" r:id="rId3" imgW="583693" imgH="2157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57200"/>
                        <a:ext cx="1905000"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1" name="Rectangle 7"/>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1510" name="Object 6"/>
          <p:cNvGraphicFramePr>
            <a:graphicFrameLocks noChangeAspect="1"/>
          </p:cNvGraphicFramePr>
          <p:nvPr/>
        </p:nvGraphicFramePr>
        <p:xfrm>
          <a:off x="3124200" y="4876801"/>
          <a:ext cx="5257800" cy="881063"/>
        </p:xfrm>
        <a:graphic>
          <a:graphicData uri="http://schemas.openxmlformats.org/presentationml/2006/ole">
            <mc:AlternateContent xmlns:mc="http://schemas.openxmlformats.org/markup-compatibility/2006">
              <mc:Choice xmlns:v="urn:schemas-microsoft-com:vml" Requires="v">
                <p:oleObj spid="_x0000_s21509" name="Equation" r:id="rId5" imgW="1586811" imgH="266584" progId="Equation.3">
                  <p:embed/>
                </p:oleObj>
              </mc:Choice>
              <mc:Fallback>
                <p:oleObj name="Equation" r:id="rId5" imgW="1586811" imgH="26658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876801"/>
                        <a:ext cx="5257800" cy="881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9924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1981200" y="1219201"/>
            <a:ext cx="8229600" cy="4906963"/>
          </a:xfrm>
        </p:spPr>
        <p:txBody>
          <a:bodyPr/>
          <a:lstStyle/>
          <a:p>
            <a:r>
              <a:rPr lang="en-US" altLang="en-US"/>
              <a:t>      is the magnitude of the geostrophic wind, and  </a:t>
            </a:r>
          </a:p>
          <a:p>
            <a:r>
              <a:rPr lang="en-US" altLang="en-US"/>
              <a:t>      is called the </a:t>
            </a:r>
            <a:r>
              <a:rPr lang="en-US" altLang="en-US" b="1" i="1"/>
              <a:t>geostrophic drag coefficient</a:t>
            </a:r>
            <a:r>
              <a:rPr lang="en-US" altLang="en-US"/>
              <a:t>. </a:t>
            </a:r>
          </a:p>
          <a:p>
            <a:r>
              <a:rPr lang="en-US" altLang="en-US"/>
              <a:t>This parameterization is not as accurate as the one using surface wind, and should be avoided unless you have no choice.</a:t>
            </a:r>
          </a:p>
        </p:txBody>
      </p:sp>
      <p:sp>
        <p:nvSpPr>
          <p:cNvPr id="22533" name="Rectangle 5"/>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2532" name="Object 4"/>
          <p:cNvGraphicFramePr>
            <a:graphicFrameLocks noChangeAspect="1"/>
          </p:cNvGraphicFramePr>
          <p:nvPr/>
        </p:nvGraphicFramePr>
        <p:xfrm>
          <a:off x="2514601" y="1143001"/>
          <a:ext cx="500063" cy="676275"/>
        </p:xfrm>
        <a:graphic>
          <a:graphicData uri="http://schemas.openxmlformats.org/presentationml/2006/ole">
            <mc:AlternateContent xmlns:mc="http://schemas.openxmlformats.org/markup-compatibility/2006">
              <mc:Choice xmlns:v="urn:schemas-microsoft-com:vml" Requires="v">
                <p:oleObj spid="_x0000_s22532" name="Equation" r:id="rId3" imgW="164885" imgH="215619" progId="Equation.3">
                  <p:embed/>
                </p:oleObj>
              </mc:Choice>
              <mc:Fallback>
                <p:oleObj name="Equation" r:id="rId3" imgW="164885"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143001"/>
                        <a:ext cx="500063"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5"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2534" name="Object 6"/>
          <p:cNvGraphicFramePr>
            <a:graphicFrameLocks noChangeAspect="1"/>
          </p:cNvGraphicFramePr>
          <p:nvPr/>
        </p:nvGraphicFramePr>
        <p:xfrm>
          <a:off x="2438401" y="2286000"/>
          <a:ext cx="657225" cy="685800"/>
        </p:xfrm>
        <a:graphic>
          <a:graphicData uri="http://schemas.openxmlformats.org/presentationml/2006/ole">
            <mc:AlternateContent xmlns:mc="http://schemas.openxmlformats.org/markup-compatibility/2006">
              <mc:Choice xmlns:v="urn:schemas-microsoft-com:vml" Requires="v">
                <p:oleObj spid="_x0000_s22533" name="Equation" r:id="rId5" imgW="215806" imgH="228501" progId="Equation.3">
                  <p:embed/>
                </p:oleObj>
              </mc:Choice>
              <mc:Fallback>
                <p:oleObj name="Equation" r:id="rId5" imgW="215806"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286000"/>
                        <a:ext cx="6572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6036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981200" y="381001"/>
            <a:ext cx="8229600" cy="5745163"/>
          </a:xfrm>
        </p:spPr>
        <p:txBody>
          <a:bodyPr/>
          <a:lstStyle/>
          <a:p>
            <a:r>
              <a:rPr lang="en-US" altLang="en-US"/>
              <a:t>Although we are defining geostrophic drag based on                  , some investigators use                    instead. </a:t>
            </a:r>
          </a:p>
          <a:p>
            <a:r>
              <a:rPr lang="en-US" altLang="en-US"/>
              <a:t>Be careful to check which definition is used for       when comparing values reported in the literature.</a:t>
            </a:r>
          </a:p>
          <a:p>
            <a:r>
              <a:rPr lang="en-US" altLang="en-US"/>
              <a:t>One parameterization for the neutral geostrophic drag coefficient is </a:t>
            </a:r>
          </a:p>
          <a:p>
            <a:pPr>
              <a:buFontTx/>
              <a:buNone/>
            </a:pPr>
            <a:endParaRPr lang="en-US" altLang="en-US"/>
          </a:p>
        </p:txBody>
      </p:sp>
      <p:sp>
        <p:nvSpPr>
          <p:cNvPr id="23557"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3556" name="Object 4"/>
          <p:cNvGraphicFramePr>
            <a:graphicFrameLocks noChangeAspect="1"/>
          </p:cNvGraphicFramePr>
          <p:nvPr/>
        </p:nvGraphicFramePr>
        <p:xfrm>
          <a:off x="4191000" y="838200"/>
          <a:ext cx="2057400" cy="685800"/>
        </p:xfrm>
        <a:graphic>
          <a:graphicData uri="http://schemas.openxmlformats.org/presentationml/2006/ole">
            <mc:AlternateContent xmlns:mc="http://schemas.openxmlformats.org/markup-compatibility/2006">
              <mc:Choice xmlns:v="urn:schemas-microsoft-com:vml" Requires="v">
                <p:oleObj spid="_x0000_s23558" name="Equation" r:id="rId3" imgW="710891" imgH="241195" progId="Equation.3">
                  <p:embed/>
                </p:oleObj>
              </mc:Choice>
              <mc:Fallback>
                <p:oleObj name="Equation" r:id="rId3" imgW="710891"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838200"/>
                        <a:ext cx="2057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9" name="Rectangle 7"/>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3558" name="Object 6"/>
          <p:cNvGraphicFramePr>
            <a:graphicFrameLocks noChangeAspect="1"/>
          </p:cNvGraphicFramePr>
          <p:nvPr/>
        </p:nvGraphicFramePr>
        <p:xfrm>
          <a:off x="3276600" y="1371601"/>
          <a:ext cx="1981200" cy="709613"/>
        </p:xfrm>
        <a:graphic>
          <a:graphicData uri="http://schemas.openxmlformats.org/presentationml/2006/ole">
            <mc:AlternateContent xmlns:mc="http://schemas.openxmlformats.org/markup-compatibility/2006">
              <mc:Choice xmlns:v="urn:schemas-microsoft-com:vml" Requires="v">
                <p:oleObj spid="_x0000_s23559" name="Equation" r:id="rId5" imgW="634725" imgH="228501" progId="Equation.3">
                  <p:embed/>
                </p:oleObj>
              </mc:Choice>
              <mc:Fallback>
                <p:oleObj name="Equation" r:id="rId5" imgW="634725"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371601"/>
                        <a:ext cx="1981200" cy="709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1" name="Rectangle 9"/>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3560" name="Object 8"/>
          <p:cNvGraphicFramePr>
            <a:graphicFrameLocks noChangeAspect="1"/>
          </p:cNvGraphicFramePr>
          <p:nvPr/>
        </p:nvGraphicFramePr>
        <p:xfrm>
          <a:off x="3962400" y="2362200"/>
          <a:ext cx="730250" cy="762000"/>
        </p:xfrm>
        <a:graphic>
          <a:graphicData uri="http://schemas.openxmlformats.org/presentationml/2006/ole">
            <mc:AlternateContent xmlns:mc="http://schemas.openxmlformats.org/markup-compatibility/2006">
              <mc:Choice xmlns:v="urn:schemas-microsoft-com:vml" Requires="v">
                <p:oleObj spid="_x0000_s23560" name="Equation" r:id="rId7" imgW="215806" imgH="228501" progId="Equation.3">
                  <p:embed/>
                </p:oleObj>
              </mc:Choice>
              <mc:Fallback>
                <p:oleObj name="Equation" r:id="rId7" imgW="215806"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2362200"/>
                        <a:ext cx="7302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63" name="Rectangle 11"/>
          <p:cNvSpPr>
            <a:spLocks noChangeArrowheads="1"/>
          </p:cNvSpPr>
          <p:nvPr/>
        </p:nvSpPr>
        <p:spPr bwMode="auto">
          <a:xfrm>
            <a:off x="1524001" y="3087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3562" name="Object 10"/>
          <p:cNvGraphicFramePr>
            <a:graphicFrameLocks noChangeAspect="1"/>
          </p:cNvGraphicFramePr>
          <p:nvPr/>
        </p:nvGraphicFramePr>
        <p:xfrm>
          <a:off x="3429000" y="4637089"/>
          <a:ext cx="5029200" cy="1144587"/>
        </p:xfrm>
        <a:graphic>
          <a:graphicData uri="http://schemas.openxmlformats.org/presentationml/2006/ole">
            <mc:AlternateContent xmlns:mc="http://schemas.openxmlformats.org/markup-compatibility/2006">
              <mc:Choice xmlns:v="urn:schemas-microsoft-com:vml" Requires="v">
                <p:oleObj spid="_x0000_s23561" name="Equation" r:id="rId9" imgW="1383699" imgH="317362" progId="Equation.3">
                  <p:embed/>
                </p:oleObj>
              </mc:Choice>
              <mc:Fallback>
                <p:oleObj name="Equation" r:id="rId9" imgW="1383699" imgH="31736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637089"/>
                        <a:ext cx="5029200" cy="1144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1787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1981200" y="457201"/>
            <a:ext cx="8229600" cy="5668963"/>
          </a:xfrm>
        </p:spPr>
        <p:txBody>
          <a:bodyPr/>
          <a:lstStyle/>
          <a:p>
            <a:r>
              <a:rPr lang="en-US" altLang="en-US"/>
              <a:t>                     is the </a:t>
            </a:r>
            <a:r>
              <a:rPr lang="en-US" altLang="en-US" b="1" i="1"/>
              <a:t>surface Rossby number</a:t>
            </a:r>
            <a:r>
              <a:rPr lang="en-US" altLang="en-US"/>
              <a:t>. </a:t>
            </a:r>
          </a:p>
          <a:p>
            <a:r>
              <a:rPr lang="en-US" altLang="en-US"/>
              <a:t>Over oceans, Charnock’s relationship gives (for geostrophic winds in m/s): </a:t>
            </a:r>
          </a:p>
        </p:txBody>
      </p:sp>
      <p:sp>
        <p:nvSpPr>
          <p:cNvPr id="24581" name="Rectangle 5"/>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4580" name="Object 4"/>
          <p:cNvGraphicFramePr>
            <a:graphicFrameLocks noChangeAspect="1"/>
          </p:cNvGraphicFramePr>
          <p:nvPr/>
        </p:nvGraphicFramePr>
        <p:xfrm>
          <a:off x="2438400" y="457201"/>
          <a:ext cx="2209800" cy="614363"/>
        </p:xfrm>
        <a:graphic>
          <a:graphicData uri="http://schemas.openxmlformats.org/presentationml/2006/ole">
            <mc:AlternateContent xmlns:mc="http://schemas.openxmlformats.org/markup-compatibility/2006">
              <mc:Choice xmlns:v="urn:schemas-microsoft-com:vml" Requires="v">
                <p:oleObj spid="_x0000_s24581" name="Equation" r:id="rId3" imgW="926698" imgH="253890" progId="Equation.3">
                  <p:embed/>
                </p:oleObj>
              </mc:Choice>
              <mc:Fallback>
                <p:oleObj name="Equation" r:id="rId3" imgW="926698"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57201"/>
                        <a:ext cx="2209800"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3" name="Rectangle 7"/>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4582" name="Object 6"/>
          <p:cNvGraphicFramePr>
            <a:graphicFrameLocks noChangeAspect="1"/>
          </p:cNvGraphicFramePr>
          <p:nvPr/>
        </p:nvGraphicFramePr>
        <p:xfrm>
          <a:off x="2057400" y="2971800"/>
          <a:ext cx="4724400" cy="979488"/>
        </p:xfrm>
        <a:graphic>
          <a:graphicData uri="http://schemas.openxmlformats.org/presentationml/2006/ole">
            <mc:AlternateContent xmlns:mc="http://schemas.openxmlformats.org/markup-compatibility/2006">
              <mc:Choice xmlns:v="urn:schemas-microsoft-com:vml" Requires="v">
                <p:oleObj spid="_x0000_s24582" name="Equation" r:id="rId5" imgW="1333500" imgH="279400" progId="Equation.3">
                  <p:embed/>
                </p:oleObj>
              </mc:Choice>
              <mc:Fallback>
                <p:oleObj name="Equation" r:id="rId5" imgW="1333500" imgH="279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971800"/>
                        <a:ext cx="4724400" cy="979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5" name="Rectangle 9"/>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4584" name="Object 8"/>
          <p:cNvGraphicFramePr>
            <a:graphicFrameLocks noChangeAspect="1"/>
          </p:cNvGraphicFramePr>
          <p:nvPr/>
        </p:nvGraphicFramePr>
        <p:xfrm>
          <a:off x="2133600" y="4495800"/>
          <a:ext cx="4953000" cy="1074738"/>
        </p:xfrm>
        <a:graphic>
          <a:graphicData uri="http://schemas.openxmlformats.org/presentationml/2006/ole">
            <mc:AlternateContent xmlns:mc="http://schemas.openxmlformats.org/markup-compatibility/2006">
              <mc:Choice xmlns:v="urn:schemas-microsoft-com:vml" Requires="v">
                <p:oleObj spid="_x0000_s24583" name="Equation" r:id="rId7" imgW="1231366" imgH="266584" progId="Equation.3">
                  <p:embed/>
                </p:oleObj>
              </mc:Choice>
              <mc:Fallback>
                <p:oleObj name="Equation" r:id="rId7" imgW="1231366" imgH="26658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4495800"/>
                        <a:ext cx="4953000" cy="1074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6" name="Text Box 10"/>
          <p:cNvSpPr txBox="1">
            <a:spLocks noChangeArrowheads="1"/>
          </p:cNvSpPr>
          <p:nvPr/>
        </p:nvSpPr>
        <p:spPr bwMode="auto">
          <a:xfrm>
            <a:off x="7070726" y="4913313"/>
            <a:ext cx="10978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(at 45ºN) </a:t>
            </a:r>
          </a:p>
        </p:txBody>
      </p:sp>
    </p:spTree>
    <p:extLst>
      <p:ext uri="{BB962C8B-B14F-4D97-AF65-F5344CB8AC3E}">
        <p14:creationId xmlns:p14="http://schemas.microsoft.com/office/powerpoint/2010/main" val="915685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81200" y="381000"/>
            <a:ext cx="8229600" cy="6019800"/>
          </a:xfrm>
        </p:spPr>
      </p:pic>
    </p:spTree>
    <p:extLst>
      <p:ext uri="{BB962C8B-B14F-4D97-AF65-F5344CB8AC3E}">
        <p14:creationId xmlns:p14="http://schemas.microsoft.com/office/powerpoint/2010/main" val="140620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1"/>
            <a:ext cx="8229600" cy="1020763"/>
          </a:xfrm>
        </p:spPr>
        <p:txBody>
          <a:bodyPr/>
          <a:lstStyle/>
          <a:p>
            <a:r>
              <a:rPr lang="en-US" altLang="en-US" sz="2800" b="1"/>
              <a:t>Entertainment into the Top of the Mixed Layer</a:t>
            </a:r>
          </a:p>
        </p:txBody>
      </p:sp>
      <p:sp>
        <p:nvSpPr>
          <p:cNvPr id="25603" name="Rectangle 3"/>
          <p:cNvSpPr>
            <a:spLocks noGrp="1" noChangeArrowheads="1"/>
          </p:cNvSpPr>
          <p:nvPr>
            <p:ph type="body" idx="1"/>
          </p:nvPr>
        </p:nvSpPr>
        <p:spPr>
          <a:xfrm>
            <a:off x="1981200" y="990601"/>
            <a:ext cx="8229600" cy="5135563"/>
          </a:xfrm>
        </p:spPr>
        <p:txBody>
          <a:bodyPr/>
          <a:lstStyle/>
          <a:p>
            <a:r>
              <a:rPr lang="en-US" altLang="en-US"/>
              <a:t>The top of the mixed layer sometimes behaves like a boundary, where the fluxes across it are controlled by entertainment mechanism. </a:t>
            </a:r>
          </a:p>
          <a:p>
            <a:r>
              <a:rPr lang="en-US" altLang="en-US"/>
              <a:t>When (7.4a) and (7.4c) are combined with the definition that                                 , then:</a:t>
            </a:r>
          </a:p>
        </p:txBody>
      </p:sp>
      <p:sp>
        <p:nvSpPr>
          <p:cNvPr id="25605" name="Rectangle 5"/>
          <p:cNvSpPr>
            <a:spLocks noChangeArrowheads="1"/>
          </p:cNvSpPr>
          <p:nvPr/>
        </p:nvSpPr>
        <p:spPr bwMode="auto">
          <a:xfrm>
            <a:off x="1524001" y="30966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5604" name="Object 4"/>
          <p:cNvGraphicFramePr>
            <a:graphicFrameLocks noChangeAspect="1"/>
          </p:cNvGraphicFramePr>
          <p:nvPr/>
        </p:nvGraphicFramePr>
        <p:xfrm>
          <a:off x="5638800" y="3657601"/>
          <a:ext cx="3581400" cy="593725"/>
        </p:xfrm>
        <a:graphic>
          <a:graphicData uri="http://schemas.openxmlformats.org/presentationml/2006/ole">
            <mc:AlternateContent xmlns:mc="http://schemas.openxmlformats.org/markup-compatibility/2006">
              <mc:Choice xmlns:v="urn:schemas-microsoft-com:vml" Requires="v">
                <p:oleObj spid="_x0000_s25604" name="Equation" r:id="rId3" imgW="1777229" imgH="291973" progId="Equation.3">
                  <p:embed/>
                </p:oleObj>
              </mc:Choice>
              <mc:Fallback>
                <p:oleObj name="Equation" r:id="rId3" imgW="1777229" imgH="29197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657601"/>
                        <a:ext cx="3581400"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7" name="Rectangle 7"/>
          <p:cNvSpPr>
            <a:spLocks noChangeArrowheads="1"/>
          </p:cNvSpPr>
          <p:nvPr/>
        </p:nvSpPr>
        <p:spPr bwMode="auto">
          <a:xfrm>
            <a:off x="1524001" y="3110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5606" name="Object 6"/>
          <p:cNvGraphicFramePr>
            <a:graphicFrameLocks noChangeAspect="1"/>
          </p:cNvGraphicFramePr>
          <p:nvPr/>
        </p:nvGraphicFramePr>
        <p:xfrm>
          <a:off x="3352800" y="4876801"/>
          <a:ext cx="5105400" cy="1090613"/>
        </p:xfrm>
        <a:graphic>
          <a:graphicData uri="http://schemas.openxmlformats.org/presentationml/2006/ole">
            <mc:AlternateContent xmlns:mc="http://schemas.openxmlformats.org/markup-compatibility/2006">
              <mc:Choice xmlns:v="urn:schemas-microsoft-com:vml" Requires="v">
                <p:oleObj spid="_x0000_s25605" name="Equation" r:id="rId5" imgW="1244060" imgH="266584" progId="Equation.3">
                  <p:embed/>
                </p:oleObj>
              </mc:Choice>
              <mc:Fallback>
                <p:oleObj name="Equation" r:id="rId5" imgW="1244060" imgH="26658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76801"/>
                        <a:ext cx="5105400" cy="1090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51094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81200" y="1066801"/>
            <a:ext cx="8229600" cy="5059363"/>
          </a:xfrm>
        </p:spPr>
        <p:txBody>
          <a:bodyPr/>
          <a:lstStyle/>
          <a:p>
            <a:r>
              <a:rPr lang="en-US" altLang="en-US"/>
              <a:t>Using the mixing ratio example (where     denotes the value just: above      )</a:t>
            </a:r>
          </a:p>
          <a:p>
            <a:endParaRPr lang="en-US" altLang="en-US"/>
          </a:p>
          <a:p>
            <a:endParaRPr lang="en-US" altLang="en-US"/>
          </a:p>
          <a:p>
            <a:endParaRPr lang="en-US" altLang="en-US"/>
          </a:p>
          <a:p>
            <a:pPr>
              <a:buFontTx/>
              <a:buNone/>
            </a:pPr>
            <a:endParaRPr lang="en-US" altLang="en-US"/>
          </a:p>
        </p:txBody>
      </p:sp>
      <p:sp>
        <p:nvSpPr>
          <p:cNvPr id="26629" name="Rectangle 5"/>
          <p:cNvSpPr>
            <a:spLocks noChangeArrowheads="1"/>
          </p:cNvSpPr>
          <p:nvPr/>
        </p:nvSpPr>
        <p:spPr bwMode="auto">
          <a:xfrm>
            <a:off x="1524001" y="29919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6628" name="Object 4"/>
          <p:cNvGraphicFramePr>
            <a:graphicFrameLocks noChangeAspect="1"/>
          </p:cNvGraphicFramePr>
          <p:nvPr/>
        </p:nvGraphicFramePr>
        <p:xfrm>
          <a:off x="3124200" y="3124200"/>
          <a:ext cx="5562600" cy="1576388"/>
        </p:xfrm>
        <a:graphic>
          <a:graphicData uri="http://schemas.openxmlformats.org/presentationml/2006/ole">
            <mc:AlternateContent xmlns:mc="http://schemas.openxmlformats.org/markup-compatibility/2006">
              <mc:Choice xmlns:v="urn:schemas-microsoft-com:vml" Requires="v">
                <p:oleObj spid="_x0000_s26629" name="Equation" r:id="rId3" imgW="1778000" imgH="508000" progId="Equation.3">
                  <p:embed/>
                </p:oleObj>
              </mc:Choice>
              <mc:Fallback>
                <p:oleObj name="Equation" r:id="rId3" imgW="17780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124200"/>
                        <a:ext cx="5562600" cy="157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1"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6630" name="Object 6"/>
          <p:cNvGraphicFramePr>
            <a:graphicFrameLocks noChangeAspect="1"/>
          </p:cNvGraphicFramePr>
          <p:nvPr/>
        </p:nvGraphicFramePr>
        <p:xfrm>
          <a:off x="7696200" y="1524001"/>
          <a:ext cx="609600" cy="695325"/>
        </p:xfrm>
        <a:graphic>
          <a:graphicData uri="http://schemas.openxmlformats.org/presentationml/2006/ole">
            <mc:AlternateContent xmlns:mc="http://schemas.openxmlformats.org/markup-compatibility/2006">
              <mc:Choice xmlns:v="urn:schemas-microsoft-com:vml" Requires="v">
                <p:oleObj spid="_x0000_s26630" name="Equation" r:id="rId5" imgW="177646" imgH="241091" progId="Equation.3">
                  <p:embed/>
                </p:oleObj>
              </mc:Choice>
              <mc:Fallback>
                <p:oleObj name="Equation" r:id="rId5" imgW="177646"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524001"/>
                        <a:ext cx="609600"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3" name="Rectangle 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6632" name="Object 8"/>
          <p:cNvGraphicFramePr>
            <a:graphicFrameLocks noChangeAspect="1"/>
          </p:cNvGraphicFramePr>
          <p:nvPr/>
        </p:nvGraphicFramePr>
        <p:xfrm>
          <a:off x="9372600" y="1066800"/>
          <a:ext cx="762000" cy="603250"/>
        </p:xfrm>
        <a:graphic>
          <a:graphicData uri="http://schemas.openxmlformats.org/presentationml/2006/ole">
            <mc:AlternateContent xmlns:mc="http://schemas.openxmlformats.org/markup-compatibility/2006">
              <mc:Choice xmlns:v="urn:schemas-microsoft-com:vml" Requires="v">
                <p:oleObj spid="_x0000_s26631" name="Equation" r:id="rId7" imgW="190417" imgH="241195" progId="Equation.3">
                  <p:embed/>
                </p:oleObj>
              </mc:Choice>
              <mc:Fallback>
                <p:oleObj name="Equation" r:id="rId7" imgW="190417" imgH="24119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2600" y="1066800"/>
                        <a:ext cx="76200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96234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981200" y="609601"/>
            <a:ext cx="8229600" cy="5516563"/>
          </a:xfrm>
        </p:spPr>
        <p:txBody>
          <a:bodyPr/>
          <a:lstStyle/>
          <a:p>
            <a:r>
              <a:rPr lang="en-US" altLang="en-US"/>
              <a:t>The left hand side can be rewritten as </a:t>
            </a:r>
          </a:p>
          <a:p>
            <a:pPr>
              <a:buFontTx/>
              <a:buNone/>
            </a:pPr>
            <a:r>
              <a:rPr lang="en-US" altLang="en-US"/>
              <a:t>	                        , where </a:t>
            </a:r>
          </a:p>
          <a:p>
            <a:r>
              <a:rPr lang="en-US" altLang="en-US"/>
              <a:t>     represents an average within the mixed layer. </a:t>
            </a:r>
          </a:p>
          <a:p>
            <a:r>
              <a:rPr lang="en-US" altLang="en-US"/>
              <a:t>Combining the first term from this expansion with the last term on the right hand side, and dividing by z, gives:</a:t>
            </a:r>
          </a:p>
        </p:txBody>
      </p:sp>
      <p:sp>
        <p:nvSpPr>
          <p:cNvPr id="27653" name="Rectangle 5"/>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7652" name="Object 4"/>
          <p:cNvGraphicFramePr>
            <a:graphicFrameLocks noChangeAspect="1"/>
          </p:cNvGraphicFramePr>
          <p:nvPr/>
        </p:nvGraphicFramePr>
        <p:xfrm>
          <a:off x="2438400" y="4800601"/>
          <a:ext cx="3962400" cy="1616075"/>
        </p:xfrm>
        <a:graphic>
          <a:graphicData uri="http://schemas.openxmlformats.org/presentationml/2006/ole">
            <mc:AlternateContent xmlns:mc="http://schemas.openxmlformats.org/markup-compatibility/2006">
              <mc:Choice xmlns:v="urn:schemas-microsoft-com:vml" Requires="v">
                <p:oleObj spid="_x0000_s27653" name="Equation" r:id="rId3" imgW="1193800" imgH="482600" progId="Equation.3">
                  <p:embed/>
                </p:oleObj>
              </mc:Choice>
              <mc:Fallback>
                <p:oleObj name="Equation" r:id="rId3" imgW="11938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00601"/>
                        <a:ext cx="3962400"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5"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7654" name="Object 6"/>
          <p:cNvGraphicFramePr>
            <a:graphicFrameLocks noChangeAspect="1"/>
          </p:cNvGraphicFramePr>
          <p:nvPr/>
        </p:nvGraphicFramePr>
        <p:xfrm>
          <a:off x="2438400" y="1201739"/>
          <a:ext cx="2667000" cy="585787"/>
        </p:xfrm>
        <a:graphic>
          <a:graphicData uri="http://schemas.openxmlformats.org/presentationml/2006/ole">
            <mc:AlternateContent xmlns:mc="http://schemas.openxmlformats.org/markup-compatibility/2006">
              <mc:Choice xmlns:v="urn:schemas-microsoft-com:vml" Requires="v">
                <p:oleObj spid="_x0000_s27654" name="Equation" r:id="rId5" imgW="1167893" imgH="253890" progId="Equation.3">
                  <p:embed/>
                </p:oleObj>
              </mc:Choice>
              <mc:Fallback>
                <p:oleObj name="Equation" r:id="rId5" imgW="1167893"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201739"/>
                        <a:ext cx="2667000"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7" name="Rectangle 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7656" name="Object 8"/>
          <p:cNvGraphicFramePr>
            <a:graphicFrameLocks noChangeAspect="1"/>
          </p:cNvGraphicFramePr>
          <p:nvPr/>
        </p:nvGraphicFramePr>
        <p:xfrm>
          <a:off x="2514600" y="1752601"/>
          <a:ext cx="438150" cy="581025"/>
        </p:xfrm>
        <a:graphic>
          <a:graphicData uri="http://schemas.openxmlformats.org/presentationml/2006/ole">
            <mc:AlternateContent xmlns:mc="http://schemas.openxmlformats.org/markup-compatibility/2006">
              <mc:Choice xmlns:v="urn:schemas-microsoft-com:vml" Requires="v">
                <p:oleObj spid="_x0000_s27655" name="Equation" r:id="rId7" imgW="114201" imgH="203024" progId="Equation.3">
                  <p:embed/>
                </p:oleObj>
              </mc:Choice>
              <mc:Fallback>
                <p:oleObj name="Equation" r:id="rId7" imgW="114201" imgH="20302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1752601"/>
                        <a:ext cx="438150"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9599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981200" y="990600"/>
            <a:ext cx="8229600" cy="5562600"/>
          </a:xfrm>
        </p:spPr>
        <p:txBody>
          <a:bodyPr/>
          <a:lstStyle/>
          <a:p>
            <a:r>
              <a:rPr lang="en-US" altLang="en-US"/>
              <a:t>Using                      (in the absence of subsidence or clouds) and                        .</a:t>
            </a:r>
          </a:p>
          <a:p>
            <a:r>
              <a:rPr lang="en-US" altLang="en-US"/>
              <a:t>we know that the change in moisture in the mixed layer               is caused by various sources and sinks,             </a:t>
            </a:r>
          </a:p>
          <a:p>
            <a:r>
              <a:rPr lang="en-US" altLang="en-US"/>
              <a:t> Hence:</a:t>
            </a:r>
          </a:p>
          <a:p>
            <a:endParaRPr lang="en-US" altLang="en-US"/>
          </a:p>
          <a:p>
            <a:endParaRPr lang="en-US" altLang="en-US"/>
          </a:p>
        </p:txBody>
      </p:sp>
      <p:sp>
        <p:nvSpPr>
          <p:cNvPr id="28677" name="Rectangle 5"/>
          <p:cNvSpPr>
            <a:spLocks noChangeArrowheads="1"/>
          </p:cNvSpPr>
          <p:nvPr/>
        </p:nvSpPr>
        <p:spPr bwMode="auto">
          <a:xfrm>
            <a:off x="6003635"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endParaRPr lang="en-US" altLang="en-US"/>
          </a:p>
        </p:txBody>
      </p:sp>
      <p:graphicFrame>
        <p:nvGraphicFramePr>
          <p:cNvPr id="28676" name="Object 4"/>
          <p:cNvGraphicFramePr>
            <a:graphicFrameLocks noChangeAspect="1"/>
          </p:cNvGraphicFramePr>
          <p:nvPr/>
        </p:nvGraphicFramePr>
        <p:xfrm>
          <a:off x="3505200" y="990601"/>
          <a:ext cx="2438400" cy="688975"/>
        </p:xfrm>
        <a:graphic>
          <a:graphicData uri="http://schemas.openxmlformats.org/presentationml/2006/ole">
            <mc:AlternateContent xmlns:mc="http://schemas.openxmlformats.org/markup-compatibility/2006">
              <mc:Choice xmlns:v="urn:schemas-microsoft-com:vml" Requires="v">
                <p:oleObj spid="_x0000_s28679" name="Equation" r:id="rId3" imgW="812447" imgH="228501" progId="Equation.3">
                  <p:embed/>
                </p:oleObj>
              </mc:Choice>
              <mc:Fallback>
                <p:oleObj name="Equation" r:id="rId3" imgW="812447"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1"/>
                        <a:ext cx="2438400" cy="68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9"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8678" name="Object 6"/>
          <p:cNvGraphicFramePr>
            <a:graphicFrameLocks noChangeAspect="1"/>
          </p:cNvGraphicFramePr>
          <p:nvPr/>
        </p:nvGraphicFramePr>
        <p:xfrm>
          <a:off x="7239000" y="1447801"/>
          <a:ext cx="2667000" cy="727075"/>
        </p:xfrm>
        <a:graphic>
          <a:graphicData uri="http://schemas.openxmlformats.org/presentationml/2006/ole">
            <mc:AlternateContent xmlns:mc="http://schemas.openxmlformats.org/markup-compatibility/2006">
              <mc:Choice xmlns:v="urn:schemas-microsoft-com:vml" Requires="v">
                <p:oleObj spid="_x0000_s28680" name="Equation" r:id="rId5" imgW="1054100" imgH="254000" progId="Equation.3">
                  <p:embed/>
                </p:oleObj>
              </mc:Choice>
              <mc:Fallback>
                <p:oleObj name="Equation" r:id="rId5" imgW="10541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447801"/>
                        <a:ext cx="26670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Rectangle 9"/>
          <p:cNvSpPr>
            <a:spLocks noChangeArrowheads="1"/>
          </p:cNvSpPr>
          <p:nvPr/>
        </p:nvSpPr>
        <p:spPr bwMode="auto">
          <a:xfrm>
            <a:off x="1524001"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8680" name="Object 8"/>
          <p:cNvGraphicFramePr>
            <a:graphicFrameLocks noChangeAspect="1"/>
          </p:cNvGraphicFramePr>
          <p:nvPr/>
        </p:nvGraphicFramePr>
        <p:xfrm>
          <a:off x="3962400" y="4495801"/>
          <a:ext cx="3505200" cy="1450975"/>
        </p:xfrm>
        <a:graphic>
          <a:graphicData uri="http://schemas.openxmlformats.org/presentationml/2006/ole">
            <mc:AlternateContent xmlns:mc="http://schemas.openxmlformats.org/markup-compatibility/2006">
              <mc:Choice xmlns:v="urn:schemas-microsoft-com:vml" Requires="v">
                <p:oleObj spid="_x0000_s28681" name="Equation" r:id="rId7" imgW="1130040" imgH="469800" progId="Equation.3">
                  <p:embed/>
                </p:oleObj>
              </mc:Choice>
              <mc:Fallback>
                <p:oleObj name="Equation" r:id="rId7" imgW="113004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495801"/>
                        <a:ext cx="3505200" cy="145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3" name="Rectangle 11"/>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8682" name="Object 10"/>
          <p:cNvGraphicFramePr>
            <a:graphicFrameLocks noChangeAspect="1"/>
          </p:cNvGraphicFramePr>
          <p:nvPr/>
        </p:nvGraphicFramePr>
        <p:xfrm>
          <a:off x="5791200" y="3048001"/>
          <a:ext cx="1371600" cy="582613"/>
        </p:xfrm>
        <a:graphic>
          <a:graphicData uri="http://schemas.openxmlformats.org/presentationml/2006/ole">
            <mc:AlternateContent xmlns:mc="http://schemas.openxmlformats.org/markup-compatibility/2006">
              <mc:Choice xmlns:v="urn:schemas-microsoft-com:vml" Requires="v">
                <p:oleObj spid="_x0000_s28682" name="Equation" r:id="rId9" imgW="469696" imgH="241195" progId="Equation.3">
                  <p:embed/>
                </p:oleObj>
              </mc:Choice>
              <mc:Fallback>
                <p:oleObj name="Equation" r:id="rId9" imgW="469696"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3048001"/>
                        <a:ext cx="1371600" cy="582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5" name="Rectangle 1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28684" name="Object 12"/>
          <p:cNvGraphicFramePr>
            <a:graphicFrameLocks noChangeAspect="1"/>
          </p:cNvGraphicFramePr>
          <p:nvPr/>
        </p:nvGraphicFramePr>
        <p:xfrm>
          <a:off x="4572000" y="2514600"/>
          <a:ext cx="1752600" cy="598488"/>
        </p:xfrm>
        <a:graphic>
          <a:graphicData uri="http://schemas.openxmlformats.org/presentationml/2006/ole">
            <mc:AlternateContent xmlns:mc="http://schemas.openxmlformats.org/markup-compatibility/2006">
              <mc:Choice xmlns:v="urn:schemas-microsoft-com:vml" Requires="v">
                <p:oleObj spid="_x0000_s28683" name="Equation" r:id="rId11" imgW="393529" imgH="241195" progId="Equation.3">
                  <p:embed/>
                </p:oleObj>
              </mc:Choice>
              <mc:Fallback>
                <p:oleObj name="Equation" r:id="rId11" imgW="393529" imgH="24119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514600"/>
                        <a:ext cx="17526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65602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ltLang="en-US"/>
          </a:p>
        </p:txBody>
      </p:sp>
      <p:sp>
        <p:nvSpPr>
          <p:cNvPr id="30723" name="Rectangle 3"/>
          <p:cNvSpPr>
            <a:spLocks noGrp="1" noChangeArrowheads="1"/>
          </p:cNvSpPr>
          <p:nvPr>
            <p:ph type="body" idx="1"/>
          </p:nvPr>
        </p:nvSpPr>
        <p:spPr/>
        <p:txBody>
          <a:bodyPr/>
          <a:lstStyle/>
          <a:p>
            <a:r>
              <a:rPr lang="en-US" altLang="en-US"/>
              <a:t>We could conclude that</a:t>
            </a:r>
          </a:p>
          <a:p>
            <a:r>
              <a:rPr lang="en-US" altLang="en-US"/>
              <a:t>Remember that this interfacial flux occurs only when there is turbulent entertainment of air across the capping interface.</a:t>
            </a:r>
          </a:p>
          <a:p>
            <a:endParaRPr lang="en-US" altLang="en-US"/>
          </a:p>
        </p:txBody>
      </p:sp>
      <p:sp>
        <p:nvSpPr>
          <p:cNvPr id="30725"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0724" name="Object 4"/>
          <p:cNvGraphicFramePr>
            <a:graphicFrameLocks noChangeAspect="1"/>
          </p:cNvGraphicFramePr>
          <p:nvPr/>
        </p:nvGraphicFramePr>
        <p:xfrm>
          <a:off x="6781800" y="1585913"/>
          <a:ext cx="3429000" cy="666750"/>
        </p:xfrm>
        <a:graphic>
          <a:graphicData uri="http://schemas.openxmlformats.org/presentationml/2006/ole">
            <mc:AlternateContent xmlns:mc="http://schemas.openxmlformats.org/markup-compatibility/2006">
              <mc:Choice xmlns:v="urn:schemas-microsoft-com:vml" Requires="v">
                <p:oleObj spid="_x0000_s29699" name="Equation" r:id="rId3" imgW="1371600" imgH="266700" progId="Equation.3">
                  <p:embed/>
                </p:oleObj>
              </mc:Choice>
              <mc:Fallback>
                <p:oleObj name="Equation" r:id="rId3" imgW="13716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85913"/>
                        <a:ext cx="3429000"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4946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2209800" y="1752600"/>
            <a:ext cx="7924800" cy="3352800"/>
          </a:xfrm>
        </p:spPr>
        <p:txBody>
          <a:bodyPr/>
          <a:lstStyle/>
          <a:p>
            <a:pPr algn="ctr">
              <a:spcBef>
                <a:spcPts val="500"/>
              </a:spcBef>
              <a:buClr>
                <a:srgbClr val="333399"/>
              </a:buClr>
              <a:buNone/>
            </a:pPr>
            <a:r>
              <a:rPr lang="en-GB" altLang="en-US">
                <a:solidFill>
                  <a:srgbClr val="333399"/>
                </a:solidFill>
                <a:latin typeface="Times New Roman" panose="02020603050405020304" pitchFamily="18" charset="0"/>
              </a:rPr>
              <a:t>	Sometimes, we prefer to conceptually employ an infinitesimally thin layer, as sketched in Fig. 7.2b. This is not a really layer, but a plane.  The resulting </a:t>
            </a:r>
            <a:r>
              <a:rPr lang="en-GB" altLang="en-US" b="1" i="1">
                <a:solidFill>
                  <a:srgbClr val="333399"/>
                </a:solidFill>
                <a:latin typeface="Times New Roman" panose="02020603050405020304" pitchFamily="18" charset="0"/>
              </a:rPr>
              <a:t>surface heat budget</a:t>
            </a:r>
            <a:r>
              <a:rPr lang="en-GB" altLang="en-US">
                <a:solidFill>
                  <a:srgbClr val="333399"/>
                </a:solidFill>
                <a:latin typeface="Times New Roman" panose="02020603050405020304" pitchFamily="18" charset="0"/>
              </a:rPr>
              <a:t> is:</a:t>
            </a:r>
          </a:p>
          <a:p>
            <a:endParaRPr lang="en-US" altLang="en-US"/>
          </a:p>
        </p:txBody>
      </p:sp>
      <p:graphicFrame>
        <p:nvGraphicFramePr>
          <p:cNvPr id="56324" name="Object 4"/>
          <p:cNvGraphicFramePr>
            <a:graphicFrameLocks noChangeAspect="1"/>
          </p:cNvGraphicFramePr>
          <p:nvPr>
            <p:ph sz="half" idx="4294967295"/>
          </p:nvPr>
        </p:nvGraphicFramePr>
        <p:xfrm>
          <a:off x="3352800" y="3886201"/>
          <a:ext cx="5562600" cy="1019175"/>
        </p:xfrm>
        <a:graphic>
          <a:graphicData uri="http://schemas.openxmlformats.org/presentationml/2006/ole">
            <mc:AlternateContent xmlns:mc="http://schemas.openxmlformats.org/markup-compatibility/2006">
              <mc:Choice xmlns:v="urn:schemas-microsoft-com:vml" Requires="v">
                <p:oleObj spid="_x0000_s4099" name="Equation" r:id="rId3" imgW="1320480" imgH="241200" progId="Equation.3">
                  <p:embed/>
                </p:oleObj>
              </mc:Choice>
              <mc:Fallback>
                <p:oleObj name="Equation" r:id="rId3" imgW="132048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886201"/>
                        <a:ext cx="5562600" cy="101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032535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30615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557598"/>
            <a:ext cx="7607113" cy="5662832"/>
          </a:xfrm>
          <a:prstGeom prst="rect">
            <a:avLst/>
          </a:prstGeom>
        </p:spPr>
        <p:txBody>
          <a:bodyPr vert="horz" wrap="square" lIns="0" tIns="0" rIns="0" bIns="0" rtlCol="0">
            <a:spAutoFit/>
          </a:bodyPr>
          <a:lstStyle/>
          <a:p>
            <a:pPr marL="118789" algn="ctr"/>
            <a:r>
              <a:rPr sz="2471" spc="-13" dirty="0">
                <a:solidFill>
                  <a:srgbClr val="C00000"/>
                </a:solidFill>
                <a:latin typeface="Calibri"/>
                <a:cs typeface="Calibri"/>
              </a:rPr>
              <a:t>Energy </a:t>
            </a:r>
            <a:r>
              <a:rPr sz="2471" spc="-4" dirty="0">
                <a:solidFill>
                  <a:srgbClr val="C00000"/>
                </a:solidFill>
                <a:latin typeface="Calibri"/>
                <a:cs typeface="Calibri"/>
              </a:rPr>
              <a:t>Balance </a:t>
            </a:r>
            <a:r>
              <a:rPr sz="2471" spc="-13" dirty="0">
                <a:solidFill>
                  <a:srgbClr val="C00000"/>
                </a:solidFill>
                <a:latin typeface="Calibri"/>
                <a:cs typeface="Calibri"/>
              </a:rPr>
              <a:t>at </a:t>
            </a:r>
            <a:r>
              <a:rPr sz="2471" spc="-9" dirty="0">
                <a:solidFill>
                  <a:srgbClr val="C00000"/>
                </a:solidFill>
                <a:latin typeface="Calibri"/>
                <a:cs typeface="Calibri"/>
              </a:rPr>
              <a:t>the </a:t>
            </a:r>
            <a:r>
              <a:rPr sz="2471" spc="-13" dirty="0">
                <a:solidFill>
                  <a:srgbClr val="C00000"/>
                </a:solidFill>
                <a:latin typeface="Calibri"/>
                <a:cs typeface="Calibri"/>
              </a:rPr>
              <a:t>Earth</a:t>
            </a:r>
            <a:r>
              <a:rPr sz="2471" spc="9" dirty="0">
                <a:solidFill>
                  <a:srgbClr val="C00000"/>
                </a:solidFill>
                <a:latin typeface="Calibri"/>
                <a:cs typeface="Calibri"/>
              </a:rPr>
              <a:t> </a:t>
            </a:r>
            <a:r>
              <a:rPr sz="2471" spc="-13" dirty="0">
                <a:solidFill>
                  <a:srgbClr val="C00000"/>
                </a:solidFill>
                <a:latin typeface="Calibri"/>
                <a:cs typeface="Calibri"/>
              </a:rPr>
              <a:t>Surface</a:t>
            </a:r>
            <a:endParaRPr sz="2471">
              <a:latin typeface="Calibri"/>
              <a:cs typeface="Calibri"/>
            </a:endParaRPr>
          </a:p>
          <a:p>
            <a:pPr>
              <a:spcBef>
                <a:spcPts val="41"/>
              </a:spcBef>
            </a:pPr>
            <a:endParaRPr sz="3574">
              <a:latin typeface="Times New Roman"/>
              <a:cs typeface="Times New Roman"/>
            </a:endParaRPr>
          </a:p>
          <a:p>
            <a:pPr marL="313221" marR="4483" indent="-302575"/>
            <a:r>
              <a:rPr sz="2471" spc="-9" dirty="0">
                <a:solidFill>
                  <a:srgbClr val="001F5F"/>
                </a:solidFill>
                <a:latin typeface="Calibri"/>
                <a:cs typeface="Calibri"/>
              </a:rPr>
              <a:t>The </a:t>
            </a:r>
            <a:r>
              <a:rPr sz="2471" spc="-9" dirty="0">
                <a:solidFill>
                  <a:srgbClr val="C00000"/>
                </a:solidFill>
                <a:latin typeface="Calibri"/>
                <a:cs typeface="Calibri"/>
              </a:rPr>
              <a:t>main </a:t>
            </a:r>
            <a:r>
              <a:rPr sz="2471" spc="-9" dirty="0">
                <a:solidFill>
                  <a:srgbClr val="001F5F"/>
                </a:solidFill>
                <a:latin typeface="Calibri"/>
                <a:cs typeface="Calibri"/>
              </a:rPr>
              <a:t>part </a:t>
            </a:r>
            <a:r>
              <a:rPr sz="2471" spc="-4" dirty="0">
                <a:solidFill>
                  <a:srgbClr val="001F5F"/>
                </a:solidFill>
                <a:latin typeface="Calibri"/>
                <a:cs typeface="Calibri"/>
              </a:rPr>
              <a:t>of </a:t>
            </a:r>
            <a:r>
              <a:rPr sz="2471" spc="-9" dirty="0">
                <a:solidFill>
                  <a:srgbClr val="001F5F"/>
                </a:solidFill>
                <a:latin typeface="Calibri"/>
                <a:cs typeface="Calibri"/>
              </a:rPr>
              <a:t>the </a:t>
            </a:r>
            <a:r>
              <a:rPr sz="2471" spc="-13" dirty="0">
                <a:solidFill>
                  <a:srgbClr val="001F5F"/>
                </a:solidFill>
                <a:latin typeface="Calibri"/>
                <a:cs typeface="Calibri"/>
              </a:rPr>
              <a:t>energy </a:t>
            </a:r>
            <a:r>
              <a:rPr sz="2471" spc="-9" dirty="0">
                <a:solidFill>
                  <a:srgbClr val="C00000"/>
                </a:solidFill>
                <a:latin typeface="Calibri"/>
                <a:cs typeface="Calibri"/>
              </a:rPr>
              <a:t>absorbed </a:t>
            </a:r>
            <a:r>
              <a:rPr sz="2471" spc="-13" dirty="0">
                <a:solidFill>
                  <a:srgbClr val="001F5F"/>
                </a:solidFill>
                <a:latin typeface="Calibri"/>
                <a:cs typeface="Calibri"/>
              </a:rPr>
              <a:t>at </a:t>
            </a:r>
            <a:r>
              <a:rPr sz="2471" spc="-9" dirty="0">
                <a:solidFill>
                  <a:srgbClr val="001F5F"/>
                </a:solidFill>
                <a:latin typeface="Calibri"/>
                <a:cs typeface="Calibri"/>
              </a:rPr>
              <a:t>the </a:t>
            </a:r>
            <a:r>
              <a:rPr sz="2471" spc="-13" dirty="0">
                <a:solidFill>
                  <a:srgbClr val="001F5F"/>
                </a:solidFill>
                <a:latin typeface="Calibri"/>
                <a:cs typeface="Calibri"/>
              </a:rPr>
              <a:t>surface </a:t>
            </a:r>
            <a:r>
              <a:rPr sz="2471" spc="-9" dirty="0">
                <a:solidFill>
                  <a:srgbClr val="001F5F"/>
                </a:solidFill>
                <a:latin typeface="Calibri"/>
                <a:cs typeface="Calibri"/>
              </a:rPr>
              <a:t>is used  </a:t>
            </a:r>
            <a:r>
              <a:rPr sz="2471" spc="-13" dirty="0">
                <a:solidFill>
                  <a:srgbClr val="001F5F"/>
                </a:solidFill>
                <a:latin typeface="Calibri"/>
                <a:cs typeface="Calibri"/>
              </a:rPr>
              <a:t>to </a:t>
            </a:r>
            <a:r>
              <a:rPr sz="2471" spc="-22" dirty="0">
                <a:solidFill>
                  <a:srgbClr val="C00000"/>
                </a:solidFill>
                <a:latin typeface="Calibri"/>
                <a:cs typeface="Calibri"/>
              </a:rPr>
              <a:t>evaporate </a:t>
            </a:r>
            <a:r>
              <a:rPr sz="2471" spc="-53" dirty="0">
                <a:solidFill>
                  <a:srgbClr val="C00000"/>
                </a:solidFill>
                <a:latin typeface="Calibri"/>
                <a:cs typeface="Calibri"/>
              </a:rPr>
              <a:t>water</a:t>
            </a:r>
            <a:r>
              <a:rPr sz="2471" spc="-53" dirty="0">
                <a:solidFill>
                  <a:srgbClr val="001F5F"/>
                </a:solidFill>
                <a:latin typeface="Calibri"/>
                <a:cs typeface="Calibri"/>
              </a:rPr>
              <a:t>, </a:t>
            </a:r>
            <a:r>
              <a:rPr sz="2471" spc="-9" dirty="0">
                <a:solidFill>
                  <a:srgbClr val="001F5F"/>
                </a:solidFill>
                <a:latin typeface="Calibri"/>
                <a:cs typeface="Calibri"/>
              </a:rPr>
              <a:t>another part is </a:t>
            </a:r>
            <a:r>
              <a:rPr sz="2471" spc="-13" dirty="0">
                <a:solidFill>
                  <a:srgbClr val="001F5F"/>
                </a:solidFill>
                <a:latin typeface="Calibri"/>
                <a:cs typeface="Calibri"/>
              </a:rPr>
              <a:t>lost to </a:t>
            </a:r>
            <a:r>
              <a:rPr sz="2471" spc="-9" dirty="0">
                <a:solidFill>
                  <a:srgbClr val="001F5F"/>
                </a:solidFill>
                <a:latin typeface="Calibri"/>
                <a:cs typeface="Calibri"/>
              </a:rPr>
              <a:t>the  </a:t>
            </a:r>
            <a:r>
              <a:rPr sz="2471" spc="-13" dirty="0">
                <a:solidFill>
                  <a:srgbClr val="001F5F"/>
                </a:solidFill>
                <a:latin typeface="Calibri"/>
                <a:cs typeface="Calibri"/>
              </a:rPr>
              <a:t>atmosphere </a:t>
            </a:r>
            <a:r>
              <a:rPr sz="2471" spc="-4" dirty="0">
                <a:solidFill>
                  <a:srgbClr val="001F5F"/>
                </a:solidFill>
                <a:latin typeface="Calibri"/>
                <a:cs typeface="Calibri"/>
              </a:rPr>
              <a:t>as </a:t>
            </a:r>
            <a:r>
              <a:rPr sz="2471" spc="-9" dirty="0">
                <a:solidFill>
                  <a:srgbClr val="C00000"/>
                </a:solidFill>
                <a:latin typeface="Calibri"/>
                <a:cs typeface="Calibri"/>
              </a:rPr>
              <a:t>sensible heat</a:t>
            </a:r>
            <a:r>
              <a:rPr sz="2471" spc="-9" dirty="0">
                <a:solidFill>
                  <a:srgbClr val="001F5F"/>
                </a:solidFill>
                <a:latin typeface="Calibri"/>
                <a:cs typeface="Calibri"/>
              </a:rPr>
              <a:t>, and </a:t>
            </a:r>
            <a:r>
              <a:rPr sz="2471" spc="-4" dirty="0">
                <a:solidFill>
                  <a:srgbClr val="001F5F"/>
                </a:solidFill>
                <a:latin typeface="Calibri"/>
                <a:cs typeface="Calibri"/>
              </a:rPr>
              <a:t>a </a:t>
            </a:r>
            <a:r>
              <a:rPr sz="2471" spc="-9" dirty="0">
                <a:solidFill>
                  <a:srgbClr val="001F5F"/>
                </a:solidFill>
                <a:latin typeface="Calibri"/>
                <a:cs typeface="Calibri"/>
              </a:rPr>
              <a:t>smaller part is </a:t>
            </a:r>
            <a:r>
              <a:rPr sz="2471" spc="-13" dirty="0">
                <a:solidFill>
                  <a:srgbClr val="001F5F"/>
                </a:solidFill>
                <a:latin typeface="Calibri"/>
                <a:cs typeface="Calibri"/>
              </a:rPr>
              <a:t>lost to  </a:t>
            </a:r>
            <a:r>
              <a:rPr sz="2471" spc="-9" dirty="0">
                <a:solidFill>
                  <a:srgbClr val="001F5F"/>
                </a:solidFill>
                <a:latin typeface="Calibri"/>
                <a:cs typeface="Calibri"/>
              </a:rPr>
              <a:t>the underlying </a:t>
            </a:r>
            <a:r>
              <a:rPr sz="2471" spc="-26" dirty="0">
                <a:solidFill>
                  <a:srgbClr val="001F5F"/>
                </a:solidFill>
                <a:latin typeface="Calibri"/>
                <a:cs typeface="Calibri"/>
              </a:rPr>
              <a:t>layers </a:t>
            </a:r>
            <a:r>
              <a:rPr sz="2471" spc="-4" dirty="0">
                <a:solidFill>
                  <a:srgbClr val="001F5F"/>
                </a:solidFill>
                <a:latin typeface="Calibri"/>
                <a:cs typeface="Calibri"/>
              </a:rPr>
              <a:t>or </a:t>
            </a:r>
            <a:r>
              <a:rPr sz="2471" spc="-9" dirty="0">
                <a:solidFill>
                  <a:srgbClr val="001F5F"/>
                </a:solidFill>
                <a:latin typeface="Calibri"/>
                <a:cs typeface="Calibri"/>
              </a:rPr>
              <a:t>used </a:t>
            </a:r>
            <a:r>
              <a:rPr sz="2471" spc="-13" dirty="0">
                <a:solidFill>
                  <a:srgbClr val="001F5F"/>
                </a:solidFill>
                <a:latin typeface="Calibri"/>
                <a:cs typeface="Calibri"/>
              </a:rPr>
              <a:t>to </a:t>
            </a:r>
            <a:r>
              <a:rPr sz="2471" spc="-9" dirty="0">
                <a:solidFill>
                  <a:srgbClr val="C00000"/>
                </a:solidFill>
                <a:latin typeface="Calibri"/>
                <a:cs typeface="Calibri"/>
              </a:rPr>
              <a:t>melt snow and </a:t>
            </a:r>
            <a:r>
              <a:rPr sz="2471" spc="-4" dirty="0">
                <a:solidFill>
                  <a:srgbClr val="C00000"/>
                </a:solidFill>
                <a:latin typeface="Calibri"/>
                <a:cs typeface="Calibri"/>
              </a:rPr>
              <a:t>ice</a:t>
            </a:r>
            <a:r>
              <a:rPr sz="2471" spc="-4" dirty="0">
                <a:solidFill>
                  <a:srgbClr val="001F5F"/>
                </a:solidFill>
                <a:latin typeface="Calibri"/>
                <a:cs typeface="Calibri"/>
              </a:rPr>
              <a:t>. </a:t>
            </a:r>
            <a:r>
              <a:rPr sz="2471" spc="-9" dirty="0">
                <a:solidFill>
                  <a:srgbClr val="001F5F"/>
                </a:solidFill>
                <a:latin typeface="Calibri"/>
                <a:cs typeface="Calibri"/>
              </a:rPr>
              <a:t>Thus,  </a:t>
            </a:r>
            <a:r>
              <a:rPr sz="2471" spc="-13" dirty="0">
                <a:solidFill>
                  <a:srgbClr val="001F5F"/>
                </a:solidFill>
                <a:latin typeface="Calibri"/>
                <a:cs typeface="Calibri"/>
              </a:rPr>
              <a:t>there </a:t>
            </a:r>
            <a:r>
              <a:rPr sz="2471" spc="-18" dirty="0">
                <a:solidFill>
                  <a:srgbClr val="001F5F"/>
                </a:solidFill>
                <a:latin typeface="Calibri"/>
                <a:cs typeface="Calibri"/>
              </a:rPr>
              <a:t>are </a:t>
            </a:r>
            <a:r>
              <a:rPr sz="2471" spc="-9" dirty="0">
                <a:solidFill>
                  <a:srgbClr val="001F5F"/>
                </a:solidFill>
                <a:latin typeface="Calibri"/>
                <a:cs typeface="Calibri"/>
              </a:rPr>
              <a:t>essentially </a:t>
            </a:r>
            <a:r>
              <a:rPr sz="2471" spc="-22" dirty="0">
                <a:solidFill>
                  <a:srgbClr val="001F5F"/>
                </a:solidFill>
                <a:latin typeface="Calibri"/>
                <a:cs typeface="Calibri"/>
              </a:rPr>
              <a:t>four </a:t>
            </a:r>
            <a:r>
              <a:rPr sz="2471" spc="-9" dirty="0">
                <a:solidFill>
                  <a:srgbClr val="001F5F"/>
                </a:solidFill>
                <a:latin typeface="Calibri"/>
                <a:cs typeface="Calibri"/>
              </a:rPr>
              <a:t>types </a:t>
            </a:r>
            <a:r>
              <a:rPr sz="2471" spc="-4" dirty="0">
                <a:solidFill>
                  <a:srgbClr val="001F5F"/>
                </a:solidFill>
                <a:latin typeface="Calibri"/>
                <a:cs typeface="Calibri"/>
              </a:rPr>
              <a:t>of </a:t>
            </a:r>
            <a:r>
              <a:rPr sz="2471" spc="-13" dirty="0">
                <a:solidFill>
                  <a:srgbClr val="001F5F"/>
                </a:solidFill>
                <a:latin typeface="Calibri"/>
                <a:cs typeface="Calibri"/>
              </a:rPr>
              <a:t>energy </a:t>
            </a:r>
            <a:r>
              <a:rPr sz="2471" spc="-18" dirty="0">
                <a:solidFill>
                  <a:srgbClr val="001F5F"/>
                </a:solidFill>
                <a:latin typeface="Calibri"/>
                <a:cs typeface="Calibri"/>
              </a:rPr>
              <a:t>fluxes </a:t>
            </a:r>
            <a:r>
              <a:rPr sz="2471" spc="-13" dirty="0">
                <a:solidFill>
                  <a:srgbClr val="001F5F"/>
                </a:solidFill>
                <a:latin typeface="Calibri"/>
                <a:cs typeface="Calibri"/>
              </a:rPr>
              <a:t>at </a:t>
            </a:r>
            <a:r>
              <a:rPr sz="2471" spc="-9" dirty="0">
                <a:solidFill>
                  <a:srgbClr val="001F5F"/>
                </a:solidFill>
                <a:latin typeface="Calibri"/>
                <a:cs typeface="Calibri"/>
              </a:rPr>
              <a:t>the  </a:t>
            </a:r>
            <a:r>
              <a:rPr sz="2471" spc="-26" dirty="0">
                <a:solidFill>
                  <a:srgbClr val="001F5F"/>
                </a:solidFill>
                <a:latin typeface="Calibri"/>
                <a:cs typeface="Calibri"/>
              </a:rPr>
              <a:t>earth’s </a:t>
            </a:r>
            <a:r>
              <a:rPr sz="2471" spc="-13" dirty="0">
                <a:solidFill>
                  <a:srgbClr val="001F5F"/>
                </a:solidFill>
                <a:latin typeface="Calibri"/>
                <a:cs typeface="Calibri"/>
              </a:rPr>
              <a:t>surface. </a:t>
            </a:r>
            <a:r>
              <a:rPr sz="2471" spc="-9" dirty="0">
                <a:solidFill>
                  <a:srgbClr val="001F5F"/>
                </a:solidFill>
                <a:latin typeface="Calibri"/>
                <a:cs typeface="Calibri"/>
              </a:rPr>
              <a:t>They </a:t>
            </a:r>
            <a:r>
              <a:rPr sz="2471" spc="-18" dirty="0">
                <a:solidFill>
                  <a:srgbClr val="001F5F"/>
                </a:solidFill>
                <a:latin typeface="Calibri"/>
                <a:cs typeface="Calibri"/>
              </a:rPr>
              <a:t>are </a:t>
            </a:r>
            <a:r>
              <a:rPr sz="2471" spc="-9" dirty="0">
                <a:solidFill>
                  <a:srgbClr val="001F5F"/>
                </a:solidFill>
                <a:latin typeface="Calibri"/>
                <a:cs typeface="Calibri"/>
              </a:rPr>
              <a:t>the net </a:t>
            </a:r>
            <a:r>
              <a:rPr sz="2471" spc="-13" dirty="0">
                <a:solidFill>
                  <a:srgbClr val="001F5F"/>
                </a:solidFill>
                <a:latin typeface="Calibri"/>
                <a:cs typeface="Calibri"/>
              </a:rPr>
              <a:t>radiation </a:t>
            </a:r>
            <a:r>
              <a:rPr sz="2471" spc="-9" dirty="0">
                <a:solidFill>
                  <a:srgbClr val="001F5F"/>
                </a:solidFill>
                <a:latin typeface="Calibri"/>
                <a:cs typeface="Calibri"/>
              </a:rPr>
              <a:t>flux </a:t>
            </a:r>
            <a:r>
              <a:rPr sz="2471" i="1" spc="-9" dirty="0">
                <a:solidFill>
                  <a:srgbClr val="001F5F"/>
                </a:solidFill>
                <a:latin typeface="Calibri"/>
                <a:cs typeface="Calibri"/>
              </a:rPr>
              <a:t>F</a:t>
            </a:r>
            <a:r>
              <a:rPr sz="2449" i="1" spc="-13" baseline="-21021" dirty="0">
                <a:solidFill>
                  <a:srgbClr val="001F5F"/>
                </a:solidFill>
                <a:latin typeface="Calibri"/>
                <a:cs typeface="Calibri"/>
              </a:rPr>
              <a:t>rad</a:t>
            </a:r>
            <a:r>
              <a:rPr sz="2471" spc="-9" dirty="0">
                <a:solidFill>
                  <a:srgbClr val="001F5F"/>
                </a:solidFill>
                <a:latin typeface="Calibri"/>
                <a:cs typeface="Calibri"/>
              </a:rPr>
              <a:t>, the  (direct) sensible heat flux </a:t>
            </a:r>
            <a:r>
              <a:rPr sz="2471" i="1" spc="-4" dirty="0">
                <a:solidFill>
                  <a:srgbClr val="001F5F"/>
                </a:solidFill>
                <a:latin typeface="Calibri"/>
                <a:cs typeface="Calibri"/>
              </a:rPr>
              <a:t>F</a:t>
            </a:r>
            <a:r>
              <a:rPr sz="2449" i="1" spc="-6" baseline="-21021" dirty="0">
                <a:solidFill>
                  <a:srgbClr val="001F5F"/>
                </a:solidFill>
                <a:latin typeface="Calibri"/>
                <a:cs typeface="Calibri"/>
              </a:rPr>
              <a:t>SH</a:t>
            </a:r>
            <a:r>
              <a:rPr sz="2471" spc="-4" dirty="0">
                <a:solidFill>
                  <a:srgbClr val="001F5F"/>
                </a:solidFill>
                <a:latin typeface="Calibri"/>
                <a:cs typeface="Calibri"/>
              </a:rPr>
              <a:t>↑, </a:t>
            </a:r>
            <a:r>
              <a:rPr sz="2471" spc="-9" dirty="0">
                <a:solidFill>
                  <a:srgbClr val="001F5F"/>
                </a:solidFill>
                <a:latin typeface="Calibri"/>
                <a:cs typeface="Calibri"/>
              </a:rPr>
              <a:t>the (indirect) </a:t>
            </a:r>
            <a:r>
              <a:rPr sz="2471" spc="-18" dirty="0">
                <a:solidFill>
                  <a:srgbClr val="001F5F"/>
                </a:solidFill>
                <a:latin typeface="Calibri"/>
                <a:cs typeface="Calibri"/>
              </a:rPr>
              <a:t>latent </a:t>
            </a:r>
            <a:r>
              <a:rPr sz="2471" spc="-9" dirty="0">
                <a:solidFill>
                  <a:srgbClr val="001F5F"/>
                </a:solidFill>
                <a:latin typeface="Calibri"/>
                <a:cs typeface="Calibri"/>
              </a:rPr>
              <a:t>heat  flux </a:t>
            </a:r>
            <a:r>
              <a:rPr sz="2471" i="1" dirty="0">
                <a:solidFill>
                  <a:srgbClr val="001F5F"/>
                </a:solidFill>
                <a:latin typeface="Calibri"/>
                <a:cs typeface="Calibri"/>
              </a:rPr>
              <a:t>F</a:t>
            </a:r>
            <a:r>
              <a:rPr sz="2449" i="1" baseline="-21021" dirty="0">
                <a:solidFill>
                  <a:srgbClr val="001F5F"/>
                </a:solidFill>
                <a:latin typeface="Calibri"/>
                <a:cs typeface="Calibri"/>
              </a:rPr>
              <a:t>LH</a:t>
            </a:r>
            <a:r>
              <a:rPr sz="2471" dirty="0">
                <a:solidFill>
                  <a:srgbClr val="001F5F"/>
                </a:solidFill>
                <a:latin typeface="Calibri"/>
                <a:cs typeface="Calibri"/>
              </a:rPr>
              <a:t>↑, </a:t>
            </a:r>
            <a:r>
              <a:rPr sz="2471" spc="-9" dirty="0">
                <a:solidFill>
                  <a:srgbClr val="001F5F"/>
                </a:solidFill>
                <a:latin typeface="Calibri"/>
                <a:cs typeface="Calibri"/>
              </a:rPr>
              <a:t>and the heat flux </a:t>
            </a:r>
            <a:r>
              <a:rPr sz="2471" spc="-18" dirty="0">
                <a:solidFill>
                  <a:srgbClr val="001F5F"/>
                </a:solidFill>
                <a:latin typeface="Calibri"/>
                <a:cs typeface="Calibri"/>
              </a:rPr>
              <a:t>into </a:t>
            </a:r>
            <a:r>
              <a:rPr sz="2471" spc="-9" dirty="0">
                <a:solidFill>
                  <a:srgbClr val="001F5F"/>
                </a:solidFill>
                <a:latin typeface="Calibri"/>
                <a:cs typeface="Calibri"/>
              </a:rPr>
              <a:t>the </a:t>
            </a:r>
            <a:r>
              <a:rPr sz="2471" spc="-13" dirty="0">
                <a:solidFill>
                  <a:srgbClr val="001F5F"/>
                </a:solidFill>
                <a:latin typeface="Calibri"/>
                <a:cs typeface="Calibri"/>
              </a:rPr>
              <a:t>subsurface </a:t>
            </a:r>
            <a:r>
              <a:rPr sz="2471" spc="-26" dirty="0">
                <a:solidFill>
                  <a:srgbClr val="001F5F"/>
                </a:solidFill>
                <a:latin typeface="Calibri"/>
                <a:cs typeface="Calibri"/>
              </a:rPr>
              <a:t>layers  </a:t>
            </a:r>
            <a:r>
              <a:rPr sz="2471" i="1" spc="-9" dirty="0">
                <a:solidFill>
                  <a:srgbClr val="001F5F"/>
                </a:solidFill>
                <a:latin typeface="Calibri"/>
                <a:cs typeface="Calibri"/>
              </a:rPr>
              <a:t>F</a:t>
            </a:r>
            <a:r>
              <a:rPr sz="2449" i="1" spc="-13" baseline="-21021" dirty="0">
                <a:solidFill>
                  <a:srgbClr val="001F5F"/>
                </a:solidFill>
                <a:latin typeface="Calibri"/>
                <a:cs typeface="Calibri"/>
              </a:rPr>
              <a:t>G</a:t>
            </a:r>
            <a:r>
              <a:rPr sz="2471" spc="-9" dirty="0">
                <a:solidFill>
                  <a:srgbClr val="001F5F"/>
                </a:solidFill>
                <a:latin typeface="Calibri"/>
                <a:cs typeface="Calibri"/>
              </a:rPr>
              <a:t>↓. </a:t>
            </a:r>
            <a:r>
              <a:rPr sz="2471" spc="-4" dirty="0">
                <a:solidFill>
                  <a:srgbClr val="001F5F"/>
                </a:solidFill>
                <a:latin typeface="Calibri"/>
                <a:cs typeface="Calibri"/>
              </a:rPr>
              <a:t>Under </a:t>
            </a:r>
            <a:r>
              <a:rPr sz="2471" spc="-13" dirty="0">
                <a:solidFill>
                  <a:srgbClr val="001F5F"/>
                </a:solidFill>
                <a:latin typeface="Calibri"/>
                <a:cs typeface="Calibri"/>
              </a:rPr>
              <a:t>steady </a:t>
            </a:r>
            <a:r>
              <a:rPr sz="2471" spc="-9" dirty="0">
                <a:solidFill>
                  <a:srgbClr val="001F5F"/>
                </a:solidFill>
                <a:latin typeface="Calibri"/>
                <a:cs typeface="Calibri"/>
              </a:rPr>
              <a:t>conditions the balance equation </a:t>
            </a:r>
            <a:r>
              <a:rPr sz="2471" spc="-22" dirty="0">
                <a:solidFill>
                  <a:srgbClr val="001F5F"/>
                </a:solidFill>
                <a:latin typeface="Calibri"/>
                <a:cs typeface="Calibri"/>
              </a:rPr>
              <a:t>for  </a:t>
            </a:r>
            <a:r>
              <a:rPr sz="2471" spc="-9" dirty="0">
                <a:solidFill>
                  <a:srgbClr val="001F5F"/>
                </a:solidFill>
                <a:latin typeface="Calibri"/>
                <a:cs typeface="Calibri"/>
              </a:rPr>
              <a:t>the </a:t>
            </a:r>
            <a:r>
              <a:rPr sz="2471" spc="-13" dirty="0">
                <a:solidFill>
                  <a:srgbClr val="001F5F"/>
                </a:solidFill>
                <a:latin typeface="Calibri"/>
                <a:cs typeface="Calibri"/>
              </a:rPr>
              <a:t>energy </a:t>
            </a:r>
            <a:r>
              <a:rPr sz="2471" spc="-9" dirty="0">
                <a:solidFill>
                  <a:srgbClr val="001F5F"/>
                </a:solidFill>
                <a:latin typeface="Calibri"/>
                <a:cs typeface="Calibri"/>
              </a:rPr>
              <a:t>is given</a:t>
            </a:r>
            <a:r>
              <a:rPr sz="2471" dirty="0">
                <a:solidFill>
                  <a:srgbClr val="001F5F"/>
                </a:solidFill>
                <a:latin typeface="Calibri"/>
                <a:cs typeface="Calibri"/>
              </a:rPr>
              <a:t> </a:t>
            </a:r>
            <a:r>
              <a:rPr sz="2471" spc="-13" dirty="0">
                <a:solidFill>
                  <a:srgbClr val="001F5F"/>
                </a:solidFill>
                <a:latin typeface="Calibri"/>
                <a:cs typeface="Calibri"/>
              </a:rPr>
              <a:t>by</a:t>
            </a:r>
            <a:endParaRPr sz="2471">
              <a:latin typeface="Calibri"/>
              <a:cs typeface="Calibri"/>
            </a:endParaRPr>
          </a:p>
          <a:p>
            <a:pPr>
              <a:spcBef>
                <a:spcPts val="41"/>
              </a:spcBef>
            </a:pPr>
            <a:endParaRPr sz="3574">
              <a:latin typeface="Times New Roman"/>
              <a:cs typeface="Times New Roman"/>
            </a:endParaRPr>
          </a:p>
          <a:p>
            <a:pPr marL="117668" algn="ctr"/>
            <a:r>
              <a:rPr sz="2471" i="1" spc="-9" dirty="0">
                <a:solidFill>
                  <a:srgbClr val="C00000"/>
                </a:solidFill>
                <a:latin typeface="Calibri"/>
                <a:cs typeface="Calibri"/>
              </a:rPr>
              <a:t>F</a:t>
            </a:r>
            <a:r>
              <a:rPr sz="2449" i="1" spc="-13" baseline="25525" dirty="0">
                <a:solidFill>
                  <a:srgbClr val="C00000"/>
                </a:solidFill>
                <a:latin typeface="Calibri"/>
                <a:cs typeface="Calibri"/>
              </a:rPr>
              <a:t>sfc</a:t>
            </a:r>
            <a:r>
              <a:rPr sz="2449" i="1" spc="-13" baseline="-21021" dirty="0">
                <a:solidFill>
                  <a:srgbClr val="C00000"/>
                </a:solidFill>
                <a:latin typeface="Calibri"/>
                <a:cs typeface="Calibri"/>
              </a:rPr>
              <a:t>rad  </a:t>
            </a:r>
            <a:r>
              <a:rPr sz="2471" spc="-4" dirty="0">
                <a:solidFill>
                  <a:srgbClr val="C00000"/>
                </a:solidFill>
                <a:latin typeface="Calibri"/>
                <a:cs typeface="Calibri"/>
              </a:rPr>
              <a:t>- </a:t>
            </a:r>
            <a:r>
              <a:rPr sz="2471" i="1" spc="-9" dirty="0">
                <a:solidFill>
                  <a:srgbClr val="C00000"/>
                </a:solidFill>
                <a:latin typeface="Calibri"/>
                <a:cs typeface="Calibri"/>
              </a:rPr>
              <a:t>F</a:t>
            </a:r>
            <a:r>
              <a:rPr sz="2449" i="1" spc="-13" baseline="-21021" dirty="0">
                <a:solidFill>
                  <a:srgbClr val="C00000"/>
                </a:solidFill>
                <a:latin typeface="Calibri"/>
                <a:cs typeface="Calibri"/>
              </a:rPr>
              <a:t>SH</a:t>
            </a:r>
            <a:r>
              <a:rPr sz="2471" spc="-9" dirty="0">
                <a:solidFill>
                  <a:srgbClr val="C00000"/>
                </a:solidFill>
                <a:latin typeface="Calibri"/>
                <a:cs typeface="Calibri"/>
              </a:rPr>
              <a:t>↑ </a:t>
            </a:r>
            <a:r>
              <a:rPr sz="2471" spc="-4" dirty="0">
                <a:solidFill>
                  <a:srgbClr val="C00000"/>
                </a:solidFill>
                <a:latin typeface="Calibri"/>
                <a:cs typeface="Calibri"/>
              </a:rPr>
              <a:t>- </a:t>
            </a:r>
            <a:r>
              <a:rPr sz="2471" i="1" dirty="0">
                <a:solidFill>
                  <a:srgbClr val="C00000"/>
                </a:solidFill>
                <a:latin typeface="Calibri"/>
                <a:cs typeface="Calibri"/>
              </a:rPr>
              <a:t>F</a:t>
            </a:r>
            <a:r>
              <a:rPr sz="2449" i="1" baseline="-21021" dirty="0">
                <a:solidFill>
                  <a:srgbClr val="C00000"/>
                </a:solidFill>
                <a:latin typeface="Calibri"/>
                <a:cs typeface="Calibri"/>
              </a:rPr>
              <a:t>LH</a:t>
            </a:r>
            <a:r>
              <a:rPr sz="2471" dirty="0">
                <a:solidFill>
                  <a:srgbClr val="C00000"/>
                </a:solidFill>
                <a:latin typeface="Calibri"/>
                <a:cs typeface="Calibri"/>
              </a:rPr>
              <a:t>↑ </a:t>
            </a:r>
            <a:r>
              <a:rPr sz="2471" spc="-4" dirty="0">
                <a:solidFill>
                  <a:srgbClr val="C00000"/>
                </a:solidFill>
                <a:latin typeface="Calibri"/>
                <a:cs typeface="Calibri"/>
              </a:rPr>
              <a:t>- </a:t>
            </a:r>
            <a:r>
              <a:rPr sz="2471" i="1" spc="-9" dirty="0">
                <a:solidFill>
                  <a:srgbClr val="C00000"/>
                </a:solidFill>
                <a:latin typeface="Calibri"/>
                <a:cs typeface="Calibri"/>
              </a:rPr>
              <a:t>F</a:t>
            </a:r>
            <a:r>
              <a:rPr sz="2449" i="1" spc="-13" baseline="-21021" dirty="0">
                <a:solidFill>
                  <a:srgbClr val="C00000"/>
                </a:solidFill>
                <a:latin typeface="Calibri"/>
                <a:cs typeface="Calibri"/>
              </a:rPr>
              <a:t>G</a:t>
            </a:r>
            <a:r>
              <a:rPr sz="2471" spc="-9" dirty="0">
                <a:solidFill>
                  <a:srgbClr val="C00000"/>
                </a:solidFill>
                <a:latin typeface="Calibri"/>
                <a:cs typeface="Calibri"/>
              </a:rPr>
              <a:t>↓ </a:t>
            </a:r>
            <a:r>
              <a:rPr sz="2471" spc="-4" dirty="0">
                <a:solidFill>
                  <a:srgbClr val="C00000"/>
                </a:solidFill>
                <a:latin typeface="Calibri"/>
                <a:cs typeface="Calibri"/>
              </a:rPr>
              <a:t>- </a:t>
            </a:r>
            <a:r>
              <a:rPr sz="2471" i="1" spc="4" dirty="0">
                <a:solidFill>
                  <a:srgbClr val="C00000"/>
                </a:solidFill>
                <a:latin typeface="Calibri"/>
                <a:cs typeface="Calibri"/>
              </a:rPr>
              <a:t>F</a:t>
            </a:r>
            <a:r>
              <a:rPr sz="2449" i="1" spc="6" baseline="-21021" dirty="0">
                <a:solidFill>
                  <a:srgbClr val="C00000"/>
                </a:solidFill>
                <a:latin typeface="Calibri"/>
                <a:cs typeface="Calibri"/>
              </a:rPr>
              <a:t>M  </a:t>
            </a:r>
            <a:r>
              <a:rPr sz="2471" spc="-4" dirty="0">
                <a:solidFill>
                  <a:srgbClr val="C00000"/>
                </a:solidFill>
                <a:latin typeface="Calibri"/>
                <a:cs typeface="Calibri"/>
              </a:rPr>
              <a:t>=</a:t>
            </a:r>
            <a:r>
              <a:rPr sz="2471" spc="-278" dirty="0">
                <a:solidFill>
                  <a:srgbClr val="C00000"/>
                </a:solidFill>
                <a:latin typeface="Calibri"/>
                <a:cs typeface="Calibri"/>
              </a:rPr>
              <a:t> </a:t>
            </a:r>
            <a:r>
              <a:rPr sz="2471" spc="-4" dirty="0">
                <a:solidFill>
                  <a:srgbClr val="C00000"/>
                </a:solidFill>
                <a:latin typeface="Calibri"/>
                <a:cs typeface="Calibri"/>
              </a:rPr>
              <a:t>0</a:t>
            </a:r>
            <a:endParaRPr sz="2471">
              <a:latin typeface="Calibri"/>
              <a:cs typeface="Calibri"/>
            </a:endParaRPr>
          </a:p>
        </p:txBody>
      </p:sp>
    </p:spTree>
    <p:extLst>
      <p:ext uri="{BB962C8B-B14F-4D97-AF65-F5344CB8AC3E}">
        <p14:creationId xmlns:p14="http://schemas.microsoft.com/office/powerpoint/2010/main" val="473636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617214"/>
            <a:ext cx="7108451" cy="5483681"/>
          </a:xfrm>
          <a:prstGeom prst="rect">
            <a:avLst/>
          </a:prstGeom>
        </p:spPr>
        <p:txBody>
          <a:bodyPr vert="horz" wrap="square" lIns="0" tIns="0" rIns="0" bIns="0" rtlCol="0">
            <a:spAutoFit/>
          </a:bodyPr>
          <a:lstStyle/>
          <a:p>
            <a:pPr marL="11206" marR="4483"/>
            <a:r>
              <a:rPr sz="3441" spc="-4" dirty="0">
                <a:solidFill>
                  <a:srgbClr val="001F5F"/>
                </a:solidFill>
                <a:latin typeface="Calibri"/>
                <a:cs typeface="Calibri"/>
              </a:rPr>
              <a:t>These </a:t>
            </a:r>
            <a:r>
              <a:rPr sz="3441" spc="-13" dirty="0">
                <a:solidFill>
                  <a:srgbClr val="001F5F"/>
                </a:solidFill>
                <a:latin typeface="Calibri"/>
                <a:cs typeface="Calibri"/>
              </a:rPr>
              <a:t>surface </a:t>
            </a:r>
            <a:r>
              <a:rPr sz="3441" spc="-18" dirty="0">
                <a:solidFill>
                  <a:srgbClr val="001F5F"/>
                </a:solidFill>
                <a:latin typeface="Calibri"/>
                <a:cs typeface="Calibri"/>
              </a:rPr>
              <a:t>fluxes are </a:t>
            </a:r>
            <a:r>
              <a:rPr sz="3441" spc="-9" dirty="0">
                <a:solidFill>
                  <a:srgbClr val="001F5F"/>
                </a:solidFill>
                <a:latin typeface="Calibri"/>
                <a:cs typeface="Calibri"/>
              </a:rPr>
              <a:t>associated </a:t>
            </a:r>
            <a:r>
              <a:rPr sz="3441" spc="-4" dirty="0">
                <a:solidFill>
                  <a:srgbClr val="001F5F"/>
                </a:solidFill>
                <a:latin typeface="Calibri"/>
                <a:cs typeface="Calibri"/>
              </a:rPr>
              <a:t>with  </a:t>
            </a:r>
            <a:r>
              <a:rPr sz="3441" dirty="0">
                <a:solidFill>
                  <a:srgbClr val="001F5F"/>
                </a:solidFill>
                <a:latin typeface="Calibri"/>
                <a:cs typeface="Calibri"/>
              </a:rPr>
              <a:t>land </a:t>
            </a:r>
            <a:r>
              <a:rPr sz="3441" spc="-9" dirty="0">
                <a:solidFill>
                  <a:srgbClr val="001F5F"/>
                </a:solidFill>
                <a:latin typeface="Calibri"/>
                <a:cs typeface="Calibri"/>
              </a:rPr>
              <a:t>processes </a:t>
            </a:r>
            <a:r>
              <a:rPr sz="3441" dirty="0">
                <a:solidFill>
                  <a:srgbClr val="001F5F"/>
                </a:solidFill>
                <a:latin typeface="Calibri"/>
                <a:cs typeface="Calibri"/>
              </a:rPr>
              <a:t>and depend</a:t>
            </a:r>
            <a:r>
              <a:rPr sz="3441" spc="-71" dirty="0">
                <a:solidFill>
                  <a:srgbClr val="001F5F"/>
                </a:solidFill>
                <a:latin typeface="Calibri"/>
                <a:cs typeface="Calibri"/>
              </a:rPr>
              <a:t> </a:t>
            </a:r>
            <a:r>
              <a:rPr sz="3441" spc="-4" dirty="0">
                <a:solidFill>
                  <a:srgbClr val="001F5F"/>
                </a:solidFill>
                <a:latin typeface="Calibri"/>
                <a:cs typeface="Calibri"/>
              </a:rPr>
              <a:t>on:</a:t>
            </a:r>
            <a:endParaRPr sz="3441">
              <a:latin typeface="Calibri"/>
              <a:cs typeface="Calibri"/>
            </a:endParaRPr>
          </a:p>
          <a:p>
            <a:pPr marL="500369" indent="-489163">
              <a:spcBef>
                <a:spcPts val="825"/>
              </a:spcBef>
              <a:buFont typeface="Microsoft Sans Serif"/>
              <a:buChar char="•"/>
              <a:tabLst>
                <a:tab pos="500930" algn="l"/>
              </a:tabLst>
            </a:pPr>
            <a:r>
              <a:rPr sz="3441" spc="-9" dirty="0">
                <a:solidFill>
                  <a:srgbClr val="001F5F"/>
                </a:solidFill>
                <a:latin typeface="Calibri"/>
                <a:cs typeface="Calibri"/>
              </a:rPr>
              <a:t>vertical stability;</a:t>
            </a:r>
            <a:r>
              <a:rPr sz="3441" spc="-57" dirty="0">
                <a:solidFill>
                  <a:srgbClr val="001F5F"/>
                </a:solidFill>
                <a:latin typeface="Calibri"/>
                <a:cs typeface="Calibri"/>
              </a:rPr>
              <a:t> </a:t>
            </a:r>
            <a:r>
              <a:rPr sz="3441" spc="-9" dirty="0">
                <a:solidFill>
                  <a:srgbClr val="001F5F"/>
                </a:solidFill>
                <a:latin typeface="Calibri"/>
                <a:cs typeface="Calibri"/>
              </a:rPr>
              <a:t>roughness</a:t>
            </a:r>
            <a:endParaRPr sz="3441">
              <a:latin typeface="Calibri"/>
              <a:cs typeface="Calibri"/>
            </a:endParaRPr>
          </a:p>
          <a:p>
            <a:pPr marL="500369" indent="-489163">
              <a:spcBef>
                <a:spcPts val="825"/>
              </a:spcBef>
              <a:buFont typeface="Microsoft Sans Serif"/>
              <a:buChar char="•"/>
              <a:tabLst>
                <a:tab pos="500930" algn="l"/>
              </a:tabLst>
            </a:pPr>
            <a:r>
              <a:rPr sz="3441" spc="-13" dirty="0">
                <a:solidFill>
                  <a:srgbClr val="001F5F"/>
                </a:solidFill>
                <a:latin typeface="Calibri"/>
                <a:cs typeface="Calibri"/>
              </a:rPr>
              <a:t>surface</a:t>
            </a:r>
            <a:r>
              <a:rPr sz="3441" spc="-62" dirty="0">
                <a:solidFill>
                  <a:srgbClr val="001F5F"/>
                </a:solidFill>
                <a:latin typeface="Calibri"/>
                <a:cs typeface="Calibri"/>
              </a:rPr>
              <a:t> </a:t>
            </a:r>
            <a:r>
              <a:rPr sz="3441" spc="-18" dirty="0">
                <a:solidFill>
                  <a:srgbClr val="001F5F"/>
                </a:solidFill>
                <a:latin typeface="Calibri"/>
                <a:cs typeface="Calibri"/>
              </a:rPr>
              <a:t>temperature</a:t>
            </a:r>
            <a:endParaRPr sz="3441">
              <a:latin typeface="Calibri"/>
              <a:cs typeface="Calibri"/>
            </a:endParaRPr>
          </a:p>
          <a:p>
            <a:pPr marL="500369" indent="-489163">
              <a:spcBef>
                <a:spcPts val="825"/>
              </a:spcBef>
              <a:buFont typeface="Microsoft Sans Serif"/>
              <a:buChar char="•"/>
              <a:tabLst>
                <a:tab pos="500930" algn="l"/>
              </a:tabLst>
            </a:pPr>
            <a:r>
              <a:rPr sz="3441" spc="-13" dirty="0">
                <a:solidFill>
                  <a:srgbClr val="001F5F"/>
                </a:solidFill>
                <a:latin typeface="Calibri"/>
                <a:cs typeface="Calibri"/>
              </a:rPr>
              <a:t>subsurface </a:t>
            </a:r>
            <a:r>
              <a:rPr sz="3441" spc="-9" dirty="0">
                <a:solidFill>
                  <a:srgbClr val="001F5F"/>
                </a:solidFill>
                <a:latin typeface="Calibri"/>
                <a:cs typeface="Calibri"/>
              </a:rPr>
              <a:t>heat</a:t>
            </a:r>
            <a:r>
              <a:rPr sz="3441" spc="-22" dirty="0">
                <a:solidFill>
                  <a:srgbClr val="001F5F"/>
                </a:solidFill>
                <a:latin typeface="Calibri"/>
                <a:cs typeface="Calibri"/>
              </a:rPr>
              <a:t> </a:t>
            </a:r>
            <a:r>
              <a:rPr sz="3441" spc="-9" dirty="0">
                <a:solidFill>
                  <a:srgbClr val="001F5F"/>
                </a:solidFill>
                <a:latin typeface="Calibri"/>
                <a:cs typeface="Calibri"/>
              </a:rPr>
              <a:t>conduction</a:t>
            </a:r>
            <a:endParaRPr sz="3441">
              <a:latin typeface="Calibri"/>
              <a:cs typeface="Calibri"/>
            </a:endParaRPr>
          </a:p>
          <a:p>
            <a:pPr marL="500369" indent="-489163">
              <a:spcBef>
                <a:spcPts val="825"/>
              </a:spcBef>
              <a:buFont typeface="Microsoft Sans Serif"/>
              <a:buChar char="•"/>
              <a:tabLst>
                <a:tab pos="500930" algn="l"/>
              </a:tabLst>
            </a:pPr>
            <a:r>
              <a:rPr sz="3441" spc="-18" dirty="0">
                <a:solidFill>
                  <a:srgbClr val="001F5F"/>
                </a:solidFill>
                <a:latin typeface="Calibri"/>
                <a:cs typeface="Calibri"/>
              </a:rPr>
              <a:t>vegetation</a:t>
            </a:r>
            <a:endParaRPr sz="3441">
              <a:latin typeface="Calibri"/>
              <a:cs typeface="Calibri"/>
            </a:endParaRPr>
          </a:p>
          <a:p>
            <a:pPr marL="500369" indent="-489163">
              <a:spcBef>
                <a:spcPts val="825"/>
              </a:spcBef>
              <a:buFont typeface="Microsoft Sans Serif"/>
              <a:buChar char="•"/>
              <a:tabLst>
                <a:tab pos="500930" algn="l"/>
              </a:tabLst>
            </a:pPr>
            <a:r>
              <a:rPr sz="3441" spc="-13" dirty="0">
                <a:solidFill>
                  <a:srgbClr val="001F5F"/>
                </a:solidFill>
                <a:latin typeface="Calibri"/>
                <a:cs typeface="Calibri"/>
              </a:rPr>
              <a:t>surface </a:t>
            </a:r>
            <a:r>
              <a:rPr sz="3441" spc="-22" dirty="0">
                <a:solidFill>
                  <a:srgbClr val="001F5F"/>
                </a:solidFill>
                <a:latin typeface="Calibri"/>
                <a:cs typeface="Calibri"/>
              </a:rPr>
              <a:t>hydrological</a:t>
            </a:r>
            <a:r>
              <a:rPr sz="3441" spc="26" dirty="0">
                <a:solidFill>
                  <a:srgbClr val="001F5F"/>
                </a:solidFill>
                <a:latin typeface="Calibri"/>
                <a:cs typeface="Calibri"/>
              </a:rPr>
              <a:t> </a:t>
            </a:r>
            <a:r>
              <a:rPr sz="3441" spc="-4" dirty="0">
                <a:solidFill>
                  <a:srgbClr val="001F5F"/>
                </a:solidFill>
                <a:latin typeface="Calibri"/>
                <a:cs typeface="Calibri"/>
              </a:rPr>
              <a:t>balance</a:t>
            </a:r>
            <a:endParaRPr sz="3441">
              <a:latin typeface="Calibri"/>
              <a:cs typeface="Calibri"/>
            </a:endParaRPr>
          </a:p>
          <a:p>
            <a:pPr marL="500369" indent="-489163">
              <a:spcBef>
                <a:spcPts val="825"/>
              </a:spcBef>
              <a:buFont typeface="Microsoft Sans Serif"/>
              <a:buChar char="•"/>
              <a:tabLst>
                <a:tab pos="500930" algn="l"/>
              </a:tabLst>
            </a:pPr>
            <a:r>
              <a:rPr sz="3441" spc="-9" dirty="0">
                <a:solidFill>
                  <a:srgbClr val="001F5F"/>
                </a:solidFill>
                <a:latin typeface="Calibri"/>
                <a:cs typeface="Calibri"/>
              </a:rPr>
              <a:t>potential</a:t>
            </a:r>
            <a:r>
              <a:rPr sz="3441" spc="-44" dirty="0">
                <a:solidFill>
                  <a:srgbClr val="001F5F"/>
                </a:solidFill>
                <a:latin typeface="Calibri"/>
                <a:cs typeface="Calibri"/>
              </a:rPr>
              <a:t> </a:t>
            </a:r>
            <a:r>
              <a:rPr sz="3441" spc="-18" dirty="0">
                <a:solidFill>
                  <a:srgbClr val="001F5F"/>
                </a:solidFill>
                <a:latin typeface="Calibri"/>
                <a:cs typeface="Calibri"/>
              </a:rPr>
              <a:t>evapotranspiration</a:t>
            </a:r>
            <a:endParaRPr sz="3441">
              <a:latin typeface="Calibri"/>
              <a:cs typeface="Calibri"/>
            </a:endParaRPr>
          </a:p>
          <a:p>
            <a:pPr marL="500369" indent="-489163">
              <a:spcBef>
                <a:spcPts val="825"/>
              </a:spcBef>
              <a:buFont typeface="Microsoft Sans Serif"/>
              <a:buChar char="•"/>
              <a:tabLst>
                <a:tab pos="500930" algn="l"/>
              </a:tabLst>
            </a:pPr>
            <a:r>
              <a:rPr sz="3441" spc="-18" dirty="0">
                <a:solidFill>
                  <a:srgbClr val="001F5F"/>
                </a:solidFill>
                <a:latin typeface="Calibri"/>
                <a:cs typeface="Calibri"/>
              </a:rPr>
              <a:t>radiative</a:t>
            </a:r>
            <a:r>
              <a:rPr sz="3441" spc="-62" dirty="0">
                <a:solidFill>
                  <a:srgbClr val="001F5F"/>
                </a:solidFill>
                <a:latin typeface="Calibri"/>
                <a:cs typeface="Calibri"/>
              </a:rPr>
              <a:t> </a:t>
            </a:r>
            <a:r>
              <a:rPr sz="3441" spc="-4" dirty="0">
                <a:solidFill>
                  <a:srgbClr val="001F5F"/>
                </a:solidFill>
                <a:latin typeface="Calibri"/>
                <a:cs typeface="Calibri"/>
              </a:rPr>
              <a:t>flux</a:t>
            </a:r>
            <a:endParaRPr sz="3441">
              <a:latin typeface="Calibri"/>
              <a:cs typeface="Calibri"/>
            </a:endParaRPr>
          </a:p>
        </p:txBody>
      </p:sp>
    </p:spTree>
    <p:extLst>
      <p:ext uri="{BB962C8B-B14F-4D97-AF65-F5344CB8AC3E}">
        <p14:creationId xmlns:p14="http://schemas.microsoft.com/office/powerpoint/2010/main" val="4104682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1353" y="586772"/>
            <a:ext cx="6787403" cy="298672"/>
          </a:xfrm>
          <a:prstGeom prst="rect">
            <a:avLst/>
          </a:prstGeom>
        </p:spPr>
        <p:txBody>
          <a:bodyPr vert="horz" wrap="square" lIns="0" tIns="0" rIns="0" bIns="0" rtlCol="0" anchor="ctr">
            <a:spAutoFit/>
          </a:bodyPr>
          <a:lstStyle/>
          <a:p>
            <a:pPr marL="313781" indent="-302575">
              <a:lnSpc>
                <a:spcPct val="100000"/>
              </a:lnSpc>
              <a:buFont typeface="Arial"/>
              <a:buChar char="•"/>
              <a:tabLst>
                <a:tab pos="313781" algn="l"/>
              </a:tabLst>
            </a:pPr>
            <a:r>
              <a:rPr sz="1941" spc="-9" dirty="0"/>
              <a:t>Theoretical </a:t>
            </a:r>
            <a:r>
              <a:rPr sz="1941" spc="-4" dirty="0"/>
              <a:t>aspects </a:t>
            </a:r>
            <a:r>
              <a:rPr sz="1941" dirty="0"/>
              <a:t>of </a:t>
            </a:r>
            <a:r>
              <a:rPr sz="1941" spc="-13" dirty="0"/>
              <a:t>satellite remote </a:t>
            </a:r>
            <a:r>
              <a:rPr sz="1941" spc="-4" dirty="0"/>
              <a:t>sensing </a:t>
            </a:r>
            <a:r>
              <a:rPr sz="1941" dirty="0"/>
              <a:t>of </a:t>
            </a:r>
            <a:r>
              <a:rPr sz="1941" spc="-9" dirty="0"/>
              <a:t>energy</a:t>
            </a:r>
            <a:r>
              <a:rPr sz="1941" spc="97" dirty="0"/>
              <a:t> </a:t>
            </a:r>
            <a:r>
              <a:rPr sz="1941" spc="-4" dirty="0"/>
              <a:t>balance</a:t>
            </a:r>
            <a:endParaRPr sz="1941"/>
          </a:p>
        </p:txBody>
      </p:sp>
      <p:sp>
        <p:nvSpPr>
          <p:cNvPr id="3" name="object 3"/>
          <p:cNvSpPr txBox="1"/>
          <p:nvPr/>
        </p:nvSpPr>
        <p:spPr>
          <a:xfrm>
            <a:off x="2131353" y="1418216"/>
            <a:ext cx="7854763" cy="1702454"/>
          </a:xfrm>
          <a:prstGeom prst="rect">
            <a:avLst/>
          </a:prstGeom>
        </p:spPr>
        <p:txBody>
          <a:bodyPr vert="horz" wrap="square" lIns="0" tIns="0" rIns="0" bIns="0" rtlCol="0">
            <a:spAutoFit/>
          </a:bodyPr>
          <a:lstStyle/>
          <a:p>
            <a:pPr marL="313781" marR="4483" indent="-302575">
              <a:lnSpc>
                <a:spcPts val="2030"/>
              </a:lnSpc>
              <a:buFont typeface="Arial"/>
              <a:buChar char="•"/>
              <a:tabLst>
                <a:tab pos="313781" algn="l"/>
              </a:tabLst>
            </a:pPr>
            <a:r>
              <a:rPr sz="2118" spc="-4" dirty="0">
                <a:solidFill>
                  <a:srgbClr val="001F5F"/>
                </a:solidFill>
                <a:latin typeface="Calibri"/>
                <a:cs typeface="Calibri"/>
              </a:rPr>
              <a:t>Thermal equilibrium </a:t>
            </a:r>
            <a:r>
              <a:rPr sz="2118" spc="-13" dirty="0">
                <a:solidFill>
                  <a:srgbClr val="001F5F"/>
                </a:solidFill>
                <a:latin typeface="Calibri"/>
                <a:cs typeface="Calibri"/>
              </a:rPr>
              <a:t>at </a:t>
            </a:r>
            <a:r>
              <a:rPr sz="2118" spc="-4" dirty="0">
                <a:solidFill>
                  <a:srgbClr val="001F5F"/>
                </a:solidFill>
                <a:latin typeface="Calibri"/>
                <a:cs typeface="Calibri"/>
              </a:rPr>
              <a:t>the </a:t>
            </a:r>
            <a:r>
              <a:rPr sz="2118" spc="-9" dirty="0">
                <a:solidFill>
                  <a:srgbClr val="001F5F"/>
                </a:solidFill>
                <a:latin typeface="Calibri"/>
                <a:cs typeface="Calibri"/>
              </a:rPr>
              <a:t>surface </a:t>
            </a:r>
            <a:r>
              <a:rPr sz="2118" dirty="0">
                <a:solidFill>
                  <a:srgbClr val="001F5F"/>
                </a:solidFill>
                <a:latin typeface="Calibri"/>
                <a:cs typeface="Calibri"/>
              </a:rPr>
              <a:t>is </a:t>
            </a:r>
            <a:r>
              <a:rPr sz="2118" spc="-9" dirty="0">
                <a:solidFill>
                  <a:srgbClr val="001F5F"/>
                </a:solidFill>
                <a:latin typeface="Calibri"/>
                <a:cs typeface="Calibri"/>
              </a:rPr>
              <a:t>maintained by </a:t>
            </a:r>
            <a:r>
              <a:rPr sz="2118" dirty="0">
                <a:solidFill>
                  <a:srgbClr val="001F5F"/>
                </a:solidFill>
                <a:latin typeface="Calibri"/>
                <a:cs typeface="Calibri"/>
              </a:rPr>
              <a:t>a </a:t>
            </a:r>
            <a:r>
              <a:rPr sz="2118" spc="-9" dirty="0">
                <a:solidFill>
                  <a:srgbClr val="001F5F"/>
                </a:solidFill>
                <a:latin typeface="Calibri"/>
                <a:cs typeface="Calibri"/>
              </a:rPr>
              <a:t>combination </a:t>
            </a:r>
            <a:r>
              <a:rPr sz="2118" spc="-4" dirty="0">
                <a:solidFill>
                  <a:srgbClr val="001F5F"/>
                </a:solidFill>
                <a:latin typeface="Calibri"/>
                <a:cs typeface="Calibri"/>
              </a:rPr>
              <a:t>of  thermodynamic and </a:t>
            </a:r>
            <a:r>
              <a:rPr sz="2118" spc="-9" dirty="0">
                <a:solidFill>
                  <a:srgbClr val="001F5F"/>
                </a:solidFill>
                <a:latin typeface="Calibri"/>
                <a:cs typeface="Calibri"/>
              </a:rPr>
              <a:t>physiological</a:t>
            </a:r>
            <a:r>
              <a:rPr sz="2118" spc="-62" dirty="0">
                <a:solidFill>
                  <a:srgbClr val="001F5F"/>
                </a:solidFill>
                <a:latin typeface="Calibri"/>
                <a:cs typeface="Calibri"/>
              </a:rPr>
              <a:t> </a:t>
            </a:r>
            <a:r>
              <a:rPr sz="2118" spc="-4" dirty="0">
                <a:solidFill>
                  <a:srgbClr val="001F5F"/>
                </a:solidFill>
                <a:latin typeface="Calibri"/>
                <a:cs typeface="Calibri"/>
              </a:rPr>
              <a:t>processes.</a:t>
            </a:r>
            <a:endParaRPr sz="2118">
              <a:latin typeface="Calibri"/>
              <a:cs typeface="Calibri"/>
            </a:endParaRPr>
          </a:p>
          <a:p>
            <a:pPr>
              <a:spcBef>
                <a:spcPts val="23"/>
              </a:spcBef>
              <a:buClr>
                <a:srgbClr val="001F5F"/>
              </a:buClr>
              <a:buFont typeface="Arial"/>
              <a:buChar char="•"/>
            </a:pPr>
            <a:endParaRPr sz="2647">
              <a:latin typeface="Times New Roman"/>
              <a:cs typeface="Times New Roman"/>
            </a:endParaRPr>
          </a:p>
          <a:p>
            <a:pPr marL="313781" marR="62756" indent="-302575">
              <a:lnSpc>
                <a:spcPct val="80000"/>
              </a:lnSpc>
              <a:buFont typeface="Arial"/>
              <a:buChar char="•"/>
              <a:tabLst>
                <a:tab pos="313781" algn="l"/>
              </a:tabLst>
            </a:pPr>
            <a:r>
              <a:rPr sz="2118" spc="-4" dirty="0">
                <a:solidFill>
                  <a:srgbClr val="001F5F"/>
                </a:solidFill>
                <a:latin typeface="Calibri"/>
                <a:cs typeface="Calibri"/>
              </a:rPr>
              <a:t>The net </a:t>
            </a:r>
            <a:r>
              <a:rPr sz="2118" spc="-9" dirty="0">
                <a:solidFill>
                  <a:srgbClr val="001F5F"/>
                </a:solidFill>
                <a:latin typeface="Calibri"/>
                <a:cs typeface="Calibri"/>
              </a:rPr>
              <a:t>energy </a:t>
            </a:r>
            <a:r>
              <a:rPr sz="2118" spc="-4" dirty="0">
                <a:solidFill>
                  <a:srgbClr val="001F5F"/>
                </a:solidFill>
                <a:latin typeface="Calibri"/>
                <a:cs typeface="Calibri"/>
              </a:rPr>
              <a:t>absorbed </a:t>
            </a:r>
            <a:r>
              <a:rPr sz="2118" spc="-9" dirty="0">
                <a:solidFill>
                  <a:srgbClr val="001F5F"/>
                </a:solidFill>
                <a:latin typeface="Calibri"/>
                <a:cs typeface="Calibri"/>
              </a:rPr>
              <a:t>by </a:t>
            </a:r>
            <a:r>
              <a:rPr sz="2118" spc="-4" dirty="0">
                <a:solidFill>
                  <a:srgbClr val="001F5F"/>
                </a:solidFill>
                <a:latin typeface="Calibri"/>
                <a:cs typeface="Calibri"/>
              </a:rPr>
              <a:t>the </a:t>
            </a:r>
            <a:r>
              <a:rPr sz="2118" spc="-9" dirty="0">
                <a:solidFill>
                  <a:srgbClr val="001F5F"/>
                </a:solidFill>
                <a:latin typeface="Calibri"/>
                <a:cs typeface="Calibri"/>
              </a:rPr>
              <a:t>surface through </a:t>
            </a:r>
            <a:r>
              <a:rPr sz="2118" spc="-13" dirty="0">
                <a:solidFill>
                  <a:srgbClr val="001F5F"/>
                </a:solidFill>
                <a:latin typeface="Calibri"/>
                <a:cs typeface="Calibri"/>
              </a:rPr>
              <a:t>radiative </a:t>
            </a:r>
            <a:r>
              <a:rPr sz="2118" spc="-4" dirty="0">
                <a:solidFill>
                  <a:srgbClr val="001F5F"/>
                </a:solidFill>
                <a:latin typeface="Calibri"/>
                <a:cs typeface="Calibri"/>
              </a:rPr>
              <a:t>processes,  net </a:t>
            </a:r>
            <a:r>
              <a:rPr sz="2118" spc="-9" dirty="0">
                <a:solidFill>
                  <a:srgbClr val="001F5F"/>
                </a:solidFill>
                <a:latin typeface="Calibri"/>
                <a:cs typeface="Calibri"/>
              </a:rPr>
              <a:t>radiation </a:t>
            </a:r>
            <a:r>
              <a:rPr sz="2118" dirty="0">
                <a:solidFill>
                  <a:srgbClr val="001F5F"/>
                </a:solidFill>
                <a:latin typeface="Calibri"/>
                <a:cs typeface="Calibri"/>
              </a:rPr>
              <a:t>R</a:t>
            </a:r>
            <a:r>
              <a:rPr sz="2118" baseline="-20833" dirty="0">
                <a:solidFill>
                  <a:srgbClr val="001F5F"/>
                </a:solidFill>
                <a:latin typeface="Calibri"/>
                <a:cs typeface="Calibri"/>
              </a:rPr>
              <a:t>n</a:t>
            </a:r>
            <a:r>
              <a:rPr sz="2118" dirty="0">
                <a:solidFill>
                  <a:srgbClr val="001F5F"/>
                </a:solidFill>
                <a:latin typeface="Calibri"/>
                <a:cs typeface="Calibri"/>
              </a:rPr>
              <a:t>, </a:t>
            </a:r>
            <a:r>
              <a:rPr sz="2118" spc="-9" dirty="0">
                <a:solidFill>
                  <a:srgbClr val="001F5F"/>
                </a:solidFill>
                <a:latin typeface="Calibri"/>
                <a:cs typeface="Calibri"/>
              </a:rPr>
              <a:t>must </a:t>
            </a:r>
            <a:r>
              <a:rPr sz="2118" spc="-4" dirty="0">
                <a:solidFill>
                  <a:srgbClr val="001F5F"/>
                </a:solidFill>
                <a:latin typeface="Calibri"/>
                <a:cs typeface="Calibri"/>
              </a:rPr>
              <a:t>be </a:t>
            </a:r>
            <a:r>
              <a:rPr sz="2118" dirty="0">
                <a:solidFill>
                  <a:srgbClr val="001F5F"/>
                </a:solidFill>
                <a:latin typeface="Calibri"/>
                <a:cs typeface="Calibri"/>
              </a:rPr>
              <a:t>balanced </a:t>
            </a:r>
            <a:r>
              <a:rPr sz="2118" spc="-9" dirty="0">
                <a:solidFill>
                  <a:srgbClr val="001F5F"/>
                </a:solidFill>
                <a:latin typeface="Calibri"/>
                <a:cs typeface="Calibri"/>
              </a:rPr>
              <a:t>by that transported </a:t>
            </a:r>
            <a:r>
              <a:rPr sz="2118" spc="-13" dirty="0">
                <a:solidFill>
                  <a:srgbClr val="001F5F"/>
                </a:solidFill>
                <a:latin typeface="Calibri"/>
                <a:cs typeface="Calibri"/>
              </a:rPr>
              <a:t>to </a:t>
            </a:r>
            <a:r>
              <a:rPr sz="2118" spc="-4" dirty="0">
                <a:solidFill>
                  <a:srgbClr val="001F5F"/>
                </a:solidFill>
                <a:latin typeface="Calibri"/>
                <a:cs typeface="Calibri"/>
              </a:rPr>
              <a:t>the  </a:t>
            </a:r>
            <a:r>
              <a:rPr sz="2118" spc="-9" dirty="0">
                <a:solidFill>
                  <a:srgbClr val="001F5F"/>
                </a:solidFill>
                <a:latin typeface="Calibri"/>
                <a:cs typeface="Calibri"/>
              </a:rPr>
              <a:t>atmosphere </a:t>
            </a:r>
            <a:r>
              <a:rPr sz="2118" spc="-4" dirty="0">
                <a:solidFill>
                  <a:srgbClr val="001F5F"/>
                </a:solidFill>
                <a:latin typeface="Calibri"/>
                <a:cs typeface="Calibri"/>
              </a:rPr>
              <a:t>and </a:t>
            </a:r>
            <a:r>
              <a:rPr sz="2118" spc="-9" dirty="0">
                <a:solidFill>
                  <a:srgbClr val="001F5F"/>
                </a:solidFill>
                <a:latin typeface="Calibri"/>
                <a:cs typeface="Calibri"/>
              </a:rPr>
              <a:t>ground </a:t>
            </a:r>
            <a:r>
              <a:rPr sz="2118" spc="-4" dirty="0">
                <a:solidFill>
                  <a:srgbClr val="001F5F"/>
                </a:solidFill>
                <a:latin typeface="Calibri"/>
                <a:cs typeface="Calibri"/>
              </a:rPr>
              <a:t>(sensible, </a:t>
            </a:r>
            <a:r>
              <a:rPr sz="2118" spc="-13" dirty="0">
                <a:solidFill>
                  <a:srgbClr val="001F5F"/>
                </a:solidFill>
                <a:latin typeface="Calibri"/>
                <a:cs typeface="Calibri"/>
              </a:rPr>
              <a:t>latent, </a:t>
            </a:r>
            <a:r>
              <a:rPr sz="2118" spc="-4" dirty="0">
                <a:solidFill>
                  <a:srgbClr val="001F5F"/>
                </a:solidFill>
                <a:latin typeface="Calibri"/>
                <a:cs typeface="Calibri"/>
              </a:rPr>
              <a:t>and </a:t>
            </a:r>
            <a:r>
              <a:rPr sz="2118" spc="-9" dirty="0">
                <a:solidFill>
                  <a:srgbClr val="001F5F"/>
                </a:solidFill>
                <a:latin typeface="Calibri"/>
                <a:cs typeface="Calibri"/>
              </a:rPr>
              <a:t>ground heat</a:t>
            </a:r>
            <a:r>
              <a:rPr sz="2118" spc="53" dirty="0">
                <a:solidFill>
                  <a:srgbClr val="001F5F"/>
                </a:solidFill>
                <a:latin typeface="Calibri"/>
                <a:cs typeface="Calibri"/>
              </a:rPr>
              <a:t> </a:t>
            </a:r>
            <a:r>
              <a:rPr sz="2118" spc="-4" dirty="0">
                <a:solidFill>
                  <a:srgbClr val="001F5F"/>
                </a:solidFill>
                <a:latin typeface="Calibri"/>
                <a:cs typeface="Calibri"/>
              </a:rPr>
              <a:t>flux):</a:t>
            </a:r>
            <a:endParaRPr sz="2118">
              <a:latin typeface="Calibri"/>
              <a:cs typeface="Calibri"/>
            </a:endParaRPr>
          </a:p>
        </p:txBody>
      </p:sp>
      <p:sp>
        <p:nvSpPr>
          <p:cNvPr id="4" name="object 4"/>
          <p:cNvSpPr txBox="1"/>
          <p:nvPr/>
        </p:nvSpPr>
        <p:spPr>
          <a:xfrm>
            <a:off x="2131353" y="3420931"/>
            <a:ext cx="1979519" cy="325923"/>
          </a:xfrm>
          <a:prstGeom prst="rect">
            <a:avLst/>
          </a:prstGeom>
        </p:spPr>
        <p:txBody>
          <a:bodyPr vert="horz" wrap="square" lIns="0" tIns="0" rIns="0" bIns="0" rtlCol="0">
            <a:spAutoFit/>
          </a:bodyPr>
          <a:lstStyle/>
          <a:p>
            <a:pPr marL="313781" indent="-302575">
              <a:buFont typeface="Arial"/>
              <a:buChar char="•"/>
              <a:tabLst>
                <a:tab pos="313781" algn="l"/>
              </a:tabLst>
            </a:pPr>
            <a:r>
              <a:rPr sz="2118" spc="-4" dirty="0">
                <a:solidFill>
                  <a:srgbClr val="001F5F"/>
                </a:solidFill>
                <a:latin typeface="Calibri"/>
                <a:cs typeface="Calibri"/>
              </a:rPr>
              <a:t>R</a:t>
            </a:r>
            <a:r>
              <a:rPr sz="2118" spc="-6" baseline="-20833" dirty="0">
                <a:solidFill>
                  <a:srgbClr val="001F5F"/>
                </a:solidFill>
                <a:latin typeface="Calibri"/>
                <a:cs typeface="Calibri"/>
              </a:rPr>
              <a:t>n </a:t>
            </a:r>
            <a:r>
              <a:rPr sz="2118" dirty="0">
                <a:solidFill>
                  <a:srgbClr val="001F5F"/>
                </a:solidFill>
                <a:latin typeface="Calibri"/>
                <a:cs typeface="Calibri"/>
              </a:rPr>
              <a:t>= H + </a:t>
            </a:r>
            <a:r>
              <a:rPr sz="2118" spc="-4" dirty="0">
                <a:solidFill>
                  <a:srgbClr val="001F5F"/>
                </a:solidFill>
                <a:latin typeface="Calibri"/>
                <a:cs typeface="Calibri"/>
              </a:rPr>
              <a:t>LE </a:t>
            </a:r>
            <a:r>
              <a:rPr sz="2118" dirty="0">
                <a:solidFill>
                  <a:srgbClr val="001F5F"/>
                </a:solidFill>
                <a:latin typeface="Calibri"/>
                <a:cs typeface="Calibri"/>
              </a:rPr>
              <a:t>+</a:t>
            </a:r>
            <a:r>
              <a:rPr sz="2118" spc="66" dirty="0">
                <a:solidFill>
                  <a:srgbClr val="001F5F"/>
                </a:solidFill>
                <a:latin typeface="Calibri"/>
                <a:cs typeface="Calibri"/>
              </a:rPr>
              <a:t> </a:t>
            </a:r>
            <a:r>
              <a:rPr sz="2118" spc="-4" dirty="0">
                <a:solidFill>
                  <a:srgbClr val="001F5F"/>
                </a:solidFill>
                <a:latin typeface="Calibri"/>
                <a:cs typeface="Calibri"/>
              </a:rPr>
              <a:t>G.</a:t>
            </a:r>
            <a:endParaRPr sz="2118">
              <a:latin typeface="Calibri"/>
              <a:cs typeface="Calibri"/>
            </a:endParaRPr>
          </a:p>
        </p:txBody>
      </p:sp>
      <p:sp>
        <p:nvSpPr>
          <p:cNvPr id="5" name="object 5"/>
          <p:cNvSpPr txBox="1"/>
          <p:nvPr/>
        </p:nvSpPr>
        <p:spPr>
          <a:xfrm>
            <a:off x="6255773" y="3420931"/>
            <a:ext cx="323290" cy="325923"/>
          </a:xfrm>
          <a:prstGeom prst="rect">
            <a:avLst/>
          </a:prstGeom>
        </p:spPr>
        <p:txBody>
          <a:bodyPr vert="horz" wrap="square" lIns="0" tIns="0" rIns="0" bIns="0" rtlCol="0">
            <a:spAutoFit/>
          </a:bodyPr>
          <a:lstStyle/>
          <a:p>
            <a:pPr marL="11206"/>
            <a:r>
              <a:rPr sz="2118" dirty="0">
                <a:solidFill>
                  <a:srgbClr val="001F5F"/>
                </a:solidFill>
                <a:latin typeface="Calibri"/>
                <a:cs typeface="Calibri"/>
              </a:rPr>
              <a:t>(</a:t>
            </a:r>
            <a:r>
              <a:rPr sz="2118" spc="4" dirty="0">
                <a:solidFill>
                  <a:srgbClr val="001F5F"/>
                </a:solidFill>
                <a:latin typeface="Calibri"/>
                <a:cs typeface="Calibri"/>
              </a:rPr>
              <a:t>1</a:t>
            </a:r>
            <a:r>
              <a:rPr sz="2118" dirty="0">
                <a:solidFill>
                  <a:srgbClr val="001F5F"/>
                </a:solidFill>
                <a:latin typeface="Calibri"/>
                <a:cs typeface="Calibri"/>
              </a:rPr>
              <a:t>)</a:t>
            </a:r>
            <a:endParaRPr sz="2118">
              <a:latin typeface="Calibri"/>
              <a:cs typeface="Calibri"/>
            </a:endParaRPr>
          </a:p>
        </p:txBody>
      </p:sp>
      <p:sp>
        <p:nvSpPr>
          <p:cNvPr id="6" name="object 6"/>
          <p:cNvSpPr txBox="1"/>
          <p:nvPr/>
        </p:nvSpPr>
        <p:spPr>
          <a:xfrm>
            <a:off x="2131353" y="4130935"/>
            <a:ext cx="7054662" cy="782137"/>
          </a:xfrm>
          <a:prstGeom prst="rect">
            <a:avLst/>
          </a:prstGeom>
        </p:spPr>
        <p:txBody>
          <a:bodyPr vert="horz" wrap="square" lIns="0" tIns="0" rIns="0" bIns="0" rtlCol="0">
            <a:spAutoFit/>
          </a:bodyPr>
          <a:lstStyle/>
          <a:p>
            <a:pPr marL="313781" marR="4483" indent="-302575">
              <a:lnSpc>
                <a:spcPct val="80000"/>
              </a:lnSpc>
              <a:buFont typeface="Arial"/>
              <a:buChar char="•"/>
              <a:tabLst>
                <a:tab pos="313781" algn="l"/>
              </a:tabLst>
            </a:pPr>
            <a:r>
              <a:rPr sz="2118" spc="-4" dirty="0">
                <a:solidFill>
                  <a:srgbClr val="001F5F"/>
                </a:solidFill>
                <a:latin typeface="Calibri"/>
                <a:cs typeface="Calibri"/>
              </a:rPr>
              <a:t>R</a:t>
            </a:r>
            <a:r>
              <a:rPr sz="2118" spc="-6" baseline="-20833" dirty="0">
                <a:solidFill>
                  <a:srgbClr val="001F5F"/>
                </a:solidFill>
                <a:latin typeface="Calibri"/>
                <a:cs typeface="Calibri"/>
              </a:rPr>
              <a:t>n </a:t>
            </a:r>
            <a:r>
              <a:rPr sz="2118" dirty="0">
                <a:solidFill>
                  <a:srgbClr val="001F5F"/>
                </a:solidFill>
                <a:latin typeface="Calibri"/>
                <a:cs typeface="Calibri"/>
              </a:rPr>
              <a:t>is </a:t>
            </a:r>
            <a:r>
              <a:rPr sz="2118" spc="-4" dirty="0">
                <a:solidFill>
                  <a:srgbClr val="001F5F"/>
                </a:solidFill>
                <a:latin typeface="Calibri"/>
                <a:cs typeface="Calibri"/>
              </a:rPr>
              <a:t>simply the </a:t>
            </a:r>
            <a:r>
              <a:rPr sz="2118" spc="-13" dirty="0">
                <a:solidFill>
                  <a:srgbClr val="001F5F"/>
                </a:solidFill>
                <a:latin typeface="Calibri"/>
                <a:cs typeface="Calibri"/>
              </a:rPr>
              <a:t>difference </a:t>
            </a:r>
            <a:r>
              <a:rPr sz="2118" spc="-4" dirty="0">
                <a:solidFill>
                  <a:srgbClr val="001F5F"/>
                </a:solidFill>
                <a:latin typeface="Calibri"/>
                <a:cs typeface="Calibri"/>
              </a:rPr>
              <a:t>between the incident and </a:t>
            </a:r>
            <a:r>
              <a:rPr sz="2118" spc="-9" dirty="0">
                <a:solidFill>
                  <a:srgbClr val="001F5F"/>
                </a:solidFill>
                <a:latin typeface="Calibri"/>
                <a:cs typeface="Calibri"/>
              </a:rPr>
              <a:t>reflected  </a:t>
            </a:r>
            <a:r>
              <a:rPr sz="2118" spc="-13" dirty="0">
                <a:solidFill>
                  <a:srgbClr val="001F5F"/>
                </a:solidFill>
                <a:latin typeface="Calibri"/>
                <a:cs typeface="Calibri"/>
              </a:rPr>
              <a:t>shortwave </a:t>
            </a:r>
            <a:r>
              <a:rPr sz="2118" spc="-9" dirty="0">
                <a:solidFill>
                  <a:srgbClr val="001F5F"/>
                </a:solidFill>
                <a:latin typeface="Calibri"/>
                <a:cs typeface="Calibri"/>
              </a:rPr>
              <a:t>radiation </a:t>
            </a:r>
            <a:r>
              <a:rPr sz="2118" spc="-4" dirty="0">
                <a:solidFill>
                  <a:srgbClr val="001F5F"/>
                </a:solidFill>
                <a:latin typeface="Calibri"/>
                <a:cs typeface="Calibri"/>
              </a:rPr>
              <a:t>and the incident and </a:t>
            </a:r>
            <a:r>
              <a:rPr sz="2118" spc="-9" dirty="0">
                <a:solidFill>
                  <a:srgbClr val="001F5F"/>
                </a:solidFill>
                <a:latin typeface="Calibri"/>
                <a:cs typeface="Calibri"/>
              </a:rPr>
              <a:t>emitted </a:t>
            </a:r>
            <a:r>
              <a:rPr sz="2118" dirty="0">
                <a:solidFill>
                  <a:srgbClr val="001F5F"/>
                </a:solidFill>
                <a:latin typeface="Calibri"/>
                <a:cs typeface="Calibri"/>
              </a:rPr>
              <a:t>long </a:t>
            </a:r>
            <a:r>
              <a:rPr sz="2118" spc="-22" dirty="0">
                <a:solidFill>
                  <a:srgbClr val="001F5F"/>
                </a:solidFill>
                <a:latin typeface="Calibri"/>
                <a:cs typeface="Calibri"/>
              </a:rPr>
              <a:t>wave  </a:t>
            </a:r>
            <a:r>
              <a:rPr sz="2118" spc="-9" dirty="0">
                <a:solidFill>
                  <a:srgbClr val="001F5F"/>
                </a:solidFill>
                <a:latin typeface="Calibri"/>
                <a:cs typeface="Calibri"/>
              </a:rPr>
              <a:t>radiation </a:t>
            </a:r>
            <a:r>
              <a:rPr sz="2118" spc="-13" dirty="0">
                <a:solidFill>
                  <a:srgbClr val="001F5F"/>
                </a:solidFill>
                <a:latin typeface="Calibri"/>
                <a:cs typeface="Calibri"/>
              </a:rPr>
              <a:t>at </a:t>
            </a:r>
            <a:r>
              <a:rPr sz="2118" spc="-4" dirty="0">
                <a:solidFill>
                  <a:srgbClr val="001F5F"/>
                </a:solidFill>
                <a:latin typeface="Calibri"/>
                <a:cs typeface="Calibri"/>
              </a:rPr>
              <a:t>the </a:t>
            </a:r>
            <a:r>
              <a:rPr sz="2118" spc="-9" dirty="0">
                <a:solidFill>
                  <a:srgbClr val="001F5F"/>
                </a:solidFill>
                <a:latin typeface="Calibri"/>
                <a:cs typeface="Calibri"/>
              </a:rPr>
              <a:t>surface, that</a:t>
            </a:r>
            <a:r>
              <a:rPr sz="2118" spc="-40" dirty="0">
                <a:solidFill>
                  <a:srgbClr val="001F5F"/>
                </a:solidFill>
                <a:latin typeface="Calibri"/>
                <a:cs typeface="Calibri"/>
              </a:rPr>
              <a:t> </a:t>
            </a:r>
            <a:r>
              <a:rPr sz="2118" spc="-4" dirty="0">
                <a:solidFill>
                  <a:srgbClr val="001F5F"/>
                </a:solidFill>
                <a:latin typeface="Calibri"/>
                <a:cs typeface="Calibri"/>
              </a:rPr>
              <a:t>is:</a:t>
            </a:r>
            <a:endParaRPr sz="2118">
              <a:latin typeface="Calibri"/>
              <a:cs typeface="Calibri"/>
            </a:endParaRPr>
          </a:p>
        </p:txBody>
      </p:sp>
      <p:sp>
        <p:nvSpPr>
          <p:cNvPr id="7" name="object 7"/>
          <p:cNvSpPr txBox="1"/>
          <p:nvPr/>
        </p:nvSpPr>
        <p:spPr>
          <a:xfrm>
            <a:off x="2131353" y="5228214"/>
            <a:ext cx="2795307" cy="325923"/>
          </a:xfrm>
          <a:prstGeom prst="rect">
            <a:avLst/>
          </a:prstGeom>
        </p:spPr>
        <p:txBody>
          <a:bodyPr vert="horz" wrap="square" lIns="0" tIns="0" rIns="0" bIns="0" rtlCol="0">
            <a:spAutoFit/>
          </a:bodyPr>
          <a:lstStyle/>
          <a:p>
            <a:pPr marL="313781" indent="-302575">
              <a:buFont typeface="Arial"/>
              <a:buChar char="•"/>
              <a:tabLst>
                <a:tab pos="313781" algn="l"/>
              </a:tabLst>
            </a:pPr>
            <a:r>
              <a:rPr sz="2118" spc="-4" dirty="0">
                <a:solidFill>
                  <a:srgbClr val="001F5F"/>
                </a:solidFill>
                <a:latin typeface="Calibri"/>
                <a:cs typeface="Calibri"/>
              </a:rPr>
              <a:t>R</a:t>
            </a:r>
            <a:r>
              <a:rPr sz="2118" spc="-6" baseline="-20833" dirty="0">
                <a:solidFill>
                  <a:srgbClr val="001F5F"/>
                </a:solidFill>
                <a:latin typeface="Calibri"/>
                <a:cs typeface="Calibri"/>
              </a:rPr>
              <a:t>n </a:t>
            </a:r>
            <a:r>
              <a:rPr sz="2118" dirty="0">
                <a:solidFill>
                  <a:srgbClr val="001F5F"/>
                </a:solidFill>
                <a:latin typeface="Calibri"/>
                <a:cs typeface="Calibri"/>
              </a:rPr>
              <a:t>= S{1 - </a:t>
            </a:r>
            <a:r>
              <a:rPr sz="2118" spc="-4" dirty="0">
                <a:solidFill>
                  <a:srgbClr val="001F5F"/>
                </a:solidFill>
                <a:latin typeface="Symbol"/>
                <a:cs typeface="Symbol"/>
              </a:rPr>
              <a:t></a:t>
            </a:r>
            <a:r>
              <a:rPr sz="2118" spc="-4" dirty="0">
                <a:solidFill>
                  <a:srgbClr val="001F5F"/>
                </a:solidFill>
                <a:latin typeface="Calibri"/>
                <a:cs typeface="Calibri"/>
              </a:rPr>
              <a:t>} </a:t>
            </a:r>
            <a:r>
              <a:rPr sz="2118" dirty="0">
                <a:solidFill>
                  <a:srgbClr val="001F5F"/>
                </a:solidFill>
                <a:latin typeface="Calibri"/>
                <a:cs typeface="Calibri"/>
              </a:rPr>
              <a:t>+ </a:t>
            </a:r>
            <a:r>
              <a:rPr sz="2118" spc="-31" dirty="0">
                <a:solidFill>
                  <a:srgbClr val="001F5F"/>
                </a:solidFill>
                <a:latin typeface="Calibri"/>
                <a:cs typeface="Calibri"/>
              </a:rPr>
              <a:t>L</a:t>
            </a:r>
            <a:r>
              <a:rPr sz="2118" spc="-46" baseline="-20833" dirty="0">
                <a:solidFill>
                  <a:srgbClr val="001F5F"/>
                </a:solidFill>
                <a:latin typeface="Calibri"/>
                <a:cs typeface="Calibri"/>
              </a:rPr>
              <a:t>wd  </a:t>
            </a:r>
            <a:r>
              <a:rPr sz="2118" dirty="0">
                <a:solidFill>
                  <a:srgbClr val="001F5F"/>
                </a:solidFill>
                <a:latin typeface="Calibri"/>
                <a:cs typeface="Calibri"/>
              </a:rPr>
              <a:t>-</a:t>
            </a:r>
            <a:r>
              <a:rPr sz="2118" spc="-57" dirty="0">
                <a:solidFill>
                  <a:srgbClr val="001F5F"/>
                </a:solidFill>
                <a:latin typeface="Calibri"/>
                <a:cs typeface="Calibri"/>
              </a:rPr>
              <a:t> </a:t>
            </a:r>
            <a:r>
              <a:rPr sz="2118" spc="-22" dirty="0">
                <a:solidFill>
                  <a:srgbClr val="001F5F"/>
                </a:solidFill>
                <a:latin typeface="Calibri"/>
                <a:cs typeface="Calibri"/>
              </a:rPr>
              <a:t>L</a:t>
            </a:r>
            <a:r>
              <a:rPr sz="2118" spc="-33" baseline="-20833" dirty="0">
                <a:solidFill>
                  <a:srgbClr val="001F5F"/>
                </a:solidFill>
                <a:latin typeface="Calibri"/>
                <a:cs typeface="Calibri"/>
              </a:rPr>
              <a:t>wu</a:t>
            </a:r>
            <a:r>
              <a:rPr sz="2118" spc="-22" dirty="0">
                <a:solidFill>
                  <a:srgbClr val="001F5F"/>
                </a:solidFill>
                <a:latin typeface="Calibri"/>
                <a:cs typeface="Calibri"/>
              </a:rPr>
              <a:t>,</a:t>
            </a:r>
            <a:endParaRPr sz="2118">
              <a:latin typeface="Calibri"/>
              <a:cs typeface="Calibri"/>
            </a:endParaRPr>
          </a:p>
        </p:txBody>
      </p:sp>
      <p:sp>
        <p:nvSpPr>
          <p:cNvPr id="8" name="object 8"/>
          <p:cNvSpPr txBox="1"/>
          <p:nvPr/>
        </p:nvSpPr>
        <p:spPr>
          <a:xfrm>
            <a:off x="6290198" y="5228214"/>
            <a:ext cx="322169" cy="325923"/>
          </a:xfrm>
          <a:prstGeom prst="rect">
            <a:avLst/>
          </a:prstGeom>
        </p:spPr>
        <p:txBody>
          <a:bodyPr vert="horz" wrap="square" lIns="0" tIns="0" rIns="0" bIns="0" rtlCol="0">
            <a:spAutoFit/>
          </a:bodyPr>
          <a:lstStyle/>
          <a:p>
            <a:pPr marL="11206"/>
            <a:r>
              <a:rPr sz="2118" dirty="0">
                <a:solidFill>
                  <a:srgbClr val="001F5F"/>
                </a:solidFill>
                <a:latin typeface="Calibri"/>
                <a:cs typeface="Calibri"/>
              </a:rPr>
              <a:t>(</a:t>
            </a:r>
            <a:r>
              <a:rPr sz="2118" spc="-4" dirty="0">
                <a:solidFill>
                  <a:srgbClr val="001F5F"/>
                </a:solidFill>
                <a:latin typeface="Calibri"/>
                <a:cs typeface="Calibri"/>
              </a:rPr>
              <a:t>2</a:t>
            </a:r>
            <a:r>
              <a:rPr sz="2118" dirty="0">
                <a:solidFill>
                  <a:srgbClr val="001F5F"/>
                </a:solidFill>
                <a:latin typeface="Calibri"/>
                <a:cs typeface="Calibri"/>
              </a:rPr>
              <a:t>)</a:t>
            </a:r>
            <a:endParaRPr sz="2118">
              <a:latin typeface="Calibri"/>
              <a:cs typeface="Calibri"/>
            </a:endParaRPr>
          </a:p>
        </p:txBody>
      </p:sp>
      <p:sp>
        <p:nvSpPr>
          <p:cNvPr id="9" name="object 9"/>
          <p:cNvSpPr txBox="1"/>
          <p:nvPr/>
        </p:nvSpPr>
        <p:spPr>
          <a:xfrm>
            <a:off x="2131352" y="5873673"/>
            <a:ext cx="7272618" cy="325923"/>
          </a:xfrm>
          <a:prstGeom prst="rect">
            <a:avLst/>
          </a:prstGeom>
        </p:spPr>
        <p:txBody>
          <a:bodyPr vert="horz" wrap="square" lIns="0" tIns="0" rIns="0" bIns="0" rtlCol="0">
            <a:spAutoFit/>
          </a:bodyPr>
          <a:lstStyle/>
          <a:p>
            <a:pPr marL="313781" indent="-302575">
              <a:buFont typeface="Arial"/>
              <a:buChar char="•"/>
              <a:tabLst>
                <a:tab pos="313781" algn="l"/>
              </a:tabLst>
            </a:pPr>
            <a:r>
              <a:rPr sz="2118" spc="-9" dirty="0">
                <a:solidFill>
                  <a:srgbClr val="001F5F"/>
                </a:solidFill>
                <a:latin typeface="Calibri"/>
                <a:cs typeface="Calibri"/>
              </a:rPr>
              <a:t>where </a:t>
            </a:r>
            <a:r>
              <a:rPr sz="2118" dirty="0">
                <a:solidFill>
                  <a:srgbClr val="001F5F"/>
                </a:solidFill>
                <a:latin typeface="Calibri"/>
                <a:cs typeface="Calibri"/>
              </a:rPr>
              <a:t>S is </a:t>
            </a:r>
            <a:r>
              <a:rPr sz="2118" spc="-9" dirty="0">
                <a:solidFill>
                  <a:srgbClr val="001F5F"/>
                </a:solidFill>
                <a:latin typeface="Calibri"/>
                <a:cs typeface="Calibri"/>
              </a:rPr>
              <a:t>downwelling </a:t>
            </a:r>
            <a:r>
              <a:rPr sz="2118" spc="-13" dirty="0">
                <a:solidFill>
                  <a:srgbClr val="001F5F"/>
                </a:solidFill>
                <a:latin typeface="Calibri"/>
                <a:cs typeface="Calibri"/>
              </a:rPr>
              <a:t>shortwave </a:t>
            </a:r>
            <a:r>
              <a:rPr sz="2118" spc="-9" dirty="0">
                <a:solidFill>
                  <a:srgbClr val="001F5F"/>
                </a:solidFill>
                <a:latin typeface="Calibri"/>
                <a:cs typeface="Calibri"/>
              </a:rPr>
              <a:t>radiation energy </a:t>
            </a:r>
            <a:r>
              <a:rPr sz="2118" spc="-4" dirty="0">
                <a:solidFill>
                  <a:srgbClr val="001F5F"/>
                </a:solidFill>
                <a:latin typeface="Calibri"/>
                <a:cs typeface="Calibri"/>
              </a:rPr>
              <a:t>flux</a:t>
            </a:r>
            <a:r>
              <a:rPr sz="2118" spc="22" dirty="0">
                <a:solidFill>
                  <a:srgbClr val="001F5F"/>
                </a:solidFill>
                <a:latin typeface="Calibri"/>
                <a:cs typeface="Calibri"/>
              </a:rPr>
              <a:t> </a:t>
            </a:r>
            <a:r>
              <a:rPr sz="2118" spc="-13" dirty="0">
                <a:solidFill>
                  <a:srgbClr val="001F5F"/>
                </a:solidFill>
                <a:latin typeface="Calibri"/>
                <a:cs typeface="Calibri"/>
              </a:rPr>
              <a:t>(Wm</a:t>
            </a:r>
            <a:r>
              <a:rPr sz="2118" spc="-19" baseline="24305" dirty="0">
                <a:solidFill>
                  <a:srgbClr val="001F5F"/>
                </a:solidFill>
                <a:latin typeface="Calibri"/>
                <a:cs typeface="Calibri"/>
              </a:rPr>
              <a:t>-2</a:t>
            </a:r>
            <a:r>
              <a:rPr sz="2118" spc="-13" dirty="0">
                <a:solidFill>
                  <a:srgbClr val="001F5F"/>
                </a:solidFill>
                <a:latin typeface="Calibri"/>
                <a:cs typeface="Calibri"/>
              </a:rPr>
              <a:t>).</a:t>
            </a:r>
            <a:endParaRPr sz="2118">
              <a:latin typeface="Calibri"/>
              <a:cs typeface="Calibri"/>
            </a:endParaRPr>
          </a:p>
        </p:txBody>
      </p:sp>
    </p:spTree>
    <p:extLst>
      <p:ext uri="{BB962C8B-B14F-4D97-AF65-F5344CB8AC3E}">
        <p14:creationId xmlns:p14="http://schemas.microsoft.com/office/powerpoint/2010/main" val="324188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3058" y="636424"/>
            <a:ext cx="4197724" cy="380232"/>
          </a:xfrm>
          <a:prstGeom prst="rect">
            <a:avLst/>
          </a:prstGeom>
        </p:spPr>
        <p:txBody>
          <a:bodyPr vert="horz" wrap="square" lIns="0" tIns="0" rIns="0" bIns="0" rtlCol="0" anchor="ctr">
            <a:spAutoFit/>
          </a:bodyPr>
          <a:lstStyle/>
          <a:p>
            <a:pPr marL="11206">
              <a:lnSpc>
                <a:spcPct val="100000"/>
              </a:lnSpc>
            </a:pPr>
            <a:r>
              <a:rPr sz="2471" spc="-13" dirty="0"/>
              <a:t>Surface energy </a:t>
            </a:r>
            <a:r>
              <a:rPr sz="2471" spc="-9" dirty="0"/>
              <a:t>balance</a:t>
            </a:r>
            <a:r>
              <a:rPr sz="2471" spc="18" dirty="0"/>
              <a:t> </a:t>
            </a:r>
            <a:r>
              <a:rPr sz="2471" spc="-13" dirty="0"/>
              <a:t>formulae</a:t>
            </a:r>
            <a:endParaRPr sz="2471"/>
          </a:p>
        </p:txBody>
      </p:sp>
      <p:sp>
        <p:nvSpPr>
          <p:cNvPr id="3" name="object 3"/>
          <p:cNvSpPr txBox="1"/>
          <p:nvPr/>
        </p:nvSpPr>
        <p:spPr>
          <a:xfrm>
            <a:off x="2333059" y="1363531"/>
            <a:ext cx="7188013" cy="1549463"/>
          </a:xfrm>
          <a:prstGeom prst="rect">
            <a:avLst/>
          </a:prstGeom>
        </p:spPr>
        <p:txBody>
          <a:bodyPr vert="horz" wrap="square" lIns="0" tIns="0" rIns="0" bIns="0" rtlCol="0">
            <a:spAutoFit/>
          </a:bodyPr>
          <a:lstStyle/>
          <a:p>
            <a:pPr marL="11206" marR="4483">
              <a:lnSpc>
                <a:spcPct val="80000"/>
              </a:lnSpc>
              <a:tabLst>
                <a:tab pos="3372590" algn="l"/>
              </a:tabLst>
            </a:pPr>
            <a:r>
              <a:rPr sz="2118" spc="-18" dirty="0">
                <a:solidFill>
                  <a:srgbClr val="001F5F"/>
                </a:solidFill>
                <a:latin typeface="Calibri"/>
                <a:cs typeface="Calibri"/>
              </a:rPr>
              <a:t>For </a:t>
            </a:r>
            <a:r>
              <a:rPr sz="2118" spc="-4" dirty="0">
                <a:solidFill>
                  <a:srgbClr val="001F5F"/>
                </a:solidFill>
                <a:latin typeface="Calibri"/>
                <a:cs typeface="Calibri"/>
              </a:rPr>
              <a:t>the sensible and </a:t>
            </a:r>
            <a:r>
              <a:rPr sz="2118" spc="-13" dirty="0">
                <a:solidFill>
                  <a:srgbClr val="001F5F"/>
                </a:solidFill>
                <a:latin typeface="Calibri"/>
                <a:cs typeface="Calibri"/>
              </a:rPr>
              <a:t>latent </a:t>
            </a:r>
            <a:r>
              <a:rPr sz="2118" spc="-9" dirty="0">
                <a:solidFill>
                  <a:srgbClr val="001F5F"/>
                </a:solidFill>
                <a:latin typeface="Calibri"/>
                <a:cs typeface="Calibri"/>
              </a:rPr>
              <a:t>heat components </a:t>
            </a:r>
            <a:r>
              <a:rPr sz="2118" dirty="0">
                <a:solidFill>
                  <a:srgbClr val="001F5F"/>
                </a:solidFill>
                <a:latin typeface="Calibri"/>
                <a:cs typeface="Calibri"/>
              </a:rPr>
              <a:t>in eq. </a:t>
            </a:r>
            <a:r>
              <a:rPr sz="2118" spc="-4" dirty="0">
                <a:solidFill>
                  <a:srgbClr val="001F5F"/>
                </a:solidFill>
                <a:latin typeface="Calibri"/>
                <a:cs typeface="Calibri"/>
              </a:rPr>
              <a:t>1, </a:t>
            </a:r>
            <a:r>
              <a:rPr sz="2118" spc="-9" dirty="0">
                <a:solidFill>
                  <a:srgbClr val="001F5F"/>
                </a:solidFill>
                <a:latin typeface="Calibri"/>
                <a:cs typeface="Calibri"/>
              </a:rPr>
              <a:t>closed-form  </a:t>
            </a:r>
            <a:r>
              <a:rPr sz="2118" spc="-4" dirty="0">
                <a:solidFill>
                  <a:srgbClr val="001F5F"/>
                </a:solidFill>
                <a:latin typeface="Calibri"/>
                <a:cs typeface="Calibri"/>
              </a:rPr>
              <a:t>solutions </a:t>
            </a:r>
            <a:r>
              <a:rPr sz="2118" spc="-9" dirty="0">
                <a:solidFill>
                  <a:srgbClr val="001F5F"/>
                </a:solidFill>
                <a:latin typeface="Calibri"/>
                <a:cs typeface="Calibri"/>
              </a:rPr>
              <a:t>cannot</a:t>
            </a:r>
            <a:r>
              <a:rPr sz="2118" spc="31" dirty="0">
                <a:solidFill>
                  <a:srgbClr val="001F5F"/>
                </a:solidFill>
                <a:latin typeface="Calibri"/>
                <a:cs typeface="Calibri"/>
              </a:rPr>
              <a:t> </a:t>
            </a:r>
            <a:r>
              <a:rPr sz="2118" spc="-4" dirty="0">
                <a:solidFill>
                  <a:srgbClr val="001F5F"/>
                </a:solidFill>
                <a:latin typeface="Calibri"/>
                <a:cs typeface="Calibri"/>
              </a:rPr>
              <a:t>be</a:t>
            </a:r>
            <a:r>
              <a:rPr sz="2118" spc="18" dirty="0">
                <a:solidFill>
                  <a:srgbClr val="001F5F"/>
                </a:solidFill>
                <a:latin typeface="Calibri"/>
                <a:cs typeface="Calibri"/>
              </a:rPr>
              <a:t> </a:t>
            </a:r>
            <a:r>
              <a:rPr sz="2118" spc="-9" dirty="0">
                <a:solidFill>
                  <a:srgbClr val="001F5F"/>
                </a:solidFill>
                <a:latin typeface="Calibri"/>
                <a:cs typeface="Calibri"/>
              </a:rPr>
              <a:t>obtained.	</a:t>
            </a:r>
            <a:r>
              <a:rPr sz="2118" spc="-4" dirty="0">
                <a:solidFill>
                  <a:srgbClr val="001F5F"/>
                </a:solidFill>
                <a:latin typeface="Calibri"/>
                <a:cs typeface="Calibri"/>
              </a:rPr>
              <a:t>Commonly</a:t>
            </a:r>
            <a:r>
              <a:rPr sz="2118" spc="-26" dirty="0">
                <a:solidFill>
                  <a:srgbClr val="001F5F"/>
                </a:solidFill>
                <a:latin typeface="Calibri"/>
                <a:cs typeface="Calibri"/>
              </a:rPr>
              <a:t> </a:t>
            </a:r>
            <a:r>
              <a:rPr sz="2118" spc="-4" dirty="0">
                <a:solidFill>
                  <a:srgbClr val="001F5F"/>
                </a:solidFill>
                <a:latin typeface="Calibri"/>
                <a:cs typeface="Calibri"/>
              </a:rPr>
              <a:t>used</a:t>
            </a:r>
            <a:r>
              <a:rPr sz="2118" spc="-9" dirty="0">
                <a:solidFill>
                  <a:srgbClr val="001F5F"/>
                </a:solidFill>
                <a:latin typeface="Calibri"/>
                <a:cs typeface="Calibri"/>
              </a:rPr>
              <a:t> </a:t>
            </a:r>
            <a:r>
              <a:rPr sz="2118" spc="-4" dirty="0">
                <a:solidFill>
                  <a:srgbClr val="001F5F"/>
                </a:solidFill>
                <a:latin typeface="Calibri"/>
                <a:cs typeface="Calibri"/>
              </a:rPr>
              <a:t>semi-empirical </a:t>
            </a:r>
            <a:r>
              <a:rPr sz="2118" dirty="0">
                <a:solidFill>
                  <a:srgbClr val="001F5F"/>
                </a:solidFill>
                <a:latin typeface="Calibri"/>
                <a:cs typeface="Calibri"/>
              </a:rPr>
              <a:t> </a:t>
            </a:r>
            <a:r>
              <a:rPr sz="2118" spc="-9" dirty="0">
                <a:solidFill>
                  <a:srgbClr val="001F5F"/>
                </a:solidFill>
                <a:latin typeface="Calibri"/>
                <a:cs typeface="Calibri"/>
              </a:rPr>
              <a:t>relations</a:t>
            </a:r>
            <a:r>
              <a:rPr sz="2118" spc="-71" dirty="0">
                <a:solidFill>
                  <a:srgbClr val="001F5F"/>
                </a:solidFill>
                <a:latin typeface="Calibri"/>
                <a:cs typeface="Calibri"/>
              </a:rPr>
              <a:t> </a:t>
            </a:r>
            <a:r>
              <a:rPr sz="2118" spc="-9" dirty="0">
                <a:solidFill>
                  <a:srgbClr val="001F5F"/>
                </a:solidFill>
                <a:latin typeface="Calibri"/>
                <a:cs typeface="Calibri"/>
              </a:rPr>
              <a:t>are:</a:t>
            </a:r>
            <a:endParaRPr sz="2118">
              <a:latin typeface="Calibri"/>
              <a:cs typeface="Calibri"/>
            </a:endParaRPr>
          </a:p>
          <a:p>
            <a:pPr>
              <a:spcBef>
                <a:spcPts val="26"/>
              </a:spcBef>
            </a:pPr>
            <a:endParaRPr sz="2162">
              <a:latin typeface="Times New Roman"/>
              <a:cs typeface="Times New Roman"/>
            </a:endParaRPr>
          </a:p>
          <a:p>
            <a:pPr marL="11206"/>
            <a:r>
              <a:rPr sz="2824" spc="-13" dirty="0">
                <a:solidFill>
                  <a:srgbClr val="001F5F"/>
                </a:solidFill>
                <a:latin typeface="Calibri"/>
                <a:cs typeface="Calibri"/>
              </a:rPr>
              <a:t>For </a:t>
            </a:r>
            <a:r>
              <a:rPr sz="2824" spc="-4" dirty="0">
                <a:solidFill>
                  <a:srgbClr val="001F5F"/>
                </a:solidFill>
                <a:latin typeface="Calibri"/>
                <a:cs typeface="Calibri"/>
              </a:rPr>
              <a:t>Sensible</a:t>
            </a:r>
            <a:r>
              <a:rPr sz="2824" spc="-31" dirty="0">
                <a:solidFill>
                  <a:srgbClr val="001F5F"/>
                </a:solidFill>
                <a:latin typeface="Calibri"/>
                <a:cs typeface="Calibri"/>
              </a:rPr>
              <a:t> </a:t>
            </a:r>
            <a:r>
              <a:rPr sz="2824" spc="-9" dirty="0">
                <a:solidFill>
                  <a:srgbClr val="001F5F"/>
                </a:solidFill>
                <a:latin typeface="Calibri"/>
                <a:cs typeface="Calibri"/>
              </a:rPr>
              <a:t>heat:</a:t>
            </a:r>
            <a:endParaRPr sz="2824">
              <a:latin typeface="Calibri"/>
              <a:cs typeface="Calibri"/>
            </a:endParaRPr>
          </a:p>
        </p:txBody>
      </p:sp>
      <p:sp>
        <p:nvSpPr>
          <p:cNvPr id="4" name="object 4"/>
          <p:cNvSpPr txBox="1"/>
          <p:nvPr/>
        </p:nvSpPr>
        <p:spPr>
          <a:xfrm>
            <a:off x="4086555" y="3213846"/>
            <a:ext cx="2150969" cy="325923"/>
          </a:xfrm>
          <a:prstGeom prst="rect">
            <a:avLst/>
          </a:prstGeom>
        </p:spPr>
        <p:txBody>
          <a:bodyPr vert="horz" wrap="square" lIns="0" tIns="0" rIns="0" bIns="0" rtlCol="0">
            <a:spAutoFit/>
          </a:bodyPr>
          <a:lstStyle/>
          <a:p>
            <a:pPr marL="11206"/>
            <a:r>
              <a:rPr sz="2118" dirty="0">
                <a:solidFill>
                  <a:srgbClr val="001F5F"/>
                </a:solidFill>
                <a:latin typeface="Calibri"/>
                <a:cs typeface="Calibri"/>
              </a:rPr>
              <a:t>H = </a:t>
            </a:r>
            <a:r>
              <a:rPr sz="2118" spc="-4" dirty="0">
                <a:solidFill>
                  <a:srgbClr val="001F5F"/>
                </a:solidFill>
                <a:latin typeface="Symbol"/>
                <a:cs typeface="Symbol"/>
              </a:rPr>
              <a:t></a:t>
            </a:r>
            <a:r>
              <a:rPr sz="2118" spc="-4" dirty="0">
                <a:solidFill>
                  <a:srgbClr val="001F5F"/>
                </a:solidFill>
                <a:latin typeface="Calibri"/>
                <a:cs typeface="Calibri"/>
              </a:rPr>
              <a:t>C</a:t>
            </a:r>
            <a:r>
              <a:rPr sz="2118" spc="-6" baseline="-20833" dirty="0">
                <a:solidFill>
                  <a:srgbClr val="001F5F"/>
                </a:solidFill>
                <a:latin typeface="Calibri"/>
                <a:cs typeface="Calibri"/>
              </a:rPr>
              <a:t>p </a:t>
            </a:r>
            <a:r>
              <a:rPr sz="2118" spc="-40" dirty="0">
                <a:solidFill>
                  <a:srgbClr val="001F5F"/>
                </a:solidFill>
                <a:latin typeface="Calibri"/>
                <a:cs typeface="Calibri"/>
              </a:rPr>
              <a:t>(T</a:t>
            </a:r>
            <a:r>
              <a:rPr sz="2118" spc="-59" baseline="-20833" dirty="0">
                <a:solidFill>
                  <a:srgbClr val="001F5F"/>
                </a:solidFill>
                <a:latin typeface="Calibri"/>
                <a:cs typeface="Calibri"/>
              </a:rPr>
              <a:t>aero  </a:t>
            </a:r>
            <a:r>
              <a:rPr sz="2118" dirty="0">
                <a:solidFill>
                  <a:srgbClr val="001F5F"/>
                </a:solidFill>
                <a:latin typeface="Calibri"/>
                <a:cs typeface="Calibri"/>
              </a:rPr>
              <a:t>-</a:t>
            </a:r>
            <a:r>
              <a:rPr sz="2118" spc="-119" dirty="0">
                <a:solidFill>
                  <a:srgbClr val="001F5F"/>
                </a:solidFill>
                <a:latin typeface="Calibri"/>
                <a:cs typeface="Calibri"/>
              </a:rPr>
              <a:t> </a:t>
            </a:r>
            <a:r>
              <a:rPr sz="2118" spc="-40" dirty="0">
                <a:solidFill>
                  <a:srgbClr val="001F5F"/>
                </a:solidFill>
                <a:latin typeface="Calibri"/>
                <a:cs typeface="Calibri"/>
              </a:rPr>
              <a:t>T</a:t>
            </a:r>
            <a:r>
              <a:rPr sz="2118" spc="-59" baseline="-20833" dirty="0">
                <a:solidFill>
                  <a:srgbClr val="001F5F"/>
                </a:solidFill>
                <a:latin typeface="Calibri"/>
                <a:cs typeface="Calibri"/>
              </a:rPr>
              <a:t>a</a:t>
            </a:r>
            <a:r>
              <a:rPr sz="2118" spc="-40" dirty="0">
                <a:solidFill>
                  <a:srgbClr val="001F5F"/>
                </a:solidFill>
                <a:latin typeface="Calibri"/>
                <a:cs typeface="Calibri"/>
              </a:rPr>
              <a:t>)/r</a:t>
            </a:r>
            <a:r>
              <a:rPr sz="2118" spc="-59" baseline="-20833" dirty="0">
                <a:solidFill>
                  <a:srgbClr val="001F5F"/>
                </a:solidFill>
                <a:latin typeface="Calibri"/>
                <a:cs typeface="Calibri"/>
              </a:rPr>
              <a:t>a</a:t>
            </a:r>
            <a:endParaRPr sz="2118" baseline="-20833">
              <a:latin typeface="Calibri"/>
              <a:cs typeface="Calibri"/>
            </a:endParaRPr>
          </a:p>
        </p:txBody>
      </p:sp>
      <p:sp>
        <p:nvSpPr>
          <p:cNvPr id="5" name="object 5"/>
          <p:cNvSpPr txBox="1"/>
          <p:nvPr/>
        </p:nvSpPr>
        <p:spPr>
          <a:xfrm>
            <a:off x="7780460" y="3213846"/>
            <a:ext cx="322169" cy="325923"/>
          </a:xfrm>
          <a:prstGeom prst="rect">
            <a:avLst/>
          </a:prstGeom>
        </p:spPr>
        <p:txBody>
          <a:bodyPr vert="horz" wrap="square" lIns="0" tIns="0" rIns="0" bIns="0" rtlCol="0">
            <a:spAutoFit/>
          </a:bodyPr>
          <a:lstStyle/>
          <a:p>
            <a:pPr marL="11206"/>
            <a:r>
              <a:rPr sz="2118" dirty="0">
                <a:solidFill>
                  <a:srgbClr val="001F5F"/>
                </a:solidFill>
                <a:latin typeface="Calibri"/>
                <a:cs typeface="Calibri"/>
              </a:rPr>
              <a:t>(</a:t>
            </a:r>
            <a:r>
              <a:rPr sz="2118" spc="-4" dirty="0">
                <a:solidFill>
                  <a:srgbClr val="001F5F"/>
                </a:solidFill>
                <a:latin typeface="Calibri"/>
                <a:cs typeface="Calibri"/>
              </a:rPr>
              <a:t>3</a:t>
            </a:r>
            <a:r>
              <a:rPr sz="2118" dirty="0">
                <a:solidFill>
                  <a:srgbClr val="001F5F"/>
                </a:solidFill>
                <a:latin typeface="Calibri"/>
                <a:cs typeface="Calibri"/>
              </a:rPr>
              <a:t>)</a:t>
            </a:r>
            <a:endParaRPr sz="2118">
              <a:latin typeface="Calibri"/>
              <a:cs typeface="Calibri"/>
            </a:endParaRPr>
          </a:p>
        </p:txBody>
      </p:sp>
      <p:sp>
        <p:nvSpPr>
          <p:cNvPr id="6" name="object 6"/>
          <p:cNvSpPr txBox="1"/>
          <p:nvPr/>
        </p:nvSpPr>
        <p:spPr>
          <a:xfrm>
            <a:off x="2333059" y="3859304"/>
            <a:ext cx="7447429" cy="1629613"/>
          </a:xfrm>
          <a:prstGeom prst="rect">
            <a:avLst/>
          </a:prstGeom>
        </p:spPr>
        <p:txBody>
          <a:bodyPr vert="horz" wrap="square" lIns="0" tIns="0" rIns="0" bIns="0" rtlCol="0">
            <a:spAutoFit/>
          </a:bodyPr>
          <a:lstStyle/>
          <a:p>
            <a:pPr marL="313781" indent="-302575">
              <a:buFont typeface="Arial"/>
              <a:buChar char="•"/>
              <a:tabLst>
                <a:tab pos="313781" algn="l"/>
                <a:tab pos="1535848" algn="l"/>
              </a:tabLst>
            </a:pPr>
            <a:r>
              <a:rPr sz="2118" spc="-9" dirty="0">
                <a:solidFill>
                  <a:srgbClr val="001F5F"/>
                </a:solidFill>
                <a:latin typeface="Calibri"/>
                <a:cs typeface="Calibri"/>
              </a:rPr>
              <a:t>where</a:t>
            </a:r>
            <a:r>
              <a:rPr sz="2118" spc="13" dirty="0">
                <a:solidFill>
                  <a:srgbClr val="001F5F"/>
                </a:solidFill>
                <a:latin typeface="Calibri"/>
                <a:cs typeface="Calibri"/>
              </a:rPr>
              <a:t> </a:t>
            </a:r>
            <a:r>
              <a:rPr sz="2118" dirty="0">
                <a:solidFill>
                  <a:srgbClr val="001F5F"/>
                </a:solidFill>
                <a:latin typeface="Calibri"/>
                <a:cs typeface="Calibri"/>
              </a:rPr>
              <a:t>H	</a:t>
            </a:r>
            <a:r>
              <a:rPr sz="2118" spc="-4" dirty="0">
                <a:solidFill>
                  <a:srgbClr val="001F5F"/>
                </a:solidFill>
                <a:latin typeface="Calibri"/>
                <a:cs typeface="Calibri"/>
              </a:rPr>
              <a:t>sensible </a:t>
            </a:r>
            <a:r>
              <a:rPr sz="2118" spc="-9" dirty="0">
                <a:solidFill>
                  <a:srgbClr val="001F5F"/>
                </a:solidFill>
                <a:latin typeface="Calibri"/>
                <a:cs typeface="Calibri"/>
              </a:rPr>
              <a:t>heat </a:t>
            </a:r>
            <a:r>
              <a:rPr sz="2118" spc="-4" dirty="0">
                <a:solidFill>
                  <a:srgbClr val="001F5F"/>
                </a:solidFill>
                <a:latin typeface="Calibri"/>
                <a:cs typeface="Calibri"/>
              </a:rPr>
              <a:t>flux, </a:t>
            </a:r>
            <a:r>
              <a:rPr sz="2118" dirty="0">
                <a:solidFill>
                  <a:srgbClr val="001F5F"/>
                </a:solidFill>
                <a:latin typeface="Calibri"/>
                <a:cs typeface="Calibri"/>
              </a:rPr>
              <a:t>W </a:t>
            </a:r>
            <a:r>
              <a:rPr sz="2118" spc="-4" dirty="0">
                <a:solidFill>
                  <a:srgbClr val="001F5F"/>
                </a:solidFill>
                <a:latin typeface="Calibri"/>
                <a:cs typeface="Calibri"/>
              </a:rPr>
              <a:t>m</a:t>
            </a:r>
            <a:r>
              <a:rPr sz="2118" spc="-6" baseline="24305" dirty="0">
                <a:solidFill>
                  <a:srgbClr val="001F5F"/>
                </a:solidFill>
                <a:latin typeface="Calibri"/>
                <a:cs typeface="Calibri"/>
              </a:rPr>
              <a:t>-2</a:t>
            </a:r>
            <a:r>
              <a:rPr sz="2118" spc="-4" dirty="0">
                <a:solidFill>
                  <a:srgbClr val="001F5F"/>
                </a:solidFill>
                <a:latin typeface="Calibri"/>
                <a:cs typeface="Calibri"/>
              </a:rPr>
              <a:t>; </a:t>
            </a:r>
            <a:r>
              <a:rPr sz="2118" dirty="0">
                <a:solidFill>
                  <a:srgbClr val="001F5F"/>
                </a:solidFill>
                <a:latin typeface="Symbol"/>
                <a:cs typeface="Symbol"/>
              </a:rPr>
              <a:t></a:t>
            </a:r>
            <a:r>
              <a:rPr sz="2118" dirty="0">
                <a:solidFill>
                  <a:srgbClr val="001F5F"/>
                </a:solidFill>
                <a:latin typeface="Times New Roman"/>
                <a:cs typeface="Times New Roman"/>
              </a:rPr>
              <a:t> </a:t>
            </a:r>
            <a:r>
              <a:rPr sz="2118" spc="-4" dirty="0">
                <a:solidFill>
                  <a:srgbClr val="001F5F"/>
                </a:solidFill>
                <a:latin typeface="Calibri"/>
                <a:cs typeface="Calibri"/>
              </a:rPr>
              <a:t>density of </a:t>
            </a:r>
            <a:r>
              <a:rPr sz="2118" spc="-44" dirty="0">
                <a:solidFill>
                  <a:srgbClr val="001F5F"/>
                </a:solidFill>
                <a:latin typeface="Calibri"/>
                <a:cs typeface="Calibri"/>
              </a:rPr>
              <a:t>air, </a:t>
            </a:r>
            <a:r>
              <a:rPr sz="2118" dirty="0">
                <a:solidFill>
                  <a:srgbClr val="001F5F"/>
                </a:solidFill>
                <a:latin typeface="Calibri"/>
                <a:cs typeface="Calibri"/>
              </a:rPr>
              <a:t>kg</a:t>
            </a:r>
            <a:r>
              <a:rPr sz="2118" spc="-49" dirty="0">
                <a:solidFill>
                  <a:srgbClr val="001F5F"/>
                </a:solidFill>
                <a:latin typeface="Calibri"/>
                <a:cs typeface="Calibri"/>
              </a:rPr>
              <a:t> </a:t>
            </a:r>
            <a:r>
              <a:rPr sz="2118" spc="-4" dirty="0">
                <a:solidFill>
                  <a:srgbClr val="001F5F"/>
                </a:solidFill>
                <a:latin typeface="Calibri"/>
                <a:cs typeface="Calibri"/>
              </a:rPr>
              <a:t>m</a:t>
            </a:r>
            <a:r>
              <a:rPr sz="2118" spc="-6" baseline="24305" dirty="0">
                <a:solidFill>
                  <a:srgbClr val="001F5F"/>
                </a:solidFill>
                <a:latin typeface="Calibri"/>
                <a:cs typeface="Calibri"/>
              </a:rPr>
              <a:t>-3</a:t>
            </a:r>
            <a:r>
              <a:rPr sz="2118" spc="-4" dirty="0">
                <a:solidFill>
                  <a:srgbClr val="001F5F"/>
                </a:solidFill>
                <a:latin typeface="Calibri"/>
                <a:cs typeface="Calibri"/>
              </a:rPr>
              <a:t>;</a:t>
            </a:r>
            <a:endParaRPr sz="2118">
              <a:latin typeface="Calibri"/>
              <a:cs typeface="Calibri"/>
            </a:endParaRPr>
          </a:p>
          <a:p>
            <a:pPr marL="916130" indent="-904923">
              <a:buFont typeface="Arial"/>
              <a:buChar char="•"/>
              <a:tabLst>
                <a:tab pos="916690" algn="l"/>
                <a:tab pos="1393526" algn="l"/>
              </a:tabLst>
            </a:pPr>
            <a:r>
              <a:rPr sz="2118" spc="-4" dirty="0">
                <a:solidFill>
                  <a:srgbClr val="001F5F"/>
                </a:solidFill>
                <a:latin typeface="Calibri"/>
                <a:cs typeface="Calibri"/>
              </a:rPr>
              <a:t>C</a:t>
            </a:r>
            <a:r>
              <a:rPr sz="2118" spc="-6" baseline="-20833" dirty="0">
                <a:solidFill>
                  <a:srgbClr val="001F5F"/>
                </a:solidFill>
                <a:latin typeface="Calibri"/>
                <a:cs typeface="Calibri"/>
              </a:rPr>
              <a:t>p	</a:t>
            </a:r>
            <a:r>
              <a:rPr sz="2118" spc="-4" dirty="0">
                <a:solidFill>
                  <a:srgbClr val="001F5F"/>
                </a:solidFill>
                <a:latin typeface="Calibri"/>
                <a:cs typeface="Calibri"/>
              </a:rPr>
              <a:t>specific </a:t>
            </a:r>
            <a:r>
              <a:rPr sz="2118" spc="-9" dirty="0">
                <a:solidFill>
                  <a:srgbClr val="001F5F"/>
                </a:solidFill>
                <a:latin typeface="Calibri"/>
                <a:cs typeface="Calibri"/>
              </a:rPr>
              <a:t>heat </a:t>
            </a:r>
            <a:r>
              <a:rPr sz="2118" spc="-4" dirty="0">
                <a:solidFill>
                  <a:srgbClr val="001F5F"/>
                </a:solidFill>
                <a:latin typeface="Calibri"/>
                <a:cs typeface="Calibri"/>
              </a:rPr>
              <a:t>of </a:t>
            </a:r>
            <a:r>
              <a:rPr sz="2118" spc="-44" dirty="0">
                <a:solidFill>
                  <a:srgbClr val="001F5F"/>
                </a:solidFill>
                <a:latin typeface="Calibri"/>
                <a:cs typeface="Calibri"/>
              </a:rPr>
              <a:t>air, </a:t>
            </a:r>
            <a:r>
              <a:rPr sz="2118" dirty="0">
                <a:solidFill>
                  <a:srgbClr val="001F5F"/>
                </a:solidFill>
                <a:latin typeface="Calibri"/>
                <a:cs typeface="Calibri"/>
              </a:rPr>
              <a:t>J </a:t>
            </a:r>
            <a:r>
              <a:rPr sz="2118" spc="-4" dirty="0">
                <a:solidFill>
                  <a:srgbClr val="001F5F"/>
                </a:solidFill>
                <a:latin typeface="Calibri"/>
                <a:cs typeface="Calibri"/>
              </a:rPr>
              <a:t>kg</a:t>
            </a:r>
            <a:r>
              <a:rPr sz="2118" spc="-6" baseline="24305" dirty="0">
                <a:solidFill>
                  <a:srgbClr val="001F5F"/>
                </a:solidFill>
                <a:latin typeface="Calibri"/>
                <a:cs typeface="Calibri"/>
              </a:rPr>
              <a:t>-1</a:t>
            </a:r>
            <a:r>
              <a:rPr sz="2118" spc="224" baseline="24305" dirty="0">
                <a:solidFill>
                  <a:srgbClr val="001F5F"/>
                </a:solidFill>
                <a:latin typeface="Calibri"/>
                <a:cs typeface="Calibri"/>
              </a:rPr>
              <a:t> </a:t>
            </a:r>
            <a:r>
              <a:rPr sz="2118" spc="-6" baseline="24305" dirty="0">
                <a:solidFill>
                  <a:srgbClr val="001F5F"/>
                </a:solidFill>
                <a:latin typeface="Calibri"/>
                <a:cs typeface="Calibri"/>
              </a:rPr>
              <a:t>o</a:t>
            </a:r>
            <a:r>
              <a:rPr sz="2118" spc="-4" dirty="0">
                <a:solidFill>
                  <a:srgbClr val="001F5F"/>
                </a:solidFill>
                <a:latin typeface="Calibri"/>
                <a:cs typeface="Calibri"/>
              </a:rPr>
              <a:t>C</a:t>
            </a:r>
            <a:r>
              <a:rPr sz="2118" spc="-6" baseline="24305" dirty="0">
                <a:solidFill>
                  <a:srgbClr val="001F5F"/>
                </a:solidFill>
                <a:latin typeface="Calibri"/>
                <a:cs typeface="Calibri"/>
              </a:rPr>
              <a:t>-1</a:t>
            </a:r>
            <a:r>
              <a:rPr sz="2118" spc="-4" dirty="0">
                <a:solidFill>
                  <a:srgbClr val="001F5F"/>
                </a:solidFill>
                <a:latin typeface="Calibri"/>
                <a:cs typeface="Calibri"/>
              </a:rPr>
              <a:t>;</a:t>
            </a:r>
            <a:endParaRPr sz="2118">
              <a:latin typeface="Calibri"/>
              <a:cs typeface="Calibri"/>
            </a:endParaRPr>
          </a:p>
          <a:p>
            <a:pPr marL="916130" indent="-904923">
              <a:buFont typeface="Arial"/>
              <a:buChar char="•"/>
              <a:tabLst>
                <a:tab pos="916690" algn="l"/>
                <a:tab pos="1413697" algn="l"/>
              </a:tabLst>
            </a:pPr>
            <a:r>
              <a:rPr sz="2118" spc="-93" dirty="0">
                <a:solidFill>
                  <a:srgbClr val="001F5F"/>
                </a:solidFill>
                <a:latin typeface="Calibri"/>
                <a:cs typeface="Calibri"/>
              </a:rPr>
              <a:t>T</a:t>
            </a:r>
            <a:r>
              <a:rPr sz="2118" spc="-139" baseline="-20833" dirty="0">
                <a:solidFill>
                  <a:srgbClr val="001F5F"/>
                </a:solidFill>
                <a:latin typeface="Calibri"/>
                <a:cs typeface="Calibri"/>
              </a:rPr>
              <a:t>a	</a:t>
            </a:r>
            <a:r>
              <a:rPr sz="2118" spc="-18" dirty="0">
                <a:solidFill>
                  <a:srgbClr val="001F5F"/>
                </a:solidFill>
                <a:latin typeface="Calibri"/>
                <a:cs typeface="Calibri"/>
              </a:rPr>
              <a:t>reference </a:t>
            </a:r>
            <a:r>
              <a:rPr sz="2118" spc="-9" dirty="0">
                <a:solidFill>
                  <a:srgbClr val="001F5F"/>
                </a:solidFill>
                <a:latin typeface="Calibri"/>
                <a:cs typeface="Calibri"/>
              </a:rPr>
              <a:t>height </a:t>
            </a:r>
            <a:r>
              <a:rPr sz="2118" dirty="0">
                <a:solidFill>
                  <a:srgbClr val="001F5F"/>
                </a:solidFill>
                <a:latin typeface="Calibri"/>
                <a:cs typeface="Calibri"/>
              </a:rPr>
              <a:t>air </a:t>
            </a:r>
            <a:r>
              <a:rPr sz="2118" spc="-13" dirty="0">
                <a:solidFill>
                  <a:srgbClr val="001F5F"/>
                </a:solidFill>
                <a:latin typeface="Calibri"/>
                <a:cs typeface="Calibri"/>
              </a:rPr>
              <a:t>temperature,</a:t>
            </a:r>
            <a:r>
              <a:rPr sz="2118" spc="9" dirty="0">
                <a:solidFill>
                  <a:srgbClr val="001F5F"/>
                </a:solidFill>
                <a:latin typeface="Calibri"/>
                <a:cs typeface="Calibri"/>
              </a:rPr>
              <a:t> </a:t>
            </a:r>
            <a:r>
              <a:rPr sz="2118" spc="-6" baseline="24305" dirty="0">
                <a:solidFill>
                  <a:srgbClr val="001F5F"/>
                </a:solidFill>
                <a:latin typeface="Calibri"/>
                <a:cs typeface="Calibri"/>
              </a:rPr>
              <a:t>o</a:t>
            </a:r>
            <a:r>
              <a:rPr sz="2118" spc="-4" dirty="0">
                <a:solidFill>
                  <a:srgbClr val="001F5F"/>
                </a:solidFill>
                <a:latin typeface="Calibri"/>
                <a:cs typeface="Calibri"/>
              </a:rPr>
              <a:t>C;</a:t>
            </a:r>
            <a:endParaRPr sz="2118">
              <a:latin typeface="Calibri"/>
              <a:cs typeface="Calibri"/>
            </a:endParaRPr>
          </a:p>
          <a:p>
            <a:pPr marL="916130" indent="-904923">
              <a:buFont typeface="Arial"/>
              <a:buChar char="•"/>
              <a:tabLst>
                <a:tab pos="916690" algn="l"/>
                <a:tab pos="1478135" algn="l"/>
              </a:tabLst>
            </a:pPr>
            <a:r>
              <a:rPr sz="2118" spc="-44" dirty="0">
                <a:solidFill>
                  <a:srgbClr val="001F5F"/>
                </a:solidFill>
                <a:latin typeface="Calibri"/>
                <a:cs typeface="Calibri"/>
              </a:rPr>
              <a:t>T</a:t>
            </a:r>
            <a:r>
              <a:rPr sz="2118" spc="-66" baseline="-20833" dirty="0">
                <a:solidFill>
                  <a:srgbClr val="001F5F"/>
                </a:solidFill>
                <a:latin typeface="Calibri"/>
                <a:cs typeface="Calibri"/>
              </a:rPr>
              <a:t>aero	</a:t>
            </a:r>
            <a:r>
              <a:rPr sz="2118" spc="-9" dirty="0">
                <a:solidFill>
                  <a:srgbClr val="001F5F"/>
                </a:solidFill>
                <a:latin typeface="Calibri"/>
                <a:cs typeface="Calibri"/>
              </a:rPr>
              <a:t>canopy </a:t>
            </a:r>
            <a:r>
              <a:rPr sz="2118" spc="-13" dirty="0">
                <a:solidFill>
                  <a:srgbClr val="001F5F"/>
                </a:solidFill>
                <a:latin typeface="Calibri"/>
                <a:cs typeface="Calibri"/>
              </a:rPr>
              <a:t>temperature,</a:t>
            </a:r>
            <a:r>
              <a:rPr sz="2118" spc="-44" dirty="0">
                <a:solidFill>
                  <a:srgbClr val="001F5F"/>
                </a:solidFill>
                <a:latin typeface="Calibri"/>
                <a:cs typeface="Calibri"/>
              </a:rPr>
              <a:t> </a:t>
            </a:r>
            <a:r>
              <a:rPr sz="2118" spc="-6" baseline="24305" dirty="0">
                <a:solidFill>
                  <a:srgbClr val="001F5F"/>
                </a:solidFill>
                <a:latin typeface="Calibri"/>
                <a:cs typeface="Calibri"/>
              </a:rPr>
              <a:t>o</a:t>
            </a:r>
            <a:r>
              <a:rPr sz="2118" spc="-4" dirty="0">
                <a:solidFill>
                  <a:srgbClr val="001F5F"/>
                </a:solidFill>
                <a:latin typeface="Calibri"/>
                <a:cs typeface="Calibri"/>
              </a:rPr>
              <a:t>C;</a:t>
            </a:r>
            <a:endParaRPr sz="2118">
              <a:latin typeface="Calibri"/>
              <a:cs typeface="Calibri"/>
            </a:endParaRPr>
          </a:p>
          <a:p>
            <a:pPr marL="916130" indent="-904923">
              <a:buFont typeface="Arial"/>
              <a:buChar char="•"/>
              <a:tabLst>
                <a:tab pos="916690" algn="l"/>
                <a:tab pos="1390724" algn="l"/>
              </a:tabLst>
            </a:pPr>
            <a:r>
              <a:rPr sz="2118" spc="-22" dirty="0">
                <a:solidFill>
                  <a:srgbClr val="001F5F"/>
                </a:solidFill>
                <a:latin typeface="Calibri"/>
                <a:cs typeface="Calibri"/>
              </a:rPr>
              <a:t>r</a:t>
            </a:r>
            <a:r>
              <a:rPr sz="2118" spc="-33" baseline="-20833" dirty="0">
                <a:solidFill>
                  <a:srgbClr val="001F5F"/>
                </a:solidFill>
                <a:latin typeface="Calibri"/>
                <a:cs typeface="Calibri"/>
              </a:rPr>
              <a:t>a	</a:t>
            </a:r>
            <a:r>
              <a:rPr sz="2118" spc="-4" dirty="0">
                <a:solidFill>
                  <a:srgbClr val="001F5F"/>
                </a:solidFill>
                <a:latin typeface="Calibri"/>
                <a:cs typeface="Calibri"/>
              </a:rPr>
              <a:t>aerodynamic </a:t>
            </a:r>
            <a:r>
              <a:rPr sz="2118" spc="-9" dirty="0">
                <a:solidFill>
                  <a:srgbClr val="001F5F"/>
                </a:solidFill>
                <a:latin typeface="Calibri"/>
                <a:cs typeface="Calibri"/>
              </a:rPr>
              <a:t>resistance </a:t>
            </a:r>
            <a:r>
              <a:rPr sz="2118" spc="-18" dirty="0">
                <a:solidFill>
                  <a:srgbClr val="001F5F"/>
                </a:solidFill>
                <a:latin typeface="Calibri"/>
                <a:cs typeface="Calibri"/>
              </a:rPr>
              <a:t>for </a:t>
            </a:r>
            <a:r>
              <a:rPr sz="2118" spc="-9" dirty="0">
                <a:solidFill>
                  <a:srgbClr val="001F5F"/>
                </a:solidFill>
                <a:latin typeface="Calibri"/>
                <a:cs typeface="Calibri"/>
              </a:rPr>
              <a:t>heat </a:t>
            </a:r>
            <a:r>
              <a:rPr sz="2118" spc="-4" dirty="0">
                <a:solidFill>
                  <a:srgbClr val="001F5F"/>
                </a:solidFill>
                <a:latin typeface="Calibri"/>
                <a:cs typeface="Calibri"/>
              </a:rPr>
              <a:t>and </a:t>
            </a:r>
            <a:r>
              <a:rPr sz="2118" spc="-13" dirty="0">
                <a:solidFill>
                  <a:srgbClr val="001F5F"/>
                </a:solidFill>
                <a:latin typeface="Calibri"/>
                <a:cs typeface="Calibri"/>
              </a:rPr>
              <a:t>water </a:t>
            </a:r>
            <a:r>
              <a:rPr sz="2118" spc="-40" dirty="0">
                <a:solidFill>
                  <a:srgbClr val="001F5F"/>
                </a:solidFill>
                <a:latin typeface="Calibri"/>
                <a:cs typeface="Calibri"/>
              </a:rPr>
              <a:t>vapor, </a:t>
            </a:r>
            <a:r>
              <a:rPr sz="2118" dirty="0">
                <a:solidFill>
                  <a:srgbClr val="001F5F"/>
                </a:solidFill>
                <a:latin typeface="Calibri"/>
                <a:cs typeface="Calibri"/>
              </a:rPr>
              <a:t>s </a:t>
            </a:r>
            <a:r>
              <a:rPr sz="2118" spc="-4" dirty="0">
                <a:solidFill>
                  <a:srgbClr val="001F5F"/>
                </a:solidFill>
                <a:latin typeface="Calibri"/>
                <a:cs typeface="Calibri"/>
              </a:rPr>
              <a:t>m</a:t>
            </a:r>
            <a:r>
              <a:rPr sz="2118" spc="-6" baseline="24305" dirty="0">
                <a:solidFill>
                  <a:srgbClr val="001F5F"/>
                </a:solidFill>
                <a:latin typeface="Calibri"/>
                <a:cs typeface="Calibri"/>
              </a:rPr>
              <a:t>-1</a:t>
            </a:r>
            <a:r>
              <a:rPr sz="2118" spc="-4" dirty="0">
                <a:solidFill>
                  <a:srgbClr val="001F5F"/>
                </a:solidFill>
                <a:latin typeface="Calibri"/>
                <a:cs typeface="Calibri"/>
              </a:rPr>
              <a:t>.</a:t>
            </a:r>
            <a:endParaRPr sz="2118">
              <a:latin typeface="Calibri"/>
              <a:cs typeface="Calibri"/>
            </a:endParaRPr>
          </a:p>
        </p:txBody>
      </p:sp>
    </p:spTree>
    <p:extLst>
      <p:ext uri="{BB962C8B-B14F-4D97-AF65-F5344CB8AC3E}">
        <p14:creationId xmlns:p14="http://schemas.microsoft.com/office/powerpoint/2010/main" val="3481226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65823" y="623936"/>
            <a:ext cx="7531474" cy="5449505"/>
          </a:xfrm>
          <a:prstGeom prst="rect">
            <a:avLst/>
          </a:prstGeom>
        </p:spPr>
        <p:txBody>
          <a:bodyPr vert="horz" wrap="square" lIns="0" tIns="0" rIns="0" bIns="0" rtlCol="0">
            <a:spAutoFit/>
          </a:bodyPr>
          <a:lstStyle/>
          <a:p>
            <a:pPr marL="313781" marR="78445" indent="-302575">
              <a:buFont typeface="Arial"/>
              <a:buChar char="•"/>
              <a:tabLst>
                <a:tab pos="313781" algn="l"/>
              </a:tabLst>
            </a:pPr>
            <a:r>
              <a:rPr sz="2647" dirty="0">
                <a:solidFill>
                  <a:srgbClr val="001F5F"/>
                </a:solidFill>
                <a:latin typeface="Calibri"/>
                <a:cs typeface="Calibri"/>
              </a:rPr>
              <a:t>In </a:t>
            </a:r>
            <a:r>
              <a:rPr sz="2647" spc="-4" dirty="0">
                <a:solidFill>
                  <a:srgbClr val="001F5F"/>
                </a:solidFill>
                <a:latin typeface="Calibri"/>
                <a:cs typeface="Calibri"/>
              </a:rPr>
              <a:t>this </a:t>
            </a:r>
            <a:r>
              <a:rPr sz="2647" spc="-13" dirty="0">
                <a:solidFill>
                  <a:srgbClr val="001F5F"/>
                </a:solidFill>
                <a:latin typeface="Calibri"/>
                <a:cs typeface="Calibri"/>
              </a:rPr>
              <a:t>formulation </a:t>
            </a:r>
            <a:r>
              <a:rPr sz="2647" spc="-4" dirty="0">
                <a:solidFill>
                  <a:srgbClr val="001F5F"/>
                </a:solidFill>
                <a:latin typeface="Calibri"/>
                <a:cs typeface="Calibri"/>
              </a:rPr>
              <a:t>the </a:t>
            </a:r>
            <a:r>
              <a:rPr sz="2647" spc="-9" dirty="0">
                <a:solidFill>
                  <a:srgbClr val="001F5F"/>
                </a:solidFill>
                <a:latin typeface="Calibri"/>
                <a:cs typeface="Calibri"/>
              </a:rPr>
              <a:t>aerodynamic </a:t>
            </a:r>
            <a:r>
              <a:rPr sz="2647" spc="-13" dirty="0">
                <a:solidFill>
                  <a:srgbClr val="001F5F"/>
                </a:solidFill>
                <a:latin typeface="Calibri"/>
                <a:cs typeface="Calibri"/>
              </a:rPr>
              <a:t>resistance, </a:t>
            </a:r>
            <a:r>
              <a:rPr sz="2647" spc="-18" dirty="0">
                <a:solidFill>
                  <a:srgbClr val="001F5F"/>
                </a:solidFill>
                <a:latin typeface="Calibri"/>
                <a:cs typeface="Calibri"/>
              </a:rPr>
              <a:t>r</a:t>
            </a:r>
            <a:r>
              <a:rPr sz="2647" spc="-26" baseline="-20833" dirty="0">
                <a:solidFill>
                  <a:srgbClr val="001F5F"/>
                </a:solidFill>
                <a:latin typeface="Calibri"/>
                <a:cs typeface="Calibri"/>
              </a:rPr>
              <a:t>a</a:t>
            </a:r>
            <a:r>
              <a:rPr sz="2647" spc="-18" dirty="0">
                <a:solidFill>
                  <a:srgbClr val="001F5F"/>
                </a:solidFill>
                <a:latin typeface="Calibri"/>
                <a:cs typeface="Calibri"/>
              </a:rPr>
              <a:t>,  relates </a:t>
            </a:r>
            <a:r>
              <a:rPr sz="2647" spc="-4" dirty="0">
                <a:solidFill>
                  <a:srgbClr val="001F5F"/>
                </a:solidFill>
                <a:latin typeface="Calibri"/>
                <a:cs typeface="Calibri"/>
              </a:rPr>
              <a:t>the </a:t>
            </a:r>
            <a:r>
              <a:rPr sz="2647" spc="-9" dirty="0">
                <a:solidFill>
                  <a:srgbClr val="001F5F"/>
                </a:solidFill>
                <a:latin typeface="Calibri"/>
                <a:cs typeface="Calibri"/>
              </a:rPr>
              <a:t>vertical </a:t>
            </a:r>
            <a:r>
              <a:rPr sz="2647" spc="-13" dirty="0">
                <a:solidFill>
                  <a:srgbClr val="001F5F"/>
                </a:solidFill>
                <a:latin typeface="Calibri"/>
                <a:cs typeface="Calibri"/>
              </a:rPr>
              <a:t>gradient </a:t>
            </a:r>
            <a:r>
              <a:rPr sz="2647" spc="-4" dirty="0">
                <a:solidFill>
                  <a:srgbClr val="001F5F"/>
                </a:solidFill>
                <a:latin typeface="Calibri"/>
                <a:cs typeface="Calibri"/>
              </a:rPr>
              <a:t>in </a:t>
            </a:r>
            <a:r>
              <a:rPr sz="2647" spc="-18" dirty="0">
                <a:solidFill>
                  <a:srgbClr val="001F5F"/>
                </a:solidFill>
                <a:latin typeface="Calibri"/>
                <a:cs typeface="Calibri"/>
              </a:rPr>
              <a:t>temperature, </a:t>
            </a:r>
            <a:r>
              <a:rPr sz="2647" spc="-53" dirty="0">
                <a:solidFill>
                  <a:srgbClr val="001F5F"/>
                </a:solidFill>
                <a:latin typeface="Calibri"/>
                <a:cs typeface="Calibri"/>
              </a:rPr>
              <a:t>T</a:t>
            </a:r>
            <a:r>
              <a:rPr sz="2647" spc="-79" baseline="-20833" dirty="0">
                <a:solidFill>
                  <a:srgbClr val="001F5F"/>
                </a:solidFill>
                <a:latin typeface="Calibri"/>
                <a:cs typeface="Calibri"/>
              </a:rPr>
              <a:t>aero </a:t>
            </a:r>
            <a:r>
              <a:rPr sz="2647" dirty="0">
                <a:solidFill>
                  <a:srgbClr val="001F5F"/>
                </a:solidFill>
                <a:latin typeface="Calibri"/>
                <a:cs typeface="Calibri"/>
              </a:rPr>
              <a:t>- </a:t>
            </a:r>
            <a:r>
              <a:rPr sz="2647" spc="-71" dirty="0">
                <a:solidFill>
                  <a:srgbClr val="001F5F"/>
                </a:solidFill>
                <a:latin typeface="Calibri"/>
                <a:cs typeface="Calibri"/>
              </a:rPr>
              <a:t>T</a:t>
            </a:r>
            <a:r>
              <a:rPr sz="2647" spc="-106" baseline="-20833" dirty="0">
                <a:solidFill>
                  <a:srgbClr val="001F5F"/>
                </a:solidFill>
                <a:latin typeface="Calibri"/>
                <a:cs typeface="Calibri"/>
              </a:rPr>
              <a:t>a,  </a:t>
            </a:r>
            <a:r>
              <a:rPr sz="2647" spc="-13" dirty="0">
                <a:solidFill>
                  <a:srgbClr val="001F5F"/>
                </a:solidFill>
                <a:latin typeface="Calibri"/>
                <a:cs typeface="Calibri"/>
              </a:rPr>
              <a:t>to </a:t>
            </a:r>
            <a:r>
              <a:rPr sz="2647" spc="-4" dirty="0">
                <a:solidFill>
                  <a:srgbClr val="001F5F"/>
                </a:solidFill>
                <a:latin typeface="Calibri"/>
                <a:cs typeface="Calibri"/>
              </a:rPr>
              <a:t>the </a:t>
            </a:r>
            <a:r>
              <a:rPr sz="2647" spc="-9" dirty="0">
                <a:solidFill>
                  <a:srgbClr val="001F5F"/>
                </a:solidFill>
                <a:latin typeface="Calibri"/>
                <a:cs typeface="Calibri"/>
              </a:rPr>
              <a:t>sensible heat</a:t>
            </a:r>
            <a:r>
              <a:rPr sz="2647" spc="-35" dirty="0">
                <a:solidFill>
                  <a:srgbClr val="001F5F"/>
                </a:solidFill>
                <a:latin typeface="Calibri"/>
                <a:cs typeface="Calibri"/>
              </a:rPr>
              <a:t> </a:t>
            </a:r>
            <a:r>
              <a:rPr sz="2647" spc="-9" dirty="0">
                <a:solidFill>
                  <a:srgbClr val="001F5F"/>
                </a:solidFill>
                <a:latin typeface="Calibri"/>
                <a:cs typeface="Calibri"/>
              </a:rPr>
              <a:t>flux.</a:t>
            </a:r>
            <a:endParaRPr sz="2647">
              <a:latin typeface="Calibri"/>
              <a:cs typeface="Calibri"/>
            </a:endParaRPr>
          </a:p>
          <a:p>
            <a:pPr marL="313781" marR="4483" indent="-302575">
              <a:spcBef>
                <a:spcPts val="635"/>
              </a:spcBef>
              <a:buFont typeface="Arial"/>
              <a:buChar char="•"/>
              <a:tabLst>
                <a:tab pos="313781" algn="l"/>
              </a:tabLst>
            </a:pPr>
            <a:r>
              <a:rPr sz="2647" spc="-4" dirty="0">
                <a:solidFill>
                  <a:srgbClr val="001F5F"/>
                </a:solidFill>
                <a:latin typeface="Calibri"/>
                <a:cs typeface="Calibri"/>
              </a:rPr>
              <a:t>The </a:t>
            </a:r>
            <a:r>
              <a:rPr sz="2647" spc="-31" dirty="0">
                <a:solidFill>
                  <a:srgbClr val="001F5F"/>
                </a:solidFill>
                <a:latin typeface="Calibri"/>
                <a:cs typeface="Calibri"/>
              </a:rPr>
              <a:t>r</a:t>
            </a:r>
            <a:r>
              <a:rPr sz="2647" spc="-46" baseline="-20833" dirty="0">
                <a:solidFill>
                  <a:srgbClr val="001F5F"/>
                </a:solidFill>
                <a:latin typeface="Calibri"/>
                <a:cs typeface="Calibri"/>
              </a:rPr>
              <a:t>a </a:t>
            </a:r>
            <a:r>
              <a:rPr sz="2647" spc="-13" dirty="0">
                <a:solidFill>
                  <a:srgbClr val="001F5F"/>
                </a:solidFill>
                <a:latin typeface="Calibri"/>
                <a:cs typeface="Calibri"/>
              </a:rPr>
              <a:t>value </a:t>
            </a:r>
            <a:r>
              <a:rPr sz="2647" spc="-4" dirty="0">
                <a:solidFill>
                  <a:srgbClr val="001F5F"/>
                </a:solidFill>
                <a:latin typeface="Calibri"/>
                <a:cs typeface="Calibri"/>
              </a:rPr>
              <a:t>is </a:t>
            </a:r>
            <a:r>
              <a:rPr sz="2647" spc="-9" dirty="0">
                <a:solidFill>
                  <a:srgbClr val="001F5F"/>
                </a:solidFill>
                <a:latin typeface="Calibri"/>
                <a:cs typeface="Calibri"/>
              </a:rPr>
              <a:t>semi-empirical </a:t>
            </a:r>
            <a:r>
              <a:rPr sz="2647" spc="-4" dirty="0">
                <a:solidFill>
                  <a:srgbClr val="001F5F"/>
                </a:solidFill>
                <a:latin typeface="Calibri"/>
                <a:cs typeface="Calibri"/>
              </a:rPr>
              <a:t>and is </a:t>
            </a:r>
            <a:r>
              <a:rPr sz="2647" spc="-13" dirty="0">
                <a:solidFill>
                  <a:srgbClr val="001F5F"/>
                </a:solidFill>
                <a:latin typeface="Calibri"/>
                <a:cs typeface="Calibri"/>
              </a:rPr>
              <a:t>intended to  </a:t>
            </a:r>
            <a:r>
              <a:rPr sz="2647" spc="-18" dirty="0">
                <a:solidFill>
                  <a:srgbClr val="001F5F"/>
                </a:solidFill>
                <a:latin typeface="Calibri"/>
                <a:cs typeface="Calibri"/>
              </a:rPr>
              <a:t>characterize </a:t>
            </a:r>
            <a:r>
              <a:rPr sz="2647" spc="-4" dirty="0">
                <a:solidFill>
                  <a:srgbClr val="001F5F"/>
                </a:solidFill>
                <a:latin typeface="Calibri"/>
                <a:cs typeface="Calibri"/>
              </a:rPr>
              <a:t>the </a:t>
            </a:r>
            <a:r>
              <a:rPr sz="2647" spc="-9" dirty="0">
                <a:solidFill>
                  <a:srgbClr val="001F5F"/>
                </a:solidFill>
                <a:latin typeface="Calibri"/>
                <a:cs typeface="Calibri"/>
              </a:rPr>
              <a:t>efficiency </a:t>
            </a:r>
            <a:r>
              <a:rPr sz="2647" dirty="0">
                <a:solidFill>
                  <a:srgbClr val="001F5F"/>
                </a:solidFill>
                <a:latin typeface="Calibri"/>
                <a:cs typeface="Calibri"/>
              </a:rPr>
              <a:t>of </a:t>
            </a:r>
            <a:r>
              <a:rPr sz="2647" spc="-4" dirty="0">
                <a:solidFill>
                  <a:srgbClr val="001F5F"/>
                </a:solidFill>
                <a:latin typeface="Calibri"/>
                <a:cs typeface="Calibri"/>
              </a:rPr>
              <a:t>the very </a:t>
            </a:r>
            <a:r>
              <a:rPr sz="2647" spc="-13" dirty="0">
                <a:solidFill>
                  <a:srgbClr val="001F5F"/>
                </a:solidFill>
                <a:latin typeface="Calibri"/>
                <a:cs typeface="Calibri"/>
              </a:rPr>
              <a:t>complex  </a:t>
            </a:r>
            <a:r>
              <a:rPr sz="2647" spc="-22" dirty="0">
                <a:solidFill>
                  <a:srgbClr val="001F5F"/>
                </a:solidFill>
                <a:latin typeface="Calibri"/>
                <a:cs typeface="Calibri"/>
              </a:rPr>
              <a:t>transfer </a:t>
            </a:r>
            <a:r>
              <a:rPr sz="2647" dirty="0">
                <a:solidFill>
                  <a:srgbClr val="001F5F"/>
                </a:solidFill>
                <a:latin typeface="Calibri"/>
                <a:cs typeface="Calibri"/>
              </a:rPr>
              <a:t>of </a:t>
            </a:r>
            <a:r>
              <a:rPr sz="2647" spc="-9" dirty="0">
                <a:solidFill>
                  <a:srgbClr val="001F5F"/>
                </a:solidFill>
                <a:latin typeface="Calibri"/>
                <a:cs typeface="Calibri"/>
              </a:rPr>
              <a:t>heat by turbulent </a:t>
            </a:r>
            <a:r>
              <a:rPr sz="2647" spc="-4" dirty="0">
                <a:solidFill>
                  <a:srgbClr val="001F5F"/>
                </a:solidFill>
                <a:latin typeface="Calibri"/>
                <a:cs typeface="Calibri"/>
              </a:rPr>
              <a:t>air </a:t>
            </a:r>
            <a:r>
              <a:rPr sz="2647" spc="-9" dirty="0">
                <a:solidFill>
                  <a:srgbClr val="001F5F"/>
                </a:solidFill>
                <a:latin typeface="Calibri"/>
                <a:cs typeface="Calibri"/>
              </a:rPr>
              <a:t>movement through  </a:t>
            </a:r>
            <a:r>
              <a:rPr sz="2647" spc="-4" dirty="0">
                <a:solidFill>
                  <a:srgbClr val="001F5F"/>
                </a:solidFill>
                <a:latin typeface="Calibri"/>
                <a:cs typeface="Calibri"/>
              </a:rPr>
              <a:t>the </a:t>
            </a:r>
            <a:r>
              <a:rPr sz="2647" spc="-9" dirty="0">
                <a:solidFill>
                  <a:srgbClr val="001F5F"/>
                </a:solidFill>
                <a:latin typeface="Calibri"/>
                <a:cs typeface="Calibri"/>
              </a:rPr>
              <a:t>canopy </a:t>
            </a:r>
            <a:r>
              <a:rPr sz="2647" spc="-18" dirty="0">
                <a:solidFill>
                  <a:srgbClr val="001F5F"/>
                </a:solidFill>
                <a:latin typeface="Calibri"/>
                <a:cs typeface="Calibri"/>
              </a:rPr>
              <a:t>into </a:t>
            </a:r>
            <a:r>
              <a:rPr sz="2647" spc="-4" dirty="0">
                <a:solidFill>
                  <a:srgbClr val="001F5F"/>
                </a:solidFill>
                <a:latin typeface="Calibri"/>
                <a:cs typeface="Calibri"/>
              </a:rPr>
              <a:t>the air </a:t>
            </a:r>
            <a:r>
              <a:rPr sz="2647" spc="-9" dirty="0">
                <a:solidFill>
                  <a:srgbClr val="001F5F"/>
                </a:solidFill>
                <a:latin typeface="Calibri"/>
                <a:cs typeface="Calibri"/>
              </a:rPr>
              <a:t>above; </a:t>
            </a:r>
            <a:r>
              <a:rPr sz="2647" spc="-31" dirty="0">
                <a:solidFill>
                  <a:srgbClr val="C00000"/>
                </a:solidFill>
                <a:latin typeface="Calibri"/>
                <a:cs typeface="Calibri"/>
              </a:rPr>
              <a:t>r</a:t>
            </a:r>
            <a:r>
              <a:rPr sz="2647" spc="-46" baseline="-20833" dirty="0">
                <a:solidFill>
                  <a:srgbClr val="C00000"/>
                </a:solidFill>
                <a:latin typeface="Calibri"/>
                <a:cs typeface="Calibri"/>
              </a:rPr>
              <a:t>a </a:t>
            </a:r>
            <a:r>
              <a:rPr sz="2647" spc="-4" dirty="0">
                <a:solidFill>
                  <a:srgbClr val="C00000"/>
                </a:solidFill>
                <a:latin typeface="Calibri"/>
                <a:cs typeface="Calibri"/>
              </a:rPr>
              <a:t>is normally </a:t>
            </a:r>
            <a:r>
              <a:rPr sz="2647" spc="-9" dirty="0">
                <a:solidFill>
                  <a:srgbClr val="C00000"/>
                </a:solidFill>
                <a:latin typeface="Calibri"/>
                <a:cs typeface="Calibri"/>
              </a:rPr>
              <a:t>derived  using empirical arguments </a:t>
            </a:r>
            <a:r>
              <a:rPr sz="2647" spc="-13" dirty="0">
                <a:solidFill>
                  <a:srgbClr val="C00000"/>
                </a:solidFill>
                <a:latin typeface="Calibri"/>
                <a:cs typeface="Calibri"/>
              </a:rPr>
              <a:t>to </a:t>
            </a:r>
            <a:r>
              <a:rPr sz="2647" spc="-9" dirty="0">
                <a:solidFill>
                  <a:srgbClr val="C00000"/>
                </a:solidFill>
                <a:latin typeface="Calibri"/>
                <a:cs typeface="Calibri"/>
              </a:rPr>
              <a:t>adjust </a:t>
            </a:r>
            <a:r>
              <a:rPr sz="2647" spc="-4" dirty="0">
                <a:solidFill>
                  <a:srgbClr val="C00000"/>
                </a:solidFill>
                <a:latin typeface="Calibri"/>
                <a:cs typeface="Calibri"/>
              </a:rPr>
              <a:t>the </a:t>
            </a:r>
            <a:r>
              <a:rPr sz="2647" spc="-13" dirty="0">
                <a:solidFill>
                  <a:srgbClr val="C00000"/>
                </a:solidFill>
                <a:latin typeface="Calibri"/>
                <a:cs typeface="Calibri"/>
              </a:rPr>
              <a:t>surface  </a:t>
            </a:r>
            <a:r>
              <a:rPr sz="2647" spc="-9" dirty="0">
                <a:solidFill>
                  <a:srgbClr val="C00000"/>
                </a:solidFill>
                <a:latin typeface="Calibri"/>
                <a:cs typeface="Calibri"/>
              </a:rPr>
              <a:t>momentum </a:t>
            </a:r>
            <a:r>
              <a:rPr sz="2647" spc="-22" dirty="0">
                <a:solidFill>
                  <a:srgbClr val="C00000"/>
                </a:solidFill>
                <a:latin typeface="Calibri"/>
                <a:cs typeface="Calibri"/>
              </a:rPr>
              <a:t>transfer </a:t>
            </a:r>
            <a:r>
              <a:rPr sz="2647" spc="-13" dirty="0">
                <a:solidFill>
                  <a:srgbClr val="C00000"/>
                </a:solidFill>
                <a:latin typeface="Calibri"/>
                <a:cs typeface="Calibri"/>
              </a:rPr>
              <a:t>coefficient, </a:t>
            </a:r>
            <a:r>
              <a:rPr sz="2647" dirty="0">
                <a:solidFill>
                  <a:srgbClr val="C00000"/>
                </a:solidFill>
                <a:latin typeface="Calibri"/>
                <a:cs typeface="Calibri"/>
              </a:rPr>
              <a:t>a </a:t>
            </a:r>
            <a:r>
              <a:rPr sz="2647" spc="-13" dirty="0">
                <a:solidFill>
                  <a:srgbClr val="C00000"/>
                </a:solidFill>
                <a:latin typeface="Calibri"/>
                <a:cs typeface="Calibri"/>
              </a:rPr>
              <a:t>term </a:t>
            </a:r>
            <a:r>
              <a:rPr sz="2647" spc="-9" dirty="0">
                <a:solidFill>
                  <a:srgbClr val="C00000"/>
                </a:solidFill>
                <a:latin typeface="Calibri"/>
                <a:cs typeface="Calibri"/>
              </a:rPr>
              <a:t>that </a:t>
            </a:r>
            <a:r>
              <a:rPr sz="2647" spc="-18" dirty="0">
                <a:solidFill>
                  <a:srgbClr val="C00000"/>
                </a:solidFill>
                <a:latin typeface="Calibri"/>
                <a:cs typeface="Calibri"/>
              </a:rPr>
              <a:t>relates  </a:t>
            </a:r>
            <a:r>
              <a:rPr sz="2647" spc="-4" dirty="0">
                <a:solidFill>
                  <a:srgbClr val="C00000"/>
                </a:solidFill>
                <a:latin typeface="Calibri"/>
                <a:cs typeface="Calibri"/>
              </a:rPr>
              <a:t>the </a:t>
            </a:r>
            <a:r>
              <a:rPr sz="2647" spc="-9" dirty="0">
                <a:solidFill>
                  <a:srgbClr val="C00000"/>
                </a:solidFill>
                <a:latin typeface="Calibri"/>
                <a:cs typeface="Calibri"/>
              </a:rPr>
              <a:t>vertical </a:t>
            </a:r>
            <a:r>
              <a:rPr sz="2647" spc="-13" dirty="0">
                <a:solidFill>
                  <a:srgbClr val="C00000"/>
                </a:solidFill>
                <a:latin typeface="Calibri"/>
                <a:cs typeface="Calibri"/>
              </a:rPr>
              <a:t>gradient </a:t>
            </a:r>
            <a:r>
              <a:rPr sz="2647" spc="-4" dirty="0">
                <a:solidFill>
                  <a:srgbClr val="C00000"/>
                </a:solidFill>
                <a:latin typeface="Calibri"/>
                <a:cs typeface="Calibri"/>
              </a:rPr>
              <a:t>in boundary </a:t>
            </a:r>
            <a:r>
              <a:rPr sz="2647" spc="-22" dirty="0">
                <a:solidFill>
                  <a:srgbClr val="C00000"/>
                </a:solidFill>
                <a:latin typeface="Calibri"/>
                <a:cs typeface="Calibri"/>
              </a:rPr>
              <a:t>layer </a:t>
            </a:r>
            <a:r>
              <a:rPr sz="2647" spc="-4" dirty="0">
                <a:solidFill>
                  <a:srgbClr val="C00000"/>
                </a:solidFill>
                <a:latin typeface="Calibri"/>
                <a:cs typeface="Calibri"/>
              </a:rPr>
              <a:t>wind speed </a:t>
            </a:r>
            <a:r>
              <a:rPr sz="2647" spc="-13" dirty="0">
                <a:solidFill>
                  <a:srgbClr val="C00000"/>
                </a:solidFill>
                <a:latin typeface="Calibri"/>
                <a:cs typeface="Calibri"/>
              </a:rPr>
              <a:t>to  surface </a:t>
            </a:r>
            <a:r>
              <a:rPr sz="2647" spc="-4" dirty="0">
                <a:solidFill>
                  <a:srgbClr val="C00000"/>
                </a:solidFill>
                <a:latin typeface="Calibri"/>
                <a:cs typeface="Calibri"/>
              </a:rPr>
              <a:t>shear</a:t>
            </a:r>
            <a:r>
              <a:rPr sz="2647" spc="-31" dirty="0">
                <a:solidFill>
                  <a:srgbClr val="C00000"/>
                </a:solidFill>
                <a:latin typeface="Calibri"/>
                <a:cs typeface="Calibri"/>
              </a:rPr>
              <a:t> </a:t>
            </a:r>
            <a:r>
              <a:rPr sz="2647" spc="-13" dirty="0">
                <a:solidFill>
                  <a:srgbClr val="C00000"/>
                </a:solidFill>
                <a:latin typeface="Calibri"/>
                <a:cs typeface="Calibri"/>
              </a:rPr>
              <a:t>stress.</a:t>
            </a:r>
            <a:endParaRPr sz="2647">
              <a:latin typeface="Calibri"/>
              <a:cs typeface="Calibri"/>
            </a:endParaRPr>
          </a:p>
          <a:p>
            <a:pPr marL="313781" marR="973843" indent="-302575">
              <a:spcBef>
                <a:spcPts val="635"/>
              </a:spcBef>
              <a:buFont typeface="Arial"/>
              <a:buChar char="•"/>
              <a:tabLst>
                <a:tab pos="313781" algn="l"/>
              </a:tabLst>
            </a:pPr>
            <a:r>
              <a:rPr sz="2647" dirty="0">
                <a:solidFill>
                  <a:srgbClr val="001F5F"/>
                </a:solidFill>
                <a:latin typeface="Calibri"/>
                <a:cs typeface="Calibri"/>
              </a:rPr>
              <a:t>A </a:t>
            </a:r>
            <a:r>
              <a:rPr sz="2647" spc="-9" dirty="0">
                <a:solidFill>
                  <a:srgbClr val="001F5F"/>
                </a:solidFill>
                <a:latin typeface="Calibri"/>
                <a:cs typeface="Calibri"/>
              </a:rPr>
              <a:t>number </a:t>
            </a:r>
            <a:r>
              <a:rPr sz="2647" dirty="0">
                <a:solidFill>
                  <a:srgbClr val="001F5F"/>
                </a:solidFill>
                <a:latin typeface="Calibri"/>
                <a:cs typeface="Calibri"/>
              </a:rPr>
              <a:t>of </a:t>
            </a:r>
            <a:r>
              <a:rPr sz="2647" spc="-4" dirty="0">
                <a:solidFill>
                  <a:srgbClr val="001F5F"/>
                </a:solidFill>
                <a:latin typeface="Calibri"/>
                <a:cs typeface="Calibri"/>
              </a:rPr>
              <a:t>such </a:t>
            </a:r>
            <a:r>
              <a:rPr sz="2647" spc="-9" dirty="0">
                <a:solidFill>
                  <a:srgbClr val="001F5F"/>
                </a:solidFill>
                <a:latin typeface="Calibri"/>
                <a:cs typeface="Calibri"/>
              </a:rPr>
              <a:t>empirical </a:t>
            </a:r>
            <a:r>
              <a:rPr sz="2647" spc="-13" dirty="0">
                <a:solidFill>
                  <a:srgbClr val="001F5F"/>
                </a:solidFill>
                <a:latin typeface="Calibri"/>
                <a:cs typeface="Calibri"/>
              </a:rPr>
              <a:t>formulations are  available </a:t>
            </a:r>
            <a:r>
              <a:rPr sz="2647" spc="-22" dirty="0">
                <a:solidFill>
                  <a:srgbClr val="001F5F"/>
                </a:solidFill>
                <a:latin typeface="Calibri"/>
                <a:cs typeface="Calibri"/>
              </a:rPr>
              <a:t>for </a:t>
            </a:r>
            <a:r>
              <a:rPr sz="2647" spc="-26" dirty="0">
                <a:solidFill>
                  <a:srgbClr val="001F5F"/>
                </a:solidFill>
                <a:latin typeface="Calibri"/>
                <a:cs typeface="Calibri"/>
              </a:rPr>
              <a:t>r</a:t>
            </a:r>
            <a:r>
              <a:rPr sz="2647" spc="-39" baseline="-20833" dirty="0">
                <a:solidFill>
                  <a:srgbClr val="001F5F"/>
                </a:solidFill>
                <a:latin typeface="Calibri"/>
                <a:cs typeface="Calibri"/>
              </a:rPr>
              <a:t>a  </a:t>
            </a:r>
            <a:r>
              <a:rPr sz="2647" dirty="0">
                <a:solidFill>
                  <a:srgbClr val="001F5F"/>
                </a:solidFill>
                <a:latin typeface="Calibri"/>
                <a:cs typeface="Calibri"/>
              </a:rPr>
              <a:t>( </a:t>
            </a:r>
            <a:r>
              <a:rPr sz="2647" spc="-4" dirty="0">
                <a:solidFill>
                  <a:srgbClr val="001F5F"/>
                </a:solidFill>
                <a:latin typeface="Calibri"/>
                <a:cs typeface="Calibri"/>
              </a:rPr>
              <a:t>see </a:t>
            </a:r>
            <a:r>
              <a:rPr sz="2647" i="1" spc="-4" dirty="0">
                <a:solidFill>
                  <a:srgbClr val="001F5F"/>
                </a:solidFill>
                <a:latin typeface="Calibri"/>
                <a:cs typeface="Calibri"/>
              </a:rPr>
              <a:t>Hall </a:t>
            </a:r>
            <a:r>
              <a:rPr sz="2647" i="1" spc="-9" dirty="0">
                <a:solidFill>
                  <a:srgbClr val="001F5F"/>
                </a:solidFill>
                <a:latin typeface="Calibri"/>
                <a:cs typeface="Calibri"/>
              </a:rPr>
              <a:t>et </a:t>
            </a:r>
            <a:r>
              <a:rPr sz="2647" i="1" spc="-4" dirty="0">
                <a:solidFill>
                  <a:srgbClr val="001F5F"/>
                </a:solidFill>
                <a:latin typeface="Calibri"/>
                <a:cs typeface="Calibri"/>
              </a:rPr>
              <a:t>al,. </a:t>
            </a:r>
            <a:r>
              <a:rPr sz="2647" i="1" dirty="0">
                <a:solidFill>
                  <a:srgbClr val="001F5F"/>
                </a:solidFill>
                <a:latin typeface="Calibri"/>
                <a:cs typeface="Calibri"/>
              </a:rPr>
              <a:t>1991), </a:t>
            </a:r>
            <a:r>
              <a:rPr sz="2647" spc="-4" dirty="0">
                <a:solidFill>
                  <a:srgbClr val="001F5F"/>
                </a:solidFill>
                <a:latin typeface="Calibri"/>
                <a:cs typeface="Calibri"/>
              </a:rPr>
              <a:t>such</a:t>
            </a:r>
            <a:r>
              <a:rPr sz="2647" spc="-176" dirty="0">
                <a:solidFill>
                  <a:srgbClr val="001F5F"/>
                </a:solidFill>
                <a:latin typeface="Calibri"/>
                <a:cs typeface="Calibri"/>
              </a:rPr>
              <a:t> </a:t>
            </a:r>
            <a:r>
              <a:rPr sz="2647" dirty="0">
                <a:solidFill>
                  <a:srgbClr val="001F5F"/>
                </a:solidFill>
                <a:latin typeface="Calibri"/>
                <a:cs typeface="Calibri"/>
              </a:rPr>
              <a:t>as:</a:t>
            </a:r>
            <a:endParaRPr sz="2647">
              <a:latin typeface="Calibri"/>
              <a:cs typeface="Calibri"/>
            </a:endParaRPr>
          </a:p>
        </p:txBody>
      </p:sp>
    </p:spTree>
    <p:extLst>
      <p:ext uri="{BB962C8B-B14F-4D97-AF65-F5344CB8AC3E}">
        <p14:creationId xmlns:p14="http://schemas.microsoft.com/office/powerpoint/2010/main" val="4224357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398059" y="1610846"/>
            <a:ext cx="9278471" cy="3778073"/>
          </a:xfrm>
          <a:prstGeom prst="rect">
            <a:avLst/>
          </a:prstGeom>
        </p:spPr>
        <p:txBody>
          <a:bodyPr vert="horz" wrap="square" lIns="0" tIns="787324" rIns="0" bIns="0" rtlCol="0">
            <a:spAutoFit/>
          </a:bodyPr>
          <a:lstStyle/>
          <a:p>
            <a:pPr marL="157451" marR="87971">
              <a:lnSpc>
                <a:spcPct val="80000"/>
              </a:lnSpc>
              <a:spcBef>
                <a:spcPts val="529"/>
              </a:spcBef>
            </a:pPr>
            <a:r>
              <a:rPr spc="-9" dirty="0"/>
              <a:t>where </a:t>
            </a:r>
            <a:r>
              <a:rPr spc="-4" dirty="0"/>
              <a:t>U is windspeed, m </a:t>
            </a:r>
            <a:r>
              <a:rPr dirty="0"/>
              <a:t>s</a:t>
            </a:r>
            <a:r>
              <a:rPr sz="2184" baseline="25252" dirty="0"/>
              <a:t>-1</a:t>
            </a:r>
            <a:r>
              <a:rPr sz="2206" dirty="0"/>
              <a:t>; </a:t>
            </a:r>
            <a:r>
              <a:rPr sz="2206" spc="-4" dirty="0"/>
              <a:t>z is </a:t>
            </a:r>
            <a:r>
              <a:rPr sz="2206" spc="-18" dirty="0"/>
              <a:t>reference </a:t>
            </a:r>
            <a:r>
              <a:rPr sz="2206" spc="-9" dirty="0"/>
              <a:t>height </a:t>
            </a:r>
            <a:r>
              <a:rPr sz="2206" spc="-18" dirty="0"/>
              <a:t>for  </a:t>
            </a:r>
            <a:r>
              <a:rPr sz="2206" spc="-9" dirty="0"/>
              <a:t>measurement </a:t>
            </a:r>
            <a:r>
              <a:rPr sz="2206" spc="-4" dirty="0"/>
              <a:t>of </a:t>
            </a:r>
            <a:r>
              <a:rPr sz="2206" spc="-88" dirty="0"/>
              <a:t>T</a:t>
            </a:r>
            <a:r>
              <a:rPr sz="2184" spc="-132" baseline="-20202" dirty="0"/>
              <a:t>a </a:t>
            </a:r>
            <a:r>
              <a:rPr sz="2206" spc="-4" dirty="0"/>
              <a:t>and U ; h is </a:t>
            </a:r>
            <a:r>
              <a:rPr sz="2206" spc="-9" dirty="0"/>
              <a:t>height </a:t>
            </a:r>
            <a:r>
              <a:rPr sz="2206" spc="-4" dirty="0"/>
              <a:t>of </a:t>
            </a:r>
            <a:r>
              <a:rPr sz="2206" spc="-13" dirty="0"/>
              <a:t>canopy </a:t>
            </a:r>
            <a:r>
              <a:rPr sz="2206" spc="-9" dirty="0"/>
              <a:t>(m); </a:t>
            </a:r>
            <a:r>
              <a:rPr sz="2206" spc="-4" dirty="0"/>
              <a:t>and g is  </a:t>
            </a:r>
            <a:r>
              <a:rPr sz="2206" spc="-13" dirty="0"/>
              <a:t>gravitational </a:t>
            </a:r>
            <a:r>
              <a:rPr sz="2206" spc="-9" dirty="0"/>
              <a:t>acceleration, </a:t>
            </a:r>
            <a:r>
              <a:rPr sz="2206" spc="-4" dirty="0"/>
              <a:t>m</a:t>
            </a:r>
            <a:r>
              <a:rPr sz="2206" spc="-9" dirty="0"/>
              <a:t> </a:t>
            </a:r>
            <a:r>
              <a:rPr sz="2206" dirty="0"/>
              <a:t>s</a:t>
            </a:r>
            <a:r>
              <a:rPr sz="2184" baseline="25252" dirty="0"/>
              <a:t>-2</a:t>
            </a:r>
            <a:r>
              <a:rPr sz="2206" dirty="0"/>
              <a:t>.</a:t>
            </a:r>
            <a:endParaRPr sz="2206"/>
          </a:p>
          <a:p>
            <a:pPr marL="157451" marR="4483" indent="62756">
              <a:lnSpc>
                <a:spcPct val="80000"/>
              </a:lnSpc>
            </a:pPr>
            <a:r>
              <a:rPr spc="-13" dirty="0"/>
              <a:t>For more </a:t>
            </a:r>
            <a:r>
              <a:rPr spc="-9" dirty="0"/>
              <a:t>details </a:t>
            </a:r>
            <a:r>
              <a:rPr spc="-4" dirty="0"/>
              <a:t>and additional </a:t>
            </a:r>
            <a:r>
              <a:rPr spc="-9" dirty="0"/>
              <a:t>formulation </a:t>
            </a:r>
            <a:r>
              <a:rPr spc="-18" dirty="0"/>
              <a:t>for </a:t>
            </a:r>
            <a:r>
              <a:rPr spc="-9" dirty="0"/>
              <a:t>Aerodynamic  </a:t>
            </a:r>
            <a:r>
              <a:rPr spc="-13" dirty="0"/>
              <a:t>Resistance </a:t>
            </a:r>
            <a:r>
              <a:rPr spc="-4" dirty="0"/>
              <a:t>see the </a:t>
            </a:r>
            <a:r>
              <a:rPr spc="-9" dirty="0"/>
              <a:t>provided</a:t>
            </a:r>
            <a:r>
              <a:rPr spc="22" dirty="0"/>
              <a:t> </a:t>
            </a:r>
            <a:r>
              <a:rPr spc="-4" dirty="0"/>
              <a:t>paper:</a:t>
            </a:r>
          </a:p>
          <a:p>
            <a:pPr marL="157451" marR="2865497">
              <a:lnSpc>
                <a:spcPct val="100000"/>
              </a:lnSpc>
            </a:pPr>
            <a:r>
              <a:rPr spc="-9" dirty="0">
                <a:solidFill>
                  <a:srgbClr val="C00000"/>
                </a:solidFill>
              </a:rPr>
              <a:t>Measurement </a:t>
            </a:r>
            <a:r>
              <a:rPr spc="-4" dirty="0">
                <a:solidFill>
                  <a:srgbClr val="C00000"/>
                </a:solidFill>
              </a:rPr>
              <a:t>and </a:t>
            </a:r>
            <a:r>
              <a:rPr spc="-9" dirty="0">
                <a:solidFill>
                  <a:srgbClr val="C00000"/>
                </a:solidFill>
              </a:rPr>
              <a:t>estimation </a:t>
            </a:r>
            <a:r>
              <a:rPr spc="-4" dirty="0">
                <a:solidFill>
                  <a:srgbClr val="C00000"/>
                </a:solidFill>
              </a:rPr>
              <a:t>of the  </a:t>
            </a:r>
            <a:r>
              <a:rPr spc="-9" dirty="0">
                <a:solidFill>
                  <a:srgbClr val="C00000"/>
                </a:solidFill>
              </a:rPr>
              <a:t>aerodynamic</a:t>
            </a:r>
            <a:r>
              <a:rPr spc="-4" dirty="0">
                <a:solidFill>
                  <a:srgbClr val="C00000"/>
                </a:solidFill>
              </a:rPr>
              <a:t> </a:t>
            </a:r>
            <a:r>
              <a:rPr spc="-13" dirty="0">
                <a:solidFill>
                  <a:srgbClr val="C00000"/>
                </a:solidFill>
              </a:rPr>
              <a:t>resistance</a:t>
            </a:r>
          </a:p>
          <a:p>
            <a:pPr marL="157451">
              <a:lnSpc>
                <a:spcPct val="100000"/>
              </a:lnSpc>
            </a:pPr>
            <a:r>
              <a:rPr spc="-4" dirty="0">
                <a:solidFill>
                  <a:srgbClr val="C00000"/>
                </a:solidFill>
              </a:rPr>
              <a:t>S. </a:t>
            </a:r>
            <a:r>
              <a:rPr spc="-9" dirty="0">
                <a:solidFill>
                  <a:srgbClr val="C00000"/>
                </a:solidFill>
              </a:rPr>
              <a:t>Liu, </a:t>
            </a:r>
            <a:r>
              <a:rPr spc="-31" dirty="0">
                <a:solidFill>
                  <a:srgbClr val="C00000"/>
                </a:solidFill>
              </a:rPr>
              <a:t>D. </a:t>
            </a:r>
            <a:r>
              <a:rPr spc="-13" dirty="0">
                <a:solidFill>
                  <a:srgbClr val="C00000"/>
                </a:solidFill>
              </a:rPr>
              <a:t>Mao, </a:t>
            </a:r>
            <a:r>
              <a:rPr spc="-4" dirty="0">
                <a:solidFill>
                  <a:srgbClr val="C00000"/>
                </a:solidFill>
              </a:rPr>
              <a:t>and </a:t>
            </a:r>
            <a:r>
              <a:rPr spc="-9" dirty="0">
                <a:solidFill>
                  <a:srgbClr val="C00000"/>
                </a:solidFill>
              </a:rPr>
              <a:t>L.</a:t>
            </a:r>
            <a:r>
              <a:rPr spc="-4" dirty="0">
                <a:solidFill>
                  <a:srgbClr val="C00000"/>
                </a:solidFill>
              </a:rPr>
              <a:t> </a:t>
            </a:r>
            <a:r>
              <a:rPr spc="-9" dirty="0">
                <a:solidFill>
                  <a:srgbClr val="C00000"/>
                </a:solidFill>
              </a:rPr>
              <a:t>Lu</a:t>
            </a:r>
          </a:p>
        </p:txBody>
      </p:sp>
      <p:sp>
        <p:nvSpPr>
          <p:cNvPr id="3" name="object 3"/>
          <p:cNvSpPr/>
          <p:nvPr/>
        </p:nvSpPr>
        <p:spPr>
          <a:xfrm>
            <a:off x="3007211" y="1824764"/>
            <a:ext cx="6840631" cy="0"/>
          </a:xfrm>
          <a:custGeom>
            <a:avLst/>
            <a:gdLst/>
            <a:ahLst/>
            <a:cxnLst/>
            <a:rect l="l" t="t" r="r" b="b"/>
            <a:pathLst>
              <a:path w="7752715">
                <a:moveTo>
                  <a:pt x="0" y="0"/>
                </a:moveTo>
                <a:lnTo>
                  <a:pt x="7752612" y="0"/>
                </a:lnTo>
              </a:path>
            </a:pathLst>
          </a:custGeom>
          <a:ln w="17141">
            <a:solidFill>
              <a:srgbClr val="000000"/>
            </a:solidFill>
          </a:ln>
        </p:spPr>
        <p:txBody>
          <a:bodyPr wrap="square" lIns="0" tIns="0" rIns="0" bIns="0" rtlCol="0"/>
          <a:lstStyle/>
          <a:p>
            <a:endParaRPr sz="1588"/>
          </a:p>
        </p:txBody>
      </p:sp>
      <p:sp>
        <p:nvSpPr>
          <p:cNvPr id="4" name="object 4"/>
          <p:cNvSpPr txBox="1"/>
          <p:nvPr/>
        </p:nvSpPr>
        <p:spPr>
          <a:xfrm>
            <a:off x="6841880" y="2088103"/>
            <a:ext cx="412376" cy="251159"/>
          </a:xfrm>
          <a:prstGeom prst="rect">
            <a:avLst/>
          </a:prstGeom>
        </p:spPr>
        <p:txBody>
          <a:bodyPr vert="horz" wrap="square" lIns="0" tIns="0" rIns="0" bIns="0" rtlCol="0">
            <a:spAutoFit/>
          </a:bodyPr>
          <a:lstStyle/>
          <a:p>
            <a:pPr marL="11206"/>
            <a:r>
              <a:rPr sz="1632" i="1" spc="22" dirty="0">
                <a:latin typeface="Times New Roman"/>
                <a:cs typeface="Times New Roman"/>
              </a:rPr>
              <a:t>a</a:t>
            </a:r>
            <a:r>
              <a:rPr sz="1632" i="1" dirty="0">
                <a:latin typeface="Times New Roman"/>
                <a:cs typeface="Times New Roman"/>
              </a:rPr>
              <a:t>e</a:t>
            </a:r>
            <a:r>
              <a:rPr sz="1632" i="1" spc="18" dirty="0">
                <a:latin typeface="Times New Roman"/>
                <a:cs typeface="Times New Roman"/>
              </a:rPr>
              <a:t>ro</a:t>
            </a:r>
            <a:endParaRPr sz="1632">
              <a:latin typeface="Times New Roman"/>
              <a:cs typeface="Times New Roman"/>
            </a:endParaRPr>
          </a:p>
        </p:txBody>
      </p:sp>
      <p:sp>
        <p:nvSpPr>
          <p:cNvPr id="5" name="object 5"/>
          <p:cNvSpPr txBox="1"/>
          <p:nvPr/>
        </p:nvSpPr>
        <p:spPr>
          <a:xfrm>
            <a:off x="9894362" y="1561651"/>
            <a:ext cx="113740" cy="434606"/>
          </a:xfrm>
          <a:prstGeom prst="rect">
            <a:avLst/>
          </a:prstGeom>
        </p:spPr>
        <p:txBody>
          <a:bodyPr vert="horz" wrap="square" lIns="0" tIns="0" rIns="0" bIns="0" rtlCol="0">
            <a:spAutoFit/>
          </a:bodyPr>
          <a:lstStyle/>
          <a:p>
            <a:pPr marL="11206"/>
            <a:r>
              <a:rPr sz="2824" spc="9" dirty="0">
                <a:latin typeface="Times New Roman"/>
                <a:cs typeface="Times New Roman"/>
              </a:rPr>
              <a:t>,</a:t>
            </a:r>
            <a:endParaRPr sz="2824">
              <a:latin typeface="Times New Roman"/>
              <a:cs typeface="Times New Roman"/>
            </a:endParaRPr>
          </a:p>
        </p:txBody>
      </p:sp>
      <p:sp>
        <p:nvSpPr>
          <p:cNvPr id="6" name="object 6"/>
          <p:cNvSpPr txBox="1">
            <a:spLocks noGrp="1"/>
          </p:cNvSpPr>
          <p:nvPr>
            <p:ph type="title"/>
          </p:nvPr>
        </p:nvSpPr>
        <p:spPr>
          <a:xfrm>
            <a:off x="2398059" y="-106878"/>
            <a:ext cx="9278471" cy="2027709"/>
          </a:xfrm>
          <a:prstGeom prst="rect">
            <a:avLst/>
          </a:prstGeom>
        </p:spPr>
        <p:txBody>
          <a:bodyPr vert="horz" wrap="square" lIns="0" tIns="666979" rIns="0" bIns="0" rtlCol="0" anchor="ctr">
            <a:spAutoFit/>
          </a:bodyPr>
          <a:lstStyle/>
          <a:p>
            <a:pPr marL="1385121">
              <a:lnSpc>
                <a:spcPct val="100000"/>
              </a:lnSpc>
            </a:pPr>
            <a:r>
              <a:rPr spc="57" dirty="0">
                <a:solidFill>
                  <a:srgbClr val="000000"/>
                </a:solidFill>
                <a:latin typeface="Times New Roman"/>
                <a:cs typeface="Times New Roman"/>
              </a:rPr>
              <a:t>ln(</a:t>
            </a:r>
            <a:r>
              <a:rPr i="1" spc="57" dirty="0">
                <a:solidFill>
                  <a:srgbClr val="000000"/>
                </a:solidFill>
                <a:latin typeface="Times New Roman"/>
                <a:cs typeface="Times New Roman"/>
              </a:rPr>
              <a:t>z</a:t>
            </a:r>
            <a:r>
              <a:rPr i="1" spc="-57" dirty="0">
                <a:solidFill>
                  <a:srgbClr val="000000"/>
                </a:solidFill>
                <a:latin typeface="Times New Roman"/>
                <a:cs typeface="Times New Roman"/>
              </a:rPr>
              <a:t> </a:t>
            </a:r>
            <a:r>
              <a:rPr spc="22" dirty="0">
                <a:solidFill>
                  <a:srgbClr val="000000"/>
                </a:solidFill>
                <a:latin typeface="Symbol"/>
                <a:cs typeface="Symbol"/>
              </a:rPr>
              <a:t></a:t>
            </a:r>
            <a:r>
              <a:rPr spc="-115" dirty="0">
                <a:solidFill>
                  <a:srgbClr val="000000"/>
                </a:solidFill>
                <a:latin typeface="Times New Roman"/>
                <a:cs typeface="Times New Roman"/>
              </a:rPr>
              <a:t> </a:t>
            </a:r>
            <a:r>
              <a:rPr spc="-40" dirty="0">
                <a:solidFill>
                  <a:srgbClr val="000000"/>
                </a:solidFill>
                <a:latin typeface="Times New Roman"/>
                <a:cs typeface="Times New Roman"/>
              </a:rPr>
              <a:t>0.56</a:t>
            </a:r>
            <a:r>
              <a:rPr i="1" spc="-40" dirty="0">
                <a:solidFill>
                  <a:srgbClr val="000000"/>
                </a:solidFill>
                <a:latin typeface="Times New Roman"/>
                <a:cs typeface="Times New Roman"/>
              </a:rPr>
              <a:t>h</a:t>
            </a:r>
            <a:r>
              <a:rPr spc="-40" dirty="0">
                <a:solidFill>
                  <a:srgbClr val="000000"/>
                </a:solidFill>
                <a:latin typeface="Times New Roman"/>
                <a:cs typeface="Times New Roman"/>
              </a:rPr>
              <a:t>)</a:t>
            </a:r>
            <a:r>
              <a:rPr spc="-309" dirty="0">
                <a:solidFill>
                  <a:srgbClr val="000000"/>
                </a:solidFill>
                <a:latin typeface="Times New Roman"/>
                <a:cs typeface="Times New Roman"/>
              </a:rPr>
              <a:t> </a:t>
            </a:r>
            <a:r>
              <a:rPr spc="49" dirty="0">
                <a:solidFill>
                  <a:srgbClr val="000000"/>
                </a:solidFill>
                <a:latin typeface="Times New Roman"/>
                <a:cs typeface="Times New Roman"/>
              </a:rPr>
              <a:t>ln[(</a:t>
            </a:r>
            <a:r>
              <a:rPr i="1" spc="49" dirty="0">
                <a:solidFill>
                  <a:srgbClr val="000000"/>
                </a:solidFill>
                <a:latin typeface="Times New Roman"/>
                <a:cs typeface="Times New Roman"/>
              </a:rPr>
              <a:t>z</a:t>
            </a:r>
            <a:r>
              <a:rPr i="1" spc="-57" dirty="0">
                <a:solidFill>
                  <a:srgbClr val="000000"/>
                </a:solidFill>
                <a:latin typeface="Times New Roman"/>
                <a:cs typeface="Times New Roman"/>
              </a:rPr>
              <a:t> </a:t>
            </a:r>
            <a:r>
              <a:rPr spc="22" dirty="0">
                <a:solidFill>
                  <a:srgbClr val="000000"/>
                </a:solidFill>
                <a:latin typeface="Symbol"/>
                <a:cs typeface="Symbol"/>
              </a:rPr>
              <a:t></a:t>
            </a:r>
            <a:r>
              <a:rPr spc="-115" dirty="0">
                <a:solidFill>
                  <a:srgbClr val="000000"/>
                </a:solidFill>
                <a:latin typeface="Times New Roman"/>
                <a:cs typeface="Times New Roman"/>
              </a:rPr>
              <a:t> </a:t>
            </a:r>
            <a:r>
              <a:rPr spc="-40" dirty="0">
                <a:solidFill>
                  <a:srgbClr val="000000"/>
                </a:solidFill>
                <a:latin typeface="Times New Roman"/>
                <a:cs typeface="Times New Roman"/>
              </a:rPr>
              <a:t>0.56</a:t>
            </a:r>
            <a:r>
              <a:rPr i="1" spc="-40" dirty="0">
                <a:solidFill>
                  <a:srgbClr val="000000"/>
                </a:solidFill>
                <a:latin typeface="Times New Roman"/>
                <a:cs typeface="Times New Roman"/>
              </a:rPr>
              <a:t>h</a:t>
            </a:r>
            <a:r>
              <a:rPr spc="-40" dirty="0">
                <a:solidFill>
                  <a:srgbClr val="000000"/>
                </a:solidFill>
                <a:latin typeface="Times New Roman"/>
                <a:cs typeface="Times New Roman"/>
              </a:rPr>
              <a:t>)</a:t>
            </a:r>
            <a:r>
              <a:rPr spc="-44" dirty="0">
                <a:solidFill>
                  <a:srgbClr val="000000"/>
                </a:solidFill>
                <a:latin typeface="Times New Roman"/>
                <a:cs typeface="Times New Roman"/>
              </a:rPr>
              <a:t> </a:t>
            </a:r>
            <a:r>
              <a:rPr spc="9" dirty="0">
                <a:solidFill>
                  <a:srgbClr val="000000"/>
                </a:solidFill>
                <a:latin typeface="Times New Roman"/>
                <a:cs typeface="Times New Roman"/>
              </a:rPr>
              <a:t>/</a:t>
            </a:r>
            <a:r>
              <a:rPr spc="-71" dirty="0">
                <a:solidFill>
                  <a:srgbClr val="000000"/>
                </a:solidFill>
                <a:latin typeface="Times New Roman"/>
                <a:cs typeface="Times New Roman"/>
              </a:rPr>
              <a:t> </a:t>
            </a:r>
            <a:r>
              <a:rPr spc="9" dirty="0">
                <a:solidFill>
                  <a:srgbClr val="000000"/>
                </a:solidFill>
                <a:latin typeface="Times New Roman"/>
                <a:cs typeface="Times New Roman"/>
              </a:rPr>
              <a:t>(0.0189</a:t>
            </a:r>
            <a:r>
              <a:rPr i="1" spc="9" dirty="0">
                <a:solidFill>
                  <a:srgbClr val="000000"/>
                </a:solidFill>
                <a:latin typeface="Times New Roman"/>
                <a:cs typeface="Times New Roman"/>
              </a:rPr>
              <a:t>h</a:t>
            </a:r>
            <a:r>
              <a:rPr spc="9" dirty="0">
                <a:solidFill>
                  <a:srgbClr val="000000"/>
                </a:solidFill>
                <a:latin typeface="Times New Roman"/>
                <a:cs typeface="Times New Roman"/>
              </a:rPr>
              <a:t>)]</a:t>
            </a:r>
          </a:p>
        </p:txBody>
      </p:sp>
      <p:sp>
        <p:nvSpPr>
          <p:cNvPr id="7" name="object 7"/>
          <p:cNvSpPr txBox="1"/>
          <p:nvPr/>
        </p:nvSpPr>
        <p:spPr>
          <a:xfrm>
            <a:off x="2229517" y="1660487"/>
            <a:ext cx="4661087" cy="641201"/>
          </a:xfrm>
          <a:prstGeom prst="rect">
            <a:avLst/>
          </a:prstGeom>
        </p:spPr>
        <p:txBody>
          <a:bodyPr vert="horz" wrap="square" lIns="0" tIns="0" rIns="0" bIns="0" rtlCol="0">
            <a:spAutoFit/>
          </a:bodyPr>
          <a:lstStyle/>
          <a:p>
            <a:pPr marL="11206">
              <a:lnSpc>
                <a:spcPts val="5030"/>
              </a:lnSpc>
            </a:pPr>
            <a:r>
              <a:rPr sz="6419" i="1" spc="172" baseline="17754" dirty="0">
                <a:latin typeface="Times New Roman"/>
                <a:cs typeface="Times New Roman"/>
              </a:rPr>
              <a:t>r</a:t>
            </a:r>
            <a:r>
              <a:rPr sz="2449" i="1" spc="172" baseline="42042" dirty="0">
                <a:latin typeface="Times New Roman"/>
                <a:cs typeface="Times New Roman"/>
              </a:rPr>
              <a:t>a </a:t>
            </a:r>
            <a:r>
              <a:rPr sz="4236" spc="33" baseline="44270" dirty="0">
                <a:latin typeface="Symbol"/>
                <a:cs typeface="Symbol"/>
              </a:rPr>
              <a:t></a:t>
            </a:r>
            <a:r>
              <a:rPr sz="4236" spc="33" baseline="44270" dirty="0">
                <a:latin typeface="Times New Roman"/>
                <a:cs typeface="Times New Roman"/>
              </a:rPr>
              <a:t> </a:t>
            </a:r>
            <a:r>
              <a:rPr sz="2824" spc="-110" dirty="0">
                <a:latin typeface="Times New Roman"/>
                <a:cs typeface="Times New Roman"/>
              </a:rPr>
              <a:t>0.16</a:t>
            </a:r>
            <a:r>
              <a:rPr sz="2824" i="1" spc="-110" dirty="0">
                <a:latin typeface="Times New Roman"/>
                <a:cs typeface="Times New Roman"/>
              </a:rPr>
              <a:t>U </a:t>
            </a:r>
            <a:r>
              <a:rPr sz="2824" spc="-150" dirty="0">
                <a:latin typeface="Times New Roman"/>
                <a:cs typeface="Times New Roman"/>
              </a:rPr>
              <a:t>{1 </a:t>
            </a:r>
            <a:r>
              <a:rPr sz="2824" spc="22" dirty="0">
                <a:latin typeface="Symbol"/>
                <a:cs typeface="Symbol"/>
              </a:rPr>
              <a:t></a:t>
            </a:r>
            <a:r>
              <a:rPr sz="2824" spc="22" dirty="0">
                <a:latin typeface="Times New Roman"/>
                <a:cs typeface="Times New Roman"/>
              </a:rPr>
              <a:t> </a:t>
            </a:r>
            <a:r>
              <a:rPr sz="2824" spc="79" dirty="0">
                <a:latin typeface="Times New Roman"/>
                <a:cs typeface="Times New Roman"/>
              </a:rPr>
              <a:t>[5</a:t>
            </a:r>
            <a:r>
              <a:rPr sz="2824" i="1" spc="79" dirty="0">
                <a:latin typeface="Times New Roman"/>
                <a:cs typeface="Times New Roman"/>
              </a:rPr>
              <a:t>g</a:t>
            </a:r>
            <a:r>
              <a:rPr sz="2824" spc="79" dirty="0">
                <a:latin typeface="Times New Roman"/>
                <a:cs typeface="Times New Roman"/>
              </a:rPr>
              <a:t>(</a:t>
            </a:r>
            <a:r>
              <a:rPr sz="2824" i="1" spc="79" dirty="0">
                <a:latin typeface="Times New Roman"/>
                <a:cs typeface="Times New Roman"/>
              </a:rPr>
              <a:t>z </a:t>
            </a:r>
            <a:r>
              <a:rPr sz="2824" spc="22" dirty="0">
                <a:latin typeface="Symbol"/>
                <a:cs typeface="Symbol"/>
              </a:rPr>
              <a:t></a:t>
            </a:r>
            <a:r>
              <a:rPr sz="2824" spc="-415" dirty="0">
                <a:latin typeface="Times New Roman"/>
                <a:cs typeface="Times New Roman"/>
              </a:rPr>
              <a:t> </a:t>
            </a:r>
            <a:r>
              <a:rPr sz="2824" spc="-18" dirty="0">
                <a:latin typeface="Times New Roman"/>
                <a:cs typeface="Times New Roman"/>
              </a:rPr>
              <a:t>0.56</a:t>
            </a:r>
            <a:r>
              <a:rPr sz="2824" i="1" spc="-18" dirty="0">
                <a:latin typeface="Times New Roman"/>
                <a:cs typeface="Times New Roman"/>
              </a:rPr>
              <a:t>h</a:t>
            </a:r>
            <a:r>
              <a:rPr sz="2824" spc="-18" dirty="0">
                <a:latin typeface="Times New Roman"/>
                <a:cs typeface="Times New Roman"/>
              </a:rPr>
              <a:t>)(</a:t>
            </a:r>
            <a:r>
              <a:rPr sz="2824" i="1" spc="-18" dirty="0">
                <a:latin typeface="Times New Roman"/>
                <a:cs typeface="Times New Roman"/>
              </a:rPr>
              <a:t>T</a:t>
            </a:r>
            <a:endParaRPr sz="2824">
              <a:latin typeface="Times New Roman"/>
              <a:cs typeface="Times New Roman"/>
            </a:endParaRPr>
          </a:p>
        </p:txBody>
      </p:sp>
      <p:sp>
        <p:nvSpPr>
          <p:cNvPr id="8" name="object 8"/>
          <p:cNvSpPr txBox="1"/>
          <p:nvPr/>
        </p:nvSpPr>
        <p:spPr>
          <a:xfrm>
            <a:off x="7358240" y="1845384"/>
            <a:ext cx="2431116" cy="500137"/>
          </a:xfrm>
          <a:prstGeom prst="rect">
            <a:avLst/>
          </a:prstGeom>
        </p:spPr>
        <p:txBody>
          <a:bodyPr vert="horz" wrap="square" lIns="0" tIns="0" rIns="0" bIns="0" rtlCol="0">
            <a:spAutoFit/>
          </a:bodyPr>
          <a:lstStyle/>
          <a:p>
            <a:pPr marL="11206">
              <a:lnSpc>
                <a:spcPts val="2652"/>
              </a:lnSpc>
              <a:tabLst>
                <a:tab pos="632045" algn="l"/>
              </a:tabLst>
            </a:pPr>
            <a:r>
              <a:rPr sz="2824" spc="22" dirty="0">
                <a:latin typeface="Symbol"/>
                <a:cs typeface="Symbol"/>
              </a:rPr>
              <a:t></a:t>
            </a:r>
            <a:r>
              <a:rPr sz="2824" spc="-110" dirty="0">
                <a:latin typeface="Times New Roman"/>
                <a:cs typeface="Times New Roman"/>
              </a:rPr>
              <a:t> </a:t>
            </a:r>
            <a:r>
              <a:rPr sz="2824" i="1" spc="22" dirty="0">
                <a:latin typeface="Times New Roman"/>
                <a:cs typeface="Times New Roman"/>
              </a:rPr>
              <a:t>T	</a:t>
            </a:r>
            <a:r>
              <a:rPr sz="2824" spc="13" dirty="0">
                <a:latin typeface="Times New Roman"/>
                <a:cs typeface="Times New Roman"/>
              </a:rPr>
              <a:t>) </a:t>
            </a:r>
            <a:r>
              <a:rPr sz="2824" spc="9" dirty="0">
                <a:latin typeface="Times New Roman"/>
                <a:cs typeface="Times New Roman"/>
              </a:rPr>
              <a:t>/ </a:t>
            </a:r>
            <a:r>
              <a:rPr sz="2824" i="1" spc="22" dirty="0">
                <a:latin typeface="Times New Roman"/>
                <a:cs typeface="Times New Roman"/>
              </a:rPr>
              <a:t>T </a:t>
            </a:r>
            <a:r>
              <a:rPr sz="2824" i="1" spc="26" dirty="0">
                <a:latin typeface="Times New Roman"/>
                <a:cs typeface="Times New Roman"/>
              </a:rPr>
              <a:t>U</a:t>
            </a:r>
            <a:r>
              <a:rPr sz="2824" i="1" spc="-282" dirty="0">
                <a:latin typeface="Times New Roman"/>
                <a:cs typeface="Times New Roman"/>
              </a:rPr>
              <a:t> </a:t>
            </a:r>
            <a:r>
              <a:rPr sz="2449" spc="26" baseline="43543" dirty="0">
                <a:latin typeface="Times New Roman"/>
                <a:cs typeface="Times New Roman"/>
              </a:rPr>
              <a:t>2 </a:t>
            </a:r>
            <a:r>
              <a:rPr sz="2824" spc="66" dirty="0">
                <a:latin typeface="Times New Roman"/>
                <a:cs typeface="Times New Roman"/>
              </a:rPr>
              <a:t>]}</a:t>
            </a:r>
            <a:r>
              <a:rPr sz="2449" spc="99" baseline="43543" dirty="0">
                <a:latin typeface="Times New Roman"/>
                <a:cs typeface="Times New Roman"/>
              </a:rPr>
              <a:t>3/4</a:t>
            </a:r>
            <a:endParaRPr sz="2449" baseline="43543">
              <a:latin typeface="Times New Roman"/>
              <a:cs typeface="Times New Roman"/>
            </a:endParaRPr>
          </a:p>
          <a:p>
            <a:pPr marL="462828">
              <a:lnSpc>
                <a:spcPts val="1222"/>
              </a:lnSpc>
              <a:tabLst>
                <a:tab pos="1198533" algn="l"/>
              </a:tabLst>
            </a:pPr>
            <a:r>
              <a:rPr sz="1632" i="1" spc="18" dirty="0">
                <a:latin typeface="Times New Roman"/>
                <a:cs typeface="Times New Roman"/>
              </a:rPr>
              <a:t>a	a</a:t>
            </a:r>
            <a:endParaRPr sz="1632">
              <a:latin typeface="Times New Roman"/>
              <a:cs typeface="Times New Roman"/>
            </a:endParaRPr>
          </a:p>
        </p:txBody>
      </p:sp>
    </p:spTree>
    <p:extLst>
      <p:ext uri="{BB962C8B-B14F-4D97-AF65-F5344CB8AC3E}">
        <p14:creationId xmlns:p14="http://schemas.microsoft.com/office/powerpoint/2010/main" val="1869059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3059" y="367483"/>
            <a:ext cx="2282078" cy="380232"/>
          </a:xfrm>
          <a:prstGeom prst="rect">
            <a:avLst/>
          </a:prstGeom>
        </p:spPr>
        <p:txBody>
          <a:bodyPr vert="horz" wrap="square" lIns="0" tIns="0" rIns="0" bIns="0" rtlCol="0" anchor="ctr">
            <a:spAutoFit/>
          </a:bodyPr>
          <a:lstStyle/>
          <a:p>
            <a:pPr marL="313781" indent="-302575">
              <a:lnSpc>
                <a:spcPct val="100000"/>
              </a:lnSpc>
              <a:buFont typeface="Arial"/>
              <a:buChar char="•"/>
              <a:tabLst>
                <a:tab pos="313781" algn="l"/>
              </a:tabLst>
            </a:pPr>
            <a:r>
              <a:rPr sz="2471" spc="-18" dirty="0"/>
              <a:t>For latent</a:t>
            </a:r>
            <a:r>
              <a:rPr sz="2471" spc="-31" dirty="0"/>
              <a:t> </a:t>
            </a:r>
            <a:r>
              <a:rPr sz="2471" spc="-9" dirty="0"/>
              <a:t>heat:</a:t>
            </a:r>
            <a:endParaRPr sz="2471"/>
          </a:p>
        </p:txBody>
      </p:sp>
      <p:sp>
        <p:nvSpPr>
          <p:cNvPr id="3" name="object 3"/>
          <p:cNvSpPr txBox="1"/>
          <p:nvPr/>
        </p:nvSpPr>
        <p:spPr>
          <a:xfrm>
            <a:off x="3435723" y="1069937"/>
            <a:ext cx="4191000" cy="339452"/>
          </a:xfrm>
          <a:prstGeom prst="rect">
            <a:avLst/>
          </a:prstGeom>
        </p:spPr>
        <p:txBody>
          <a:bodyPr vert="horz" wrap="square" lIns="0" tIns="0" rIns="0" bIns="0" rtlCol="0">
            <a:spAutoFit/>
          </a:bodyPr>
          <a:lstStyle/>
          <a:p>
            <a:pPr marL="11206"/>
            <a:r>
              <a:rPr sz="2206" spc="-9" dirty="0">
                <a:solidFill>
                  <a:srgbClr val="001F5F"/>
                </a:solidFill>
                <a:latin typeface="Calibri"/>
                <a:cs typeface="Calibri"/>
              </a:rPr>
              <a:t>LE </a:t>
            </a:r>
            <a:r>
              <a:rPr sz="2206" spc="-4" dirty="0">
                <a:solidFill>
                  <a:srgbClr val="001F5F"/>
                </a:solidFill>
                <a:latin typeface="Calibri"/>
                <a:cs typeface="Calibri"/>
              </a:rPr>
              <a:t>= </a:t>
            </a:r>
            <a:r>
              <a:rPr sz="2206" spc="-18" dirty="0">
                <a:solidFill>
                  <a:srgbClr val="001F5F"/>
                </a:solidFill>
                <a:latin typeface="Symbol"/>
                <a:cs typeface="Symbol"/>
              </a:rPr>
              <a:t></a:t>
            </a:r>
            <a:r>
              <a:rPr sz="2206" spc="-18" dirty="0">
                <a:solidFill>
                  <a:srgbClr val="001F5F"/>
                </a:solidFill>
                <a:latin typeface="Calibri"/>
                <a:cs typeface="Calibri"/>
              </a:rPr>
              <a:t>C</a:t>
            </a:r>
            <a:r>
              <a:rPr sz="2184" spc="-26" baseline="-20202" dirty="0">
                <a:solidFill>
                  <a:srgbClr val="001F5F"/>
                </a:solidFill>
                <a:latin typeface="Calibri"/>
                <a:cs typeface="Calibri"/>
              </a:rPr>
              <a:t>p</a:t>
            </a:r>
            <a:r>
              <a:rPr sz="2206" spc="-18" dirty="0">
                <a:solidFill>
                  <a:srgbClr val="001F5F"/>
                </a:solidFill>
                <a:latin typeface="Calibri"/>
                <a:cs typeface="Calibri"/>
              </a:rPr>
              <a:t>[e</a:t>
            </a:r>
            <a:r>
              <a:rPr sz="2184" spc="-26" baseline="25252" dirty="0">
                <a:solidFill>
                  <a:srgbClr val="001F5F"/>
                </a:solidFill>
                <a:latin typeface="Calibri"/>
                <a:cs typeface="Calibri"/>
              </a:rPr>
              <a:t>*</a:t>
            </a:r>
            <a:r>
              <a:rPr sz="2206" spc="-18" dirty="0">
                <a:solidFill>
                  <a:srgbClr val="001F5F"/>
                </a:solidFill>
                <a:latin typeface="Calibri"/>
                <a:cs typeface="Calibri"/>
              </a:rPr>
              <a:t>(T</a:t>
            </a:r>
            <a:r>
              <a:rPr sz="2184" spc="-26" baseline="-20202" dirty="0">
                <a:solidFill>
                  <a:srgbClr val="001F5F"/>
                </a:solidFill>
                <a:latin typeface="Calibri"/>
                <a:cs typeface="Calibri"/>
              </a:rPr>
              <a:t>aero</a:t>
            </a:r>
            <a:r>
              <a:rPr sz="2206" spc="-18" dirty="0">
                <a:solidFill>
                  <a:srgbClr val="001F5F"/>
                </a:solidFill>
                <a:latin typeface="Calibri"/>
                <a:cs typeface="Calibri"/>
              </a:rPr>
              <a:t>)- </a:t>
            </a:r>
            <a:r>
              <a:rPr sz="2206" spc="-4" dirty="0">
                <a:solidFill>
                  <a:srgbClr val="001F5F"/>
                </a:solidFill>
                <a:latin typeface="Calibri"/>
                <a:cs typeface="Calibri"/>
              </a:rPr>
              <a:t>e</a:t>
            </a:r>
            <a:r>
              <a:rPr sz="2184" spc="-6" baseline="-20202" dirty="0">
                <a:solidFill>
                  <a:srgbClr val="001F5F"/>
                </a:solidFill>
                <a:latin typeface="Calibri"/>
                <a:cs typeface="Calibri"/>
              </a:rPr>
              <a:t>a</a:t>
            </a:r>
            <a:r>
              <a:rPr sz="2206" spc="-4" dirty="0">
                <a:solidFill>
                  <a:srgbClr val="001F5F"/>
                </a:solidFill>
                <a:latin typeface="Calibri"/>
                <a:cs typeface="Calibri"/>
              </a:rPr>
              <a:t>)](g</a:t>
            </a:r>
            <a:r>
              <a:rPr sz="2184" spc="-6" baseline="-20202" dirty="0">
                <a:solidFill>
                  <a:srgbClr val="001F5F"/>
                </a:solidFill>
                <a:latin typeface="Calibri"/>
                <a:cs typeface="Calibri"/>
              </a:rPr>
              <a:t>c</a:t>
            </a:r>
            <a:r>
              <a:rPr sz="2206" spc="-4" dirty="0">
                <a:solidFill>
                  <a:srgbClr val="001F5F"/>
                </a:solidFill>
                <a:latin typeface="Calibri"/>
                <a:cs typeface="Calibri"/>
              </a:rPr>
              <a:t>g</a:t>
            </a:r>
            <a:r>
              <a:rPr sz="2184" spc="-6" baseline="-20202" dirty="0">
                <a:solidFill>
                  <a:srgbClr val="001F5F"/>
                </a:solidFill>
                <a:latin typeface="Calibri"/>
                <a:cs typeface="Calibri"/>
              </a:rPr>
              <a:t>a</a:t>
            </a:r>
            <a:r>
              <a:rPr sz="2206" spc="-4" dirty="0">
                <a:solidFill>
                  <a:srgbClr val="001F5F"/>
                </a:solidFill>
                <a:latin typeface="Calibri"/>
                <a:cs typeface="Calibri"/>
              </a:rPr>
              <a:t>)/</a:t>
            </a:r>
            <a:r>
              <a:rPr sz="2206" spc="-4" dirty="0">
                <a:solidFill>
                  <a:srgbClr val="001F5F"/>
                </a:solidFill>
                <a:latin typeface="Symbol"/>
                <a:cs typeface="Symbol"/>
              </a:rPr>
              <a:t></a:t>
            </a:r>
            <a:r>
              <a:rPr sz="2206" spc="-4" dirty="0">
                <a:solidFill>
                  <a:srgbClr val="001F5F"/>
                </a:solidFill>
                <a:latin typeface="Calibri"/>
                <a:cs typeface="Calibri"/>
              </a:rPr>
              <a:t>(g</a:t>
            </a:r>
            <a:r>
              <a:rPr sz="2184" spc="-6" baseline="-20202" dirty="0">
                <a:solidFill>
                  <a:srgbClr val="001F5F"/>
                </a:solidFill>
                <a:latin typeface="Calibri"/>
                <a:cs typeface="Calibri"/>
              </a:rPr>
              <a:t>c  </a:t>
            </a:r>
            <a:r>
              <a:rPr sz="2206" spc="-4" dirty="0">
                <a:solidFill>
                  <a:srgbClr val="001F5F"/>
                </a:solidFill>
                <a:latin typeface="Calibri"/>
                <a:cs typeface="Calibri"/>
              </a:rPr>
              <a:t>+</a:t>
            </a:r>
            <a:r>
              <a:rPr sz="2206" spc="-106" dirty="0">
                <a:solidFill>
                  <a:srgbClr val="001F5F"/>
                </a:solidFill>
                <a:latin typeface="Calibri"/>
                <a:cs typeface="Calibri"/>
              </a:rPr>
              <a:t> </a:t>
            </a:r>
            <a:r>
              <a:rPr sz="2206" spc="-13" dirty="0">
                <a:solidFill>
                  <a:srgbClr val="001F5F"/>
                </a:solidFill>
                <a:latin typeface="Calibri"/>
                <a:cs typeface="Calibri"/>
              </a:rPr>
              <a:t>g</a:t>
            </a:r>
            <a:r>
              <a:rPr sz="2184" spc="-19" baseline="-20202" dirty="0">
                <a:solidFill>
                  <a:srgbClr val="001F5F"/>
                </a:solidFill>
                <a:latin typeface="Calibri"/>
                <a:cs typeface="Calibri"/>
              </a:rPr>
              <a:t>a</a:t>
            </a:r>
            <a:r>
              <a:rPr sz="2206" spc="-13" dirty="0">
                <a:solidFill>
                  <a:srgbClr val="001F5F"/>
                </a:solidFill>
                <a:latin typeface="Calibri"/>
                <a:cs typeface="Calibri"/>
              </a:rPr>
              <a:t>),</a:t>
            </a:r>
            <a:endParaRPr sz="2206">
              <a:latin typeface="Calibri"/>
              <a:cs typeface="Calibri"/>
            </a:endParaRPr>
          </a:p>
        </p:txBody>
      </p:sp>
      <p:sp>
        <p:nvSpPr>
          <p:cNvPr id="4" name="object 4"/>
          <p:cNvSpPr txBox="1"/>
          <p:nvPr/>
        </p:nvSpPr>
        <p:spPr>
          <a:xfrm>
            <a:off x="8487564" y="1069937"/>
            <a:ext cx="333375" cy="339452"/>
          </a:xfrm>
          <a:prstGeom prst="rect">
            <a:avLst/>
          </a:prstGeom>
        </p:spPr>
        <p:txBody>
          <a:bodyPr vert="horz" wrap="square" lIns="0" tIns="0" rIns="0" bIns="0" rtlCol="0">
            <a:spAutoFit/>
          </a:bodyPr>
          <a:lstStyle/>
          <a:p>
            <a:pPr marL="11206"/>
            <a:r>
              <a:rPr sz="2206" spc="-9" dirty="0">
                <a:solidFill>
                  <a:srgbClr val="001F5F"/>
                </a:solidFill>
                <a:latin typeface="Calibri"/>
                <a:cs typeface="Calibri"/>
              </a:rPr>
              <a:t>(5</a:t>
            </a:r>
            <a:r>
              <a:rPr sz="2206" spc="-4" dirty="0">
                <a:solidFill>
                  <a:srgbClr val="001F5F"/>
                </a:solidFill>
                <a:latin typeface="Calibri"/>
                <a:cs typeface="Calibri"/>
              </a:rPr>
              <a:t>)</a:t>
            </a:r>
            <a:endParaRPr sz="2206">
              <a:latin typeface="Calibri"/>
              <a:cs typeface="Calibri"/>
            </a:endParaRPr>
          </a:p>
        </p:txBody>
      </p:sp>
      <p:sp>
        <p:nvSpPr>
          <p:cNvPr id="5" name="object 5"/>
          <p:cNvSpPr txBox="1"/>
          <p:nvPr/>
        </p:nvSpPr>
        <p:spPr>
          <a:xfrm>
            <a:off x="4753533" y="1742289"/>
            <a:ext cx="4754656" cy="678904"/>
          </a:xfrm>
          <a:prstGeom prst="rect">
            <a:avLst/>
          </a:prstGeom>
        </p:spPr>
        <p:txBody>
          <a:bodyPr vert="horz" wrap="square" lIns="0" tIns="0" rIns="0" bIns="0" rtlCol="0">
            <a:spAutoFit/>
          </a:bodyPr>
          <a:lstStyle/>
          <a:p>
            <a:pPr marL="11206" marR="4483"/>
            <a:r>
              <a:rPr sz="2206" spc="-9" dirty="0">
                <a:solidFill>
                  <a:srgbClr val="001F5F"/>
                </a:solidFill>
                <a:latin typeface="Calibri"/>
                <a:cs typeface="Calibri"/>
              </a:rPr>
              <a:t>vapor </a:t>
            </a:r>
            <a:r>
              <a:rPr sz="2206" spc="-13" dirty="0">
                <a:solidFill>
                  <a:srgbClr val="001F5F"/>
                </a:solidFill>
                <a:latin typeface="Calibri"/>
                <a:cs typeface="Calibri"/>
              </a:rPr>
              <a:t>pressure at </a:t>
            </a:r>
            <a:r>
              <a:rPr sz="2206" spc="-18" dirty="0">
                <a:solidFill>
                  <a:srgbClr val="001F5F"/>
                </a:solidFill>
                <a:latin typeface="Calibri"/>
                <a:cs typeface="Calibri"/>
              </a:rPr>
              <a:t>reference </a:t>
            </a:r>
            <a:r>
              <a:rPr sz="2206" spc="-9" dirty="0">
                <a:solidFill>
                  <a:srgbClr val="001F5F"/>
                </a:solidFill>
                <a:latin typeface="Calibri"/>
                <a:cs typeface="Calibri"/>
              </a:rPr>
              <a:t>height, </a:t>
            </a:r>
            <a:r>
              <a:rPr sz="2206" spc="-4" dirty="0">
                <a:solidFill>
                  <a:srgbClr val="001F5F"/>
                </a:solidFill>
                <a:latin typeface="Calibri"/>
                <a:cs typeface="Calibri"/>
              </a:rPr>
              <a:t>mbar;  air </a:t>
            </a:r>
            <a:r>
              <a:rPr sz="2206" spc="-13" dirty="0">
                <a:solidFill>
                  <a:srgbClr val="001F5F"/>
                </a:solidFill>
                <a:latin typeface="Calibri"/>
                <a:cs typeface="Calibri"/>
              </a:rPr>
              <a:t>temperature at </a:t>
            </a:r>
            <a:r>
              <a:rPr sz="2206" spc="-18" dirty="0">
                <a:solidFill>
                  <a:srgbClr val="001F5F"/>
                </a:solidFill>
                <a:latin typeface="Calibri"/>
                <a:cs typeface="Calibri"/>
              </a:rPr>
              <a:t>reference </a:t>
            </a:r>
            <a:r>
              <a:rPr sz="2206" spc="-9" dirty="0">
                <a:solidFill>
                  <a:srgbClr val="001F5F"/>
                </a:solidFill>
                <a:latin typeface="Calibri"/>
                <a:cs typeface="Calibri"/>
              </a:rPr>
              <a:t>height,</a:t>
            </a:r>
            <a:r>
              <a:rPr sz="2206" spc="79" dirty="0">
                <a:solidFill>
                  <a:srgbClr val="001F5F"/>
                </a:solidFill>
                <a:latin typeface="Calibri"/>
                <a:cs typeface="Calibri"/>
              </a:rPr>
              <a:t> </a:t>
            </a:r>
            <a:r>
              <a:rPr sz="2184" baseline="25252" dirty="0">
                <a:solidFill>
                  <a:srgbClr val="001F5F"/>
                </a:solidFill>
                <a:latin typeface="Calibri"/>
                <a:cs typeface="Calibri"/>
              </a:rPr>
              <a:t>o</a:t>
            </a:r>
            <a:r>
              <a:rPr sz="2206" dirty="0">
                <a:solidFill>
                  <a:srgbClr val="001F5F"/>
                </a:solidFill>
                <a:latin typeface="Calibri"/>
                <a:cs typeface="Calibri"/>
              </a:rPr>
              <a:t>k;</a:t>
            </a:r>
            <a:endParaRPr sz="2206">
              <a:latin typeface="Calibri"/>
              <a:cs typeface="Calibri"/>
            </a:endParaRPr>
          </a:p>
        </p:txBody>
      </p:sp>
      <p:sp>
        <p:nvSpPr>
          <p:cNvPr id="6" name="object 6"/>
          <p:cNvSpPr txBox="1"/>
          <p:nvPr/>
        </p:nvSpPr>
        <p:spPr>
          <a:xfrm>
            <a:off x="3946647" y="2414642"/>
            <a:ext cx="5604062" cy="339452"/>
          </a:xfrm>
          <a:prstGeom prst="rect">
            <a:avLst/>
          </a:prstGeom>
        </p:spPr>
        <p:txBody>
          <a:bodyPr vert="horz" wrap="square" lIns="0" tIns="0" rIns="0" bIns="0" rtlCol="0">
            <a:spAutoFit/>
          </a:bodyPr>
          <a:lstStyle/>
          <a:p>
            <a:pPr marL="11206"/>
            <a:r>
              <a:rPr sz="2206" spc="-13" dirty="0">
                <a:solidFill>
                  <a:srgbClr val="001F5F"/>
                </a:solidFill>
                <a:latin typeface="Calibri"/>
                <a:cs typeface="Calibri"/>
              </a:rPr>
              <a:t>saturated </a:t>
            </a:r>
            <a:r>
              <a:rPr sz="2206" spc="-9" dirty="0">
                <a:solidFill>
                  <a:srgbClr val="001F5F"/>
                </a:solidFill>
                <a:latin typeface="Calibri"/>
                <a:cs typeface="Calibri"/>
              </a:rPr>
              <a:t>vapor </a:t>
            </a:r>
            <a:r>
              <a:rPr sz="2206" spc="-13" dirty="0">
                <a:solidFill>
                  <a:srgbClr val="001F5F"/>
                </a:solidFill>
                <a:latin typeface="Calibri"/>
                <a:cs typeface="Calibri"/>
              </a:rPr>
              <a:t>pressure </a:t>
            </a:r>
            <a:r>
              <a:rPr sz="2206" spc="-4" dirty="0">
                <a:solidFill>
                  <a:srgbClr val="001F5F"/>
                </a:solidFill>
                <a:latin typeface="Calibri"/>
                <a:cs typeface="Calibri"/>
              </a:rPr>
              <a:t>in the </a:t>
            </a:r>
            <a:r>
              <a:rPr sz="2206" spc="-13" dirty="0">
                <a:solidFill>
                  <a:srgbClr val="001F5F"/>
                </a:solidFill>
                <a:latin typeface="Calibri"/>
                <a:cs typeface="Calibri"/>
              </a:rPr>
              <a:t>canopy </a:t>
            </a:r>
            <a:r>
              <a:rPr sz="2206" spc="-4" dirty="0">
                <a:solidFill>
                  <a:srgbClr val="001F5F"/>
                </a:solidFill>
                <a:latin typeface="Calibri"/>
                <a:cs typeface="Calibri"/>
              </a:rPr>
              <a:t>air</a:t>
            </a:r>
            <a:r>
              <a:rPr sz="2206" spc="79" dirty="0">
                <a:solidFill>
                  <a:srgbClr val="001F5F"/>
                </a:solidFill>
                <a:latin typeface="Calibri"/>
                <a:cs typeface="Calibri"/>
              </a:rPr>
              <a:t> </a:t>
            </a:r>
            <a:r>
              <a:rPr sz="2206" spc="-4" dirty="0">
                <a:solidFill>
                  <a:srgbClr val="001F5F"/>
                </a:solidFill>
                <a:latin typeface="Calibri"/>
                <a:cs typeface="Calibri"/>
              </a:rPr>
              <a:t>space,</a:t>
            </a:r>
            <a:endParaRPr sz="2206">
              <a:latin typeface="Calibri"/>
              <a:cs typeface="Calibri"/>
            </a:endParaRPr>
          </a:p>
        </p:txBody>
      </p:sp>
      <p:sp>
        <p:nvSpPr>
          <p:cNvPr id="7" name="object 7"/>
          <p:cNvSpPr txBox="1"/>
          <p:nvPr/>
        </p:nvSpPr>
        <p:spPr>
          <a:xfrm>
            <a:off x="2333064" y="1406114"/>
            <a:ext cx="1843928" cy="1625573"/>
          </a:xfrm>
          <a:prstGeom prst="rect">
            <a:avLst/>
          </a:prstGeom>
        </p:spPr>
        <p:txBody>
          <a:bodyPr vert="horz" wrap="square" lIns="0" tIns="0" rIns="0" bIns="0" rtlCol="0">
            <a:spAutoFit/>
          </a:bodyPr>
          <a:lstStyle/>
          <a:p>
            <a:pPr marL="11206"/>
            <a:r>
              <a:rPr sz="2206" spc="-4" dirty="0">
                <a:solidFill>
                  <a:srgbClr val="001F5F"/>
                </a:solidFill>
                <a:latin typeface="Arial"/>
                <a:cs typeface="Arial"/>
              </a:rPr>
              <a:t>•</a:t>
            </a:r>
            <a:endParaRPr sz="2206">
              <a:latin typeface="Arial"/>
              <a:cs typeface="Arial"/>
            </a:endParaRPr>
          </a:p>
          <a:p>
            <a:pPr marL="313781" indent="-302575">
              <a:buFont typeface="Arial"/>
              <a:buChar char="•"/>
              <a:tabLst>
                <a:tab pos="313781" algn="l"/>
                <a:tab pos="1603087" algn="l"/>
              </a:tabLst>
            </a:pPr>
            <a:r>
              <a:rPr sz="2206" spc="-4" dirty="0">
                <a:solidFill>
                  <a:srgbClr val="001F5F"/>
                </a:solidFill>
                <a:latin typeface="Calibri"/>
                <a:cs typeface="Calibri"/>
              </a:rPr>
              <a:t>w</a:t>
            </a:r>
            <a:r>
              <a:rPr sz="2206" spc="-9" dirty="0">
                <a:solidFill>
                  <a:srgbClr val="001F5F"/>
                </a:solidFill>
                <a:latin typeface="Calibri"/>
                <a:cs typeface="Calibri"/>
              </a:rPr>
              <a:t>h</a:t>
            </a:r>
            <a:r>
              <a:rPr sz="2206" dirty="0">
                <a:solidFill>
                  <a:srgbClr val="001F5F"/>
                </a:solidFill>
                <a:latin typeface="Calibri"/>
                <a:cs typeface="Calibri"/>
              </a:rPr>
              <a:t>e</a:t>
            </a:r>
            <a:r>
              <a:rPr sz="2206" spc="-31" dirty="0">
                <a:solidFill>
                  <a:srgbClr val="001F5F"/>
                </a:solidFill>
                <a:latin typeface="Calibri"/>
                <a:cs typeface="Calibri"/>
              </a:rPr>
              <a:t>r</a:t>
            </a:r>
            <a:r>
              <a:rPr sz="2206" spc="-4" dirty="0">
                <a:solidFill>
                  <a:srgbClr val="001F5F"/>
                </a:solidFill>
                <a:latin typeface="Calibri"/>
                <a:cs typeface="Calibri"/>
              </a:rPr>
              <a:t>e</a:t>
            </a:r>
            <a:r>
              <a:rPr sz="2206" dirty="0">
                <a:solidFill>
                  <a:srgbClr val="001F5F"/>
                </a:solidFill>
                <a:latin typeface="Calibri"/>
                <a:cs typeface="Calibri"/>
              </a:rPr>
              <a:t>	e</a:t>
            </a:r>
            <a:r>
              <a:rPr sz="2184" spc="6" baseline="-20202" dirty="0">
                <a:solidFill>
                  <a:srgbClr val="001F5F"/>
                </a:solidFill>
                <a:latin typeface="Calibri"/>
                <a:cs typeface="Calibri"/>
              </a:rPr>
              <a:t>a</a:t>
            </a:r>
            <a:endParaRPr sz="2184" baseline="-20202">
              <a:latin typeface="Calibri"/>
              <a:cs typeface="Calibri"/>
            </a:endParaRPr>
          </a:p>
          <a:p>
            <a:pPr marL="1448438" indent="-1437231">
              <a:buFont typeface="Arial"/>
              <a:buChar char="•"/>
              <a:tabLst>
                <a:tab pos="1448998" algn="l"/>
              </a:tabLst>
            </a:pPr>
            <a:r>
              <a:rPr sz="2206" spc="-88" dirty="0">
                <a:solidFill>
                  <a:srgbClr val="001F5F"/>
                </a:solidFill>
                <a:latin typeface="Calibri"/>
                <a:cs typeface="Calibri"/>
              </a:rPr>
              <a:t>T</a:t>
            </a:r>
            <a:r>
              <a:rPr sz="2184" spc="-132" baseline="-20202" dirty="0">
                <a:solidFill>
                  <a:srgbClr val="001F5F"/>
                </a:solidFill>
                <a:latin typeface="Calibri"/>
                <a:cs typeface="Calibri"/>
              </a:rPr>
              <a:t>a</a:t>
            </a:r>
            <a:endParaRPr sz="2184" baseline="-20202">
              <a:latin typeface="Calibri"/>
              <a:cs typeface="Calibri"/>
            </a:endParaRPr>
          </a:p>
          <a:p>
            <a:pPr marL="313781" marR="537351" indent="-302575">
              <a:lnSpc>
                <a:spcPct val="80000"/>
              </a:lnSpc>
              <a:spcBef>
                <a:spcPts val="529"/>
              </a:spcBef>
              <a:buFont typeface="Arial"/>
              <a:buChar char="•"/>
              <a:tabLst>
                <a:tab pos="440414" algn="l"/>
              </a:tabLst>
            </a:pPr>
            <a:r>
              <a:rPr sz="2206" dirty="0">
                <a:solidFill>
                  <a:srgbClr val="001F5F"/>
                </a:solidFill>
                <a:latin typeface="Calibri"/>
                <a:cs typeface="Calibri"/>
              </a:rPr>
              <a:t>e</a:t>
            </a:r>
            <a:r>
              <a:rPr sz="2184" baseline="25252" dirty="0">
                <a:solidFill>
                  <a:srgbClr val="001F5F"/>
                </a:solidFill>
                <a:latin typeface="Calibri"/>
                <a:cs typeface="Calibri"/>
              </a:rPr>
              <a:t>*</a:t>
            </a:r>
            <a:r>
              <a:rPr sz="2206" spc="-9" dirty="0">
                <a:solidFill>
                  <a:srgbClr val="001F5F"/>
                </a:solidFill>
                <a:latin typeface="Calibri"/>
                <a:cs typeface="Calibri"/>
              </a:rPr>
              <a:t>(</a:t>
            </a:r>
            <a:r>
              <a:rPr sz="2206" spc="-180" dirty="0">
                <a:solidFill>
                  <a:srgbClr val="001F5F"/>
                </a:solidFill>
                <a:latin typeface="Calibri"/>
                <a:cs typeface="Calibri"/>
              </a:rPr>
              <a:t>T</a:t>
            </a:r>
            <a:r>
              <a:rPr sz="2184" spc="13" baseline="-20202" dirty="0">
                <a:solidFill>
                  <a:srgbClr val="001F5F"/>
                </a:solidFill>
                <a:latin typeface="Calibri"/>
                <a:cs typeface="Calibri"/>
              </a:rPr>
              <a:t>a</a:t>
            </a:r>
            <a:r>
              <a:rPr sz="2184" baseline="-20202" dirty="0">
                <a:solidFill>
                  <a:srgbClr val="001F5F"/>
                </a:solidFill>
                <a:latin typeface="Calibri"/>
                <a:cs typeface="Calibri"/>
              </a:rPr>
              <a:t>e</a:t>
            </a:r>
            <a:r>
              <a:rPr sz="2184" spc="-33" baseline="-20202" dirty="0">
                <a:solidFill>
                  <a:srgbClr val="001F5F"/>
                </a:solidFill>
                <a:latin typeface="Calibri"/>
                <a:cs typeface="Calibri"/>
              </a:rPr>
              <a:t>r</a:t>
            </a:r>
            <a:r>
              <a:rPr sz="2184" baseline="-20202" dirty="0">
                <a:solidFill>
                  <a:srgbClr val="001F5F"/>
                </a:solidFill>
                <a:latin typeface="Calibri"/>
                <a:cs typeface="Calibri"/>
              </a:rPr>
              <a:t>o</a:t>
            </a:r>
            <a:r>
              <a:rPr sz="2206" spc="-4" dirty="0">
                <a:solidFill>
                  <a:srgbClr val="001F5F"/>
                </a:solidFill>
                <a:latin typeface="Calibri"/>
                <a:cs typeface="Calibri"/>
              </a:rPr>
              <a:t>)  mbar;</a:t>
            </a:r>
            <a:endParaRPr sz="2206">
              <a:latin typeface="Calibri"/>
              <a:cs typeface="Calibri"/>
            </a:endParaRPr>
          </a:p>
        </p:txBody>
      </p:sp>
      <p:sp>
        <p:nvSpPr>
          <p:cNvPr id="8" name="object 8"/>
          <p:cNvSpPr txBox="1"/>
          <p:nvPr/>
        </p:nvSpPr>
        <p:spPr>
          <a:xfrm>
            <a:off x="3580952" y="3019760"/>
            <a:ext cx="423581" cy="1018356"/>
          </a:xfrm>
          <a:prstGeom prst="rect">
            <a:avLst/>
          </a:prstGeom>
        </p:spPr>
        <p:txBody>
          <a:bodyPr vert="horz" wrap="square" lIns="0" tIns="0" rIns="0" bIns="0" rtlCol="0">
            <a:spAutoFit/>
          </a:bodyPr>
          <a:lstStyle/>
          <a:p>
            <a:pPr marL="93014" algn="ctr"/>
            <a:r>
              <a:rPr sz="2206" spc="-4" dirty="0">
                <a:solidFill>
                  <a:srgbClr val="001F5F"/>
                </a:solidFill>
                <a:latin typeface="Symbol"/>
                <a:cs typeface="Symbol"/>
              </a:rPr>
              <a:t></a:t>
            </a:r>
            <a:endParaRPr sz="2206">
              <a:latin typeface="Symbol"/>
              <a:cs typeface="Symbol"/>
            </a:endParaRPr>
          </a:p>
          <a:p>
            <a:pPr algn="ctr">
              <a:lnSpc>
                <a:spcPct val="100000"/>
              </a:lnSpc>
            </a:pPr>
            <a:r>
              <a:rPr sz="2206" spc="-9" dirty="0">
                <a:solidFill>
                  <a:srgbClr val="001F5F"/>
                </a:solidFill>
                <a:latin typeface="Symbol"/>
                <a:cs typeface="Symbol"/>
              </a:rPr>
              <a:t></a:t>
            </a:r>
            <a:r>
              <a:rPr sz="2206" spc="-4" dirty="0">
                <a:solidFill>
                  <a:srgbClr val="001F5F"/>
                </a:solidFill>
                <a:latin typeface="Calibri"/>
                <a:cs typeface="Calibri"/>
              </a:rPr>
              <a:t>C</a:t>
            </a:r>
            <a:r>
              <a:rPr sz="2184" spc="6" baseline="-20202" dirty="0">
                <a:solidFill>
                  <a:srgbClr val="001F5F"/>
                </a:solidFill>
                <a:latin typeface="Calibri"/>
                <a:cs typeface="Calibri"/>
              </a:rPr>
              <a:t>p</a:t>
            </a:r>
            <a:endParaRPr sz="2184" baseline="-20202">
              <a:latin typeface="Calibri"/>
              <a:cs typeface="Calibri"/>
            </a:endParaRPr>
          </a:p>
          <a:p>
            <a:pPr marL="200595"/>
            <a:r>
              <a:rPr sz="2206" spc="-18" dirty="0">
                <a:solidFill>
                  <a:srgbClr val="001F5F"/>
                </a:solidFill>
                <a:latin typeface="Calibri"/>
                <a:cs typeface="Calibri"/>
              </a:rPr>
              <a:t>g</a:t>
            </a:r>
            <a:r>
              <a:rPr sz="2184" spc="6" baseline="-20202" dirty="0">
                <a:solidFill>
                  <a:srgbClr val="001F5F"/>
                </a:solidFill>
                <a:latin typeface="Calibri"/>
                <a:cs typeface="Calibri"/>
              </a:rPr>
              <a:t>c</a:t>
            </a:r>
            <a:endParaRPr sz="2184" baseline="-20202">
              <a:latin typeface="Calibri"/>
              <a:cs typeface="Calibri"/>
            </a:endParaRPr>
          </a:p>
        </p:txBody>
      </p:sp>
      <p:sp>
        <p:nvSpPr>
          <p:cNvPr id="9" name="object 9"/>
          <p:cNvSpPr txBox="1">
            <a:spLocks noGrp="1"/>
          </p:cNvSpPr>
          <p:nvPr>
            <p:ph type="body" idx="1"/>
          </p:nvPr>
        </p:nvSpPr>
        <p:spPr>
          <a:xfrm>
            <a:off x="2398059" y="1610846"/>
            <a:ext cx="9278471" cy="2835979"/>
          </a:xfrm>
          <a:prstGeom prst="rect">
            <a:avLst/>
          </a:prstGeom>
        </p:spPr>
        <p:txBody>
          <a:bodyPr vert="horz" wrap="square" lIns="0" tIns="1155774" rIns="0" bIns="0" rtlCol="0">
            <a:spAutoFit/>
          </a:bodyPr>
          <a:lstStyle/>
          <a:p>
            <a:pPr marL="2510812" marR="1247281">
              <a:lnSpc>
                <a:spcPct val="100000"/>
              </a:lnSpc>
            </a:pPr>
            <a:r>
              <a:rPr spc="-13" dirty="0"/>
              <a:t>psychometric </a:t>
            </a:r>
            <a:r>
              <a:rPr spc="-18" dirty="0"/>
              <a:t>constant, </a:t>
            </a:r>
            <a:r>
              <a:rPr spc="-4" dirty="0"/>
              <a:t>mbar </a:t>
            </a:r>
            <a:r>
              <a:rPr sz="2184" baseline="25252" dirty="0"/>
              <a:t>o</a:t>
            </a:r>
            <a:r>
              <a:rPr sz="2206" dirty="0"/>
              <a:t>k</a:t>
            </a:r>
            <a:r>
              <a:rPr sz="2184" baseline="25252" dirty="0"/>
              <a:t>-1</a:t>
            </a:r>
            <a:r>
              <a:rPr sz="2206" dirty="0"/>
              <a:t>;  </a:t>
            </a:r>
            <a:r>
              <a:rPr sz="2206" spc="-4" dirty="0"/>
              <a:t>as </a:t>
            </a:r>
            <a:r>
              <a:rPr sz="2206" spc="-9" dirty="0"/>
              <a:t>defined </a:t>
            </a:r>
            <a:r>
              <a:rPr sz="2206" spc="-4" dirty="0"/>
              <a:t>in</a:t>
            </a:r>
            <a:r>
              <a:rPr sz="2206" spc="-31" dirty="0"/>
              <a:t> </a:t>
            </a:r>
            <a:r>
              <a:rPr sz="2206" spc="-9" dirty="0"/>
              <a:t>(2);</a:t>
            </a:r>
            <a:endParaRPr sz="2206"/>
          </a:p>
          <a:p>
            <a:pPr marL="1767261" marR="4483" indent="743549">
              <a:lnSpc>
                <a:spcPct val="100000"/>
              </a:lnSpc>
            </a:pPr>
            <a:r>
              <a:rPr spc="-4" dirty="0"/>
              <a:t>bulk </a:t>
            </a:r>
            <a:r>
              <a:rPr spc="-18" dirty="0"/>
              <a:t>stomatal </a:t>
            </a:r>
            <a:r>
              <a:rPr spc="-9" dirty="0"/>
              <a:t>conductance </a:t>
            </a:r>
            <a:r>
              <a:rPr spc="-4" dirty="0"/>
              <a:t>of </a:t>
            </a:r>
            <a:r>
              <a:rPr spc="-35" dirty="0"/>
              <a:t>canopy, </a:t>
            </a:r>
            <a:r>
              <a:rPr spc="-4" dirty="0"/>
              <a:t>m </a:t>
            </a:r>
            <a:r>
              <a:rPr dirty="0"/>
              <a:t>s</a:t>
            </a:r>
            <a:r>
              <a:rPr sz="2184" baseline="25252" dirty="0"/>
              <a:t>-1</a:t>
            </a:r>
            <a:r>
              <a:rPr sz="2206" dirty="0"/>
              <a:t>;  </a:t>
            </a:r>
            <a:r>
              <a:rPr sz="2206" spc="-4" dirty="0"/>
              <a:t>bulk </a:t>
            </a:r>
            <a:r>
              <a:rPr sz="2206" spc="-9" dirty="0"/>
              <a:t>aerodynamic conductance </a:t>
            </a:r>
            <a:r>
              <a:rPr sz="2206" spc="-4" dirty="0"/>
              <a:t>of </a:t>
            </a:r>
            <a:r>
              <a:rPr sz="2206" spc="-13" dirty="0"/>
              <a:t>canopy </a:t>
            </a:r>
            <a:r>
              <a:rPr sz="2206" spc="-4" dirty="0"/>
              <a:t>(1/ </a:t>
            </a:r>
            <a:r>
              <a:rPr sz="2206" spc="-9" dirty="0"/>
              <a:t>r</a:t>
            </a:r>
            <a:r>
              <a:rPr sz="2184" spc="-13" baseline="-20202" dirty="0"/>
              <a:t>a</a:t>
            </a:r>
            <a:r>
              <a:rPr sz="2206" spc="-9" dirty="0"/>
              <a:t>),</a:t>
            </a:r>
            <a:r>
              <a:rPr sz="2206" spc="101" dirty="0"/>
              <a:t> </a:t>
            </a:r>
            <a:r>
              <a:rPr sz="2206" spc="-4" dirty="0"/>
              <a:t>m</a:t>
            </a:r>
            <a:endParaRPr sz="2206"/>
          </a:p>
        </p:txBody>
      </p:sp>
      <p:sp>
        <p:nvSpPr>
          <p:cNvPr id="10" name="object 10"/>
          <p:cNvSpPr txBox="1"/>
          <p:nvPr/>
        </p:nvSpPr>
        <p:spPr>
          <a:xfrm>
            <a:off x="2333064" y="3019760"/>
            <a:ext cx="656665" cy="1545680"/>
          </a:xfrm>
          <a:prstGeom prst="rect">
            <a:avLst/>
          </a:prstGeom>
        </p:spPr>
        <p:txBody>
          <a:bodyPr vert="horz" wrap="square" lIns="0" tIns="0" rIns="0" bIns="0" rtlCol="0">
            <a:spAutoFit/>
          </a:bodyPr>
          <a:lstStyle/>
          <a:p>
            <a:pPr marL="11206"/>
            <a:r>
              <a:rPr sz="2206" spc="-4" dirty="0">
                <a:solidFill>
                  <a:srgbClr val="001F5F"/>
                </a:solidFill>
                <a:latin typeface="Arial"/>
                <a:cs typeface="Arial"/>
              </a:rPr>
              <a:t>•</a:t>
            </a:r>
            <a:endParaRPr sz="2206">
              <a:latin typeface="Arial"/>
              <a:cs typeface="Arial"/>
            </a:endParaRPr>
          </a:p>
          <a:p>
            <a:pPr marL="11206"/>
            <a:r>
              <a:rPr sz="2206" spc="-4" dirty="0">
                <a:solidFill>
                  <a:srgbClr val="001F5F"/>
                </a:solidFill>
                <a:latin typeface="Arial"/>
                <a:cs typeface="Arial"/>
              </a:rPr>
              <a:t>•</a:t>
            </a:r>
            <a:endParaRPr sz="2206">
              <a:latin typeface="Arial"/>
              <a:cs typeface="Arial"/>
            </a:endParaRPr>
          </a:p>
          <a:p>
            <a:pPr marL="11206"/>
            <a:r>
              <a:rPr sz="2206" spc="-4" dirty="0">
                <a:solidFill>
                  <a:srgbClr val="001F5F"/>
                </a:solidFill>
                <a:latin typeface="Arial"/>
                <a:cs typeface="Arial"/>
              </a:rPr>
              <a:t>•</a:t>
            </a:r>
            <a:endParaRPr sz="2206">
              <a:latin typeface="Arial"/>
              <a:cs typeface="Arial"/>
            </a:endParaRPr>
          </a:p>
          <a:p>
            <a:pPr marL="313781" marR="4483" indent="-302575">
              <a:lnSpc>
                <a:spcPct val="54800"/>
              </a:lnSpc>
              <a:spcBef>
                <a:spcPts val="1196"/>
              </a:spcBef>
              <a:buFont typeface="Arial"/>
              <a:buChar char="•"/>
              <a:tabLst>
                <a:tab pos="313781" algn="l"/>
              </a:tabLst>
            </a:pPr>
            <a:r>
              <a:rPr sz="2206" spc="-22" dirty="0">
                <a:solidFill>
                  <a:srgbClr val="001F5F"/>
                </a:solidFill>
                <a:latin typeface="Calibri"/>
                <a:cs typeface="Calibri"/>
              </a:rPr>
              <a:t>g</a:t>
            </a:r>
            <a:r>
              <a:rPr sz="2184" spc="-33" baseline="-20202" dirty="0">
                <a:solidFill>
                  <a:srgbClr val="001F5F"/>
                </a:solidFill>
                <a:latin typeface="Calibri"/>
                <a:cs typeface="Calibri"/>
              </a:rPr>
              <a:t>a  </a:t>
            </a:r>
            <a:r>
              <a:rPr sz="3309" spc="-13" baseline="-16666" dirty="0">
                <a:solidFill>
                  <a:srgbClr val="001F5F"/>
                </a:solidFill>
                <a:latin typeface="Calibri"/>
                <a:cs typeface="Calibri"/>
              </a:rPr>
              <a:t>s</a:t>
            </a:r>
            <a:r>
              <a:rPr sz="1456" spc="9" dirty="0">
                <a:solidFill>
                  <a:srgbClr val="001F5F"/>
                </a:solidFill>
                <a:latin typeface="Calibri"/>
                <a:cs typeface="Calibri"/>
              </a:rPr>
              <a:t>-</a:t>
            </a:r>
            <a:r>
              <a:rPr sz="1456" spc="-4" dirty="0">
                <a:solidFill>
                  <a:srgbClr val="001F5F"/>
                </a:solidFill>
                <a:latin typeface="Calibri"/>
                <a:cs typeface="Calibri"/>
              </a:rPr>
              <a:t>1</a:t>
            </a:r>
            <a:r>
              <a:rPr sz="3309" spc="-6" baseline="-16666" dirty="0">
                <a:solidFill>
                  <a:srgbClr val="001F5F"/>
                </a:solidFill>
                <a:latin typeface="Calibri"/>
                <a:cs typeface="Calibri"/>
              </a:rPr>
              <a:t>.</a:t>
            </a:r>
            <a:endParaRPr sz="3309" baseline="-16666">
              <a:latin typeface="Calibri"/>
              <a:cs typeface="Calibri"/>
            </a:endParaRPr>
          </a:p>
        </p:txBody>
      </p:sp>
      <p:sp>
        <p:nvSpPr>
          <p:cNvPr id="11" name="object 11"/>
          <p:cNvSpPr txBox="1"/>
          <p:nvPr/>
        </p:nvSpPr>
        <p:spPr>
          <a:xfrm>
            <a:off x="2333065" y="4633406"/>
            <a:ext cx="7508501" cy="1489767"/>
          </a:xfrm>
          <a:prstGeom prst="rect">
            <a:avLst/>
          </a:prstGeom>
        </p:spPr>
        <p:txBody>
          <a:bodyPr vert="horz" wrap="square" lIns="0" tIns="0" rIns="0" bIns="0" rtlCol="0">
            <a:spAutoFit/>
          </a:bodyPr>
          <a:lstStyle/>
          <a:p>
            <a:pPr marL="11206"/>
            <a:r>
              <a:rPr sz="2206" spc="-4" dirty="0">
                <a:solidFill>
                  <a:srgbClr val="001F5F"/>
                </a:solidFill>
                <a:latin typeface="Arial"/>
                <a:cs typeface="Arial"/>
              </a:rPr>
              <a:t>•</a:t>
            </a:r>
            <a:endParaRPr sz="2206">
              <a:latin typeface="Arial"/>
              <a:cs typeface="Arial"/>
            </a:endParaRPr>
          </a:p>
          <a:p>
            <a:pPr marL="313781" marR="4483" indent="-302575">
              <a:lnSpc>
                <a:spcPct val="80000"/>
              </a:lnSpc>
              <a:spcBef>
                <a:spcPts val="529"/>
              </a:spcBef>
              <a:buFont typeface="Arial"/>
              <a:buChar char="•"/>
              <a:tabLst>
                <a:tab pos="313781" algn="l"/>
              </a:tabLst>
            </a:pPr>
            <a:r>
              <a:rPr sz="2206" spc="-4" dirty="0">
                <a:solidFill>
                  <a:srgbClr val="001F5F"/>
                </a:solidFill>
                <a:latin typeface="Calibri"/>
                <a:cs typeface="Calibri"/>
              </a:rPr>
              <a:t>These </a:t>
            </a:r>
            <a:r>
              <a:rPr sz="2206" spc="-13" dirty="0">
                <a:solidFill>
                  <a:srgbClr val="001F5F"/>
                </a:solidFill>
                <a:latin typeface="Calibri"/>
                <a:cs typeface="Calibri"/>
              </a:rPr>
              <a:t>first-order </a:t>
            </a:r>
            <a:r>
              <a:rPr sz="2206" spc="-4" dirty="0">
                <a:solidFill>
                  <a:srgbClr val="001F5F"/>
                </a:solidFill>
                <a:latin typeface="Calibri"/>
                <a:cs typeface="Calibri"/>
              </a:rPr>
              <a:t>solutions </a:t>
            </a:r>
            <a:r>
              <a:rPr sz="2206" spc="-13" dirty="0">
                <a:solidFill>
                  <a:srgbClr val="001F5F"/>
                </a:solidFill>
                <a:latin typeface="Calibri"/>
                <a:cs typeface="Calibri"/>
              </a:rPr>
              <a:t>to </a:t>
            </a:r>
            <a:r>
              <a:rPr sz="2206" spc="-4" dirty="0">
                <a:solidFill>
                  <a:srgbClr val="001F5F"/>
                </a:solidFill>
                <a:latin typeface="Calibri"/>
                <a:cs typeface="Calibri"/>
              </a:rPr>
              <a:t>the </a:t>
            </a:r>
            <a:r>
              <a:rPr sz="2206" spc="-9" dirty="0">
                <a:solidFill>
                  <a:srgbClr val="001F5F"/>
                </a:solidFill>
                <a:latin typeface="Calibri"/>
                <a:cs typeface="Calibri"/>
              </a:rPr>
              <a:t>turbulent transport equations  </a:t>
            </a:r>
            <a:r>
              <a:rPr sz="2206" spc="-4" dirty="0">
                <a:solidFill>
                  <a:srgbClr val="001F5F"/>
                </a:solidFill>
                <a:latin typeface="Calibri"/>
                <a:cs typeface="Calibri"/>
              </a:rPr>
              <a:t>served as the primary model </a:t>
            </a:r>
            <a:r>
              <a:rPr sz="2206" spc="-18" dirty="0">
                <a:solidFill>
                  <a:srgbClr val="001F5F"/>
                </a:solidFill>
                <a:latin typeface="Calibri"/>
                <a:cs typeface="Calibri"/>
              </a:rPr>
              <a:t>for </a:t>
            </a:r>
            <a:r>
              <a:rPr sz="2206" spc="-13" dirty="0">
                <a:solidFill>
                  <a:srgbClr val="001F5F"/>
                </a:solidFill>
                <a:latin typeface="Calibri"/>
                <a:cs typeface="Calibri"/>
              </a:rPr>
              <a:t>investigating </a:t>
            </a:r>
            <a:r>
              <a:rPr sz="2206" spc="-9" dirty="0">
                <a:solidFill>
                  <a:srgbClr val="001F5F"/>
                </a:solidFill>
                <a:latin typeface="Calibri"/>
                <a:cs typeface="Calibri"/>
              </a:rPr>
              <a:t>relationship  </a:t>
            </a:r>
            <a:r>
              <a:rPr sz="2206" spc="-4" dirty="0">
                <a:solidFill>
                  <a:srgbClr val="001F5F"/>
                </a:solidFill>
                <a:latin typeface="Calibri"/>
                <a:cs typeface="Calibri"/>
              </a:rPr>
              <a:t>between the properties of land </a:t>
            </a:r>
            <a:r>
              <a:rPr sz="2206" spc="-13" dirty="0">
                <a:solidFill>
                  <a:srgbClr val="001F5F"/>
                </a:solidFill>
                <a:latin typeface="Calibri"/>
                <a:cs typeface="Calibri"/>
              </a:rPr>
              <a:t>surface vegetation, </a:t>
            </a:r>
            <a:r>
              <a:rPr sz="2206" spc="-9" dirty="0">
                <a:solidFill>
                  <a:srgbClr val="001F5F"/>
                </a:solidFill>
                <a:latin typeface="Calibri"/>
                <a:cs typeface="Calibri"/>
              </a:rPr>
              <a:t>energy-  </a:t>
            </a:r>
            <a:r>
              <a:rPr sz="2206" spc="-4" dirty="0">
                <a:solidFill>
                  <a:srgbClr val="001F5F"/>
                </a:solidFill>
                <a:latin typeface="Calibri"/>
                <a:cs typeface="Calibri"/>
              </a:rPr>
              <a:t>mass balance, and </a:t>
            </a:r>
            <a:r>
              <a:rPr sz="2206" spc="-13" dirty="0">
                <a:solidFill>
                  <a:srgbClr val="001F5F"/>
                </a:solidFill>
                <a:latin typeface="Calibri"/>
                <a:cs typeface="Calibri"/>
              </a:rPr>
              <a:t>remote </a:t>
            </a:r>
            <a:r>
              <a:rPr sz="2206" spc="-4" dirty="0">
                <a:solidFill>
                  <a:srgbClr val="001F5F"/>
                </a:solidFill>
                <a:latin typeface="Calibri"/>
                <a:cs typeface="Calibri"/>
              </a:rPr>
              <a:t>sensing of these </a:t>
            </a:r>
            <a:r>
              <a:rPr sz="2206" spc="-9" dirty="0">
                <a:solidFill>
                  <a:srgbClr val="001F5F"/>
                </a:solidFill>
                <a:latin typeface="Calibri"/>
                <a:cs typeface="Calibri"/>
              </a:rPr>
              <a:t>interactions </a:t>
            </a:r>
            <a:r>
              <a:rPr sz="2206" spc="-4" dirty="0">
                <a:solidFill>
                  <a:srgbClr val="001F5F"/>
                </a:solidFill>
                <a:latin typeface="Calibri"/>
                <a:cs typeface="Calibri"/>
              </a:rPr>
              <a:t>in</a:t>
            </a:r>
            <a:r>
              <a:rPr sz="2206" spc="84" dirty="0">
                <a:solidFill>
                  <a:srgbClr val="001F5F"/>
                </a:solidFill>
                <a:latin typeface="Calibri"/>
                <a:cs typeface="Calibri"/>
              </a:rPr>
              <a:t> </a:t>
            </a:r>
            <a:r>
              <a:rPr sz="2206" spc="-4" dirty="0">
                <a:solidFill>
                  <a:srgbClr val="C00000"/>
                </a:solidFill>
                <a:latin typeface="Calibri"/>
                <a:cs typeface="Calibri"/>
              </a:rPr>
              <a:t>FIFE.</a:t>
            </a:r>
            <a:endParaRPr sz="2206">
              <a:latin typeface="Calibri"/>
              <a:cs typeface="Calibri"/>
            </a:endParaRPr>
          </a:p>
        </p:txBody>
      </p:sp>
    </p:spTree>
    <p:extLst>
      <p:ext uri="{BB962C8B-B14F-4D97-AF65-F5344CB8AC3E}">
        <p14:creationId xmlns:p14="http://schemas.microsoft.com/office/powerpoint/2010/main" val="2562930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690276"/>
            <a:ext cx="7771279" cy="4722383"/>
          </a:xfrm>
          <a:prstGeom prst="rect">
            <a:avLst/>
          </a:prstGeom>
        </p:spPr>
        <p:txBody>
          <a:bodyPr vert="horz" wrap="square" lIns="0" tIns="0" rIns="0" bIns="0" rtlCol="0">
            <a:spAutoFit/>
          </a:bodyPr>
          <a:lstStyle/>
          <a:p>
            <a:pPr marL="11206"/>
            <a:r>
              <a:rPr sz="2824" spc="-4" dirty="0">
                <a:solidFill>
                  <a:srgbClr val="C00000"/>
                </a:solidFill>
                <a:latin typeface="Calibri"/>
                <a:cs typeface="Calibri"/>
              </a:rPr>
              <a:t>Sensible</a:t>
            </a:r>
            <a:r>
              <a:rPr sz="2824" spc="-44" dirty="0">
                <a:solidFill>
                  <a:srgbClr val="C00000"/>
                </a:solidFill>
                <a:latin typeface="Calibri"/>
                <a:cs typeface="Calibri"/>
              </a:rPr>
              <a:t> </a:t>
            </a:r>
            <a:r>
              <a:rPr sz="2824" spc="-9" dirty="0">
                <a:solidFill>
                  <a:srgbClr val="C00000"/>
                </a:solidFill>
                <a:latin typeface="Calibri"/>
                <a:cs typeface="Calibri"/>
              </a:rPr>
              <a:t>heat</a:t>
            </a:r>
            <a:endParaRPr sz="2824">
              <a:latin typeface="Calibri"/>
              <a:cs typeface="Calibri"/>
            </a:endParaRPr>
          </a:p>
          <a:p>
            <a:pPr>
              <a:spcBef>
                <a:spcPts val="25"/>
              </a:spcBef>
            </a:pPr>
            <a:endParaRPr sz="4103">
              <a:latin typeface="Times New Roman"/>
              <a:cs typeface="Times New Roman"/>
            </a:endParaRPr>
          </a:p>
          <a:p>
            <a:pPr marL="313781" marR="86290" indent="-302575">
              <a:buFont typeface="Arial"/>
              <a:buChar char="•"/>
              <a:tabLst>
                <a:tab pos="313781" algn="l"/>
              </a:tabLst>
            </a:pPr>
            <a:r>
              <a:rPr sz="2824" spc="-13" dirty="0">
                <a:solidFill>
                  <a:srgbClr val="001F5F"/>
                </a:solidFill>
                <a:latin typeface="Calibri"/>
                <a:cs typeface="Calibri"/>
              </a:rPr>
              <a:t>For </a:t>
            </a:r>
            <a:r>
              <a:rPr sz="2824" dirty="0">
                <a:solidFill>
                  <a:srgbClr val="001F5F"/>
                </a:solidFill>
                <a:latin typeface="Calibri"/>
                <a:cs typeface="Calibri"/>
              </a:rPr>
              <a:t>H </a:t>
            </a:r>
            <a:r>
              <a:rPr sz="2824" spc="-4" dirty="0">
                <a:solidFill>
                  <a:srgbClr val="001F5F"/>
                </a:solidFill>
                <a:latin typeface="Calibri"/>
                <a:cs typeface="Calibri"/>
              </a:rPr>
              <a:t>in (3), </a:t>
            </a:r>
            <a:r>
              <a:rPr sz="2824" spc="-13" dirty="0">
                <a:solidFill>
                  <a:srgbClr val="001F5F"/>
                </a:solidFill>
                <a:latin typeface="Calibri"/>
                <a:cs typeface="Calibri"/>
              </a:rPr>
              <a:t>remote </a:t>
            </a:r>
            <a:r>
              <a:rPr sz="2824" spc="-4" dirty="0">
                <a:solidFill>
                  <a:srgbClr val="001F5F"/>
                </a:solidFill>
                <a:latin typeface="Calibri"/>
                <a:cs typeface="Calibri"/>
              </a:rPr>
              <a:t>sensing </a:t>
            </a:r>
            <a:r>
              <a:rPr sz="2824" spc="-9" dirty="0">
                <a:solidFill>
                  <a:srgbClr val="001F5F"/>
                </a:solidFill>
                <a:latin typeface="Calibri"/>
                <a:cs typeface="Calibri"/>
              </a:rPr>
              <a:t>measures </a:t>
            </a:r>
            <a:r>
              <a:rPr sz="2824" dirty="0">
                <a:solidFill>
                  <a:srgbClr val="001F5F"/>
                </a:solidFill>
                <a:latin typeface="Calibri"/>
                <a:cs typeface="Calibri"/>
              </a:rPr>
              <a:t>of </a:t>
            </a:r>
            <a:r>
              <a:rPr sz="2824" spc="-13" dirty="0">
                <a:solidFill>
                  <a:srgbClr val="001F5F"/>
                </a:solidFill>
                <a:latin typeface="Calibri"/>
                <a:cs typeface="Calibri"/>
              </a:rPr>
              <a:t>surface  </a:t>
            </a:r>
            <a:r>
              <a:rPr sz="2824" spc="-9" dirty="0">
                <a:solidFill>
                  <a:srgbClr val="001F5F"/>
                </a:solidFill>
                <a:latin typeface="Calibri"/>
                <a:cs typeface="Calibri"/>
              </a:rPr>
              <a:t>radiometric </a:t>
            </a:r>
            <a:r>
              <a:rPr sz="2824" spc="-18" dirty="0">
                <a:solidFill>
                  <a:srgbClr val="001F5F"/>
                </a:solidFill>
                <a:latin typeface="Calibri"/>
                <a:cs typeface="Calibri"/>
              </a:rPr>
              <a:t>temperature have </a:t>
            </a:r>
            <a:r>
              <a:rPr sz="2824" dirty="0">
                <a:solidFill>
                  <a:srgbClr val="001F5F"/>
                </a:solidFill>
                <a:latin typeface="Calibri"/>
                <a:cs typeface="Calibri"/>
              </a:rPr>
              <a:t>been </a:t>
            </a:r>
            <a:r>
              <a:rPr sz="2824" spc="-13" dirty="0">
                <a:solidFill>
                  <a:srgbClr val="001F5F"/>
                </a:solidFill>
                <a:latin typeface="Calibri"/>
                <a:cs typeface="Calibri"/>
              </a:rPr>
              <a:t>evaluated </a:t>
            </a:r>
            <a:r>
              <a:rPr sz="2824" dirty="0">
                <a:solidFill>
                  <a:srgbClr val="001F5F"/>
                </a:solidFill>
                <a:latin typeface="Calibri"/>
                <a:cs typeface="Calibri"/>
              </a:rPr>
              <a:t>as a  </a:t>
            </a:r>
            <a:r>
              <a:rPr sz="2824" spc="-18" dirty="0">
                <a:solidFill>
                  <a:srgbClr val="001F5F"/>
                </a:solidFill>
                <a:latin typeface="Calibri"/>
                <a:cs typeface="Calibri"/>
              </a:rPr>
              <a:t>surrogate </a:t>
            </a:r>
            <a:r>
              <a:rPr sz="2824" spc="-22" dirty="0">
                <a:solidFill>
                  <a:srgbClr val="001F5F"/>
                </a:solidFill>
                <a:latin typeface="Calibri"/>
                <a:cs typeface="Calibri"/>
              </a:rPr>
              <a:t>for</a:t>
            </a:r>
            <a:r>
              <a:rPr sz="2824" spc="-71" dirty="0">
                <a:solidFill>
                  <a:srgbClr val="001F5F"/>
                </a:solidFill>
                <a:latin typeface="Calibri"/>
                <a:cs typeface="Calibri"/>
              </a:rPr>
              <a:t> </a:t>
            </a:r>
            <a:r>
              <a:rPr sz="2824" spc="-35" dirty="0">
                <a:solidFill>
                  <a:srgbClr val="001F5F"/>
                </a:solidFill>
                <a:latin typeface="Calibri"/>
                <a:cs typeface="Calibri"/>
              </a:rPr>
              <a:t>T</a:t>
            </a:r>
            <a:r>
              <a:rPr sz="2780" spc="-53" baseline="-21164" dirty="0">
                <a:solidFill>
                  <a:srgbClr val="001F5F"/>
                </a:solidFill>
                <a:latin typeface="Calibri"/>
                <a:cs typeface="Calibri"/>
              </a:rPr>
              <a:t>aero</a:t>
            </a:r>
            <a:r>
              <a:rPr sz="2824" spc="-35" dirty="0">
                <a:solidFill>
                  <a:srgbClr val="001F5F"/>
                </a:solidFill>
                <a:latin typeface="Calibri"/>
                <a:cs typeface="Calibri"/>
              </a:rPr>
              <a:t>.</a:t>
            </a:r>
            <a:endParaRPr sz="2824">
              <a:latin typeface="Calibri"/>
              <a:cs typeface="Calibri"/>
            </a:endParaRPr>
          </a:p>
          <a:p>
            <a:pPr marL="11206">
              <a:spcBef>
                <a:spcPts val="675"/>
              </a:spcBef>
            </a:pPr>
            <a:r>
              <a:rPr sz="2824" dirty="0">
                <a:solidFill>
                  <a:srgbClr val="001F5F"/>
                </a:solidFill>
                <a:latin typeface="Arial"/>
                <a:cs typeface="Arial"/>
              </a:rPr>
              <a:t>•</a:t>
            </a:r>
            <a:endParaRPr sz="2824">
              <a:latin typeface="Arial"/>
              <a:cs typeface="Arial"/>
            </a:endParaRPr>
          </a:p>
          <a:p>
            <a:pPr marL="313781" marR="4483" indent="-302575" algn="just">
              <a:spcBef>
                <a:spcPts val="675"/>
              </a:spcBef>
              <a:buFont typeface="Arial"/>
              <a:buChar char="•"/>
              <a:tabLst>
                <a:tab pos="313781" algn="l"/>
              </a:tabLst>
            </a:pPr>
            <a:r>
              <a:rPr sz="2824" spc="-40" dirty="0">
                <a:solidFill>
                  <a:srgbClr val="001F5F"/>
                </a:solidFill>
                <a:latin typeface="Calibri"/>
                <a:cs typeface="Calibri"/>
              </a:rPr>
              <a:t>However, </a:t>
            </a:r>
            <a:r>
              <a:rPr sz="2824" spc="-44" dirty="0">
                <a:solidFill>
                  <a:srgbClr val="001F5F"/>
                </a:solidFill>
                <a:latin typeface="Calibri"/>
                <a:cs typeface="Calibri"/>
              </a:rPr>
              <a:t>T</a:t>
            </a:r>
            <a:r>
              <a:rPr sz="2780" spc="-66" baseline="-21164" dirty="0">
                <a:solidFill>
                  <a:srgbClr val="001F5F"/>
                </a:solidFill>
                <a:latin typeface="Calibri"/>
                <a:cs typeface="Calibri"/>
              </a:rPr>
              <a:t>aero </a:t>
            </a:r>
            <a:r>
              <a:rPr sz="2824" spc="-4" dirty="0">
                <a:solidFill>
                  <a:srgbClr val="001F5F"/>
                </a:solidFill>
                <a:latin typeface="Calibri"/>
                <a:cs typeface="Calibri"/>
              </a:rPr>
              <a:t>is </a:t>
            </a:r>
            <a:r>
              <a:rPr sz="2824" dirty="0">
                <a:solidFill>
                  <a:srgbClr val="001F5F"/>
                </a:solidFill>
                <a:latin typeface="Calibri"/>
                <a:cs typeface="Calibri"/>
              </a:rPr>
              <a:t>not </a:t>
            </a:r>
            <a:r>
              <a:rPr sz="2824" spc="-9" dirty="0">
                <a:solidFill>
                  <a:srgbClr val="001F5F"/>
                </a:solidFill>
                <a:latin typeface="Calibri"/>
                <a:cs typeface="Calibri"/>
              </a:rPr>
              <a:t>explicitly </a:t>
            </a:r>
            <a:r>
              <a:rPr sz="2824" spc="-49" dirty="0">
                <a:solidFill>
                  <a:srgbClr val="001F5F"/>
                </a:solidFill>
                <a:latin typeface="Calibri"/>
                <a:cs typeface="Calibri"/>
              </a:rPr>
              <a:t>T</a:t>
            </a:r>
            <a:r>
              <a:rPr sz="2780" spc="-72" baseline="-21164" dirty="0">
                <a:solidFill>
                  <a:srgbClr val="001F5F"/>
                </a:solidFill>
                <a:latin typeface="Calibri"/>
                <a:cs typeface="Calibri"/>
              </a:rPr>
              <a:t>rad </a:t>
            </a:r>
            <a:r>
              <a:rPr sz="2824" spc="-4" dirty="0">
                <a:solidFill>
                  <a:srgbClr val="001F5F"/>
                </a:solidFill>
                <a:latin typeface="Calibri"/>
                <a:cs typeface="Calibri"/>
              </a:rPr>
              <a:t>but, </a:t>
            </a:r>
            <a:r>
              <a:rPr sz="2824" dirty="0">
                <a:solidFill>
                  <a:srgbClr val="001F5F"/>
                </a:solidFill>
                <a:latin typeface="Calibri"/>
                <a:cs typeface="Calibri"/>
              </a:rPr>
              <a:t>as </a:t>
            </a:r>
            <a:r>
              <a:rPr sz="2824" spc="-4" dirty="0">
                <a:solidFill>
                  <a:srgbClr val="001F5F"/>
                </a:solidFill>
                <a:latin typeface="Calibri"/>
                <a:cs typeface="Calibri"/>
              </a:rPr>
              <a:t>discussed  </a:t>
            </a:r>
            <a:r>
              <a:rPr sz="2824" spc="-9" dirty="0">
                <a:solidFill>
                  <a:srgbClr val="001F5F"/>
                </a:solidFill>
                <a:latin typeface="Calibri"/>
                <a:cs typeface="Calibri"/>
              </a:rPr>
              <a:t>above, </a:t>
            </a:r>
            <a:r>
              <a:rPr sz="2824" dirty="0">
                <a:solidFill>
                  <a:srgbClr val="001F5F"/>
                </a:solidFill>
                <a:latin typeface="Calibri"/>
                <a:cs typeface="Calibri"/>
              </a:rPr>
              <a:t>a </a:t>
            </a:r>
            <a:r>
              <a:rPr sz="2824" spc="-9" dirty="0">
                <a:solidFill>
                  <a:srgbClr val="001F5F"/>
                </a:solidFill>
                <a:latin typeface="Calibri"/>
                <a:cs typeface="Calibri"/>
              </a:rPr>
              <a:t>theoretical construct that </a:t>
            </a:r>
            <a:r>
              <a:rPr sz="2824" spc="-13" dirty="0">
                <a:solidFill>
                  <a:srgbClr val="001F5F"/>
                </a:solidFill>
                <a:latin typeface="Calibri"/>
                <a:cs typeface="Calibri"/>
              </a:rPr>
              <a:t>parameterizes </a:t>
            </a:r>
            <a:r>
              <a:rPr sz="2824" dirty="0">
                <a:solidFill>
                  <a:srgbClr val="001F5F"/>
                </a:solidFill>
                <a:latin typeface="Calibri"/>
                <a:cs typeface="Calibri"/>
              </a:rPr>
              <a:t>a  </a:t>
            </a:r>
            <a:r>
              <a:rPr sz="2824" spc="-22" dirty="0">
                <a:solidFill>
                  <a:srgbClr val="001F5F"/>
                </a:solidFill>
                <a:latin typeface="Calibri"/>
                <a:cs typeface="Calibri"/>
              </a:rPr>
              <a:t>“convective” </a:t>
            </a:r>
            <a:r>
              <a:rPr sz="2824" spc="-13" dirty="0">
                <a:solidFill>
                  <a:srgbClr val="001F5F"/>
                </a:solidFill>
                <a:latin typeface="Calibri"/>
                <a:cs typeface="Calibri"/>
              </a:rPr>
              <a:t>temperature. </a:t>
            </a:r>
            <a:r>
              <a:rPr sz="2824" i="1" spc="-4" dirty="0">
                <a:solidFill>
                  <a:srgbClr val="001F5F"/>
                </a:solidFill>
                <a:latin typeface="Calibri"/>
                <a:cs typeface="Calibri"/>
              </a:rPr>
              <a:t>Vining and Blad </a:t>
            </a:r>
            <a:r>
              <a:rPr sz="2824" i="1" dirty="0">
                <a:solidFill>
                  <a:srgbClr val="001F5F"/>
                </a:solidFill>
                <a:latin typeface="Calibri"/>
                <a:cs typeface="Calibri"/>
              </a:rPr>
              <a:t>(1991)  </a:t>
            </a:r>
            <a:r>
              <a:rPr sz="2824" spc="-22" dirty="0">
                <a:solidFill>
                  <a:srgbClr val="001F5F"/>
                </a:solidFill>
                <a:latin typeface="Calibri"/>
                <a:cs typeface="Calibri"/>
              </a:rPr>
              <a:t>investigated </a:t>
            </a:r>
            <a:r>
              <a:rPr sz="2824" spc="-4" dirty="0">
                <a:solidFill>
                  <a:srgbClr val="001F5F"/>
                </a:solidFill>
                <a:latin typeface="Calibri"/>
                <a:cs typeface="Calibri"/>
              </a:rPr>
              <a:t>the </a:t>
            </a:r>
            <a:r>
              <a:rPr sz="2824" spc="-9" dirty="0">
                <a:solidFill>
                  <a:srgbClr val="001F5F"/>
                </a:solidFill>
                <a:latin typeface="Calibri"/>
                <a:cs typeface="Calibri"/>
              </a:rPr>
              <a:t>relationship </a:t>
            </a:r>
            <a:r>
              <a:rPr sz="2824" spc="-4" dirty="0">
                <a:solidFill>
                  <a:srgbClr val="001F5F"/>
                </a:solidFill>
                <a:latin typeface="Calibri"/>
                <a:cs typeface="Calibri"/>
              </a:rPr>
              <a:t>between </a:t>
            </a:r>
            <a:r>
              <a:rPr sz="2824" spc="-44" dirty="0">
                <a:solidFill>
                  <a:srgbClr val="001F5F"/>
                </a:solidFill>
                <a:latin typeface="Calibri"/>
                <a:cs typeface="Calibri"/>
              </a:rPr>
              <a:t>T</a:t>
            </a:r>
            <a:r>
              <a:rPr sz="2780" spc="-66" baseline="-21164" dirty="0">
                <a:solidFill>
                  <a:srgbClr val="001F5F"/>
                </a:solidFill>
                <a:latin typeface="Calibri"/>
                <a:cs typeface="Calibri"/>
              </a:rPr>
              <a:t>aero  </a:t>
            </a:r>
            <a:r>
              <a:rPr sz="2824" dirty="0">
                <a:solidFill>
                  <a:srgbClr val="001F5F"/>
                </a:solidFill>
                <a:latin typeface="Calibri"/>
                <a:cs typeface="Calibri"/>
              </a:rPr>
              <a:t>and </a:t>
            </a:r>
            <a:r>
              <a:rPr sz="2824" spc="-40" dirty="0">
                <a:solidFill>
                  <a:srgbClr val="001F5F"/>
                </a:solidFill>
                <a:latin typeface="Calibri"/>
                <a:cs typeface="Calibri"/>
              </a:rPr>
              <a:t>T</a:t>
            </a:r>
            <a:r>
              <a:rPr sz="2780" spc="-59" baseline="-21164" dirty="0">
                <a:solidFill>
                  <a:srgbClr val="001F5F"/>
                </a:solidFill>
                <a:latin typeface="Calibri"/>
                <a:cs typeface="Calibri"/>
              </a:rPr>
              <a:t>rad</a:t>
            </a:r>
            <a:r>
              <a:rPr sz="2824" spc="-40" dirty="0">
                <a:solidFill>
                  <a:srgbClr val="001F5F"/>
                </a:solidFill>
                <a:latin typeface="Calibri"/>
                <a:cs typeface="Calibri"/>
              </a:rPr>
              <a:t>.</a:t>
            </a:r>
            <a:endParaRPr sz="2824">
              <a:latin typeface="Calibri"/>
              <a:cs typeface="Calibri"/>
            </a:endParaRPr>
          </a:p>
        </p:txBody>
      </p:sp>
    </p:spTree>
    <p:extLst>
      <p:ext uri="{BB962C8B-B14F-4D97-AF65-F5344CB8AC3E}">
        <p14:creationId xmlns:p14="http://schemas.microsoft.com/office/powerpoint/2010/main" val="394986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638729"/>
            <a:ext cx="7913594" cy="5469574"/>
          </a:xfrm>
          <a:prstGeom prst="rect">
            <a:avLst/>
          </a:prstGeom>
        </p:spPr>
        <p:txBody>
          <a:bodyPr vert="horz" wrap="square" lIns="0" tIns="0" rIns="0" bIns="0" rtlCol="0">
            <a:spAutoFit/>
          </a:bodyPr>
          <a:lstStyle/>
          <a:p>
            <a:pPr marL="11206"/>
            <a:r>
              <a:rPr sz="3177" spc="-22" dirty="0">
                <a:solidFill>
                  <a:srgbClr val="C00000"/>
                </a:solidFill>
                <a:latin typeface="Calibri"/>
                <a:cs typeface="Calibri"/>
              </a:rPr>
              <a:t>Latent</a:t>
            </a:r>
            <a:r>
              <a:rPr sz="3177" spc="-84" dirty="0">
                <a:solidFill>
                  <a:srgbClr val="C00000"/>
                </a:solidFill>
                <a:latin typeface="Calibri"/>
                <a:cs typeface="Calibri"/>
              </a:rPr>
              <a:t> </a:t>
            </a:r>
            <a:r>
              <a:rPr sz="3177" spc="-9" dirty="0">
                <a:solidFill>
                  <a:srgbClr val="C00000"/>
                </a:solidFill>
                <a:latin typeface="Calibri"/>
                <a:cs typeface="Calibri"/>
              </a:rPr>
              <a:t>heat</a:t>
            </a:r>
            <a:endParaRPr sz="3177">
              <a:latin typeface="Calibri"/>
              <a:cs typeface="Calibri"/>
            </a:endParaRPr>
          </a:p>
          <a:p>
            <a:pPr>
              <a:spcBef>
                <a:spcPts val="23"/>
              </a:spcBef>
            </a:pPr>
            <a:endParaRPr sz="3927">
              <a:latin typeface="Times New Roman"/>
              <a:cs typeface="Times New Roman"/>
            </a:endParaRPr>
          </a:p>
          <a:p>
            <a:pPr marL="11206" marR="4483">
              <a:lnSpc>
                <a:spcPts val="3433"/>
              </a:lnSpc>
            </a:pPr>
            <a:r>
              <a:rPr sz="3177" spc="-18" dirty="0">
                <a:solidFill>
                  <a:srgbClr val="001F5F"/>
                </a:solidFill>
                <a:latin typeface="Calibri"/>
                <a:cs typeface="Calibri"/>
              </a:rPr>
              <a:t>For latent </a:t>
            </a:r>
            <a:r>
              <a:rPr sz="3177" spc="-9" dirty="0">
                <a:solidFill>
                  <a:srgbClr val="001F5F"/>
                </a:solidFill>
                <a:latin typeface="Calibri"/>
                <a:cs typeface="Calibri"/>
              </a:rPr>
              <a:t>heat </a:t>
            </a:r>
            <a:r>
              <a:rPr sz="3177" spc="-13" dirty="0">
                <a:solidFill>
                  <a:srgbClr val="001F5F"/>
                </a:solidFill>
                <a:latin typeface="Calibri"/>
                <a:cs typeface="Calibri"/>
              </a:rPr>
              <a:t>estimation </a:t>
            </a:r>
            <a:r>
              <a:rPr sz="3177" spc="-4" dirty="0">
                <a:solidFill>
                  <a:srgbClr val="001F5F"/>
                </a:solidFill>
                <a:latin typeface="Calibri"/>
                <a:cs typeface="Calibri"/>
              </a:rPr>
              <a:t>(eq. </a:t>
            </a:r>
            <a:r>
              <a:rPr sz="3177" dirty="0">
                <a:solidFill>
                  <a:srgbClr val="001F5F"/>
                </a:solidFill>
                <a:latin typeface="Calibri"/>
                <a:cs typeface="Calibri"/>
              </a:rPr>
              <a:t>5) </a:t>
            </a:r>
            <a:r>
              <a:rPr sz="3177" spc="-4" dirty="0">
                <a:solidFill>
                  <a:srgbClr val="001F5F"/>
                </a:solidFill>
                <a:latin typeface="Calibri"/>
                <a:cs typeface="Calibri"/>
              </a:rPr>
              <a:t>the </a:t>
            </a:r>
            <a:r>
              <a:rPr sz="3177" dirty="0">
                <a:solidFill>
                  <a:srgbClr val="001F5F"/>
                </a:solidFill>
                <a:latin typeface="Calibri"/>
                <a:cs typeface="Calibri"/>
              </a:rPr>
              <a:t>main </a:t>
            </a:r>
            <a:r>
              <a:rPr sz="3177" spc="-13" dirty="0">
                <a:solidFill>
                  <a:srgbClr val="001F5F"/>
                </a:solidFill>
                <a:latin typeface="Calibri"/>
                <a:cs typeface="Calibri"/>
              </a:rPr>
              <a:t>focus  </a:t>
            </a:r>
            <a:r>
              <a:rPr sz="3177" spc="-4" dirty="0">
                <a:solidFill>
                  <a:srgbClr val="001F5F"/>
                </a:solidFill>
                <a:latin typeface="Calibri"/>
                <a:cs typeface="Calibri"/>
              </a:rPr>
              <a:t>of </a:t>
            </a:r>
            <a:r>
              <a:rPr sz="3177" spc="-18" dirty="0">
                <a:solidFill>
                  <a:srgbClr val="001F5F"/>
                </a:solidFill>
                <a:latin typeface="Calibri"/>
                <a:cs typeface="Calibri"/>
              </a:rPr>
              <a:t>remote </a:t>
            </a:r>
            <a:r>
              <a:rPr sz="3177" spc="-4" dirty="0">
                <a:solidFill>
                  <a:srgbClr val="001F5F"/>
                </a:solidFill>
                <a:latin typeface="Calibri"/>
                <a:cs typeface="Calibri"/>
              </a:rPr>
              <a:t>sensing </a:t>
            </a:r>
            <a:r>
              <a:rPr sz="3177" spc="-9" dirty="0">
                <a:solidFill>
                  <a:srgbClr val="001F5F"/>
                </a:solidFill>
                <a:latin typeface="Calibri"/>
                <a:cs typeface="Calibri"/>
              </a:rPr>
              <a:t>techniques </a:t>
            </a:r>
            <a:r>
              <a:rPr sz="3177" dirty="0">
                <a:solidFill>
                  <a:srgbClr val="001F5F"/>
                </a:solidFill>
                <a:latin typeface="Calibri"/>
                <a:cs typeface="Calibri"/>
              </a:rPr>
              <a:t>is </a:t>
            </a:r>
            <a:r>
              <a:rPr sz="3177" spc="-4" dirty="0">
                <a:solidFill>
                  <a:srgbClr val="001F5F"/>
                </a:solidFill>
                <a:latin typeface="Calibri"/>
                <a:cs typeface="Calibri"/>
              </a:rPr>
              <a:t>the  </a:t>
            </a:r>
            <a:r>
              <a:rPr sz="3177" spc="-9" dirty="0">
                <a:solidFill>
                  <a:srgbClr val="001F5F"/>
                </a:solidFill>
                <a:latin typeface="Calibri"/>
                <a:cs typeface="Calibri"/>
              </a:rPr>
              <a:t>conductance </a:t>
            </a:r>
            <a:r>
              <a:rPr sz="3177" spc="-13" dirty="0">
                <a:solidFill>
                  <a:srgbClr val="001F5F"/>
                </a:solidFill>
                <a:latin typeface="Calibri"/>
                <a:cs typeface="Calibri"/>
              </a:rPr>
              <a:t>term g</a:t>
            </a:r>
            <a:r>
              <a:rPr sz="3177" spc="-19" baseline="-20833" dirty="0">
                <a:solidFill>
                  <a:srgbClr val="001F5F"/>
                </a:solidFill>
                <a:latin typeface="Calibri"/>
                <a:cs typeface="Calibri"/>
              </a:rPr>
              <a:t>c </a:t>
            </a:r>
            <a:r>
              <a:rPr sz="3177" dirty="0">
                <a:solidFill>
                  <a:srgbClr val="001F5F"/>
                </a:solidFill>
                <a:latin typeface="Calibri"/>
                <a:cs typeface="Calibri"/>
              </a:rPr>
              <a:t>and </a:t>
            </a:r>
            <a:r>
              <a:rPr sz="3177" spc="-4" dirty="0">
                <a:solidFill>
                  <a:srgbClr val="001F5F"/>
                </a:solidFill>
                <a:latin typeface="Calibri"/>
                <a:cs typeface="Calibri"/>
              </a:rPr>
              <a:t>the </a:t>
            </a:r>
            <a:r>
              <a:rPr sz="3177" spc="-57" dirty="0">
                <a:solidFill>
                  <a:srgbClr val="001F5F"/>
                </a:solidFill>
                <a:latin typeface="Calibri"/>
                <a:cs typeface="Calibri"/>
              </a:rPr>
              <a:t>T</a:t>
            </a:r>
            <a:r>
              <a:rPr sz="3177" spc="-86" baseline="-20833" dirty="0">
                <a:solidFill>
                  <a:srgbClr val="001F5F"/>
                </a:solidFill>
                <a:latin typeface="Calibri"/>
                <a:cs typeface="Calibri"/>
              </a:rPr>
              <a:t>aero </a:t>
            </a:r>
            <a:r>
              <a:rPr sz="3177" spc="-13" dirty="0">
                <a:solidFill>
                  <a:srgbClr val="001F5F"/>
                </a:solidFill>
                <a:latin typeface="Calibri"/>
                <a:cs typeface="Calibri"/>
              </a:rPr>
              <a:t>term </a:t>
            </a:r>
            <a:r>
              <a:rPr sz="3177" dirty="0">
                <a:solidFill>
                  <a:srgbClr val="001F5F"/>
                </a:solidFill>
                <a:latin typeface="Calibri"/>
                <a:cs typeface="Calibri"/>
              </a:rPr>
              <a:t>in  </a:t>
            </a:r>
            <a:r>
              <a:rPr sz="3177" spc="-13" dirty="0">
                <a:solidFill>
                  <a:srgbClr val="001F5F"/>
                </a:solidFill>
                <a:latin typeface="Calibri"/>
                <a:cs typeface="Calibri"/>
              </a:rPr>
              <a:t>estimating </a:t>
            </a:r>
            <a:r>
              <a:rPr sz="3177" spc="-9" dirty="0">
                <a:solidFill>
                  <a:srgbClr val="001F5F"/>
                </a:solidFill>
                <a:latin typeface="Calibri"/>
                <a:cs typeface="Calibri"/>
              </a:rPr>
              <a:t>canopy </a:t>
            </a:r>
            <a:r>
              <a:rPr sz="3177" dirty="0">
                <a:solidFill>
                  <a:srgbClr val="001F5F"/>
                </a:solidFill>
                <a:latin typeface="Calibri"/>
                <a:cs typeface="Calibri"/>
              </a:rPr>
              <a:t>air-space </a:t>
            </a:r>
            <a:r>
              <a:rPr sz="3177" spc="-9" dirty="0">
                <a:solidFill>
                  <a:srgbClr val="001F5F"/>
                </a:solidFill>
                <a:latin typeface="Calibri"/>
                <a:cs typeface="Calibri"/>
              </a:rPr>
              <a:t>vapor</a:t>
            </a:r>
            <a:r>
              <a:rPr sz="3177" spc="-79" dirty="0">
                <a:solidFill>
                  <a:srgbClr val="001F5F"/>
                </a:solidFill>
                <a:latin typeface="Calibri"/>
                <a:cs typeface="Calibri"/>
              </a:rPr>
              <a:t> </a:t>
            </a:r>
            <a:r>
              <a:rPr sz="3177" spc="-13" dirty="0">
                <a:solidFill>
                  <a:srgbClr val="001F5F"/>
                </a:solidFill>
                <a:latin typeface="Calibri"/>
                <a:cs typeface="Calibri"/>
              </a:rPr>
              <a:t>pressure.</a:t>
            </a:r>
            <a:endParaRPr sz="3177">
              <a:latin typeface="Calibri"/>
              <a:cs typeface="Calibri"/>
            </a:endParaRPr>
          </a:p>
          <a:p>
            <a:pPr marL="11206">
              <a:lnSpc>
                <a:spcPts val="3190"/>
              </a:lnSpc>
            </a:pPr>
            <a:r>
              <a:rPr sz="3177" spc="-4" dirty="0">
                <a:solidFill>
                  <a:srgbClr val="001F5F"/>
                </a:solidFill>
                <a:latin typeface="Calibri"/>
                <a:cs typeface="Calibri"/>
              </a:rPr>
              <a:t>The </a:t>
            </a:r>
            <a:r>
              <a:rPr sz="3177" spc="-9" dirty="0">
                <a:solidFill>
                  <a:srgbClr val="001F5F"/>
                </a:solidFill>
                <a:latin typeface="Calibri"/>
                <a:cs typeface="Calibri"/>
              </a:rPr>
              <a:t>canopy conductance </a:t>
            </a:r>
            <a:r>
              <a:rPr sz="3177" spc="-13" dirty="0">
                <a:solidFill>
                  <a:srgbClr val="001F5F"/>
                </a:solidFill>
                <a:latin typeface="Calibri"/>
                <a:cs typeface="Calibri"/>
              </a:rPr>
              <a:t>term g</a:t>
            </a:r>
            <a:r>
              <a:rPr sz="3177" spc="-19" baseline="-20833" dirty="0">
                <a:solidFill>
                  <a:srgbClr val="001F5F"/>
                </a:solidFill>
                <a:latin typeface="Calibri"/>
                <a:cs typeface="Calibri"/>
              </a:rPr>
              <a:t>c  </a:t>
            </a:r>
            <a:r>
              <a:rPr sz="3177" spc="-9" dirty="0">
                <a:solidFill>
                  <a:srgbClr val="001F5F"/>
                </a:solidFill>
                <a:latin typeface="Calibri"/>
                <a:cs typeface="Calibri"/>
              </a:rPr>
              <a:t>can</a:t>
            </a:r>
            <a:r>
              <a:rPr sz="3177" spc="-304" dirty="0">
                <a:solidFill>
                  <a:srgbClr val="001F5F"/>
                </a:solidFill>
                <a:latin typeface="Calibri"/>
                <a:cs typeface="Calibri"/>
              </a:rPr>
              <a:t> </a:t>
            </a:r>
            <a:r>
              <a:rPr sz="3177" dirty="0">
                <a:solidFill>
                  <a:srgbClr val="001F5F"/>
                </a:solidFill>
                <a:latin typeface="Calibri"/>
                <a:cs typeface="Calibri"/>
              </a:rPr>
              <a:t>be</a:t>
            </a:r>
            <a:endParaRPr sz="3177">
              <a:latin typeface="Calibri"/>
              <a:cs typeface="Calibri"/>
            </a:endParaRPr>
          </a:p>
          <a:p>
            <a:pPr marL="11206" marR="144003">
              <a:lnSpc>
                <a:spcPct val="90300"/>
              </a:lnSpc>
              <a:spcBef>
                <a:spcPts val="176"/>
              </a:spcBef>
            </a:pPr>
            <a:r>
              <a:rPr sz="3177" spc="-4" dirty="0">
                <a:solidFill>
                  <a:srgbClr val="001F5F"/>
                </a:solidFill>
                <a:latin typeface="Calibri"/>
                <a:cs typeface="Calibri"/>
              </a:rPr>
              <a:t>modeled </a:t>
            </a:r>
            <a:r>
              <a:rPr sz="3177" spc="-13" dirty="0">
                <a:solidFill>
                  <a:srgbClr val="001F5F"/>
                </a:solidFill>
                <a:latin typeface="Calibri"/>
                <a:cs typeface="Calibri"/>
              </a:rPr>
              <a:t>after </a:t>
            </a:r>
            <a:r>
              <a:rPr sz="3177" i="1" spc="4" dirty="0">
                <a:solidFill>
                  <a:srgbClr val="001F5F"/>
                </a:solidFill>
                <a:latin typeface="Calibri"/>
                <a:cs typeface="Calibri"/>
              </a:rPr>
              <a:t>Jarvis </a:t>
            </a:r>
            <a:r>
              <a:rPr sz="3177" i="1" spc="-4" dirty="0">
                <a:solidFill>
                  <a:srgbClr val="001F5F"/>
                </a:solidFill>
                <a:latin typeface="Calibri"/>
                <a:cs typeface="Calibri"/>
              </a:rPr>
              <a:t>(1976) </a:t>
            </a:r>
            <a:r>
              <a:rPr sz="3177" dirty="0">
                <a:solidFill>
                  <a:srgbClr val="001F5F"/>
                </a:solidFill>
                <a:latin typeface="Calibri"/>
                <a:cs typeface="Calibri"/>
              </a:rPr>
              <a:t>as a </a:t>
            </a:r>
            <a:r>
              <a:rPr sz="3177" spc="-9" dirty="0">
                <a:solidFill>
                  <a:srgbClr val="001F5F"/>
                </a:solidFill>
                <a:latin typeface="Calibri"/>
                <a:cs typeface="Calibri"/>
              </a:rPr>
              <a:t>product </a:t>
            </a:r>
            <a:r>
              <a:rPr sz="3177" spc="-4" dirty="0">
                <a:solidFill>
                  <a:srgbClr val="001F5F"/>
                </a:solidFill>
                <a:latin typeface="Calibri"/>
                <a:cs typeface="Calibri"/>
              </a:rPr>
              <a:t>of  functions with </a:t>
            </a:r>
            <a:r>
              <a:rPr sz="3177" spc="-18" dirty="0">
                <a:solidFill>
                  <a:srgbClr val="001F5F"/>
                </a:solidFill>
                <a:latin typeface="Calibri"/>
                <a:cs typeface="Calibri"/>
              </a:rPr>
              <a:t>range </a:t>
            </a:r>
            <a:r>
              <a:rPr sz="3177" spc="-4" dirty="0">
                <a:solidFill>
                  <a:srgbClr val="001F5F"/>
                </a:solidFill>
                <a:latin typeface="Calibri"/>
                <a:cs typeface="Calibri"/>
              </a:rPr>
              <a:t>(0, </a:t>
            </a:r>
            <a:r>
              <a:rPr sz="3177" dirty="0">
                <a:solidFill>
                  <a:srgbClr val="001F5F"/>
                </a:solidFill>
                <a:latin typeface="Calibri"/>
                <a:cs typeface="Calibri"/>
              </a:rPr>
              <a:t>1) </a:t>
            </a:r>
            <a:r>
              <a:rPr sz="3177" spc="-13" dirty="0">
                <a:solidFill>
                  <a:srgbClr val="001F5F"/>
                </a:solidFill>
                <a:latin typeface="Calibri"/>
                <a:cs typeface="Calibri"/>
              </a:rPr>
              <a:t>where </a:t>
            </a:r>
            <a:r>
              <a:rPr sz="3177" spc="-4" dirty="0">
                <a:solidFill>
                  <a:srgbClr val="001F5F"/>
                </a:solidFill>
                <a:latin typeface="Calibri"/>
                <a:cs typeface="Calibri"/>
              </a:rPr>
              <a:t>each function  </a:t>
            </a:r>
            <a:r>
              <a:rPr sz="3177" spc="-18" dirty="0">
                <a:solidFill>
                  <a:srgbClr val="001F5F"/>
                </a:solidFill>
                <a:latin typeface="Calibri"/>
                <a:cs typeface="Calibri"/>
              </a:rPr>
              <a:t>characterizes </a:t>
            </a:r>
            <a:r>
              <a:rPr sz="3177" spc="-4" dirty="0">
                <a:solidFill>
                  <a:srgbClr val="001F5F"/>
                </a:solidFill>
                <a:latin typeface="Calibri"/>
                <a:cs typeface="Calibri"/>
              </a:rPr>
              <a:t>the dependence of </a:t>
            </a:r>
            <a:r>
              <a:rPr sz="3177" spc="-13" dirty="0">
                <a:solidFill>
                  <a:srgbClr val="001F5F"/>
                </a:solidFill>
                <a:latin typeface="Calibri"/>
                <a:cs typeface="Calibri"/>
              </a:rPr>
              <a:t>g</a:t>
            </a:r>
            <a:r>
              <a:rPr sz="3177" spc="-19" baseline="-20833" dirty="0">
                <a:solidFill>
                  <a:srgbClr val="001F5F"/>
                </a:solidFill>
                <a:latin typeface="Calibri"/>
                <a:cs typeface="Calibri"/>
              </a:rPr>
              <a:t>c </a:t>
            </a:r>
            <a:r>
              <a:rPr sz="3177" spc="-4" dirty="0">
                <a:solidFill>
                  <a:srgbClr val="001F5F"/>
                </a:solidFill>
                <a:latin typeface="Calibri"/>
                <a:cs typeface="Calibri"/>
              </a:rPr>
              <a:t>on </a:t>
            </a:r>
            <a:r>
              <a:rPr sz="3177" spc="-57" dirty="0">
                <a:solidFill>
                  <a:srgbClr val="001F5F"/>
                </a:solidFill>
                <a:latin typeface="Calibri"/>
                <a:cs typeface="Calibri"/>
              </a:rPr>
              <a:t>APAR  </a:t>
            </a:r>
            <a:r>
              <a:rPr sz="3177" spc="-4" dirty="0">
                <a:solidFill>
                  <a:srgbClr val="001F5F"/>
                </a:solidFill>
                <a:latin typeface="Calibri"/>
                <a:cs typeface="Calibri"/>
              </a:rPr>
              <a:t>(absorbed </a:t>
            </a:r>
            <a:r>
              <a:rPr sz="3177" spc="-49" dirty="0">
                <a:solidFill>
                  <a:srgbClr val="001F5F"/>
                </a:solidFill>
                <a:latin typeface="Calibri"/>
                <a:cs typeface="Calibri"/>
              </a:rPr>
              <a:t>PAR), </a:t>
            </a:r>
            <a:r>
              <a:rPr sz="3177" spc="-4" dirty="0">
                <a:solidFill>
                  <a:srgbClr val="001F5F"/>
                </a:solidFill>
                <a:latin typeface="Symbol"/>
                <a:cs typeface="Symbol"/>
              </a:rPr>
              <a:t></a:t>
            </a:r>
            <a:r>
              <a:rPr sz="3177" spc="-4" dirty="0">
                <a:solidFill>
                  <a:srgbClr val="001F5F"/>
                </a:solidFill>
                <a:latin typeface="Calibri"/>
                <a:cs typeface="Calibri"/>
              </a:rPr>
              <a:t>e, </a:t>
            </a:r>
            <a:r>
              <a:rPr sz="3177" spc="-168" dirty="0">
                <a:solidFill>
                  <a:srgbClr val="001F5F"/>
                </a:solidFill>
                <a:latin typeface="Calibri"/>
                <a:cs typeface="Calibri"/>
              </a:rPr>
              <a:t>T, </a:t>
            </a:r>
            <a:r>
              <a:rPr sz="3177" dirty="0">
                <a:solidFill>
                  <a:srgbClr val="001F5F"/>
                </a:solidFill>
                <a:latin typeface="Calibri"/>
                <a:cs typeface="Calibri"/>
              </a:rPr>
              <a:t>and </a:t>
            </a:r>
            <a:r>
              <a:rPr sz="3177" spc="-9" dirty="0">
                <a:solidFill>
                  <a:srgbClr val="001F5F"/>
                </a:solidFill>
                <a:latin typeface="Calibri"/>
                <a:cs typeface="Calibri"/>
              </a:rPr>
              <a:t>leaf </a:t>
            </a:r>
            <a:r>
              <a:rPr sz="3177" spc="-26" dirty="0">
                <a:solidFill>
                  <a:srgbClr val="001F5F"/>
                </a:solidFill>
                <a:latin typeface="Calibri"/>
                <a:cs typeface="Calibri"/>
              </a:rPr>
              <a:t>water</a:t>
            </a:r>
            <a:r>
              <a:rPr sz="3177" spc="159" dirty="0">
                <a:solidFill>
                  <a:srgbClr val="001F5F"/>
                </a:solidFill>
                <a:latin typeface="Calibri"/>
                <a:cs typeface="Calibri"/>
              </a:rPr>
              <a:t> </a:t>
            </a:r>
            <a:r>
              <a:rPr sz="3177" spc="-13" dirty="0">
                <a:solidFill>
                  <a:srgbClr val="001F5F"/>
                </a:solidFill>
                <a:latin typeface="Calibri"/>
                <a:cs typeface="Calibri"/>
              </a:rPr>
              <a:t>potential</a:t>
            </a:r>
            <a:endParaRPr sz="3177">
              <a:latin typeface="Calibri"/>
              <a:cs typeface="Calibri"/>
            </a:endParaRPr>
          </a:p>
          <a:p>
            <a:pPr marL="11206">
              <a:lnSpc>
                <a:spcPts val="3433"/>
              </a:lnSpc>
            </a:pPr>
            <a:r>
              <a:rPr sz="3177" dirty="0">
                <a:solidFill>
                  <a:srgbClr val="001F5F"/>
                </a:solidFill>
                <a:latin typeface="Symbol"/>
                <a:cs typeface="Symbol"/>
              </a:rPr>
              <a:t></a:t>
            </a:r>
            <a:r>
              <a:rPr sz="3177" dirty="0">
                <a:solidFill>
                  <a:srgbClr val="001F5F"/>
                </a:solidFill>
                <a:latin typeface="Calibri"/>
                <a:cs typeface="Calibri"/>
              </a:rPr>
              <a:t>.</a:t>
            </a:r>
            <a:endParaRPr sz="3177">
              <a:latin typeface="Calibri"/>
              <a:cs typeface="Calibri"/>
            </a:endParaRPr>
          </a:p>
        </p:txBody>
      </p:sp>
    </p:spTree>
    <p:extLst>
      <p:ext uri="{BB962C8B-B14F-4D97-AF65-F5344CB8AC3E}">
        <p14:creationId xmlns:p14="http://schemas.microsoft.com/office/powerpoint/2010/main" val="231291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1" name="Picture 9"/>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667000" y="914400"/>
            <a:ext cx="6629400" cy="5207000"/>
          </a:xfrm>
          <a:ln/>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17314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3059" y="487331"/>
            <a:ext cx="1409140" cy="448136"/>
          </a:xfrm>
          <a:prstGeom prst="rect">
            <a:avLst/>
          </a:prstGeom>
        </p:spPr>
        <p:txBody>
          <a:bodyPr vert="horz" wrap="square" lIns="0" tIns="0" rIns="0" bIns="0" rtlCol="0" anchor="ctr">
            <a:spAutoFit/>
          </a:bodyPr>
          <a:lstStyle/>
          <a:p>
            <a:pPr marL="313781" indent="-302575">
              <a:lnSpc>
                <a:spcPct val="100000"/>
              </a:lnSpc>
              <a:buFont typeface="Arial"/>
              <a:buChar char="•"/>
              <a:tabLst>
                <a:tab pos="313781" algn="l"/>
              </a:tabLst>
            </a:pPr>
            <a:r>
              <a:rPr sz="2912" spc="-13" dirty="0">
                <a:solidFill>
                  <a:srgbClr val="001F5F"/>
                </a:solidFill>
              </a:rPr>
              <a:t>That</a:t>
            </a:r>
            <a:r>
              <a:rPr sz="2912" spc="-75" dirty="0">
                <a:solidFill>
                  <a:srgbClr val="001F5F"/>
                </a:solidFill>
              </a:rPr>
              <a:t> </a:t>
            </a:r>
            <a:r>
              <a:rPr sz="2912" dirty="0">
                <a:solidFill>
                  <a:srgbClr val="001F5F"/>
                </a:solidFill>
              </a:rPr>
              <a:t>is:</a:t>
            </a:r>
            <a:endParaRPr sz="2912"/>
          </a:p>
        </p:txBody>
      </p:sp>
      <p:sp>
        <p:nvSpPr>
          <p:cNvPr id="3" name="object 3"/>
          <p:cNvSpPr txBox="1"/>
          <p:nvPr/>
        </p:nvSpPr>
        <p:spPr>
          <a:xfrm>
            <a:off x="3435717" y="1373835"/>
            <a:ext cx="145116" cy="298672"/>
          </a:xfrm>
          <a:prstGeom prst="rect">
            <a:avLst/>
          </a:prstGeom>
        </p:spPr>
        <p:txBody>
          <a:bodyPr vert="horz" wrap="square" lIns="0" tIns="0" rIns="0" bIns="0" rtlCol="0">
            <a:spAutoFit/>
          </a:bodyPr>
          <a:lstStyle/>
          <a:p>
            <a:pPr marL="11206"/>
            <a:r>
              <a:rPr sz="1941" spc="-4" dirty="0">
                <a:solidFill>
                  <a:srgbClr val="001F5F"/>
                </a:solidFill>
                <a:latin typeface="Calibri"/>
                <a:cs typeface="Calibri"/>
              </a:rPr>
              <a:t>*</a:t>
            </a:r>
            <a:endParaRPr sz="1941">
              <a:latin typeface="Calibri"/>
              <a:cs typeface="Calibri"/>
            </a:endParaRPr>
          </a:p>
        </p:txBody>
      </p:sp>
      <p:sp>
        <p:nvSpPr>
          <p:cNvPr id="4" name="object 4"/>
          <p:cNvSpPr txBox="1"/>
          <p:nvPr/>
        </p:nvSpPr>
        <p:spPr>
          <a:xfrm>
            <a:off x="2333059" y="1362180"/>
            <a:ext cx="3595407" cy="448136"/>
          </a:xfrm>
          <a:prstGeom prst="rect">
            <a:avLst/>
          </a:prstGeom>
        </p:spPr>
        <p:txBody>
          <a:bodyPr vert="horz" wrap="square" lIns="0" tIns="0" rIns="0" bIns="0" rtlCol="0">
            <a:spAutoFit/>
          </a:bodyPr>
          <a:lstStyle/>
          <a:p>
            <a:pPr marL="313781" indent="-302575">
              <a:buFont typeface="Arial"/>
              <a:buChar char="•"/>
              <a:tabLst>
                <a:tab pos="313781" algn="l"/>
                <a:tab pos="672389" algn="l"/>
                <a:tab pos="1339735" algn="l"/>
              </a:tabLst>
            </a:pPr>
            <a:r>
              <a:rPr sz="2912" dirty="0">
                <a:solidFill>
                  <a:srgbClr val="001F5F"/>
                </a:solidFill>
                <a:latin typeface="Calibri"/>
                <a:cs typeface="Calibri"/>
              </a:rPr>
              <a:t>g	=</a:t>
            </a:r>
            <a:r>
              <a:rPr sz="2912" spc="-4" dirty="0">
                <a:solidFill>
                  <a:srgbClr val="001F5F"/>
                </a:solidFill>
                <a:latin typeface="Calibri"/>
                <a:cs typeface="Calibri"/>
              </a:rPr>
              <a:t> </a:t>
            </a:r>
            <a:r>
              <a:rPr sz="2912" dirty="0">
                <a:solidFill>
                  <a:srgbClr val="001F5F"/>
                </a:solidFill>
                <a:latin typeface="Calibri"/>
                <a:cs typeface="Calibri"/>
              </a:rPr>
              <a:t>g	</a:t>
            </a:r>
            <a:r>
              <a:rPr sz="2912" spc="-22" dirty="0">
                <a:solidFill>
                  <a:srgbClr val="001F5F"/>
                </a:solidFill>
                <a:latin typeface="Calibri"/>
                <a:cs typeface="Calibri"/>
              </a:rPr>
              <a:t>(APAR)g(</a:t>
            </a:r>
            <a:r>
              <a:rPr sz="2912" spc="-22" dirty="0">
                <a:solidFill>
                  <a:srgbClr val="001F5F"/>
                </a:solidFill>
                <a:latin typeface="Symbol"/>
                <a:cs typeface="Symbol"/>
              </a:rPr>
              <a:t></a:t>
            </a:r>
            <a:r>
              <a:rPr sz="2912" spc="-22" dirty="0">
                <a:solidFill>
                  <a:srgbClr val="001F5F"/>
                </a:solidFill>
                <a:latin typeface="Calibri"/>
                <a:cs typeface="Calibri"/>
              </a:rPr>
              <a:t>e)g(T</a:t>
            </a:r>
            <a:endParaRPr sz="2912">
              <a:latin typeface="Calibri"/>
              <a:cs typeface="Calibri"/>
            </a:endParaRPr>
          </a:p>
        </p:txBody>
      </p:sp>
      <p:sp>
        <p:nvSpPr>
          <p:cNvPr id="5" name="object 5"/>
          <p:cNvSpPr txBox="1"/>
          <p:nvPr/>
        </p:nvSpPr>
        <p:spPr>
          <a:xfrm>
            <a:off x="2806395" y="1576885"/>
            <a:ext cx="3546662" cy="298672"/>
          </a:xfrm>
          <a:prstGeom prst="rect">
            <a:avLst/>
          </a:prstGeom>
        </p:spPr>
        <p:txBody>
          <a:bodyPr vert="horz" wrap="square" lIns="0" tIns="0" rIns="0" bIns="0" rtlCol="0">
            <a:spAutoFit/>
          </a:bodyPr>
          <a:lstStyle/>
          <a:p>
            <a:pPr marL="11206">
              <a:tabLst>
                <a:tab pos="762601" algn="l"/>
                <a:tab pos="3082342" algn="l"/>
              </a:tabLst>
            </a:pPr>
            <a:r>
              <a:rPr sz="1941" spc="-4" dirty="0">
                <a:solidFill>
                  <a:srgbClr val="001F5F"/>
                </a:solidFill>
                <a:latin typeface="Calibri"/>
                <a:cs typeface="Calibri"/>
              </a:rPr>
              <a:t>c	c	ae</a:t>
            </a:r>
            <a:r>
              <a:rPr sz="1941" spc="-35" dirty="0">
                <a:solidFill>
                  <a:srgbClr val="001F5F"/>
                </a:solidFill>
                <a:latin typeface="Calibri"/>
                <a:cs typeface="Calibri"/>
              </a:rPr>
              <a:t>r</a:t>
            </a:r>
            <a:r>
              <a:rPr sz="1941" spc="-4" dirty="0">
                <a:solidFill>
                  <a:srgbClr val="001F5F"/>
                </a:solidFill>
                <a:latin typeface="Calibri"/>
                <a:cs typeface="Calibri"/>
              </a:rPr>
              <a:t>o</a:t>
            </a:r>
            <a:endParaRPr sz="1941">
              <a:latin typeface="Calibri"/>
              <a:cs typeface="Calibri"/>
            </a:endParaRPr>
          </a:p>
        </p:txBody>
      </p:sp>
      <p:sp>
        <p:nvSpPr>
          <p:cNvPr id="6" name="object 6"/>
          <p:cNvSpPr txBox="1"/>
          <p:nvPr/>
        </p:nvSpPr>
        <p:spPr>
          <a:xfrm>
            <a:off x="6330868" y="1362180"/>
            <a:ext cx="785531" cy="448136"/>
          </a:xfrm>
          <a:prstGeom prst="rect">
            <a:avLst/>
          </a:prstGeom>
        </p:spPr>
        <p:txBody>
          <a:bodyPr vert="horz" wrap="square" lIns="0" tIns="0" rIns="0" bIns="0" rtlCol="0">
            <a:spAutoFit/>
          </a:bodyPr>
          <a:lstStyle/>
          <a:p>
            <a:pPr marL="11206"/>
            <a:r>
              <a:rPr sz="2912" spc="-9" dirty="0">
                <a:solidFill>
                  <a:srgbClr val="001F5F"/>
                </a:solidFill>
                <a:latin typeface="Calibri"/>
                <a:cs typeface="Calibri"/>
              </a:rPr>
              <a:t>)</a:t>
            </a:r>
            <a:r>
              <a:rPr sz="2912" spc="-4" dirty="0">
                <a:solidFill>
                  <a:srgbClr val="001F5F"/>
                </a:solidFill>
                <a:latin typeface="Calibri"/>
                <a:cs typeface="Calibri"/>
              </a:rPr>
              <a:t>g(</a:t>
            </a:r>
            <a:r>
              <a:rPr sz="2912" dirty="0">
                <a:solidFill>
                  <a:srgbClr val="001F5F"/>
                </a:solidFill>
                <a:latin typeface="Symbol"/>
                <a:cs typeface="Symbol"/>
              </a:rPr>
              <a:t></a:t>
            </a:r>
            <a:r>
              <a:rPr sz="2912" dirty="0">
                <a:solidFill>
                  <a:srgbClr val="001F5F"/>
                </a:solidFill>
                <a:latin typeface="Calibri"/>
                <a:cs typeface="Calibri"/>
              </a:rPr>
              <a:t>)</a:t>
            </a:r>
            <a:endParaRPr sz="2912">
              <a:latin typeface="Calibri"/>
              <a:cs typeface="Calibri"/>
            </a:endParaRPr>
          </a:p>
        </p:txBody>
      </p:sp>
      <p:sp>
        <p:nvSpPr>
          <p:cNvPr id="7" name="object 7"/>
          <p:cNvSpPr txBox="1"/>
          <p:nvPr/>
        </p:nvSpPr>
        <p:spPr>
          <a:xfrm>
            <a:off x="8860945" y="1362180"/>
            <a:ext cx="433107" cy="448136"/>
          </a:xfrm>
          <a:prstGeom prst="rect">
            <a:avLst/>
          </a:prstGeom>
        </p:spPr>
        <p:txBody>
          <a:bodyPr vert="horz" wrap="square" lIns="0" tIns="0" rIns="0" bIns="0" rtlCol="0">
            <a:spAutoFit/>
          </a:bodyPr>
          <a:lstStyle/>
          <a:p>
            <a:pPr marL="11206"/>
            <a:r>
              <a:rPr sz="2912" spc="-9" dirty="0">
                <a:solidFill>
                  <a:srgbClr val="001F5F"/>
                </a:solidFill>
                <a:latin typeface="Calibri"/>
                <a:cs typeface="Calibri"/>
              </a:rPr>
              <a:t>(</a:t>
            </a:r>
            <a:r>
              <a:rPr sz="2912" spc="-4" dirty="0">
                <a:solidFill>
                  <a:srgbClr val="001F5F"/>
                </a:solidFill>
                <a:latin typeface="Calibri"/>
                <a:cs typeface="Calibri"/>
              </a:rPr>
              <a:t>6</a:t>
            </a:r>
            <a:r>
              <a:rPr sz="2912" dirty="0">
                <a:solidFill>
                  <a:srgbClr val="001F5F"/>
                </a:solidFill>
                <a:latin typeface="Calibri"/>
                <a:cs typeface="Calibri"/>
              </a:rPr>
              <a:t>)</a:t>
            </a:r>
            <a:endParaRPr sz="2912">
              <a:latin typeface="Calibri"/>
              <a:cs typeface="Calibri"/>
            </a:endParaRPr>
          </a:p>
        </p:txBody>
      </p:sp>
      <p:sp>
        <p:nvSpPr>
          <p:cNvPr id="8" name="object 8"/>
          <p:cNvSpPr txBox="1"/>
          <p:nvPr/>
        </p:nvSpPr>
        <p:spPr>
          <a:xfrm>
            <a:off x="3965531" y="2464391"/>
            <a:ext cx="126626" cy="298672"/>
          </a:xfrm>
          <a:prstGeom prst="rect">
            <a:avLst/>
          </a:prstGeom>
        </p:spPr>
        <p:txBody>
          <a:bodyPr vert="horz" wrap="square" lIns="0" tIns="0" rIns="0" bIns="0" rtlCol="0">
            <a:spAutoFit/>
          </a:bodyPr>
          <a:lstStyle/>
          <a:p>
            <a:pPr marL="11206"/>
            <a:r>
              <a:rPr sz="1941" spc="-4" dirty="0">
                <a:solidFill>
                  <a:srgbClr val="001F5F"/>
                </a:solidFill>
                <a:latin typeface="Calibri"/>
                <a:cs typeface="Calibri"/>
              </a:rPr>
              <a:t>c</a:t>
            </a:r>
            <a:endParaRPr sz="1941">
              <a:latin typeface="Calibri"/>
              <a:cs typeface="Calibri"/>
            </a:endParaRPr>
          </a:p>
        </p:txBody>
      </p:sp>
      <p:sp>
        <p:nvSpPr>
          <p:cNvPr id="9" name="object 9"/>
          <p:cNvSpPr txBox="1"/>
          <p:nvPr/>
        </p:nvSpPr>
        <p:spPr>
          <a:xfrm>
            <a:off x="2333058" y="2249686"/>
            <a:ext cx="6327962" cy="448136"/>
          </a:xfrm>
          <a:prstGeom prst="rect">
            <a:avLst/>
          </a:prstGeom>
        </p:spPr>
        <p:txBody>
          <a:bodyPr vert="horz" wrap="square" lIns="0" tIns="0" rIns="0" bIns="0" rtlCol="0">
            <a:spAutoFit/>
          </a:bodyPr>
          <a:lstStyle/>
          <a:p>
            <a:pPr marL="313781" indent="-302575">
              <a:buFont typeface="Arial"/>
              <a:buChar char="•"/>
              <a:tabLst>
                <a:tab pos="313781" algn="l"/>
                <a:tab pos="1804804" algn="l"/>
              </a:tabLst>
            </a:pPr>
            <a:r>
              <a:rPr sz="2912" spc="-13" dirty="0">
                <a:solidFill>
                  <a:srgbClr val="001F5F"/>
                </a:solidFill>
                <a:latin typeface="Calibri"/>
                <a:cs typeface="Calibri"/>
              </a:rPr>
              <a:t>where</a:t>
            </a:r>
            <a:r>
              <a:rPr sz="2912" spc="22" dirty="0">
                <a:solidFill>
                  <a:srgbClr val="001F5F"/>
                </a:solidFill>
                <a:latin typeface="Calibri"/>
                <a:cs typeface="Calibri"/>
              </a:rPr>
              <a:t> </a:t>
            </a:r>
            <a:r>
              <a:rPr sz="2912" spc="-9" dirty="0">
                <a:solidFill>
                  <a:srgbClr val="001F5F"/>
                </a:solidFill>
                <a:latin typeface="Calibri"/>
                <a:cs typeface="Calibri"/>
              </a:rPr>
              <a:t>g</a:t>
            </a:r>
            <a:r>
              <a:rPr sz="2912" spc="-13" baseline="25252" dirty="0">
                <a:solidFill>
                  <a:srgbClr val="001F5F"/>
                </a:solidFill>
                <a:latin typeface="Calibri"/>
                <a:cs typeface="Calibri"/>
              </a:rPr>
              <a:t>*	</a:t>
            </a:r>
            <a:r>
              <a:rPr sz="2912" spc="-40" dirty="0">
                <a:solidFill>
                  <a:srgbClr val="001F5F"/>
                </a:solidFill>
                <a:latin typeface="Calibri"/>
                <a:cs typeface="Calibri"/>
              </a:rPr>
              <a:t>(APAR) </a:t>
            </a:r>
            <a:r>
              <a:rPr sz="2912" spc="-4" dirty="0">
                <a:solidFill>
                  <a:srgbClr val="001F5F"/>
                </a:solidFill>
                <a:latin typeface="Calibri"/>
                <a:cs typeface="Calibri"/>
              </a:rPr>
              <a:t>is </a:t>
            </a:r>
            <a:r>
              <a:rPr sz="2912" spc="-9" dirty="0">
                <a:solidFill>
                  <a:srgbClr val="001F5F"/>
                </a:solidFill>
                <a:latin typeface="Calibri"/>
                <a:cs typeface="Calibri"/>
              </a:rPr>
              <a:t>“unstressed”</a:t>
            </a:r>
            <a:r>
              <a:rPr sz="2912" spc="-26" dirty="0">
                <a:solidFill>
                  <a:srgbClr val="001F5F"/>
                </a:solidFill>
                <a:latin typeface="Calibri"/>
                <a:cs typeface="Calibri"/>
              </a:rPr>
              <a:t> </a:t>
            </a:r>
            <a:r>
              <a:rPr sz="2912" spc="-13" dirty="0">
                <a:solidFill>
                  <a:srgbClr val="001F5F"/>
                </a:solidFill>
                <a:latin typeface="Calibri"/>
                <a:cs typeface="Calibri"/>
              </a:rPr>
              <a:t>canopy</a:t>
            </a:r>
            <a:endParaRPr sz="2912">
              <a:latin typeface="Calibri"/>
              <a:cs typeface="Calibri"/>
            </a:endParaRPr>
          </a:p>
        </p:txBody>
      </p:sp>
      <p:sp>
        <p:nvSpPr>
          <p:cNvPr id="10" name="object 10"/>
          <p:cNvSpPr txBox="1"/>
          <p:nvPr/>
        </p:nvSpPr>
        <p:spPr>
          <a:xfrm>
            <a:off x="2635618" y="2604688"/>
            <a:ext cx="6267449" cy="448136"/>
          </a:xfrm>
          <a:prstGeom prst="rect">
            <a:avLst/>
          </a:prstGeom>
        </p:spPr>
        <p:txBody>
          <a:bodyPr vert="horz" wrap="square" lIns="0" tIns="0" rIns="0" bIns="0" rtlCol="0">
            <a:spAutoFit/>
          </a:bodyPr>
          <a:lstStyle/>
          <a:p>
            <a:pPr marL="11206"/>
            <a:r>
              <a:rPr sz="2912" spc="-13" dirty="0">
                <a:solidFill>
                  <a:srgbClr val="001F5F"/>
                </a:solidFill>
                <a:latin typeface="Calibri"/>
                <a:cs typeface="Calibri"/>
              </a:rPr>
              <a:t>conductance </a:t>
            </a:r>
            <a:r>
              <a:rPr sz="2912" spc="-4" dirty="0">
                <a:solidFill>
                  <a:srgbClr val="001F5F"/>
                </a:solidFill>
                <a:latin typeface="Calibri"/>
                <a:cs typeface="Calibri"/>
              </a:rPr>
              <a:t>and </a:t>
            </a:r>
            <a:r>
              <a:rPr sz="2912" dirty="0">
                <a:solidFill>
                  <a:srgbClr val="001F5F"/>
                </a:solidFill>
                <a:latin typeface="Calibri"/>
                <a:cs typeface="Calibri"/>
              </a:rPr>
              <a:t>g </a:t>
            </a:r>
            <a:r>
              <a:rPr sz="2912" spc="-4" dirty="0">
                <a:solidFill>
                  <a:srgbClr val="001F5F"/>
                </a:solidFill>
                <a:latin typeface="Calibri"/>
                <a:cs typeface="Calibri"/>
              </a:rPr>
              <a:t>(</a:t>
            </a:r>
            <a:r>
              <a:rPr sz="2912" spc="-4" dirty="0">
                <a:solidFill>
                  <a:srgbClr val="001F5F"/>
                </a:solidFill>
                <a:latin typeface="Symbol"/>
                <a:cs typeface="Symbol"/>
              </a:rPr>
              <a:t></a:t>
            </a:r>
            <a:r>
              <a:rPr sz="2912" spc="-4" dirty="0">
                <a:solidFill>
                  <a:srgbClr val="001F5F"/>
                </a:solidFill>
                <a:latin typeface="Calibri"/>
                <a:cs typeface="Calibri"/>
              </a:rPr>
              <a:t>e), </a:t>
            </a:r>
            <a:r>
              <a:rPr sz="2912" dirty="0">
                <a:solidFill>
                  <a:srgbClr val="001F5F"/>
                </a:solidFill>
                <a:latin typeface="Calibri"/>
                <a:cs typeface="Calibri"/>
              </a:rPr>
              <a:t>g </a:t>
            </a:r>
            <a:r>
              <a:rPr sz="2912" spc="-35" dirty="0">
                <a:solidFill>
                  <a:srgbClr val="001F5F"/>
                </a:solidFill>
                <a:latin typeface="Calibri"/>
                <a:cs typeface="Calibri"/>
              </a:rPr>
              <a:t>(T</a:t>
            </a:r>
            <a:r>
              <a:rPr sz="2912" spc="-53" baseline="-20202" dirty="0">
                <a:solidFill>
                  <a:srgbClr val="001F5F"/>
                </a:solidFill>
                <a:latin typeface="Calibri"/>
                <a:cs typeface="Calibri"/>
              </a:rPr>
              <a:t>aero</a:t>
            </a:r>
            <a:r>
              <a:rPr sz="2912" spc="-35" dirty="0">
                <a:solidFill>
                  <a:srgbClr val="001F5F"/>
                </a:solidFill>
                <a:latin typeface="Calibri"/>
                <a:cs typeface="Calibri"/>
              </a:rPr>
              <a:t>), </a:t>
            </a:r>
            <a:r>
              <a:rPr sz="2912" dirty="0">
                <a:solidFill>
                  <a:srgbClr val="001F5F"/>
                </a:solidFill>
                <a:latin typeface="Calibri"/>
                <a:cs typeface="Calibri"/>
              </a:rPr>
              <a:t>g </a:t>
            </a:r>
            <a:r>
              <a:rPr sz="2912" spc="-4" dirty="0">
                <a:solidFill>
                  <a:srgbClr val="001F5F"/>
                </a:solidFill>
                <a:latin typeface="Calibri"/>
                <a:cs typeface="Calibri"/>
              </a:rPr>
              <a:t>(</a:t>
            </a:r>
            <a:r>
              <a:rPr sz="2912" spc="-4" dirty="0">
                <a:solidFill>
                  <a:srgbClr val="001F5F"/>
                </a:solidFill>
                <a:latin typeface="Symbol"/>
                <a:cs typeface="Symbol"/>
              </a:rPr>
              <a:t></a:t>
            </a:r>
            <a:r>
              <a:rPr sz="2912" spc="-4" dirty="0">
                <a:solidFill>
                  <a:srgbClr val="001F5F"/>
                </a:solidFill>
                <a:latin typeface="Calibri"/>
                <a:cs typeface="Calibri"/>
              </a:rPr>
              <a:t>)</a:t>
            </a:r>
            <a:r>
              <a:rPr sz="2912" spc="66" dirty="0">
                <a:solidFill>
                  <a:srgbClr val="001F5F"/>
                </a:solidFill>
                <a:latin typeface="Calibri"/>
                <a:cs typeface="Calibri"/>
              </a:rPr>
              <a:t> </a:t>
            </a:r>
            <a:r>
              <a:rPr sz="2912" spc="-18" dirty="0">
                <a:solidFill>
                  <a:srgbClr val="001F5F"/>
                </a:solidFill>
                <a:latin typeface="Calibri"/>
                <a:cs typeface="Calibri"/>
              </a:rPr>
              <a:t>are</a:t>
            </a:r>
            <a:endParaRPr sz="2912">
              <a:latin typeface="Calibri"/>
              <a:cs typeface="Calibri"/>
            </a:endParaRPr>
          </a:p>
        </p:txBody>
      </p:sp>
      <p:sp>
        <p:nvSpPr>
          <p:cNvPr id="11" name="object 11"/>
          <p:cNvSpPr txBox="1"/>
          <p:nvPr/>
        </p:nvSpPr>
        <p:spPr>
          <a:xfrm>
            <a:off x="2635618" y="3048442"/>
            <a:ext cx="6896660" cy="1075487"/>
          </a:xfrm>
          <a:prstGeom prst="rect">
            <a:avLst/>
          </a:prstGeom>
        </p:spPr>
        <p:txBody>
          <a:bodyPr vert="horz" wrap="square" lIns="0" tIns="0" rIns="0" bIns="0" rtlCol="0">
            <a:spAutoFit/>
          </a:bodyPr>
          <a:lstStyle/>
          <a:p>
            <a:pPr marL="11206" marR="4483">
              <a:lnSpc>
                <a:spcPct val="80000"/>
              </a:lnSpc>
            </a:pPr>
            <a:r>
              <a:rPr sz="2912" spc="-9" dirty="0">
                <a:solidFill>
                  <a:srgbClr val="001F5F"/>
                </a:solidFill>
                <a:latin typeface="Calibri"/>
                <a:cs typeface="Calibri"/>
              </a:rPr>
              <a:t>functions </a:t>
            </a:r>
            <a:r>
              <a:rPr sz="2912" spc="-4" dirty="0">
                <a:solidFill>
                  <a:srgbClr val="001F5F"/>
                </a:solidFill>
                <a:latin typeface="Calibri"/>
                <a:cs typeface="Calibri"/>
              </a:rPr>
              <a:t>with </a:t>
            </a:r>
            <a:r>
              <a:rPr sz="2912" spc="-18" dirty="0">
                <a:solidFill>
                  <a:srgbClr val="001F5F"/>
                </a:solidFill>
                <a:latin typeface="Calibri"/>
                <a:cs typeface="Calibri"/>
              </a:rPr>
              <a:t>ranges </a:t>
            </a:r>
            <a:r>
              <a:rPr sz="2912" spc="-4" dirty="0">
                <a:solidFill>
                  <a:srgbClr val="001F5F"/>
                </a:solidFill>
                <a:latin typeface="Calibri"/>
                <a:cs typeface="Calibri"/>
              </a:rPr>
              <a:t>(0, 1) describing the  </a:t>
            </a:r>
            <a:r>
              <a:rPr sz="2912" spc="-13" dirty="0">
                <a:solidFill>
                  <a:srgbClr val="001F5F"/>
                </a:solidFill>
                <a:latin typeface="Calibri"/>
                <a:cs typeface="Calibri"/>
              </a:rPr>
              <a:t>fraction </a:t>
            </a:r>
            <a:r>
              <a:rPr sz="2912" spc="-4" dirty="0">
                <a:solidFill>
                  <a:srgbClr val="001F5F"/>
                </a:solidFill>
                <a:latin typeface="Calibri"/>
                <a:cs typeface="Calibri"/>
              </a:rPr>
              <a:t>of </a:t>
            </a:r>
            <a:r>
              <a:rPr sz="2912" spc="-18" dirty="0">
                <a:solidFill>
                  <a:srgbClr val="001F5F"/>
                </a:solidFill>
                <a:latin typeface="Calibri"/>
                <a:cs typeface="Calibri"/>
              </a:rPr>
              <a:t>stomatal </a:t>
            </a:r>
            <a:r>
              <a:rPr sz="2912" spc="-9" dirty="0">
                <a:solidFill>
                  <a:srgbClr val="001F5F"/>
                </a:solidFill>
                <a:latin typeface="Calibri"/>
                <a:cs typeface="Calibri"/>
              </a:rPr>
              <a:t>closure by </a:t>
            </a:r>
            <a:r>
              <a:rPr sz="2912" spc="-13" dirty="0">
                <a:solidFill>
                  <a:srgbClr val="001F5F"/>
                </a:solidFill>
                <a:latin typeface="Calibri"/>
                <a:cs typeface="Calibri"/>
              </a:rPr>
              <a:t>vapor pressure  </a:t>
            </a:r>
            <a:r>
              <a:rPr sz="2912" spc="-9" dirty="0">
                <a:solidFill>
                  <a:srgbClr val="001F5F"/>
                </a:solidFill>
                <a:latin typeface="Calibri"/>
                <a:cs typeface="Calibri"/>
              </a:rPr>
              <a:t>deficit, leaf </a:t>
            </a:r>
            <a:r>
              <a:rPr sz="2912" spc="-18" dirty="0">
                <a:solidFill>
                  <a:srgbClr val="001F5F"/>
                </a:solidFill>
                <a:latin typeface="Calibri"/>
                <a:cs typeface="Calibri"/>
              </a:rPr>
              <a:t>temperature, </a:t>
            </a:r>
            <a:r>
              <a:rPr sz="2912" spc="-4" dirty="0">
                <a:solidFill>
                  <a:srgbClr val="001F5F"/>
                </a:solidFill>
                <a:latin typeface="Calibri"/>
                <a:cs typeface="Calibri"/>
              </a:rPr>
              <a:t>and </a:t>
            </a:r>
            <a:r>
              <a:rPr sz="2912" spc="-9" dirty="0">
                <a:solidFill>
                  <a:srgbClr val="001F5F"/>
                </a:solidFill>
                <a:latin typeface="Calibri"/>
                <a:cs typeface="Calibri"/>
              </a:rPr>
              <a:t>leaf</a:t>
            </a:r>
            <a:r>
              <a:rPr sz="2912" spc="53" dirty="0">
                <a:solidFill>
                  <a:srgbClr val="001F5F"/>
                </a:solidFill>
                <a:latin typeface="Calibri"/>
                <a:cs typeface="Calibri"/>
              </a:rPr>
              <a:t> </a:t>
            </a:r>
            <a:r>
              <a:rPr sz="2912" spc="-22" dirty="0">
                <a:solidFill>
                  <a:srgbClr val="001F5F"/>
                </a:solidFill>
                <a:latin typeface="Calibri"/>
                <a:cs typeface="Calibri"/>
              </a:rPr>
              <a:t>water</a:t>
            </a:r>
            <a:endParaRPr sz="2912">
              <a:latin typeface="Calibri"/>
              <a:cs typeface="Calibri"/>
            </a:endParaRPr>
          </a:p>
        </p:txBody>
      </p:sp>
      <p:sp>
        <p:nvSpPr>
          <p:cNvPr id="12" name="object 12"/>
          <p:cNvSpPr txBox="1"/>
          <p:nvPr/>
        </p:nvSpPr>
        <p:spPr>
          <a:xfrm>
            <a:off x="2333058" y="4024697"/>
            <a:ext cx="7642412" cy="1615122"/>
          </a:xfrm>
          <a:prstGeom prst="rect">
            <a:avLst/>
          </a:prstGeom>
        </p:spPr>
        <p:txBody>
          <a:bodyPr vert="horz" wrap="square" lIns="0" tIns="0" rIns="0" bIns="0" rtlCol="0">
            <a:spAutoFit/>
          </a:bodyPr>
          <a:lstStyle/>
          <a:p>
            <a:pPr marL="313221"/>
            <a:r>
              <a:rPr sz="2912" spc="-13" dirty="0">
                <a:solidFill>
                  <a:srgbClr val="001F5F"/>
                </a:solidFill>
                <a:latin typeface="Calibri"/>
                <a:cs typeface="Calibri"/>
              </a:rPr>
              <a:t>potential.</a:t>
            </a:r>
            <a:endParaRPr sz="2912">
              <a:latin typeface="Calibri"/>
              <a:cs typeface="Calibri"/>
            </a:endParaRPr>
          </a:p>
          <a:p>
            <a:pPr marL="313781" marR="4483" indent="-302575">
              <a:lnSpc>
                <a:spcPts val="2797"/>
              </a:lnSpc>
              <a:spcBef>
                <a:spcPts val="671"/>
              </a:spcBef>
              <a:buFont typeface="Arial"/>
              <a:buChar char="•"/>
              <a:tabLst>
                <a:tab pos="313781" algn="l"/>
              </a:tabLst>
            </a:pPr>
            <a:r>
              <a:rPr sz="2912" spc="-4" dirty="0">
                <a:solidFill>
                  <a:srgbClr val="001F5F"/>
                </a:solidFill>
                <a:latin typeface="Calibri"/>
                <a:cs typeface="Calibri"/>
              </a:rPr>
              <a:t>The </a:t>
            </a:r>
            <a:r>
              <a:rPr sz="2912" spc="-9" dirty="0">
                <a:solidFill>
                  <a:srgbClr val="001F5F"/>
                </a:solidFill>
                <a:latin typeface="Calibri"/>
                <a:cs typeface="Calibri"/>
              </a:rPr>
              <a:t>most </a:t>
            </a:r>
            <a:r>
              <a:rPr sz="2912" spc="-22" dirty="0">
                <a:solidFill>
                  <a:srgbClr val="001F5F"/>
                </a:solidFill>
                <a:latin typeface="Calibri"/>
                <a:cs typeface="Calibri"/>
              </a:rPr>
              <a:t>accurate </a:t>
            </a:r>
            <a:r>
              <a:rPr sz="2912" spc="-4" dirty="0">
                <a:solidFill>
                  <a:srgbClr val="001F5F"/>
                </a:solidFill>
                <a:latin typeface="Calibri"/>
                <a:cs typeface="Calibri"/>
              </a:rPr>
              <a:t>method </a:t>
            </a:r>
            <a:r>
              <a:rPr sz="2912" spc="-18" dirty="0">
                <a:solidFill>
                  <a:srgbClr val="001F5F"/>
                </a:solidFill>
                <a:latin typeface="Calibri"/>
                <a:cs typeface="Calibri"/>
              </a:rPr>
              <a:t>to </a:t>
            </a:r>
            <a:r>
              <a:rPr sz="2912" spc="-13" dirty="0">
                <a:solidFill>
                  <a:srgbClr val="001F5F"/>
                </a:solidFill>
                <a:latin typeface="Calibri"/>
                <a:cs typeface="Calibri"/>
              </a:rPr>
              <a:t>estimate </a:t>
            </a:r>
            <a:r>
              <a:rPr sz="2912" spc="-9" dirty="0">
                <a:solidFill>
                  <a:srgbClr val="001F5F"/>
                </a:solidFill>
                <a:latin typeface="Calibri"/>
                <a:cs typeface="Calibri"/>
              </a:rPr>
              <a:t>turbulent  </a:t>
            </a:r>
            <a:r>
              <a:rPr sz="2912" spc="-18" dirty="0">
                <a:solidFill>
                  <a:srgbClr val="001F5F"/>
                </a:solidFill>
                <a:latin typeface="Calibri"/>
                <a:cs typeface="Calibri"/>
              </a:rPr>
              <a:t>fluxes </a:t>
            </a:r>
            <a:r>
              <a:rPr sz="2912" spc="-4" dirty="0">
                <a:solidFill>
                  <a:srgbClr val="001F5F"/>
                </a:solidFill>
                <a:latin typeface="Calibri"/>
                <a:cs typeface="Calibri"/>
              </a:rPr>
              <a:t>is the </a:t>
            </a:r>
            <a:r>
              <a:rPr sz="2912" spc="-13" dirty="0">
                <a:solidFill>
                  <a:srgbClr val="001F5F"/>
                </a:solidFill>
                <a:latin typeface="Calibri"/>
                <a:cs typeface="Calibri"/>
              </a:rPr>
              <a:t>“</a:t>
            </a:r>
            <a:r>
              <a:rPr sz="2912" spc="-13" dirty="0">
                <a:solidFill>
                  <a:srgbClr val="C00000"/>
                </a:solidFill>
                <a:latin typeface="Calibri"/>
                <a:cs typeface="Calibri"/>
              </a:rPr>
              <a:t>Eddy </a:t>
            </a:r>
            <a:r>
              <a:rPr sz="2912" spc="-9" dirty="0">
                <a:solidFill>
                  <a:srgbClr val="C00000"/>
                </a:solidFill>
                <a:latin typeface="Calibri"/>
                <a:cs typeface="Calibri"/>
              </a:rPr>
              <a:t>Correlation Method </a:t>
            </a:r>
            <a:r>
              <a:rPr sz="2912" spc="-13" dirty="0">
                <a:solidFill>
                  <a:srgbClr val="C00000"/>
                </a:solidFill>
                <a:latin typeface="Calibri"/>
                <a:cs typeface="Calibri"/>
              </a:rPr>
              <a:t>“</a:t>
            </a:r>
            <a:r>
              <a:rPr sz="2912" spc="-13" dirty="0">
                <a:solidFill>
                  <a:srgbClr val="001F5F"/>
                </a:solidFill>
                <a:latin typeface="Calibri"/>
                <a:cs typeface="Calibri"/>
              </a:rPr>
              <a:t>to </a:t>
            </a:r>
            <a:r>
              <a:rPr sz="2912" spc="-4" dirty="0">
                <a:solidFill>
                  <a:srgbClr val="001F5F"/>
                </a:solidFill>
                <a:latin typeface="Calibri"/>
                <a:cs typeface="Calibri"/>
              </a:rPr>
              <a:t>be  </a:t>
            </a:r>
            <a:r>
              <a:rPr sz="2912" spc="-9" dirty="0">
                <a:solidFill>
                  <a:srgbClr val="001F5F"/>
                </a:solidFill>
                <a:latin typeface="Calibri"/>
                <a:cs typeface="Calibri"/>
              </a:rPr>
              <a:t>explained </a:t>
            </a:r>
            <a:r>
              <a:rPr sz="2912" spc="-4" dirty="0">
                <a:solidFill>
                  <a:srgbClr val="001F5F"/>
                </a:solidFill>
                <a:latin typeface="Calibri"/>
                <a:cs typeface="Calibri"/>
              </a:rPr>
              <a:t>in </a:t>
            </a:r>
            <a:r>
              <a:rPr sz="2912" spc="-9" dirty="0">
                <a:solidFill>
                  <a:srgbClr val="001F5F"/>
                </a:solidFill>
                <a:latin typeface="Calibri"/>
                <a:cs typeface="Calibri"/>
              </a:rPr>
              <a:t>what</a:t>
            </a:r>
            <a:r>
              <a:rPr sz="2912" spc="-49" dirty="0">
                <a:solidFill>
                  <a:srgbClr val="001F5F"/>
                </a:solidFill>
                <a:latin typeface="Calibri"/>
                <a:cs typeface="Calibri"/>
              </a:rPr>
              <a:t> </a:t>
            </a:r>
            <a:r>
              <a:rPr sz="2912" spc="-13" dirty="0">
                <a:solidFill>
                  <a:srgbClr val="001F5F"/>
                </a:solidFill>
                <a:latin typeface="Calibri"/>
                <a:cs typeface="Calibri"/>
              </a:rPr>
              <a:t>follows:</a:t>
            </a:r>
            <a:endParaRPr sz="2912">
              <a:latin typeface="Calibri"/>
              <a:cs typeface="Calibri"/>
            </a:endParaRPr>
          </a:p>
        </p:txBody>
      </p:sp>
    </p:spTree>
    <p:extLst>
      <p:ext uri="{BB962C8B-B14F-4D97-AF65-F5344CB8AC3E}">
        <p14:creationId xmlns:p14="http://schemas.microsoft.com/office/powerpoint/2010/main" val="2168542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78100" y="456091"/>
            <a:ext cx="2232772" cy="543226"/>
          </a:xfrm>
          <a:prstGeom prst="rect">
            <a:avLst/>
          </a:prstGeom>
        </p:spPr>
        <p:txBody>
          <a:bodyPr vert="horz" wrap="square" lIns="0" tIns="0" rIns="0" bIns="0" rtlCol="0" anchor="ctr">
            <a:spAutoFit/>
          </a:bodyPr>
          <a:lstStyle/>
          <a:p>
            <a:pPr marL="11206">
              <a:lnSpc>
                <a:spcPct val="100000"/>
              </a:lnSpc>
            </a:pPr>
            <a:r>
              <a:rPr sz="3530" spc="-13" dirty="0"/>
              <a:t>What </a:t>
            </a:r>
            <a:r>
              <a:rPr sz="3530" spc="-9" dirty="0"/>
              <a:t>is</a:t>
            </a:r>
            <a:r>
              <a:rPr sz="3530" spc="-62" dirty="0"/>
              <a:t> </a:t>
            </a:r>
            <a:r>
              <a:rPr sz="3530" spc="-9" dirty="0"/>
              <a:t>Flux</a:t>
            </a:r>
            <a:endParaRPr sz="3530"/>
          </a:p>
        </p:txBody>
      </p:sp>
      <p:sp>
        <p:nvSpPr>
          <p:cNvPr id="3" name="object 3"/>
          <p:cNvSpPr txBox="1"/>
          <p:nvPr/>
        </p:nvSpPr>
        <p:spPr>
          <a:xfrm>
            <a:off x="2131353" y="1757977"/>
            <a:ext cx="7683313" cy="2804422"/>
          </a:xfrm>
          <a:prstGeom prst="rect">
            <a:avLst/>
          </a:prstGeom>
        </p:spPr>
        <p:txBody>
          <a:bodyPr vert="horz" wrap="square" lIns="0" tIns="0" rIns="0" bIns="0" rtlCol="0">
            <a:spAutoFit/>
          </a:bodyPr>
          <a:lstStyle/>
          <a:p>
            <a:pPr marL="313221" marR="4483" indent="-302575"/>
            <a:r>
              <a:rPr sz="2824" spc="-4" dirty="0">
                <a:solidFill>
                  <a:srgbClr val="001F5F"/>
                </a:solidFill>
                <a:latin typeface="Calibri"/>
                <a:cs typeface="Calibri"/>
              </a:rPr>
              <a:t>Flux </a:t>
            </a:r>
            <a:r>
              <a:rPr sz="2824" dirty="0">
                <a:solidFill>
                  <a:srgbClr val="001F5F"/>
                </a:solidFill>
                <a:latin typeface="Calibri"/>
                <a:cs typeface="Calibri"/>
              </a:rPr>
              <a:t>– </a:t>
            </a:r>
            <a:r>
              <a:rPr sz="2824" spc="-4" dirty="0">
                <a:solidFill>
                  <a:srgbClr val="001F5F"/>
                </a:solidFill>
                <a:latin typeface="Calibri"/>
                <a:cs typeface="Calibri"/>
              </a:rPr>
              <a:t>how much </a:t>
            </a:r>
            <a:r>
              <a:rPr sz="2824" dirty="0">
                <a:solidFill>
                  <a:srgbClr val="001F5F"/>
                </a:solidFill>
                <a:latin typeface="Calibri"/>
                <a:cs typeface="Calibri"/>
              </a:rPr>
              <a:t>of </a:t>
            </a:r>
            <a:r>
              <a:rPr sz="2824" spc="-4" dirty="0">
                <a:solidFill>
                  <a:srgbClr val="001F5F"/>
                </a:solidFill>
                <a:latin typeface="Calibri"/>
                <a:cs typeface="Calibri"/>
              </a:rPr>
              <a:t>something </a:t>
            </a:r>
            <a:r>
              <a:rPr sz="2824" spc="-9" dirty="0">
                <a:solidFill>
                  <a:srgbClr val="001F5F"/>
                </a:solidFill>
                <a:latin typeface="Calibri"/>
                <a:cs typeface="Calibri"/>
              </a:rPr>
              <a:t>moves through </a:t>
            </a:r>
            <a:r>
              <a:rPr sz="2824" dirty="0">
                <a:solidFill>
                  <a:srgbClr val="001F5F"/>
                </a:solidFill>
                <a:latin typeface="Calibri"/>
                <a:cs typeface="Calibri"/>
              </a:rPr>
              <a:t>a </a:t>
            </a:r>
            <a:r>
              <a:rPr sz="2824" spc="-4" dirty="0">
                <a:solidFill>
                  <a:srgbClr val="001F5F"/>
                </a:solidFill>
                <a:latin typeface="Calibri"/>
                <a:cs typeface="Calibri"/>
              </a:rPr>
              <a:t>unit  </a:t>
            </a:r>
            <a:r>
              <a:rPr sz="2824" spc="-9" dirty="0">
                <a:solidFill>
                  <a:srgbClr val="001F5F"/>
                </a:solidFill>
                <a:latin typeface="Calibri"/>
                <a:cs typeface="Calibri"/>
              </a:rPr>
              <a:t>area </a:t>
            </a:r>
            <a:r>
              <a:rPr sz="2824" dirty="0">
                <a:solidFill>
                  <a:srgbClr val="001F5F"/>
                </a:solidFill>
                <a:latin typeface="Calibri"/>
                <a:cs typeface="Calibri"/>
              </a:rPr>
              <a:t>per </a:t>
            </a:r>
            <a:r>
              <a:rPr sz="2824" spc="-4" dirty="0">
                <a:solidFill>
                  <a:srgbClr val="001F5F"/>
                </a:solidFill>
                <a:latin typeface="Calibri"/>
                <a:cs typeface="Calibri"/>
              </a:rPr>
              <a:t>unit</a:t>
            </a:r>
            <a:r>
              <a:rPr sz="2824" spc="-49" dirty="0">
                <a:solidFill>
                  <a:srgbClr val="001F5F"/>
                </a:solidFill>
                <a:latin typeface="Calibri"/>
                <a:cs typeface="Calibri"/>
              </a:rPr>
              <a:t> </a:t>
            </a:r>
            <a:r>
              <a:rPr sz="2824" spc="-4" dirty="0">
                <a:solidFill>
                  <a:srgbClr val="001F5F"/>
                </a:solidFill>
                <a:latin typeface="Calibri"/>
                <a:cs typeface="Calibri"/>
              </a:rPr>
              <a:t>time</a:t>
            </a:r>
            <a:endParaRPr sz="2824">
              <a:latin typeface="Calibri"/>
              <a:cs typeface="Calibri"/>
            </a:endParaRPr>
          </a:p>
          <a:p>
            <a:pPr>
              <a:spcBef>
                <a:spcPts val="25"/>
              </a:spcBef>
            </a:pPr>
            <a:endParaRPr sz="4103">
              <a:latin typeface="Times New Roman"/>
              <a:cs typeface="Times New Roman"/>
            </a:endParaRPr>
          </a:p>
          <a:p>
            <a:pPr marL="313221" marR="6724" indent="-221888"/>
            <a:r>
              <a:rPr sz="2824" spc="-4" dirty="0">
                <a:solidFill>
                  <a:srgbClr val="001F5F"/>
                </a:solidFill>
                <a:latin typeface="Calibri"/>
                <a:cs typeface="Calibri"/>
              </a:rPr>
              <a:t>Flux is dependent </a:t>
            </a:r>
            <a:r>
              <a:rPr sz="2824" dirty="0">
                <a:solidFill>
                  <a:srgbClr val="001F5F"/>
                </a:solidFill>
                <a:latin typeface="Calibri"/>
                <a:cs typeface="Calibri"/>
              </a:rPr>
              <a:t>on: </a:t>
            </a:r>
            <a:r>
              <a:rPr sz="2824" spc="-4" dirty="0">
                <a:solidFill>
                  <a:srgbClr val="001F5F"/>
                </a:solidFill>
                <a:latin typeface="Calibri"/>
                <a:cs typeface="Calibri"/>
              </a:rPr>
              <a:t>(1) number </a:t>
            </a:r>
            <a:r>
              <a:rPr sz="2824" dirty="0">
                <a:solidFill>
                  <a:srgbClr val="001F5F"/>
                </a:solidFill>
                <a:latin typeface="Calibri"/>
                <a:cs typeface="Calibri"/>
              </a:rPr>
              <a:t>of </a:t>
            </a:r>
            <a:r>
              <a:rPr sz="2824" spc="-4" dirty="0">
                <a:solidFill>
                  <a:srgbClr val="001F5F"/>
                </a:solidFill>
                <a:latin typeface="Calibri"/>
                <a:cs typeface="Calibri"/>
              </a:rPr>
              <a:t>things </a:t>
            </a:r>
            <a:r>
              <a:rPr sz="2824" spc="-9" dirty="0">
                <a:solidFill>
                  <a:srgbClr val="001F5F"/>
                </a:solidFill>
                <a:latin typeface="Calibri"/>
                <a:cs typeface="Calibri"/>
              </a:rPr>
              <a:t>crossing  </a:t>
            </a:r>
            <a:r>
              <a:rPr sz="2824" spc="-4" dirty="0">
                <a:solidFill>
                  <a:srgbClr val="001F5F"/>
                </a:solidFill>
                <a:latin typeface="Calibri"/>
                <a:cs typeface="Calibri"/>
              </a:rPr>
              <a:t>the </a:t>
            </a:r>
            <a:r>
              <a:rPr sz="2824" spc="-9" dirty="0">
                <a:solidFill>
                  <a:srgbClr val="001F5F"/>
                </a:solidFill>
                <a:latin typeface="Calibri"/>
                <a:cs typeface="Calibri"/>
              </a:rPr>
              <a:t>area; </a:t>
            </a:r>
            <a:r>
              <a:rPr sz="2824" spc="-4" dirty="0">
                <a:solidFill>
                  <a:srgbClr val="001F5F"/>
                </a:solidFill>
                <a:latin typeface="Calibri"/>
                <a:cs typeface="Calibri"/>
              </a:rPr>
              <a:t>(2) </a:t>
            </a:r>
            <a:r>
              <a:rPr sz="2824" spc="-22" dirty="0">
                <a:solidFill>
                  <a:srgbClr val="001F5F"/>
                </a:solidFill>
                <a:latin typeface="Calibri"/>
                <a:cs typeface="Calibri"/>
              </a:rPr>
              <a:t>size </a:t>
            </a:r>
            <a:r>
              <a:rPr sz="2824" dirty="0">
                <a:solidFill>
                  <a:srgbClr val="001F5F"/>
                </a:solidFill>
                <a:latin typeface="Calibri"/>
                <a:cs typeface="Calibri"/>
              </a:rPr>
              <a:t>of </a:t>
            </a:r>
            <a:r>
              <a:rPr sz="2824" spc="-4" dirty="0">
                <a:solidFill>
                  <a:srgbClr val="001F5F"/>
                </a:solidFill>
                <a:latin typeface="Calibri"/>
                <a:cs typeface="Calibri"/>
              </a:rPr>
              <a:t>the </a:t>
            </a:r>
            <a:r>
              <a:rPr sz="2824" spc="-9" dirty="0">
                <a:solidFill>
                  <a:srgbClr val="001F5F"/>
                </a:solidFill>
                <a:latin typeface="Calibri"/>
                <a:cs typeface="Calibri"/>
              </a:rPr>
              <a:t>area </a:t>
            </a:r>
            <a:r>
              <a:rPr sz="2824" spc="-4" dirty="0">
                <a:solidFill>
                  <a:srgbClr val="001F5F"/>
                </a:solidFill>
                <a:latin typeface="Calibri"/>
                <a:cs typeface="Calibri"/>
              </a:rPr>
              <a:t>being </a:t>
            </a:r>
            <a:r>
              <a:rPr sz="2824" spc="-9" dirty="0">
                <a:solidFill>
                  <a:srgbClr val="001F5F"/>
                </a:solidFill>
                <a:latin typeface="Calibri"/>
                <a:cs typeface="Calibri"/>
              </a:rPr>
              <a:t>crossed, </a:t>
            </a:r>
            <a:r>
              <a:rPr sz="2824" dirty="0">
                <a:solidFill>
                  <a:srgbClr val="001F5F"/>
                </a:solidFill>
                <a:latin typeface="Calibri"/>
                <a:cs typeface="Calibri"/>
              </a:rPr>
              <a:t>and </a:t>
            </a:r>
            <a:r>
              <a:rPr sz="2824" spc="-4" dirty="0">
                <a:solidFill>
                  <a:srgbClr val="001F5F"/>
                </a:solidFill>
                <a:latin typeface="Calibri"/>
                <a:cs typeface="Calibri"/>
              </a:rPr>
              <a:t>(3)  the time it </a:t>
            </a:r>
            <a:r>
              <a:rPr sz="2824" spc="-31" dirty="0">
                <a:solidFill>
                  <a:srgbClr val="001F5F"/>
                </a:solidFill>
                <a:latin typeface="Calibri"/>
                <a:cs typeface="Calibri"/>
              </a:rPr>
              <a:t>takes </a:t>
            </a:r>
            <a:r>
              <a:rPr sz="2824" spc="-22" dirty="0">
                <a:solidFill>
                  <a:srgbClr val="001F5F"/>
                </a:solidFill>
                <a:latin typeface="Calibri"/>
                <a:cs typeface="Calibri"/>
              </a:rPr>
              <a:t>to </a:t>
            </a:r>
            <a:r>
              <a:rPr sz="2824" spc="-13" dirty="0">
                <a:solidFill>
                  <a:srgbClr val="001F5F"/>
                </a:solidFill>
                <a:latin typeface="Calibri"/>
                <a:cs typeface="Calibri"/>
              </a:rPr>
              <a:t>cross </a:t>
            </a:r>
            <a:r>
              <a:rPr sz="2824" spc="-4" dirty="0">
                <a:solidFill>
                  <a:srgbClr val="001F5F"/>
                </a:solidFill>
                <a:latin typeface="Calibri"/>
                <a:cs typeface="Calibri"/>
              </a:rPr>
              <a:t>this</a:t>
            </a:r>
            <a:r>
              <a:rPr sz="2824" spc="106" dirty="0">
                <a:solidFill>
                  <a:srgbClr val="001F5F"/>
                </a:solidFill>
                <a:latin typeface="Calibri"/>
                <a:cs typeface="Calibri"/>
              </a:rPr>
              <a:t> </a:t>
            </a:r>
            <a:r>
              <a:rPr sz="2824" spc="-9" dirty="0">
                <a:solidFill>
                  <a:srgbClr val="001F5F"/>
                </a:solidFill>
                <a:latin typeface="Calibri"/>
                <a:cs typeface="Calibri"/>
              </a:rPr>
              <a:t>area</a:t>
            </a:r>
            <a:endParaRPr sz="2824">
              <a:latin typeface="Calibri"/>
              <a:cs typeface="Calibri"/>
            </a:endParaRPr>
          </a:p>
        </p:txBody>
      </p:sp>
    </p:spTree>
    <p:extLst>
      <p:ext uri="{BB962C8B-B14F-4D97-AF65-F5344CB8AC3E}">
        <p14:creationId xmlns:p14="http://schemas.microsoft.com/office/powerpoint/2010/main" val="2088092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2300" y="573753"/>
            <a:ext cx="3604932" cy="543226"/>
          </a:xfrm>
          <a:prstGeom prst="rect">
            <a:avLst/>
          </a:prstGeom>
        </p:spPr>
        <p:txBody>
          <a:bodyPr vert="horz" wrap="square" lIns="0" tIns="0" rIns="0" bIns="0" rtlCol="0" anchor="ctr">
            <a:spAutoFit/>
          </a:bodyPr>
          <a:lstStyle/>
          <a:p>
            <a:pPr marL="11206">
              <a:lnSpc>
                <a:spcPct val="100000"/>
              </a:lnSpc>
            </a:pPr>
            <a:r>
              <a:rPr sz="3530" spc="-9" dirty="0"/>
              <a:t>Flux</a:t>
            </a:r>
            <a:r>
              <a:rPr sz="3530" spc="-62" dirty="0"/>
              <a:t> </a:t>
            </a:r>
            <a:r>
              <a:rPr sz="3530" spc="-9" dirty="0"/>
              <a:t>Measurements</a:t>
            </a:r>
            <a:endParaRPr sz="3530"/>
          </a:p>
        </p:txBody>
      </p:sp>
      <p:sp>
        <p:nvSpPr>
          <p:cNvPr id="3" name="object 3"/>
          <p:cNvSpPr txBox="1"/>
          <p:nvPr/>
        </p:nvSpPr>
        <p:spPr>
          <a:xfrm>
            <a:off x="2131353" y="1228164"/>
            <a:ext cx="7707406" cy="3656386"/>
          </a:xfrm>
          <a:prstGeom prst="rect">
            <a:avLst/>
          </a:prstGeom>
        </p:spPr>
        <p:txBody>
          <a:bodyPr vert="horz" wrap="square" lIns="0" tIns="0" rIns="0" bIns="0" rtlCol="0">
            <a:spAutoFit/>
          </a:bodyPr>
          <a:lstStyle/>
          <a:p>
            <a:pPr marL="313781" marR="4483" indent="-302575">
              <a:buFont typeface="Arial"/>
              <a:buChar char="•"/>
              <a:tabLst>
                <a:tab pos="313781" algn="l"/>
              </a:tabLst>
            </a:pPr>
            <a:r>
              <a:rPr sz="2824" spc="-4" dirty="0">
                <a:latin typeface="Calibri"/>
                <a:cs typeface="Calibri"/>
              </a:rPr>
              <a:t>Flux </a:t>
            </a:r>
            <a:r>
              <a:rPr sz="2824" spc="-9" dirty="0">
                <a:latin typeface="Calibri"/>
                <a:cs typeface="Calibri"/>
              </a:rPr>
              <a:t>measurements </a:t>
            </a:r>
            <a:r>
              <a:rPr sz="2824" spc="-13" dirty="0">
                <a:latin typeface="Calibri"/>
                <a:cs typeface="Calibri"/>
              </a:rPr>
              <a:t>are </a:t>
            </a:r>
            <a:r>
              <a:rPr sz="2824" spc="-4" dirty="0">
                <a:latin typeface="Calibri"/>
                <a:cs typeface="Calibri"/>
              </a:rPr>
              <a:t>widely used </a:t>
            </a:r>
            <a:r>
              <a:rPr sz="2824" spc="-22" dirty="0">
                <a:latin typeface="Calibri"/>
                <a:cs typeface="Calibri"/>
              </a:rPr>
              <a:t>to </a:t>
            </a:r>
            <a:r>
              <a:rPr sz="2824" spc="-13" dirty="0">
                <a:latin typeface="Calibri"/>
                <a:cs typeface="Calibri"/>
              </a:rPr>
              <a:t>estimate  </a:t>
            </a:r>
            <a:r>
              <a:rPr sz="2824" spc="-9" dirty="0">
                <a:latin typeface="Calibri"/>
                <a:cs typeface="Calibri"/>
              </a:rPr>
              <a:t>heat, </a:t>
            </a:r>
            <a:r>
              <a:rPr sz="2824" spc="-57" dirty="0">
                <a:latin typeface="Calibri"/>
                <a:cs typeface="Calibri"/>
              </a:rPr>
              <a:t>water, </a:t>
            </a:r>
            <a:r>
              <a:rPr sz="2824" dirty="0">
                <a:latin typeface="Calibri"/>
                <a:cs typeface="Calibri"/>
              </a:rPr>
              <a:t>and </a:t>
            </a:r>
            <a:r>
              <a:rPr sz="2824" spc="-4" dirty="0">
                <a:latin typeface="Calibri"/>
                <a:cs typeface="Calibri"/>
              </a:rPr>
              <a:t>CO</a:t>
            </a:r>
            <a:r>
              <a:rPr sz="2780" spc="-6" baseline="-21164" dirty="0">
                <a:latin typeface="Calibri"/>
                <a:cs typeface="Calibri"/>
              </a:rPr>
              <a:t>2 </a:t>
            </a:r>
            <a:r>
              <a:rPr sz="2824" spc="-13" dirty="0">
                <a:latin typeface="Calibri"/>
                <a:cs typeface="Calibri"/>
              </a:rPr>
              <a:t>exchange, </a:t>
            </a:r>
            <a:r>
              <a:rPr sz="2824" dirty="0">
                <a:latin typeface="Calibri"/>
                <a:cs typeface="Calibri"/>
              </a:rPr>
              <a:t>as </a:t>
            </a:r>
            <a:r>
              <a:rPr sz="2824" spc="-9" dirty="0">
                <a:latin typeface="Calibri"/>
                <a:cs typeface="Calibri"/>
              </a:rPr>
              <a:t>well </a:t>
            </a:r>
            <a:r>
              <a:rPr sz="2824" dirty="0">
                <a:latin typeface="Calibri"/>
                <a:cs typeface="Calibri"/>
              </a:rPr>
              <a:t>as </a:t>
            </a:r>
            <a:r>
              <a:rPr sz="2824" spc="-4" dirty="0">
                <a:latin typeface="Calibri"/>
                <a:cs typeface="Calibri"/>
              </a:rPr>
              <a:t>methane  </a:t>
            </a:r>
            <a:r>
              <a:rPr sz="2824" dirty="0">
                <a:latin typeface="Calibri"/>
                <a:cs typeface="Calibri"/>
              </a:rPr>
              <a:t>and </a:t>
            </a:r>
            <a:r>
              <a:rPr sz="2824" spc="-4" dirty="0">
                <a:latin typeface="Calibri"/>
                <a:cs typeface="Calibri"/>
              </a:rPr>
              <a:t>other </a:t>
            </a:r>
            <a:r>
              <a:rPr sz="2824" spc="-13" dirty="0">
                <a:latin typeface="Calibri"/>
                <a:cs typeface="Calibri"/>
              </a:rPr>
              <a:t>trace</a:t>
            </a:r>
            <a:r>
              <a:rPr sz="2824" spc="-40" dirty="0">
                <a:latin typeface="Calibri"/>
                <a:cs typeface="Calibri"/>
              </a:rPr>
              <a:t> </a:t>
            </a:r>
            <a:r>
              <a:rPr sz="2824" spc="-13" dirty="0">
                <a:latin typeface="Calibri"/>
                <a:cs typeface="Calibri"/>
              </a:rPr>
              <a:t>gases</a:t>
            </a:r>
            <a:endParaRPr sz="2824">
              <a:latin typeface="Calibri"/>
              <a:cs typeface="Calibri"/>
            </a:endParaRPr>
          </a:p>
          <a:p>
            <a:pPr marL="313781" marR="732343" indent="-302575">
              <a:spcBef>
                <a:spcPts val="675"/>
              </a:spcBef>
              <a:buFont typeface="Arial"/>
              <a:buChar char="•"/>
              <a:tabLst>
                <a:tab pos="313781" algn="l"/>
              </a:tabLst>
            </a:pPr>
            <a:r>
              <a:rPr sz="2824" spc="-13" dirty="0">
                <a:latin typeface="Calibri"/>
                <a:cs typeface="Calibri"/>
              </a:rPr>
              <a:t>Eddy </a:t>
            </a:r>
            <a:r>
              <a:rPr sz="2824" spc="-9" dirty="0">
                <a:latin typeface="Calibri"/>
                <a:cs typeface="Calibri"/>
              </a:rPr>
              <a:t>Covariance </a:t>
            </a:r>
            <a:r>
              <a:rPr sz="2824" spc="-4" dirty="0">
                <a:latin typeface="Calibri"/>
                <a:cs typeface="Calibri"/>
              </a:rPr>
              <a:t>is </a:t>
            </a:r>
            <a:r>
              <a:rPr sz="2824" dirty="0">
                <a:latin typeface="Calibri"/>
                <a:cs typeface="Calibri"/>
              </a:rPr>
              <a:t>one of </a:t>
            </a:r>
            <a:r>
              <a:rPr sz="2824" spc="-4" dirty="0">
                <a:latin typeface="Calibri"/>
                <a:cs typeface="Calibri"/>
              </a:rPr>
              <a:t>the </a:t>
            </a:r>
            <a:r>
              <a:rPr sz="2824" spc="-13" dirty="0">
                <a:latin typeface="Calibri"/>
                <a:cs typeface="Calibri"/>
              </a:rPr>
              <a:t>most </a:t>
            </a:r>
            <a:r>
              <a:rPr sz="2824" spc="-9" dirty="0">
                <a:latin typeface="Calibri"/>
                <a:cs typeface="Calibri"/>
              </a:rPr>
              <a:t>direct </a:t>
            </a:r>
            <a:r>
              <a:rPr sz="2824" dirty="0">
                <a:latin typeface="Calibri"/>
                <a:cs typeface="Calibri"/>
              </a:rPr>
              <a:t>and  </a:t>
            </a:r>
            <a:r>
              <a:rPr sz="2824" spc="-13" dirty="0">
                <a:latin typeface="Calibri"/>
                <a:cs typeface="Calibri"/>
              </a:rPr>
              <a:t>defensible </a:t>
            </a:r>
            <a:r>
              <a:rPr sz="2824" spc="-26" dirty="0">
                <a:latin typeface="Calibri"/>
                <a:cs typeface="Calibri"/>
              </a:rPr>
              <a:t>ways </a:t>
            </a:r>
            <a:r>
              <a:rPr sz="2824" spc="-22" dirty="0">
                <a:latin typeface="Calibri"/>
                <a:cs typeface="Calibri"/>
              </a:rPr>
              <a:t>to </a:t>
            </a:r>
            <a:r>
              <a:rPr sz="2824" spc="-9" dirty="0">
                <a:latin typeface="Calibri"/>
                <a:cs typeface="Calibri"/>
              </a:rPr>
              <a:t>measure </a:t>
            </a:r>
            <a:r>
              <a:rPr sz="2824" spc="-4" dirty="0">
                <a:latin typeface="Calibri"/>
                <a:cs typeface="Calibri"/>
              </a:rPr>
              <a:t>such</a:t>
            </a:r>
            <a:r>
              <a:rPr sz="2824" spc="31" dirty="0">
                <a:latin typeface="Calibri"/>
                <a:cs typeface="Calibri"/>
              </a:rPr>
              <a:t> </a:t>
            </a:r>
            <a:r>
              <a:rPr sz="2824" spc="-13" dirty="0">
                <a:latin typeface="Calibri"/>
                <a:cs typeface="Calibri"/>
              </a:rPr>
              <a:t>fluxes</a:t>
            </a:r>
            <a:endParaRPr sz="2824">
              <a:latin typeface="Calibri"/>
              <a:cs typeface="Calibri"/>
            </a:endParaRPr>
          </a:p>
          <a:p>
            <a:pPr marL="313781" marR="590581" indent="-302575">
              <a:spcBef>
                <a:spcPts val="675"/>
              </a:spcBef>
              <a:buFont typeface="Arial"/>
              <a:buChar char="•"/>
              <a:tabLst>
                <a:tab pos="313781" algn="l"/>
              </a:tabLst>
            </a:pPr>
            <a:r>
              <a:rPr sz="2824" spc="-4" dirty="0">
                <a:latin typeface="Calibri"/>
                <a:cs typeface="Calibri"/>
              </a:rPr>
              <a:t>The method is </a:t>
            </a:r>
            <a:r>
              <a:rPr sz="2824" spc="-9" dirty="0">
                <a:latin typeface="Calibri"/>
                <a:cs typeface="Calibri"/>
              </a:rPr>
              <a:t>mathematically complex, </a:t>
            </a:r>
            <a:r>
              <a:rPr sz="2824" dirty="0">
                <a:latin typeface="Calibri"/>
                <a:cs typeface="Calibri"/>
              </a:rPr>
              <a:t>and  </a:t>
            </a:r>
            <a:r>
              <a:rPr sz="2824" spc="-13" dirty="0">
                <a:latin typeface="Calibri"/>
                <a:cs typeface="Calibri"/>
              </a:rPr>
              <a:t>requires </a:t>
            </a:r>
            <a:r>
              <a:rPr sz="2824" dirty="0">
                <a:latin typeface="Calibri"/>
                <a:cs typeface="Calibri"/>
              </a:rPr>
              <a:t>a </a:t>
            </a:r>
            <a:r>
              <a:rPr sz="2824" spc="-4" dirty="0">
                <a:latin typeface="Calibri"/>
                <a:cs typeface="Calibri"/>
              </a:rPr>
              <a:t>lot </a:t>
            </a:r>
            <a:r>
              <a:rPr sz="2824" dirty="0">
                <a:latin typeface="Calibri"/>
                <a:cs typeface="Calibri"/>
              </a:rPr>
              <a:t>of </a:t>
            </a:r>
            <a:r>
              <a:rPr sz="2824" spc="-13" dirty="0">
                <a:latin typeface="Calibri"/>
                <a:cs typeface="Calibri"/>
              </a:rPr>
              <a:t>care setting </a:t>
            </a:r>
            <a:r>
              <a:rPr sz="2824" spc="-4" dirty="0">
                <a:latin typeface="Calibri"/>
                <a:cs typeface="Calibri"/>
              </a:rPr>
              <a:t>up </a:t>
            </a:r>
            <a:r>
              <a:rPr sz="2824" dirty="0">
                <a:latin typeface="Calibri"/>
                <a:cs typeface="Calibri"/>
              </a:rPr>
              <a:t>and </a:t>
            </a:r>
            <a:r>
              <a:rPr sz="2824" spc="-9" dirty="0">
                <a:latin typeface="Calibri"/>
                <a:cs typeface="Calibri"/>
              </a:rPr>
              <a:t>processing  </a:t>
            </a:r>
            <a:r>
              <a:rPr sz="2824" spc="-18" dirty="0">
                <a:latin typeface="Calibri"/>
                <a:cs typeface="Calibri"/>
              </a:rPr>
              <a:t>data</a:t>
            </a:r>
            <a:r>
              <a:rPr sz="2824" spc="-75" dirty="0">
                <a:latin typeface="Calibri"/>
                <a:cs typeface="Calibri"/>
              </a:rPr>
              <a:t> </a:t>
            </a:r>
            <a:r>
              <a:rPr sz="2824" dirty="0">
                <a:latin typeface="Calibri"/>
                <a:cs typeface="Calibri"/>
              </a:rPr>
              <a:t>.</a:t>
            </a:r>
            <a:endParaRPr sz="2824">
              <a:latin typeface="Calibri"/>
              <a:cs typeface="Calibri"/>
            </a:endParaRPr>
          </a:p>
        </p:txBody>
      </p:sp>
    </p:spTree>
    <p:extLst>
      <p:ext uri="{BB962C8B-B14F-4D97-AF65-F5344CB8AC3E}">
        <p14:creationId xmlns:p14="http://schemas.microsoft.com/office/powerpoint/2010/main" val="1908077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15452" y="580265"/>
            <a:ext cx="6892177" cy="1140697"/>
          </a:xfrm>
          <a:prstGeom prst="rect">
            <a:avLst/>
          </a:prstGeom>
        </p:spPr>
        <p:txBody>
          <a:bodyPr vert="horz" wrap="square" lIns="0" tIns="0" rIns="0" bIns="0" rtlCol="0" anchor="ctr">
            <a:spAutoFit/>
          </a:bodyPr>
          <a:lstStyle/>
          <a:p>
            <a:pPr marL="10646" marR="4483" indent="-1121" algn="ctr">
              <a:lnSpc>
                <a:spcPct val="100000"/>
              </a:lnSpc>
            </a:pPr>
            <a:r>
              <a:rPr sz="2471" spc="-110" dirty="0">
                <a:solidFill>
                  <a:srgbClr val="000000"/>
                </a:solidFill>
              </a:rPr>
              <a:t>“</a:t>
            </a:r>
            <a:r>
              <a:rPr sz="2471" spc="-110" dirty="0"/>
              <a:t>A </a:t>
            </a:r>
            <a:r>
              <a:rPr sz="2471" spc="-9" dirty="0"/>
              <a:t>Brief </a:t>
            </a:r>
            <a:r>
              <a:rPr sz="2471" spc="-13" dirty="0"/>
              <a:t>Practical </a:t>
            </a:r>
            <a:r>
              <a:rPr sz="2471" spc="-9" dirty="0"/>
              <a:t>Guide </a:t>
            </a:r>
            <a:r>
              <a:rPr sz="2471" spc="-13" dirty="0"/>
              <a:t>to </a:t>
            </a:r>
            <a:r>
              <a:rPr sz="2471" spc="-18" dirty="0"/>
              <a:t>Eddy </a:t>
            </a:r>
            <a:r>
              <a:rPr sz="2471" spc="-9" dirty="0"/>
              <a:t>Covariance Flux  Measurements: Principles and </a:t>
            </a:r>
            <a:r>
              <a:rPr sz="2471" spc="-22" dirty="0"/>
              <a:t>Workflow </a:t>
            </a:r>
            <a:r>
              <a:rPr sz="2471" spc="-13" dirty="0"/>
              <a:t>Examples </a:t>
            </a:r>
            <a:r>
              <a:rPr sz="2471" spc="-22" dirty="0"/>
              <a:t>for  </a:t>
            </a:r>
            <a:r>
              <a:rPr sz="2471" spc="-9" dirty="0"/>
              <a:t>Scientific and </a:t>
            </a:r>
            <a:r>
              <a:rPr sz="2471" spc="-13" dirty="0"/>
              <a:t>Industrial</a:t>
            </a:r>
            <a:r>
              <a:rPr sz="2471" spc="106" dirty="0"/>
              <a:t> </a:t>
            </a:r>
            <a:r>
              <a:rPr sz="2471" spc="-13" dirty="0"/>
              <a:t>Applications”</a:t>
            </a:r>
            <a:endParaRPr sz="2471"/>
          </a:p>
        </p:txBody>
      </p:sp>
      <p:sp>
        <p:nvSpPr>
          <p:cNvPr id="3" name="object 3"/>
          <p:cNvSpPr txBox="1"/>
          <p:nvPr/>
        </p:nvSpPr>
        <p:spPr>
          <a:xfrm>
            <a:off x="2131353" y="1715389"/>
            <a:ext cx="7723094" cy="3400546"/>
          </a:xfrm>
          <a:prstGeom prst="rect">
            <a:avLst/>
          </a:prstGeom>
        </p:spPr>
        <p:txBody>
          <a:bodyPr vert="horz" wrap="square" lIns="0" tIns="0" rIns="0" bIns="0" rtlCol="0">
            <a:spAutoFit/>
          </a:bodyPr>
          <a:lstStyle/>
          <a:p>
            <a:pPr marL="887553"/>
            <a:r>
              <a:rPr sz="2471" spc="-4" dirty="0">
                <a:solidFill>
                  <a:srgbClr val="C00000"/>
                </a:solidFill>
                <a:latin typeface="Calibri"/>
                <a:cs typeface="Calibri"/>
              </a:rPr>
              <a:t>G. </a:t>
            </a:r>
            <a:r>
              <a:rPr sz="2471" spc="-9" dirty="0">
                <a:solidFill>
                  <a:srgbClr val="C00000"/>
                </a:solidFill>
                <a:latin typeface="Calibri"/>
                <a:cs typeface="Calibri"/>
              </a:rPr>
              <a:t>Burba and </a:t>
            </a:r>
            <a:r>
              <a:rPr sz="2471" spc="-31" dirty="0">
                <a:solidFill>
                  <a:srgbClr val="C00000"/>
                </a:solidFill>
                <a:latin typeface="Calibri"/>
                <a:cs typeface="Calibri"/>
              </a:rPr>
              <a:t>D. </a:t>
            </a:r>
            <a:r>
              <a:rPr sz="2471" spc="-13" dirty="0">
                <a:solidFill>
                  <a:srgbClr val="C00000"/>
                </a:solidFill>
                <a:latin typeface="Calibri"/>
                <a:cs typeface="Calibri"/>
              </a:rPr>
              <a:t>Anderson </a:t>
            </a:r>
            <a:r>
              <a:rPr sz="2471" spc="-4" dirty="0">
                <a:solidFill>
                  <a:srgbClr val="C00000"/>
                </a:solidFill>
                <a:latin typeface="Calibri"/>
                <a:cs typeface="Calibri"/>
              </a:rPr>
              <a:t>of </a:t>
            </a:r>
            <a:r>
              <a:rPr sz="2471" spc="-9" dirty="0">
                <a:solidFill>
                  <a:srgbClr val="C00000"/>
                </a:solidFill>
                <a:latin typeface="Calibri"/>
                <a:cs typeface="Calibri"/>
              </a:rPr>
              <a:t>LI-COR</a:t>
            </a:r>
            <a:r>
              <a:rPr sz="2471" spc="141" dirty="0">
                <a:solidFill>
                  <a:srgbClr val="C00000"/>
                </a:solidFill>
                <a:latin typeface="Calibri"/>
                <a:cs typeface="Calibri"/>
              </a:rPr>
              <a:t> </a:t>
            </a:r>
            <a:r>
              <a:rPr sz="2471" spc="-4" dirty="0">
                <a:solidFill>
                  <a:srgbClr val="C00000"/>
                </a:solidFill>
                <a:latin typeface="Calibri"/>
                <a:cs typeface="Calibri"/>
              </a:rPr>
              <a:t>Biosciences</a:t>
            </a:r>
            <a:endParaRPr sz="2471">
              <a:latin typeface="Calibri"/>
              <a:cs typeface="Calibri"/>
            </a:endParaRPr>
          </a:p>
          <a:p>
            <a:pPr>
              <a:lnSpc>
                <a:spcPct val="100000"/>
              </a:lnSpc>
            </a:pPr>
            <a:endParaRPr sz="2471">
              <a:latin typeface="Times New Roman"/>
              <a:cs typeface="Times New Roman"/>
            </a:endParaRPr>
          </a:p>
          <a:p>
            <a:pPr marL="313221" marR="279041" indent="-302575">
              <a:spcBef>
                <a:spcPts val="1474"/>
              </a:spcBef>
            </a:pPr>
            <a:r>
              <a:rPr sz="2824" spc="-93" dirty="0">
                <a:latin typeface="Corbel"/>
                <a:cs typeface="Corbel"/>
              </a:rPr>
              <a:t>To </a:t>
            </a:r>
            <a:r>
              <a:rPr sz="2824" dirty="0">
                <a:latin typeface="Corbel"/>
                <a:cs typeface="Corbel"/>
              </a:rPr>
              <a:t>help a non-expert gain a basic understanding</a:t>
            </a:r>
            <a:r>
              <a:rPr sz="2824" spc="-97" dirty="0">
                <a:latin typeface="Corbel"/>
                <a:cs typeface="Corbel"/>
              </a:rPr>
              <a:t> </a:t>
            </a:r>
            <a:r>
              <a:rPr sz="2824" spc="-4" dirty="0">
                <a:latin typeface="Corbel"/>
                <a:cs typeface="Corbel"/>
              </a:rPr>
              <a:t>of  </a:t>
            </a:r>
            <a:r>
              <a:rPr sz="2824" dirty="0">
                <a:latin typeface="Corbel"/>
                <a:cs typeface="Corbel"/>
              </a:rPr>
              <a:t>the Eddy </a:t>
            </a:r>
            <a:r>
              <a:rPr sz="2824" spc="-4" dirty="0">
                <a:latin typeface="Corbel"/>
                <a:cs typeface="Corbel"/>
              </a:rPr>
              <a:t>Covariance method </a:t>
            </a:r>
            <a:r>
              <a:rPr sz="2824" dirty="0">
                <a:latin typeface="Corbel"/>
                <a:cs typeface="Corbel"/>
              </a:rPr>
              <a:t>and to point </a:t>
            </a:r>
            <a:r>
              <a:rPr sz="2824" spc="-4" dirty="0">
                <a:latin typeface="Corbel"/>
                <a:cs typeface="Corbel"/>
              </a:rPr>
              <a:t>out  </a:t>
            </a:r>
            <a:r>
              <a:rPr sz="2824" dirty="0">
                <a:latin typeface="Corbel"/>
                <a:cs typeface="Corbel"/>
              </a:rPr>
              <a:t>valuable</a:t>
            </a:r>
            <a:r>
              <a:rPr sz="2824" spc="-119" dirty="0">
                <a:latin typeface="Corbel"/>
                <a:cs typeface="Corbel"/>
              </a:rPr>
              <a:t> </a:t>
            </a:r>
            <a:r>
              <a:rPr sz="2824" dirty="0">
                <a:latin typeface="Corbel"/>
                <a:cs typeface="Corbel"/>
              </a:rPr>
              <a:t>references</a:t>
            </a:r>
            <a:endParaRPr sz="2824">
              <a:latin typeface="Corbel"/>
              <a:cs typeface="Corbel"/>
            </a:endParaRPr>
          </a:p>
          <a:p>
            <a:pPr marL="313221" marR="4483" indent="-204518">
              <a:lnSpc>
                <a:spcPct val="108400"/>
              </a:lnSpc>
              <a:spcBef>
                <a:spcPts val="1632"/>
              </a:spcBef>
            </a:pPr>
            <a:r>
              <a:rPr sz="2824" spc="-93" dirty="0">
                <a:latin typeface="Corbel"/>
                <a:cs typeface="Corbel"/>
              </a:rPr>
              <a:t>To </a:t>
            </a:r>
            <a:r>
              <a:rPr sz="2824" spc="-4" dirty="0">
                <a:latin typeface="Corbel"/>
                <a:cs typeface="Corbel"/>
              </a:rPr>
              <a:t>provide </a:t>
            </a:r>
            <a:r>
              <a:rPr sz="2824" dirty="0">
                <a:latin typeface="Corbel"/>
                <a:cs typeface="Corbel"/>
              </a:rPr>
              <a:t>explanations in a </a:t>
            </a:r>
            <a:r>
              <a:rPr sz="2824" spc="-4" dirty="0">
                <a:latin typeface="Corbel"/>
                <a:cs typeface="Corbel"/>
              </a:rPr>
              <a:t>simplified </a:t>
            </a:r>
            <a:r>
              <a:rPr sz="2824" dirty="0">
                <a:latin typeface="Corbel"/>
                <a:cs typeface="Corbel"/>
              </a:rPr>
              <a:t>manner </a:t>
            </a:r>
            <a:r>
              <a:rPr sz="2824" spc="-4" dirty="0">
                <a:latin typeface="Corbel"/>
                <a:cs typeface="Corbel"/>
              </a:rPr>
              <a:t>first,  </a:t>
            </a:r>
            <a:r>
              <a:rPr sz="2824" dirty="0">
                <a:latin typeface="Corbel"/>
                <a:cs typeface="Corbel"/>
              </a:rPr>
              <a:t>and then elaborate with specific</a:t>
            </a:r>
            <a:r>
              <a:rPr sz="2824" spc="-199" dirty="0">
                <a:latin typeface="Corbel"/>
                <a:cs typeface="Corbel"/>
              </a:rPr>
              <a:t> </a:t>
            </a:r>
            <a:r>
              <a:rPr sz="2824" dirty="0">
                <a:latin typeface="Corbel"/>
                <a:cs typeface="Corbel"/>
              </a:rPr>
              <a:t>details</a:t>
            </a:r>
            <a:endParaRPr sz="2824">
              <a:latin typeface="Corbel"/>
              <a:cs typeface="Corbel"/>
            </a:endParaRPr>
          </a:p>
        </p:txBody>
      </p:sp>
    </p:spTree>
    <p:extLst>
      <p:ext uri="{BB962C8B-B14F-4D97-AF65-F5344CB8AC3E}">
        <p14:creationId xmlns:p14="http://schemas.microsoft.com/office/powerpoint/2010/main" val="2445441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51206" y="372047"/>
            <a:ext cx="2287681" cy="543226"/>
          </a:xfrm>
          <a:prstGeom prst="rect">
            <a:avLst/>
          </a:prstGeom>
        </p:spPr>
        <p:txBody>
          <a:bodyPr vert="horz" wrap="square" lIns="0" tIns="0" rIns="0" bIns="0" rtlCol="0" anchor="ctr">
            <a:spAutoFit/>
          </a:bodyPr>
          <a:lstStyle/>
          <a:p>
            <a:pPr marL="11206">
              <a:lnSpc>
                <a:spcPct val="100000"/>
              </a:lnSpc>
            </a:pPr>
            <a:r>
              <a:rPr sz="3530" spc="-13" dirty="0"/>
              <a:t>Introduction</a:t>
            </a:r>
            <a:endParaRPr sz="3530"/>
          </a:p>
        </p:txBody>
      </p:sp>
      <p:sp>
        <p:nvSpPr>
          <p:cNvPr id="3" name="object 3"/>
          <p:cNvSpPr txBox="1"/>
          <p:nvPr/>
        </p:nvSpPr>
        <p:spPr>
          <a:xfrm>
            <a:off x="2131353" y="1007632"/>
            <a:ext cx="7925360" cy="5394938"/>
          </a:xfrm>
          <a:prstGeom prst="rect">
            <a:avLst/>
          </a:prstGeom>
        </p:spPr>
        <p:txBody>
          <a:bodyPr vert="horz" wrap="square" lIns="0" tIns="0" rIns="0" bIns="0" rtlCol="0">
            <a:spAutoFit/>
          </a:bodyPr>
          <a:lstStyle/>
          <a:p>
            <a:pPr marL="11206" marR="299773">
              <a:lnSpc>
                <a:spcPct val="120000"/>
              </a:lnSpc>
            </a:pPr>
            <a:r>
              <a:rPr sz="2824" spc="-4" dirty="0">
                <a:latin typeface="Calibri"/>
                <a:cs typeface="Calibri"/>
              </a:rPr>
              <a:t>The </a:t>
            </a:r>
            <a:r>
              <a:rPr sz="2824" spc="-13" dirty="0">
                <a:solidFill>
                  <a:srgbClr val="C00000"/>
                </a:solidFill>
                <a:latin typeface="Calibri"/>
                <a:cs typeface="Calibri"/>
              </a:rPr>
              <a:t>Eddy </a:t>
            </a:r>
            <a:r>
              <a:rPr sz="2824" spc="-9" dirty="0">
                <a:solidFill>
                  <a:srgbClr val="C00000"/>
                </a:solidFill>
                <a:latin typeface="Calibri"/>
                <a:cs typeface="Calibri"/>
              </a:rPr>
              <a:t>Covariance </a:t>
            </a:r>
            <a:r>
              <a:rPr sz="2824" spc="-4" dirty="0">
                <a:latin typeface="Calibri"/>
                <a:cs typeface="Calibri"/>
              </a:rPr>
              <a:t>method is </a:t>
            </a:r>
            <a:r>
              <a:rPr sz="2824" dirty="0">
                <a:latin typeface="Calibri"/>
                <a:cs typeface="Calibri"/>
              </a:rPr>
              <a:t>one of </a:t>
            </a:r>
            <a:r>
              <a:rPr sz="2824" spc="-4" dirty="0">
                <a:latin typeface="Calibri"/>
                <a:cs typeface="Calibri"/>
              </a:rPr>
              <a:t>the </a:t>
            </a:r>
            <a:r>
              <a:rPr sz="2824" spc="-13" dirty="0">
                <a:latin typeface="Calibri"/>
                <a:cs typeface="Calibri"/>
              </a:rPr>
              <a:t>most  accurate, </a:t>
            </a:r>
            <a:r>
              <a:rPr sz="2824" spc="-9" dirty="0">
                <a:latin typeface="Calibri"/>
                <a:cs typeface="Calibri"/>
              </a:rPr>
              <a:t>direct </a:t>
            </a:r>
            <a:r>
              <a:rPr sz="2824" dirty="0">
                <a:latin typeface="Calibri"/>
                <a:cs typeface="Calibri"/>
              </a:rPr>
              <a:t>and </a:t>
            </a:r>
            <a:r>
              <a:rPr sz="2824" spc="-13" dirty="0">
                <a:latin typeface="Calibri"/>
                <a:cs typeface="Calibri"/>
              </a:rPr>
              <a:t>defensible </a:t>
            </a:r>
            <a:r>
              <a:rPr sz="2824" spc="-4" dirty="0">
                <a:latin typeface="Calibri"/>
                <a:cs typeface="Calibri"/>
              </a:rPr>
              <a:t>approaches </a:t>
            </a:r>
            <a:r>
              <a:rPr sz="2824" spc="-9" dirty="0">
                <a:latin typeface="Calibri"/>
                <a:cs typeface="Calibri"/>
              </a:rPr>
              <a:t>available  </a:t>
            </a:r>
            <a:r>
              <a:rPr sz="2824" spc="-22" dirty="0">
                <a:latin typeface="Calibri"/>
                <a:cs typeface="Calibri"/>
              </a:rPr>
              <a:t>to </a:t>
            </a:r>
            <a:r>
              <a:rPr sz="2824" spc="-18" dirty="0">
                <a:latin typeface="Calibri"/>
                <a:cs typeface="Calibri"/>
              </a:rPr>
              <a:t>date </a:t>
            </a:r>
            <a:r>
              <a:rPr sz="2824" spc="-26" dirty="0">
                <a:latin typeface="Calibri"/>
                <a:cs typeface="Calibri"/>
              </a:rPr>
              <a:t>for </a:t>
            </a:r>
            <a:r>
              <a:rPr sz="2824" spc="-9" dirty="0">
                <a:latin typeface="Calibri"/>
                <a:cs typeface="Calibri"/>
              </a:rPr>
              <a:t>measurements </a:t>
            </a:r>
            <a:r>
              <a:rPr sz="2824" dirty="0">
                <a:latin typeface="Calibri"/>
                <a:cs typeface="Calibri"/>
              </a:rPr>
              <a:t>of </a:t>
            </a:r>
            <a:r>
              <a:rPr sz="2824" spc="-18" dirty="0">
                <a:solidFill>
                  <a:srgbClr val="C00000"/>
                </a:solidFill>
                <a:latin typeface="Calibri"/>
                <a:cs typeface="Calibri"/>
              </a:rPr>
              <a:t>gas</a:t>
            </a:r>
            <a:r>
              <a:rPr sz="2824" spc="62" dirty="0">
                <a:solidFill>
                  <a:srgbClr val="C00000"/>
                </a:solidFill>
                <a:latin typeface="Calibri"/>
                <a:cs typeface="Calibri"/>
              </a:rPr>
              <a:t> </a:t>
            </a:r>
            <a:r>
              <a:rPr sz="2824" spc="-13" dirty="0">
                <a:solidFill>
                  <a:srgbClr val="C00000"/>
                </a:solidFill>
                <a:latin typeface="Calibri"/>
                <a:cs typeface="Calibri"/>
              </a:rPr>
              <a:t>fluxes</a:t>
            </a:r>
            <a:endParaRPr sz="2824">
              <a:latin typeface="Calibri"/>
              <a:cs typeface="Calibri"/>
            </a:endParaRPr>
          </a:p>
          <a:p>
            <a:pPr marL="91333" marR="74523" indent="-80687">
              <a:lnSpc>
                <a:spcPct val="120000"/>
              </a:lnSpc>
            </a:pPr>
            <a:r>
              <a:rPr sz="2824" dirty="0">
                <a:latin typeface="Calibri"/>
                <a:cs typeface="Calibri"/>
              </a:rPr>
              <a:t>and </a:t>
            </a:r>
            <a:r>
              <a:rPr sz="2824" spc="-9" dirty="0">
                <a:latin typeface="Calibri"/>
                <a:cs typeface="Calibri"/>
              </a:rPr>
              <a:t>monitoring </a:t>
            </a:r>
            <a:r>
              <a:rPr sz="2824" dirty="0">
                <a:latin typeface="Calibri"/>
                <a:cs typeface="Calibri"/>
              </a:rPr>
              <a:t>of </a:t>
            </a:r>
            <a:r>
              <a:rPr sz="2824" spc="-18" dirty="0">
                <a:latin typeface="Calibri"/>
                <a:cs typeface="Calibri"/>
              </a:rPr>
              <a:t>gas </a:t>
            </a:r>
            <a:r>
              <a:rPr sz="2824" spc="-4" dirty="0">
                <a:latin typeface="Calibri"/>
                <a:cs typeface="Calibri"/>
              </a:rPr>
              <a:t>emissions </a:t>
            </a:r>
            <a:r>
              <a:rPr sz="2824" spc="-13" dirty="0">
                <a:latin typeface="Calibri"/>
                <a:cs typeface="Calibri"/>
              </a:rPr>
              <a:t>from </a:t>
            </a:r>
            <a:r>
              <a:rPr sz="2824" spc="-9" dirty="0">
                <a:latin typeface="Calibri"/>
                <a:cs typeface="Calibri"/>
              </a:rPr>
              <a:t>areas </a:t>
            </a:r>
            <a:r>
              <a:rPr sz="2824" spc="-4" dirty="0">
                <a:latin typeface="Calibri"/>
                <a:cs typeface="Calibri"/>
              </a:rPr>
              <a:t>with </a:t>
            </a:r>
            <a:r>
              <a:rPr sz="2824" spc="-13" dirty="0">
                <a:latin typeface="Calibri"/>
                <a:cs typeface="Calibri"/>
              </a:rPr>
              <a:t>sizes  </a:t>
            </a:r>
            <a:r>
              <a:rPr sz="2824" spc="-9" dirty="0">
                <a:latin typeface="Calibri"/>
                <a:cs typeface="Calibri"/>
              </a:rPr>
              <a:t>ranging </a:t>
            </a:r>
            <a:r>
              <a:rPr sz="2824" spc="-13" dirty="0">
                <a:latin typeface="Calibri"/>
                <a:cs typeface="Calibri"/>
              </a:rPr>
              <a:t>from </a:t>
            </a:r>
            <a:r>
              <a:rPr sz="2824" dirty="0">
                <a:latin typeface="Calibri"/>
                <a:cs typeface="Calibri"/>
              </a:rPr>
              <a:t>a </a:t>
            </a:r>
            <a:r>
              <a:rPr sz="2824" spc="-31" dirty="0">
                <a:latin typeface="Calibri"/>
                <a:cs typeface="Calibri"/>
              </a:rPr>
              <a:t>few </a:t>
            </a:r>
            <a:r>
              <a:rPr sz="2824" spc="-9" dirty="0">
                <a:latin typeface="Calibri"/>
                <a:cs typeface="Calibri"/>
              </a:rPr>
              <a:t>hundred </a:t>
            </a:r>
            <a:r>
              <a:rPr sz="2824" spc="-22" dirty="0">
                <a:latin typeface="Calibri"/>
                <a:cs typeface="Calibri"/>
              </a:rPr>
              <a:t>to </a:t>
            </a:r>
            <a:r>
              <a:rPr sz="2824" spc="-4" dirty="0">
                <a:latin typeface="Calibri"/>
                <a:cs typeface="Calibri"/>
              </a:rPr>
              <a:t>millions </a:t>
            </a:r>
            <a:r>
              <a:rPr sz="2824" dirty="0">
                <a:latin typeface="Calibri"/>
                <a:cs typeface="Calibri"/>
              </a:rPr>
              <a:t>of</a:t>
            </a:r>
            <a:r>
              <a:rPr sz="2824" spc="124" dirty="0">
                <a:latin typeface="Calibri"/>
                <a:cs typeface="Calibri"/>
              </a:rPr>
              <a:t> </a:t>
            </a:r>
            <a:r>
              <a:rPr sz="2824" spc="-9" dirty="0">
                <a:latin typeface="Calibri"/>
                <a:cs typeface="Calibri"/>
              </a:rPr>
              <a:t>square</a:t>
            </a:r>
            <a:endParaRPr sz="2824">
              <a:latin typeface="Calibri"/>
              <a:cs typeface="Calibri"/>
            </a:endParaRPr>
          </a:p>
          <a:p>
            <a:pPr marL="313221"/>
            <a:r>
              <a:rPr sz="2824" spc="-18" dirty="0">
                <a:latin typeface="Calibri"/>
                <a:cs typeface="Calibri"/>
              </a:rPr>
              <a:t>meters</a:t>
            </a:r>
            <a:endParaRPr sz="2824">
              <a:latin typeface="Calibri"/>
              <a:cs typeface="Calibri"/>
            </a:endParaRPr>
          </a:p>
          <a:p>
            <a:pPr marL="313781" marR="4483" indent="-302575">
              <a:spcBef>
                <a:spcPts val="675"/>
              </a:spcBef>
              <a:buChar char="•"/>
              <a:tabLst>
                <a:tab pos="272317" algn="l"/>
              </a:tabLst>
            </a:pPr>
            <a:r>
              <a:rPr sz="2824" spc="-4" dirty="0">
                <a:latin typeface="Calibri"/>
                <a:cs typeface="Calibri"/>
              </a:rPr>
              <a:t>The method </a:t>
            </a:r>
            <a:r>
              <a:rPr sz="2824" spc="-9" dirty="0">
                <a:latin typeface="Calibri"/>
                <a:cs typeface="Calibri"/>
              </a:rPr>
              <a:t>relies </a:t>
            </a:r>
            <a:r>
              <a:rPr sz="2824" dirty="0">
                <a:latin typeface="Calibri"/>
                <a:cs typeface="Calibri"/>
              </a:rPr>
              <a:t>on </a:t>
            </a:r>
            <a:r>
              <a:rPr sz="2824" spc="-9" dirty="0">
                <a:solidFill>
                  <a:srgbClr val="C00000"/>
                </a:solidFill>
                <a:latin typeface="Calibri"/>
                <a:cs typeface="Calibri"/>
              </a:rPr>
              <a:t>direct </a:t>
            </a:r>
            <a:r>
              <a:rPr sz="2824" dirty="0">
                <a:solidFill>
                  <a:srgbClr val="C00000"/>
                </a:solidFill>
                <a:latin typeface="Calibri"/>
                <a:cs typeface="Calibri"/>
              </a:rPr>
              <a:t>and </a:t>
            </a:r>
            <a:r>
              <a:rPr sz="2824" spc="-4" dirty="0">
                <a:solidFill>
                  <a:srgbClr val="C00000"/>
                </a:solidFill>
                <a:latin typeface="Calibri"/>
                <a:cs typeface="Calibri"/>
              </a:rPr>
              <a:t>very </a:t>
            </a:r>
            <a:r>
              <a:rPr sz="2824" spc="-26" dirty="0">
                <a:solidFill>
                  <a:srgbClr val="C00000"/>
                </a:solidFill>
                <a:latin typeface="Calibri"/>
                <a:cs typeface="Calibri"/>
              </a:rPr>
              <a:t>fast  </a:t>
            </a:r>
            <a:r>
              <a:rPr sz="2824" spc="-9" dirty="0">
                <a:latin typeface="Calibri"/>
                <a:cs typeface="Calibri"/>
              </a:rPr>
              <a:t>measurements </a:t>
            </a:r>
            <a:r>
              <a:rPr sz="2824" dirty="0">
                <a:latin typeface="Calibri"/>
                <a:cs typeface="Calibri"/>
              </a:rPr>
              <a:t>of </a:t>
            </a:r>
            <a:r>
              <a:rPr sz="2824" dirty="0">
                <a:solidFill>
                  <a:srgbClr val="C00000"/>
                </a:solidFill>
                <a:latin typeface="Calibri"/>
                <a:cs typeface="Calibri"/>
              </a:rPr>
              <a:t>actual </a:t>
            </a:r>
            <a:r>
              <a:rPr sz="2824" spc="-18" dirty="0">
                <a:solidFill>
                  <a:srgbClr val="C00000"/>
                </a:solidFill>
                <a:latin typeface="Calibri"/>
                <a:cs typeface="Calibri"/>
              </a:rPr>
              <a:t>gas </a:t>
            </a:r>
            <a:r>
              <a:rPr sz="2824" spc="-9" dirty="0">
                <a:latin typeface="Calibri"/>
                <a:cs typeface="Calibri"/>
              </a:rPr>
              <a:t>transport by </a:t>
            </a:r>
            <a:r>
              <a:rPr sz="2824" dirty="0">
                <a:latin typeface="Calibri"/>
                <a:cs typeface="Calibri"/>
              </a:rPr>
              <a:t>a 3-D </a:t>
            </a:r>
            <a:r>
              <a:rPr sz="2824" spc="-4" dirty="0">
                <a:latin typeface="Calibri"/>
                <a:cs typeface="Calibri"/>
              </a:rPr>
              <a:t>wind  speed in </a:t>
            </a:r>
            <a:r>
              <a:rPr sz="2824" spc="-9" dirty="0">
                <a:latin typeface="Calibri"/>
                <a:cs typeface="Calibri"/>
              </a:rPr>
              <a:t>real </a:t>
            </a:r>
            <a:r>
              <a:rPr sz="2824" spc="-4" dirty="0">
                <a:latin typeface="Calibri"/>
                <a:cs typeface="Calibri"/>
              </a:rPr>
              <a:t>time </a:t>
            </a:r>
            <a:r>
              <a:rPr sz="2824" i="1" spc="-4" dirty="0">
                <a:latin typeface="Calibri"/>
                <a:cs typeface="Calibri"/>
              </a:rPr>
              <a:t>in situ</a:t>
            </a:r>
            <a:r>
              <a:rPr sz="2824" spc="-4" dirty="0">
                <a:latin typeface="Calibri"/>
                <a:cs typeface="Calibri"/>
              </a:rPr>
              <a:t>, </a:t>
            </a:r>
            <a:r>
              <a:rPr sz="2824" spc="-9" dirty="0">
                <a:latin typeface="Calibri"/>
                <a:cs typeface="Calibri"/>
              </a:rPr>
              <a:t>resulting </a:t>
            </a:r>
            <a:r>
              <a:rPr sz="2824" spc="-4" dirty="0">
                <a:latin typeface="Calibri"/>
                <a:cs typeface="Calibri"/>
              </a:rPr>
              <a:t>in</a:t>
            </a:r>
            <a:r>
              <a:rPr sz="2824" spc="97" dirty="0">
                <a:latin typeface="Calibri"/>
                <a:cs typeface="Calibri"/>
              </a:rPr>
              <a:t> </a:t>
            </a:r>
            <a:r>
              <a:rPr sz="2824" spc="-4" dirty="0">
                <a:latin typeface="Calibri"/>
                <a:cs typeface="Calibri"/>
              </a:rPr>
              <a:t>calculations</a:t>
            </a:r>
            <a:endParaRPr sz="2824">
              <a:latin typeface="Calibri"/>
              <a:cs typeface="Calibri"/>
            </a:endParaRPr>
          </a:p>
          <a:p>
            <a:pPr marL="313781" marR="1450119">
              <a:spcBef>
                <a:spcPts val="675"/>
              </a:spcBef>
            </a:pPr>
            <a:r>
              <a:rPr sz="2824" dirty="0">
                <a:latin typeface="Calibri"/>
                <a:cs typeface="Calibri"/>
              </a:rPr>
              <a:t>of </a:t>
            </a:r>
            <a:r>
              <a:rPr sz="2824" spc="-4" dirty="0">
                <a:latin typeface="Calibri"/>
                <a:cs typeface="Calibri"/>
              </a:rPr>
              <a:t>turbulent </a:t>
            </a:r>
            <a:r>
              <a:rPr sz="2824" spc="-13" dirty="0">
                <a:latin typeface="Calibri"/>
                <a:cs typeface="Calibri"/>
              </a:rPr>
              <a:t>fluxes </a:t>
            </a:r>
            <a:r>
              <a:rPr sz="2824" spc="-4" dirty="0">
                <a:latin typeface="Calibri"/>
                <a:cs typeface="Calibri"/>
              </a:rPr>
              <a:t>within the atmospheric  </a:t>
            </a:r>
            <a:r>
              <a:rPr sz="2824" dirty="0">
                <a:latin typeface="Calibri"/>
                <a:cs typeface="Calibri"/>
              </a:rPr>
              <a:t>boundary</a:t>
            </a:r>
            <a:r>
              <a:rPr sz="2824" spc="-49" dirty="0">
                <a:latin typeface="Calibri"/>
                <a:cs typeface="Calibri"/>
              </a:rPr>
              <a:t> </a:t>
            </a:r>
            <a:r>
              <a:rPr sz="2824" spc="-18" dirty="0">
                <a:latin typeface="Calibri"/>
                <a:cs typeface="Calibri"/>
              </a:rPr>
              <a:t>layer</a:t>
            </a:r>
            <a:endParaRPr sz="2824">
              <a:latin typeface="Calibri"/>
              <a:cs typeface="Calibri"/>
            </a:endParaRPr>
          </a:p>
        </p:txBody>
      </p:sp>
    </p:spTree>
    <p:extLst>
      <p:ext uri="{BB962C8B-B14F-4D97-AF65-F5344CB8AC3E}">
        <p14:creationId xmlns:p14="http://schemas.microsoft.com/office/powerpoint/2010/main" val="3509972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619903"/>
            <a:ext cx="7609354" cy="5094343"/>
          </a:xfrm>
          <a:prstGeom prst="rect">
            <a:avLst/>
          </a:prstGeom>
        </p:spPr>
        <p:txBody>
          <a:bodyPr vert="horz" wrap="square" lIns="0" tIns="0" rIns="0" bIns="0" rtlCol="0">
            <a:spAutoFit/>
          </a:bodyPr>
          <a:lstStyle/>
          <a:p>
            <a:pPr marL="313781" indent="-302575">
              <a:buFont typeface="Arial"/>
              <a:buChar char="•"/>
              <a:tabLst>
                <a:tab pos="313781" algn="l"/>
              </a:tabLst>
            </a:pPr>
            <a:r>
              <a:rPr sz="3177" dirty="0">
                <a:solidFill>
                  <a:srgbClr val="001F5F"/>
                </a:solidFill>
                <a:latin typeface="Calibri"/>
                <a:cs typeface="Calibri"/>
              </a:rPr>
              <a:t>Modern </a:t>
            </a:r>
            <a:r>
              <a:rPr sz="3177" spc="-9" dirty="0">
                <a:solidFill>
                  <a:srgbClr val="001F5F"/>
                </a:solidFill>
                <a:latin typeface="Calibri"/>
                <a:cs typeface="Calibri"/>
              </a:rPr>
              <a:t>instruments </a:t>
            </a:r>
            <a:r>
              <a:rPr sz="3177" dirty="0">
                <a:solidFill>
                  <a:srgbClr val="001F5F"/>
                </a:solidFill>
                <a:latin typeface="Calibri"/>
                <a:cs typeface="Calibri"/>
              </a:rPr>
              <a:t>and </a:t>
            </a:r>
            <a:r>
              <a:rPr sz="3177" spc="-13" dirty="0">
                <a:solidFill>
                  <a:srgbClr val="001F5F"/>
                </a:solidFill>
                <a:latin typeface="Calibri"/>
                <a:cs typeface="Calibri"/>
              </a:rPr>
              <a:t>software </a:t>
            </a:r>
            <a:r>
              <a:rPr sz="3177" spc="-31" dirty="0">
                <a:solidFill>
                  <a:srgbClr val="001F5F"/>
                </a:solidFill>
                <a:latin typeface="Calibri"/>
                <a:cs typeface="Calibri"/>
              </a:rPr>
              <a:t>make</a:t>
            </a:r>
            <a:r>
              <a:rPr sz="3177" spc="-110" dirty="0">
                <a:solidFill>
                  <a:srgbClr val="001F5F"/>
                </a:solidFill>
                <a:latin typeface="Calibri"/>
                <a:cs typeface="Calibri"/>
              </a:rPr>
              <a:t> </a:t>
            </a:r>
            <a:r>
              <a:rPr sz="3177" spc="-4" dirty="0">
                <a:solidFill>
                  <a:srgbClr val="001F5F"/>
                </a:solidFill>
                <a:latin typeface="Calibri"/>
                <a:cs typeface="Calibri"/>
              </a:rPr>
              <a:t>this</a:t>
            </a:r>
            <a:endParaRPr sz="3177">
              <a:latin typeface="Calibri"/>
              <a:cs typeface="Calibri"/>
            </a:endParaRPr>
          </a:p>
          <a:p>
            <a:pPr marL="313221" marR="789497">
              <a:spcBef>
                <a:spcPts val="759"/>
              </a:spcBef>
            </a:pPr>
            <a:r>
              <a:rPr sz="3177" spc="-9" dirty="0">
                <a:solidFill>
                  <a:srgbClr val="001F5F"/>
                </a:solidFill>
                <a:latin typeface="Calibri"/>
                <a:cs typeface="Calibri"/>
              </a:rPr>
              <a:t>method </a:t>
            </a:r>
            <a:r>
              <a:rPr sz="3177" spc="-4" dirty="0">
                <a:solidFill>
                  <a:srgbClr val="001F5F"/>
                </a:solidFill>
                <a:latin typeface="Calibri"/>
                <a:cs typeface="Calibri"/>
              </a:rPr>
              <a:t>easily </a:t>
            </a:r>
            <a:r>
              <a:rPr sz="3177" spc="-13" dirty="0">
                <a:solidFill>
                  <a:srgbClr val="001F5F"/>
                </a:solidFill>
                <a:latin typeface="Calibri"/>
                <a:cs typeface="Calibri"/>
              </a:rPr>
              <a:t>available </a:t>
            </a:r>
            <a:r>
              <a:rPr sz="3177" dirty="0">
                <a:solidFill>
                  <a:srgbClr val="001F5F"/>
                </a:solidFill>
                <a:latin typeface="Calibri"/>
                <a:cs typeface="Calibri"/>
              </a:rPr>
              <a:t>and </a:t>
            </a:r>
            <a:r>
              <a:rPr sz="3177" spc="-9" dirty="0">
                <a:solidFill>
                  <a:srgbClr val="001F5F"/>
                </a:solidFill>
                <a:latin typeface="Calibri"/>
                <a:cs typeface="Calibri"/>
              </a:rPr>
              <a:t>potentially  </a:t>
            </a:r>
            <a:r>
              <a:rPr sz="3177" spc="-4" dirty="0">
                <a:solidFill>
                  <a:srgbClr val="001F5F"/>
                </a:solidFill>
                <a:latin typeface="Calibri"/>
                <a:cs typeface="Calibri"/>
              </a:rPr>
              <a:t>widely-used </a:t>
            </a:r>
            <a:r>
              <a:rPr sz="3177" dirty="0">
                <a:solidFill>
                  <a:srgbClr val="001F5F"/>
                </a:solidFill>
                <a:latin typeface="Calibri"/>
                <a:cs typeface="Calibri"/>
              </a:rPr>
              <a:t>in </a:t>
            </a:r>
            <a:r>
              <a:rPr sz="3177" spc="-9" dirty="0">
                <a:solidFill>
                  <a:srgbClr val="001F5F"/>
                </a:solidFill>
                <a:latin typeface="Calibri"/>
                <a:cs typeface="Calibri"/>
              </a:rPr>
              <a:t>studies </a:t>
            </a:r>
            <a:r>
              <a:rPr sz="3177" spc="-13" dirty="0">
                <a:solidFill>
                  <a:srgbClr val="001F5F"/>
                </a:solidFill>
                <a:latin typeface="Calibri"/>
                <a:cs typeface="Calibri"/>
              </a:rPr>
              <a:t>beyond  </a:t>
            </a:r>
            <a:r>
              <a:rPr sz="3177" spc="-26" dirty="0">
                <a:solidFill>
                  <a:srgbClr val="001F5F"/>
                </a:solidFill>
                <a:latin typeface="Calibri"/>
                <a:cs typeface="Calibri"/>
              </a:rPr>
              <a:t>micrometeorology, </a:t>
            </a:r>
            <a:r>
              <a:rPr sz="3177" spc="-4" dirty="0">
                <a:solidFill>
                  <a:srgbClr val="001F5F"/>
                </a:solidFill>
                <a:latin typeface="Calibri"/>
                <a:cs typeface="Calibri"/>
              </a:rPr>
              <a:t>such </a:t>
            </a:r>
            <a:r>
              <a:rPr sz="3177" dirty="0">
                <a:solidFill>
                  <a:srgbClr val="001F5F"/>
                </a:solidFill>
                <a:latin typeface="Calibri"/>
                <a:cs typeface="Calibri"/>
              </a:rPr>
              <a:t>as in </a:t>
            </a:r>
            <a:r>
              <a:rPr sz="3177" spc="-35" dirty="0">
                <a:solidFill>
                  <a:srgbClr val="001F5F"/>
                </a:solidFill>
                <a:latin typeface="Calibri"/>
                <a:cs typeface="Calibri"/>
              </a:rPr>
              <a:t>ecology,  </a:t>
            </a:r>
            <a:r>
              <a:rPr sz="3177" spc="-40" dirty="0">
                <a:solidFill>
                  <a:srgbClr val="001F5F"/>
                </a:solidFill>
                <a:latin typeface="Calibri"/>
                <a:cs typeface="Calibri"/>
              </a:rPr>
              <a:t>hydrology, </a:t>
            </a:r>
            <a:r>
              <a:rPr sz="3177" spc="-18" dirty="0">
                <a:solidFill>
                  <a:srgbClr val="001F5F"/>
                </a:solidFill>
                <a:latin typeface="Calibri"/>
                <a:cs typeface="Calibri"/>
              </a:rPr>
              <a:t>environmental </a:t>
            </a:r>
            <a:r>
              <a:rPr sz="3177" dirty="0">
                <a:solidFill>
                  <a:srgbClr val="001F5F"/>
                </a:solidFill>
                <a:latin typeface="Calibri"/>
                <a:cs typeface="Calibri"/>
              </a:rPr>
              <a:t>and </a:t>
            </a:r>
            <a:r>
              <a:rPr sz="3177" spc="-4" dirty="0">
                <a:solidFill>
                  <a:srgbClr val="001F5F"/>
                </a:solidFill>
                <a:latin typeface="Calibri"/>
                <a:cs typeface="Calibri"/>
              </a:rPr>
              <a:t>industrial  monitoring,</a:t>
            </a:r>
            <a:r>
              <a:rPr sz="3177" spc="-66" dirty="0">
                <a:solidFill>
                  <a:srgbClr val="001F5F"/>
                </a:solidFill>
                <a:latin typeface="Calibri"/>
                <a:cs typeface="Calibri"/>
              </a:rPr>
              <a:t> </a:t>
            </a:r>
            <a:r>
              <a:rPr sz="3177" i="1" spc="-18" dirty="0">
                <a:solidFill>
                  <a:srgbClr val="001F5F"/>
                </a:solidFill>
                <a:latin typeface="Calibri"/>
                <a:cs typeface="Calibri"/>
              </a:rPr>
              <a:t>etc.</a:t>
            </a:r>
            <a:endParaRPr sz="3177">
              <a:latin typeface="Calibri"/>
              <a:cs typeface="Calibri"/>
            </a:endParaRPr>
          </a:p>
          <a:p>
            <a:pPr marL="313781" marR="236457" indent="-302575">
              <a:spcBef>
                <a:spcPts val="759"/>
              </a:spcBef>
              <a:buChar char="•"/>
              <a:tabLst>
                <a:tab pos="303135" algn="l"/>
              </a:tabLst>
            </a:pPr>
            <a:r>
              <a:rPr sz="3177" dirty="0">
                <a:solidFill>
                  <a:srgbClr val="001F5F"/>
                </a:solidFill>
                <a:latin typeface="Calibri"/>
                <a:cs typeface="Calibri"/>
              </a:rPr>
              <a:t>Main </a:t>
            </a:r>
            <a:r>
              <a:rPr sz="3177" spc="-4" dirty="0">
                <a:solidFill>
                  <a:srgbClr val="001F5F"/>
                </a:solidFill>
                <a:latin typeface="Calibri"/>
                <a:cs typeface="Calibri"/>
              </a:rPr>
              <a:t>challenge of the </a:t>
            </a:r>
            <a:r>
              <a:rPr sz="3177" spc="-9" dirty="0">
                <a:solidFill>
                  <a:srgbClr val="001F5F"/>
                </a:solidFill>
                <a:latin typeface="Calibri"/>
                <a:cs typeface="Calibri"/>
              </a:rPr>
              <a:t>method </a:t>
            </a:r>
            <a:r>
              <a:rPr sz="3177" spc="-22" dirty="0">
                <a:solidFill>
                  <a:srgbClr val="001F5F"/>
                </a:solidFill>
                <a:latin typeface="Calibri"/>
                <a:cs typeface="Calibri"/>
              </a:rPr>
              <a:t>for </a:t>
            </a:r>
            <a:r>
              <a:rPr sz="3177" dirty="0">
                <a:solidFill>
                  <a:srgbClr val="001F5F"/>
                </a:solidFill>
                <a:latin typeface="Calibri"/>
                <a:cs typeface="Calibri"/>
              </a:rPr>
              <a:t>a </a:t>
            </a:r>
            <a:r>
              <a:rPr sz="3177" spc="-4" dirty="0">
                <a:solidFill>
                  <a:srgbClr val="001F5F"/>
                </a:solidFill>
                <a:latin typeface="Calibri"/>
                <a:cs typeface="Calibri"/>
              </a:rPr>
              <a:t>non-  </a:t>
            </a:r>
            <a:r>
              <a:rPr sz="3177" spc="-13" dirty="0">
                <a:solidFill>
                  <a:srgbClr val="001F5F"/>
                </a:solidFill>
                <a:latin typeface="Calibri"/>
                <a:cs typeface="Calibri"/>
              </a:rPr>
              <a:t>expert </a:t>
            </a:r>
            <a:r>
              <a:rPr sz="3177" dirty="0">
                <a:solidFill>
                  <a:srgbClr val="001F5F"/>
                </a:solidFill>
                <a:latin typeface="Calibri"/>
                <a:cs typeface="Calibri"/>
              </a:rPr>
              <a:t>is </a:t>
            </a:r>
            <a:r>
              <a:rPr sz="3177" spc="-4" dirty="0">
                <a:solidFill>
                  <a:srgbClr val="001F5F"/>
                </a:solidFill>
                <a:latin typeface="Calibri"/>
                <a:cs typeface="Calibri"/>
              </a:rPr>
              <a:t>the shear </a:t>
            </a:r>
            <a:r>
              <a:rPr sz="3177" spc="-13" dirty="0">
                <a:solidFill>
                  <a:srgbClr val="001F5F"/>
                </a:solidFill>
                <a:latin typeface="Calibri"/>
                <a:cs typeface="Calibri"/>
              </a:rPr>
              <a:t>complexity </a:t>
            </a:r>
            <a:r>
              <a:rPr sz="3177" spc="-4" dirty="0">
                <a:solidFill>
                  <a:srgbClr val="001F5F"/>
                </a:solidFill>
                <a:latin typeface="Calibri"/>
                <a:cs typeface="Calibri"/>
              </a:rPr>
              <a:t>of </a:t>
            </a:r>
            <a:r>
              <a:rPr sz="3177" spc="-31" dirty="0">
                <a:solidFill>
                  <a:srgbClr val="001F5F"/>
                </a:solidFill>
                <a:latin typeface="Calibri"/>
                <a:cs typeface="Calibri"/>
              </a:rPr>
              <a:t>system  </a:t>
            </a:r>
            <a:r>
              <a:rPr sz="3177" spc="-4" dirty="0">
                <a:solidFill>
                  <a:srgbClr val="001F5F"/>
                </a:solidFill>
                <a:latin typeface="Calibri"/>
                <a:cs typeface="Calibri"/>
              </a:rPr>
              <a:t>design, </a:t>
            </a:r>
            <a:r>
              <a:rPr sz="3177" spc="-13" dirty="0">
                <a:solidFill>
                  <a:srgbClr val="001F5F"/>
                </a:solidFill>
                <a:latin typeface="Calibri"/>
                <a:cs typeface="Calibri"/>
              </a:rPr>
              <a:t>implementation </a:t>
            </a:r>
            <a:r>
              <a:rPr sz="3177" dirty="0">
                <a:solidFill>
                  <a:srgbClr val="001F5F"/>
                </a:solidFill>
                <a:latin typeface="Calibri"/>
                <a:cs typeface="Calibri"/>
              </a:rPr>
              <a:t>and </a:t>
            </a:r>
            <a:r>
              <a:rPr sz="3177" spc="-9" dirty="0">
                <a:solidFill>
                  <a:srgbClr val="001F5F"/>
                </a:solidFill>
                <a:latin typeface="Calibri"/>
                <a:cs typeface="Calibri"/>
              </a:rPr>
              <a:t>processing </a:t>
            </a:r>
            <a:r>
              <a:rPr sz="3177" spc="-4" dirty="0">
                <a:solidFill>
                  <a:srgbClr val="001F5F"/>
                </a:solidFill>
                <a:latin typeface="Calibri"/>
                <a:cs typeface="Calibri"/>
              </a:rPr>
              <a:t>the  </a:t>
            </a:r>
            <a:r>
              <a:rPr sz="3177" spc="-13" dirty="0">
                <a:solidFill>
                  <a:srgbClr val="001F5F"/>
                </a:solidFill>
                <a:latin typeface="Calibri"/>
                <a:cs typeface="Calibri"/>
              </a:rPr>
              <a:t>large </a:t>
            </a:r>
            <a:r>
              <a:rPr sz="3177" spc="-9" dirty="0">
                <a:solidFill>
                  <a:srgbClr val="001F5F"/>
                </a:solidFill>
                <a:latin typeface="Calibri"/>
                <a:cs typeface="Calibri"/>
              </a:rPr>
              <a:t>volume </a:t>
            </a:r>
            <a:r>
              <a:rPr sz="3177" spc="-4" dirty="0">
                <a:solidFill>
                  <a:srgbClr val="001F5F"/>
                </a:solidFill>
                <a:latin typeface="Calibri"/>
                <a:cs typeface="Calibri"/>
              </a:rPr>
              <a:t>of</a:t>
            </a:r>
            <a:r>
              <a:rPr sz="3177" spc="-75" dirty="0">
                <a:solidFill>
                  <a:srgbClr val="001F5F"/>
                </a:solidFill>
                <a:latin typeface="Calibri"/>
                <a:cs typeface="Calibri"/>
              </a:rPr>
              <a:t> </a:t>
            </a:r>
            <a:r>
              <a:rPr sz="3177" spc="-22" dirty="0">
                <a:solidFill>
                  <a:srgbClr val="001F5F"/>
                </a:solidFill>
                <a:latin typeface="Calibri"/>
                <a:cs typeface="Calibri"/>
              </a:rPr>
              <a:t>data</a:t>
            </a:r>
            <a:endParaRPr sz="3177">
              <a:latin typeface="Calibri"/>
              <a:cs typeface="Calibri"/>
            </a:endParaRPr>
          </a:p>
        </p:txBody>
      </p:sp>
    </p:spTree>
    <p:extLst>
      <p:ext uri="{BB962C8B-B14F-4D97-AF65-F5344CB8AC3E}">
        <p14:creationId xmlns:p14="http://schemas.microsoft.com/office/powerpoint/2010/main" val="2563179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31353" y="690276"/>
            <a:ext cx="7723654" cy="5134098"/>
          </a:xfrm>
          <a:prstGeom prst="rect">
            <a:avLst/>
          </a:prstGeom>
        </p:spPr>
        <p:txBody>
          <a:bodyPr vert="horz" wrap="square" lIns="0" tIns="0" rIns="0" bIns="0" rtlCol="0">
            <a:spAutoFit/>
          </a:bodyPr>
          <a:lstStyle/>
          <a:p>
            <a:pPr marL="313781" marR="1819932" indent="-302575">
              <a:buFont typeface="Arial"/>
              <a:buChar char="•"/>
              <a:tabLst>
                <a:tab pos="313781" algn="l"/>
              </a:tabLst>
            </a:pPr>
            <a:r>
              <a:rPr sz="2824" spc="-4" dirty="0">
                <a:latin typeface="Calibri"/>
                <a:cs typeface="Calibri"/>
              </a:rPr>
              <a:t>The </a:t>
            </a:r>
            <a:r>
              <a:rPr sz="2824" spc="-13" dirty="0">
                <a:latin typeface="Calibri"/>
                <a:cs typeface="Calibri"/>
              </a:rPr>
              <a:t>Eddy </a:t>
            </a:r>
            <a:r>
              <a:rPr sz="2824" spc="-9" dirty="0">
                <a:latin typeface="Calibri"/>
                <a:cs typeface="Calibri"/>
              </a:rPr>
              <a:t>Covariance </a:t>
            </a:r>
            <a:r>
              <a:rPr sz="2824" spc="-4" dirty="0">
                <a:latin typeface="Calibri"/>
                <a:cs typeface="Calibri"/>
              </a:rPr>
              <a:t>method </a:t>
            </a:r>
            <a:r>
              <a:rPr sz="2824" spc="-9" dirty="0">
                <a:latin typeface="Calibri"/>
                <a:cs typeface="Calibri"/>
              </a:rPr>
              <a:t>provides  measurements</a:t>
            </a:r>
            <a:endParaRPr sz="2824">
              <a:latin typeface="Calibri"/>
              <a:cs typeface="Calibri"/>
            </a:endParaRPr>
          </a:p>
          <a:p>
            <a:pPr marL="313221" marR="244862">
              <a:spcBef>
                <a:spcPts val="675"/>
              </a:spcBef>
            </a:pPr>
            <a:r>
              <a:rPr sz="2824" dirty="0">
                <a:latin typeface="Calibri"/>
                <a:cs typeface="Calibri"/>
              </a:rPr>
              <a:t>of </a:t>
            </a:r>
            <a:r>
              <a:rPr sz="2824" spc="-18" dirty="0">
                <a:solidFill>
                  <a:srgbClr val="C00000"/>
                </a:solidFill>
                <a:latin typeface="Calibri"/>
                <a:cs typeface="Calibri"/>
              </a:rPr>
              <a:t>gas </a:t>
            </a:r>
            <a:r>
              <a:rPr sz="2824" spc="-4" dirty="0">
                <a:solidFill>
                  <a:srgbClr val="C00000"/>
                </a:solidFill>
                <a:latin typeface="Calibri"/>
                <a:cs typeface="Calibri"/>
              </a:rPr>
              <a:t>emission </a:t>
            </a:r>
            <a:r>
              <a:rPr sz="2824" dirty="0">
                <a:latin typeface="Calibri"/>
                <a:cs typeface="Calibri"/>
              </a:rPr>
              <a:t>and </a:t>
            </a:r>
            <a:r>
              <a:rPr sz="2824" spc="-4" dirty="0">
                <a:latin typeface="Calibri"/>
                <a:cs typeface="Calibri"/>
              </a:rPr>
              <a:t>also </a:t>
            </a:r>
            <a:r>
              <a:rPr sz="2824" spc="-9" dirty="0">
                <a:latin typeface="Calibri"/>
                <a:cs typeface="Calibri"/>
              </a:rPr>
              <a:t>allows measurements </a:t>
            </a:r>
            <a:r>
              <a:rPr sz="2824" dirty="0">
                <a:latin typeface="Calibri"/>
                <a:cs typeface="Calibri"/>
              </a:rPr>
              <a:t>of  </a:t>
            </a:r>
            <a:r>
              <a:rPr sz="2824" spc="-13" dirty="0">
                <a:solidFill>
                  <a:srgbClr val="C00000"/>
                </a:solidFill>
                <a:latin typeface="Calibri"/>
                <a:cs typeface="Calibri"/>
              </a:rPr>
              <a:t>fluxes </a:t>
            </a:r>
            <a:r>
              <a:rPr sz="2824" dirty="0">
                <a:solidFill>
                  <a:srgbClr val="C00000"/>
                </a:solidFill>
                <a:latin typeface="Calibri"/>
                <a:cs typeface="Calibri"/>
              </a:rPr>
              <a:t>of </a:t>
            </a:r>
            <a:r>
              <a:rPr sz="2824" spc="-4" dirty="0">
                <a:solidFill>
                  <a:srgbClr val="C00000"/>
                </a:solidFill>
                <a:latin typeface="Calibri"/>
                <a:cs typeface="Calibri"/>
              </a:rPr>
              <a:t>sensible </a:t>
            </a:r>
            <a:r>
              <a:rPr sz="2824" spc="-9" dirty="0">
                <a:solidFill>
                  <a:srgbClr val="C00000"/>
                </a:solidFill>
                <a:latin typeface="Calibri"/>
                <a:cs typeface="Calibri"/>
              </a:rPr>
              <a:t>heat, </a:t>
            </a:r>
            <a:r>
              <a:rPr sz="2824" spc="-18" dirty="0">
                <a:solidFill>
                  <a:srgbClr val="C00000"/>
                </a:solidFill>
                <a:latin typeface="Calibri"/>
                <a:cs typeface="Calibri"/>
              </a:rPr>
              <a:t>latent</a:t>
            </a:r>
            <a:endParaRPr sz="2824">
              <a:latin typeface="Calibri"/>
              <a:cs typeface="Calibri"/>
            </a:endParaRPr>
          </a:p>
          <a:p>
            <a:pPr marL="313221">
              <a:spcBef>
                <a:spcPts val="675"/>
              </a:spcBef>
            </a:pPr>
            <a:r>
              <a:rPr sz="2824" spc="-9" dirty="0">
                <a:solidFill>
                  <a:srgbClr val="C00000"/>
                </a:solidFill>
                <a:latin typeface="Calibri"/>
                <a:cs typeface="Calibri"/>
              </a:rPr>
              <a:t>heat </a:t>
            </a:r>
            <a:r>
              <a:rPr sz="2824" dirty="0">
                <a:solidFill>
                  <a:srgbClr val="C00000"/>
                </a:solidFill>
                <a:latin typeface="Calibri"/>
                <a:cs typeface="Calibri"/>
              </a:rPr>
              <a:t>and </a:t>
            </a:r>
            <a:r>
              <a:rPr sz="2824" spc="-4" dirty="0">
                <a:solidFill>
                  <a:srgbClr val="C00000"/>
                </a:solidFill>
                <a:latin typeface="Calibri"/>
                <a:cs typeface="Calibri"/>
              </a:rPr>
              <a:t>momentum</a:t>
            </a:r>
            <a:r>
              <a:rPr sz="2824" spc="-4" dirty="0">
                <a:latin typeface="Calibri"/>
                <a:cs typeface="Calibri"/>
              </a:rPr>
              <a:t>, </a:t>
            </a:r>
            <a:r>
              <a:rPr sz="2824" spc="-18" dirty="0">
                <a:latin typeface="Calibri"/>
                <a:cs typeface="Calibri"/>
              </a:rPr>
              <a:t>integrated </a:t>
            </a:r>
            <a:r>
              <a:rPr sz="2824" spc="-9" dirty="0">
                <a:latin typeface="Calibri"/>
                <a:cs typeface="Calibri"/>
              </a:rPr>
              <a:t>over </a:t>
            </a:r>
            <a:r>
              <a:rPr sz="2824" dirty="0">
                <a:latin typeface="Calibri"/>
                <a:cs typeface="Calibri"/>
              </a:rPr>
              <a:t>an</a:t>
            </a:r>
            <a:r>
              <a:rPr sz="2824" spc="13" dirty="0">
                <a:latin typeface="Calibri"/>
                <a:cs typeface="Calibri"/>
              </a:rPr>
              <a:t> </a:t>
            </a:r>
            <a:r>
              <a:rPr sz="2824" spc="-9" dirty="0">
                <a:latin typeface="Calibri"/>
                <a:cs typeface="Calibri"/>
              </a:rPr>
              <a:t>area.</a:t>
            </a:r>
            <a:endParaRPr sz="2824">
              <a:latin typeface="Calibri"/>
              <a:cs typeface="Calibri"/>
            </a:endParaRPr>
          </a:p>
          <a:p>
            <a:pPr marL="254387" marR="4483" indent="-243181">
              <a:lnSpc>
                <a:spcPct val="120000"/>
              </a:lnSpc>
              <a:buFont typeface="Arial"/>
              <a:buChar char="•"/>
              <a:tabLst>
                <a:tab pos="313781" algn="l"/>
              </a:tabLst>
            </a:pPr>
            <a:r>
              <a:rPr sz="2824" spc="-4" dirty="0">
                <a:latin typeface="Calibri"/>
                <a:cs typeface="Calibri"/>
              </a:rPr>
              <a:t>This method </a:t>
            </a:r>
            <a:r>
              <a:rPr sz="2824" spc="-9" dirty="0">
                <a:latin typeface="Calibri"/>
                <a:cs typeface="Calibri"/>
              </a:rPr>
              <a:t>was </a:t>
            </a:r>
            <a:r>
              <a:rPr sz="2824" spc="-4" dirty="0">
                <a:latin typeface="Calibri"/>
                <a:cs typeface="Calibri"/>
              </a:rPr>
              <a:t>widely used in </a:t>
            </a:r>
            <a:r>
              <a:rPr sz="2824" spc="-9" dirty="0">
                <a:latin typeface="Calibri"/>
                <a:cs typeface="Calibri"/>
              </a:rPr>
              <a:t>micrometeorology  </a:t>
            </a:r>
            <a:r>
              <a:rPr sz="2824" spc="-26" dirty="0">
                <a:latin typeface="Calibri"/>
                <a:cs typeface="Calibri"/>
              </a:rPr>
              <a:t>for </a:t>
            </a:r>
            <a:r>
              <a:rPr sz="2824" spc="-9" dirty="0">
                <a:latin typeface="Calibri"/>
                <a:cs typeface="Calibri"/>
              </a:rPr>
              <a:t>over </a:t>
            </a:r>
            <a:r>
              <a:rPr sz="2824" spc="-4" dirty="0">
                <a:latin typeface="Calibri"/>
                <a:cs typeface="Calibri"/>
              </a:rPr>
              <a:t>30 </a:t>
            </a:r>
            <a:r>
              <a:rPr sz="2824" spc="-18" dirty="0">
                <a:latin typeface="Calibri"/>
                <a:cs typeface="Calibri"/>
              </a:rPr>
              <a:t>years, </a:t>
            </a:r>
            <a:r>
              <a:rPr sz="2824" spc="-4" dirty="0">
                <a:latin typeface="Calibri"/>
                <a:cs typeface="Calibri"/>
              </a:rPr>
              <a:t>but </a:t>
            </a:r>
            <a:r>
              <a:rPr sz="2824" spc="-66" dirty="0">
                <a:latin typeface="Calibri"/>
                <a:cs typeface="Calibri"/>
              </a:rPr>
              <a:t>now, </a:t>
            </a:r>
            <a:r>
              <a:rPr sz="2824" spc="-4" dirty="0">
                <a:latin typeface="Calibri"/>
                <a:cs typeface="Calibri"/>
              </a:rPr>
              <a:t>with</a:t>
            </a:r>
            <a:r>
              <a:rPr sz="2824" spc="141" dirty="0">
                <a:latin typeface="Calibri"/>
                <a:cs typeface="Calibri"/>
              </a:rPr>
              <a:t> </a:t>
            </a:r>
            <a:r>
              <a:rPr sz="2824" spc="-4" dirty="0">
                <a:latin typeface="Calibri"/>
                <a:cs typeface="Calibri"/>
              </a:rPr>
              <a:t>firmer</a:t>
            </a:r>
            <a:endParaRPr sz="2824">
              <a:latin typeface="Calibri"/>
              <a:cs typeface="Calibri"/>
            </a:endParaRPr>
          </a:p>
          <a:p>
            <a:pPr marL="313781" marR="1283142">
              <a:tabLst>
                <a:tab pos="2418919" algn="l"/>
              </a:tabLst>
            </a:pPr>
            <a:r>
              <a:rPr sz="2824" spc="-4" dirty="0">
                <a:latin typeface="Calibri"/>
                <a:cs typeface="Calibri"/>
              </a:rPr>
              <a:t>methodology	</a:t>
            </a:r>
            <a:r>
              <a:rPr sz="2824" dirty="0">
                <a:latin typeface="Calibri"/>
                <a:cs typeface="Calibri"/>
              </a:rPr>
              <a:t>and</a:t>
            </a:r>
            <a:r>
              <a:rPr sz="2824" spc="-31" dirty="0">
                <a:latin typeface="Calibri"/>
                <a:cs typeface="Calibri"/>
              </a:rPr>
              <a:t> </a:t>
            </a:r>
            <a:r>
              <a:rPr sz="2824" spc="-9" dirty="0">
                <a:latin typeface="Calibri"/>
                <a:cs typeface="Calibri"/>
              </a:rPr>
              <a:t>more</a:t>
            </a:r>
            <a:r>
              <a:rPr sz="2824" spc="-57" dirty="0">
                <a:latin typeface="Calibri"/>
                <a:cs typeface="Calibri"/>
              </a:rPr>
              <a:t> </a:t>
            </a:r>
            <a:r>
              <a:rPr sz="2824" spc="-4" dirty="0">
                <a:latin typeface="Calibri"/>
                <a:cs typeface="Calibri"/>
              </a:rPr>
              <a:t>advanced </a:t>
            </a:r>
            <a:r>
              <a:rPr sz="2824" dirty="0">
                <a:latin typeface="Calibri"/>
                <a:cs typeface="Calibri"/>
              </a:rPr>
              <a:t> </a:t>
            </a:r>
            <a:r>
              <a:rPr sz="2824" spc="-9" dirty="0">
                <a:latin typeface="Calibri"/>
                <a:cs typeface="Calibri"/>
              </a:rPr>
              <a:t>instrumentation, </a:t>
            </a:r>
            <a:r>
              <a:rPr sz="2824" spc="-4" dirty="0">
                <a:latin typeface="Calibri"/>
                <a:cs typeface="Calibri"/>
              </a:rPr>
              <a:t>it </a:t>
            </a:r>
            <a:r>
              <a:rPr sz="2824" spc="-9" dirty="0">
                <a:latin typeface="Calibri"/>
                <a:cs typeface="Calibri"/>
              </a:rPr>
              <a:t>can </a:t>
            </a:r>
            <a:r>
              <a:rPr sz="2824" spc="-4" dirty="0">
                <a:latin typeface="Calibri"/>
                <a:cs typeface="Calibri"/>
              </a:rPr>
              <a:t>be </a:t>
            </a:r>
            <a:r>
              <a:rPr sz="2824" spc="-13" dirty="0">
                <a:latin typeface="Calibri"/>
                <a:cs typeface="Calibri"/>
              </a:rPr>
              <a:t>available </a:t>
            </a:r>
            <a:r>
              <a:rPr sz="2824" spc="-22" dirty="0">
                <a:latin typeface="Calibri"/>
                <a:cs typeface="Calibri"/>
              </a:rPr>
              <a:t>to </a:t>
            </a:r>
            <a:r>
              <a:rPr sz="2824" spc="-18" dirty="0">
                <a:latin typeface="Calibri"/>
                <a:cs typeface="Calibri"/>
              </a:rPr>
              <a:t>any  </a:t>
            </a:r>
            <a:r>
              <a:rPr sz="2824" spc="-4" dirty="0">
                <a:latin typeface="Calibri"/>
                <a:cs typeface="Calibri"/>
              </a:rPr>
              <a:t>discipline, including science, </a:t>
            </a:r>
            <a:r>
              <a:rPr sz="2824" spc="-26" dirty="0">
                <a:latin typeface="Calibri"/>
                <a:cs typeface="Calibri"/>
              </a:rPr>
              <a:t>industry,  </a:t>
            </a:r>
            <a:r>
              <a:rPr sz="2824" spc="-13" dirty="0">
                <a:latin typeface="Calibri"/>
                <a:cs typeface="Calibri"/>
              </a:rPr>
              <a:t>environmental </a:t>
            </a:r>
            <a:r>
              <a:rPr sz="2824" spc="-9" dirty="0">
                <a:latin typeface="Calibri"/>
                <a:cs typeface="Calibri"/>
              </a:rPr>
              <a:t>monitoring </a:t>
            </a:r>
            <a:r>
              <a:rPr sz="2824" dirty="0">
                <a:latin typeface="Calibri"/>
                <a:cs typeface="Calibri"/>
              </a:rPr>
              <a:t>and</a:t>
            </a:r>
            <a:r>
              <a:rPr sz="2824" spc="84" dirty="0">
                <a:latin typeface="Calibri"/>
                <a:cs typeface="Calibri"/>
              </a:rPr>
              <a:t> </a:t>
            </a:r>
            <a:r>
              <a:rPr sz="2824" spc="-35" dirty="0">
                <a:latin typeface="Calibri"/>
                <a:cs typeface="Calibri"/>
              </a:rPr>
              <a:t>inventory.</a:t>
            </a:r>
            <a:endParaRPr sz="2824">
              <a:latin typeface="Calibri"/>
              <a:cs typeface="Calibri"/>
            </a:endParaRPr>
          </a:p>
        </p:txBody>
      </p:sp>
    </p:spTree>
    <p:extLst>
      <p:ext uri="{BB962C8B-B14F-4D97-AF65-F5344CB8AC3E}">
        <p14:creationId xmlns:p14="http://schemas.microsoft.com/office/powerpoint/2010/main" val="3442134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894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304800"/>
            <a:ext cx="8229600" cy="990600"/>
          </a:xfrm>
        </p:spPr>
        <p:txBody>
          <a:bodyPr>
            <a:normAutofit fontScale="90000"/>
          </a:bodyPr>
          <a:lstStyle/>
          <a:p>
            <a:r>
              <a:rPr lang="en-US" b="1" i="1" dirty="0" smtClean="0">
                <a:solidFill>
                  <a:srgbClr val="CC0000"/>
                </a:solidFill>
              </a:rPr>
              <a:t/>
            </a:r>
            <a:br>
              <a:rPr lang="en-US" b="1" i="1" dirty="0" smtClean="0">
                <a:solidFill>
                  <a:srgbClr val="CC0000"/>
                </a:solidFill>
              </a:rPr>
            </a:br>
            <a:r>
              <a:rPr lang="en-US" b="1" i="1" dirty="0" smtClean="0">
                <a:solidFill>
                  <a:srgbClr val="CC0000"/>
                </a:solidFill>
              </a:rPr>
              <a:t>AOSC624 </a:t>
            </a:r>
            <a:br>
              <a:rPr lang="en-US" b="1" i="1" dirty="0" smtClean="0">
                <a:solidFill>
                  <a:srgbClr val="CC0000"/>
                </a:solidFill>
              </a:rPr>
            </a:br>
            <a:r>
              <a:rPr lang="en-US" b="1" i="1" dirty="0" smtClean="0">
                <a:solidFill>
                  <a:srgbClr val="CC0000"/>
                </a:solidFill>
              </a:rPr>
              <a:t>Class 23:  May 3, 2012</a:t>
            </a:r>
            <a:br>
              <a:rPr lang="en-US" b="1" i="1" dirty="0" smtClean="0">
                <a:solidFill>
                  <a:srgbClr val="CC0000"/>
                </a:solidFill>
              </a:rPr>
            </a:br>
            <a:endParaRPr lang="en-US" dirty="0"/>
          </a:p>
        </p:txBody>
      </p:sp>
      <p:sp>
        <p:nvSpPr>
          <p:cNvPr id="6" name="Content Placeholder 5"/>
          <p:cNvSpPr>
            <a:spLocks noGrp="1"/>
          </p:cNvSpPr>
          <p:nvPr>
            <p:ph idx="1"/>
          </p:nvPr>
        </p:nvSpPr>
        <p:spPr>
          <a:xfrm>
            <a:off x="1524000" y="1905000"/>
            <a:ext cx="9144000" cy="4953000"/>
          </a:xfrm>
        </p:spPr>
        <p:txBody>
          <a:bodyPr>
            <a:normAutofit fontScale="25000" lnSpcReduction="20000"/>
          </a:bodyPr>
          <a:lstStyle/>
          <a:p>
            <a:pPr lvl="0"/>
            <a:r>
              <a:rPr lang="en-US" sz="14400" dirty="0">
                <a:solidFill>
                  <a:srgbClr val="002060"/>
                </a:solidFill>
              </a:rPr>
              <a:t>Surface albedo</a:t>
            </a:r>
          </a:p>
          <a:p>
            <a:pPr lvl="0"/>
            <a:r>
              <a:rPr lang="en-US" sz="14400" dirty="0">
                <a:solidFill>
                  <a:srgbClr val="002060"/>
                </a:solidFill>
              </a:rPr>
              <a:t>NDVI</a:t>
            </a:r>
          </a:p>
          <a:p>
            <a:pPr lvl="0"/>
            <a:endParaRPr lang="en-US" sz="14400" i="1" u="sng" dirty="0">
              <a:solidFill>
                <a:srgbClr val="C00000"/>
              </a:solidFill>
            </a:endParaRPr>
          </a:p>
          <a:p>
            <a:pPr>
              <a:buNone/>
            </a:pPr>
            <a:r>
              <a:rPr lang="en-US" sz="14400" dirty="0">
                <a:solidFill>
                  <a:srgbClr val="C00000"/>
                </a:solidFill>
              </a:rPr>
              <a:t>Remotely sensed </a:t>
            </a:r>
            <a:r>
              <a:rPr lang="en-US" sz="14400" dirty="0"/>
              <a:t>information on surface </a:t>
            </a:r>
            <a:r>
              <a:rPr lang="en-US" sz="14400" dirty="0">
                <a:solidFill>
                  <a:srgbClr val="C00000"/>
                </a:solidFill>
              </a:rPr>
              <a:t>albedo </a:t>
            </a:r>
            <a:r>
              <a:rPr lang="en-US" sz="14400" dirty="0"/>
              <a:t>and </a:t>
            </a:r>
            <a:r>
              <a:rPr lang="en-US" sz="14400" dirty="0">
                <a:solidFill>
                  <a:srgbClr val="C00000"/>
                </a:solidFill>
              </a:rPr>
              <a:t>NDVI</a:t>
            </a:r>
            <a:r>
              <a:rPr lang="en-US" sz="14400" dirty="0"/>
              <a:t> </a:t>
            </a:r>
            <a:r>
              <a:rPr lang="en-US" sz="14400" dirty="0"/>
              <a:t>is used </a:t>
            </a:r>
            <a:r>
              <a:rPr lang="en-US" sz="14400" dirty="0"/>
              <a:t>in climate modeling and research</a:t>
            </a:r>
            <a:r>
              <a:rPr lang="en-US" sz="14400" dirty="0"/>
              <a:t>.</a:t>
            </a:r>
          </a:p>
          <a:p>
            <a:pPr>
              <a:buNone/>
            </a:pPr>
            <a:endParaRPr lang="en-US" sz="14400" dirty="0"/>
          </a:p>
          <a:p>
            <a:pPr>
              <a:buNone/>
            </a:pPr>
            <a:r>
              <a:rPr lang="en-US" sz="14400" i="1" dirty="0">
                <a:solidFill>
                  <a:srgbClr val="C00000"/>
                </a:solidFill>
              </a:rPr>
              <a:t>Above parameters </a:t>
            </a:r>
            <a:r>
              <a:rPr lang="en-US" sz="14400" dirty="0">
                <a:solidFill>
                  <a:srgbClr val="002060"/>
                </a:solidFill>
              </a:rPr>
              <a:t>and surface </a:t>
            </a:r>
            <a:r>
              <a:rPr lang="en-US" sz="14400" i="1" dirty="0">
                <a:solidFill>
                  <a:srgbClr val="C00000"/>
                </a:solidFill>
              </a:rPr>
              <a:t>temperature</a:t>
            </a:r>
            <a:r>
              <a:rPr lang="en-US" sz="14400" dirty="0">
                <a:solidFill>
                  <a:srgbClr val="002060"/>
                </a:solidFill>
              </a:rPr>
              <a:t> and </a:t>
            </a:r>
            <a:r>
              <a:rPr lang="en-US" sz="14400" i="1" dirty="0" err="1">
                <a:solidFill>
                  <a:srgbClr val="C00000"/>
                </a:solidFill>
              </a:rPr>
              <a:t>radiative</a:t>
            </a:r>
            <a:r>
              <a:rPr lang="en-US" sz="14400" i="1" dirty="0">
                <a:solidFill>
                  <a:srgbClr val="C00000"/>
                </a:solidFill>
              </a:rPr>
              <a:t> fluxes </a:t>
            </a:r>
            <a:r>
              <a:rPr lang="en-US" sz="14400" dirty="0">
                <a:solidFill>
                  <a:srgbClr val="002060"/>
                </a:solidFill>
              </a:rPr>
              <a:t>needed for </a:t>
            </a:r>
            <a:r>
              <a:rPr lang="en-US" sz="14400" i="1" u="sng" dirty="0">
                <a:solidFill>
                  <a:srgbClr val="C00000"/>
                </a:solidFill>
              </a:rPr>
              <a:t>surface </a:t>
            </a:r>
            <a:r>
              <a:rPr lang="en-US" sz="14400" i="1" u="sng" dirty="0">
                <a:solidFill>
                  <a:srgbClr val="C00000"/>
                </a:solidFill>
              </a:rPr>
              <a:t>energy balance.</a:t>
            </a:r>
            <a:endParaRPr lang="en-US" sz="14400" i="1" u="sng" dirty="0">
              <a:solidFill>
                <a:srgbClr val="C00000"/>
              </a:solidFill>
            </a:endParaRPr>
          </a:p>
          <a:p>
            <a:pPr>
              <a:buNone/>
            </a:pPr>
            <a:endParaRPr lang="en-US" sz="14400" dirty="0"/>
          </a:p>
          <a:p>
            <a:pPr>
              <a:buNone/>
            </a:pPr>
            <a:endParaRPr lang="en-US" sz="9000" i="1" u="sng" dirty="0">
              <a:solidFill>
                <a:srgbClr val="C00000"/>
              </a:solidFill>
            </a:endParaRPr>
          </a:p>
          <a:p>
            <a:pPr>
              <a:buNone/>
            </a:pPr>
            <a:r>
              <a:rPr lang="en-US" sz="9000" dirty="0">
                <a:solidFill>
                  <a:srgbClr val="002060"/>
                </a:solidFill>
              </a:rPr>
              <a:t> </a:t>
            </a:r>
          </a:p>
          <a:p>
            <a:endParaRPr lang="en-US" dirty="0"/>
          </a:p>
        </p:txBody>
      </p:sp>
    </p:spTree>
    <p:extLst>
      <p:ext uri="{BB962C8B-B14F-4D97-AF65-F5344CB8AC3E}">
        <p14:creationId xmlns:p14="http://schemas.microsoft.com/office/powerpoint/2010/main" val="2480013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66" t="25000" r="26974" b="30921"/>
          <a:stretch/>
        </p:blipFill>
        <p:spPr bwMode="auto">
          <a:xfrm>
            <a:off x="1828801" y="1752601"/>
            <a:ext cx="7872663" cy="397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5534562"/>
            <a:ext cx="8991600" cy="1323439"/>
          </a:xfrm>
          <a:prstGeom prst="rect">
            <a:avLst/>
          </a:prstGeom>
          <a:noFill/>
        </p:spPr>
        <p:txBody>
          <a:bodyPr wrap="square" rtlCol="0">
            <a:spAutoFit/>
          </a:bodyPr>
          <a:lstStyle/>
          <a:p>
            <a:pPr algn="ctr"/>
            <a:r>
              <a:rPr lang="en-US" sz="2000" dirty="0">
                <a:solidFill>
                  <a:srgbClr val="C00000"/>
                </a:solidFill>
              </a:rPr>
              <a:t>Moisture moves through the canopy and also from canopy level to the atmosphere. Since these are two processes and need to be combined, it is easier to introduce the concept of “</a:t>
            </a:r>
            <a:r>
              <a:rPr lang="en-US" sz="2000" dirty="0" err="1">
                <a:solidFill>
                  <a:srgbClr val="C00000"/>
                </a:solidFill>
              </a:rPr>
              <a:t>resistence</a:t>
            </a:r>
            <a:r>
              <a:rPr lang="en-US" sz="2000" dirty="0">
                <a:solidFill>
                  <a:srgbClr val="C00000"/>
                </a:solidFill>
              </a:rPr>
              <a:t>” to the flow of moisture than deal with transfer coefficient (can combine them in parallel like in Ohm’s Law)</a:t>
            </a:r>
            <a:endParaRPr lang="en-US" sz="2000" dirty="0">
              <a:solidFill>
                <a:srgbClr val="C00000"/>
              </a:solidFill>
            </a:endParaRPr>
          </a:p>
        </p:txBody>
      </p:sp>
      <p:sp>
        <p:nvSpPr>
          <p:cNvPr id="5" name="Rectangle 4"/>
          <p:cNvSpPr/>
          <p:nvPr/>
        </p:nvSpPr>
        <p:spPr>
          <a:xfrm>
            <a:off x="1676400" y="24063"/>
            <a:ext cx="8839200" cy="1815882"/>
          </a:xfrm>
          <a:prstGeom prst="rect">
            <a:avLst/>
          </a:prstGeom>
        </p:spPr>
        <p:txBody>
          <a:bodyPr wrap="square">
            <a:spAutoFit/>
          </a:bodyPr>
          <a:lstStyle/>
          <a:p>
            <a:pPr algn="ctr">
              <a:buNone/>
            </a:pPr>
            <a:r>
              <a:rPr lang="en-US" sz="2800" dirty="0">
                <a:solidFill>
                  <a:srgbClr val="002060"/>
                </a:solidFill>
              </a:rPr>
              <a:t>First, some augmentation of last lecture on: </a:t>
            </a:r>
            <a:r>
              <a:rPr lang="en-US" sz="2800" u="sng" dirty="0">
                <a:solidFill>
                  <a:srgbClr val="C00000"/>
                </a:solidFill>
              </a:rPr>
              <a:t>Surface </a:t>
            </a:r>
            <a:r>
              <a:rPr lang="en-US" sz="2800" u="sng" dirty="0">
                <a:solidFill>
                  <a:srgbClr val="C00000"/>
                </a:solidFill>
              </a:rPr>
              <a:t>Fluxes</a:t>
            </a:r>
            <a:r>
              <a:rPr lang="en-US" sz="2800" dirty="0">
                <a:solidFill>
                  <a:srgbClr val="C00000"/>
                </a:solidFill>
              </a:rPr>
              <a:t/>
            </a:r>
            <a:br>
              <a:rPr lang="en-US" sz="2800" dirty="0">
                <a:solidFill>
                  <a:srgbClr val="C00000"/>
                </a:solidFill>
              </a:rPr>
            </a:br>
            <a:r>
              <a:rPr lang="en-US" sz="2800" dirty="0"/>
              <a:t> </a:t>
            </a:r>
            <a:r>
              <a:rPr lang="en-US" sz="2800" dirty="0">
                <a:solidFill>
                  <a:srgbClr val="002060"/>
                </a:solidFill>
              </a:rPr>
              <a:t>Must </a:t>
            </a:r>
            <a:r>
              <a:rPr lang="en-US" sz="2800" dirty="0">
                <a:solidFill>
                  <a:srgbClr val="002060"/>
                </a:solidFill>
              </a:rPr>
              <a:t>account for </a:t>
            </a:r>
            <a:r>
              <a:rPr lang="en-US" sz="2800" dirty="0">
                <a:solidFill>
                  <a:srgbClr val="C00000"/>
                </a:solidFill>
              </a:rPr>
              <a:t>transfer of latent heat</a:t>
            </a:r>
            <a:r>
              <a:rPr lang="en-US" sz="2800" dirty="0">
                <a:solidFill>
                  <a:srgbClr val="002060"/>
                </a:solidFill>
              </a:rPr>
              <a:t>, which depends on rate of </a:t>
            </a:r>
            <a:r>
              <a:rPr lang="en-US" sz="2800" dirty="0">
                <a:solidFill>
                  <a:srgbClr val="C00000"/>
                </a:solidFill>
              </a:rPr>
              <a:t>evapotranspiration</a:t>
            </a:r>
            <a:r>
              <a:rPr lang="en-US" sz="2800" dirty="0">
                <a:solidFill>
                  <a:srgbClr val="002060"/>
                </a:solidFill>
              </a:rPr>
              <a:t>.  Model must know if vegetation is </a:t>
            </a:r>
            <a:r>
              <a:rPr lang="en-US" sz="2800" dirty="0">
                <a:solidFill>
                  <a:srgbClr val="C00000"/>
                </a:solidFill>
              </a:rPr>
              <a:t>transpiring fully </a:t>
            </a:r>
            <a:r>
              <a:rPr lang="en-US" sz="2800" dirty="0">
                <a:solidFill>
                  <a:srgbClr val="002060"/>
                </a:solidFill>
              </a:rPr>
              <a:t>or if under </a:t>
            </a:r>
            <a:r>
              <a:rPr lang="en-US" sz="2800" dirty="0">
                <a:solidFill>
                  <a:srgbClr val="C00000"/>
                </a:solidFill>
              </a:rPr>
              <a:t>water stress.</a:t>
            </a:r>
          </a:p>
        </p:txBody>
      </p:sp>
    </p:spTree>
    <p:extLst>
      <p:ext uri="{BB962C8B-B14F-4D97-AF65-F5344CB8AC3E}">
        <p14:creationId xmlns:p14="http://schemas.microsoft.com/office/powerpoint/2010/main" val="384570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body" idx="1"/>
          </p:nvPr>
        </p:nvSpPr>
        <p:spPr>
          <a:xfrm>
            <a:off x="1981201" y="762000"/>
            <a:ext cx="8228013" cy="5638800"/>
          </a:xfrm>
          <a:ln/>
        </p:spPr>
        <p:txBody>
          <a:bodyPr vert="horz" lIns="90000" tIns="46800" rIns="90000" bIns="46800" rtlCol="0">
            <a:normAutofit/>
          </a:bodyPr>
          <a:lstStyle/>
          <a:p>
            <a:pPr>
              <a:spcBef>
                <a:spcPts val="500"/>
              </a:spcBef>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solidFill>
                  <a:srgbClr val="333399"/>
                </a:solidFill>
                <a:latin typeface="Times New Roman" panose="02020603050405020304" pitchFamily="18" charset="0"/>
              </a:rPr>
              <a:t>There can be no storage because there is no mass contained within a zero thickness layer.</a:t>
            </a:r>
          </a:p>
          <a:p>
            <a:pPr>
              <a:spcBef>
                <a:spcPts val="500"/>
              </a:spcBef>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a:solidFill>
                <a:srgbClr val="333399"/>
              </a:solidFill>
              <a:latin typeface="Times New Roman" panose="02020603050405020304" pitchFamily="18" charset="0"/>
            </a:endParaRPr>
          </a:p>
          <a:p>
            <a:pPr>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solidFill>
                  <a:srgbClr val="333399"/>
                </a:solidFill>
                <a:latin typeface="Times New Roman" panose="02020603050405020304" pitchFamily="18" charset="0"/>
              </a:rPr>
              <a:t>The neglect of the storage layer works well for quasi-steady-state situation where there is no appreciable change in the mean temperature of that layer. </a:t>
            </a:r>
          </a:p>
          <a:p>
            <a:pPr>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a:solidFill>
                <a:srgbClr val="333399"/>
              </a:solidFill>
              <a:latin typeface="Times New Roman" panose="02020603050405020304" pitchFamily="18" charset="0"/>
            </a:endParaRPr>
          </a:p>
          <a:p>
            <a:pPr>
              <a:spcBef>
                <a:spcPts val="500"/>
              </a:spcBef>
              <a:buClr>
                <a:srgbClr val="333399"/>
              </a:buClr>
              <a:buFont typeface="Times New Roman" panose="02020603050405020304" pitchFamily="18" charset="0"/>
              <a:buChar char="•"/>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solidFill>
                  <a:srgbClr val="333399"/>
                </a:solidFill>
                <a:latin typeface="Times New Roman" panose="02020603050405020304" pitchFamily="18" charset="0"/>
              </a:rPr>
              <a:t>It also works well for flat barren land surfaces, and for waveless sea surfaces.</a:t>
            </a:r>
            <a:br>
              <a:rPr lang="en-GB" altLang="en-US">
                <a:solidFill>
                  <a:srgbClr val="333399"/>
                </a:solidFill>
                <a:latin typeface="Times New Roman" panose="02020603050405020304" pitchFamily="18" charset="0"/>
              </a:rPr>
            </a:br>
            <a:r>
              <a:rPr lang="en-GB" altLang="en-US">
                <a:solidFill>
                  <a:srgbClr val="333399"/>
                </a:solidFill>
                <a:latin typeface="Times New Roman" panose="02020603050405020304" pitchFamily="18" charset="0"/>
              </a:rPr>
              <a:t>			</a:t>
            </a:r>
          </a:p>
        </p:txBody>
      </p:sp>
      <p:sp>
        <p:nvSpPr>
          <p:cNvPr id="6150" name="Rectangle 6"/>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1" name="Rectangle 7"/>
          <p:cNvSpPr>
            <a:spLocks noChangeArrowheads="1"/>
          </p:cNvSpPr>
          <p:nvPr/>
        </p:nvSpPr>
        <p:spPr bwMode="auto">
          <a:xfrm>
            <a:off x="1524000" y="3319464"/>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3" name="Rectangle 9"/>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5" name="Rectangle 11"/>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7" name="Rectangle 13"/>
          <p:cNvSpPr>
            <a:spLocks noChangeArrowheads="1"/>
          </p:cNvSpPr>
          <p:nvPr/>
        </p:nvSpPr>
        <p:spPr bwMode="auto">
          <a:xfrm>
            <a:off x="1524000" y="33147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58" name="Rectangle 14"/>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60" name="Rectangle 16"/>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62" name="Rectangle 18"/>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64" name="Rectangle 20"/>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66" name="Rectangle 22"/>
          <p:cNvSpPr>
            <a:spLocks noChangeArrowheads="1"/>
          </p:cNvSpPr>
          <p:nvPr/>
        </p:nvSpPr>
        <p:spPr bwMode="auto">
          <a:xfrm>
            <a:off x="1524000" y="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53060293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19" t="23465" r="25823" b="27412"/>
          <a:stretch/>
        </p:blipFill>
        <p:spPr bwMode="auto">
          <a:xfrm>
            <a:off x="1447800" y="48832"/>
            <a:ext cx="9067800" cy="680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290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10" t="29606" r="48191" b="11623"/>
          <a:stretch/>
        </p:blipFill>
        <p:spPr bwMode="auto">
          <a:xfrm>
            <a:off x="2209800" y="1183118"/>
            <a:ext cx="8458200" cy="567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600" y="152401"/>
            <a:ext cx="8534400" cy="954107"/>
          </a:xfrm>
          <a:prstGeom prst="rect">
            <a:avLst/>
          </a:prstGeom>
          <a:noFill/>
        </p:spPr>
        <p:txBody>
          <a:bodyPr wrap="square" rtlCol="0">
            <a:spAutoFit/>
          </a:bodyPr>
          <a:lstStyle/>
          <a:p>
            <a:pPr algn="ctr"/>
            <a:r>
              <a:rPr lang="en-US" sz="2800" dirty="0">
                <a:solidFill>
                  <a:srgbClr val="C00000"/>
                </a:solidFill>
              </a:rPr>
              <a:t>Typical representation of wind and temperature profiles in the surface lay</a:t>
            </a:r>
            <a:r>
              <a:rPr lang="en-US" sz="2000" dirty="0"/>
              <a:t>er</a:t>
            </a:r>
            <a:endParaRPr lang="en-US" sz="2000" dirty="0"/>
          </a:p>
        </p:txBody>
      </p:sp>
    </p:spTree>
    <p:extLst>
      <p:ext uri="{BB962C8B-B14F-4D97-AF65-F5344CB8AC3E}">
        <p14:creationId xmlns:p14="http://schemas.microsoft.com/office/powerpoint/2010/main" val="4174111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67" t="58862" r="16612" b="23245"/>
          <a:stretch/>
        </p:blipFill>
        <p:spPr bwMode="auto">
          <a:xfrm>
            <a:off x="1676400" y="1198890"/>
            <a:ext cx="8839200" cy="441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54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09" t="26096" r="16776" b="17105"/>
          <a:stretch/>
        </p:blipFill>
        <p:spPr bwMode="auto">
          <a:xfrm>
            <a:off x="1752600" y="37749"/>
            <a:ext cx="8534400" cy="67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057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92" t="39035" r="34046" b="20395"/>
          <a:stretch/>
        </p:blipFill>
        <p:spPr bwMode="auto">
          <a:xfrm>
            <a:off x="1905000" y="375991"/>
            <a:ext cx="8763000" cy="632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1" y="152400"/>
            <a:ext cx="4561387" cy="523220"/>
          </a:xfrm>
          <a:prstGeom prst="rect">
            <a:avLst/>
          </a:prstGeom>
          <a:noFill/>
        </p:spPr>
        <p:txBody>
          <a:bodyPr wrap="square" rtlCol="0">
            <a:spAutoFit/>
          </a:bodyPr>
          <a:lstStyle/>
          <a:p>
            <a:r>
              <a:rPr lang="en-US" sz="2800" dirty="0">
                <a:solidFill>
                  <a:srgbClr val="C00000"/>
                </a:solidFill>
              </a:rPr>
              <a:t>Info from Remote Sensing</a:t>
            </a:r>
            <a:endParaRPr lang="en-US" sz="2800" dirty="0">
              <a:solidFill>
                <a:srgbClr val="C00000"/>
              </a:solidFill>
            </a:endParaRPr>
          </a:p>
        </p:txBody>
      </p:sp>
    </p:spTree>
    <p:extLst>
      <p:ext uri="{BB962C8B-B14F-4D97-AF65-F5344CB8AC3E}">
        <p14:creationId xmlns:p14="http://schemas.microsoft.com/office/powerpoint/2010/main" val="1705633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29" t="16887" r="37171" b="11294"/>
          <a:stretch/>
        </p:blipFill>
        <p:spPr bwMode="auto">
          <a:xfrm>
            <a:off x="1905000" y="0"/>
            <a:ext cx="8382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926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954" t="18641" r="8882" b="13597"/>
          <a:stretch/>
        </p:blipFill>
        <p:spPr bwMode="auto">
          <a:xfrm>
            <a:off x="2438400" y="95884"/>
            <a:ext cx="7972926" cy="647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3053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789" t="20395" r="8059" b="23684"/>
          <a:stretch/>
        </p:blipFill>
        <p:spPr bwMode="auto">
          <a:xfrm>
            <a:off x="1676401" y="416618"/>
            <a:ext cx="8952577" cy="624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8733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685801"/>
            <a:ext cx="8686800" cy="4524315"/>
          </a:xfrm>
          <a:prstGeom prst="rect">
            <a:avLst/>
          </a:prstGeom>
        </p:spPr>
        <p:txBody>
          <a:bodyPr wrap="square">
            <a:spAutoFit/>
          </a:bodyPr>
          <a:lstStyle/>
          <a:p>
            <a:pPr algn="ctr"/>
            <a:r>
              <a:rPr lang="en-US" sz="3600" dirty="0">
                <a:solidFill>
                  <a:srgbClr val="C00000"/>
                </a:solidFill>
              </a:rPr>
              <a:t>Aerodynamic Resistance</a:t>
            </a:r>
          </a:p>
          <a:p>
            <a:pPr algn="ctr"/>
            <a:r>
              <a:rPr lang="en-US" sz="3600" dirty="0">
                <a:solidFill>
                  <a:srgbClr val="002060"/>
                </a:solidFill>
              </a:rPr>
              <a:t>The aerodynamic resistance controls the rate of water vapor</a:t>
            </a:r>
          </a:p>
          <a:p>
            <a:pPr algn="ctr"/>
            <a:r>
              <a:rPr lang="en-US" sz="3600" dirty="0">
                <a:solidFill>
                  <a:srgbClr val="002060"/>
                </a:solidFill>
              </a:rPr>
              <a:t>transfer away from the surface and is </a:t>
            </a:r>
            <a:r>
              <a:rPr lang="en-US" sz="3600" i="1" dirty="0">
                <a:solidFill>
                  <a:srgbClr val="C00000"/>
                </a:solidFill>
              </a:rPr>
              <a:t>intuitively inversely</a:t>
            </a:r>
          </a:p>
          <a:p>
            <a:pPr algn="ctr"/>
            <a:r>
              <a:rPr lang="en-US" sz="3600" dirty="0">
                <a:solidFill>
                  <a:srgbClr val="002060"/>
                </a:solidFill>
              </a:rPr>
              <a:t>proportional to the wind speed. It can be expressed for</a:t>
            </a:r>
          </a:p>
          <a:p>
            <a:pPr algn="ctr"/>
            <a:r>
              <a:rPr lang="en-US" sz="3600" dirty="0">
                <a:solidFill>
                  <a:srgbClr val="002060"/>
                </a:solidFill>
              </a:rPr>
              <a:t>conditions of neutral stability as:</a:t>
            </a:r>
          </a:p>
        </p:txBody>
      </p:sp>
    </p:spTree>
    <p:extLst>
      <p:ext uri="{BB962C8B-B14F-4D97-AF65-F5344CB8AC3E}">
        <p14:creationId xmlns:p14="http://schemas.microsoft.com/office/powerpoint/2010/main" val="1337067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15" t="37281" r="48356" b="23788"/>
          <a:stretch/>
        </p:blipFill>
        <p:spPr bwMode="auto">
          <a:xfrm>
            <a:off x="1649656" y="-34965"/>
            <a:ext cx="9018344" cy="620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48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1905000" y="1143000"/>
            <a:ext cx="8458200" cy="5334000"/>
          </a:xfrm>
        </p:spPr>
        <p:txBody>
          <a:bodyPr/>
          <a:lstStyle/>
          <a:p>
            <a:pPr>
              <a:spcBef>
                <a:spcPts val="500"/>
              </a:spcBef>
              <a:buClr>
                <a:srgbClr val="333399"/>
              </a:buClr>
              <a:buFont typeface="Times New Roman" panose="02020603050405020304" pitchFamily="18" charset="0"/>
              <a:buChar char="•"/>
            </a:pPr>
            <a:r>
              <a:rPr lang="en-GB" altLang="en-US">
                <a:solidFill>
                  <a:srgbClr val="333399"/>
                </a:solidFill>
                <a:latin typeface="Times New Roman" panose="02020603050405020304" pitchFamily="18" charset="0"/>
              </a:rPr>
              <a:t>During a late morning sunny </a:t>
            </a:r>
            <a:r>
              <a:rPr lang="en-GB" altLang="en-US" b="1" i="1">
                <a:solidFill>
                  <a:srgbClr val="333399"/>
                </a:solidFill>
                <a:latin typeface="Times New Roman" panose="02020603050405020304" pitchFamily="18" charset="0"/>
              </a:rPr>
              <a:t>day over land</a:t>
            </a:r>
            <a:r>
              <a:rPr lang="en-GB" altLang="en-US">
                <a:solidFill>
                  <a:srgbClr val="333399"/>
                </a:solidFill>
                <a:latin typeface="Times New Roman" panose="02020603050405020304" pitchFamily="18" charset="0"/>
              </a:rPr>
              <a:t>,       				is negative because there is more downward radiation entering the layer than leaving upward.</a:t>
            </a:r>
          </a:p>
          <a:p>
            <a:pPr>
              <a:spcBef>
                <a:spcPts val="500"/>
              </a:spcBef>
              <a:buClr>
                <a:srgbClr val="333399"/>
              </a:buClr>
              <a:buNone/>
            </a:pPr>
            <a:endParaRPr lang="en-GB" altLang="en-US">
              <a:solidFill>
                <a:srgbClr val="333399"/>
              </a:solidFill>
              <a:latin typeface="Times New Roman" panose="02020603050405020304" pitchFamily="18" charset="0"/>
            </a:endParaRPr>
          </a:p>
          <a:p>
            <a:pPr>
              <a:spcBef>
                <a:spcPts val="500"/>
              </a:spcBef>
              <a:buClr>
                <a:srgbClr val="333399"/>
              </a:buClr>
              <a:buFont typeface="Times New Roman" panose="02020603050405020304" pitchFamily="18" charset="0"/>
              <a:buChar char="•"/>
            </a:pPr>
            <a:r>
              <a:rPr lang="en-GB" altLang="en-US">
                <a:solidFill>
                  <a:srgbClr val="333399"/>
                </a:solidFill>
                <a:latin typeface="Times New Roman" panose="02020603050405020304" pitchFamily="18" charset="0"/>
              </a:rPr>
              <a:t>        and         are positive because of heat and moisture transport away upward from the surface.</a:t>
            </a:r>
          </a:p>
          <a:p>
            <a:pPr>
              <a:spcBef>
                <a:spcPts val="500"/>
              </a:spcBef>
              <a:buClr>
                <a:srgbClr val="333399"/>
              </a:buClr>
              <a:buFont typeface="Times New Roman" panose="02020603050405020304" pitchFamily="18" charset="0"/>
              <a:buChar char="•"/>
            </a:pPr>
            <a:endParaRPr lang="en-GB" altLang="en-US">
              <a:solidFill>
                <a:srgbClr val="333399"/>
              </a:solidFill>
              <a:latin typeface="Times New Roman" panose="02020603050405020304" pitchFamily="18" charset="0"/>
            </a:endParaRPr>
          </a:p>
          <a:p>
            <a:pPr>
              <a:spcBef>
                <a:spcPts val="500"/>
              </a:spcBef>
              <a:buClr>
                <a:srgbClr val="333399"/>
              </a:buClr>
              <a:buFont typeface="Times New Roman" panose="02020603050405020304" pitchFamily="18" charset="0"/>
              <a:buChar char="•"/>
            </a:pPr>
            <a:r>
              <a:rPr lang="en-GB" altLang="en-US">
                <a:solidFill>
                  <a:srgbClr val="333399"/>
                </a:solidFill>
                <a:latin typeface="Times New Roman" panose="02020603050405020304" pitchFamily="18" charset="0"/>
              </a:rPr>
              <a:t>        is negative when heat is conducted downward into the ground from the warm surface ( see fig 7.3a).</a:t>
            </a:r>
          </a:p>
          <a:p>
            <a:endParaRPr lang="en-US" altLang="en-US"/>
          </a:p>
        </p:txBody>
      </p:sp>
      <p:graphicFrame>
        <p:nvGraphicFramePr>
          <p:cNvPr id="62475" name="Object 11"/>
          <p:cNvGraphicFramePr>
            <a:graphicFrameLocks noChangeAspect="1"/>
          </p:cNvGraphicFramePr>
          <p:nvPr/>
        </p:nvGraphicFramePr>
        <p:xfrm>
          <a:off x="2209800" y="3352800"/>
          <a:ext cx="736600" cy="825500"/>
        </p:xfrm>
        <a:graphic>
          <a:graphicData uri="http://schemas.openxmlformats.org/presentationml/2006/ole">
            <mc:AlternateContent xmlns:mc="http://schemas.openxmlformats.org/markup-compatibility/2006">
              <mc:Choice xmlns:v="urn:schemas-microsoft-com:vml" Requires="v">
                <p:oleObj spid="_x0000_s5126" name="Equation" r:id="rId3" imgW="241200" imgH="215640" progId="Equation.3">
                  <p:embed/>
                </p:oleObj>
              </mc:Choice>
              <mc:Fallback>
                <p:oleObj name="Equation" r:id="rId3" imgW="24120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352800"/>
                        <a:ext cx="736600" cy="8255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6" name="Object 12"/>
          <p:cNvGraphicFramePr>
            <a:graphicFrameLocks noChangeAspect="1"/>
          </p:cNvGraphicFramePr>
          <p:nvPr/>
        </p:nvGraphicFramePr>
        <p:xfrm>
          <a:off x="3810001" y="3429001"/>
          <a:ext cx="582613" cy="765175"/>
        </p:xfrm>
        <a:graphic>
          <a:graphicData uri="http://schemas.openxmlformats.org/presentationml/2006/ole">
            <mc:AlternateContent xmlns:mc="http://schemas.openxmlformats.org/markup-compatibility/2006">
              <mc:Choice xmlns:v="urn:schemas-microsoft-com:vml" Requires="v">
                <p:oleObj spid="_x0000_s5127" name="Equation" r:id="rId5" imgW="228600" imgH="215640" progId="Equation.3">
                  <p:embed/>
                </p:oleObj>
              </mc:Choice>
              <mc:Fallback>
                <p:oleObj name="Equation" r:id="rId5" imgW="22860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1" y="3429001"/>
                        <a:ext cx="582613" cy="7651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8" name="Object 14"/>
          <p:cNvGraphicFramePr>
            <a:graphicFrameLocks noChangeAspect="1"/>
          </p:cNvGraphicFramePr>
          <p:nvPr/>
        </p:nvGraphicFramePr>
        <p:xfrm>
          <a:off x="2286001" y="4876801"/>
          <a:ext cx="682625" cy="925513"/>
        </p:xfrm>
        <a:graphic>
          <a:graphicData uri="http://schemas.openxmlformats.org/presentationml/2006/ole">
            <mc:AlternateContent xmlns:mc="http://schemas.openxmlformats.org/markup-compatibility/2006">
              <mc:Choice xmlns:v="urn:schemas-microsoft-com:vml" Requires="v">
                <p:oleObj spid="_x0000_s5128" name="Equation" r:id="rId7" imgW="228600" imgH="228600" progId="Equation.3">
                  <p:embed/>
                </p:oleObj>
              </mc:Choice>
              <mc:Fallback>
                <p:oleObj name="Equation" r:id="rId7" imgW="228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1" y="4876801"/>
                        <a:ext cx="682625" cy="9255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83" name="Object 19"/>
          <p:cNvGraphicFramePr>
            <a:graphicFrameLocks noChangeAspect="1"/>
          </p:cNvGraphicFramePr>
          <p:nvPr>
            <p:ph sz="half" idx="4294967295"/>
          </p:nvPr>
        </p:nvGraphicFramePr>
        <p:xfrm>
          <a:off x="2438401" y="1524000"/>
          <a:ext cx="663575" cy="787400"/>
        </p:xfrm>
        <a:graphic>
          <a:graphicData uri="http://schemas.openxmlformats.org/presentationml/2006/ole">
            <mc:AlternateContent xmlns:mc="http://schemas.openxmlformats.org/markup-compatibility/2006">
              <mc:Choice xmlns:v="urn:schemas-microsoft-com:vml" Requires="v">
                <p:oleObj spid="_x0000_s5129" name="Equation" r:id="rId9" imgW="203040" imgH="241200" progId="Equation.3">
                  <p:embed/>
                </p:oleObj>
              </mc:Choice>
              <mc:Fallback>
                <p:oleObj name="Equation" r:id="rId9" imgW="20304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1524000"/>
                        <a:ext cx="663575"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87" name="Rectangle 23"/>
          <p:cNvSpPr>
            <a:spLocks noGrp="1" noChangeArrowheads="1"/>
          </p:cNvSpPr>
          <p:nvPr>
            <p:ph type="title"/>
          </p:nvPr>
        </p:nvSpPr>
        <p:spPr>
          <a:xfrm>
            <a:off x="1905001" y="1"/>
            <a:ext cx="8228013" cy="1433513"/>
          </a:xfrm>
        </p:spPr>
        <p:txBody>
          <a:bodyPr/>
          <a:lstStyle/>
          <a:p>
            <a:r>
              <a:rPr lang="en-US" altLang="en-US">
                <a:solidFill>
                  <a:schemeClr val="accent2"/>
                </a:solidFill>
                <a:latin typeface="Times New Roman" panose="02020603050405020304" pitchFamily="18" charset="0"/>
              </a:rPr>
              <a:t>Day Over Land</a:t>
            </a:r>
          </a:p>
        </p:txBody>
      </p:sp>
    </p:spTree>
    <p:extLst>
      <p:ext uri="{BB962C8B-B14F-4D97-AF65-F5344CB8AC3E}">
        <p14:creationId xmlns:p14="http://schemas.microsoft.com/office/powerpoint/2010/main" val="24445871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86" t="18860" r="29112" b="15789"/>
          <a:stretch/>
        </p:blipFill>
        <p:spPr bwMode="auto">
          <a:xfrm>
            <a:off x="1676400" y="1"/>
            <a:ext cx="8686800" cy="674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751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7" t="22149" r="17763" b="37062"/>
          <a:stretch/>
        </p:blipFill>
        <p:spPr bwMode="auto">
          <a:xfrm>
            <a:off x="1524000" y="533400"/>
            <a:ext cx="8991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874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28600"/>
            <a:ext cx="9144000" cy="6629400"/>
          </a:xfrm>
        </p:spPr>
        <p:txBody>
          <a:bodyPr>
            <a:normAutofit fontScale="62500" lnSpcReduction="20000"/>
          </a:bodyPr>
          <a:lstStyle/>
          <a:p>
            <a:pPr>
              <a:buNone/>
            </a:pPr>
            <a:r>
              <a:rPr lang="en-US" sz="5800" dirty="0">
                <a:solidFill>
                  <a:srgbClr val="C00000"/>
                </a:solidFill>
              </a:rPr>
              <a:t>SURFACE ALBEDO</a:t>
            </a:r>
          </a:p>
          <a:p>
            <a:pPr>
              <a:buNone/>
            </a:pPr>
            <a:r>
              <a:rPr lang="en-US" sz="3400" dirty="0"/>
              <a:t> </a:t>
            </a:r>
          </a:p>
          <a:p>
            <a:r>
              <a:rPr lang="en-US" sz="4000" dirty="0">
                <a:solidFill>
                  <a:srgbClr val="002060"/>
                </a:solidFill>
              </a:rPr>
              <a:t>Albedo=radiation reflected from a surface/radiation incident on the surface</a:t>
            </a:r>
          </a:p>
          <a:p>
            <a:pPr>
              <a:buNone/>
            </a:pPr>
            <a:r>
              <a:rPr lang="en-US" sz="4000" dirty="0">
                <a:solidFill>
                  <a:srgbClr val="002060"/>
                </a:solidFill>
              </a:rPr>
              <a:t> </a:t>
            </a:r>
          </a:p>
          <a:p>
            <a:r>
              <a:rPr lang="en-US" sz="4000" dirty="0">
                <a:solidFill>
                  <a:srgbClr val="002060"/>
                </a:solidFill>
              </a:rPr>
              <a:t>Surface albedo generally refers to the total solar spectrum integrated over all angles.  Albedo is used in climate to form surface energy budgets.  For this purpose, the integrated albedo is needed.</a:t>
            </a:r>
          </a:p>
          <a:p>
            <a:pPr>
              <a:buNone/>
            </a:pPr>
            <a:r>
              <a:rPr lang="en-US" sz="4000" dirty="0">
                <a:solidFill>
                  <a:srgbClr val="002060"/>
                </a:solidFill>
              </a:rPr>
              <a:t> </a:t>
            </a:r>
          </a:p>
          <a:p>
            <a:pPr>
              <a:buNone/>
            </a:pPr>
            <a:r>
              <a:rPr lang="en-US" sz="4000" dirty="0">
                <a:solidFill>
                  <a:srgbClr val="002060"/>
                </a:solidFill>
              </a:rPr>
              <a:t>TWO options for measuring </a:t>
            </a:r>
            <a:r>
              <a:rPr lang="en-US" sz="4000" dirty="0" err="1">
                <a:solidFill>
                  <a:srgbClr val="002060"/>
                </a:solidFill>
              </a:rPr>
              <a:t>albedo</a:t>
            </a:r>
            <a:r>
              <a:rPr lang="en-US" sz="4000" dirty="0">
                <a:solidFill>
                  <a:srgbClr val="002060"/>
                </a:solidFill>
              </a:rPr>
              <a:t> measure </a:t>
            </a:r>
            <a:r>
              <a:rPr lang="en-US" sz="4000" dirty="0">
                <a:solidFill>
                  <a:srgbClr val="002060"/>
                </a:solidFill>
              </a:rPr>
              <a:t>in broadband</a:t>
            </a:r>
          </a:p>
          <a:p>
            <a:r>
              <a:rPr lang="en-US" sz="4000" dirty="0">
                <a:solidFill>
                  <a:srgbClr val="002060"/>
                </a:solidFill>
              </a:rPr>
              <a:t>1a)	do atmospheric correction; gives you surface broadband reflectance</a:t>
            </a:r>
          </a:p>
          <a:p>
            <a:pPr>
              <a:buNone/>
            </a:pPr>
            <a:r>
              <a:rPr lang="en-US" sz="4000" dirty="0">
                <a:solidFill>
                  <a:srgbClr val="002060"/>
                </a:solidFill>
              </a:rPr>
              <a:t> </a:t>
            </a:r>
          </a:p>
          <a:p>
            <a:r>
              <a:rPr lang="en-US" sz="4000" dirty="0">
                <a:solidFill>
                  <a:srgbClr val="002060"/>
                </a:solidFill>
              </a:rPr>
              <a:t>APPROACH 1 = assume isotropy to get albedo</a:t>
            </a:r>
          </a:p>
          <a:p>
            <a:r>
              <a:rPr lang="en-US" sz="4000" dirty="0">
                <a:solidFill>
                  <a:srgbClr val="002060"/>
                </a:solidFill>
              </a:rPr>
              <a:t>APPROACH 2 = use surface bi-directional models</a:t>
            </a:r>
          </a:p>
          <a:p>
            <a:r>
              <a:rPr lang="en-US" sz="4000" dirty="0">
                <a:solidFill>
                  <a:srgbClr val="002060"/>
                </a:solidFill>
              </a:rPr>
              <a:t>APPROACH 3 - borrow top of atmosphere bi-directional models</a:t>
            </a:r>
          </a:p>
          <a:p>
            <a:r>
              <a:rPr lang="en-US" sz="4000" dirty="0">
                <a:solidFill>
                  <a:srgbClr val="002060"/>
                </a:solidFill>
              </a:rPr>
              <a:t> </a:t>
            </a:r>
          </a:p>
          <a:p>
            <a:endParaRPr lang="en-US" dirty="0"/>
          </a:p>
        </p:txBody>
      </p:sp>
    </p:spTree>
    <p:extLst>
      <p:ext uri="{BB962C8B-B14F-4D97-AF65-F5344CB8AC3E}">
        <p14:creationId xmlns:p14="http://schemas.microsoft.com/office/powerpoint/2010/main" val="3579711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1"/>
            <a:ext cx="9144000" cy="5973763"/>
          </a:xfrm>
        </p:spPr>
        <p:txBody>
          <a:bodyPr>
            <a:normAutofit fontScale="92500" lnSpcReduction="10000"/>
          </a:bodyPr>
          <a:lstStyle/>
          <a:p>
            <a:pPr>
              <a:buNone/>
            </a:pPr>
            <a:r>
              <a:rPr lang="en-US" sz="3600" dirty="0">
                <a:solidFill>
                  <a:srgbClr val="002060"/>
                </a:solidFill>
              </a:rPr>
              <a:t>1b)	(same thing, different order)</a:t>
            </a:r>
          </a:p>
          <a:p>
            <a:pPr>
              <a:buNone/>
            </a:pPr>
            <a:endParaRPr lang="en-US" sz="3600" dirty="0">
              <a:solidFill>
                <a:srgbClr val="002060"/>
              </a:solidFill>
            </a:endParaRPr>
          </a:p>
          <a:p>
            <a:r>
              <a:rPr lang="en-US" sz="3600" dirty="0">
                <a:solidFill>
                  <a:srgbClr val="002060"/>
                </a:solidFill>
              </a:rPr>
              <a:t>take broadband reflectance at top of atmosphere,</a:t>
            </a:r>
          </a:p>
          <a:p>
            <a:pPr marL="0" indent="0">
              <a:buNone/>
            </a:pPr>
            <a:r>
              <a:rPr lang="en-US" sz="3600" dirty="0">
                <a:solidFill>
                  <a:srgbClr val="002060"/>
                </a:solidFill>
              </a:rPr>
              <a:t>	apply bi-directional model of top of </a:t>
            </a:r>
          </a:p>
          <a:p>
            <a:pPr marL="0" indent="0">
              <a:buNone/>
            </a:pPr>
            <a:r>
              <a:rPr lang="en-US" sz="3600" dirty="0">
                <a:solidFill>
                  <a:srgbClr val="002060"/>
                </a:solidFill>
              </a:rPr>
              <a:t>	</a:t>
            </a:r>
            <a:r>
              <a:rPr lang="en-US" sz="3600" dirty="0">
                <a:solidFill>
                  <a:srgbClr val="002060"/>
                </a:solidFill>
              </a:rPr>
              <a:t>atmosphere,</a:t>
            </a:r>
          </a:p>
          <a:p>
            <a:r>
              <a:rPr lang="en-US" sz="3600" dirty="0">
                <a:solidFill>
                  <a:srgbClr val="002060"/>
                </a:solidFill>
              </a:rPr>
              <a:t>get top of atmosphere broadband </a:t>
            </a:r>
            <a:r>
              <a:rPr lang="en-US" sz="3600" dirty="0" err="1">
                <a:solidFill>
                  <a:srgbClr val="002060"/>
                </a:solidFill>
              </a:rPr>
              <a:t>albedo</a:t>
            </a:r>
            <a:r>
              <a:rPr lang="en-US" sz="3600" dirty="0">
                <a:solidFill>
                  <a:srgbClr val="002060"/>
                </a:solidFill>
              </a:rPr>
              <a:t>,</a:t>
            </a:r>
          </a:p>
          <a:p>
            <a:pPr marL="0" indent="0">
              <a:buNone/>
            </a:pPr>
            <a:r>
              <a:rPr lang="en-US" sz="3600" dirty="0">
                <a:solidFill>
                  <a:srgbClr val="002060"/>
                </a:solidFill>
              </a:rPr>
              <a:t>	do atmospheric correction applied to total flux 	to get surface albedo.</a:t>
            </a:r>
          </a:p>
          <a:p>
            <a:pPr lvl="0"/>
            <a:r>
              <a:rPr lang="en-US" sz="3600" dirty="0">
                <a:solidFill>
                  <a:srgbClr val="002060"/>
                </a:solidFill>
              </a:rPr>
              <a:t>measure narrowband-spectral reflectance (more complicated because we have to integrate over spectral intervals and account for angular variability)</a:t>
            </a:r>
          </a:p>
          <a:p>
            <a:endParaRPr lang="en-US" sz="3600" dirty="0">
              <a:solidFill>
                <a:srgbClr val="002060"/>
              </a:solidFill>
            </a:endParaRPr>
          </a:p>
          <a:p>
            <a:endParaRPr lang="en-US" dirty="0"/>
          </a:p>
        </p:txBody>
      </p:sp>
    </p:spTree>
    <p:extLst>
      <p:ext uri="{BB962C8B-B14F-4D97-AF65-F5344CB8AC3E}">
        <p14:creationId xmlns:p14="http://schemas.microsoft.com/office/powerpoint/2010/main" val="38518032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8839200" cy="6858000"/>
          </a:xfrm>
        </p:spPr>
        <p:txBody>
          <a:bodyPr>
            <a:normAutofit/>
          </a:bodyPr>
          <a:lstStyle/>
          <a:p>
            <a:pPr marL="0" indent="0">
              <a:buNone/>
            </a:pPr>
            <a:r>
              <a:rPr lang="en-US" dirty="0"/>
              <a:t> </a:t>
            </a:r>
          </a:p>
          <a:p>
            <a:pPr>
              <a:spcBef>
                <a:spcPts val="0"/>
              </a:spcBef>
            </a:pPr>
            <a:r>
              <a:rPr lang="en-US" dirty="0">
                <a:solidFill>
                  <a:srgbClr val="002060"/>
                </a:solidFill>
              </a:rPr>
              <a:t>2a)	apply atmospheric correction to get surface spectral reflectance; do APPROACH 1, 2, or 3, but also must do spectral integration; need a model of spectral characteristics of surface type to do spectral integration</a:t>
            </a:r>
            <a:r>
              <a:rPr lang="en-US" dirty="0" smtClean="0">
                <a:solidFill>
                  <a:srgbClr val="002060"/>
                </a:solidFill>
              </a:rPr>
              <a:t>.</a:t>
            </a:r>
          </a:p>
          <a:p>
            <a:pPr>
              <a:spcBef>
                <a:spcPts val="0"/>
              </a:spcBef>
            </a:pPr>
            <a:endParaRPr lang="en-US" dirty="0">
              <a:solidFill>
                <a:srgbClr val="002060"/>
              </a:solidFill>
            </a:endParaRPr>
          </a:p>
          <a:p>
            <a:pPr marL="0" indent="0">
              <a:spcBef>
                <a:spcPts val="0"/>
              </a:spcBef>
              <a:buNone/>
            </a:pPr>
            <a:r>
              <a:rPr lang="en-US" b="1" dirty="0">
                <a:solidFill>
                  <a:srgbClr val="C00000"/>
                </a:solidFill>
              </a:rPr>
              <a:t>Albedo of snow, clouds, ice, water</a:t>
            </a:r>
            <a:r>
              <a:rPr lang="en-US" b="1" dirty="0" smtClean="0">
                <a:solidFill>
                  <a:srgbClr val="C00000"/>
                </a:solidFill>
              </a:rPr>
              <a:t>:</a:t>
            </a:r>
          </a:p>
          <a:p>
            <a:pPr>
              <a:spcBef>
                <a:spcPts val="0"/>
              </a:spcBef>
            </a:pPr>
            <a:endParaRPr lang="en-US" dirty="0">
              <a:solidFill>
                <a:srgbClr val="C00000"/>
              </a:solidFill>
            </a:endParaRPr>
          </a:p>
          <a:p>
            <a:pPr>
              <a:spcBef>
                <a:spcPts val="0"/>
              </a:spcBef>
            </a:pPr>
            <a:r>
              <a:rPr lang="en-US" i="1" dirty="0">
                <a:solidFill>
                  <a:srgbClr val="002060"/>
                </a:solidFill>
              </a:rPr>
              <a:t>Fresh snow 75 to 95</a:t>
            </a:r>
            <a:endParaRPr lang="en-US" dirty="0">
              <a:solidFill>
                <a:srgbClr val="002060"/>
              </a:solidFill>
            </a:endParaRPr>
          </a:p>
          <a:p>
            <a:pPr>
              <a:spcBef>
                <a:spcPts val="0"/>
              </a:spcBef>
            </a:pPr>
            <a:r>
              <a:rPr lang="en-US" i="1" dirty="0">
                <a:solidFill>
                  <a:srgbClr val="002060"/>
                </a:solidFill>
              </a:rPr>
              <a:t>Clouds (thick) 60 to 90</a:t>
            </a:r>
            <a:endParaRPr lang="en-US" dirty="0">
              <a:solidFill>
                <a:srgbClr val="002060"/>
              </a:solidFill>
            </a:endParaRPr>
          </a:p>
          <a:p>
            <a:pPr>
              <a:spcBef>
                <a:spcPts val="0"/>
              </a:spcBef>
            </a:pPr>
            <a:r>
              <a:rPr lang="en-US" i="1" dirty="0">
                <a:solidFill>
                  <a:srgbClr val="002060"/>
                </a:solidFill>
              </a:rPr>
              <a:t>Clouds (thin) 30 to 50</a:t>
            </a:r>
            <a:endParaRPr lang="en-US" dirty="0">
              <a:solidFill>
                <a:srgbClr val="002060"/>
              </a:solidFill>
            </a:endParaRPr>
          </a:p>
          <a:p>
            <a:pPr>
              <a:spcBef>
                <a:spcPts val="0"/>
              </a:spcBef>
            </a:pPr>
            <a:r>
              <a:rPr lang="en-US" i="1" dirty="0">
                <a:solidFill>
                  <a:srgbClr val="002060"/>
                </a:solidFill>
              </a:rPr>
              <a:t>Ice 30 to 40</a:t>
            </a:r>
            <a:endParaRPr lang="en-US" dirty="0">
              <a:solidFill>
                <a:srgbClr val="002060"/>
              </a:solidFill>
            </a:endParaRPr>
          </a:p>
          <a:p>
            <a:pPr>
              <a:spcBef>
                <a:spcPts val="0"/>
              </a:spcBef>
            </a:pPr>
            <a:r>
              <a:rPr lang="en-US" i="1" dirty="0">
                <a:solidFill>
                  <a:srgbClr val="002060"/>
                </a:solidFill>
              </a:rPr>
              <a:t>Water 10</a:t>
            </a:r>
            <a:endParaRPr lang="en-US" dirty="0">
              <a:solidFill>
                <a:srgbClr val="002060"/>
              </a:solidFill>
            </a:endParaRPr>
          </a:p>
          <a:p>
            <a:pPr>
              <a:spcBef>
                <a:spcPts val="0"/>
              </a:spcBef>
            </a:pPr>
            <a:r>
              <a:rPr lang="en-US" i="1" dirty="0">
                <a:solidFill>
                  <a:srgbClr val="002060"/>
                </a:solidFill>
              </a:rPr>
              <a:t>Earth and atmosphere 30</a:t>
            </a:r>
            <a:endParaRPr lang="en-US" dirty="0">
              <a:solidFill>
                <a:srgbClr val="002060"/>
              </a:solidFill>
            </a:endParaRPr>
          </a:p>
          <a:p>
            <a:endParaRPr lang="en-US" dirty="0"/>
          </a:p>
        </p:txBody>
      </p:sp>
    </p:spTree>
    <p:extLst>
      <p:ext uri="{BB962C8B-B14F-4D97-AF65-F5344CB8AC3E}">
        <p14:creationId xmlns:p14="http://schemas.microsoft.com/office/powerpoint/2010/main" val="3867095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553200"/>
          </a:xfrm>
        </p:spPr>
        <p:txBody>
          <a:bodyPr>
            <a:noAutofit/>
          </a:bodyPr>
          <a:lstStyle/>
          <a:p>
            <a:pPr>
              <a:spcBef>
                <a:spcPts val="0"/>
              </a:spcBef>
            </a:pPr>
            <a:r>
              <a:rPr lang="en-US" sz="2400" dirty="0"/>
              <a:t>Incident radiation includes </a:t>
            </a:r>
            <a:r>
              <a:rPr lang="en-US" sz="2400" dirty="0">
                <a:solidFill>
                  <a:srgbClr val="C00000"/>
                </a:solidFill>
              </a:rPr>
              <a:t>beam and/or diffuse </a:t>
            </a:r>
            <a:r>
              <a:rPr lang="en-US" sz="2400" dirty="0"/>
              <a:t>radiation. Reflected </a:t>
            </a:r>
            <a:r>
              <a:rPr lang="en-US" sz="2400" dirty="0"/>
              <a:t>radiation however, depends on surface properties</a:t>
            </a:r>
            <a:r>
              <a:rPr lang="en-US" sz="2400" dirty="0"/>
              <a:t>.</a:t>
            </a:r>
            <a:endParaRPr lang="en-US" sz="2400" dirty="0"/>
          </a:p>
          <a:p>
            <a:pPr>
              <a:spcBef>
                <a:spcPts val="0"/>
              </a:spcBef>
            </a:pPr>
            <a:r>
              <a:rPr lang="en-US" sz="2400" dirty="0"/>
              <a:t>The two limiting characteristics of a surface reflectivity are </a:t>
            </a:r>
            <a:r>
              <a:rPr lang="en-US" sz="2400" dirty="0">
                <a:solidFill>
                  <a:srgbClr val="C00000"/>
                </a:solidFill>
              </a:rPr>
              <a:t>Diffuse and Specular</a:t>
            </a:r>
            <a:r>
              <a:rPr lang="en-US" sz="2400" dirty="0">
                <a:solidFill>
                  <a:srgbClr val="C00000"/>
                </a:solidFill>
              </a:rPr>
              <a:t>.</a:t>
            </a:r>
            <a:endParaRPr lang="en-US" sz="2400" dirty="0">
              <a:solidFill>
                <a:srgbClr val="C00000"/>
              </a:solidFill>
            </a:endParaRPr>
          </a:p>
          <a:p>
            <a:pPr>
              <a:spcBef>
                <a:spcPts val="0"/>
              </a:spcBef>
            </a:pPr>
            <a:r>
              <a:rPr lang="en-US" sz="2400" dirty="0">
                <a:solidFill>
                  <a:srgbClr val="C00000"/>
                </a:solidFill>
              </a:rPr>
              <a:t>Isotropic</a:t>
            </a:r>
            <a:r>
              <a:rPr lang="en-US" sz="2400" dirty="0"/>
              <a:t> Diffuse Reflection has equal magnitude in all directions.  After reflection from a diffuse surface, all signs of the incident radiation are completely obliterated</a:t>
            </a:r>
            <a:r>
              <a:rPr lang="en-US" sz="2400" dirty="0"/>
              <a:t>.</a:t>
            </a:r>
            <a:endParaRPr lang="en-US" sz="2400" dirty="0"/>
          </a:p>
          <a:p>
            <a:pPr>
              <a:spcBef>
                <a:spcPts val="0"/>
              </a:spcBef>
            </a:pPr>
            <a:r>
              <a:rPr lang="en-US" sz="2400" dirty="0"/>
              <a:t>Anisotropic Diffuse Reflection has greater magnitude away from the incident angle of radiation</a:t>
            </a:r>
            <a:r>
              <a:rPr lang="en-US" sz="2400" dirty="0"/>
              <a:t>.</a:t>
            </a:r>
            <a:endParaRPr lang="en-US" sz="2400" dirty="0"/>
          </a:p>
          <a:p>
            <a:pPr>
              <a:spcBef>
                <a:spcPts val="0"/>
              </a:spcBef>
            </a:pPr>
            <a:r>
              <a:rPr lang="en-US" sz="2400" dirty="0"/>
              <a:t>Specular surfaces are very smooth with respect to the wavelength of the incident radiation</a:t>
            </a:r>
            <a:r>
              <a:rPr lang="en-US" sz="2400" dirty="0"/>
              <a:t>.</a:t>
            </a:r>
            <a:endParaRPr lang="en-US" sz="2400" dirty="0"/>
          </a:p>
          <a:p>
            <a:pPr>
              <a:spcBef>
                <a:spcPts val="0"/>
              </a:spcBef>
            </a:pPr>
            <a:r>
              <a:rPr lang="en-US" sz="2400" dirty="0">
                <a:solidFill>
                  <a:srgbClr val="C00000"/>
                </a:solidFill>
              </a:rPr>
              <a:t>Perfectly Specular </a:t>
            </a:r>
            <a:r>
              <a:rPr lang="en-US" sz="2400" dirty="0"/>
              <a:t>has equal angles of incidence and reflectance</a:t>
            </a:r>
            <a:r>
              <a:rPr lang="en-US" sz="2400" dirty="0"/>
              <a:t>.</a:t>
            </a:r>
            <a:endParaRPr lang="en-US" sz="2400" dirty="0"/>
          </a:p>
          <a:p>
            <a:pPr>
              <a:spcBef>
                <a:spcPts val="0"/>
              </a:spcBef>
            </a:pPr>
            <a:r>
              <a:rPr lang="en-US" sz="2400" dirty="0" err="1"/>
              <a:t>Bidirectionally</a:t>
            </a:r>
            <a:r>
              <a:rPr lang="en-US" sz="2400" dirty="0"/>
              <a:t> Spectral has unequal angles of incidence and reflectance</a:t>
            </a:r>
            <a:r>
              <a:rPr lang="en-US" sz="2400" dirty="0"/>
              <a:t>.</a:t>
            </a:r>
            <a:endParaRPr lang="en-US" sz="2400" dirty="0"/>
          </a:p>
          <a:p>
            <a:pPr>
              <a:spcBef>
                <a:spcPts val="0"/>
              </a:spcBef>
            </a:pPr>
            <a:r>
              <a:rPr lang="en-US" sz="2400" b="1" u="sng" dirty="0">
                <a:solidFill>
                  <a:srgbClr val="C00000"/>
                </a:solidFill>
              </a:rPr>
              <a:t>Each method of finding surface albedo has some faults</a:t>
            </a:r>
            <a:r>
              <a:rPr lang="en-US" sz="2400" dirty="0"/>
              <a:t>.</a:t>
            </a:r>
            <a:endParaRPr lang="en-US" sz="2400" dirty="0"/>
          </a:p>
          <a:p>
            <a:pPr>
              <a:spcBef>
                <a:spcPts val="0"/>
              </a:spcBef>
            </a:pPr>
            <a:r>
              <a:rPr lang="en-US" sz="2400" dirty="0"/>
              <a:t>An inverted </a:t>
            </a:r>
            <a:r>
              <a:rPr lang="en-US" sz="2400" dirty="0" err="1"/>
              <a:t>pyranometer</a:t>
            </a:r>
            <a:r>
              <a:rPr lang="en-US" sz="2400" dirty="0"/>
              <a:t> is capable of obtaining upwelling radiation</a:t>
            </a:r>
            <a:r>
              <a:rPr lang="en-US" sz="2400" dirty="0"/>
              <a:t>.</a:t>
            </a:r>
          </a:p>
          <a:p>
            <a:pPr>
              <a:spcBef>
                <a:spcPts val="0"/>
              </a:spcBef>
            </a:pPr>
            <a:r>
              <a:rPr lang="en-US" sz="2400" b="1" u="sng" dirty="0">
                <a:solidFill>
                  <a:srgbClr val="00B050"/>
                </a:solidFill>
              </a:rPr>
              <a:t>To design satellite instruments requires knowledge of surface  spectral and angular properties.</a:t>
            </a:r>
            <a:endParaRPr lang="en-US" sz="2400" b="1" u="sng" dirty="0">
              <a:solidFill>
                <a:srgbClr val="00B050"/>
              </a:solidFill>
            </a:endParaRPr>
          </a:p>
          <a:p>
            <a:pPr>
              <a:spcBef>
                <a:spcPts val="0"/>
              </a:spcBef>
              <a:buNone/>
            </a:pPr>
            <a:r>
              <a:rPr lang="en-US" sz="2400" b="1" u="sng" dirty="0">
                <a:solidFill>
                  <a:srgbClr val="00B050"/>
                </a:solidFill>
              </a:rPr>
              <a:t> </a:t>
            </a:r>
          </a:p>
          <a:p>
            <a:pPr>
              <a:spcBef>
                <a:spcPts val="0"/>
              </a:spcBef>
            </a:pPr>
            <a:endParaRPr lang="en-US" sz="2400" dirty="0"/>
          </a:p>
        </p:txBody>
      </p:sp>
    </p:spTree>
    <p:extLst>
      <p:ext uri="{BB962C8B-B14F-4D97-AF65-F5344CB8AC3E}">
        <p14:creationId xmlns:p14="http://schemas.microsoft.com/office/powerpoint/2010/main" val="10092428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fig005"/>
          <p:cNvPicPr>
            <a:picLocks noChangeAspect="1" noChangeArrowheads="1"/>
          </p:cNvPicPr>
          <p:nvPr/>
        </p:nvPicPr>
        <p:blipFill>
          <a:blip r:embed="rId3" cstate="print">
            <a:extLst>
              <a:ext uri="{28A0092B-C50C-407E-A947-70E740481C1C}">
                <a14:useLocalDpi xmlns:a14="http://schemas.microsoft.com/office/drawing/2010/main" val="0"/>
              </a:ext>
            </a:extLst>
          </a:blip>
          <a:srcRect l="13091" t="9804" r="4987" b="2942"/>
          <a:stretch>
            <a:fillRect/>
          </a:stretch>
        </p:blipFill>
        <p:spPr bwMode="auto">
          <a:xfrm>
            <a:off x="1905000" y="76200"/>
            <a:ext cx="8763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4629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fig004"/>
          <p:cNvPicPr>
            <a:picLocks noChangeAspect="1" noChangeArrowheads="1"/>
          </p:cNvPicPr>
          <p:nvPr/>
        </p:nvPicPr>
        <p:blipFill>
          <a:blip r:embed="rId3" cstate="print">
            <a:extLst>
              <a:ext uri="{28A0092B-C50C-407E-A947-70E740481C1C}">
                <a14:useLocalDpi xmlns:a14="http://schemas.microsoft.com/office/drawing/2010/main" val="0"/>
              </a:ext>
            </a:extLst>
          </a:blip>
          <a:srcRect l="14706" t="7124" r="2942" b="16652"/>
          <a:stretch>
            <a:fillRect/>
          </a:stretch>
        </p:blipFill>
        <p:spPr bwMode="auto">
          <a:xfrm>
            <a:off x="2133600" y="0"/>
            <a:ext cx="7924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9696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1000"/>
            <a:ext cx="8839200" cy="6477000"/>
          </a:xfrm>
        </p:spPr>
        <p:txBody>
          <a:bodyPr>
            <a:normAutofit/>
          </a:bodyPr>
          <a:lstStyle/>
          <a:p>
            <a:pPr>
              <a:buNone/>
            </a:pPr>
            <a:r>
              <a:rPr lang="en-US" sz="3600" dirty="0">
                <a:solidFill>
                  <a:srgbClr val="C00000"/>
                </a:solidFill>
              </a:rPr>
              <a:t>Example  how NDVI is used in operations:</a:t>
            </a:r>
            <a:endParaRPr lang="en-US" sz="3600" dirty="0">
              <a:solidFill>
                <a:srgbClr val="C00000"/>
              </a:solidFill>
            </a:endParaRPr>
          </a:p>
          <a:p>
            <a:pPr>
              <a:buNone/>
            </a:pPr>
            <a:r>
              <a:rPr lang="en-US" dirty="0"/>
              <a:t> </a:t>
            </a:r>
          </a:p>
          <a:p>
            <a:pPr>
              <a:buNone/>
            </a:pPr>
            <a:r>
              <a:rPr lang="en-US" dirty="0">
                <a:solidFill>
                  <a:srgbClr val="002060"/>
                </a:solidFill>
              </a:rPr>
              <a:t>ENCEP Eta Model: </a:t>
            </a:r>
          </a:p>
          <a:p>
            <a:pPr>
              <a:buNone/>
            </a:pPr>
            <a:r>
              <a:rPr lang="en-US" dirty="0">
                <a:solidFill>
                  <a:srgbClr val="002060"/>
                </a:solidFill>
              </a:rPr>
              <a:t> </a:t>
            </a:r>
          </a:p>
          <a:p>
            <a:pPr>
              <a:buNone/>
            </a:pPr>
            <a:r>
              <a:rPr lang="en-US" dirty="0">
                <a:solidFill>
                  <a:srgbClr val="002060"/>
                </a:solidFill>
              </a:rPr>
              <a:t>Regional </a:t>
            </a:r>
            <a:r>
              <a:rPr lang="en-US" dirty="0" err="1">
                <a:solidFill>
                  <a:srgbClr val="002060"/>
                </a:solidFill>
              </a:rPr>
              <a:t>mesoscale</a:t>
            </a:r>
            <a:r>
              <a:rPr lang="en-US" dirty="0">
                <a:solidFill>
                  <a:srgbClr val="002060"/>
                </a:solidFill>
              </a:rPr>
              <a:t> model used by NOAA for forecasting.  Has 40 km resolution.  </a:t>
            </a:r>
          </a:p>
          <a:p>
            <a:pPr>
              <a:buNone/>
            </a:pPr>
            <a:r>
              <a:rPr lang="en-US" dirty="0">
                <a:solidFill>
                  <a:srgbClr val="002060"/>
                </a:solidFill>
              </a:rPr>
              <a:t> </a:t>
            </a:r>
          </a:p>
          <a:p>
            <a:pPr>
              <a:buNone/>
            </a:pPr>
            <a:r>
              <a:rPr lang="en-US" dirty="0">
                <a:solidFill>
                  <a:srgbClr val="002060"/>
                </a:solidFill>
              </a:rPr>
              <a:t>If NDVI is used as average index for a grid box large errors are obtained in Eta model output.  If NDVI is used in conjunction with area distribution within that box, a better output results from Eta model.</a:t>
            </a:r>
          </a:p>
          <a:p>
            <a:endParaRPr lang="en-US" dirty="0"/>
          </a:p>
          <a:p>
            <a:endParaRPr lang="en-US" dirty="0"/>
          </a:p>
        </p:txBody>
      </p:sp>
    </p:spTree>
    <p:extLst>
      <p:ext uri="{BB962C8B-B14F-4D97-AF65-F5344CB8AC3E}">
        <p14:creationId xmlns:p14="http://schemas.microsoft.com/office/powerpoint/2010/main" val="17904274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04800"/>
            <a:ext cx="9144000" cy="6553200"/>
          </a:xfrm>
        </p:spPr>
        <p:txBody>
          <a:bodyPr>
            <a:normAutofit fontScale="62500" lnSpcReduction="20000"/>
          </a:bodyPr>
          <a:lstStyle/>
          <a:p>
            <a:pPr>
              <a:buNone/>
            </a:pPr>
            <a:r>
              <a:rPr lang="en-US" sz="5700" dirty="0">
                <a:solidFill>
                  <a:srgbClr val="C00000"/>
                </a:solidFill>
              </a:rPr>
              <a:t>Leaf </a:t>
            </a:r>
            <a:r>
              <a:rPr lang="en-US" sz="5700" dirty="0">
                <a:solidFill>
                  <a:srgbClr val="C00000"/>
                </a:solidFill>
              </a:rPr>
              <a:t>Area </a:t>
            </a:r>
            <a:r>
              <a:rPr lang="en-US" sz="5700" dirty="0">
                <a:solidFill>
                  <a:srgbClr val="C00000"/>
                </a:solidFill>
              </a:rPr>
              <a:t>Index (LAI)</a:t>
            </a:r>
          </a:p>
          <a:p>
            <a:pPr>
              <a:buNone/>
            </a:pPr>
            <a:endParaRPr lang="en-US" sz="3800" dirty="0">
              <a:solidFill>
                <a:srgbClr val="002060"/>
              </a:solidFill>
            </a:endParaRPr>
          </a:p>
          <a:p>
            <a:pPr>
              <a:buNone/>
            </a:pPr>
            <a:r>
              <a:rPr lang="en-US" sz="4000" dirty="0">
                <a:solidFill>
                  <a:srgbClr val="002060"/>
                </a:solidFill>
              </a:rPr>
              <a:t>Provides </a:t>
            </a:r>
            <a:r>
              <a:rPr lang="en-US" sz="4000" dirty="0">
                <a:solidFill>
                  <a:srgbClr val="002060"/>
                </a:solidFill>
              </a:rPr>
              <a:t>information for inside of canopy; amount of green leaf per unit area of the surface</a:t>
            </a:r>
          </a:p>
          <a:p>
            <a:pPr>
              <a:buNone/>
            </a:pPr>
            <a:r>
              <a:rPr lang="en-US" sz="4000" dirty="0">
                <a:solidFill>
                  <a:srgbClr val="002060"/>
                </a:solidFill>
              </a:rPr>
              <a:t> </a:t>
            </a:r>
          </a:p>
          <a:p>
            <a:pPr algn="ctr">
              <a:buNone/>
            </a:pPr>
            <a:r>
              <a:rPr lang="en-US" sz="5800" dirty="0">
                <a:solidFill>
                  <a:srgbClr val="002060"/>
                </a:solidFill>
              </a:rPr>
              <a:t>Beer's Law	</a:t>
            </a:r>
            <a:r>
              <a:rPr lang="en-US" sz="5800" dirty="0">
                <a:solidFill>
                  <a:srgbClr val="C00000"/>
                </a:solidFill>
              </a:rPr>
              <a:t>I = I</a:t>
            </a:r>
            <a:r>
              <a:rPr lang="en-US" sz="5800" baseline="-25000" dirty="0">
                <a:solidFill>
                  <a:srgbClr val="C00000"/>
                </a:solidFill>
              </a:rPr>
              <a:t>o</a:t>
            </a:r>
            <a:r>
              <a:rPr lang="en-US" sz="5800" dirty="0">
                <a:solidFill>
                  <a:srgbClr val="C00000"/>
                </a:solidFill>
              </a:rPr>
              <a:t> * e</a:t>
            </a:r>
            <a:r>
              <a:rPr lang="en-US" sz="5800" baseline="30000" dirty="0">
                <a:solidFill>
                  <a:srgbClr val="C00000"/>
                </a:solidFill>
              </a:rPr>
              <a:t>(-LAI * t)</a:t>
            </a:r>
            <a:endParaRPr lang="en-US" sz="5800" dirty="0">
              <a:solidFill>
                <a:srgbClr val="C00000"/>
              </a:solidFill>
            </a:endParaRPr>
          </a:p>
          <a:p>
            <a:pPr>
              <a:buNone/>
            </a:pPr>
            <a:r>
              <a:rPr lang="en-US" sz="4000" dirty="0">
                <a:solidFill>
                  <a:srgbClr val="002060"/>
                </a:solidFill>
              </a:rPr>
              <a:t>where t = transmission</a:t>
            </a:r>
          </a:p>
          <a:p>
            <a:pPr>
              <a:buNone/>
            </a:pPr>
            <a:r>
              <a:rPr lang="en-US" sz="4000" dirty="0">
                <a:solidFill>
                  <a:srgbClr val="002060"/>
                </a:solidFill>
              </a:rPr>
              <a:t>LAI acts as an extinction coefficient for radiation going through canopy to surface.</a:t>
            </a:r>
          </a:p>
          <a:p>
            <a:pPr>
              <a:buNone/>
            </a:pPr>
            <a:r>
              <a:rPr lang="en-US" sz="4000" dirty="0">
                <a:solidFill>
                  <a:srgbClr val="002060"/>
                </a:solidFill>
              </a:rPr>
              <a:t> </a:t>
            </a:r>
          </a:p>
          <a:p>
            <a:pPr>
              <a:buNone/>
            </a:pPr>
            <a:r>
              <a:rPr lang="en-US" sz="4000" dirty="0">
                <a:solidFill>
                  <a:srgbClr val="002060"/>
                </a:solidFill>
              </a:rPr>
              <a:t>Photosynthesis depends on </a:t>
            </a:r>
            <a:r>
              <a:rPr lang="en-US" sz="4000" dirty="0" err="1">
                <a:solidFill>
                  <a:srgbClr val="002060"/>
                </a:solidFill>
              </a:rPr>
              <a:t>photosynthetically</a:t>
            </a:r>
            <a:r>
              <a:rPr lang="en-US" sz="4000" dirty="0">
                <a:solidFill>
                  <a:srgbClr val="002060"/>
                </a:solidFill>
              </a:rPr>
              <a:t> active radiation (PAR) (0.4 - 0.7</a:t>
            </a:r>
            <a:r>
              <a:rPr lang="en-US" sz="4000" dirty="0">
                <a:solidFill>
                  <a:srgbClr val="002060"/>
                </a:solidFill>
                <a:sym typeface="Symbol"/>
              </a:rPr>
              <a:t></a:t>
            </a:r>
            <a:r>
              <a:rPr lang="en-US" sz="4000" dirty="0">
                <a:solidFill>
                  <a:srgbClr val="002060"/>
                </a:solidFill>
              </a:rPr>
              <a:t>m)</a:t>
            </a:r>
          </a:p>
          <a:p>
            <a:pPr>
              <a:buNone/>
            </a:pPr>
            <a:r>
              <a:rPr lang="en-US" sz="4000" dirty="0">
                <a:solidFill>
                  <a:srgbClr val="002060"/>
                </a:solidFill>
              </a:rPr>
              <a:t> </a:t>
            </a:r>
          </a:p>
          <a:p>
            <a:pPr algn="ctr">
              <a:buNone/>
            </a:pPr>
            <a:r>
              <a:rPr lang="en-US" sz="4000" dirty="0">
                <a:solidFill>
                  <a:srgbClr val="C00000"/>
                </a:solidFill>
              </a:rPr>
              <a:t>Absorbed PAR ~ NDVI</a:t>
            </a:r>
          </a:p>
          <a:p>
            <a:pPr>
              <a:buNone/>
            </a:pPr>
            <a:r>
              <a:rPr lang="en-US" sz="4000" dirty="0">
                <a:solidFill>
                  <a:srgbClr val="002060"/>
                </a:solidFill>
              </a:rPr>
              <a:t> </a:t>
            </a:r>
          </a:p>
          <a:p>
            <a:pPr>
              <a:buNone/>
            </a:pPr>
            <a:r>
              <a:rPr lang="en-US" sz="4000" dirty="0">
                <a:solidFill>
                  <a:srgbClr val="002060"/>
                </a:solidFill>
              </a:rPr>
              <a:t>APAR = absorbed </a:t>
            </a:r>
            <a:r>
              <a:rPr lang="en-US" sz="4000" dirty="0" err="1">
                <a:solidFill>
                  <a:srgbClr val="002060"/>
                </a:solidFill>
              </a:rPr>
              <a:t>photosynthetically</a:t>
            </a:r>
            <a:r>
              <a:rPr lang="en-US" sz="4000" dirty="0">
                <a:solidFill>
                  <a:srgbClr val="002060"/>
                </a:solidFill>
              </a:rPr>
              <a:t> active radiation</a:t>
            </a:r>
          </a:p>
          <a:p>
            <a:endParaRPr lang="en-US" dirty="0">
              <a:solidFill>
                <a:srgbClr val="002060"/>
              </a:solidFill>
            </a:endParaRPr>
          </a:p>
        </p:txBody>
      </p:sp>
    </p:spTree>
    <p:extLst>
      <p:ext uri="{BB962C8B-B14F-4D97-AF65-F5344CB8AC3E}">
        <p14:creationId xmlns:p14="http://schemas.microsoft.com/office/powerpoint/2010/main" val="2953651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4255</Words>
  <Application>Microsoft Office PowerPoint</Application>
  <PresentationFormat>Widescreen</PresentationFormat>
  <Paragraphs>492</Paragraphs>
  <Slides>118</Slides>
  <Notes>21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28" baseType="lpstr">
      <vt:lpstr>Arial</vt:lpstr>
      <vt:lpstr>Calibri</vt:lpstr>
      <vt:lpstr>Calibri Light</vt:lpstr>
      <vt:lpstr>Corbel</vt:lpstr>
      <vt:lpstr>Microsoft Sans Serif</vt:lpstr>
      <vt:lpstr>Palatino</vt:lpstr>
      <vt:lpstr>Symbol</vt:lpstr>
      <vt:lpstr>Times New Roman</vt:lpstr>
      <vt:lpstr>Office Theme</vt:lpstr>
      <vt:lpstr>Microsoft Equation 3.0</vt:lpstr>
      <vt:lpstr>PowerPoint Presentation</vt:lpstr>
      <vt:lpstr>Heat Budget at the Surface</vt:lpstr>
      <vt:lpstr>PowerPoint Presentation</vt:lpstr>
      <vt:lpstr>PowerPoint Presentation</vt:lpstr>
      <vt:lpstr>PowerPoint Presentation</vt:lpstr>
      <vt:lpstr>PowerPoint Presentation</vt:lpstr>
      <vt:lpstr>PowerPoint Presentation</vt:lpstr>
      <vt:lpstr>PowerPoint Presentation</vt:lpstr>
      <vt:lpstr>Day Over Land</vt:lpstr>
      <vt:lpstr>Night Over Land</vt:lpstr>
      <vt:lpstr>Surface Energy Balance Formulae</vt:lpstr>
      <vt:lpstr>PowerPoint Presentation</vt:lpstr>
      <vt:lpstr>PowerPoint Presentation</vt:lpstr>
      <vt:lpstr>PowerPoint Presentation</vt:lpstr>
      <vt:lpstr>PowerPoint Presentation</vt:lpstr>
      <vt:lpstr>References</vt:lpstr>
      <vt:lpstr>Bowen ratio methods </vt:lpstr>
      <vt:lpstr>PowerPoint Presentation</vt:lpstr>
      <vt:lpstr>Priestly – Taylor Method </vt:lpstr>
      <vt:lpstr>PowerPoint Presentation</vt:lpstr>
      <vt:lpstr>PowerPoint Presentation</vt:lpstr>
      <vt:lpstr>PowerPoint Presentation</vt:lpstr>
      <vt:lpstr>PowerPoint Presentation</vt:lpstr>
      <vt:lpstr>PowerPoint Presentation</vt:lpstr>
      <vt:lpstr>PowerPoint Presentation</vt:lpstr>
      <vt:lpstr>Penman-Monteith method </vt:lpstr>
      <vt:lpstr>PowerPoint Presentation</vt:lpstr>
      <vt:lpstr>Surface fluxes— Drag and Bulk Transfer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Dependence on Stability.</vt:lpstr>
      <vt:lpstr>PowerPoint Presentation</vt:lpstr>
      <vt:lpstr>PowerPoint Presentation</vt:lpstr>
      <vt:lpstr>PowerPoint Presentation</vt:lpstr>
      <vt:lpstr>PowerPoint Presentation</vt:lpstr>
      <vt:lpstr>PowerPoint Presentation</vt:lpstr>
      <vt:lpstr>PowerPoint Presentation</vt:lpstr>
      <vt:lpstr>Entertainment into the Top of the Mixed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Theoretical aspects of satellite remote sensing of energy balance</vt:lpstr>
      <vt:lpstr>Surface energy balance formulae</vt:lpstr>
      <vt:lpstr>PowerPoint Presentation</vt:lpstr>
      <vt:lpstr>ln(z  0.56h) ln[(z  0.56h) / (0.0189h)]</vt:lpstr>
      <vt:lpstr>For latent heat:</vt:lpstr>
      <vt:lpstr>PowerPoint Presentation</vt:lpstr>
      <vt:lpstr>PowerPoint Presentation</vt:lpstr>
      <vt:lpstr>That is:</vt:lpstr>
      <vt:lpstr>What is Flux</vt:lpstr>
      <vt:lpstr>Flux Measurements</vt:lpstr>
      <vt:lpstr>“A Brief Practical Guide to Eddy Covariance Flux  Measurements: Principles and Workflow Examples for  Scientific and Industrial Applications”</vt:lpstr>
      <vt:lpstr>Introduction</vt:lpstr>
      <vt:lpstr>PowerPoint Presentation</vt:lpstr>
      <vt:lpstr>PowerPoint Presentation</vt:lpstr>
      <vt:lpstr>PowerPoint Presentation</vt:lpstr>
      <vt:lpstr> AOSC624  Class 23:  May 3, 2012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Pinker</dc:creator>
  <cp:lastModifiedBy>Pinker</cp:lastModifiedBy>
  <cp:revision>2</cp:revision>
  <dcterms:created xsi:type="dcterms:W3CDTF">2015-11-28T21:38:59Z</dcterms:created>
  <dcterms:modified xsi:type="dcterms:W3CDTF">2015-11-28T21:47:41Z</dcterms:modified>
</cp:coreProperties>
</file>