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257" r:id="rId2"/>
    <p:sldId id="258" r:id="rId3"/>
    <p:sldId id="259" r:id="rId4"/>
    <p:sldId id="260" r:id="rId5"/>
    <p:sldId id="261" r:id="rId6"/>
    <p:sldId id="263" r:id="rId7"/>
    <p:sldId id="280" r:id="rId8"/>
    <p:sldId id="265" r:id="rId9"/>
    <p:sldId id="266" r:id="rId10"/>
    <p:sldId id="366" r:id="rId11"/>
    <p:sldId id="365" r:id="rId12"/>
    <p:sldId id="367" r:id="rId13"/>
    <p:sldId id="331" r:id="rId14"/>
    <p:sldId id="334" r:id="rId15"/>
    <p:sldId id="330" r:id="rId16"/>
    <p:sldId id="333" r:id="rId17"/>
    <p:sldId id="339" r:id="rId18"/>
    <p:sldId id="345" r:id="rId19"/>
    <p:sldId id="341" r:id="rId20"/>
    <p:sldId id="323" r:id="rId21"/>
    <p:sldId id="324" r:id="rId22"/>
    <p:sldId id="269" r:id="rId23"/>
    <p:sldId id="378" r:id="rId24"/>
    <p:sldId id="292" r:id="rId25"/>
    <p:sldId id="309" r:id="rId26"/>
    <p:sldId id="293" r:id="rId27"/>
    <p:sldId id="294" r:id="rId28"/>
    <p:sldId id="296" r:id="rId29"/>
    <p:sldId id="374" r:id="rId30"/>
    <p:sldId id="376" r:id="rId31"/>
    <p:sldId id="377" r:id="rId32"/>
    <p:sldId id="379" r:id="rId33"/>
    <p:sldId id="380" r:id="rId34"/>
    <p:sldId id="384" r:id="rId35"/>
    <p:sldId id="382" r:id="rId36"/>
    <p:sldId id="383" r:id="rId37"/>
    <p:sldId id="381" r:id="rId38"/>
    <p:sldId id="297" r:id="rId39"/>
    <p:sldId id="299" r:id="rId40"/>
    <p:sldId id="300" r:id="rId41"/>
    <p:sldId id="372" r:id="rId42"/>
    <p:sldId id="301" r:id="rId43"/>
    <p:sldId id="302" r:id="rId44"/>
    <p:sldId id="303" r:id="rId45"/>
    <p:sldId id="311" r:id="rId46"/>
    <p:sldId id="304" r:id="rId47"/>
    <p:sldId id="305" r:id="rId48"/>
    <p:sldId id="310" r:id="rId49"/>
    <p:sldId id="272" r:id="rId50"/>
    <p:sldId id="278" r:id="rId51"/>
    <p:sldId id="277" r:id="rId52"/>
    <p:sldId id="276" r:id="rId53"/>
    <p:sldId id="275" r:id="rId54"/>
    <p:sldId id="274" r:id="rId55"/>
    <p:sldId id="281" r:id="rId56"/>
    <p:sldId id="282" r:id="rId57"/>
    <p:sldId id="283" r:id="rId58"/>
    <p:sldId id="306" r:id="rId59"/>
    <p:sldId id="307" r:id="rId60"/>
    <p:sldId id="335" r:id="rId61"/>
    <p:sldId id="336" r:id="rId62"/>
    <p:sldId id="337" r:id="rId63"/>
    <p:sldId id="338" r:id="rId64"/>
    <p:sldId id="342" r:id="rId65"/>
    <p:sldId id="343" r:id="rId66"/>
    <p:sldId id="344" r:id="rId67"/>
    <p:sldId id="348" r:id="rId68"/>
    <p:sldId id="349" r:id="rId69"/>
    <p:sldId id="350" r:id="rId70"/>
    <p:sldId id="351" r:id="rId71"/>
    <p:sldId id="352" r:id="rId72"/>
    <p:sldId id="353" r:id="rId73"/>
    <p:sldId id="354" r:id="rId74"/>
    <p:sldId id="355" r:id="rId75"/>
    <p:sldId id="356" r:id="rId76"/>
    <p:sldId id="357" r:id="rId77"/>
    <p:sldId id="358" r:id="rId78"/>
    <p:sldId id="359" r:id="rId79"/>
    <p:sldId id="360" r:id="rId80"/>
    <p:sldId id="361" r:id="rId81"/>
    <p:sldId id="362" r:id="rId82"/>
    <p:sldId id="363" r:id="rId83"/>
    <p:sldId id="364" r:id="rId84"/>
    <p:sldId id="368" r:id="rId85"/>
    <p:sldId id="369" r:id="rId86"/>
    <p:sldId id="370" r:id="rId87"/>
    <p:sldId id="371"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40" autoAdjust="0"/>
    <p:restoredTop sz="94660"/>
  </p:normalViewPr>
  <p:slideViewPr>
    <p:cSldViewPr snapToGrid="0">
      <p:cViewPr varScale="1">
        <p:scale>
          <a:sx n="79" d="100"/>
          <a:sy n="79" d="100"/>
        </p:scale>
        <p:origin x="126" y="6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090DDD-D268-430E-86EA-1962BA21E239}" type="datetimeFigureOut">
              <a:rPr lang="en-US" smtClean="0"/>
              <a:t>12/1/2015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A5D0B-198E-4640-ABAB-816B7B714FD6}" type="slidenum">
              <a:rPr lang="en-US" smtClean="0"/>
              <a:t>‹#›</a:t>
            </a:fld>
            <a:endParaRPr lang="en-US"/>
          </a:p>
        </p:txBody>
      </p:sp>
    </p:spTree>
    <p:extLst>
      <p:ext uri="{BB962C8B-B14F-4D97-AF65-F5344CB8AC3E}">
        <p14:creationId xmlns:p14="http://schemas.microsoft.com/office/powerpoint/2010/main" val="109530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DC67FC-79D3-4C74-BAA3-6A92D8EC1BD7}" type="slidenum">
              <a:rPr lang="en-US" altLang="en-US"/>
              <a:pPr/>
              <a:t>17</a:t>
            </a:fld>
            <a:endParaRPr lang="en-US" alt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r>
              <a:rPr lang="en-US" altLang="en-US"/>
              <a:t>Comes from a poem by Augustus de Morgan (1872)</a:t>
            </a:r>
          </a:p>
          <a:p>
            <a:r>
              <a:rPr lang="en-US" altLang="en-US"/>
              <a:t>   “Great fleas have little fleas …”</a:t>
            </a:r>
          </a:p>
          <a:p>
            <a:endParaRPr lang="en-US" altLang="en-US"/>
          </a:p>
          <a:p>
            <a:r>
              <a:rPr lang="en-US" altLang="en-US"/>
              <a:t>Essentially introduces the idea behind the energy cascade.</a:t>
            </a:r>
          </a:p>
          <a:p>
            <a:endParaRPr lang="en-US" altLang="en-US"/>
          </a:p>
        </p:txBody>
      </p:sp>
    </p:spTree>
    <p:extLst>
      <p:ext uri="{BB962C8B-B14F-4D97-AF65-F5344CB8AC3E}">
        <p14:creationId xmlns:p14="http://schemas.microsoft.com/office/powerpoint/2010/main" val="4086834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55F6C5-05E9-48E5-82D6-F13494423AFF}" type="slidenum">
              <a:rPr lang="en-US" altLang="en-US"/>
              <a:pPr/>
              <a:t>86</a:t>
            </a:fld>
            <a:endParaRPr lang="en-US" alt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r>
              <a:rPr lang="en-US" altLang="en-US"/>
              <a:t>l_EI: energy containing inertial range</a:t>
            </a:r>
          </a:p>
          <a:p>
            <a:r>
              <a:rPr lang="en-US" altLang="en-US"/>
              <a:t>   E = energy containing</a:t>
            </a:r>
          </a:p>
          <a:p>
            <a:r>
              <a:rPr lang="en-US" altLang="en-US"/>
              <a:t>   I = inertial range</a:t>
            </a:r>
          </a:p>
          <a:p>
            <a:endParaRPr lang="en-US" altLang="en-US"/>
          </a:p>
          <a:p>
            <a:endParaRPr lang="en-US" altLang="en-US"/>
          </a:p>
        </p:txBody>
      </p:sp>
    </p:spTree>
    <p:extLst>
      <p:ext uri="{BB962C8B-B14F-4D97-AF65-F5344CB8AC3E}">
        <p14:creationId xmlns:p14="http://schemas.microsoft.com/office/powerpoint/2010/main" val="2070625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55F6C5-05E9-48E5-82D6-F13494423AFF}" type="slidenum">
              <a:rPr lang="en-US" altLang="en-US"/>
              <a:pPr/>
              <a:t>20</a:t>
            </a:fld>
            <a:endParaRPr lang="en-US" alt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r>
              <a:rPr lang="en-US" altLang="en-US"/>
              <a:t>l_EI: energy containing inertial range</a:t>
            </a:r>
          </a:p>
          <a:p>
            <a:r>
              <a:rPr lang="en-US" altLang="en-US"/>
              <a:t>   E = energy containing</a:t>
            </a:r>
          </a:p>
          <a:p>
            <a:r>
              <a:rPr lang="en-US" altLang="en-US"/>
              <a:t>   I = inertial range</a:t>
            </a:r>
          </a:p>
          <a:p>
            <a:endParaRPr lang="en-US" altLang="en-US"/>
          </a:p>
          <a:p>
            <a:endParaRPr lang="en-US" altLang="en-US"/>
          </a:p>
        </p:txBody>
      </p:sp>
    </p:spTree>
    <p:extLst>
      <p:ext uri="{BB962C8B-B14F-4D97-AF65-F5344CB8AC3E}">
        <p14:creationId xmlns:p14="http://schemas.microsoft.com/office/powerpoint/2010/main" val="51319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917930-B32B-45E7-9F09-BD81FA89BDF2}" type="slidenum">
              <a:rPr lang="en-US" altLang="en-US"/>
              <a:pPr/>
              <a:t>21</a:t>
            </a:fld>
            <a:endParaRPr lang="en-US" alt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r>
              <a:rPr lang="en-US" altLang="en-US"/>
              <a:t>The first similarity hypothesis is for “</a:t>
            </a:r>
            <a:r>
              <a:rPr lang="en-US" altLang="en-US" b="1"/>
              <a:t>small</a:t>
            </a:r>
            <a:r>
              <a:rPr lang="en-US" altLang="en-US"/>
              <a:t> scales”.</a:t>
            </a:r>
          </a:p>
        </p:txBody>
      </p:sp>
    </p:spTree>
    <p:extLst>
      <p:ext uri="{BB962C8B-B14F-4D97-AF65-F5344CB8AC3E}">
        <p14:creationId xmlns:p14="http://schemas.microsoft.com/office/powerpoint/2010/main" val="2552742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E734E3-9450-42EF-BC7E-9C3FE3740F1B}" type="slidenum">
              <a:rPr lang="en-US" altLang="en-US"/>
              <a:pPr/>
              <a:t>68</a:t>
            </a:fld>
            <a:endParaRPr lang="en-US" altLang="en-US"/>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r>
              <a:rPr lang="en-US" altLang="en-US"/>
              <a:t>Kolmogorov theory was first published in 1941 (“K41 theory”) </a:t>
            </a:r>
          </a:p>
          <a:p>
            <a:r>
              <a:rPr lang="en-US" altLang="en-US"/>
              <a:t>and later papers were in 1962.</a:t>
            </a:r>
          </a:p>
        </p:txBody>
      </p:sp>
    </p:spTree>
    <p:extLst>
      <p:ext uri="{BB962C8B-B14F-4D97-AF65-F5344CB8AC3E}">
        <p14:creationId xmlns:p14="http://schemas.microsoft.com/office/powerpoint/2010/main" val="2209420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32C6E1-BC2C-4683-B838-01C0AA15D2AD}" type="slidenum">
              <a:rPr lang="en-US" altLang="en-US"/>
              <a:pPr/>
              <a:t>69</a:t>
            </a:fld>
            <a:endParaRPr lang="en-US" alt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r>
              <a:rPr lang="en-US" altLang="en-US"/>
              <a:t>Large scale structures stay the same, because they are determined by the geometry.</a:t>
            </a:r>
          </a:p>
          <a:p>
            <a:endParaRPr lang="en-US" altLang="en-US"/>
          </a:p>
          <a:p>
            <a:r>
              <a:rPr lang="en-US" altLang="en-US"/>
              <a:t>But the small scale structures become smaller as the Reynolds number goes up.</a:t>
            </a:r>
          </a:p>
          <a:p>
            <a:endParaRPr lang="en-US" altLang="en-US"/>
          </a:p>
          <a:p>
            <a:pPr>
              <a:spcBef>
                <a:spcPct val="0"/>
              </a:spcBef>
            </a:pPr>
            <a:r>
              <a:rPr lang="en-US" altLang="en-US">
                <a:solidFill>
                  <a:schemeClr val="tx2"/>
                </a:solidFill>
              </a:rPr>
              <a:t>Source of  picture: Tennekes &amp; Lumley. 1972. Page 22.</a:t>
            </a:r>
          </a:p>
          <a:p>
            <a:r>
              <a:rPr lang="en-US" altLang="en-US"/>
              <a:t>“A first course in turbulence”</a:t>
            </a:r>
          </a:p>
          <a:p>
            <a:endParaRPr lang="en-US" altLang="en-US"/>
          </a:p>
        </p:txBody>
      </p:sp>
    </p:spTree>
    <p:extLst>
      <p:ext uri="{BB962C8B-B14F-4D97-AF65-F5344CB8AC3E}">
        <p14:creationId xmlns:p14="http://schemas.microsoft.com/office/powerpoint/2010/main" val="273202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954928-D231-4D41-9E00-487679172D93}" type="slidenum">
              <a:rPr lang="en-US" altLang="en-US"/>
              <a:pPr/>
              <a:t>70</a:t>
            </a:fld>
            <a:endParaRPr lang="en-US" altLang="en-US"/>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r>
              <a:rPr lang="en-US" altLang="en-US"/>
              <a:t>The turbulent flow will have different Reynolds numbers for</a:t>
            </a:r>
          </a:p>
          <a:p>
            <a:r>
              <a:rPr lang="en-US" altLang="en-US"/>
              <a:t>eddies of different length scales.</a:t>
            </a:r>
          </a:p>
        </p:txBody>
      </p:sp>
    </p:spTree>
    <p:extLst>
      <p:ext uri="{BB962C8B-B14F-4D97-AF65-F5344CB8AC3E}">
        <p14:creationId xmlns:p14="http://schemas.microsoft.com/office/powerpoint/2010/main" val="533831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3E8CB3-D75F-4FF4-84BD-22478D91003B}" type="slidenum">
              <a:rPr lang="en-US" altLang="en-US"/>
              <a:pPr/>
              <a:t>71</a:t>
            </a:fld>
            <a:endParaRPr lang="en-US" altLang="en-US"/>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r>
              <a:rPr lang="en-US" altLang="en-US">
                <a:sym typeface="MT Symbol" pitchFamily="82" charset="2"/>
              </a:rPr>
              <a:t>  ~ k/  =&gt; </a:t>
            </a:r>
            <a:r>
              <a:rPr lang="en-US" altLang="en-US"/>
              <a:t> </a:t>
            </a:r>
            <a:r>
              <a:rPr lang="en-US" altLang="en-US">
                <a:sym typeface="MT Symbol" pitchFamily="82" charset="2"/>
              </a:rPr>
              <a:t> ~ k/  </a:t>
            </a:r>
          </a:p>
          <a:p>
            <a:r>
              <a:rPr lang="en-US" altLang="en-US"/>
              <a:t> </a:t>
            </a:r>
            <a:r>
              <a:rPr lang="en-US" altLang="en-US">
                <a:sym typeface="MT Symbol" pitchFamily="82" charset="2"/>
              </a:rPr>
              <a:t> ~ l/u ~ k/  =&gt;   l ~ k u/  </a:t>
            </a:r>
          </a:p>
          <a:p>
            <a:r>
              <a:rPr lang="en-US" altLang="en-US">
                <a:sym typeface="MT Symbol" pitchFamily="82" charset="2"/>
              </a:rPr>
              <a:t> u ~ k^(1/2)</a:t>
            </a:r>
          </a:p>
          <a:p>
            <a:r>
              <a:rPr lang="en-US" altLang="en-US">
                <a:sym typeface="MT Symbol" pitchFamily="82" charset="2"/>
              </a:rPr>
              <a:t> l ~ k^(3/2)/ </a:t>
            </a:r>
          </a:p>
          <a:p>
            <a:endParaRPr lang="en-US" altLang="en-US">
              <a:sym typeface="MT Symbol" pitchFamily="82" charset="2"/>
            </a:endParaRPr>
          </a:p>
        </p:txBody>
      </p:sp>
    </p:spTree>
    <p:extLst>
      <p:ext uri="{BB962C8B-B14F-4D97-AF65-F5344CB8AC3E}">
        <p14:creationId xmlns:p14="http://schemas.microsoft.com/office/powerpoint/2010/main" val="3111501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E4A3B9-E80F-4AC3-8859-43302C24E785}" type="slidenum">
              <a:rPr lang="en-US" altLang="en-US"/>
              <a:pPr/>
              <a:t>72</a:t>
            </a:fld>
            <a:endParaRPr lang="en-US" altLang="en-US"/>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r>
              <a:rPr lang="en-US" altLang="en-US"/>
              <a:t>The amount of energy that the larger eddies can transfer to</a:t>
            </a:r>
          </a:p>
          <a:p>
            <a:r>
              <a:rPr lang="en-US" altLang="en-US"/>
              <a:t>smaller eddies, determines the energy dissipation rate.</a:t>
            </a:r>
          </a:p>
          <a:p>
            <a:endParaRPr lang="en-US" altLang="en-US"/>
          </a:p>
        </p:txBody>
      </p:sp>
    </p:spTree>
    <p:extLst>
      <p:ext uri="{BB962C8B-B14F-4D97-AF65-F5344CB8AC3E}">
        <p14:creationId xmlns:p14="http://schemas.microsoft.com/office/powerpoint/2010/main" val="2113627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E4A3B9-E80F-4AC3-8859-43302C24E785}" type="slidenum">
              <a:rPr lang="en-US" altLang="en-US"/>
              <a:pPr/>
              <a:t>73</a:t>
            </a:fld>
            <a:endParaRPr lang="en-US" altLang="en-US"/>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r>
              <a:rPr lang="en-US" altLang="en-US"/>
              <a:t>The amount of energy that the larger eddies can transfer to</a:t>
            </a:r>
          </a:p>
          <a:p>
            <a:r>
              <a:rPr lang="en-US" altLang="en-US"/>
              <a:t>smaller eddies, determines the energy dissipation rate.</a:t>
            </a:r>
          </a:p>
          <a:p>
            <a:endParaRPr lang="en-US" altLang="en-US"/>
          </a:p>
        </p:txBody>
      </p:sp>
    </p:spTree>
    <p:extLst>
      <p:ext uri="{BB962C8B-B14F-4D97-AF65-F5344CB8AC3E}">
        <p14:creationId xmlns:p14="http://schemas.microsoft.com/office/powerpoint/2010/main" val="441474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AE2C40-A437-4378-8E5E-A20AFD6B1755}"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E2365B-2E67-4A37-8D26-8BF353C595E2}" type="slidenum">
              <a:rPr lang="en-US" smtClean="0"/>
              <a:t>‹#›</a:t>
            </a:fld>
            <a:endParaRPr lang="en-US"/>
          </a:p>
        </p:txBody>
      </p:sp>
    </p:spTree>
    <p:extLst>
      <p:ext uri="{BB962C8B-B14F-4D97-AF65-F5344CB8AC3E}">
        <p14:creationId xmlns:p14="http://schemas.microsoft.com/office/powerpoint/2010/main" val="3656258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AE2C40-A437-4378-8E5E-A20AFD6B1755}"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E2365B-2E67-4A37-8D26-8BF353C595E2}" type="slidenum">
              <a:rPr lang="en-US" smtClean="0"/>
              <a:t>‹#›</a:t>
            </a:fld>
            <a:endParaRPr lang="en-US"/>
          </a:p>
        </p:txBody>
      </p:sp>
    </p:spTree>
    <p:extLst>
      <p:ext uri="{BB962C8B-B14F-4D97-AF65-F5344CB8AC3E}">
        <p14:creationId xmlns:p14="http://schemas.microsoft.com/office/powerpoint/2010/main" val="2810880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AE2C40-A437-4378-8E5E-A20AFD6B1755}"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E2365B-2E67-4A37-8D26-8BF353C595E2}" type="slidenum">
              <a:rPr lang="en-US" smtClean="0"/>
              <a:t>‹#›</a:t>
            </a:fld>
            <a:endParaRPr lang="en-US"/>
          </a:p>
        </p:txBody>
      </p:sp>
    </p:spTree>
    <p:extLst>
      <p:ext uri="{BB962C8B-B14F-4D97-AF65-F5344CB8AC3E}">
        <p14:creationId xmlns:p14="http://schemas.microsoft.com/office/powerpoint/2010/main" val="892867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AE2C40-A437-4378-8E5E-A20AFD6B1755}"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E2365B-2E67-4A37-8D26-8BF353C595E2}" type="slidenum">
              <a:rPr lang="en-US" smtClean="0"/>
              <a:t>‹#›</a:t>
            </a:fld>
            <a:endParaRPr lang="en-US"/>
          </a:p>
        </p:txBody>
      </p:sp>
    </p:spTree>
    <p:extLst>
      <p:ext uri="{BB962C8B-B14F-4D97-AF65-F5344CB8AC3E}">
        <p14:creationId xmlns:p14="http://schemas.microsoft.com/office/powerpoint/2010/main" val="4073344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AE2C40-A437-4378-8E5E-A20AFD6B1755}"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E2365B-2E67-4A37-8D26-8BF353C595E2}" type="slidenum">
              <a:rPr lang="en-US" smtClean="0"/>
              <a:t>‹#›</a:t>
            </a:fld>
            <a:endParaRPr lang="en-US"/>
          </a:p>
        </p:txBody>
      </p:sp>
    </p:spTree>
    <p:extLst>
      <p:ext uri="{BB962C8B-B14F-4D97-AF65-F5344CB8AC3E}">
        <p14:creationId xmlns:p14="http://schemas.microsoft.com/office/powerpoint/2010/main" val="676516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AE2C40-A437-4378-8E5E-A20AFD6B1755}"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E2365B-2E67-4A37-8D26-8BF353C595E2}" type="slidenum">
              <a:rPr lang="en-US" smtClean="0"/>
              <a:t>‹#›</a:t>
            </a:fld>
            <a:endParaRPr lang="en-US"/>
          </a:p>
        </p:txBody>
      </p:sp>
    </p:spTree>
    <p:extLst>
      <p:ext uri="{BB962C8B-B14F-4D97-AF65-F5344CB8AC3E}">
        <p14:creationId xmlns:p14="http://schemas.microsoft.com/office/powerpoint/2010/main" val="1742376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AE2C40-A437-4378-8E5E-A20AFD6B1755}" type="datetimeFigureOut">
              <a:rPr lang="en-US" smtClean="0"/>
              <a:t>12/1/2015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E2365B-2E67-4A37-8D26-8BF353C595E2}" type="slidenum">
              <a:rPr lang="en-US" smtClean="0"/>
              <a:t>‹#›</a:t>
            </a:fld>
            <a:endParaRPr lang="en-US"/>
          </a:p>
        </p:txBody>
      </p:sp>
    </p:spTree>
    <p:extLst>
      <p:ext uri="{BB962C8B-B14F-4D97-AF65-F5344CB8AC3E}">
        <p14:creationId xmlns:p14="http://schemas.microsoft.com/office/powerpoint/2010/main" val="1247991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AE2C40-A437-4378-8E5E-A20AFD6B1755}" type="datetimeFigureOut">
              <a:rPr lang="en-US" smtClean="0"/>
              <a:t>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E2365B-2E67-4A37-8D26-8BF353C595E2}" type="slidenum">
              <a:rPr lang="en-US" smtClean="0"/>
              <a:t>‹#›</a:t>
            </a:fld>
            <a:endParaRPr lang="en-US"/>
          </a:p>
        </p:txBody>
      </p:sp>
    </p:spTree>
    <p:extLst>
      <p:ext uri="{BB962C8B-B14F-4D97-AF65-F5344CB8AC3E}">
        <p14:creationId xmlns:p14="http://schemas.microsoft.com/office/powerpoint/2010/main" val="981639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AE2C40-A437-4378-8E5E-A20AFD6B1755}" type="datetimeFigureOut">
              <a:rPr lang="en-US" smtClean="0"/>
              <a:t>12/1/2015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E2365B-2E67-4A37-8D26-8BF353C595E2}" type="slidenum">
              <a:rPr lang="en-US" smtClean="0"/>
              <a:t>‹#›</a:t>
            </a:fld>
            <a:endParaRPr lang="en-US"/>
          </a:p>
        </p:txBody>
      </p:sp>
    </p:spTree>
    <p:extLst>
      <p:ext uri="{BB962C8B-B14F-4D97-AF65-F5344CB8AC3E}">
        <p14:creationId xmlns:p14="http://schemas.microsoft.com/office/powerpoint/2010/main" val="634671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AE2C40-A437-4378-8E5E-A20AFD6B1755}"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E2365B-2E67-4A37-8D26-8BF353C595E2}" type="slidenum">
              <a:rPr lang="en-US" smtClean="0"/>
              <a:t>‹#›</a:t>
            </a:fld>
            <a:endParaRPr lang="en-US"/>
          </a:p>
        </p:txBody>
      </p:sp>
    </p:spTree>
    <p:extLst>
      <p:ext uri="{BB962C8B-B14F-4D97-AF65-F5344CB8AC3E}">
        <p14:creationId xmlns:p14="http://schemas.microsoft.com/office/powerpoint/2010/main" val="542134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AE2C40-A437-4378-8E5E-A20AFD6B1755}"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E2365B-2E67-4A37-8D26-8BF353C595E2}" type="slidenum">
              <a:rPr lang="en-US" smtClean="0"/>
              <a:t>‹#›</a:t>
            </a:fld>
            <a:endParaRPr lang="en-US"/>
          </a:p>
        </p:txBody>
      </p:sp>
    </p:spTree>
    <p:extLst>
      <p:ext uri="{BB962C8B-B14F-4D97-AF65-F5344CB8AC3E}">
        <p14:creationId xmlns:p14="http://schemas.microsoft.com/office/powerpoint/2010/main" val="2761995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AE2C40-A437-4378-8E5E-A20AFD6B1755}" type="datetimeFigureOut">
              <a:rPr lang="en-US" smtClean="0"/>
              <a:t>12/1/2015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E2365B-2E67-4A37-8D26-8BF353C595E2}" type="slidenum">
              <a:rPr lang="en-US" smtClean="0"/>
              <a:t>‹#›</a:t>
            </a:fld>
            <a:endParaRPr lang="en-US"/>
          </a:p>
        </p:txBody>
      </p:sp>
    </p:spTree>
    <p:extLst>
      <p:ext uri="{BB962C8B-B14F-4D97-AF65-F5344CB8AC3E}">
        <p14:creationId xmlns:p14="http://schemas.microsoft.com/office/powerpoint/2010/main" val="38859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9.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0.wmf"/></Relationships>
</file>

<file path=ppt/slides/_rels/slide28.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2.wmf"/><Relationship Id="rId5" Type="http://schemas.openxmlformats.org/officeDocument/2006/relationships/oleObject" Target="../embeddings/oleObject5.bin"/><Relationship Id="rId4" Type="http://schemas.openxmlformats.org/officeDocument/2006/relationships/image" Target="../media/image21.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5.wmf"/><Relationship Id="rId5" Type="http://schemas.openxmlformats.org/officeDocument/2006/relationships/oleObject" Target="../embeddings/oleObject8.bin"/><Relationship Id="rId4" Type="http://schemas.openxmlformats.org/officeDocument/2006/relationships/image" Target="../media/image24.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7.wmf"/><Relationship Id="rId5" Type="http://schemas.openxmlformats.org/officeDocument/2006/relationships/oleObject" Target="../embeddings/oleObject10.bin"/><Relationship Id="rId4" Type="http://schemas.openxmlformats.org/officeDocument/2006/relationships/image" Target="../media/image26.wmf"/><Relationship Id="rId9" Type="http://schemas.openxmlformats.org/officeDocument/2006/relationships/image" Target="../media/image28.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0.wmf"/><Relationship Id="rId5" Type="http://schemas.openxmlformats.org/officeDocument/2006/relationships/oleObject" Target="../embeddings/oleObject14.bin"/><Relationship Id="rId4" Type="http://schemas.openxmlformats.org/officeDocument/2006/relationships/image" Target="../media/image29.wmf"/></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2.wmf"/><Relationship Id="rId5" Type="http://schemas.openxmlformats.org/officeDocument/2006/relationships/oleObject" Target="../embeddings/oleObject16.bin"/><Relationship Id="rId4" Type="http://schemas.openxmlformats.org/officeDocument/2006/relationships/image" Target="../media/image31.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4.wmf"/><Relationship Id="rId5" Type="http://schemas.openxmlformats.org/officeDocument/2006/relationships/oleObject" Target="../embeddings/oleObject18.bin"/><Relationship Id="rId4" Type="http://schemas.openxmlformats.org/officeDocument/2006/relationships/image" Target="../media/image33.wmf"/></Relationships>
</file>

<file path=ppt/slides/_rels/slide43.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7.wmf"/><Relationship Id="rId5" Type="http://schemas.openxmlformats.org/officeDocument/2006/relationships/oleObject" Target="../embeddings/oleObject21.bin"/><Relationship Id="rId10" Type="http://schemas.openxmlformats.org/officeDocument/2006/relationships/image" Target="../media/image39.wmf"/><Relationship Id="rId4" Type="http://schemas.openxmlformats.org/officeDocument/2006/relationships/image" Target="../media/image36.wmf"/><Relationship Id="rId9" Type="http://schemas.openxmlformats.org/officeDocument/2006/relationships/oleObject" Target="../embeddings/oleObject23.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40.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emf"/><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hyperlink" Target="http://glossary.ametsoc.org/wiki/Anisotropic" TargetMode="External"/><Relationship Id="rId13" Type="http://schemas.openxmlformats.org/officeDocument/2006/relationships/hyperlink" Target="http://glossary.ametsoc.org/wiki/Reynolds_numbers" TargetMode="External"/><Relationship Id="rId3" Type="http://schemas.openxmlformats.org/officeDocument/2006/relationships/hyperlink" Target="http://glossary.ametsoc.org/wiki/Dissipation" TargetMode="External"/><Relationship Id="rId7" Type="http://schemas.openxmlformats.org/officeDocument/2006/relationships/hyperlink" Target="http://glossary.ametsoc.org/wiki/Turbulence" TargetMode="External"/><Relationship Id="rId12" Type="http://schemas.openxmlformats.org/officeDocument/2006/relationships/hyperlink" Target="http://glossary.ametsoc.org/wiki/Isotropic" TargetMode="External"/><Relationship Id="rId2" Type="http://schemas.openxmlformats.org/officeDocument/2006/relationships/hyperlink" Target="http://glossary.ametsoc.org/wiki/Transfer" TargetMode="External"/><Relationship Id="rId16" Type="http://schemas.openxmlformats.org/officeDocument/2006/relationships/hyperlink" Target="http://glossary.ametsoc.org/wiki/Bandwidth" TargetMode="External"/><Relationship Id="rId1" Type="http://schemas.openxmlformats.org/officeDocument/2006/relationships/slideLayout" Target="../slideLayouts/slideLayout7.xml"/><Relationship Id="rId6" Type="http://schemas.openxmlformats.org/officeDocument/2006/relationships/hyperlink" Target="http://glossary.ametsoc.org/wiki/Spectrum" TargetMode="External"/><Relationship Id="rId11" Type="http://schemas.openxmlformats.org/officeDocument/2006/relationships/hyperlink" Target="http://glossary.ametsoc.org/wiki/Eddies" TargetMode="External"/><Relationship Id="rId5" Type="http://schemas.openxmlformats.org/officeDocument/2006/relationships/hyperlink" Target="http://glossary.ametsoc.org/wiki/Wavenumber" TargetMode="External"/><Relationship Id="rId15" Type="http://schemas.openxmlformats.org/officeDocument/2006/relationships/hyperlink" Target="http://glossary.ametsoc.org/wiki/Inertial_subrange" TargetMode="External"/><Relationship Id="rId10" Type="http://schemas.openxmlformats.org/officeDocument/2006/relationships/hyperlink" Target="http://glossary.ametsoc.org/wiki/Scale" TargetMode="External"/><Relationship Id="rId4" Type="http://schemas.openxmlformats.org/officeDocument/2006/relationships/hyperlink" Target="http://glossary.ametsoc.org/wiki/Kinetic_energy" TargetMode="External"/><Relationship Id="rId9" Type="http://schemas.openxmlformats.org/officeDocument/2006/relationships/hyperlink" Target="http://glossary.ametsoc.org/wiki/Energy" TargetMode="External"/><Relationship Id="rId14" Type="http://schemas.openxmlformats.org/officeDocument/2006/relationships/hyperlink" Target="http://glossary.ametsoc.org/wiki/Kinematic_viscosity"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8" Type="http://schemas.openxmlformats.org/officeDocument/2006/relationships/hyperlink" Target="http://us.wow.com/wiki/Ratio?s_pt=aolsem&amp;s_chn=3" TargetMode="External"/><Relationship Id="rId13" Type="http://schemas.openxmlformats.org/officeDocument/2006/relationships/hyperlink" Target="http://us.wow.com/wiki/Turbulence?s_pt=aolsem&amp;s_chn=3" TargetMode="External"/><Relationship Id="rId3" Type="http://schemas.openxmlformats.org/officeDocument/2006/relationships/hyperlink" Target="http://us.wow.com/wiki/George_Gabriel_Stokes?s_pt=aolsem&amp;s_chn=3" TargetMode="External"/><Relationship Id="rId7" Type="http://schemas.openxmlformats.org/officeDocument/2006/relationships/hyperlink" Target="http://us.wow.com/wiki/Reynolds_number?s_chn=3&amp;s_pt=aolsem&amp;type=content&amp;v_t=content#cite_note-Rott_1990-4" TargetMode="External"/><Relationship Id="rId12" Type="http://schemas.openxmlformats.org/officeDocument/2006/relationships/hyperlink" Target="http://us.wow.com/wiki/Laminar_flow?s_pt=aolsem&amp;s_chn=3" TargetMode="External"/><Relationship Id="rId2" Type="http://schemas.openxmlformats.org/officeDocument/2006/relationships/hyperlink" Target="http://us.wow.com/wiki/Dimensionless_quantity?s_pt=aolsem&amp;s_chn=3" TargetMode="External"/><Relationship Id="rId1" Type="http://schemas.openxmlformats.org/officeDocument/2006/relationships/slideLayout" Target="../slideLayouts/slideLayout7.xml"/><Relationship Id="rId6" Type="http://schemas.openxmlformats.org/officeDocument/2006/relationships/hyperlink" Target="http://us.wow.com/wiki/Reynolds_number?s_chn=3&amp;s_pt=aolsem&amp;type=content&amp;v_t=content#cite_note-Reynolds_1883-3" TargetMode="External"/><Relationship Id="rId11" Type="http://schemas.openxmlformats.org/officeDocument/2006/relationships/hyperlink" Target="http://us.wow.com/wiki/Dynamic_similitude?s_pt=aolsem&amp;s_chn=3" TargetMode="External"/><Relationship Id="rId5" Type="http://schemas.openxmlformats.org/officeDocument/2006/relationships/hyperlink" Target="http://us.wow.com/wiki/Osborne_Reynolds?s_pt=aolsem&amp;s_chn=3" TargetMode="External"/><Relationship Id="rId15" Type="http://schemas.openxmlformats.org/officeDocument/2006/relationships/hyperlink" Target="http://us.wow.com/wiki/Vortex?s_pt=aolsem&amp;s_chn=3" TargetMode="External"/><Relationship Id="rId10" Type="http://schemas.openxmlformats.org/officeDocument/2006/relationships/hyperlink" Target="http://us.wow.com/wiki/Reynolds_number?s_chn=3&amp;s_pt=aolsem&amp;type=content&amp;v_t=content#cite_note-Falkovich-5" TargetMode="External"/><Relationship Id="rId4" Type="http://schemas.openxmlformats.org/officeDocument/2006/relationships/hyperlink" Target="http://us.wow.com/wiki/Reynolds_number?s_chn=3&amp;s_pt=aolsem&amp;type=content&amp;v_t=content#cite_note-Stokes_1851-2" TargetMode="External"/><Relationship Id="rId9" Type="http://schemas.openxmlformats.org/officeDocument/2006/relationships/hyperlink" Target="http://us.wow.com/wiki/Viscous?s_pt=aolsem&amp;s_chn=3" TargetMode="External"/><Relationship Id="rId14" Type="http://schemas.openxmlformats.org/officeDocument/2006/relationships/hyperlink" Target="http://us.wow.com/wiki/Eddy_(fluid_dynamics)?s_pt=aolsem&amp;s_chn=3"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8" Type="http://schemas.openxmlformats.org/officeDocument/2006/relationships/hyperlink" Target="http://glossary.ametsoc.org/wiki/Anisotropic" TargetMode="External"/><Relationship Id="rId13" Type="http://schemas.openxmlformats.org/officeDocument/2006/relationships/hyperlink" Target="http://glossary.ametsoc.org/wiki/Reynolds_numbers" TargetMode="External"/><Relationship Id="rId3" Type="http://schemas.openxmlformats.org/officeDocument/2006/relationships/hyperlink" Target="http://glossary.ametsoc.org/wiki/Dissipation" TargetMode="External"/><Relationship Id="rId7" Type="http://schemas.openxmlformats.org/officeDocument/2006/relationships/hyperlink" Target="http://glossary.ametsoc.org/wiki/Turbulence" TargetMode="External"/><Relationship Id="rId12" Type="http://schemas.openxmlformats.org/officeDocument/2006/relationships/hyperlink" Target="http://glossary.ametsoc.org/wiki/Isotropic" TargetMode="External"/><Relationship Id="rId2" Type="http://schemas.openxmlformats.org/officeDocument/2006/relationships/hyperlink" Target="http://glossary.ametsoc.org/wiki/Transfer" TargetMode="External"/><Relationship Id="rId16" Type="http://schemas.openxmlformats.org/officeDocument/2006/relationships/hyperlink" Target="http://glossary.ametsoc.org/wiki/Bandwidth" TargetMode="External"/><Relationship Id="rId1" Type="http://schemas.openxmlformats.org/officeDocument/2006/relationships/slideLayout" Target="../slideLayouts/slideLayout7.xml"/><Relationship Id="rId6" Type="http://schemas.openxmlformats.org/officeDocument/2006/relationships/hyperlink" Target="http://glossary.ametsoc.org/wiki/Spectrum" TargetMode="External"/><Relationship Id="rId11" Type="http://schemas.openxmlformats.org/officeDocument/2006/relationships/hyperlink" Target="http://glossary.ametsoc.org/wiki/Eddies" TargetMode="External"/><Relationship Id="rId5" Type="http://schemas.openxmlformats.org/officeDocument/2006/relationships/hyperlink" Target="http://glossary.ametsoc.org/wiki/Wavenumber" TargetMode="External"/><Relationship Id="rId15" Type="http://schemas.openxmlformats.org/officeDocument/2006/relationships/hyperlink" Target="http://glossary.ametsoc.org/wiki/Inertial_subrange" TargetMode="External"/><Relationship Id="rId10" Type="http://schemas.openxmlformats.org/officeDocument/2006/relationships/hyperlink" Target="http://glossary.ametsoc.org/wiki/Scale" TargetMode="External"/><Relationship Id="rId4" Type="http://schemas.openxmlformats.org/officeDocument/2006/relationships/hyperlink" Target="http://glossary.ametsoc.org/wiki/Kinetic_energy" TargetMode="External"/><Relationship Id="rId9" Type="http://schemas.openxmlformats.org/officeDocument/2006/relationships/hyperlink" Target="http://glossary.ametsoc.org/wiki/Energy" TargetMode="External"/><Relationship Id="rId14" Type="http://schemas.openxmlformats.org/officeDocument/2006/relationships/hyperlink" Target="http://glossary.ametsoc.org/wiki/Kinematic_viscosity"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54.wmf"/><Relationship Id="rId4" Type="http://schemas.openxmlformats.org/officeDocument/2006/relationships/oleObject" Target="../embeddings/oleObject25.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56.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27.bin"/><Relationship Id="rId5" Type="http://schemas.openxmlformats.org/officeDocument/2006/relationships/image" Target="../media/image55.wmf"/><Relationship Id="rId4" Type="http://schemas.openxmlformats.org/officeDocument/2006/relationships/oleObject" Target="../embeddings/oleObject26.bin"/></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4.wmf"/><Relationship Id="rId4" Type="http://schemas.openxmlformats.org/officeDocument/2006/relationships/oleObject" Target="../embeddings/oleObject28.bin"/></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0.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7220" y="0"/>
            <a:ext cx="10942320" cy="1355189"/>
          </a:xfrm>
        </p:spPr>
        <p:txBody>
          <a:bodyPr>
            <a:normAutofit/>
          </a:bodyPr>
          <a:lstStyle/>
          <a:p>
            <a:r>
              <a:rPr lang="en-US" altLang="en-US" sz="4400" dirty="0" smtClean="0">
                <a:solidFill>
                  <a:srgbClr val="C00000"/>
                </a:solidFill>
                <a:latin typeface="Tahoma" panose="020B0604030504040204" pitchFamily="34" charset="0"/>
                <a:cs typeface="Tahoma" panose="020B0604030504040204" pitchFamily="34" charset="0"/>
              </a:rPr>
              <a:t>AOSC400-2015</a:t>
            </a:r>
            <a:br>
              <a:rPr lang="en-US" altLang="en-US" sz="4400" dirty="0" smtClean="0">
                <a:solidFill>
                  <a:srgbClr val="C00000"/>
                </a:solidFill>
                <a:latin typeface="Tahoma" panose="020B0604030504040204" pitchFamily="34" charset="0"/>
                <a:cs typeface="Tahoma" panose="020B0604030504040204" pitchFamily="34" charset="0"/>
              </a:rPr>
            </a:br>
            <a:r>
              <a:rPr lang="en-US" altLang="en-US" sz="4400" dirty="0" smtClean="0">
                <a:solidFill>
                  <a:srgbClr val="C00000"/>
                </a:solidFill>
                <a:latin typeface="Tahoma" panose="020B0604030504040204" pitchFamily="34" charset="0"/>
                <a:cs typeface="Tahoma" panose="020B0604030504040204" pitchFamily="34" charset="0"/>
              </a:rPr>
              <a:t>December 1, Lecture # 21</a:t>
            </a:r>
            <a:endParaRPr lang="en-US" sz="4400" dirty="0"/>
          </a:p>
        </p:txBody>
      </p:sp>
      <p:sp>
        <p:nvSpPr>
          <p:cNvPr id="4" name="Rectangle 3"/>
          <p:cNvSpPr/>
          <p:nvPr/>
        </p:nvSpPr>
        <p:spPr>
          <a:xfrm>
            <a:off x="166255" y="5783097"/>
            <a:ext cx="11925836" cy="646331"/>
          </a:xfrm>
          <a:prstGeom prst="rect">
            <a:avLst/>
          </a:prstGeom>
        </p:spPr>
        <p:txBody>
          <a:bodyPr wrap="square">
            <a:spAutoFit/>
          </a:bodyPr>
          <a:lstStyle/>
          <a:p>
            <a:r>
              <a:rPr lang="en-US" dirty="0" smtClean="0"/>
              <a:t>Copyright@2015 University of Maryland</a:t>
            </a:r>
            <a:br>
              <a:rPr lang="en-US" dirty="0" smtClean="0"/>
            </a:br>
            <a:r>
              <a:rPr lang="en-US" dirty="0" smtClean="0"/>
              <a:t>This material may not be reproduced or redistributed, in whole or in part, without written permission of Rachel T. Pinker</a:t>
            </a:r>
            <a:endParaRPr lang="en-US" dirty="0"/>
          </a:p>
        </p:txBody>
      </p:sp>
      <p:sp>
        <p:nvSpPr>
          <p:cNvPr id="6" name="TextBox 5"/>
          <p:cNvSpPr txBox="1"/>
          <p:nvPr/>
        </p:nvSpPr>
        <p:spPr>
          <a:xfrm>
            <a:off x="11162" y="6489270"/>
            <a:ext cx="7156254" cy="369332"/>
          </a:xfrm>
          <a:prstGeom prst="rect">
            <a:avLst/>
          </a:prstGeom>
          <a:noFill/>
        </p:spPr>
        <p:txBody>
          <a:bodyPr wrap="none" rtlCol="0">
            <a:spAutoFit/>
          </a:bodyPr>
          <a:lstStyle/>
          <a:p>
            <a:r>
              <a:rPr lang="en-US" dirty="0" smtClean="0"/>
              <a:t>*</a:t>
            </a:r>
            <a:r>
              <a:rPr lang="en-US" dirty="0" smtClean="0">
                <a:solidFill>
                  <a:srgbClr val="002060"/>
                </a:solidFill>
              </a:rPr>
              <a:t>Sources of information used for this lecture are listed in updated Syllabus.</a:t>
            </a:r>
            <a:endParaRPr lang="en-US" dirty="0">
              <a:solidFill>
                <a:srgbClr val="002060"/>
              </a:solidFill>
            </a:endParaRPr>
          </a:p>
        </p:txBody>
      </p:sp>
      <p:sp>
        <p:nvSpPr>
          <p:cNvPr id="7" name="Rectangle 6"/>
          <p:cNvSpPr/>
          <p:nvPr/>
        </p:nvSpPr>
        <p:spPr>
          <a:xfrm>
            <a:off x="11162" y="1415031"/>
            <a:ext cx="11774437" cy="6186309"/>
          </a:xfrm>
          <a:prstGeom prst="rect">
            <a:avLst/>
          </a:prstGeom>
        </p:spPr>
        <p:txBody>
          <a:bodyPr wrap="square">
            <a:spAutoFit/>
          </a:bodyPr>
          <a:lstStyle/>
          <a:p>
            <a:pPr marL="571500" indent="-571500">
              <a:buFont typeface="Courier New" panose="02070309020205020404" pitchFamily="49" charset="0"/>
              <a:buChar char="o"/>
            </a:pPr>
            <a:r>
              <a:rPr lang="en-US" sz="4000" dirty="0" smtClean="0">
                <a:solidFill>
                  <a:srgbClr val="C00000"/>
                </a:solidFill>
              </a:rPr>
              <a:t>Turbulent </a:t>
            </a:r>
            <a:r>
              <a:rPr lang="en-US" sz="4000" dirty="0">
                <a:solidFill>
                  <a:srgbClr val="C00000"/>
                </a:solidFill>
              </a:rPr>
              <a:t>Kinetic </a:t>
            </a:r>
            <a:r>
              <a:rPr lang="en-US" sz="4000" dirty="0" smtClean="0">
                <a:solidFill>
                  <a:srgbClr val="C00000"/>
                </a:solidFill>
              </a:rPr>
              <a:t>Energy</a:t>
            </a:r>
          </a:p>
          <a:p>
            <a:pPr marL="571500" indent="-571500">
              <a:buFont typeface="Courier New" panose="02070309020205020404" pitchFamily="49" charset="0"/>
              <a:buChar char="o"/>
            </a:pPr>
            <a:r>
              <a:rPr lang="en-US" sz="4000" dirty="0" smtClean="0">
                <a:solidFill>
                  <a:srgbClr val="C00000"/>
                </a:solidFill>
              </a:rPr>
              <a:t>The spectrum of turbulent kinetic energy</a:t>
            </a:r>
          </a:p>
          <a:p>
            <a:pPr marL="571500" indent="-571500">
              <a:buFont typeface="Courier New" panose="02070309020205020404" pitchFamily="49" charset="0"/>
              <a:buChar char="o"/>
            </a:pPr>
            <a:r>
              <a:rPr lang="en-US" sz="4000" dirty="0" smtClean="0">
                <a:solidFill>
                  <a:srgbClr val="C00000"/>
                </a:solidFill>
              </a:rPr>
              <a:t>Kolmogorov </a:t>
            </a:r>
            <a:r>
              <a:rPr lang="en-US" sz="4000" dirty="0" smtClean="0">
                <a:solidFill>
                  <a:srgbClr val="C00000"/>
                </a:solidFill>
              </a:rPr>
              <a:t>Hypothesis </a:t>
            </a:r>
            <a:endParaRPr lang="en-US" sz="4000" dirty="0" smtClean="0">
              <a:solidFill>
                <a:srgbClr val="C00000"/>
              </a:solidFill>
            </a:endParaRPr>
          </a:p>
          <a:p>
            <a:pPr marL="571500" indent="-571500">
              <a:buFont typeface="Courier New" panose="02070309020205020404" pitchFamily="49" charset="0"/>
              <a:buChar char="o"/>
            </a:pPr>
            <a:r>
              <a:rPr lang="en-US" altLang="en-US" sz="4000" dirty="0">
                <a:solidFill>
                  <a:srgbClr val="C00000"/>
                </a:solidFill>
              </a:rPr>
              <a:t>Eddy correlation, gradient-flux, and bulk transfer </a:t>
            </a:r>
            <a:r>
              <a:rPr lang="en-US" altLang="en-US" sz="4000" dirty="0" smtClean="0">
                <a:solidFill>
                  <a:srgbClr val="C00000"/>
                </a:solidFill>
              </a:rPr>
              <a:t>methods for heat flux transfer</a:t>
            </a:r>
          </a:p>
          <a:p>
            <a:pPr marL="571500" indent="-571500">
              <a:buFont typeface="Courier New" panose="02070309020205020404" pitchFamily="49" charset="0"/>
              <a:buChar char="o"/>
            </a:pPr>
            <a:r>
              <a:rPr lang="en-US" sz="4000" dirty="0" smtClean="0">
                <a:solidFill>
                  <a:srgbClr val="C00000"/>
                </a:solidFill>
              </a:rPr>
              <a:t>Energy balance method for evapotranspiration</a:t>
            </a:r>
          </a:p>
          <a:p>
            <a:pPr marL="571500" indent="-571500">
              <a:buFont typeface="Courier New" panose="02070309020205020404" pitchFamily="49" charset="0"/>
              <a:buChar char="o"/>
            </a:pPr>
            <a:r>
              <a:rPr lang="en-US" sz="4000" dirty="0" smtClean="0">
                <a:solidFill>
                  <a:srgbClr val="C00000"/>
                </a:solidFill>
              </a:rPr>
              <a:t>The Bowen Ratio</a:t>
            </a:r>
          </a:p>
          <a:p>
            <a:pPr marL="571500" indent="-571500">
              <a:buFont typeface="Courier New" panose="02070309020205020404" pitchFamily="49" charset="0"/>
              <a:buChar char="o"/>
            </a:pPr>
            <a:endParaRPr lang="en-US" sz="4000" dirty="0" smtClean="0">
              <a:solidFill>
                <a:srgbClr val="C00000"/>
              </a:solidFill>
            </a:endParaRPr>
          </a:p>
          <a:p>
            <a:pPr marL="571500" indent="-571500">
              <a:buFont typeface="Courier New" panose="02070309020205020404" pitchFamily="49" charset="0"/>
              <a:buChar char="o"/>
            </a:pPr>
            <a:endParaRPr lang="en-US" sz="4000" dirty="0">
              <a:solidFill>
                <a:srgbClr val="C00000"/>
              </a:solidFill>
            </a:endParaRPr>
          </a:p>
          <a:p>
            <a:pPr marL="457200" indent="-457200">
              <a:buFont typeface="Courier New" panose="02070309020205020404" pitchFamily="49" charset="0"/>
              <a:buChar char="o"/>
            </a:pPr>
            <a:endParaRPr lang="en-US" altLang="en-US" sz="3600" dirty="0" smtClean="0">
              <a:solidFill>
                <a:srgbClr val="002060"/>
              </a:solidFill>
            </a:endParaRPr>
          </a:p>
        </p:txBody>
      </p:sp>
    </p:spTree>
    <p:extLst>
      <p:ext uri="{BB962C8B-B14F-4D97-AF65-F5344CB8AC3E}">
        <p14:creationId xmlns:p14="http://schemas.microsoft.com/office/powerpoint/2010/main" val="478692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upload.wikimedia.org/wikipedia/commons/thumb/9/93/Laminar_shear.svg/350px-Laminar_shear.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848" y="466688"/>
            <a:ext cx="7571232" cy="54080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5344" y="5767399"/>
            <a:ext cx="11996928" cy="954107"/>
          </a:xfrm>
          <a:prstGeom prst="rect">
            <a:avLst/>
          </a:prstGeom>
        </p:spPr>
        <p:txBody>
          <a:bodyPr wrap="square">
            <a:spAutoFit/>
          </a:bodyPr>
          <a:lstStyle/>
          <a:p>
            <a:r>
              <a:rPr lang="en-US" sz="2800" dirty="0" smtClean="0"/>
              <a:t>Friction </a:t>
            </a:r>
            <a:r>
              <a:rPr lang="en-US" sz="2800" dirty="0"/>
              <a:t>between the fluid and the moving boundaries causes the fluid to shear. The </a:t>
            </a:r>
            <a:r>
              <a:rPr lang="en-US" sz="2800" dirty="0">
                <a:solidFill>
                  <a:srgbClr val="C00000"/>
                </a:solidFill>
              </a:rPr>
              <a:t>force </a:t>
            </a:r>
            <a:r>
              <a:rPr lang="en-US" sz="2800" dirty="0"/>
              <a:t>required for this action is </a:t>
            </a:r>
            <a:r>
              <a:rPr lang="en-US" sz="2800" dirty="0">
                <a:solidFill>
                  <a:srgbClr val="C00000"/>
                </a:solidFill>
              </a:rPr>
              <a:t>a measure </a:t>
            </a:r>
            <a:r>
              <a:rPr lang="en-US" sz="2800" dirty="0"/>
              <a:t>of the </a:t>
            </a:r>
            <a:r>
              <a:rPr lang="en-US" sz="2800" dirty="0">
                <a:solidFill>
                  <a:srgbClr val="C00000"/>
                </a:solidFill>
              </a:rPr>
              <a:t>fluid's viscosity.</a:t>
            </a:r>
          </a:p>
        </p:txBody>
      </p:sp>
      <p:sp>
        <p:nvSpPr>
          <p:cNvPr id="4" name="TextBox 3"/>
          <p:cNvSpPr txBox="1"/>
          <p:nvPr/>
        </p:nvSpPr>
        <p:spPr>
          <a:xfrm>
            <a:off x="8680344" y="3022199"/>
            <a:ext cx="3323410" cy="1569660"/>
          </a:xfrm>
          <a:prstGeom prst="rect">
            <a:avLst/>
          </a:prstGeom>
          <a:noFill/>
        </p:spPr>
        <p:txBody>
          <a:bodyPr wrap="none" rtlCol="0">
            <a:spAutoFit/>
          </a:bodyPr>
          <a:lstStyle/>
          <a:p>
            <a:pPr algn="ctr"/>
            <a:r>
              <a:rPr lang="en-US" sz="3200" dirty="0">
                <a:solidFill>
                  <a:srgbClr val="C00000"/>
                </a:solidFill>
              </a:rPr>
              <a:t>Laminar shear of </a:t>
            </a:r>
            <a:endParaRPr lang="en-US" sz="3200" dirty="0" smtClean="0">
              <a:solidFill>
                <a:srgbClr val="C00000"/>
              </a:solidFill>
            </a:endParaRPr>
          </a:p>
          <a:p>
            <a:pPr algn="ctr"/>
            <a:r>
              <a:rPr lang="en-US" sz="3200" dirty="0" smtClean="0">
                <a:solidFill>
                  <a:srgbClr val="C00000"/>
                </a:solidFill>
              </a:rPr>
              <a:t>fluid </a:t>
            </a:r>
            <a:r>
              <a:rPr lang="en-US" sz="3200" dirty="0">
                <a:solidFill>
                  <a:srgbClr val="C00000"/>
                </a:solidFill>
              </a:rPr>
              <a:t>between two </a:t>
            </a:r>
            <a:endParaRPr lang="en-US" sz="3200" dirty="0" smtClean="0">
              <a:solidFill>
                <a:srgbClr val="C00000"/>
              </a:solidFill>
            </a:endParaRPr>
          </a:p>
          <a:p>
            <a:pPr algn="ctr"/>
            <a:r>
              <a:rPr lang="en-US" sz="3200" dirty="0" smtClean="0">
                <a:solidFill>
                  <a:srgbClr val="C00000"/>
                </a:solidFill>
              </a:rPr>
              <a:t>plates</a:t>
            </a:r>
            <a:r>
              <a:rPr lang="en-US" sz="3200" dirty="0">
                <a:solidFill>
                  <a:srgbClr val="C00000"/>
                </a:solidFill>
              </a:rPr>
              <a:t>.</a:t>
            </a:r>
          </a:p>
        </p:txBody>
      </p:sp>
      <p:sp>
        <p:nvSpPr>
          <p:cNvPr id="5" name="TextBox 4"/>
          <p:cNvSpPr txBox="1"/>
          <p:nvPr/>
        </p:nvSpPr>
        <p:spPr>
          <a:xfrm>
            <a:off x="176438" y="0"/>
            <a:ext cx="4395562" cy="861774"/>
          </a:xfrm>
          <a:prstGeom prst="rect">
            <a:avLst/>
          </a:prstGeom>
          <a:noFill/>
        </p:spPr>
        <p:txBody>
          <a:bodyPr wrap="none" rtlCol="0">
            <a:spAutoFit/>
          </a:bodyPr>
          <a:lstStyle/>
          <a:p>
            <a:r>
              <a:rPr lang="en-US" sz="3200" dirty="0">
                <a:solidFill>
                  <a:srgbClr val="C00000"/>
                </a:solidFill>
              </a:rPr>
              <a:t>Dynamic (shear) viscosity</a:t>
            </a:r>
          </a:p>
          <a:p>
            <a:endParaRPr lang="en-US" dirty="0"/>
          </a:p>
        </p:txBody>
      </p:sp>
    </p:spTree>
    <p:extLst>
      <p:ext uri="{BB962C8B-B14F-4D97-AF65-F5344CB8AC3E}">
        <p14:creationId xmlns:p14="http://schemas.microsoft.com/office/powerpoint/2010/main" val="1252751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06656" cy="5847755"/>
          </a:xfrm>
          <a:prstGeom prst="rect">
            <a:avLst/>
          </a:prstGeom>
        </p:spPr>
        <p:txBody>
          <a:bodyPr wrap="square">
            <a:spAutoFit/>
          </a:bodyPr>
          <a:lstStyle/>
          <a:p>
            <a:r>
              <a:rPr lang="en-US" sz="3600" dirty="0">
                <a:solidFill>
                  <a:srgbClr val="C00000"/>
                </a:solidFill>
              </a:rPr>
              <a:t>Dynamic </a:t>
            </a:r>
            <a:r>
              <a:rPr lang="en-US" sz="3600" dirty="0" smtClean="0">
                <a:solidFill>
                  <a:srgbClr val="C00000"/>
                </a:solidFill>
              </a:rPr>
              <a:t>viscosity</a:t>
            </a:r>
            <a:endParaRPr lang="en-US" sz="3600" dirty="0">
              <a:solidFill>
                <a:srgbClr val="C00000"/>
              </a:solidFill>
            </a:endParaRPr>
          </a:p>
          <a:p>
            <a:r>
              <a:rPr lang="en-US" dirty="0" smtClean="0"/>
              <a:t> </a:t>
            </a:r>
            <a:r>
              <a:rPr lang="en-US" sz="2400" dirty="0" smtClean="0">
                <a:solidFill>
                  <a:srgbClr val="C00000"/>
                </a:solidFill>
              </a:rPr>
              <a:t>Friction </a:t>
            </a:r>
            <a:r>
              <a:rPr lang="en-US" sz="2400" dirty="0">
                <a:solidFill>
                  <a:srgbClr val="C00000"/>
                </a:solidFill>
              </a:rPr>
              <a:t>between the fluid and the moving boundaries </a:t>
            </a:r>
            <a:r>
              <a:rPr lang="en-US" sz="2400" dirty="0"/>
              <a:t>causes the fluid to shear. The </a:t>
            </a:r>
            <a:r>
              <a:rPr lang="en-US" sz="2400" dirty="0">
                <a:solidFill>
                  <a:srgbClr val="C00000"/>
                </a:solidFill>
              </a:rPr>
              <a:t>force</a:t>
            </a:r>
            <a:r>
              <a:rPr lang="en-US" sz="2400" dirty="0"/>
              <a:t> required for this action is a </a:t>
            </a:r>
            <a:r>
              <a:rPr lang="en-US" sz="2400" dirty="0">
                <a:solidFill>
                  <a:srgbClr val="C00000"/>
                </a:solidFill>
              </a:rPr>
              <a:t>measure of the fluid's viscosity</a:t>
            </a:r>
            <a:r>
              <a:rPr lang="en-US" sz="2400" dirty="0"/>
              <a:t>.</a:t>
            </a:r>
          </a:p>
          <a:p>
            <a:r>
              <a:rPr lang="en-US" sz="2400" dirty="0"/>
              <a:t>In a general parallel flow </a:t>
            </a:r>
            <a:r>
              <a:rPr lang="en-US" sz="2400" dirty="0" smtClean="0"/>
              <a:t> the </a:t>
            </a:r>
            <a:r>
              <a:rPr lang="en-US" sz="2400" dirty="0"/>
              <a:t>shear stress is proportional to the gradient of the velocity</a:t>
            </a:r>
          </a:p>
          <a:p>
            <a:endParaRPr lang="en-US" sz="2400" dirty="0"/>
          </a:p>
          <a:p>
            <a:r>
              <a:rPr lang="en-US" sz="2400" dirty="0"/>
              <a:t>If the speed of the top plate is small enough, the fluid particles will move parallel to it, and their speed will vary linearly from zero at the bottom to u at the top. Each layer of fluid will move faster than the one just below it, and friction between them will give rise to a force resisting their relative motion. </a:t>
            </a:r>
            <a:r>
              <a:rPr lang="en-US" sz="2400" dirty="0" smtClean="0"/>
              <a:t> </a:t>
            </a:r>
            <a:endParaRPr lang="en-US" sz="2400" dirty="0"/>
          </a:p>
          <a:p>
            <a:endParaRPr lang="en-US" sz="2400" dirty="0"/>
          </a:p>
          <a:p>
            <a:r>
              <a:rPr lang="en-US" sz="2400" dirty="0">
                <a:solidFill>
                  <a:srgbClr val="C00000"/>
                </a:solidFill>
              </a:rPr>
              <a:t>The magnitude F of this force </a:t>
            </a:r>
            <a:r>
              <a:rPr lang="en-US" sz="2400" dirty="0"/>
              <a:t>is found to be </a:t>
            </a:r>
            <a:r>
              <a:rPr lang="en-US" sz="2400" dirty="0">
                <a:solidFill>
                  <a:srgbClr val="C00000"/>
                </a:solidFill>
              </a:rPr>
              <a:t>proportional</a:t>
            </a:r>
            <a:r>
              <a:rPr lang="en-US" sz="2400" dirty="0"/>
              <a:t> to the speed u and the area A of each plate, and inversely proportional to their separation y:</a:t>
            </a:r>
          </a:p>
          <a:p>
            <a:endParaRPr lang="en-US" dirty="0"/>
          </a:p>
          <a:p>
            <a:r>
              <a:rPr lang="en-US" sz="2800" dirty="0"/>
              <a:t>The proportionality factor μ in this formula is the viscosity (specifically, the dynamic viscosity) of the fluid.</a:t>
            </a:r>
          </a:p>
        </p:txBody>
      </p:sp>
      <p:pic>
        <p:nvPicPr>
          <p:cNvPr id="34818" name="Picture 2" descr=" F=\mu A \frac{u}{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7505" y="5812497"/>
            <a:ext cx="2180031" cy="8930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488668"/>
            <a:ext cx="3832268" cy="369332"/>
          </a:xfrm>
          <a:prstGeom prst="rect">
            <a:avLst/>
          </a:prstGeom>
        </p:spPr>
        <p:txBody>
          <a:bodyPr wrap="none">
            <a:spAutoFit/>
          </a:bodyPr>
          <a:lstStyle/>
          <a:p>
            <a:r>
              <a:rPr lang="en-US" dirty="0"/>
              <a:t>https://en.wikipedia.org/wiki/Viscosity</a:t>
            </a:r>
          </a:p>
        </p:txBody>
      </p:sp>
    </p:spTree>
    <p:extLst>
      <p:ext uri="{BB962C8B-B14F-4D97-AF65-F5344CB8AC3E}">
        <p14:creationId xmlns:p14="http://schemas.microsoft.com/office/powerpoint/2010/main" val="1404559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07065" y="0"/>
            <a:ext cx="12099787" cy="661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i="0" u="none" strike="noStrike" cap="none" normalizeH="0" baseline="0" dirty="0" smtClean="0">
                <a:ln>
                  <a:noFill/>
                </a:ln>
                <a:solidFill>
                  <a:srgbClr val="C00000"/>
                </a:solidFill>
                <a:effectLst/>
                <a:latin typeface="Arial" panose="020B0604020202020204" pitchFamily="34" charset="0"/>
              </a:rPr>
              <a:t>Kinematic viscosity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chemeClr val="tx1"/>
                </a:solidFill>
                <a:effectLst/>
                <a:latin typeface="Arial" panose="020B0604020202020204" pitchFamily="34" charset="0"/>
              </a:rPr>
              <a:t>The kinematic viscosity (also called "momentum diffusivity")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chemeClr val="tx1"/>
                </a:solidFill>
                <a:effectLst/>
                <a:latin typeface="Arial" panose="020B0604020202020204" pitchFamily="34" charset="0"/>
              </a:rPr>
              <a:t> is the ratio of the dynamic viscosity </a:t>
            </a:r>
            <a:r>
              <a:rPr kumimoji="0" lang="en-US" altLang="en-US" sz="3200" b="0" i="1" u="none" strike="noStrike" cap="none" normalizeH="0" baseline="0" dirty="0" smtClean="0">
                <a:ln>
                  <a:noFill/>
                </a:ln>
                <a:solidFill>
                  <a:schemeClr val="tx1"/>
                </a:solidFill>
                <a:effectLst/>
                <a:latin typeface="Arial" panose="020B0604020202020204" pitchFamily="34" charset="0"/>
              </a:rPr>
              <a:t>μ</a:t>
            </a:r>
            <a:r>
              <a:rPr kumimoji="0" lang="en-US" altLang="en-US" sz="3200" b="0" i="0" u="none" strike="noStrike" cap="none" normalizeH="0" baseline="0" dirty="0" smtClean="0">
                <a:ln>
                  <a:noFill/>
                </a:ln>
                <a:solidFill>
                  <a:schemeClr val="tx1"/>
                </a:solidFill>
                <a:effectLst/>
                <a:latin typeface="Arial" panose="020B0604020202020204" pitchFamily="34" charset="0"/>
              </a:rPr>
              <a:t> to the density of the fluid </a:t>
            </a:r>
            <a:r>
              <a:rPr kumimoji="0" lang="en-US" altLang="en-US" sz="3200" b="0" i="1" u="none" strike="noStrike" cap="none" normalizeH="0" baseline="0" dirty="0" smtClean="0">
                <a:ln>
                  <a:noFill/>
                </a:ln>
                <a:solidFill>
                  <a:schemeClr val="tx1"/>
                </a:solidFill>
                <a:effectLst/>
                <a:latin typeface="Arial" panose="020B0604020202020204" pitchFamily="34" charset="0"/>
              </a:rPr>
              <a:t>ρ</a:t>
            </a:r>
            <a:r>
              <a:rPr kumimoji="0" lang="en-US" altLang="en-US" sz="32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chemeClr val="tx1"/>
                </a:solidFill>
                <a:effectLst/>
                <a:latin typeface="Arial" panose="020B0604020202020204" pitchFamily="34" charset="0"/>
              </a:rPr>
              <a:t>It is usually denoted by the Greek letter nu (ν).</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chemeClr val="tx1"/>
                </a:solidFill>
                <a:effectLst/>
                <a:latin typeface="Arial" panose="020B0604020202020204" pitchFamily="34" charset="0"/>
              </a:rPr>
              <a:t>It is a convenient concept when analyzing the </a:t>
            </a:r>
            <a:r>
              <a:rPr kumimoji="0" lang="en-US" altLang="en-US" sz="3200" b="0" i="0" u="none" strike="noStrike" cap="none" normalizeH="0" baseline="0" dirty="0" smtClean="0">
                <a:ln>
                  <a:noFill/>
                </a:ln>
                <a:solidFill>
                  <a:srgbClr val="C00000"/>
                </a:solidFill>
                <a:effectLst/>
                <a:latin typeface="Arial" panose="020B0604020202020204" pitchFamily="34" charset="0"/>
              </a:rPr>
              <a:t>Reynolds number</a:t>
            </a:r>
            <a:r>
              <a:rPr kumimoji="0" lang="en-US" altLang="en-US" sz="32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chemeClr val="tx1"/>
                </a:solidFill>
                <a:effectLst/>
                <a:latin typeface="Arial" panose="020B0604020202020204" pitchFamily="34" charset="0"/>
              </a:rPr>
              <a:t>which expresses the ratio of the </a:t>
            </a:r>
            <a:r>
              <a:rPr kumimoji="0" lang="en-US" altLang="en-US" sz="3200" b="0" i="0" u="none" strike="noStrike" cap="none" normalizeH="0" baseline="0" dirty="0" smtClean="0">
                <a:ln>
                  <a:noFill/>
                </a:ln>
                <a:solidFill>
                  <a:srgbClr val="C00000"/>
                </a:solidFill>
                <a:effectLst/>
                <a:latin typeface="Arial" panose="020B0604020202020204" pitchFamily="34" charset="0"/>
              </a:rPr>
              <a:t>inertial</a:t>
            </a:r>
            <a:r>
              <a:rPr kumimoji="0" lang="en-US" altLang="en-US" sz="3200" b="0" i="0" u="none" strike="noStrike" cap="none" normalizeH="0" baseline="0" dirty="0" smtClean="0">
                <a:ln>
                  <a:noFill/>
                </a:ln>
                <a:solidFill>
                  <a:schemeClr val="tx1"/>
                </a:solidFill>
                <a:effectLst/>
                <a:latin typeface="Arial" panose="020B0604020202020204" pitchFamily="34" charset="0"/>
              </a:rPr>
              <a:t> forces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chemeClr val="tx1"/>
                </a:solidFill>
                <a:effectLst/>
                <a:latin typeface="Arial" panose="020B0604020202020204" pitchFamily="34" charset="0"/>
              </a:rPr>
              <a:t>to the </a:t>
            </a:r>
            <a:r>
              <a:rPr kumimoji="0" lang="en-US" altLang="en-US" sz="3200" b="0" i="0" u="none" strike="noStrike" cap="none" normalizeH="0" baseline="0" dirty="0" smtClean="0">
                <a:ln>
                  <a:noFill/>
                </a:ln>
                <a:solidFill>
                  <a:srgbClr val="C00000"/>
                </a:solidFill>
                <a:effectLst/>
                <a:latin typeface="Arial" panose="020B0604020202020204" pitchFamily="34" charset="0"/>
              </a:rPr>
              <a:t>viscous</a:t>
            </a:r>
            <a:r>
              <a:rPr kumimoji="0" lang="en-US" altLang="en-US" sz="3200" b="0" i="0" u="none" strike="noStrike" cap="none" normalizeH="0" baseline="0" dirty="0" smtClean="0">
                <a:ln>
                  <a:noFill/>
                </a:ln>
                <a:solidFill>
                  <a:schemeClr val="tx1"/>
                </a:solidFill>
                <a:effectLst/>
                <a:latin typeface="Arial" panose="020B0604020202020204" pitchFamily="34" charset="0"/>
              </a:rPr>
              <a:t> forces:</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chemeClr val="tx1"/>
                </a:solidFill>
                <a:effectLst/>
                <a:latin typeface="Arial" panose="020B0604020202020204" pitchFamily="34" charset="0"/>
              </a:rPr>
              <a:t>where  L   is a typical length scale in the system.</a:t>
            </a:r>
          </a:p>
        </p:txBody>
      </p:sp>
      <p:pic>
        <p:nvPicPr>
          <p:cNvPr id="36866" name="Picture 2" descr="\nu = \frac{\mu}{\rh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6928" y="2070001"/>
            <a:ext cx="1109471" cy="887577"/>
          </a:xfrm>
          <a:prstGeom prst="rect">
            <a:avLst/>
          </a:prstGeom>
          <a:noFill/>
          <a:extLst>
            <a:ext uri="{909E8E84-426E-40DD-AFC4-6F175D3DCCD1}">
              <a14:hiddenFill xmlns:a14="http://schemas.microsoft.com/office/drawing/2010/main">
                <a:solidFill>
                  <a:srgbClr val="FFFFFF"/>
                </a:solidFill>
              </a14:hiddenFill>
            </a:ext>
          </a:extLst>
        </p:spPr>
      </p:pic>
      <p:pic>
        <p:nvPicPr>
          <p:cNvPr id="36867" name="Picture 3" descr="Re = \frac{\rho u L}{\mu} = \frac{uL}{\nu}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3659" y="4832588"/>
            <a:ext cx="3183300" cy="936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6969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328478" cy="7448193"/>
          </a:xfrm>
          <a:prstGeom prst="rect">
            <a:avLst/>
          </a:prstGeom>
        </p:spPr>
        <p:txBody>
          <a:bodyPr wrap="square">
            <a:spAutoFit/>
          </a:bodyPr>
          <a:lstStyle/>
          <a:p>
            <a:endParaRPr lang="en-US" dirty="0" smtClean="0"/>
          </a:p>
          <a:p>
            <a:r>
              <a:rPr lang="en-US" sz="3600" dirty="0" smtClean="0"/>
              <a:t>To characterize </a:t>
            </a:r>
            <a:r>
              <a:rPr lang="en-US" sz="3600" dirty="0"/>
              <a:t>different flow regimes </a:t>
            </a:r>
            <a:r>
              <a:rPr lang="en-US" sz="3600" dirty="0" smtClean="0"/>
              <a:t> such </a:t>
            </a:r>
            <a:r>
              <a:rPr lang="en-US" sz="3600" dirty="0"/>
              <a:t>as laminar or turbulent </a:t>
            </a:r>
            <a:r>
              <a:rPr lang="en-US" sz="3600" dirty="0" smtClean="0"/>
              <a:t>flow, the </a:t>
            </a:r>
            <a:r>
              <a:rPr lang="en-US" sz="3600" b="1" dirty="0" smtClean="0">
                <a:solidFill>
                  <a:srgbClr val="C00000"/>
                </a:solidFill>
              </a:rPr>
              <a:t>Reynolds </a:t>
            </a:r>
            <a:r>
              <a:rPr lang="en-US" sz="3600" b="1" dirty="0">
                <a:solidFill>
                  <a:srgbClr val="C00000"/>
                </a:solidFill>
              </a:rPr>
              <a:t>number</a:t>
            </a:r>
            <a:r>
              <a:rPr lang="en-US" sz="3600" dirty="0">
                <a:solidFill>
                  <a:srgbClr val="C00000"/>
                </a:solidFill>
              </a:rPr>
              <a:t> (</a:t>
            </a:r>
            <a:r>
              <a:rPr lang="en-US" sz="3600" b="1" dirty="0">
                <a:solidFill>
                  <a:srgbClr val="C00000"/>
                </a:solidFill>
              </a:rPr>
              <a:t>Re</a:t>
            </a:r>
            <a:r>
              <a:rPr lang="en-US" sz="3600" dirty="0" smtClean="0">
                <a:solidFill>
                  <a:srgbClr val="C00000"/>
                </a:solidFill>
              </a:rPr>
              <a:t>) </a:t>
            </a:r>
            <a:r>
              <a:rPr lang="en-US" sz="3600" dirty="0" smtClean="0"/>
              <a:t>was introduced.</a:t>
            </a:r>
          </a:p>
          <a:p>
            <a:endParaRPr lang="en-US" sz="3200" dirty="0"/>
          </a:p>
          <a:p>
            <a:endParaRPr lang="en-US" sz="3200" dirty="0" smtClean="0"/>
          </a:p>
          <a:p>
            <a:endParaRPr lang="en-US" sz="3200" dirty="0"/>
          </a:p>
          <a:p>
            <a:r>
              <a:rPr lang="en-US" sz="3200" dirty="0" smtClean="0"/>
              <a:t>The </a:t>
            </a:r>
            <a:r>
              <a:rPr lang="en-US" sz="3200" dirty="0"/>
              <a:t>Reynolds number is defined as the ratio of momentum forces to viscous forces and consequently quantifies the relative importance of these two types of forces for given flow conditions</a:t>
            </a:r>
            <a:r>
              <a:rPr lang="en-US" sz="3200" dirty="0" smtClean="0"/>
              <a:t>.</a:t>
            </a:r>
          </a:p>
          <a:p>
            <a:r>
              <a:rPr lang="en-US" sz="2800" dirty="0" smtClean="0"/>
              <a:t>where</a:t>
            </a:r>
            <a:r>
              <a:rPr lang="en-US" sz="2800" dirty="0"/>
              <a:t>:</a:t>
            </a:r>
          </a:p>
          <a:p>
            <a:r>
              <a:rPr lang="en-US" sz="2800" dirty="0" smtClean="0"/>
              <a:t> v </a:t>
            </a:r>
            <a:r>
              <a:rPr lang="en-US" sz="2800" dirty="0"/>
              <a:t>is the </a:t>
            </a:r>
            <a:r>
              <a:rPr lang="en-US" sz="2800" dirty="0" smtClean="0"/>
              <a:t>maximum </a:t>
            </a:r>
            <a:r>
              <a:rPr lang="en-US" sz="2800" dirty="0"/>
              <a:t>velocity of the object relative to the fluid (SI units: m/s)</a:t>
            </a:r>
          </a:p>
          <a:p>
            <a:r>
              <a:rPr lang="en-US" sz="2800" dirty="0"/>
              <a:t>  </a:t>
            </a:r>
            <a:r>
              <a:rPr lang="en-US" sz="2800" dirty="0" smtClean="0"/>
              <a:t>L </a:t>
            </a:r>
            <a:r>
              <a:rPr lang="en-US" sz="2800" dirty="0"/>
              <a:t>is a characteristic linear dimension, (travelled length of the </a:t>
            </a:r>
            <a:r>
              <a:rPr lang="en-US" sz="2800" dirty="0" smtClean="0"/>
              <a:t>fluid)  </a:t>
            </a:r>
            <a:endParaRPr lang="en-US" sz="2800" dirty="0"/>
          </a:p>
          <a:p>
            <a:r>
              <a:rPr lang="en-US" sz="2800" dirty="0" smtClean="0"/>
              <a:t>µ is </a:t>
            </a:r>
            <a:r>
              <a:rPr lang="en-US" sz="2800" dirty="0"/>
              <a:t>the dynamic viscosity of the fluid </a:t>
            </a:r>
            <a:r>
              <a:rPr lang="en-US" sz="2800" dirty="0" smtClean="0"/>
              <a:t>( kg</a:t>
            </a:r>
            <a:r>
              <a:rPr lang="en-US" sz="2800" dirty="0"/>
              <a:t>/(</a:t>
            </a:r>
            <a:r>
              <a:rPr lang="en-US" sz="2800" dirty="0" err="1"/>
              <a:t>m·s</a:t>
            </a:r>
            <a:r>
              <a:rPr lang="en-US" sz="2800" dirty="0"/>
              <a:t>))</a:t>
            </a:r>
          </a:p>
          <a:p>
            <a:r>
              <a:rPr lang="el-GR" sz="2800" dirty="0" smtClean="0"/>
              <a:t>ν</a:t>
            </a:r>
            <a:r>
              <a:rPr lang="en-US" sz="2800" dirty="0" smtClean="0"/>
              <a:t> is </a:t>
            </a:r>
            <a:r>
              <a:rPr lang="en-US" sz="2800" dirty="0"/>
              <a:t>the kinematic viscosity </a:t>
            </a:r>
            <a:r>
              <a:rPr lang="en-US" sz="2800" dirty="0" smtClean="0"/>
              <a:t> </a:t>
            </a:r>
            <a:endParaRPr lang="en-US" sz="2800" dirty="0"/>
          </a:p>
          <a:p>
            <a:r>
              <a:rPr lang="el-GR" sz="2800" dirty="0" smtClean="0"/>
              <a:t>ρ</a:t>
            </a:r>
            <a:r>
              <a:rPr lang="en-US" sz="2800" dirty="0" smtClean="0"/>
              <a:t> is </a:t>
            </a:r>
            <a:r>
              <a:rPr lang="en-US" sz="2800" dirty="0"/>
              <a:t>the density of the fluid (kg/m³).</a:t>
            </a:r>
            <a:endParaRPr lang="en-US" sz="2800" dirty="0" smtClean="0"/>
          </a:p>
          <a:p>
            <a:endParaRPr lang="en-US" sz="2800" dirty="0"/>
          </a:p>
        </p:txBody>
      </p:sp>
      <p:pic>
        <p:nvPicPr>
          <p:cNvPr id="30722" name="Picture 2" descr=" \mathrm{Re} = \dfrac{ \mbox{inertial forces} }{ \mbox{viscous forces} } = {{\rho {\mathbf v} L} \over {\mu}} = {{{\mathbf v} L} \over {\n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6347" y="1694688"/>
            <a:ext cx="5935029" cy="924142"/>
          </a:xfrm>
          <a:prstGeom prst="rect">
            <a:avLst/>
          </a:prstGeom>
          <a:noFill/>
          <a:extLst>
            <a:ext uri="{909E8E84-426E-40DD-AFC4-6F175D3DCCD1}">
              <a14:hiddenFill xmlns:a14="http://schemas.microsoft.com/office/drawing/2010/main">
                <a:solidFill>
                  <a:srgbClr val="FFFFFF"/>
                </a:solidFill>
              </a14:hiddenFill>
            </a:ext>
          </a:extLst>
        </p:spPr>
      </p:pic>
      <p:pic>
        <p:nvPicPr>
          <p:cNvPr id="30792" name="Picture 72" descr="{\bold \nu} = \mu /{\r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6876" y="6080447"/>
            <a:ext cx="1390387" cy="429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6649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rho L \mathrm{v} \over \rho L \mathrm{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2126" y="1225547"/>
            <a:ext cx="940977" cy="1245414"/>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descr=" \rho \mathrm{v}^2L^2 \over \mu \mathrm{v}L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6221" y="3774583"/>
            <a:ext cx="1186881" cy="11156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63372" y="262174"/>
            <a:ext cx="6974473" cy="646331"/>
          </a:xfrm>
          <a:prstGeom prst="rect">
            <a:avLst/>
          </a:prstGeom>
        </p:spPr>
        <p:txBody>
          <a:bodyPr wrap="none">
            <a:spAutoFit/>
          </a:bodyPr>
          <a:lstStyle/>
          <a:p>
            <a:r>
              <a:rPr lang="en-US" sz="3600" dirty="0" smtClean="0"/>
              <a:t>Multiplying </a:t>
            </a:r>
            <a:r>
              <a:rPr lang="en-US" sz="3600" dirty="0"/>
              <a:t>the Reynolds number by</a:t>
            </a:r>
          </a:p>
        </p:txBody>
      </p:sp>
      <p:sp>
        <p:nvSpPr>
          <p:cNvPr id="3" name="TextBox 2"/>
          <p:cNvSpPr txBox="1"/>
          <p:nvPr/>
        </p:nvSpPr>
        <p:spPr>
          <a:xfrm>
            <a:off x="790114" y="3045821"/>
            <a:ext cx="1257075" cy="646331"/>
          </a:xfrm>
          <a:prstGeom prst="rect">
            <a:avLst/>
          </a:prstGeom>
          <a:noFill/>
        </p:spPr>
        <p:txBody>
          <a:bodyPr wrap="none" rtlCol="0">
            <a:spAutoFit/>
          </a:bodyPr>
          <a:lstStyle/>
          <a:p>
            <a:r>
              <a:rPr lang="en-US" sz="3600" dirty="0" smtClean="0"/>
              <a:t>yields</a:t>
            </a:r>
            <a:endParaRPr lang="en-US" sz="3600" dirty="0"/>
          </a:p>
        </p:txBody>
      </p:sp>
      <p:sp>
        <p:nvSpPr>
          <p:cNvPr id="4" name="TextBox 3"/>
          <p:cNvSpPr txBox="1"/>
          <p:nvPr/>
        </p:nvSpPr>
        <p:spPr>
          <a:xfrm>
            <a:off x="0" y="4926842"/>
            <a:ext cx="11268600" cy="2031325"/>
          </a:xfrm>
          <a:prstGeom prst="rect">
            <a:avLst/>
          </a:prstGeom>
          <a:noFill/>
        </p:spPr>
        <p:txBody>
          <a:bodyPr wrap="square" rtlCol="0">
            <a:spAutoFit/>
          </a:bodyPr>
          <a:lstStyle/>
          <a:p>
            <a:endParaRPr lang="en-US" dirty="0" smtClean="0"/>
          </a:p>
          <a:p>
            <a:r>
              <a:rPr lang="en-US" sz="3600" dirty="0" smtClean="0"/>
              <a:t>which </a:t>
            </a:r>
            <a:r>
              <a:rPr lang="en-US" sz="3600" dirty="0"/>
              <a:t>is the ratio of the inertial forces to the viscous </a:t>
            </a:r>
            <a:r>
              <a:rPr lang="en-US" sz="3600" dirty="0" smtClean="0"/>
              <a:t>forces.</a:t>
            </a:r>
            <a:r>
              <a:rPr lang="en-US" sz="3600" baseline="30000" dirty="0"/>
              <a:t> </a:t>
            </a:r>
            <a:r>
              <a:rPr lang="en-US" sz="3600" dirty="0" smtClean="0"/>
              <a:t>It </a:t>
            </a:r>
            <a:r>
              <a:rPr lang="en-US" sz="3600" dirty="0"/>
              <a:t>could also be considered the ratio of the total </a:t>
            </a:r>
            <a:endParaRPr lang="en-US" sz="3600" dirty="0" smtClean="0"/>
          </a:p>
          <a:p>
            <a:r>
              <a:rPr lang="en-US" sz="3600" dirty="0" smtClean="0"/>
              <a:t>momentum </a:t>
            </a:r>
            <a:r>
              <a:rPr lang="en-US" sz="3600" dirty="0"/>
              <a:t>transfer to the molecular momentum transfer.</a:t>
            </a:r>
          </a:p>
        </p:txBody>
      </p:sp>
    </p:spTree>
    <p:extLst>
      <p:ext uri="{BB962C8B-B14F-4D97-AF65-F5344CB8AC3E}">
        <p14:creationId xmlns:p14="http://schemas.microsoft.com/office/powerpoint/2010/main" val="2083240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304" y="0"/>
            <a:ext cx="11692128" cy="6771084"/>
          </a:xfrm>
          <a:prstGeom prst="rect">
            <a:avLst/>
          </a:prstGeom>
        </p:spPr>
        <p:txBody>
          <a:bodyPr wrap="square">
            <a:spAutoFit/>
          </a:bodyPr>
          <a:lstStyle/>
          <a:p>
            <a:endParaRPr lang="en-US" dirty="0"/>
          </a:p>
          <a:p>
            <a:r>
              <a:rPr lang="en-US" sz="3200" dirty="0"/>
              <a:t>It is a </a:t>
            </a:r>
            <a:r>
              <a:rPr lang="en-US" sz="3200" u="sng" dirty="0">
                <a:solidFill>
                  <a:srgbClr val="C00000"/>
                </a:solidFill>
              </a:rPr>
              <a:t>dimensionless</a:t>
            </a:r>
            <a:r>
              <a:rPr lang="en-US" sz="3200" u="sng" dirty="0"/>
              <a:t> </a:t>
            </a:r>
            <a:r>
              <a:rPr lang="en-US" sz="3200" dirty="0"/>
              <a:t>quantity that is used to help predict similar flow patterns in different fluid flow situations.  </a:t>
            </a:r>
          </a:p>
          <a:p>
            <a:endParaRPr lang="en-US" sz="3200" dirty="0"/>
          </a:p>
          <a:p>
            <a:endParaRPr lang="en-US" sz="3200" dirty="0"/>
          </a:p>
          <a:p>
            <a:r>
              <a:rPr lang="en-US" sz="3200" dirty="0"/>
              <a:t> Also used to characterize different flow regimes within a similar fluid, such as laminar or turbulent flow:</a:t>
            </a:r>
          </a:p>
          <a:p>
            <a:endParaRPr lang="en-US" sz="3200" dirty="0"/>
          </a:p>
          <a:p>
            <a:pPr>
              <a:buFont typeface="Arial" panose="020B0604020202020204" pitchFamily="34" charset="0"/>
              <a:buChar char="•"/>
            </a:pPr>
            <a:r>
              <a:rPr lang="en-US" sz="3200" dirty="0">
                <a:solidFill>
                  <a:srgbClr val="C00000"/>
                </a:solidFill>
              </a:rPr>
              <a:t>laminar flow occurs at low Reynolds numbers</a:t>
            </a:r>
            <a:r>
              <a:rPr lang="en-US" sz="3200" dirty="0"/>
              <a:t>, where </a:t>
            </a:r>
            <a:r>
              <a:rPr lang="en-US" sz="3200" dirty="0">
                <a:solidFill>
                  <a:srgbClr val="C00000"/>
                </a:solidFill>
              </a:rPr>
              <a:t>viscous forces are dominant</a:t>
            </a:r>
            <a:r>
              <a:rPr lang="en-US" sz="3200" dirty="0"/>
              <a:t>, and is characterized by smooth, constant fluid motion;</a:t>
            </a:r>
          </a:p>
          <a:p>
            <a:pPr>
              <a:buFont typeface="Arial" panose="020B0604020202020204" pitchFamily="34" charset="0"/>
              <a:buChar char="•"/>
            </a:pPr>
            <a:endParaRPr lang="en-US" sz="3200" dirty="0"/>
          </a:p>
          <a:p>
            <a:pPr>
              <a:buFont typeface="Arial" panose="020B0604020202020204" pitchFamily="34" charset="0"/>
              <a:buChar char="•"/>
            </a:pPr>
            <a:r>
              <a:rPr lang="en-US" sz="3200" dirty="0">
                <a:solidFill>
                  <a:srgbClr val="C00000"/>
                </a:solidFill>
              </a:rPr>
              <a:t>turbulent flow </a:t>
            </a:r>
            <a:r>
              <a:rPr lang="en-US" sz="3200" dirty="0"/>
              <a:t>occurs at </a:t>
            </a:r>
            <a:r>
              <a:rPr lang="en-US" sz="3200" dirty="0">
                <a:solidFill>
                  <a:srgbClr val="C00000"/>
                </a:solidFill>
              </a:rPr>
              <a:t>high Reynolds </a:t>
            </a:r>
            <a:r>
              <a:rPr lang="en-US" sz="3200" dirty="0"/>
              <a:t>numbers and is dominated by </a:t>
            </a:r>
            <a:r>
              <a:rPr lang="en-US" sz="3200" dirty="0">
                <a:solidFill>
                  <a:srgbClr val="C00000"/>
                </a:solidFill>
              </a:rPr>
              <a:t>inertial forces, </a:t>
            </a:r>
            <a:r>
              <a:rPr lang="en-US" sz="3200" dirty="0"/>
              <a:t>which tend to produce chaotic eddies, vortices and other flow instabilities.</a:t>
            </a:r>
          </a:p>
        </p:txBody>
      </p:sp>
    </p:spTree>
    <p:extLst>
      <p:ext uri="{BB962C8B-B14F-4D97-AF65-F5344CB8AC3E}">
        <p14:creationId xmlns:p14="http://schemas.microsoft.com/office/powerpoint/2010/main" val="1099691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305" y="0"/>
            <a:ext cx="7952720" cy="707886"/>
          </a:xfrm>
          <a:prstGeom prst="rect">
            <a:avLst/>
          </a:prstGeom>
        </p:spPr>
        <p:txBody>
          <a:bodyPr wrap="square">
            <a:spAutoFit/>
          </a:bodyPr>
          <a:lstStyle/>
          <a:p>
            <a:r>
              <a:rPr lang="en-US" sz="4000" dirty="0">
                <a:solidFill>
                  <a:srgbClr val="C00000"/>
                </a:solidFill>
              </a:rPr>
              <a:t>Smallest scales of turbulent motion</a:t>
            </a:r>
          </a:p>
        </p:txBody>
      </p:sp>
      <p:sp>
        <p:nvSpPr>
          <p:cNvPr id="3" name="Rectangle 2"/>
          <p:cNvSpPr/>
          <p:nvPr/>
        </p:nvSpPr>
        <p:spPr>
          <a:xfrm>
            <a:off x="0" y="597419"/>
            <a:ext cx="12045696" cy="6093976"/>
          </a:xfrm>
          <a:prstGeom prst="rect">
            <a:avLst/>
          </a:prstGeom>
        </p:spPr>
        <p:txBody>
          <a:bodyPr wrap="square">
            <a:spAutoFit/>
          </a:bodyPr>
          <a:lstStyle/>
          <a:p>
            <a:pPr marL="457200" indent="-457200">
              <a:buFont typeface="Courier New" panose="02070309020205020404" pitchFamily="49" charset="0"/>
              <a:buChar char="o"/>
            </a:pPr>
            <a:r>
              <a:rPr lang="en-US" sz="3000" dirty="0"/>
              <a:t>In a turbulent flow, there is a </a:t>
            </a:r>
            <a:r>
              <a:rPr lang="en-US" sz="3000" dirty="0">
                <a:solidFill>
                  <a:srgbClr val="C00000"/>
                </a:solidFill>
              </a:rPr>
              <a:t>range of scales of the time-varying fluid motion</a:t>
            </a:r>
            <a:r>
              <a:rPr lang="en-US" sz="3000" dirty="0"/>
              <a:t>. The size of the </a:t>
            </a:r>
            <a:r>
              <a:rPr lang="en-US" sz="3000" dirty="0">
                <a:solidFill>
                  <a:srgbClr val="C00000"/>
                </a:solidFill>
              </a:rPr>
              <a:t>largest scales </a:t>
            </a:r>
            <a:r>
              <a:rPr lang="en-US" sz="3000" dirty="0"/>
              <a:t>of fluid motion (sometimes called eddies) are set by the overall geometry of the flow. </a:t>
            </a:r>
            <a:r>
              <a:rPr lang="en-US" sz="3000" dirty="0" smtClean="0"/>
              <a:t> The </a:t>
            </a:r>
            <a:r>
              <a:rPr lang="en-US" sz="3000" dirty="0">
                <a:solidFill>
                  <a:srgbClr val="C00000"/>
                </a:solidFill>
              </a:rPr>
              <a:t>size of the smallest </a:t>
            </a:r>
            <a:r>
              <a:rPr lang="en-US" sz="3000" dirty="0"/>
              <a:t>scales is set by the </a:t>
            </a:r>
            <a:r>
              <a:rPr lang="en-US" sz="3000" dirty="0">
                <a:solidFill>
                  <a:srgbClr val="C00000"/>
                </a:solidFill>
              </a:rPr>
              <a:t>Reynolds number</a:t>
            </a:r>
            <a:r>
              <a:rPr lang="en-US" sz="3000" dirty="0"/>
              <a:t>. </a:t>
            </a:r>
            <a:endParaRPr lang="en-US" sz="3000" dirty="0" smtClean="0"/>
          </a:p>
          <a:p>
            <a:pPr marL="457200" indent="-457200">
              <a:buFont typeface="Courier New" panose="02070309020205020404" pitchFamily="49" charset="0"/>
              <a:buChar char="o"/>
            </a:pPr>
            <a:r>
              <a:rPr lang="en-US" sz="3000" dirty="0" smtClean="0"/>
              <a:t> </a:t>
            </a:r>
            <a:r>
              <a:rPr lang="en-US" sz="3000" dirty="0"/>
              <a:t>With a strong </a:t>
            </a:r>
            <a:r>
              <a:rPr lang="en-US" sz="3000" dirty="0">
                <a:solidFill>
                  <a:srgbClr val="C00000"/>
                </a:solidFill>
              </a:rPr>
              <a:t>predominance of inertial forces </a:t>
            </a:r>
            <a:r>
              <a:rPr lang="en-US" sz="3000" dirty="0"/>
              <a:t>over </a:t>
            </a:r>
            <a:r>
              <a:rPr lang="en-US" sz="3000" dirty="0">
                <a:solidFill>
                  <a:srgbClr val="C00000"/>
                </a:solidFill>
              </a:rPr>
              <a:t>viscous </a:t>
            </a:r>
            <a:r>
              <a:rPr lang="en-US" sz="3000" dirty="0"/>
              <a:t>forces, the largest scales of fluid motion are </a:t>
            </a:r>
            <a:r>
              <a:rPr lang="en-US" sz="3000" dirty="0">
                <a:solidFill>
                  <a:srgbClr val="C00000"/>
                </a:solidFill>
              </a:rPr>
              <a:t>undamped</a:t>
            </a:r>
            <a:r>
              <a:rPr lang="en-US" sz="3000" dirty="0"/>
              <a:t>—there is </a:t>
            </a:r>
            <a:r>
              <a:rPr lang="en-US" sz="3000" dirty="0">
                <a:solidFill>
                  <a:srgbClr val="C00000"/>
                </a:solidFill>
              </a:rPr>
              <a:t>not enough viscosity </a:t>
            </a:r>
            <a:r>
              <a:rPr lang="en-US" sz="3000" dirty="0"/>
              <a:t>to dissipate their motions. </a:t>
            </a:r>
            <a:endParaRPr lang="en-US" sz="3000" dirty="0" smtClean="0"/>
          </a:p>
          <a:p>
            <a:pPr marL="457200" indent="-457200">
              <a:buFont typeface="Courier New" panose="02070309020205020404" pitchFamily="49" charset="0"/>
              <a:buChar char="o"/>
            </a:pPr>
            <a:r>
              <a:rPr lang="en-US" sz="3000" dirty="0" smtClean="0"/>
              <a:t>The </a:t>
            </a:r>
            <a:r>
              <a:rPr lang="en-US" sz="3000" dirty="0"/>
              <a:t>kinetic energy </a:t>
            </a:r>
            <a:r>
              <a:rPr lang="en-US" sz="3000" dirty="0">
                <a:solidFill>
                  <a:srgbClr val="C00000"/>
                </a:solidFill>
              </a:rPr>
              <a:t>must "cascade" </a:t>
            </a:r>
            <a:r>
              <a:rPr lang="en-US" sz="3000" dirty="0"/>
              <a:t>from these large scales to progressively smaller scales until a level is reached for which the scale is small </a:t>
            </a:r>
            <a:r>
              <a:rPr lang="en-US" sz="3000" dirty="0">
                <a:solidFill>
                  <a:srgbClr val="C00000"/>
                </a:solidFill>
              </a:rPr>
              <a:t>enough for viscosity </a:t>
            </a:r>
            <a:r>
              <a:rPr lang="en-US" sz="3000" dirty="0"/>
              <a:t>to become </a:t>
            </a:r>
            <a:r>
              <a:rPr lang="en-US" sz="3000" dirty="0" smtClean="0"/>
              <a:t>important.  </a:t>
            </a:r>
            <a:endParaRPr lang="en-US" sz="3000" dirty="0" smtClean="0"/>
          </a:p>
          <a:p>
            <a:pPr marL="457200" indent="-457200">
              <a:buFont typeface="Courier New" panose="02070309020205020404" pitchFamily="49" charset="0"/>
              <a:buChar char="o"/>
            </a:pPr>
            <a:r>
              <a:rPr lang="en-US" sz="3000" dirty="0" smtClean="0"/>
              <a:t>It </a:t>
            </a:r>
            <a:r>
              <a:rPr lang="en-US" sz="3000" dirty="0"/>
              <a:t>is at these small scales where the dissipation of energy by viscous action finally takes place. </a:t>
            </a:r>
            <a:r>
              <a:rPr lang="en-US" sz="3000" dirty="0">
                <a:solidFill>
                  <a:srgbClr val="C00000"/>
                </a:solidFill>
              </a:rPr>
              <a:t>The Reynolds number indicates at what scale this viscous dissipation occurs.</a:t>
            </a:r>
          </a:p>
        </p:txBody>
      </p:sp>
    </p:spTree>
    <p:extLst>
      <p:ext uri="{BB962C8B-B14F-4D97-AF65-F5344CB8AC3E}">
        <p14:creationId xmlns:p14="http://schemas.microsoft.com/office/powerpoint/2010/main" val="2852454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5F5E6C0-0411-47E3-93AE-09EE33770A97}" type="slidenum">
              <a:rPr lang="en-US" altLang="en-US"/>
              <a:pPr/>
              <a:t>17</a:t>
            </a:fld>
            <a:endParaRPr lang="en-US" altLang="en-US"/>
          </a:p>
        </p:txBody>
      </p:sp>
      <p:sp>
        <p:nvSpPr>
          <p:cNvPr id="150530" name="Rectangle 2"/>
          <p:cNvSpPr>
            <a:spLocks noGrp="1" noChangeArrowheads="1"/>
          </p:cNvSpPr>
          <p:nvPr>
            <p:ph type="title"/>
          </p:nvPr>
        </p:nvSpPr>
        <p:spPr>
          <a:xfrm>
            <a:off x="109728" y="365125"/>
            <a:ext cx="11244072" cy="1325563"/>
          </a:xfrm>
        </p:spPr>
        <p:txBody>
          <a:bodyPr/>
          <a:lstStyle/>
          <a:p>
            <a:r>
              <a:rPr lang="en-US" altLang="en-US" dirty="0">
                <a:solidFill>
                  <a:srgbClr val="C00000"/>
                </a:solidFill>
              </a:rPr>
              <a:t>Richardson</a:t>
            </a:r>
          </a:p>
        </p:txBody>
      </p:sp>
      <p:sp>
        <p:nvSpPr>
          <p:cNvPr id="150531" name="Rectangle 3"/>
          <p:cNvSpPr>
            <a:spLocks noGrp="1" noChangeArrowheads="1"/>
          </p:cNvSpPr>
          <p:nvPr>
            <p:ph type="body" idx="1"/>
          </p:nvPr>
        </p:nvSpPr>
        <p:spPr>
          <a:xfrm>
            <a:off x="0" y="1825625"/>
            <a:ext cx="12045696" cy="4351338"/>
          </a:xfrm>
        </p:spPr>
        <p:txBody>
          <a:bodyPr>
            <a:normAutofit/>
          </a:bodyPr>
          <a:lstStyle/>
          <a:p>
            <a:pPr marL="0" indent="0">
              <a:buNone/>
            </a:pPr>
            <a:r>
              <a:rPr lang="en-US" altLang="en-US" sz="3600" dirty="0"/>
              <a:t>L</a:t>
            </a:r>
            <a:r>
              <a:rPr lang="en-US" altLang="en-US" sz="3600" dirty="0" smtClean="0"/>
              <a:t>. F</a:t>
            </a:r>
            <a:r>
              <a:rPr lang="en-US" altLang="en-US" sz="3600" dirty="0"/>
              <a:t>. Richardson (“Weather Prediction by Numerical Process.” Cambridge University Press, 1922) summarized this in the following often cited verse:</a:t>
            </a:r>
          </a:p>
          <a:p>
            <a:endParaRPr lang="en-US" altLang="en-US" sz="3600" dirty="0"/>
          </a:p>
        </p:txBody>
      </p:sp>
      <p:sp>
        <p:nvSpPr>
          <p:cNvPr id="150532" name="Text Box 4"/>
          <p:cNvSpPr txBox="1">
            <a:spLocks noChangeArrowheads="1"/>
          </p:cNvSpPr>
          <p:nvPr/>
        </p:nvSpPr>
        <p:spPr bwMode="auto">
          <a:xfrm>
            <a:off x="1572768" y="3861718"/>
            <a:ext cx="8644128" cy="2859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nchor="b">
            <a:spAutoFit/>
          </a:bodyPr>
          <a:lstStyle/>
          <a:p>
            <a:r>
              <a:rPr lang="en-US" altLang="en-US" sz="3600" i="1" dirty="0">
                <a:solidFill>
                  <a:srgbClr val="C00000"/>
                </a:solidFill>
                <a:latin typeface="Comic Sans MS" panose="030F0702030302020204" pitchFamily="66" charset="0"/>
              </a:rPr>
              <a:t>Big whirls have little whirls</a:t>
            </a:r>
          </a:p>
          <a:p>
            <a:r>
              <a:rPr lang="en-US" altLang="en-US" sz="3600" i="1" dirty="0">
                <a:solidFill>
                  <a:srgbClr val="C00000"/>
                </a:solidFill>
                <a:latin typeface="Comic Sans MS" panose="030F0702030302020204" pitchFamily="66" charset="0"/>
              </a:rPr>
              <a:t>Which feed on their velocity;</a:t>
            </a:r>
          </a:p>
          <a:p>
            <a:r>
              <a:rPr lang="en-US" altLang="en-US" sz="3600" i="1" dirty="0">
                <a:solidFill>
                  <a:srgbClr val="C00000"/>
                </a:solidFill>
                <a:latin typeface="Comic Sans MS" panose="030F0702030302020204" pitchFamily="66" charset="0"/>
              </a:rPr>
              <a:t>And little whirls have lesser whirls,</a:t>
            </a:r>
          </a:p>
          <a:p>
            <a:r>
              <a:rPr lang="en-US" altLang="en-US" sz="3600" i="1" dirty="0">
                <a:solidFill>
                  <a:srgbClr val="C00000"/>
                </a:solidFill>
                <a:latin typeface="Comic Sans MS" panose="030F0702030302020204" pitchFamily="66" charset="0"/>
              </a:rPr>
              <a:t>And so on to viscosity</a:t>
            </a:r>
          </a:p>
          <a:p>
            <a:r>
              <a:rPr lang="en-US" altLang="en-US" sz="3600" i="1" dirty="0">
                <a:solidFill>
                  <a:srgbClr val="C00000"/>
                </a:solidFill>
                <a:latin typeface="Comic Sans MS" panose="030F0702030302020204" pitchFamily="66" charset="0"/>
              </a:rPr>
              <a:t>	in the molecular sense.</a:t>
            </a:r>
          </a:p>
        </p:txBody>
      </p:sp>
    </p:spTree>
    <p:extLst>
      <p:ext uri="{BB962C8B-B14F-4D97-AF65-F5344CB8AC3E}">
        <p14:creationId xmlns:p14="http://schemas.microsoft.com/office/powerpoint/2010/main" val="3802034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D922613F-B38F-4B5B-803D-E1C240D3D305}" type="slidenum">
              <a:rPr lang="en-US" altLang="en-US"/>
              <a:pPr/>
              <a:t>18</a:t>
            </a:fld>
            <a:endParaRPr lang="en-US" altLang="en-US"/>
          </a:p>
        </p:txBody>
      </p:sp>
      <p:sp>
        <p:nvSpPr>
          <p:cNvPr id="149506" name="Rectangle 2"/>
          <p:cNvSpPr>
            <a:spLocks noGrp="1" noChangeArrowheads="1"/>
          </p:cNvSpPr>
          <p:nvPr>
            <p:ph type="title"/>
          </p:nvPr>
        </p:nvSpPr>
        <p:spPr>
          <a:xfrm>
            <a:off x="0" y="1"/>
            <a:ext cx="11353800" cy="853440"/>
          </a:xfrm>
        </p:spPr>
        <p:txBody>
          <a:bodyPr>
            <a:normAutofit/>
          </a:bodyPr>
          <a:lstStyle/>
          <a:p>
            <a:r>
              <a:rPr lang="en-US" altLang="en-US" sz="4000" dirty="0">
                <a:solidFill>
                  <a:srgbClr val="C00000"/>
                </a:solidFill>
              </a:rPr>
              <a:t>Energy transfer</a:t>
            </a:r>
          </a:p>
        </p:txBody>
      </p:sp>
      <p:sp>
        <p:nvSpPr>
          <p:cNvPr id="149507" name="Rectangle 3"/>
          <p:cNvSpPr>
            <a:spLocks noGrp="1" noChangeArrowheads="1"/>
          </p:cNvSpPr>
          <p:nvPr>
            <p:ph type="body" idx="1"/>
          </p:nvPr>
        </p:nvSpPr>
        <p:spPr>
          <a:xfrm>
            <a:off x="0" y="996569"/>
            <a:ext cx="12070080" cy="5724906"/>
          </a:xfrm>
        </p:spPr>
        <p:txBody>
          <a:bodyPr>
            <a:noAutofit/>
          </a:bodyPr>
          <a:lstStyle/>
          <a:p>
            <a:r>
              <a:rPr lang="en-US" altLang="en-US" sz="3600" dirty="0"/>
              <a:t>The large eddies are unstable and break up, transferring their energy to somewhat smaller eddies.</a:t>
            </a:r>
          </a:p>
          <a:p>
            <a:r>
              <a:rPr lang="en-US" altLang="en-US" sz="3600" dirty="0"/>
              <a:t>These smaller eddies undergo a similar break-up process and transfer their energy to yet smaller eddies.</a:t>
            </a:r>
          </a:p>
          <a:p>
            <a:r>
              <a:rPr lang="en-US" altLang="en-US" sz="3600" dirty="0"/>
              <a:t>This </a:t>
            </a:r>
            <a:r>
              <a:rPr lang="en-US" altLang="en-US" sz="3600" i="1" dirty="0">
                <a:solidFill>
                  <a:srgbClr val="C00000"/>
                </a:solidFill>
              </a:rPr>
              <a:t>energy cascade</a:t>
            </a:r>
            <a:r>
              <a:rPr lang="en-US" altLang="en-US" sz="3600" dirty="0">
                <a:solidFill>
                  <a:srgbClr val="C00000"/>
                </a:solidFill>
              </a:rPr>
              <a:t> </a:t>
            </a:r>
            <a:r>
              <a:rPr lang="en-US" altLang="en-US" sz="3600" dirty="0"/>
              <a:t>– in which energy is transferred to successively smaller and smaller eddies – continues </a:t>
            </a:r>
            <a:r>
              <a:rPr lang="en-US" altLang="en-US" sz="3600" dirty="0">
                <a:solidFill>
                  <a:srgbClr val="C00000"/>
                </a:solidFill>
              </a:rPr>
              <a:t>until the Reynolds number Re(</a:t>
            </a:r>
            <a:r>
              <a:rPr lang="en-US" altLang="en-US" sz="3600" i="1" dirty="0">
                <a:solidFill>
                  <a:srgbClr val="C00000"/>
                </a:solidFill>
                <a:latin typeface="Times New Roman" panose="02020603050405020304" pitchFamily="18" charset="0"/>
                <a:sym typeface="Symbol" panose="05050102010706020507" pitchFamily="18" charset="2"/>
              </a:rPr>
              <a:t>l</a:t>
            </a:r>
            <a:r>
              <a:rPr lang="en-US" altLang="en-US" sz="3600" dirty="0">
                <a:solidFill>
                  <a:srgbClr val="C00000"/>
                </a:solidFill>
              </a:rPr>
              <a:t>) </a:t>
            </a:r>
            <a:r>
              <a:rPr lang="en-US" altLang="en-US" sz="3600" dirty="0">
                <a:solidFill>
                  <a:srgbClr val="C00000"/>
                </a:solidFill>
                <a:latin typeface="Times New Roman" panose="02020603050405020304" pitchFamily="18" charset="0"/>
                <a:sym typeface="Symbol" panose="05050102010706020507" pitchFamily="18" charset="2"/>
              </a:rPr>
              <a:t></a:t>
            </a:r>
            <a:r>
              <a:rPr lang="en-US" altLang="en-US" sz="3600" i="1" dirty="0">
                <a:solidFill>
                  <a:srgbClr val="C00000"/>
                </a:solidFill>
                <a:latin typeface="Times New Roman" panose="02020603050405020304" pitchFamily="18" charset="0"/>
                <a:sym typeface="Symbol" panose="05050102010706020507" pitchFamily="18" charset="2"/>
              </a:rPr>
              <a:t>u(l)l</a:t>
            </a:r>
            <a:r>
              <a:rPr lang="en-US" altLang="en-US" sz="3600" dirty="0">
                <a:solidFill>
                  <a:srgbClr val="C00000"/>
                </a:solidFill>
                <a:latin typeface="Times New Roman" panose="02020603050405020304" pitchFamily="18" charset="0"/>
                <a:sym typeface="Symbol" panose="05050102010706020507" pitchFamily="18" charset="2"/>
              </a:rPr>
              <a:t>/</a:t>
            </a:r>
            <a:r>
              <a:rPr lang="en-US" altLang="en-US" sz="3600" dirty="0">
                <a:solidFill>
                  <a:srgbClr val="C00000"/>
                </a:solidFill>
                <a:sym typeface="Symbol" panose="05050102010706020507" pitchFamily="18" charset="2"/>
              </a:rPr>
              <a:t> is sufficiently small</a:t>
            </a:r>
            <a:r>
              <a:rPr lang="en-US" altLang="en-US" sz="3600" dirty="0">
                <a:sym typeface="Symbol" panose="05050102010706020507" pitchFamily="18" charset="2"/>
              </a:rPr>
              <a:t> that the eddy motion is stable, and </a:t>
            </a:r>
            <a:r>
              <a:rPr lang="en-US" altLang="en-US" sz="3600" dirty="0">
                <a:solidFill>
                  <a:srgbClr val="C00000"/>
                </a:solidFill>
                <a:sym typeface="Symbol" panose="05050102010706020507" pitchFamily="18" charset="2"/>
              </a:rPr>
              <a:t>molecular viscosity </a:t>
            </a:r>
            <a:r>
              <a:rPr lang="en-US" altLang="en-US" sz="3600" dirty="0">
                <a:sym typeface="Symbol" panose="05050102010706020507" pitchFamily="18" charset="2"/>
              </a:rPr>
              <a:t>is effective in </a:t>
            </a:r>
            <a:r>
              <a:rPr lang="en-US" altLang="en-US" sz="3600" dirty="0">
                <a:solidFill>
                  <a:srgbClr val="C00000"/>
                </a:solidFill>
                <a:sym typeface="Symbol" panose="05050102010706020507" pitchFamily="18" charset="2"/>
              </a:rPr>
              <a:t>dissipating </a:t>
            </a:r>
            <a:r>
              <a:rPr lang="en-US" altLang="en-US" sz="3600" dirty="0">
                <a:sym typeface="Symbol" panose="05050102010706020507" pitchFamily="18" charset="2"/>
              </a:rPr>
              <a:t>the kinetic energy.</a:t>
            </a:r>
          </a:p>
          <a:p>
            <a:r>
              <a:rPr lang="en-US" altLang="en-US" sz="3600" dirty="0">
                <a:sym typeface="Symbol" panose="05050102010706020507" pitchFamily="18" charset="2"/>
              </a:rPr>
              <a:t>At these small scales, the kinetic energy of turbulence is converted into heat.</a:t>
            </a:r>
            <a:endParaRPr lang="en-US" altLang="en-US" sz="3600" dirty="0">
              <a:latin typeface="Times New Roman" panose="02020603050405020304" pitchFamily="18" charset="0"/>
              <a:sym typeface="Symbol" panose="05050102010706020507" pitchFamily="18" charset="2"/>
            </a:endParaRPr>
          </a:p>
        </p:txBody>
      </p:sp>
    </p:spTree>
    <p:extLst>
      <p:ext uri="{BB962C8B-B14F-4D97-AF65-F5344CB8AC3E}">
        <p14:creationId xmlns:p14="http://schemas.microsoft.com/office/powerpoint/2010/main" val="3525216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1960351" cy="6955750"/>
          </a:xfrm>
          <a:prstGeom prst="rect">
            <a:avLst/>
          </a:prstGeom>
        </p:spPr>
        <p:txBody>
          <a:bodyPr wrap="square">
            <a:spAutoFit/>
          </a:bodyPr>
          <a:lstStyle/>
          <a:p>
            <a:r>
              <a:rPr lang="en-US" sz="4000" dirty="0">
                <a:solidFill>
                  <a:srgbClr val="C00000"/>
                </a:solidFill>
                <a:latin typeface="Times New Roman" panose="02020603050405020304" pitchFamily="18" charset="0"/>
              </a:rPr>
              <a:t>Kolmogorov's similarity </a:t>
            </a:r>
            <a:r>
              <a:rPr lang="en-US" sz="4000" dirty="0" smtClean="0">
                <a:solidFill>
                  <a:srgbClr val="C00000"/>
                </a:solidFill>
                <a:latin typeface="Times New Roman" panose="02020603050405020304" pitchFamily="18" charset="0"/>
              </a:rPr>
              <a:t>hypotheses</a:t>
            </a:r>
          </a:p>
          <a:p>
            <a:endParaRPr lang="en-US" dirty="0">
              <a:solidFill>
                <a:srgbClr val="000000"/>
              </a:solidFill>
              <a:latin typeface="Times New Roman" panose="02020603050405020304" pitchFamily="18" charset="0"/>
            </a:endParaRPr>
          </a:p>
          <a:p>
            <a:r>
              <a:rPr lang="en-US" altLang="en-US" sz="2000" dirty="0"/>
              <a:t>Kolmogorov’s theory describes how energy is transferred from larger to smaller eddies; how much energy is contained by eddies of a given size; and how much energy is dissipated by eddies of each size.</a:t>
            </a:r>
          </a:p>
          <a:p>
            <a:endParaRPr lang="en-US" sz="2000" dirty="0">
              <a:solidFill>
                <a:srgbClr val="000000"/>
              </a:solidFill>
              <a:latin typeface="Times New Roman" panose="02020603050405020304" pitchFamily="18" charset="0"/>
            </a:endParaRPr>
          </a:p>
          <a:p>
            <a:r>
              <a:rPr lang="en-US" sz="2000" dirty="0" smtClean="0">
                <a:solidFill>
                  <a:srgbClr val="C00000"/>
                </a:solidFill>
                <a:latin typeface="Times New Roman" panose="02020603050405020304" pitchFamily="18" charset="0"/>
              </a:rPr>
              <a:t>Kolmogorov </a:t>
            </a:r>
            <a:r>
              <a:rPr lang="en-US" sz="2000" dirty="0">
                <a:solidFill>
                  <a:srgbClr val="C00000"/>
                </a:solidFill>
                <a:latin typeface="Times New Roman" panose="02020603050405020304" pitchFamily="18" charset="0"/>
              </a:rPr>
              <a:t>considers the large anisotropic eddies as the sources of energy</a:t>
            </a:r>
            <a:r>
              <a:rPr lang="en-US" sz="2000" dirty="0">
                <a:solidFill>
                  <a:srgbClr val="000000"/>
                </a:solidFill>
                <a:latin typeface="Times New Roman" panose="02020603050405020304" pitchFamily="18" charset="0"/>
              </a:rPr>
              <a:t>, which is transferred down the size </a:t>
            </a:r>
            <a:r>
              <a:rPr lang="en-US" sz="2000" dirty="0">
                <a:solidFill>
                  <a:srgbClr val="0B0080"/>
                </a:solidFill>
                <a:latin typeface="Times New Roman" panose="02020603050405020304" pitchFamily="18" charset="0"/>
              </a:rPr>
              <a:t>scale</a:t>
            </a:r>
            <a:r>
              <a:rPr lang="en-US" sz="2000" dirty="0">
                <a:solidFill>
                  <a:srgbClr val="000000"/>
                </a:solidFill>
                <a:latin typeface="Times New Roman" panose="02020603050405020304" pitchFamily="18" charset="0"/>
              </a:rPr>
              <a:t>. </a:t>
            </a:r>
            <a:r>
              <a:rPr lang="en-US" sz="2000" dirty="0">
                <a:solidFill>
                  <a:srgbClr val="C00000"/>
                </a:solidFill>
                <a:latin typeface="Times New Roman" panose="02020603050405020304" pitchFamily="18" charset="0"/>
              </a:rPr>
              <a:t>At some point the eddies lose all structure; they become homogeneous </a:t>
            </a:r>
            <a:r>
              <a:rPr lang="en-US" sz="2000" dirty="0" smtClean="0">
                <a:solidFill>
                  <a:srgbClr val="C00000"/>
                </a:solidFill>
                <a:latin typeface="Times New Roman" panose="02020603050405020304" pitchFamily="18" charset="0"/>
              </a:rPr>
              <a:t>and isotropic</a:t>
            </a:r>
            <a:r>
              <a:rPr lang="en-US" sz="2000" dirty="0">
                <a:solidFill>
                  <a:srgbClr val="C00000"/>
                </a:solidFill>
                <a:latin typeface="Times New Roman" panose="02020603050405020304" pitchFamily="18" charset="0"/>
              </a:rPr>
              <a:t>, that is, "similar</a:t>
            </a:r>
            <a:r>
              <a:rPr lang="en-US" sz="2000" dirty="0" smtClean="0">
                <a:solidFill>
                  <a:srgbClr val="C00000"/>
                </a:solidFill>
                <a:latin typeface="Times New Roman" panose="02020603050405020304" pitchFamily="18" charset="0"/>
              </a:rPr>
              <a:t>.“</a:t>
            </a:r>
          </a:p>
          <a:p>
            <a:endParaRPr lang="en-US" sz="2000" dirty="0">
              <a:solidFill>
                <a:srgbClr val="000000"/>
              </a:solidFill>
              <a:latin typeface="Times New Roman" panose="02020603050405020304" pitchFamily="18" charset="0"/>
            </a:endParaRPr>
          </a:p>
          <a:p>
            <a:r>
              <a:rPr lang="en-US" sz="2000" dirty="0" smtClean="0">
                <a:solidFill>
                  <a:srgbClr val="000000"/>
                </a:solidFill>
                <a:latin typeface="Times New Roman" panose="02020603050405020304" pitchFamily="18" charset="0"/>
              </a:rPr>
              <a:t> </a:t>
            </a:r>
            <a:r>
              <a:rPr lang="en-US" sz="2000" dirty="0">
                <a:solidFill>
                  <a:srgbClr val="000000"/>
                </a:solidFill>
                <a:latin typeface="Times New Roman" panose="02020603050405020304" pitchFamily="18" charset="0"/>
              </a:rPr>
              <a:t>In this region, their energy is determined only by the rate of transfer from the larger eddies and the rate of dissipation by the smaller ones. Kolmogorov stated two similarity hypotheses</a:t>
            </a:r>
            <a:r>
              <a:rPr lang="en-US" sz="2000" dirty="0" smtClean="0">
                <a:solidFill>
                  <a:srgbClr val="000000"/>
                </a:solidFill>
                <a:latin typeface="Times New Roman" panose="02020603050405020304" pitchFamily="18" charset="0"/>
              </a:rPr>
              <a:t>: At </a:t>
            </a:r>
            <a:r>
              <a:rPr lang="en-US" sz="2000" dirty="0">
                <a:solidFill>
                  <a:srgbClr val="000000"/>
                </a:solidFill>
                <a:latin typeface="Times New Roman" panose="02020603050405020304" pitchFamily="18" charset="0"/>
              </a:rPr>
              <a:t>large </a:t>
            </a:r>
            <a:r>
              <a:rPr lang="en-US" sz="2000" dirty="0">
                <a:solidFill>
                  <a:srgbClr val="0B0080"/>
                </a:solidFill>
                <a:latin typeface="Times New Roman" panose="02020603050405020304" pitchFamily="18" charset="0"/>
              </a:rPr>
              <a:t>Reynolds numbers</a:t>
            </a:r>
            <a:r>
              <a:rPr lang="en-US" sz="2000" dirty="0">
                <a:solidFill>
                  <a:srgbClr val="000000"/>
                </a:solidFill>
                <a:latin typeface="Times New Roman" panose="02020603050405020304" pitchFamily="18" charset="0"/>
              </a:rPr>
              <a:t> the local average properties of the small- scale components of any turbulent motion are determined entirely by </a:t>
            </a:r>
            <a:r>
              <a:rPr lang="en-US" sz="2000" dirty="0">
                <a:solidFill>
                  <a:srgbClr val="0B0080"/>
                </a:solidFill>
                <a:latin typeface="Times New Roman" panose="02020603050405020304" pitchFamily="18" charset="0"/>
              </a:rPr>
              <a:t>kinematic viscosity</a:t>
            </a:r>
            <a:r>
              <a:rPr lang="en-US" sz="2000" dirty="0">
                <a:solidFill>
                  <a:srgbClr val="000000"/>
                </a:solidFill>
                <a:latin typeface="Times New Roman" panose="02020603050405020304" pitchFamily="18" charset="0"/>
              </a:rPr>
              <a:t> and average rate of dissipation per unit mass</a:t>
            </a:r>
            <a:r>
              <a:rPr lang="en-US" sz="2000" dirty="0" smtClean="0">
                <a:solidFill>
                  <a:srgbClr val="000000"/>
                </a:solidFill>
                <a:latin typeface="Times New Roman" panose="02020603050405020304" pitchFamily="18" charset="0"/>
              </a:rPr>
              <a:t>.</a:t>
            </a:r>
          </a:p>
          <a:p>
            <a:endParaRPr lang="en-US" sz="2000" dirty="0">
              <a:solidFill>
                <a:srgbClr val="000000"/>
              </a:solidFill>
              <a:latin typeface="Times New Roman" panose="02020603050405020304" pitchFamily="18" charset="0"/>
            </a:endParaRPr>
          </a:p>
          <a:p>
            <a:r>
              <a:rPr lang="en-US" sz="2000" dirty="0" smtClean="0">
                <a:solidFill>
                  <a:srgbClr val="000000"/>
                </a:solidFill>
                <a:latin typeface="Times New Roman" panose="02020603050405020304" pitchFamily="18" charset="0"/>
              </a:rPr>
              <a:t>There </a:t>
            </a:r>
            <a:r>
              <a:rPr lang="en-US" sz="2000" dirty="0">
                <a:solidFill>
                  <a:srgbClr val="000000"/>
                </a:solidFill>
                <a:latin typeface="Times New Roman" panose="02020603050405020304" pitchFamily="18" charset="0"/>
              </a:rPr>
              <a:t>is an upper subrange (the </a:t>
            </a:r>
            <a:r>
              <a:rPr lang="en-US" sz="2000" dirty="0">
                <a:solidFill>
                  <a:srgbClr val="0B0080"/>
                </a:solidFill>
                <a:latin typeface="Times New Roman" panose="02020603050405020304" pitchFamily="18" charset="0"/>
              </a:rPr>
              <a:t>inertial subrange</a:t>
            </a:r>
            <a:r>
              <a:rPr lang="en-US" sz="2000" dirty="0">
                <a:solidFill>
                  <a:srgbClr val="000000"/>
                </a:solidFill>
                <a:latin typeface="Times New Roman" panose="02020603050405020304" pitchFamily="18" charset="0"/>
              </a:rPr>
              <a:t>) in this </a:t>
            </a:r>
            <a:r>
              <a:rPr lang="en-US" sz="2000" dirty="0">
                <a:solidFill>
                  <a:srgbClr val="0B0080"/>
                </a:solidFill>
                <a:latin typeface="Times New Roman" panose="02020603050405020304" pitchFamily="18" charset="0"/>
              </a:rPr>
              <a:t>bandwidth</a:t>
            </a:r>
            <a:r>
              <a:rPr lang="en-US" sz="2000" dirty="0">
                <a:solidFill>
                  <a:srgbClr val="000000"/>
                </a:solidFill>
                <a:latin typeface="Times New Roman" panose="02020603050405020304" pitchFamily="18" charset="0"/>
              </a:rPr>
              <a:t> of small eddies in which the local average properties are determined only by the rate of dissipation per unit mass.</a:t>
            </a:r>
          </a:p>
          <a:p>
            <a:r>
              <a:rPr lang="en-US" sz="3600" dirty="0" smtClean="0">
                <a:solidFill>
                  <a:srgbClr val="000000"/>
                </a:solidFill>
                <a:latin typeface="Times New Roman" panose="02020603050405020304" pitchFamily="18" charset="0"/>
              </a:rPr>
              <a:t>It </a:t>
            </a:r>
            <a:r>
              <a:rPr lang="en-US" sz="3600" dirty="0">
                <a:solidFill>
                  <a:srgbClr val="000000"/>
                </a:solidFill>
                <a:latin typeface="Times New Roman" panose="02020603050405020304" pitchFamily="18" charset="0"/>
              </a:rPr>
              <a:t>is a consequence of these hypotheses that in the inertial subrange the energy is partitioned among the eddies in proportion to  </a:t>
            </a:r>
            <a:r>
              <a:rPr lang="en-US" sz="3600" i="1" dirty="0" smtClean="0">
                <a:solidFill>
                  <a:srgbClr val="000000"/>
                </a:solidFill>
                <a:latin typeface="Times New Roman" panose="02020603050405020304" pitchFamily="18" charset="0"/>
              </a:rPr>
              <a:t>k</a:t>
            </a:r>
            <a:r>
              <a:rPr lang="en-US" sz="3600" baseline="30000" dirty="0" smtClean="0">
                <a:solidFill>
                  <a:srgbClr val="000000"/>
                </a:solidFill>
                <a:latin typeface="Times New Roman" panose="02020603050405020304" pitchFamily="18" charset="0"/>
              </a:rPr>
              <a:t>-5/3</a:t>
            </a:r>
            <a:r>
              <a:rPr lang="en-US" sz="3600" dirty="0">
                <a:solidFill>
                  <a:srgbClr val="000000"/>
                </a:solidFill>
                <a:latin typeface="Times New Roman" panose="02020603050405020304" pitchFamily="18" charset="0"/>
              </a:rPr>
              <a:t>, where </a:t>
            </a:r>
            <a:r>
              <a:rPr lang="en-US" sz="3600" i="1" dirty="0">
                <a:solidFill>
                  <a:srgbClr val="000000"/>
                </a:solidFill>
                <a:latin typeface="Times New Roman" panose="02020603050405020304" pitchFamily="18" charset="0"/>
              </a:rPr>
              <a:t>k</a:t>
            </a:r>
            <a:r>
              <a:rPr lang="en-US" sz="3600" dirty="0">
                <a:solidFill>
                  <a:srgbClr val="000000"/>
                </a:solidFill>
                <a:latin typeface="Times New Roman" panose="02020603050405020304" pitchFamily="18" charset="0"/>
              </a:rPr>
              <a:t> is the </a:t>
            </a:r>
            <a:r>
              <a:rPr lang="en-US" sz="3600" dirty="0">
                <a:solidFill>
                  <a:srgbClr val="0B0080"/>
                </a:solidFill>
                <a:latin typeface="Times New Roman" panose="02020603050405020304" pitchFamily="18" charset="0"/>
              </a:rPr>
              <a:t>wavenumber</a:t>
            </a:r>
            <a:r>
              <a:rPr lang="en-US" sz="3600" dirty="0">
                <a:solidFill>
                  <a:srgbClr val="000000"/>
                </a:solidFill>
                <a:latin typeface="Times New Roman" panose="02020603050405020304" pitchFamily="18" charset="0"/>
              </a:rPr>
              <a:t>.</a:t>
            </a:r>
          </a:p>
          <a:p>
            <a:r>
              <a:rPr lang="en-US" sz="2000" dirty="0" smtClean="0">
                <a:solidFill>
                  <a:srgbClr val="000000"/>
                </a:solidFill>
                <a:latin typeface="Times New Roman" panose="02020603050405020304" pitchFamily="18" charset="0"/>
              </a:rPr>
              <a:t>Sutton</a:t>
            </a:r>
            <a:r>
              <a:rPr lang="en-US" sz="2000" dirty="0">
                <a:solidFill>
                  <a:srgbClr val="000000"/>
                </a:solidFill>
                <a:latin typeface="Times New Roman" panose="02020603050405020304" pitchFamily="18" charset="0"/>
              </a:rPr>
              <a:t>, O. G. 1953. Micrometeorology. 100–101.</a:t>
            </a:r>
            <a:endParaRPr lang="en-US" sz="20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4166787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908762"/>
          </a:xfrm>
          <a:prstGeom prst="rect">
            <a:avLst/>
          </a:prstGeom>
        </p:spPr>
        <p:txBody>
          <a:bodyPr wrap="square">
            <a:spAutoFit/>
          </a:bodyPr>
          <a:lstStyle/>
          <a:p>
            <a:r>
              <a:rPr lang="en-US" sz="4000" dirty="0" smtClean="0">
                <a:solidFill>
                  <a:srgbClr val="C00000"/>
                </a:solidFill>
              </a:rPr>
              <a:t>Turbulence </a:t>
            </a:r>
            <a:r>
              <a:rPr lang="en-US" sz="4000" dirty="0">
                <a:solidFill>
                  <a:srgbClr val="C00000"/>
                </a:solidFill>
              </a:rPr>
              <a:t>k</a:t>
            </a:r>
            <a:r>
              <a:rPr lang="en-US" sz="4000" dirty="0" smtClean="0">
                <a:solidFill>
                  <a:srgbClr val="C00000"/>
                </a:solidFill>
              </a:rPr>
              <a:t>inetic </a:t>
            </a:r>
            <a:r>
              <a:rPr lang="en-US" sz="4000" dirty="0">
                <a:solidFill>
                  <a:srgbClr val="C00000"/>
                </a:solidFill>
              </a:rPr>
              <a:t>Energy and Turbulence Intensity </a:t>
            </a:r>
          </a:p>
          <a:p>
            <a:r>
              <a:rPr lang="en-US" dirty="0" smtClean="0"/>
              <a:t> </a:t>
            </a:r>
            <a:r>
              <a:rPr lang="en-US" sz="3200" dirty="0" smtClean="0"/>
              <a:t>Kinetic </a:t>
            </a:r>
            <a:r>
              <a:rPr lang="en-US" sz="3200" dirty="0"/>
              <a:t>energy is </a:t>
            </a:r>
            <a:r>
              <a:rPr lang="en-US" sz="3200" dirty="0" smtClean="0"/>
              <a:t> defined as:</a:t>
            </a:r>
          </a:p>
          <a:p>
            <a:endParaRPr lang="en-US" dirty="0"/>
          </a:p>
          <a:p>
            <a:endParaRPr lang="en-US" dirty="0" smtClean="0"/>
          </a:p>
          <a:p>
            <a:r>
              <a:rPr lang="en-US" sz="2800" dirty="0" smtClean="0"/>
              <a:t>			</a:t>
            </a:r>
          </a:p>
          <a:p>
            <a:r>
              <a:rPr lang="en-US" sz="2800" dirty="0"/>
              <a:t>	</a:t>
            </a:r>
            <a:r>
              <a:rPr lang="en-US" sz="2800" dirty="0" smtClean="0"/>
              <a:t>		KE/m = 1/2V</a:t>
            </a:r>
            <a:r>
              <a:rPr lang="en-US" sz="2800" baseline="30000" dirty="0" smtClean="0"/>
              <a:t>2</a:t>
            </a:r>
            <a:endParaRPr lang="en-US" sz="2800" baseline="30000" dirty="0" smtClean="0"/>
          </a:p>
          <a:p>
            <a:r>
              <a:rPr lang="en-US" sz="2800" dirty="0" smtClean="0"/>
              <a:t>where </a:t>
            </a:r>
            <a:r>
              <a:rPr lang="en-US" sz="2800" dirty="0"/>
              <a:t>m is mass and V is velocity. In meteorology we often use specific kinetic energy, namely </a:t>
            </a:r>
            <a:r>
              <a:rPr lang="en-US" sz="2800" dirty="0" smtClean="0"/>
              <a:t>KE/m, </a:t>
            </a:r>
            <a:r>
              <a:rPr lang="en-US" sz="2800" dirty="0"/>
              <a:t>or the kinetic energy per unit mass. </a:t>
            </a:r>
            <a:r>
              <a:rPr lang="en-US" sz="2800" dirty="0" smtClean="0"/>
              <a:t>Similarly, </a:t>
            </a:r>
            <a:r>
              <a:rPr lang="en-US" sz="2800" dirty="0"/>
              <a:t>we can </a:t>
            </a:r>
            <a:r>
              <a:rPr lang="en-US" sz="2800" dirty="0" smtClean="0"/>
              <a:t>define </a:t>
            </a:r>
            <a:r>
              <a:rPr lang="en-US" sz="2800" i="1" dirty="0" smtClean="0">
                <a:solidFill>
                  <a:srgbClr val="C00000"/>
                </a:solidFill>
              </a:rPr>
              <a:t>specific </a:t>
            </a:r>
            <a:r>
              <a:rPr lang="en-US" sz="2800" i="1" dirty="0">
                <a:solidFill>
                  <a:srgbClr val="C00000"/>
                </a:solidFill>
              </a:rPr>
              <a:t>kinetic energy </a:t>
            </a:r>
            <a:r>
              <a:rPr lang="en-US" sz="2800" dirty="0"/>
              <a:t>associated with turbulent fluctuations </a:t>
            </a:r>
            <a:r>
              <a:rPr lang="en-US" sz="2800" dirty="0" smtClean="0"/>
              <a:t>:</a:t>
            </a:r>
            <a:endParaRPr lang="en-US" sz="2800" dirty="0"/>
          </a:p>
        </p:txBody>
      </p:sp>
      <p:sp>
        <p:nvSpPr>
          <p:cNvPr id="3" name="Rectangle 2"/>
          <p:cNvSpPr/>
          <p:nvPr/>
        </p:nvSpPr>
        <p:spPr>
          <a:xfrm>
            <a:off x="0" y="5367135"/>
            <a:ext cx="11999495" cy="1384995"/>
          </a:xfrm>
          <a:prstGeom prst="rect">
            <a:avLst/>
          </a:prstGeom>
        </p:spPr>
        <p:txBody>
          <a:bodyPr wrap="square">
            <a:spAutoFit/>
          </a:bodyPr>
          <a:lstStyle/>
          <a:p>
            <a:r>
              <a:rPr lang="en-US" sz="2800" dirty="0"/>
              <a:t>where TKE is turbulence kinetic energy. </a:t>
            </a:r>
            <a:r>
              <a:rPr lang="en-US" sz="2800" dirty="0" smtClean="0">
                <a:solidFill>
                  <a:srgbClr val="C00000"/>
                </a:solidFill>
              </a:rPr>
              <a:t> </a:t>
            </a:r>
            <a:r>
              <a:rPr lang="en-US" sz="2800" dirty="0" smtClean="0"/>
              <a:t>Larger </a:t>
            </a:r>
            <a:r>
              <a:rPr lang="en-US" sz="2800" dirty="0"/>
              <a:t>values of TKE indicate a greater intensity of the microscale turbulence. We see now that </a:t>
            </a:r>
            <a:r>
              <a:rPr lang="en-US" sz="2800" dirty="0">
                <a:solidFill>
                  <a:srgbClr val="C00000"/>
                </a:solidFill>
              </a:rPr>
              <a:t>the three components of velocity variance </a:t>
            </a:r>
            <a:r>
              <a:rPr lang="en-US" sz="2800" dirty="0"/>
              <a:t>represent three </a:t>
            </a:r>
            <a:r>
              <a:rPr lang="en-US" sz="2800" dirty="0">
                <a:solidFill>
                  <a:srgbClr val="C00000"/>
                </a:solidFill>
              </a:rPr>
              <a:t>con­tributions to the scalar TKE</a:t>
            </a:r>
            <a:r>
              <a:rPr lang="en-US" sz="2800" dirty="0"/>
              <a:t>.</a:t>
            </a:r>
          </a:p>
        </p:txBody>
      </p:sp>
      <p:pic>
        <p:nvPicPr>
          <p:cNvPr id="5" name="Picture 4"/>
          <p:cNvPicPr>
            <a:picLocks noChangeAspect="1"/>
          </p:cNvPicPr>
          <p:nvPr/>
        </p:nvPicPr>
        <p:blipFill rotWithShape="1">
          <a:blip r:embed="rId2"/>
          <a:srcRect t="2" r="8461" b="-5304"/>
          <a:stretch/>
        </p:blipFill>
        <p:spPr>
          <a:xfrm>
            <a:off x="2443948" y="1142898"/>
            <a:ext cx="3110691" cy="641923"/>
          </a:xfrm>
          <a:prstGeom prst="rect">
            <a:avLst/>
          </a:prstGeom>
        </p:spPr>
      </p:pic>
      <p:pic>
        <p:nvPicPr>
          <p:cNvPr id="6" name="Picture 5"/>
          <p:cNvPicPr>
            <a:picLocks noChangeAspect="1"/>
          </p:cNvPicPr>
          <p:nvPr/>
        </p:nvPicPr>
        <p:blipFill>
          <a:blip r:embed="rId3"/>
          <a:stretch>
            <a:fillRect/>
          </a:stretch>
        </p:blipFill>
        <p:spPr>
          <a:xfrm>
            <a:off x="3272066" y="4045707"/>
            <a:ext cx="5164548" cy="1184482"/>
          </a:xfrm>
          <a:prstGeom prst="rect">
            <a:avLst/>
          </a:prstGeom>
        </p:spPr>
      </p:pic>
    </p:spTree>
    <p:extLst>
      <p:ext uri="{BB962C8B-B14F-4D97-AF65-F5344CB8AC3E}">
        <p14:creationId xmlns:p14="http://schemas.microsoft.com/office/powerpoint/2010/main" val="3925141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A732A8A-3493-4B80-B598-DBB93F8885F4}" type="slidenum">
              <a:rPr lang="en-US" altLang="en-US"/>
              <a:pPr/>
              <a:t>20</a:t>
            </a:fld>
            <a:endParaRPr lang="en-US" altLang="en-US"/>
          </a:p>
        </p:txBody>
      </p:sp>
      <p:sp>
        <p:nvSpPr>
          <p:cNvPr id="153602" name="Rectangle 2"/>
          <p:cNvSpPr>
            <a:spLocks noGrp="1" noChangeArrowheads="1"/>
          </p:cNvSpPr>
          <p:nvPr>
            <p:ph type="title"/>
          </p:nvPr>
        </p:nvSpPr>
        <p:spPr>
          <a:xfrm>
            <a:off x="118872" y="1"/>
            <a:ext cx="10515600" cy="646176"/>
          </a:xfrm>
        </p:spPr>
        <p:txBody>
          <a:bodyPr>
            <a:normAutofit/>
          </a:bodyPr>
          <a:lstStyle/>
          <a:p>
            <a:r>
              <a:rPr lang="en-US" altLang="en-US" sz="4000" dirty="0">
                <a:solidFill>
                  <a:srgbClr val="C00000"/>
                </a:solidFill>
              </a:rPr>
              <a:t>Kolmogorov’s hypothesis of local isotropy</a:t>
            </a:r>
          </a:p>
        </p:txBody>
      </p:sp>
      <p:sp>
        <p:nvSpPr>
          <p:cNvPr id="153603" name="Rectangle 3"/>
          <p:cNvSpPr>
            <a:spLocks noGrp="1" noChangeArrowheads="1"/>
          </p:cNvSpPr>
          <p:nvPr>
            <p:ph type="body" idx="1"/>
          </p:nvPr>
        </p:nvSpPr>
        <p:spPr>
          <a:xfrm>
            <a:off x="0" y="872363"/>
            <a:ext cx="11926824" cy="5257800"/>
          </a:xfrm>
        </p:spPr>
        <p:txBody>
          <a:bodyPr>
            <a:normAutofit fontScale="92500" lnSpcReduction="20000"/>
          </a:bodyPr>
          <a:lstStyle/>
          <a:p>
            <a:pPr>
              <a:lnSpc>
                <a:spcPct val="90000"/>
              </a:lnSpc>
            </a:pPr>
            <a:r>
              <a:rPr lang="en-US" altLang="en-US" dirty="0" smtClean="0"/>
              <a:t>Kolmogorov </a:t>
            </a:r>
            <a:r>
              <a:rPr lang="en-US" altLang="en-US" dirty="0"/>
              <a:t>argued that the </a:t>
            </a:r>
            <a:r>
              <a:rPr lang="en-US" altLang="en-US" dirty="0">
                <a:solidFill>
                  <a:srgbClr val="C00000"/>
                </a:solidFill>
              </a:rPr>
              <a:t>directional biases of the large scales </a:t>
            </a:r>
            <a:r>
              <a:rPr lang="en-US" altLang="en-US" dirty="0"/>
              <a:t>are lost in the chaotic </a:t>
            </a:r>
            <a:r>
              <a:rPr lang="en-US" altLang="en-US" dirty="0">
                <a:solidFill>
                  <a:srgbClr val="C00000"/>
                </a:solidFill>
              </a:rPr>
              <a:t>scale-reduction</a:t>
            </a:r>
            <a:r>
              <a:rPr lang="en-US" altLang="en-US" dirty="0"/>
              <a:t> process as energy is transferred to successively smaller eddies.</a:t>
            </a:r>
          </a:p>
          <a:p>
            <a:pPr>
              <a:lnSpc>
                <a:spcPct val="90000"/>
              </a:lnSpc>
            </a:pPr>
            <a:r>
              <a:rPr lang="en-US" altLang="en-US" dirty="0"/>
              <a:t>Hence Kolmogorov’s hypothesis of local isotropy states that </a:t>
            </a:r>
            <a:r>
              <a:rPr lang="en-US" altLang="en-US" i="1" dirty="0">
                <a:latin typeface="Times New Roman" panose="02020603050405020304" pitchFamily="18" charset="0"/>
              </a:rPr>
              <a:t>at sufficiently high Reynolds numbers, the small-scale turbulent motions </a:t>
            </a:r>
          </a:p>
          <a:p>
            <a:pPr>
              <a:lnSpc>
                <a:spcPct val="90000"/>
              </a:lnSpc>
              <a:buFontTx/>
              <a:buNone/>
            </a:pPr>
            <a:r>
              <a:rPr lang="en-US" altLang="en-US" i="1" dirty="0">
                <a:latin typeface="Times New Roman" panose="02020603050405020304" pitchFamily="18" charset="0"/>
              </a:rPr>
              <a:t>	(l &lt;&lt; l</a:t>
            </a:r>
            <a:r>
              <a:rPr lang="en-US" altLang="en-US" i="1" baseline="-25000" dirty="0">
                <a:latin typeface="Times New Roman" panose="02020603050405020304" pitchFamily="18" charset="0"/>
              </a:rPr>
              <a:t>0</a:t>
            </a:r>
            <a:r>
              <a:rPr lang="en-US" altLang="en-US" i="1" dirty="0">
                <a:latin typeface="Times New Roman" panose="02020603050405020304" pitchFamily="18" charset="0"/>
              </a:rPr>
              <a:t>) are statistically isotropic.</a:t>
            </a:r>
          </a:p>
          <a:p>
            <a:pPr>
              <a:lnSpc>
                <a:spcPct val="90000"/>
              </a:lnSpc>
            </a:pPr>
            <a:endParaRPr lang="en-US" altLang="en-US" dirty="0" smtClean="0"/>
          </a:p>
          <a:p>
            <a:pPr>
              <a:lnSpc>
                <a:spcPct val="90000"/>
              </a:lnSpc>
            </a:pPr>
            <a:endParaRPr lang="en-US" altLang="en-US" dirty="0" smtClean="0"/>
          </a:p>
          <a:p>
            <a:pPr>
              <a:lnSpc>
                <a:spcPct val="90000"/>
              </a:lnSpc>
            </a:pPr>
            <a:r>
              <a:rPr lang="en-US" altLang="en-US" dirty="0" smtClean="0"/>
              <a:t>Here</a:t>
            </a:r>
            <a:r>
              <a:rPr lang="en-US" altLang="en-US" dirty="0"/>
              <a:t>, the term local isotropy means isotropy at small scales. Large scale turbulence may still be anisotropic</a:t>
            </a:r>
            <a:r>
              <a:rPr lang="en-US" altLang="en-US" dirty="0" smtClean="0"/>
              <a:t>.</a:t>
            </a:r>
          </a:p>
          <a:p>
            <a:pPr>
              <a:lnSpc>
                <a:spcPct val="90000"/>
              </a:lnSpc>
            </a:pPr>
            <a:endParaRPr lang="en-US" altLang="en-US" dirty="0"/>
          </a:p>
          <a:p>
            <a:pPr>
              <a:lnSpc>
                <a:spcPct val="90000"/>
              </a:lnSpc>
            </a:pPr>
            <a:r>
              <a:rPr lang="en-US" altLang="en-US" i="1" dirty="0" err="1">
                <a:latin typeface="Times New Roman" panose="02020603050405020304" pitchFamily="18" charset="0"/>
              </a:rPr>
              <a:t>l</a:t>
            </a:r>
            <a:r>
              <a:rPr lang="en-US" altLang="en-US" baseline="-25000" dirty="0" err="1"/>
              <a:t>EI</a:t>
            </a:r>
            <a:r>
              <a:rPr lang="en-US" altLang="en-US" dirty="0"/>
              <a:t> is the length scale that forms the demarcation between the large scale anisotropic eddies  (</a:t>
            </a:r>
            <a:r>
              <a:rPr lang="en-US" altLang="en-US" i="1" dirty="0">
                <a:latin typeface="Times New Roman" panose="02020603050405020304" pitchFamily="18" charset="0"/>
              </a:rPr>
              <a:t>l&gt;</a:t>
            </a:r>
            <a:r>
              <a:rPr lang="en-US" altLang="en-US" i="1" dirty="0" err="1">
                <a:latin typeface="Times New Roman" panose="02020603050405020304" pitchFamily="18" charset="0"/>
              </a:rPr>
              <a:t>l</a:t>
            </a:r>
            <a:r>
              <a:rPr lang="en-US" altLang="en-US" baseline="-25000" dirty="0" err="1"/>
              <a:t>EI</a:t>
            </a:r>
            <a:r>
              <a:rPr lang="en-US" altLang="en-US" dirty="0">
                <a:latin typeface="Times New Roman" panose="02020603050405020304" pitchFamily="18" charset="0"/>
              </a:rPr>
              <a:t>)</a:t>
            </a:r>
            <a:r>
              <a:rPr lang="en-US" altLang="en-US" i="1" dirty="0">
                <a:latin typeface="Times New Roman" panose="02020603050405020304" pitchFamily="18" charset="0"/>
              </a:rPr>
              <a:t> </a:t>
            </a:r>
            <a:r>
              <a:rPr lang="en-US" altLang="en-US" dirty="0"/>
              <a:t>and the small scale isotropic eddies (</a:t>
            </a:r>
            <a:r>
              <a:rPr lang="en-US" altLang="en-US" i="1" dirty="0">
                <a:latin typeface="Times New Roman" panose="02020603050405020304" pitchFamily="18" charset="0"/>
              </a:rPr>
              <a:t>l&lt;</a:t>
            </a:r>
            <a:r>
              <a:rPr lang="en-US" altLang="en-US" i="1" dirty="0" err="1">
                <a:latin typeface="Times New Roman" panose="02020603050405020304" pitchFamily="18" charset="0"/>
              </a:rPr>
              <a:t>l</a:t>
            </a:r>
            <a:r>
              <a:rPr lang="en-US" altLang="en-US" baseline="-25000" dirty="0" err="1"/>
              <a:t>EI</a:t>
            </a:r>
            <a:r>
              <a:rPr lang="en-US" altLang="en-US" dirty="0">
                <a:latin typeface="Times New Roman" panose="02020603050405020304" pitchFamily="18" charset="0"/>
              </a:rPr>
              <a:t>)</a:t>
            </a:r>
            <a:r>
              <a:rPr lang="en-US" altLang="en-US" dirty="0"/>
              <a:t>. </a:t>
            </a:r>
            <a:endParaRPr lang="en-US" altLang="en-US" dirty="0" smtClean="0"/>
          </a:p>
          <a:p>
            <a:pPr>
              <a:lnSpc>
                <a:spcPct val="90000"/>
              </a:lnSpc>
            </a:pPr>
            <a:r>
              <a:rPr lang="en-US" altLang="en-US" dirty="0" smtClean="0"/>
              <a:t>For </a:t>
            </a:r>
            <a:r>
              <a:rPr lang="en-US" altLang="en-US" dirty="0"/>
              <a:t>many high Reynolds number flows </a:t>
            </a:r>
            <a:r>
              <a:rPr lang="en-US" altLang="en-US" i="1" dirty="0" err="1">
                <a:latin typeface="Times New Roman" panose="02020603050405020304" pitchFamily="18" charset="0"/>
              </a:rPr>
              <a:t>l</a:t>
            </a:r>
            <a:r>
              <a:rPr lang="en-US" altLang="en-US" baseline="-25000" dirty="0" err="1"/>
              <a:t>EI</a:t>
            </a:r>
            <a:r>
              <a:rPr lang="en-US" altLang="en-US" dirty="0"/>
              <a:t> can be estimated as </a:t>
            </a:r>
            <a:r>
              <a:rPr lang="en-US" altLang="en-US" i="1" dirty="0" err="1">
                <a:latin typeface="Times New Roman" panose="02020603050405020304" pitchFamily="18" charset="0"/>
              </a:rPr>
              <a:t>l</a:t>
            </a:r>
            <a:r>
              <a:rPr lang="en-US" altLang="en-US" baseline="-25000" dirty="0" err="1"/>
              <a:t>EI</a:t>
            </a:r>
            <a:r>
              <a:rPr lang="en-US" altLang="en-US" dirty="0"/>
              <a:t> </a:t>
            </a:r>
            <a:r>
              <a:rPr lang="en-US" altLang="en-US" dirty="0">
                <a:sym typeface="Symbol" panose="05050102010706020507" pitchFamily="18" charset="2"/>
              </a:rPr>
              <a:t> </a:t>
            </a:r>
            <a:r>
              <a:rPr lang="en-US" altLang="en-US" i="1" dirty="0">
                <a:latin typeface="Times New Roman" panose="02020603050405020304" pitchFamily="18" charset="0"/>
              </a:rPr>
              <a:t>l</a:t>
            </a:r>
            <a:r>
              <a:rPr lang="en-US" altLang="en-US" i="1" baseline="-25000" dirty="0">
                <a:latin typeface="Times New Roman" panose="02020603050405020304" pitchFamily="18" charset="0"/>
              </a:rPr>
              <a:t>0</a:t>
            </a:r>
            <a:r>
              <a:rPr lang="en-US" altLang="en-US" i="1" dirty="0">
                <a:latin typeface="Times New Roman" panose="02020603050405020304" pitchFamily="18" charset="0"/>
              </a:rPr>
              <a:t>/6.</a:t>
            </a:r>
          </a:p>
        </p:txBody>
      </p:sp>
      <p:graphicFrame>
        <p:nvGraphicFramePr>
          <p:cNvPr id="153604" name="Object 4"/>
          <p:cNvGraphicFramePr>
            <a:graphicFrameLocks noChangeAspect="1"/>
          </p:cNvGraphicFramePr>
          <p:nvPr>
            <p:extLst>
              <p:ext uri="{D42A27DB-BD31-4B8C-83A1-F6EECF244321}">
                <p14:modId xmlns:p14="http://schemas.microsoft.com/office/powerpoint/2010/main" val="2036376579"/>
              </p:ext>
            </p:extLst>
          </p:nvPr>
        </p:nvGraphicFramePr>
        <p:xfrm>
          <a:off x="5803392" y="2731008"/>
          <a:ext cx="3353686" cy="932840"/>
        </p:xfrm>
        <a:graphic>
          <a:graphicData uri="http://schemas.openxmlformats.org/presentationml/2006/ole">
            <mc:AlternateContent xmlns:mc="http://schemas.openxmlformats.org/markup-compatibility/2006">
              <mc:Choice xmlns:v="urn:schemas-microsoft-com:vml" Requires="v">
                <p:oleObj spid="_x0000_s17420" name="Equation" r:id="rId4" imgW="914400" imgH="253800" progId="Equation.DSMT4">
                  <p:embed/>
                </p:oleObj>
              </mc:Choice>
              <mc:Fallback>
                <p:oleObj name="Equation" r:id="rId4" imgW="914400" imgH="253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3392" y="2731008"/>
                        <a:ext cx="3353686" cy="93284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398224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B490759-CDF2-4748-AD0C-9644F1F854A7}" type="slidenum">
              <a:rPr lang="en-US" altLang="en-US"/>
              <a:pPr/>
              <a:t>21</a:t>
            </a:fld>
            <a:endParaRPr lang="en-US" altLang="en-US"/>
          </a:p>
        </p:txBody>
      </p:sp>
      <p:sp>
        <p:nvSpPr>
          <p:cNvPr id="154626" name="Rectangle 2"/>
          <p:cNvSpPr>
            <a:spLocks noGrp="1" noChangeArrowheads="1"/>
          </p:cNvSpPr>
          <p:nvPr>
            <p:ph type="title"/>
          </p:nvPr>
        </p:nvSpPr>
        <p:spPr>
          <a:xfrm>
            <a:off x="0" y="1"/>
            <a:ext cx="10515600" cy="719328"/>
          </a:xfrm>
        </p:spPr>
        <p:txBody>
          <a:bodyPr>
            <a:normAutofit/>
          </a:bodyPr>
          <a:lstStyle/>
          <a:p>
            <a:r>
              <a:rPr lang="en-US" altLang="en-US" sz="4000" dirty="0">
                <a:solidFill>
                  <a:srgbClr val="C00000"/>
                </a:solidFill>
              </a:rPr>
              <a:t>Kolmogorov’s first similarity hypothesis</a:t>
            </a:r>
          </a:p>
        </p:txBody>
      </p:sp>
      <p:sp>
        <p:nvSpPr>
          <p:cNvPr id="154627" name="Rectangle 3"/>
          <p:cNvSpPr>
            <a:spLocks noGrp="1" noChangeArrowheads="1"/>
          </p:cNvSpPr>
          <p:nvPr>
            <p:ph type="body" idx="1"/>
          </p:nvPr>
        </p:nvSpPr>
        <p:spPr>
          <a:xfrm>
            <a:off x="131064" y="719329"/>
            <a:ext cx="10515600" cy="6002146"/>
          </a:xfrm>
        </p:spPr>
        <p:txBody>
          <a:bodyPr>
            <a:normAutofit fontScale="77500" lnSpcReduction="20000"/>
          </a:bodyPr>
          <a:lstStyle/>
          <a:p>
            <a:pPr>
              <a:lnSpc>
                <a:spcPct val="90000"/>
              </a:lnSpc>
            </a:pPr>
            <a:r>
              <a:rPr lang="en-US" altLang="en-US" sz="4000" dirty="0"/>
              <a:t>Kolmogorov also argued that not only does the directional information get lost as the energy passes down the cascade, but that all information about the geometry of the eddies gets lost also.</a:t>
            </a:r>
          </a:p>
          <a:p>
            <a:pPr>
              <a:lnSpc>
                <a:spcPct val="90000"/>
              </a:lnSpc>
            </a:pPr>
            <a:r>
              <a:rPr lang="en-US" altLang="en-US" sz="4000" dirty="0"/>
              <a:t>As a result, the statistics of the small-scale motions are universal: they are </a:t>
            </a:r>
            <a:r>
              <a:rPr lang="en-US" altLang="en-US" sz="4000" i="1" dirty="0"/>
              <a:t>similar</a:t>
            </a:r>
            <a:r>
              <a:rPr lang="en-US" altLang="en-US" sz="4000" dirty="0"/>
              <a:t> in every high Reynolds number turbulent flow, independent of the mean flow field and the boundary conditions.</a:t>
            </a:r>
          </a:p>
          <a:p>
            <a:pPr>
              <a:lnSpc>
                <a:spcPct val="90000"/>
              </a:lnSpc>
            </a:pPr>
            <a:r>
              <a:rPr lang="en-US" altLang="en-US" sz="4000" dirty="0"/>
              <a:t>These small scale eddies depend on the rate </a:t>
            </a:r>
            <a:r>
              <a:rPr lang="en-US" altLang="en-US" sz="4000" i="1" dirty="0">
                <a:latin typeface="Times New Roman" panose="02020603050405020304" pitchFamily="18" charset="0"/>
              </a:rPr>
              <a:t>T</a:t>
            </a:r>
            <a:r>
              <a:rPr lang="en-US" altLang="en-US" sz="4000" baseline="-25000" dirty="0"/>
              <a:t>EI</a:t>
            </a:r>
            <a:r>
              <a:rPr lang="en-US" altLang="en-US" sz="4000" dirty="0"/>
              <a:t> at which they receive energy from the larger scales (which is approximately equal to the dissipation rate </a:t>
            </a:r>
            <a:r>
              <a:rPr lang="en-US" altLang="en-US" sz="4000" dirty="0">
                <a:sym typeface="Symbol" panose="05050102010706020507" pitchFamily="18" charset="2"/>
              </a:rPr>
              <a:t>) and the viscous dissipation, which is related to the kinematic viscosity .</a:t>
            </a:r>
          </a:p>
          <a:p>
            <a:pPr>
              <a:lnSpc>
                <a:spcPct val="90000"/>
              </a:lnSpc>
            </a:pPr>
            <a:r>
              <a:rPr lang="en-US" altLang="en-US" sz="4000" dirty="0">
                <a:sym typeface="Symbol" panose="05050102010706020507" pitchFamily="18" charset="2"/>
              </a:rPr>
              <a:t>Kolmogorov’s first similarity hypothesis states </a:t>
            </a:r>
            <a:r>
              <a:rPr lang="en-US" altLang="en-US" sz="4000" i="1" dirty="0">
                <a:latin typeface="Times New Roman" panose="02020603050405020304" pitchFamily="18" charset="0"/>
                <a:sym typeface="Symbol" panose="05050102010706020507" pitchFamily="18" charset="2"/>
              </a:rPr>
              <a:t>that in every turbulent flow at sufficiently high Reynolds number, the statistics of the small scale motions </a:t>
            </a:r>
            <a:r>
              <a:rPr lang="en-US" altLang="en-US" sz="4000" i="1" dirty="0">
                <a:latin typeface="Times New Roman" panose="02020603050405020304" pitchFamily="18" charset="0"/>
              </a:rPr>
              <a:t>(l&lt;</a:t>
            </a:r>
            <a:r>
              <a:rPr lang="en-US" altLang="en-US" sz="4000" i="1" dirty="0" err="1">
                <a:latin typeface="Times New Roman" panose="02020603050405020304" pitchFamily="18" charset="0"/>
              </a:rPr>
              <a:t>l</a:t>
            </a:r>
            <a:r>
              <a:rPr lang="en-US" altLang="en-US" sz="4000" i="1" baseline="-25000" dirty="0" err="1">
                <a:latin typeface="Times New Roman" panose="02020603050405020304" pitchFamily="18" charset="0"/>
              </a:rPr>
              <a:t>EI</a:t>
            </a:r>
            <a:r>
              <a:rPr lang="en-US" altLang="en-US" sz="4000" i="1" dirty="0">
                <a:latin typeface="Times New Roman" panose="02020603050405020304" pitchFamily="18" charset="0"/>
              </a:rPr>
              <a:t>) </a:t>
            </a:r>
            <a:r>
              <a:rPr lang="en-US" altLang="en-US" sz="4000" i="1" dirty="0">
                <a:latin typeface="Times New Roman" panose="02020603050405020304" pitchFamily="18" charset="0"/>
                <a:sym typeface="Symbol" panose="05050102010706020507" pitchFamily="18" charset="2"/>
              </a:rPr>
              <a:t>have a universal form that is uniquely determined by  and .</a:t>
            </a:r>
            <a:endParaRPr lang="en-US" altLang="en-US" sz="4000" i="1" dirty="0">
              <a:latin typeface="Times New Roman" panose="02020603050405020304" pitchFamily="18" charset="0"/>
            </a:endParaRPr>
          </a:p>
          <a:p>
            <a:pPr>
              <a:lnSpc>
                <a:spcPct val="90000"/>
              </a:lnSpc>
            </a:pPr>
            <a:endParaRPr lang="en-US" altLang="en-US" dirty="0"/>
          </a:p>
        </p:txBody>
      </p:sp>
    </p:spTree>
    <p:extLst>
      <p:ext uri="{BB962C8B-B14F-4D97-AF65-F5344CB8AC3E}">
        <p14:creationId xmlns:p14="http://schemas.microsoft.com/office/powerpoint/2010/main" val="3285982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2914" r="18705"/>
          <a:stretch/>
        </p:blipFill>
        <p:spPr>
          <a:xfrm>
            <a:off x="639588" y="134112"/>
            <a:ext cx="11064731" cy="6209645"/>
          </a:xfrm>
          <a:prstGeom prst="rect">
            <a:avLst/>
          </a:prstGeom>
        </p:spPr>
      </p:pic>
      <p:pic>
        <p:nvPicPr>
          <p:cNvPr id="3" name="Picture 2"/>
          <p:cNvPicPr>
            <a:picLocks noChangeAspect="1"/>
          </p:cNvPicPr>
          <p:nvPr/>
        </p:nvPicPr>
        <p:blipFill rotWithShape="1">
          <a:blip r:embed="rId3"/>
          <a:srcRect l="37569" t="39383" r="36053" b="47916"/>
          <a:stretch/>
        </p:blipFill>
        <p:spPr>
          <a:xfrm>
            <a:off x="4763777" y="6169151"/>
            <a:ext cx="2816352" cy="597409"/>
          </a:xfrm>
          <a:prstGeom prst="rect">
            <a:avLst/>
          </a:prstGeom>
        </p:spPr>
      </p:pic>
    </p:spTree>
    <p:extLst>
      <p:ext uri="{BB962C8B-B14F-4D97-AF65-F5344CB8AC3E}">
        <p14:creationId xmlns:p14="http://schemas.microsoft.com/office/powerpoint/2010/main" val="31698197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344" y="0"/>
            <a:ext cx="11765280" cy="8094524"/>
          </a:xfrm>
          <a:prstGeom prst="rect">
            <a:avLst/>
          </a:prstGeom>
        </p:spPr>
        <p:txBody>
          <a:bodyPr wrap="square">
            <a:spAutoFit/>
          </a:bodyPr>
          <a:lstStyle/>
          <a:p>
            <a:r>
              <a:rPr lang="en-US" sz="4000" dirty="0">
                <a:latin typeface="Times New Roman" panose="02020603050405020304" pitchFamily="18" charset="0"/>
                <a:ea typeface="Times New Roman" panose="02020603050405020304" pitchFamily="18" charset="0"/>
              </a:rPr>
              <a:t>Due to continue cascade of energy down the spectrum, resulting from mutual interactions of the “eddies”, the higher wave number end of the spectrum loses “knowledge” of precise way in which energy has been fed into the turbulence from the mean flow and from buoyancy effects and takes a universal form which </a:t>
            </a:r>
            <a:endParaRPr lang="en-US" sz="4000" dirty="0" smtClean="0">
              <a:latin typeface="Times New Roman" panose="02020603050405020304" pitchFamily="18" charset="0"/>
              <a:ea typeface="Times New Roman" panose="02020603050405020304" pitchFamily="18" charset="0"/>
            </a:endParaRPr>
          </a:p>
          <a:p>
            <a:pPr hangingPunct="0"/>
            <a:r>
              <a:rPr lang="en-US" sz="4000" dirty="0"/>
              <a:t>depends only on K the rate of energy dissipation </a:t>
            </a:r>
            <a:r>
              <a:rPr lang="en-US" sz="4000" dirty="0">
                <a:sym typeface="Symbol" panose="05050102010706020507" pitchFamily="18" charset="2"/>
              </a:rPr>
              <a:t></a:t>
            </a:r>
            <a:r>
              <a:rPr lang="en-US" sz="4000" dirty="0"/>
              <a:t>	</a:t>
            </a:r>
          </a:p>
          <a:p>
            <a:pPr hangingPunct="0"/>
            <a:r>
              <a:rPr lang="en-US" sz="4000" dirty="0" smtClean="0"/>
              <a:t>		F(K</a:t>
            </a:r>
            <a:r>
              <a:rPr lang="en-US" sz="4000" dirty="0"/>
              <a:t>) = C</a:t>
            </a:r>
            <a:r>
              <a:rPr lang="en-US" sz="4000" dirty="0">
                <a:sym typeface="Symbol" panose="05050102010706020507" pitchFamily="18" charset="2"/>
              </a:rPr>
              <a:t></a:t>
            </a:r>
            <a:r>
              <a:rPr lang="en-US" sz="4000" baseline="30000" dirty="0"/>
              <a:t>2/3</a:t>
            </a:r>
            <a:r>
              <a:rPr lang="en-US" sz="4000" dirty="0"/>
              <a:t> K</a:t>
            </a:r>
            <a:r>
              <a:rPr lang="en-US" sz="4000" baseline="30000" dirty="0"/>
              <a:t>-5/3</a:t>
            </a:r>
            <a:endParaRPr lang="en-US" sz="4000" dirty="0"/>
          </a:p>
          <a:p>
            <a:pPr hangingPunct="0"/>
            <a:r>
              <a:rPr lang="en-US" sz="4000" dirty="0"/>
              <a:t> </a:t>
            </a:r>
            <a:r>
              <a:rPr lang="en-US" sz="4000" dirty="0" smtClean="0"/>
              <a:t>This </a:t>
            </a:r>
            <a:r>
              <a:rPr lang="en-US" sz="4000" dirty="0"/>
              <a:t>is the inertial subrange.  Experimentally determined values of C are between 0.45 and 0.5, when K is radians/meter.</a:t>
            </a:r>
          </a:p>
          <a:p>
            <a:pPr hangingPunct="0"/>
            <a:r>
              <a:rPr lang="en-US" sz="4000" dirty="0"/>
              <a:t> </a:t>
            </a:r>
          </a:p>
          <a:p>
            <a:endParaRPr lang="en-US" sz="4000" dirty="0"/>
          </a:p>
        </p:txBody>
      </p:sp>
    </p:spTree>
    <p:extLst>
      <p:ext uri="{BB962C8B-B14F-4D97-AF65-F5344CB8AC3E}">
        <p14:creationId xmlns:p14="http://schemas.microsoft.com/office/powerpoint/2010/main" val="1253127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918" y="216320"/>
            <a:ext cx="12067082" cy="646331"/>
          </a:xfrm>
          <a:prstGeom prst="rect">
            <a:avLst/>
          </a:prstGeom>
        </p:spPr>
        <p:txBody>
          <a:bodyPr wrap="square">
            <a:spAutoFit/>
          </a:bodyPr>
          <a:lstStyle/>
          <a:p>
            <a:r>
              <a:rPr lang="en-US" altLang="en-US" sz="3600" dirty="0">
                <a:solidFill>
                  <a:srgbClr val="C00000"/>
                </a:solidFill>
              </a:rPr>
              <a:t>Eddy correlation, gradient-flux, and bulk </a:t>
            </a:r>
            <a:r>
              <a:rPr lang="en-US" altLang="en-US" sz="3600" dirty="0" smtClean="0">
                <a:solidFill>
                  <a:srgbClr val="C00000"/>
                </a:solidFill>
              </a:rPr>
              <a:t>heat transfer </a:t>
            </a:r>
            <a:r>
              <a:rPr lang="en-US" altLang="en-US" sz="3600" dirty="0">
                <a:solidFill>
                  <a:srgbClr val="C00000"/>
                </a:solidFill>
              </a:rPr>
              <a:t>methods</a:t>
            </a:r>
            <a:endParaRPr lang="en-US" sz="3600" dirty="0"/>
          </a:p>
        </p:txBody>
      </p:sp>
      <p:pic>
        <p:nvPicPr>
          <p:cNvPr id="3" name="Picture 2"/>
          <p:cNvPicPr>
            <a:picLocks noChangeAspect="1"/>
          </p:cNvPicPr>
          <p:nvPr/>
        </p:nvPicPr>
        <p:blipFill>
          <a:blip r:embed="rId2"/>
          <a:stretch>
            <a:fillRect/>
          </a:stretch>
        </p:blipFill>
        <p:spPr>
          <a:xfrm>
            <a:off x="3964324" y="4017363"/>
            <a:ext cx="2867183" cy="1549083"/>
          </a:xfrm>
          <a:prstGeom prst="rect">
            <a:avLst/>
          </a:prstGeom>
        </p:spPr>
      </p:pic>
      <p:sp>
        <p:nvSpPr>
          <p:cNvPr id="4" name="TextBox 3"/>
          <p:cNvSpPr txBox="1"/>
          <p:nvPr/>
        </p:nvSpPr>
        <p:spPr>
          <a:xfrm>
            <a:off x="124918" y="1202761"/>
            <a:ext cx="12187003" cy="2308324"/>
          </a:xfrm>
          <a:prstGeom prst="rect">
            <a:avLst/>
          </a:prstGeom>
          <a:noFill/>
        </p:spPr>
        <p:txBody>
          <a:bodyPr wrap="square" rtlCol="0">
            <a:spAutoFit/>
          </a:bodyPr>
          <a:lstStyle/>
          <a:p>
            <a:r>
              <a:rPr lang="en-US" altLang="en-US" sz="3600" u="sng" dirty="0">
                <a:solidFill>
                  <a:srgbClr val="C00000"/>
                </a:solidFill>
                <a:effectLst>
                  <a:outerShdw blurRad="38100" dist="38100" dir="2700000" algn="tl">
                    <a:srgbClr val="000000">
                      <a:alpha val="43137"/>
                    </a:srgbClr>
                  </a:outerShdw>
                </a:effectLst>
              </a:rPr>
              <a:t>Eddy </a:t>
            </a:r>
            <a:r>
              <a:rPr lang="en-US" altLang="en-US" sz="3600" u="sng" dirty="0" smtClean="0">
                <a:solidFill>
                  <a:srgbClr val="C00000"/>
                </a:solidFill>
                <a:effectLst>
                  <a:outerShdw blurRad="38100" dist="38100" dir="2700000" algn="tl">
                    <a:srgbClr val="000000">
                      <a:alpha val="43137"/>
                    </a:srgbClr>
                  </a:outerShdw>
                </a:effectLst>
              </a:rPr>
              <a:t>correlation</a:t>
            </a:r>
          </a:p>
          <a:p>
            <a:r>
              <a:rPr lang="en-US" altLang="en-US" sz="3600" u="sng" dirty="0" smtClean="0">
                <a:solidFill>
                  <a:srgbClr val="C00000"/>
                </a:solidFill>
                <a:effectLst>
                  <a:outerShdw blurRad="38100" dist="38100" dir="2700000" algn="tl">
                    <a:srgbClr val="000000">
                      <a:alpha val="43137"/>
                    </a:srgbClr>
                  </a:outerShdw>
                </a:effectLst>
              </a:rPr>
              <a:t> </a:t>
            </a:r>
          </a:p>
          <a:p>
            <a:r>
              <a:rPr lang="en-US" sz="3600" dirty="0" smtClean="0"/>
              <a:t>Principle of the Eddy Correlation method is the Reynolds</a:t>
            </a:r>
          </a:p>
          <a:p>
            <a:r>
              <a:rPr lang="en-US" sz="3600" dirty="0" smtClean="0"/>
              <a:t> Decomposition which led to:</a:t>
            </a:r>
            <a:endParaRPr lang="en-US" sz="3600" dirty="0"/>
          </a:p>
        </p:txBody>
      </p:sp>
    </p:spTree>
    <p:extLst>
      <p:ext uri="{BB962C8B-B14F-4D97-AF65-F5344CB8AC3E}">
        <p14:creationId xmlns:p14="http://schemas.microsoft.com/office/powerpoint/2010/main" val="476344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0423" y="1369328"/>
            <a:ext cx="10862199" cy="5488672"/>
          </a:xfrm>
          <a:prstGeom prst="rect">
            <a:avLst/>
          </a:prstGeom>
        </p:spPr>
      </p:pic>
      <p:sp>
        <p:nvSpPr>
          <p:cNvPr id="2" name="TextBox 1"/>
          <p:cNvSpPr txBox="1"/>
          <p:nvPr/>
        </p:nvSpPr>
        <p:spPr>
          <a:xfrm>
            <a:off x="239843" y="209862"/>
            <a:ext cx="11537133" cy="707886"/>
          </a:xfrm>
          <a:prstGeom prst="rect">
            <a:avLst/>
          </a:prstGeom>
          <a:noFill/>
        </p:spPr>
        <p:txBody>
          <a:bodyPr wrap="none" rtlCol="0">
            <a:spAutoFit/>
          </a:bodyPr>
          <a:lstStyle/>
          <a:p>
            <a:r>
              <a:rPr lang="en-US" sz="4000" dirty="0" smtClean="0">
                <a:solidFill>
                  <a:srgbClr val="C00000"/>
                </a:solidFill>
              </a:rPr>
              <a:t>For the various flux components, presented as follows:</a:t>
            </a:r>
            <a:endParaRPr lang="en-US" sz="4000" dirty="0">
              <a:solidFill>
                <a:srgbClr val="C00000"/>
              </a:solidFill>
            </a:endParaRPr>
          </a:p>
        </p:txBody>
      </p:sp>
    </p:spTree>
    <p:extLst>
      <p:ext uri="{BB962C8B-B14F-4D97-AF65-F5344CB8AC3E}">
        <p14:creationId xmlns:p14="http://schemas.microsoft.com/office/powerpoint/2010/main" val="439327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0" y="0"/>
            <a:ext cx="12192000" cy="792163"/>
          </a:xfrm>
        </p:spPr>
        <p:txBody>
          <a:bodyPr>
            <a:normAutofit/>
          </a:bodyPr>
          <a:lstStyle/>
          <a:p>
            <a:r>
              <a:rPr lang="en-US" altLang="en-US" sz="4000" u="sng" dirty="0" smtClean="0">
                <a:solidFill>
                  <a:srgbClr val="C00000"/>
                </a:solidFill>
                <a:effectLst>
                  <a:outerShdw blurRad="38100" dist="38100" dir="2700000" algn="tl">
                    <a:srgbClr val="000000">
                      <a:alpha val="43137"/>
                    </a:srgbClr>
                  </a:outerShdw>
                </a:effectLst>
                <a:latin typeface="+mn-lt"/>
              </a:rPr>
              <a:t>Gradient-flux methods</a:t>
            </a:r>
            <a:endParaRPr lang="en-US" altLang="en-US" sz="4000" u="sng" dirty="0">
              <a:solidFill>
                <a:srgbClr val="C00000"/>
              </a:solidFill>
              <a:effectLst>
                <a:outerShdw blurRad="38100" dist="38100" dir="2700000" algn="tl">
                  <a:srgbClr val="000000">
                    <a:alpha val="43137"/>
                  </a:srgbClr>
                </a:outerShdw>
              </a:effectLst>
              <a:latin typeface="+mn-lt"/>
            </a:endParaRPr>
          </a:p>
        </p:txBody>
      </p:sp>
      <p:sp>
        <p:nvSpPr>
          <p:cNvPr id="2053" name="Rectangle 5"/>
          <p:cNvSpPr>
            <a:spLocks noGrp="1" noChangeArrowheads="1"/>
          </p:cNvSpPr>
          <p:nvPr>
            <p:ph type="body" idx="1"/>
          </p:nvPr>
        </p:nvSpPr>
        <p:spPr>
          <a:xfrm>
            <a:off x="0" y="959221"/>
            <a:ext cx="12192000" cy="5792349"/>
          </a:xfrm>
        </p:spPr>
        <p:txBody>
          <a:bodyPr>
            <a:normAutofit/>
          </a:bodyPr>
          <a:lstStyle/>
          <a:p>
            <a:r>
              <a:rPr lang="en-US" altLang="en-US" sz="4000" dirty="0">
                <a:solidFill>
                  <a:srgbClr val="002060"/>
                </a:solidFill>
              </a:rPr>
              <a:t>According to </a:t>
            </a:r>
            <a:r>
              <a:rPr lang="en-US" altLang="en-US" sz="4000" dirty="0">
                <a:solidFill>
                  <a:srgbClr val="C00000"/>
                </a:solidFill>
              </a:rPr>
              <a:t>Fick’s law </a:t>
            </a:r>
            <a:r>
              <a:rPr lang="en-US" altLang="en-US" sz="4000" dirty="0">
                <a:solidFill>
                  <a:srgbClr val="002060"/>
                </a:solidFill>
              </a:rPr>
              <a:t>the net vertical flux of water vapor across the earth’s surface is proportional to the specific humidity (concentration) gradient, a similar manner as for momentum and heat. </a:t>
            </a:r>
          </a:p>
          <a:p>
            <a:r>
              <a:rPr lang="en-US" altLang="en-US" sz="4000" dirty="0">
                <a:solidFill>
                  <a:srgbClr val="002060"/>
                </a:solidFill>
              </a:rPr>
              <a:t>The proportionality coefficient for the vapor flux  is the </a:t>
            </a:r>
            <a:r>
              <a:rPr lang="en-US" altLang="en-US" sz="4000" dirty="0">
                <a:solidFill>
                  <a:srgbClr val="C00000"/>
                </a:solidFill>
              </a:rPr>
              <a:t>molecular diffusivity </a:t>
            </a:r>
            <a:r>
              <a:rPr lang="en-US" altLang="en-US" sz="4000" dirty="0">
                <a:solidFill>
                  <a:srgbClr val="002060"/>
                </a:solidFill>
              </a:rPr>
              <a:t>for water vapor:</a:t>
            </a:r>
          </a:p>
        </p:txBody>
      </p:sp>
      <p:sp>
        <p:nvSpPr>
          <p:cNvPr id="2055" name="Rectangle 7"/>
          <p:cNvSpPr>
            <a:spLocks noChangeArrowheads="1"/>
          </p:cNvSpPr>
          <p:nvPr/>
        </p:nvSpPr>
        <p:spPr bwMode="auto">
          <a:xfrm>
            <a:off x="1524001" y="30490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54" name="Object 6"/>
          <p:cNvGraphicFramePr>
            <a:graphicFrameLocks noChangeAspect="1"/>
          </p:cNvGraphicFramePr>
          <p:nvPr>
            <p:extLst>
              <p:ext uri="{D42A27DB-BD31-4B8C-83A1-F6EECF244321}">
                <p14:modId xmlns:p14="http://schemas.microsoft.com/office/powerpoint/2010/main" val="1152856789"/>
              </p:ext>
            </p:extLst>
          </p:nvPr>
        </p:nvGraphicFramePr>
        <p:xfrm>
          <a:off x="3565563" y="4869001"/>
          <a:ext cx="4177756" cy="1882569"/>
        </p:xfrm>
        <a:graphic>
          <a:graphicData uri="http://schemas.openxmlformats.org/presentationml/2006/ole">
            <mc:AlternateContent xmlns:mc="http://schemas.openxmlformats.org/markup-compatibility/2006">
              <mc:Choice xmlns:v="urn:schemas-microsoft-com:vml" Requires="v">
                <p:oleObj spid="_x0000_s1040" name="Equation" r:id="rId3" imgW="863225" imgH="393529" progId="Equation.3">
                  <p:embed/>
                </p:oleObj>
              </mc:Choice>
              <mc:Fallback>
                <p:oleObj name="Equation" r:id="rId3" imgW="863225"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5563" y="4869001"/>
                        <a:ext cx="4177756" cy="1882569"/>
                      </a:xfrm>
                      <a:prstGeom prst="rect">
                        <a:avLst/>
                      </a:prstGeom>
                      <a:noFill/>
                      <a:extLst/>
                    </p:spPr>
                  </p:pic>
                </p:oleObj>
              </mc:Fallback>
            </mc:AlternateContent>
          </a:graphicData>
        </a:graphic>
      </p:graphicFrame>
    </p:spTree>
    <p:extLst>
      <p:ext uri="{BB962C8B-B14F-4D97-AF65-F5344CB8AC3E}">
        <p14:creationId xmlns:p14="http://schemas.microsoft.com/office/powerpoint/2010/main" val="1720464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0" y="164892"/>
            <a:ext cx="12192000" cy="6693108"/>
          </a:xfrm>
        </p:spPr>
        <p:txBody>
          <a:bodyPr>
            <a:normAutofit fontScale="92500" lnSpcReduction="20000"/>
          </a:bodyPr>
          <a:lstStyle/>
          <a:p>
            <a:r>
              <a:rPr lang="en-US" altLang="en-US" sz="3500" dirty="0">
                <a:solidFill>
                  <a:srgbClr val="002060"/>
                </a:solidFill>
              </a:rPr>
              <a:t>This expression is </a:t>
            </a:r>
            <a:r>
              <a:rPr lang="en-US" altLang="en-US" sz="3500" dirty="0">
                <a:solidFill>
                  <a:srgbClr val="C00000"/>
                </a:solidFill>
              </a:rPr>
              <a:t>only valid in the laminar viscous </a:t>
            </a:r>
            <a:r>
              <a:rPr lang="en-US" altLang="en-US" sz="3500" dirty="0">
                <a:solidFill>
                  <a:srgbClr val="002060"/>
                </a:solidFill>
              </a:rPr>
              <a:t>sublayer. </a:t>
            </a:r>
          </a:p>
          <a:p>
            <a:r>
              <a:rPr lang="en-US" altLang="en-US" sz="3500" dirty="0">
                <a:solidFill>
                  <a:srgbClr val="002060"/>
                </a:solidFill>
              </a:rPr>
              <a:t>This mechanism operates at the air-water, air-soil, and air-vegetation interfaces.</a:t>
            </a:r>
          </a:p>
          <a:p>
            <a:r>
              <a:rPr lang="en-US" altLang="en-US" sz="3500" dirty="0">
                <a:solidFill>
                  <a:srgbClr val="002060"/>
                </a:solidFill>
              </a:rPr>
              <a:t>The </a:t>
            </a:r>
            <a:r>
              <a:rPr lang="en-US" altLang="en-US" sz="3500" dirty="0">
                <a:solidFill>
                  <a:srgbClr val="C00000"/>
                </a:solidFill>
              </a:rPr>
              <a:t>lower region </a:t>
            </a:r>
            <a:r>
              <a:rPr lang="en-US" altLang="en-US" sz="3500" dirty="0">
                <a:solidFill>
                  <a:srgbClr val="002060"/>
                </a:solidFill>
              </a:rPr>
              <a:t>of the surface boundary layer is almost </a:t>
            </a:r>
            <a:r>
              <a:rPr lang="en-US" altLang="en-US" sz="3500" dirty="0">
                <a:solidFill>
                  <a:srgbClr val="C00000"/>
                </a:solidFill>
              </a:rPr>
              <a:t>always turbulent </a:t>
            </a:r>
            <a:r>
              <a:rPr lang="en-US" altLang="en-US" sz="3500" dirty="0">
                <a:solidFill>
                  <a:srgbClr val="002060"/>
                </a:solidFill>
              </a:rPr>
              <a:t>so that in this layer the water is transferred away from the molecular sublayer by turbulence. </a:t>
            </a:r>
            <a:endParaRPr lang="en-US" altLang="en-US" sz="3500" dirty="0" smtClean="0">
              <a:solidFill>
                <a:srgbClr val="002060"/>
              </a:solidFill>
            </a:endParaRPr>
          </a:p>
          <a:p>
            <a:endParaRPr lang="en-US" altLang="en-US" sz="3500" dirty="0" smtClean="0">
              <a:solidFill>
                <a:srgbClr val="002060"/>
              </a:solidFill>
            </a:endParaRPr>
          </a:p>
          <a:p>
            <a:r>
              <a:rPr lang="en-US" altLang="en-US" sz="3500" dirty="0">
                <a:solidFill>
                  <a:srgbClr val="002060"/>
                </a:solidFill>
              </a:rPr>
              <a:t>The vertical flux is the given </a:t>
            </a:r>
            <a:r>
              <a:rPr lang="en-US" altLang="en-US" sz="3500" dirty="0" smtClean="0">
                <a:solidFill>
                  <a:srgbClr val="002060"/>
                </a:solidFill>
              </a:rPr>
              <a:t>by</a:t>
            </a:r>
          </a:p>
          <a:p>
            <a:endParaRPr lang="en-US" altLang="en-US" dirty="0"/>
          </a:p>
          <a:p>
            <a:endParaRPr lang="en-US" altLang="en-US" dirty="0"/>
          </a:p>
          <a:p>
            <a:endParaRPr lang="en-US" altLang="en-US" dirty="0"/>
          </a:p>
          <a:p>
            <a:endParaRPr lang="en-US" altLang="en-US" sz="3500" dirty="0" smtClean="0">
              <a:solidFill>
                <a:srgbClr val="002060"/>
              </a:solidFill>
            </a:endParaRPr>
          </a:p>
          <a:p>
            <a:endParaRPr lang="en-US" altLang="en-US" sz="3500" dirty="0">
              <a:solidFill>
                <a:srgbClr val="002060"/>
              </a:solidFill>
            </a:endParaRPr>
          </a:p>
          <a:p>
            <a:r>
              <a:rPr lang="en-US" altLang="en-US" sz="3500" dirty="0" smtClean="0">
                <a:solidFill>
                  <a:srgbClr val="002060"/>
                </a:solidFill>
              </a:rPr>
              <a:t>The </a:t>
            </a:r>
            <a:r>
              <a:rPr lang="en-US" altLang="en-US" sz="3500" dirty="0">
                <a:solidFill>
                  <a:srgbClr val="002060"/>
                </a:solidFill>
              </a:rPr>
              <a:t>transport in this mixed layer depends on surface roughness, wind shear, and thermal stratification. </a:t>
            </a:r>
          </a:p>
          <a:p>
            <a:endParaRPr lang="en-US" altLang="en-US" sz="3500" dirty="0">
              <a:solidFill>
                <a:srgbClr val="002060"/>
              </a:solidFill>
            </a:endParaRPr>
          </a:p>
        </p:txBody>
      </p:sp>
      <p:graphicFrame>
        <p:nvGraphicFramePr>
          <p:cNvPr id="4" name="Object 4"/>
          <p:cNvGraphicFramePr>
            <a:graphicFrameLocks noChangeAspect="1"/>
          </p:cNvGraphicFramePr>
          <p:nvPr>
            <p:extLst>
              <p:ext uri="{D42A27DB-BD31-4B8C-83A1-F6EECF244321}">
                <p14:modId xmlns:p14="http://schemas.microsoft.com/office/powerpoint/2010/main" val="1900539426"/>
              </p:ext>
            </p:extLst>
          </p:nvPr>
        </p:nvGraphicFramePr>
        <p:xfrm>
          <a:off x="4589787" y="3620873"/>
          <a:ext cx="3225245" cy="1133007"/>
        </p:xfrm>
        <a:graphic>
          <a:graphicData uri="http://schemas.openxmlformats.org/presentationml/2006/ole">
            <mc:AlternateContent xmlns:mc="http://schemas.openxmlformats.org/markup-compatibility/2006">
              <mc:Choice xmlns:v="urn:schemas-microsoft-com:vml" Requires="v">
                <p:oleObj spid="_x0000_s11277" name="Equation" r:id="rId3" imgW="672808" imgH="241195" progId="Equation.3">
                  <p:embed/>
                </p:oleObj>
              </mc:Choice>
              <mc:Fallback>
                <p:oleObj name="Equation" r:id="rId3" imgW="672808" imgH="24119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9787" y="3620873"/>
                        <a:ext cx="3225245" cy="1133007"/>
                      </a:xfrm>
                      <a:prstGeom prst="rect">
                        <a:avLst/>
                      </a:prstGeom>
                      <a:noFill/>
                      <a:extLst/>
                    </p:spPr>
                  </p:pic>
                </p:oleObj>
              </mc:Fallback>
            </mc:AlternateContent>
          </a:graphicData>
        </a:graphic>
      </p:graphicFrame>
    </p:spTree>
    <p:extLst>
      <p:ext uri="{BB962C8B-B14F-4D97-AF65-F5344CB8AC3E}">
        <p14:creationId xmlns:p14="http://schemas.microsoft.com/office/powerpoint/2010/main" val="3271499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0" y="184667"/>
            <a:ext cx="12192000" cy="5941498"/>
          </a:xfrm>
        </p:spPr>
        <p:txBody>
          <a:bodyPr/>
          <a:lstStyle/>
          <a:p>
            <a:pPr marL="0" indent="0">
              <a:buNone/>
            </a:pPr>
            <a:r>
              <a:rPr lang="en-US" altLang="en-US" sz="4000" dirty="0"/>
              <a:t>We can than accept a gradient-flux relation</a:t>
            </a:r>
          </a:p>
          <a:p>
            <a:endParaRPr lang="en-US" altLang="en-US" dirty="0"/>
          </a:p>
          <a:p>
            <a:endParaRPr lang="en-US" altLang="en-US" dirty="0"/>
          </a:p>
          <a:p>
            <a:endParaRPr lang="en-US" altLang="en-US" dirty="0" smtClean="0"/>
          </a:p>
          <a:p>
            <a:pPr marL="0" indent="0">
              <a:buNone/>
            </a:pPr>
            <a:endParaRPr lang="en-US" altLang="en-US" dirty="0" smtClean="0"/>
          </a:p>
          <a:p>
            <a:pPr marL="0" indent="0">
              <a:buNone/>
            </a:pPr>
            <a:r>
              <a:rPr lang="en-US" altLang="en-US" sz="4000" dirty="0" smtClean="0"/>
              <a:t>Where </a:t>
            </a:r>
            <a:r>
              <a:rPr lang="en-US" altLang="en-US" sz="4000" dirty="0"/>
              <a:t>by analogy the eddy diffusivity for water vapor      </a:t>
            </a:r>
            <a:endParaRPr lang="en-US" altLang="en-US" sz="4000" dirty="0" smtClean="0"/>
          </a:p>
          <a:p>
            <a:pPr marL="0" indent="0">
              <a:buNone/>
            </a:pPr>
            <a:endParaRPr lang="en-US" altLang="en-US" sz="4000" dirty="0"/>
          </a:p>
          <a:p>
            <a:pPr marL="0" indent="0">
              <a:buNone/>
            </a:pPr>
            <a:r>
              <a:rPr lang="en-US" altLang="en-US" sz="4000" dirty="0" smtClean="0"/>
              <a:t>replaces </a:t>
            </a:r>
            <a:r>
              <a:rPr lang="en-US" altLang="en-US" sz="4000" dirty="0"/>
              <a:t>the molecular diffusivity     </a:t>
            </a:r>
          </a:p>
        </p:txBody>
      </p:sp>
      <p:sp>
        <p:nvSpPr>
          <p:cNvPr id="6149" name="Rectangle 5"/>
          <p:cNvSpPr>
            <a:spLocks noChangeArrowheads="1"/>
          </p:cNvSpPr>
          <p:nvPr/>
        </p:nvSpPr>
        <p:spPr bwMode="auto">
          <a:xfrm>
            <a:off x="1524001" y="30490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6148" name="Object 4"/>
          <p:cNvGraphicFramePr>
            <a:graphicFrameLocks noChangeAspect="1"/>
          </p:cNvGraphicFramePr>
          <p:nvPr>
            <p:extLst>
              <p:ext uri="{D42A27DB-BD31-4B8C-83A1-F6EECF244321}">
                <p14:modId xmlns:p14="http://schemas.microsoft.com/office/powerpoint/2010/main" val="386771067"/>
              </p:ext>
            </p:extLst>
          </p:nvPr>
        </p:nvGraphicFramePr>
        <p:xfrm>
          <a:off x="3914488" y="1020024"/>
          <a:ext cx="3144680" cy="1345224"/>
        </p:xfrm>
        <a:graphic>
          <a:graphicData uri="http://schemas.openxmlformats.org/presentationml/2006/ole">
            <mc:AlternateContent xmlns:mc="http://schemas.openxmlformats.org/markup-compatibility/2006">
              <mc:Choice xmlns:v="urn:schemas-microsoft-com:vml" Requires="v">
                <p:oleObj spid="_x0000_s3110" name="Equation" r:id="rId3" imgW="914400" imgH="393700" progId="Equation.3">
                  <p:embed/>
                </p:oleObj>
              </mc:Choice>
              <mc:Fallback>
                <p:oleObj name="Equation" r:id="rId3" imgW="914400" imgH="393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4488" y="1020024"/>
                        <a:ext cx="3144680" cy="1345224"/>
                      </a:xfrm>
                      <a:prstGeom prst="rect">
                        <a:avLst/>
                      </a:prstGeom>
                      <a:noFill/>
                      <a:extLst/>
                    </p:spPr>
                  </p:pic>
                </p:oleObj>
              </mc:Fallback>
            </mc:AlternateContent>
          </a:graphicData>
        </a:graphic>
      </p:graphicFrame>
      <p:sp>
        <p:nvSpPr>
          <p:cNvPr id="6151" name="Rectangle 7"/>
          <p:cNvSpPr>
            <a:spLocks noChangeArrowheads="1"/>
          </p:cNvSpPr>
          <p:nvPr/>
        </p:nvSpPr>
        <p:spPr bwMode="auto">
          <a:xfrm>
            <a:off x="1524001" y="31300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6150" name="Object 6"/>
          <p:cNvGraphicFramePr>
            <a:graphicFrameLocks noChangeAspect="1"/>
          </p:cNvGraphicFramePr>
          <p:nvPr>
            <p:extLst>
              <p:ext uri="{D42A27DB-BD31-4B8C-83A1-F6EECF244321}">
                <p14:modId xmlns:p14="http://schemas.microsoft.com/office/powerpoint/2010/main" val="2034775313"/>
              </p:ext>
            </p:extLst>
          </p:nvPr>
        </p:nvGraphicFramePr>
        <p:xfrm>
          <a:off x="5739983" y="3435240"/>
          <a:ext cx="965617" cy="859285"/>
        </p:xfrm>
        <a:graphic>
          <a:graphicData uri="http://schemas.openxmlformats.org/presentationml/2006/ole">
            <mc:AlternateContent xmlns:mc="http://schemas.openxmlformats.org/markup-compatibility/2006">
              <mc:Choice xmlns:v="urn:schemas-microsoft-com:vml" Requires="v">
                <p:oleObj spid="_x0000_s3111" name="Equation" r:id="rId5" imgW="253890" imgH="228501" progId="Equation.3">
                  <p:embed/>
                </p:oleObj>
              </mc:Choice>
              <mc:Fallback>
                <p:oleObj name="Equation" r:id="rId5" imgW="253890" imgH="22850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9983" y="3435240"/>
                        <a:ext cx="965617" cy="859285"/>
                      </a:xfrm>
                      <a:prstGeom prst="rect">
                        <a:avLst/>
                      </a:prstGeom>
                      <a:noFill/>
                      <a:extLst/>
                    </p:spPr>
                  </p:pic>
                </p:oleObj>
              </mc:Fallback>
            </mc:AlternateContent>
          </a:graphicData>
        </a:graphic>
      </p:graphicFrame>
      <p:sp>
        <p:nvSpPr>
          <p:cNvPr id="6153" name="Rectangle 9"/>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6152" name="Object 8"/>
          <p:cNvGraphicFramePr>
            <a:graphicFrameLocks noChangeAspect="1"/>
          </p:cNvGraphicFramePr>
          <p:nvPr>
            <p:extLst>
              <p:ext uri="{D42A27DB-BD31-4B8C-83A1-F6EECF244321}">
                <p14:modId xmlns:p14="http://schemas.microsoft.com/office/powerpoint/2010/main" val="3979401834"/>
              </p:ext>
            </p:extLst>
          </p:nvPr>
        </p:nvGraphicFramePr>
        <p:xfrm>
          <a:off x="5739983" y="5225838"/>
          <a:ext cx="1099729" cy="1147543"/>
        </p:xfrm>
        <a:graphic>
          <a:graphicData uri="http://schemas.openxmlformats.org/presentationml/2006/ole">
            <mc:AlternateContent xmlns:mc="http://schemas.openxmlformats.org/markup-compatibility/2006">
              <mc:Choice xmlns:v="urn:schemas-microsoft-com:vml" Requires="v">
                <p:oleObj spid="_x0000_s3112" name="Equation" r:id="rId7" imgW="215806" imgH="228501" progId="Equation.3">
                  <p:embed/>
                </p:oleObj>
              </mc:Choice>
              <mc:Fallback>
                <p:oleObj name="Equation" r:id="rId7" imgW="215806" imgH="22850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39983" y="5225838"/>
                        <a:ext cx="1099729" cy="1147543"/>
                      </a:xfrm>
                      <a:prstGeom prst="rect">
                        <a:avLst/>
                      </a:prstGeom>
                      <a:noFill/>
                      <a:extLst/>
                    </p:spPr>
                  </p:pic>
                </p:oleObj>
              </mc:Fallback>
            </mc:AlternateContent>
          </a:graphicData>
        </a:graphic>
      </p:graphicFrame>
    </p:spTree>
    <p:extLst>
      <p:ext uri="{BB962C8B-B14F-4D97-AF65-F5344CB8AC3E}">
        <p14:creationId xmlns:p14="http://schemas.microsoft.com/office/powerpoint/2010/main" val="2859282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4800"/>
            <a:ext cx="12009120" cy="6740307"/>
          </a:xfrm>
          <a:prstGeom prst="rect">
            <a:avLst/>
          </a:prstGeom>
        </p:spPr>
        <p:txBody>
          <a:bodyPr wrap="square">
            <a:spAutoFit/>
          </a:bodyPr>
          <a:lstStyle/>
          <a:p>
            <a:pPr hangingPunct="0"/>
            <a:r>
              <a:rPr lang="en-US" sz="3600" dirty="0">
                <a:latin typeface="Times New Roman" panose="02020603050405020304" pitchFamily="18" charset="0"/>
                <a:ea typeface="Times New Roman" panose="02020603050405020304" pitchFamily="18" charset="0"/>
              </a:rPr>
              <a:t>The fluxes of momentum (</a:t>
            </a:r>
            <a:r>
              <a:rPr lang="en-US" sz="360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3600" dirty="0">
                <a:latin typeface="Times New Roman" panose="02020603050405020304" pitchFamily="18" charset="0"/>
                <a:ea typeface="Times New Roman" panose="02020603050405020304" pitchFamily="18" charset="0"/>
              </a:rPr>
              <a:t>sensible heat (H) and latent heat (</a:t>
            </a:r>
            <a:r>
              <a:rPr lang="en-US" sz="360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3600" dirty="0">
                <a:latin typeface="Times New Roman" panose="02020603050405020304" pitchFamily="18" charset="0"/>
                <a:ea typeface="Times New Roman" panose="02020603050405020304" pitchFamily="18" charset="0"/>
              </a:rPr>
              <a:t>E) are assumed to be related to vertical gradients of </a:t>
            </a:r>
            <a:r>
              <a:rPr lang="en-US" sz="3600" dirty="0" err="1">
                <a:latin typeface="Times New Roman" panose="02020603050405020304" pitchFamily="18" charset="0"/>
                <a:ea typeface="Times New Roman" panose="02020603050405020304" pitchFamily="18" charset="0"/>
              </a:rPr>
              <a:t>windspeed</a:t>
            </a:r>
            <a:r>
              <a:rPr lang="en-US" sz="3600" dirty="0">
                <a:latin typeface="Times New Roman" panose="02020603050405020304" pitchFamily="18" charset="0"/>
                <a:ea typeface="Times New Roman" panose="02020603050405020304" pitchFamily="18" charset="0"/>
              </a:rPr>
              <a:t> (u), potential temperature (T) and </a:t>
            </a:r>
            <a:r>
              <a:rPr lang="en-US" sz="3600" dirty="0" smtClean="0">
                <a:latin typeface="Times New Roman" panose="02020603050405020304" pitchFamily="18" charset="0"/>
                <a:ea typeface="Times New Roman" panose="02020603050405020304" pitchFamily="18" charset="0"/>
              </a:rPr>
              <a:t>vapor  </a:t>
            </a:r>
            <a:r>
              <a:rPr lang="en-US" sz="3600" dirty="0"/>
              <a:t>pressure (e) by one dimensional diffusion equations of the form</a:t>
            </a:r>
          </a:p>
          <a:p>
            <a:pPr hangingPunct="0"/>
            <a:r>
              <a:rPr lang="en-US" sz="3600" dirty="0"/>
              <a:t> 	</a:t>
            </a:r>
            <a:r>
              <a:rPr lang="en-US" sz="3600" dirty="0" smtClean="0"/>
              <a:t>	</a:t>
            </a:r>
            <a:r>
              <a:rPr lang="en-US" sz="3600" dirty="0" smtClean="0">
                <a:sym typeface="Symbol" panose="05050102010706020507" pitchFamily="18" charset="2"/>
              </a:rPr>
              <a:t></a:t>
            </a:r>
            <a:r>
              <a:rPr lang="en-US" sz="3600" dirty="0" smtClean="0"/>
              <a:t>K</a:t>
            </a:r>
            <a:r>
              <a:rPr lang="en-US" sz="3600" baseline="-25000" dirty="0" smtClean="0"/>
              <a:t>M</a:t>
            </a:r>
            <a:r>
              <a:rPr lang="en-US" sz="3600" dirty="0" smtClean="0"/>
              <a:t> </a:t>
            </a:r>
            <a:r>
              <a:rPr lang="en-US" sz="3600" dirty="0">
                <a:sym typeface="Symbol" panose="05050102010706020507" pitchFamily="18" charset="2"/>
              </a:rPr>
              <a:t></a:t>
            </a:r>
            <a:r>
              <a:rPr lang="en-US" sz="3600" dirty="0"/>
              <a:t>u/</a:t>
            </a:r>
            <a:r>
              <a:rPr lang="en-US" sz="3600" dirty="0">
                <a:sym typeface="Symbol" panose="05050102010706020507" pitchFamily="18" charset="2"/>
              </a:rPr>
              <a:t></a:t>
            </a:r>
            <a:r>
              <a:rPr lang="en-US" sz="3600" dirty="0"/>
              <a:t>z; </a:t>
            </a:r>
          </a:p>
          <a:p>
            <a:pPr hangingPunct="0"/>
            <a:r>
              <a:rPr lang="en-US" sz="3600" dirty="0"/>
              <a:t> </a:t>
            </a:r>
          </a:p>
          <a:p>
            <a:pPr hangingPunct="0"/>
            <a:r>
              <a:rPr lang="en-US" sz="3600" dirty="0" smtClean="0"/>
              <a:t>		H </a:t>
            </a:r>
            <a:r>
              <a:rPr lang="en-US" sz="3600" dirty="0"/>
              <a:t>= </a:t>
            </a:r>
            <a:r>
              <a:rPr lang="en-US" sz="3600" dirty="0">
                <a:sym typeface="Symbol" panose="05050102010706020507" pitchFamily="18" charset="2"/>
              </a:rPr>
              <a:t></a:t>
            </a:r>
            <a:r>
              <a:rPr lang="en-US" sz="3600" dirty="0" err="1"/>
              <a:t>c</a:t>
            </a:r>
            <a:r>
              <a:rPr lang="en-US" sz="3600" baseline="-25000" dirty="0" err="1"/>
              <a:t>p</a:t>
            </a:r>
            <a:r>
              <a:rPr lang="en-US" sz="3600" dirty="0" err="1"/>
              <a:t>K</a:t>
            </a:r>
            <a:r>
              <a:rPr lang="en-US" sz="3600" baseline="-25000" dirty="0" err="1"/>
              <a:t>H</a:t>
            </a:r>
            <a:r>
              <a:rPr lang="en-US" sz="3600" dirty="0"/>
              <a:t> </a:t>
            </a:r>
            <a:r>
              <a:rPr lang="en-US" sz="3600" dirty="0">
                <a:sym typeface="Symbol" panose="05050102010706020507" pitchFamily="18" charset="2"/>
              </a:rPr>
              <a:t></a:t>
            </a:r>
            <a:r>
              <a:rPr lang="en-US" sz="3600" dirty="0"/>
              <a:t>T/</a:t>
            </a:r>
            <a:r>
              <a:rPr lang="en-US" sz="3600" dirty="0">
                <a:sym typeface="Symbol" panose="05050102010706020507" pitchFamily="18" charset="2"/>
              </a:rPr>
              <a:t></a:t>
            </a:r>
            <a:r>
              <a:rPr lang="en-US" sz="3600" dirty="0"/>
              <a:t>z; </a:t>
            </a:r>
          </a:p>
          <a:p>
            <a:pPr hangingPunct="0"/>
            <a:r>
              <a:rPr lang="en-US" sz="3600" dirty="0"/>
              <a:t> </a:t>
            </a:r>
          </a:p>
          <a:p>
            <a:pPr hangingPunct="0"/>
            <a:r>
              <a:rPr lang="en-US" sz="3600" dirty="0" smtClean="0">
                <a:sym typeface="Symbol" panose="05050102010706020507" pitchFamily="18" charset="2"/>
              </a:rPr>
              <a:t>		</a:t>
            </a:r>
            <a:r>
              <a:rPr lang="en-US" sz="3600" dirty="0"/>
              <a:t>E = </a:t>
            </a:r>
            <a:r>
              <a:rPr lang="en-US" sz="3600" dirty="0">
                <a:sym typeface="Symbol" panose="05050102010706020507" pitchFamily="18" charset="2"/>
              </a:rPr>
              <a:t></a:t>
            </a:r>
            <a:r>
              <a:rPr lang="en-US" sz="3600" dirty="0" err="1"/>
              <a:t>c</a:t>
            </a:r>
            <a:r>
              <a:rPr lang="en-US" sz="3600" baseline="-25000" dirty="0" err="1"/>
              <a:t>p</a:t>
            </a:r>
            <a:r>
              <a:rPr lang="en-US" sz="3600" dirty="0"/>
              <a:t>/</a:t>
            </a:r>
            <a:r>
              <a:rPr lang="en-US" sz="3600" dirty="0">
                <a:sym typeface="Symbol" panose="05050102010706020507" pitchFamily="18" charset="2"/>
              </a:rPr>
              <a:t></a:t>
            </a:r>
            <a:r>
              <a:rPr lang="en-US" sz="3600" dirty="0"/>
              <a:t> </a:t>
            </a:r>
            <a:r>
              <a:rPr lang="en-US" sz="3600" dirty="0" smtClean="0"/>
              <a:t>K</a:t>
            </a:r>
            <a:r>
              <a:rPr lang="en-US" sz="3600" baseline="-25000" dirty="0" smtClean="0"/>
              <a:t>W</a:t>
            </a:r>
            <a:r>
              <a:rPr lang="en-US" sz="3600" dirty="0" smtClean="0"/>
              <a:t> </a:t>
            </a:r>
            <a:r>
              <a:rPr lang="en-US" sz="3600" dirty="0">
                <a:sym typeface="Symbol" panose="05050102010706020507" pitchFamily="18" charset="2"/>
              </a:rPr>
              <a:t></a:t>
            </a:r>
            <a:r>
              <a:rPr lang="en-US" sz="3600" dirty="0"/>
              <a:t>e/</a:t>
            </a:r>
            <a:r>
              <a:rPr lang="en-US" sz="3600" dirty="0">
                <a:sym typeface="Symbol" panose="05050102010706020507" pitchFamily="18" charset="2"/>
              </a:rPr>
              <a:t></a:t>
            </a:r>
            <a:r>
              <a:rPr lang="en-US" sz="3600" dirty="0" smtClean="0"/>
              <a:t>z</a:t>
            </a:r>
          </a:p>
          <a:p>
            <a:pPr hangingPunct="0"/>
            <a:endParaRPr lang="en-US" sz="3600" dirty="0"/>
          </a:p>
          <a:p>
            <a:pPr hangingPunct="0"/>
            <a:r>
              <a:rPr lang="en-US" sz="3600" dirty="0"/>
              <a:t> </a:t>
            </a:r>
            <a:r>
              <a:rPr lang="en-US" sz="3600" dirty="0"/>
              <a:t> where K</a:t>
            </a:r>
            <a:r>
              <a:rPr lang="en-US" sz="3600" baseline="-25000" dirty="0"/>
              <a:t>M</a:t>
            </a:r>
            <a:r>
              <a:rPr lang="en-US" sz="3600" dirty="0"/>
              <a:t>, K</a:t>
            </a:r>
            <a:r>
              <a:rPr lang="en-US" sz="3600" baseline="-25000" dirty="0"/>
              <a:t>H</a:t>
            </a:r>
            <a:r>
              <a:rPr lang="en-US" sz="3600" dirty="0"/>
              <a:t>, </a:t>
            </a:r>
            <a:r>
              <a:rPr lang="en-US" sz="3600" dirty="0" smtClean="0"/>
              <a:t>K</a:t>
            </a:r>
            <a:r>
              <a:rPr lang="en-US" sz="3600" baseline="-25000" dirty="0" smtClean="0"/>
              <a:t>W</a:t>
            </a:r>
            <a:r>
              <a:rPr lang="en-US" sz="3600" dirty="0" smtClean="0"/>
              <a:t> </a:t>
            </a:r>
            <a:r>
              <a:rPr lang="en-US" sz="3600" dirty="0"/>
              <a:t>are the eddy diffusivities</a:t>
            </a:r>
            <a:endParaRPr lang="en-US" sz="3600" dirty="0"/>
          </a:p>
          <a:p>
            <a:endParaRPr lang="en-US" sz="3600" dirty="0"/>
          </a:p>
        </p:txBody>
      </p:sp>
    </p:spTree>
    <p:extLst>
      <p:ext uri="{BB962C8B-B14F-4D97-AF65-F5344CB8AC3E}">
        <p14:creationId xmlns:p14="http://schemas.microsoft.com/office/powerpoint/2010/main" val="3084795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230" y="209105"/>
            <a:ext cx="12191999" cy="5909310"/>
          </a:xfrm>
          <a:prstGeom prst="rect">
            <a:avLst/>
          </a:prstGeom>
        </p:spPr>
        <p:txBody>
          <a:bodyPr wrap="square">
            <a:spAutoFit/>
          </a:bodyPr>
          <a:lstStyle/>
          <a:p>
            <a:r>
              <a:rPr lang="en-US" sz="3600" dirty="0" smtClean="0">
                <a:solidFill>
                  <a:srgbClr val="C00000"/>
                </a:solidFill>
              </a:rPr>
              <a:t>Intensity of Turbulence</a:t>
            </a:r>
          </a:p>
          <a:p>
            <a:endParaRPr lang="en-US" sz="3600" dirty="0" smtClean="0"/>
          </a:p>
          <a:p>
            <a:r>
              <a:rPr lang="en-US" sz="3600" dirty="0" smtClean="0"/>
              <a:t>The </a:t>
            </a:r>
            <a:r>
              <a:rPr lang="en-US" sz="3600" dirty="0" smtClean="0">
                <a:solidFill>
                  <a:srgbClr val="C00000"/>
                </a:solidFill>
              </a:rPr>
              <a:t>intensity of turbulence </a:t>
            </a:r>
            <a:r>
              <a:rPr lang="en-US" sz="3600" dirty="0" smtClean="0"/>
              <a:t>is measured in terms of the turbulent kinetic energy (TKE</a:t>
            </a:r>
            <a:r>
              <a:rPr lang="en-US" sz="3600" dirty="0" smtClean="0"/>
              <a:t>) OR  ē:</a:t>
            </a:r>
            <a:endParaRPr lang="en-US" sz="3600" dirty="0" smtClean="0"/>
          </a:p>
          <a:p>
            <a:r>
              <a:rPr lang="en-US" sz="3600" dirty="0" err="1" smtClean="0"/>
              <a:t>Eqn</a:t>
            </a:r>
            <a:r>
              <a:rPr lang="en-US" sz="3600" dirty="0" smtClean="0"/>
              <a:t>          (3)</a:t>
            </a:r>
          </a:p>
          <a:p>
            <a:endParaRPr lang="en-US" dirty="0"/>
          </a:p>
          <a:p>
            <a:endParaRPr lang="en-US" dirty="0" smtClean="0"/>
          </a:p>
          <a:p>
            <a:endParaRPr lang="en-US" dirty="0" smtClean="0"/>
          </a:p>
          <a:p>
            <a:endParaRPr lang="en-US" dirty="0" smtClean="0"/>
          </a:p>
          <a:p>
            <a:r>
              <a:rPr lang="en-US" sz="3600" dirty="0" smtClean="0"/>
              <a:t>where </a:t>
            </a:r>
            <a:r>
              <a:rPr lang="en-US" sz="3600" dirty="0"/>
              <a:t>u, v, and w are the </a:t>
            </a:r>
            <a:r>
              <a:rPr lang="en-US" sz="3600" dirty="0">
                <a:solidFill>
                  <a:srgbClr val="C00000"/>
                </a:solidFill>
              </a:rPr>
              <a:t>zonal, meridional, and vertical </a:t>
            </a:r>
            <a:r>
              <a:rPr lang="en-US" sz="3600" dirty="0"/>
              <a:t>wind components, respectively. The overbar represents the time average and the prime is the perturbation or eddy contribution. </a:t>
            </a:r>
            <a:endParaRPr lang="en-US" dirty="0" smtClean="0"/>
          </a:p>
          <a:p>
            <a:endParaRPr lang="en-US" dirty="0" smtClean="0"/>
          </a:p>
        </p:txBody>
      </p:sp>
      <p:pic>
        <p:nvPicPr>
          <p:cNvPr id="3" name="Picture 2"/>
          <p:cNvPicPr>
            <a:picLocks noChangeAspect="1"/>
          </p:cNvPicPr>
          <p:nvPr/>
        </p:nvPicPr>
        <p:blipFill>
          <a:blip r:embed="rId2"/>
          <a:stretch>
            <a:fillRect/>
          </a:stretch>
        </p:blipFill>
        <p:spPr>
          <a:xfrm>
            <a:off x="0" y="3113241"/>
            <a:ext cx="12192000" cy="932033"/>
          </a:xfrm>
          <a:prstGeom prst="rect">
            <a:avLst/>
          </a:prstGeom>
        </p:spPr>
      </p:pic>
    </p:spTree>
    <p:extLst>
      <p:ext uri="{BB962C8B-B14F-4D97-AF65-F5344CB8AC3E}">
        <p14:creationId xmlns:p14="http://schemas.microsoft.com/office/powerpoint/2010/main" val="28381019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224" y="141352"/>
            <a:ext cx="11826240" cy="4524315"/>
          </a:xfrm>
          <a:prstGeom prst="rect">
            <a:avLst/>
          </a:prstGeom>
        </p:spPr>
        <p:txBody>
          <a:bodyPr wrap="square">
            <a:spAutoFit/>
          </a:bodyPr>
          <a:lstStyle/>
          <a:p>
            <a:r>
              <a:rPr lang="en-US" sz="3600" dirty="0"/>
              <a:t>The ratio of any two of these fluxes is proportional to the difference in their related gradients, so that when measurements are made at two levels z</a:t>
            </a:r>
            <a:r>
              <a:rPr lang="en-US" sz="3600" baseline="-25000" dirty="0"/>
              <a:t>1</a:t>
            </a:r>
            <a:r>
              <a:rPr lang="en-US" sz="3600" dirty="0"/>
              <a:t> and z</a:t>
            </a:r>
            <a:r>
              <a:rPr lang="en-US" sz="3600" baseline="-25000" dirty="0"/>
              <a:t>2</a:t>
            </a:r>
            <a:r>
              <a:rPr lang="en-US" sz="3600" dirty="0"/>
              <a:t>, the fluxes of sensible heat and latent heat can be deduced from their ratio to calculable momentum, </a:t>
            </a:r>
            <a:r>
              <a:rPr lang="en-US" sz="3600" dirty="0"/>
              <a:t>using equations which take the final form</a:t>
            </a:r>
          </a:p>
          <a:p>
            <a:endParaRPr lang="en-US" dirty="0" smtClean="0"/>
          </a:p>
          <a:p>
            <a:endParaRPr lang="en-US" dirty="0">
              <a:latin typeface="Times New Roman" panose="02020603050405020304" pitchFamily="18" charset="0"/>
            </a:endParaRPr>
          </a:p>
          <a:p>
            <a:endParaRPr lang="en-US" dirty="0">
              <a:latin typeface="Times New Roman" panose="02020603050405020304" pitchFamily="18" charset="0"/>
            </a:endParaRPr>
          </a:p>
          <a:p>
            <a:endParaRPr lang="en-US" dirty="0"/>
          </a:p>
        </p:txBody>
      </p:sp>
      <p:sp>
        <p:nvSpPr>
          <p:cNvPr id="3" name="Rectangle 2"/>
          <p:cNvSpPr>
            <a:spLocks noChangeArrowheads="1"/>
          </p:cNvSpPr>
          <p:nvPr/>
        </p:nvSpPr>
        <p:spPr bwMode="auto">
          <a:xfrm>
            <a:off x="2170176" y="18653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125974463"/>
              </p:ext>
            </p:extLst>
          </p:nvPr>
        </p:nvGraphicFramePr>
        <p:xfrm>
          <a:off x="2644557" y="3979164"/>
          <a:ext cx="5361901" cy="1056132"/>
        </p:xfrm>
        <a:graphic>
          <a:graphicData uri="http://schemas.openxmlformats.org/presentationml/2006/ole">
            <mc:AlternateContent xmlns:mc="http://schemas.openxmlformats.org/markup-compatibility/2006">
              <mc:Choice xmlns:v="urn:schemas-microsoft-com:vml" Requires="v">
                <p:oleObj spid="_x0000_s39949" name="Equation" r:id="rId3" imgW="2514600" imgH="495300" progId="Equation.3">
                  <p:embed/>
                </p:oleObj>
              </mc:Choice>
              <mc:Fallback>
                <p:oleObj name="Equation" r:id="rId3" imgW="2514600" imgH="4953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4557" y="3979164"/>
                        <a:ext cx="5361901" cy="1056132"/>
                      </a:xfrm>
                      <a:prstGeom prst="rect">
                        <a:avLst/>
                      </a:prstGeom>
                      <a:noFill/>
                    </p:spPr>
                  </p:pic>
                </p:oleObj>
              </mc:Fallback>
            </mc:AlternateContent>
          </a:graphicData>
        </a:graphic>
      </p:graphicFrame>
      <p:sp>
        <p:nvSpPr>
          <p:cNvPr id="5" name="Rectangle 3"/>
          <p:cNvSpPr>
            <a:spLocks noChangeArrowheads="1"/>
          </p:cNvSpPr>
          <p:nvPr/>
        </p:nvSpPr>
        <p:spPr bwMode="auto">
          <a:xfrm>
            <a:off x="-97536" y="-24841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a:spLocks noChangeArrowheads="1"/>
          </p:cNvSpPr>
          <p:nvPr/>
        </p:nvSpPr>
        <p:spPr bwMode="auto">
          <a:xfrm>
            <a:off x="3316224" y="404855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872013784"/>
              </p:ext>
            </p:extLst>
          </p:nvPr>
        </p:nvGraphicFramePr>
        <p:xfrm>
          <a:off x="2643188" y="5357813"/>
          <a:ext cx="7600950" cy="1363662"/>
        </p:xfrm>
        <a:graphic>
          <a:graphicData uri="http://schemas.openxmlformats.org/presentationml/2006/ole">
            <mc:AlternateContent xmlns:mc="http://schemas.openxmlformats.org/markup-compatibility/2006">
              <mc:Choice xmlns:v="urn:schemas-microsoft-com:vml" Requires="v">
                <p:oleObj spid="_x0000_s39950" name="Equation" r:id="rId5" imgW="2781000" imgH="495000" progId="Equation.3">
                  <p:embed/>
                </p:oleObj>
              </mc:Choice>
              <mc:Fallback>
                <p:oleObj name="Equation" r:id="rId5" imgW="2781000" imgH="495000" progId="Equation.3">
                  <p:embed/>
                  <p:pic>
                    <p:nvPicPr>
                      <p:cNvPr id="0" name="Object 4"/>
                      <p:cNvPicPr>
                        <a:picLocks noChangeAspect="1" noChangeArrowheads="1"/>
                      </p:cNvPicPr>
                      <p:nvPr/>
                    </p:nvPicPr>
                    <p:blipFill>
                      <a:blip r:embed="rId6"/>
                      <a:srcRect/>
                      <a:stretch>
                        <a:fillRect/>
                      </a:stretch>
                    </p:blipFill>
                    <p:spPr bwMode="auto">
                      <a:xfrm>
                        <a:off x="2643188" y="5357813"/>
                        <a:ext cx="7600950" cy="1363662"/>
                      </a:xfrm>
                      <a:prstGeom prst="rect">
                        <a:avLst/>
                      </a:prstGeom>
                      <a:noFill/>
                    </p:spPr>
                  </p:pic>
                </p:oleObj>
              </mc:Fallback>
            </mc:AlternateContent>
          </a:graphicData>
        </a:graphic>
      </p:graphicFrame>
      <p:sp>
        <p:nvSpPr>
          <p:cNvPr id="8" name="Rectangle 6"/>
          <p:cNvSpPr>
            <a:spLocks noChangeArrowheads="1"/>
          </p:cNvSpPr>
          <p:nvPr/>
        </p:nvSpPr>
        <p:spPr bwMode="auto">
          <a:xfrm>
            <a:off x="3316224" y="457242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008678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5360"/>
            <a:ext cx="12192000" cy="6555641"/>
          </a:xfrm>
          <a:prstGeom prst="rect">
            <a:avLst/>
          </a:prstGeom>
        </p:spPr>
        <p:txBody>
          <a:bodyPr wrap="square">
            <a:spAutoFit/>
          </a:bodyPr>
          <a:lstStyle/>
          <a:p>
            <a:pPr hangingPunct="0"/>
            <a:r>
              <a:rPr lang="en-US" sz="3600" b="1" dirty="0">
                <a:solidFill>
                  <a:srgbClr val="C00000"/>
                </a:solidFill>
                <a:latin typeface="Times New Roman" panose="02020603050405020304" pitchFamily="18" charset="0"/>
                <a:ea typeface="Times New Roman" panose="02020603050405020304" pitchFamily="18" charset="0"/>
              </a:rPr>
              <a:t>LAWS OF HEAT TRANSPORT IN THE GROUND:</a:t>
            </a:r>
            <a:endParaRPr lang="en-US" sz="3600" dirty="0">
              <a:solidFill>
                <a:srgbClr val="C00000"/>
              </a:solidFill>
              <a:latin typeface="Times New Roman" panose="02020603050405020304" pitchFamily="18" charset="0"/>
              <a:ea typeface="Times New Roman" panose="02020603050405020304" pitchFamily="18" charset="0"/>
            </a:endParaRPr>
          </a:p>
          <a:p>
            <a:pPr hangingPunct="0"/>
            <a:r>
              <a:rPr lang="en-US" dirty="0">
                <a:latin typeface="Times New Roman" panose="02020603050405020304" pitchFamily="18" charset="0"/>
                <a:ea typeface="Times New Roman" panose="02020603050405020304" pitchFamily="18" charset="0"/>
              </a:rPr>
              <a:t> </a:t>
            </a:r>
            <a:r>
              <a:rPr lang="en-US" sz="3200" dirty="0" smtClean="0">
                <a:latin typeface="Times New Roman" panose="02020603050405020304" pitchFamily="18" charset="0"/>
                <a:ea typeface="Times New Roman" panose="02020603050405020304" pitchFamily="18" charset="0"/>
              </a:rPr>
              <a:t>Deep </a:t>
            </a:r>
            <a:r>
              <a:rPr lang="en-US" sz="3200" dirty="0">
                <a:latin typeface="Times New Roman" panose="02020603050405020304" pitchFamily="18" charset="0"/>
                <a:ea typeface="Times New Roman" panose="02020603050405020304" pitchFamily="18" charset="0"/>
              </a:rPr>
              <a:t>in the ground, rate of temperature increases with depth = 1</a:t>
            </a:r>
            <a:r>
              <a:rPr lang="en-US" sz="3200" dirty="0">
                <a:latin typeface="Times New Roman" panose="02020603050405020304" pitchFamily="18" charset="0"/>
                <a:ea typeface="Times New Roman" panose="02020603050405020304" pitchFamily="18" charset="0"/>
                <a:sym typeface="Symbol" panose="05050102010706020507" pitchFamily="18" charset="2"/>
              </a:rPr>
              <a:t></a:t>
            </a:r>
            <a:r>
              <a:rPr lang="en-US" sz="3200" dirty="0">
                <a:latin typeface="Times New Roman" panose="02020603050405020304" pitchFamily="18" charset="0"/>
                <a:ea typeface="Times New Roman" panose="02020603050405020304" pitchFamily="18" charset="0"/>
              </a:rPr>
              <a:t>C/33 m (a unit of geothermal depth).</a:t>
            </a:r>
          </a:p>
          <a:p>
            <a:pPr hangingPunct="0"/>
            <a:r>
              <a:rPr lang="en-US" sz="3200" dirty="0">
                <a:latin typeface="Times New Roman" panose="02020603050405020304" pitchFamily="18" charset="0"/>
                <a:ea typeface="Times New Roman" panose="02020603050405020304" pitchFamily="18" charset="0"/>
              </a:rPr>
              <a:t>The up flow can be only 0.0001 </a:t>
            </a:r>
            <a:r>
              <a:rPr lang="en-US" sz="3200" dirty="0" err="1">
                <a:latin typeface="Times New Roman" panose="02020603050405020304" pitchFamily="18" charset="0"/>
                <a:ea typeface="Times New Roman" panose="02020603050405020304" pitchFamily="18" charset="0"/>
              </a:rPr>
              <a:t>cal</a:t>
            </a:r>
            <a:r>
              <a:rPr lang="en-US" sz="3200" dirty="0">
                <a:latin typeface="Times New Roman" panose="02020603050405020304" pitchFamily="18" charset="0"/>
                <a:ea typeface="Times New Roman" panose="02020603050405020304" pitchFamily="18" charset="0"/>
              </a:rPr>
              <a:t> cm</a:t>
            </a:r>
            <a:r>
              <a:rPr lang="en-US" sz="3200" baseline="30000" dirty="0">
                <a:latin typeface="Times New Roman" panose="02020603050405020304" pitchFamily="18" charset="0"/>
                <a:ea typeface="Times New Roman" panose="02020603050405020304" pitchFamily="18" charset="0"/>
              </a:rPr>
              <a:t>-2</a:t>
            </a:r>
            <a:r>
              <a:rPr lang="en-US" sz="3200" dirty="0">
                <a:latin typeface="Times New Roman" panose="02020603050405020304" pitchFamily="18" charset="0"/>
                <a:ea typeface="Times New Roman" panose="02020603050405020304" pitchFamily="18" charset="0"/>
              </a:rPr>
              <a:t> min</a:t>
            </a:r>
            <a:r>
              <a:rPr lang="en-US" sz="3200" baseline="30000" dirty="0">
                <a:latin typeface="Times New Roman" panose="02020603050405020304" pitchFamily="18" charset="0"/>
                <a:ea typeface="Times New Roman" panose="02020603050405020304" pitchFamily="18" charset="0"/>
              </a:rPr>
              <a:t>-1</a:t>
            </a:r>
            <a:r>
              <a:rPr lang="en-US" sz="3200" dirty="0">
                <a:latin typeface="Times New Roman" panose="02020603050405020304" pitchFamily="18" charset="0"/>
                <a:ea typeface="Times New Roman" panose="02020603050405020304" pitchFamily="18" charset="0"/>
              </a:rPr>
              <a:t>.  </a:t>
            </a:r>
          </a:p>
          <a:p>
            <a:pPr hangingPunct="0"/>
            <a:r>
              <a:rPr lang="en-US" sz="3200" dirty="0">
                <a:latin typeface="Times New Roman" panose="02020603050405020304" pitchFamily="18" charset="0"/>
                <a:ea typeface="Times New Roman" panose="02020603050405020304" pitchFamily="18" charset="0"/>
              </a:rPr>
              <a:t> </a:t>
            </a:r>
          </a:p>
          <a:p>
            <a:pPr hangingPunct="0"/>
            <a:r>
              <a:rPr lang="en-US" sz="3200" dirty="0">
                <a:latin typeface="Times New Roman" panose="02020603050405020304" pitchFamily="18" charset="0"/>
                <a:ea typeface="Times New Roman" panose="02020603050405020304" pitchFamily="18" charset="0"/>
              </a:rPr>
              <a:t>With sandy soil a volume of air “breathed” through the surface of the ground in 1 day is equal to a </a:t>
            </a:r>
            <a:r>
              <a:rPr lang="en-US" sz="3200" dirty="0" smtClean="0">
                <a:latin typeface="Times New Roman" panose="02020603050405020304" pitchFamily="18" charset="0"/>
                <a:ea typeface="Times New Roman" panose="02020603050405020304" pitchFamily="18" charset="0"/>
              </a:rPr>
              <a:t>22 m </a:t>
            </a:r>
            <a:r>
              <a:rPr lang="en-US" sz="3200" dirty="0">
                <a:latin typeface="Times New Roman" panose="02020603050405020304" pitchFamily="18" charset="0"/>
                <a:ea typeface="Times New Roman" panose="02020603050405020304" pitchFamily="18" charset="0"/>
              </a:rPr>
              <a:t>column over that area.  The air </a:t>
            </a:r>
            <a:r>
              <a:rPr lang="en-US" sz="3200" dirty="0" smtClean="0">
                <a:latin typeface="Times New Roman" panose="02020603050405020304" pitchFamily="18" charset="0"/>
                <a:ea typeface="Times New Roman" panose="02020603050405020304" pitchFamily="18" charset="0"/>
              </a:rPr>
              <a:t>will </a:t>
            </a:r>
            <a:r>
              <a:rPr lang="en-US" sz="3200" dirty="0"/>
              <a:t>assume the temperature of the ground.  Warm air will give up liquid water in contact with colder soil (internal dew); this is less than 0.01mm/</a:t>
            </a:r>
            <a:r>
              <a:rPr lang="en-US" sz="3200" dirty="0" err="1"/>
              <a:t>hr</a:t>
            </a:r>
            <a:r>
              <a:rPr lang="en-US" sz="3200" dirty="0"/>
              <a:t>, equivalent to </a:t>
            </a:r>
            <a:r>
              <a:rPr lang="en-US" sz="3200" dirty="0" smtClean="0"/>
              <a:t>0.01 </a:t>
            </a:r>
            <a:r>
              <a:rPr lang="en-US" sz="3200" dirty="0" err="1"/>
              <a:t>cal</a:t>
            </a:r>
            <a:r>
              <a:rPr lang="en-US" sz="3200" dirty="0"/>
              <a:t> cm</a:t>
            </a:r>
            <a:r>
              <a:rPr lang="en-US" sz="3200" baseline="30000" dirty="0"/>
              <a:t>-2</a:t>
            </a:r>
            <a:r>
              <a:rPr lang="en-US" sz="3200" dirty="0"/>
              <a:t>min</a:t>
            </a:r>
            <a:r>
              <a:rPr lang="en-US" sz="3200" baseline="30000" dirty="0"/>
              <a:t>-1</a:t>
            </a:r>
            <a:r>
              <a:rPr lang="en-US" sz="3200" dirty="0"/>
              <a:t> – important in building technology and water conservation during drought. Penetration of cold or warm rain into ground has significant influence.</a:t>
            </a:r>
          </a:p>
          <a:p>
            <a:pPr hangingPunct="0"/>
            <a:r>
              <a:rPr lang="en-US" sz="3200" dirty="0"/>
              <a:t> </a:t>
            </a:r>
          </a:p>
        </p:txBody>
      </p:sp>
    </p:spTree>
    <p:extLst>
      <p:ext uri="{BB962C8B-B14F-4D97-AF65-F5344CB8AC3E}">
        <p14:creationId xmlns:p14="http://schemas.microsoft.com/office/powerpoint/2010/main" val="2959488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112" y="0"/>
            <a:ext cx="11911584" cy="7848302"/>
          </a:xfrm>
          <a:prstGeom prst="rect">
            <a:avLst/>
          </a:prstGeom>
        </p:spPr>
        <p:txBody>
          <a:bodyPr wrap="square">
            <a:spAutoFit/>
          </a:bodyPr>
          <a:lstStyle/>
          <a:p>
            <a:pPr hangingPunct="0"/>
            <a:r>
              <a:rPr lang="en-US" sz="3600" dirty="0"/>
              <a:t>All natural ground has a fundamentally different compound</a:t>
            </a:r>
            <a:r>
              <a:rPr lang="en-US" sz="3600" dirty="0" smtClean="0"/>
              <a:t>:</a:t>
            </a:r>
          </a:p>
          <a:p>
            <a:pPr marL="571500" lvl="0" indent="-571500" hangingPunct="0">
              <a:buFont typeface="Courier New" panose="02070309020205020404" pitchFamily="49" charset="0"/>
              <a:buChar char="o"/>
            </a:pPr>
            <a:r>
              <a:rPr lang="en-US" sz="3600" dirty="0"/>
              <a:t>the soil property</a:t>
            </a:r>
          </a:p>
          <a:p>
            <a:pPr marL="571500" lvl="0" indent="-571500" hangingPunct="0">
              <a:buFont typeface="Courier New" panose="02070309020205020404" pitchFamily="49" charset="0"/>
              <a:buChar char="o"/>
            </a:pPr>
            <a:r>
              <a:rPr lang="en-US" sz="3600" dirty="0"/>
              <a:t>free available water</a:t>
            </a:r>
          </a:p>
          <a:p>
            <a:pPr marL="571500" lvl="0" indent="-571500" hangingPunct="0">
              <a:buFont typeface="Courier New" panose="02070309020205020404" pitchFamily="49" charset="0"/>
              <a:buChar char="o"/>
            </a:pPr>
            <a:r>
              <a:rPr lang="en-US" sz="3600" dirty="0"/>
              <a:t>The air occupying the spaces between soil particles. </a:t>
            </a:r>
          </a:p>
          <a:p>
            <a:pPr hangingPunct="0"/>
            <a:r>
              <a:rPr lang="en-US" sz="3600" dirty="0"/>
              <a:t> </a:t>
            </a:r>
            <a:r>
              <a:rPr lang="en-US" sz="3600" dirty="0" smtClean="0"/>
              <a:t> </a:t>
            </a:r>
            <a:r>
              <a:rPr lang="en-US" sz="3600" dirty="0"/>
              <a:t>Air – poor conductor, good insulator.</a:t>
            </a:r>
          </a:p>
          <a:p>
            <a:pPr hangingPunct="0"/>
            <a:r>
              <a:rPr lang="en-US" sz="3600" dirty="0"/>
              <a:t> </a:t>
            </a:r>
          </a:p>
          <a:p>
            <a:pPr hangingPunct="0"/>
            <a:r>
              <a:rPr lang="en-US" sz="3600" dirty="0"/>
              <a:t>Soil moisture regulates soil temperature.  Dry soil – smaller specific heat than wet.  Wet soils – slow to respond to warmth of </a:t>
            </a:r>
            <a:r>
              <a:rPr lang="en-US" sz="3600" dirty="0" smtClean="0"/>
              <a:t>spring.</a:t>
            </a:r>
            <a:endParaRPr lang="en-US" sz="3600" dirty="0"/>
          </a:p>
          <a:p>
            <a:pPr hangingPunct="0"/>
            <a:r>
              <a:rPr lang="en-US" sz="3600" dirty="0"/>
              <a:t> </a:t>
            </a:r>
            <a:r>
              <a:rPr lang="en-US" sz="3600" dirty="0" smtClean="0"/>
              <a:t>Soil </a:t>
            </a:r>
            <a:r>
              <a:rPr lang="en-US" sz="3600" dirty="0"/>
              <a:t>is not a solid.  Particles 1</a:t>
            </a:r>
            <a:r>
              <a:rPr lang="en-US" sz="3600" dirty="0">
                <a:sym typeface="Symbol" panose="05050102010706020507" pitchFamily="18" charset="2"/>
              </a:rPr>
              <a:t></a:t>
            </a:r>
            <a:r>
              <a:rPr lang="en-US" sz="3600" dirty="0"/>
              <a:t> sizes:</a:t>
            </a:r>
          </a:p>
          <a:p>
            <a:pPr hangingPunct="0"/>
            <a:endParaRPr lang="en-US" sz="3600" dirty="0" smtClean="0"/>
          </a:p>
          <a:p>
            <a:pPr hangingPunct="0"/>
            <a:r>
              <a:rPr lang="en-US" sz="3600" dirty="0" smtClean="0"/>
              <a:t>Clay </a:t>
            </a:r>
            <a:r>
              <a:rPr lang="en-US" sz="3600" dirty="0"/>
              <a:t>- 1</a:t>
            </a:r>
            <a:r>
              <a:rPr lang="en-US" sz="3600" dirty="0">
                <a:sym typeface="Symbol" panose="05050102010706020507" pitchFamily="18" charset="2"/>
              </a:rPr>
              <a:t></a:t>
            </a:r>
            <a:r>
              <a:rPr lang="en-US" sz="3600" dirty="0"/>
              <a:t>;	sand - 100</a:t>
            </a:r>
            <a:r>
              <a:rPr lang="en-US" sz="3600" dirty="0">
                <a:sym typeface="Symbol" panose="05050102010706020507" pitchFamily="18" charset="2"/>
              </a:rPr>
              <a:t></a:t>
            </a:r>
            <a:endParaRPr lang="en-US" sz="3600" dirty="0"/>
          </a:p>
          <a:p>
            <a:r>
              <a:rPr lang="en-US" dirty="0"/>
              <a:t/>
            </a:r>
            <a:br>
              <a:rPr lang="en-US" dirty="0"/>
            </a:br>
            <a:endParaRPr lang="en-US" dirty="0"/>
          </a:p>
          <a:p>
            <a:pPr hangingPunct="0"/>
            <a:r>
              <a:rPr lang="en-US" dirty="0"/>
              <a:t> </a:t>
            </a:r>
          </a:p>
          <a:p>
            <a:r>
              <a:rPr lang="en-US" dirty="0">
                <a:latin typeface="Times New Roman" panose="02020603050405020304" pitchFamily="18" charset="0"/>
                <a:ea typeface="Times New Roman" panose="02020603050405020304" pitchFamily="18" charset="0"/>
              </a:rPr>
              <a:t> </a:t>
            </a:r>
            <a:endParaRPr lang="en-US" dirty="0"/>
          </a:p>
        </p:txBody>
      </p:sp>
    </p:spTree>
    <p:extLst>
      <p:ext uri="{BB962C8B-B14F-4D97-AF65-F5344CB8AC3E}">
        <p14:creationId xmlns:p14="http://schemas.microsoft.com/office/powerpoint/2010/main" val="3041002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1972544" cy="6093976"/>
          </a:xfrm>
          <a:prstGeom prst="rect">
            <a:avLst/>
          </a:prstGeom>
        </p:spPr>
        <p:txBody>
          <a:bodyPr wrap="square">
            <a:spAutoFit/>
          </a:bodyPr>
          <a:lstStyle/>
          <a:p>
            <a:pPr hangingPunct="0"/>
            <a:r>
              <a:rPr lang="en-US" sz="3200" b="1" dirty="0">
                <a:solidFill>
                  <a:srgbClr val="C00000"/>
                </a:solidFill>
                <a:latin typeface="Times New Roman" panose="02020603050405020304" pitchFamily="18" charset="0"/>
                <a:ea typeface="Times New Roman" panose="02020603050405020304" pitchFamily="18" charset="0"/>
              </a:rPr>
              <a:t>SOIL TEMPERATURE AND HEAT FLUXES:</a:t>
            </a:r>
            <a:endParaRPr lang="en-US" sz="3200" dirty="0">
              <a:solidFill>
                <a:srgbClr val="C00000"/>
              </a:solidFill>
              <a:latin typeface="Times New Roman" panose="02020603050405020304" pitchFamily="18" charset="0"/>
              <a:ea typeface="Times New Roman" panose="02020603050405020304" pitchFamily="18" charset="0"/>
            </a:endParaRPr>
          </a:p>
          <a:p>
            <a:pPr hangingPunct="0"/>
            <a:r>
              <a:rPr lang="en-US" sz="2200" dirty="0">
                <a:latin typeface="Times New Roman" panose="02020603050405020304" pitchFamily="18"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pPr marL="457200" marR="0" indent="-457200" hangingPunct="0">
              <a:spcBef>
                <a:spcPts val="0"/>
              </a:spcBef>
              <a:spcAft>
                <a:spcPts val="0"/>
              </a:spcAft>
            </a:pPr>
            <a:r>
              <a:rPr lang="en-US" sz="2400" dirty="0">
                <a:latin typeface="Times New Roman" panose="02020603050405020304" pitchFamily="18" charset="0"/>
                <a:ea typeface="Times New Roman" panose="02020603050405020304" pitchFamily="18" charset="0"/>
              </a:rPr>
              <a:t>Surface temperature – by contact thermometry, subject to error.  Difficult to maintain good thermal contact without disturbing conditions at surface.</a:t>
            </a:r>
          </a:p>
          <a:p>
            <a:pPr marL="457200" marR="0" indent="-457200" hangingPunct="0">
              <a:spcBef>
                <a:spcPts val="0"/>
              </a:spcBef>
              <a:spcAft>
                <a:spcPts val="0"/>
              </a:spcAft>
            </a:pPr>
            <a:r>
              <a:rPr lang="en-US" sz="2400" dirty="0">
                <a:latin typeface="Times New Roman" panose="02020603050405020304" pitchFamily="18" charset="0"/>
                <a:ea typeface="Times New Roman" panose="02020603050405020304" pitchFamily="18" charset="0"/>
              </a:rPr>
              <a:t> </a:t>
            </a:r>
          </a:p>
          <a:p>
            <a:pPr marL="457200" marR="0" indent="-457200" hangingPunct="0">
              <a:spcBef>
                <a:spcPts val="0"/>
              </a:spcBef>
              <a:spcAft>
                <a:spcPts val="0"/>
              </a:spcAft>
            </a:pPr>
            <a:r>
              <a:rPr lang="en-US" sz="2400" dirty="0">
                <a:latin typeface="Times New Roman" panose="02020603050405020304" pitchFamily="18" charset="0"/>
                <a:ea typeface="Times New Roman" panose="02020603050405020304" pitchFamily="18" charset="0"/>
              </a:rPr>
              <a:t>Largest temperature gradients occur within </a:t>
            </a:r>
            <a:r>
              <a:rPr lang="en-US" sz="2400" dirty="0">
                <a:latin typeface="Times New Roman" panose="02020603050405020304" pitchFamily="18" charset="0"/>
                <a:ea typeface="Times New Roman" panose="02020603050405020304" pitchFamily="18" charset="0"/>
                <a:sym typeface="Symbol" panose="05050102010706020507" pitchFamily="18" charset="2"/>
              </a:rPr>
              <a:t></a:t>
            </a:r>
            <a:r>
              <a:rPr lang="en-US" sz="2400" dirty="0">
                <a:latin typeface="Times New Roman" panose="02020603050405020304" pitchFamily="18" charset="0"/>
                <a:ea typeface="Times New Roman" panose="02020603050405020304" pitchFamily="18" charset="0"/>
              </a:rPr>
              <a:t> cm of boundary &gt; 5</a:t>
            </a:r>
            <a:r>
              <a:rPr lang="en-US" sz="2400" dirty="0">
                <a:latin typeface="Times New Roman" panose="02020603050405020304" pitchFamily="18" charset="0"/>
                <a:ea typeface="Times New Roman" panose="02020603050405020304" pitchFamily="18" charset="0"/>
                <a:sym typeface="Symbol" panose="05050102010706020507" pitchFamily="18" charset="2"/>
              </a:rPr>
              <a:t></a:t>
            </a:r>
            <a:r>
              <a:rPr lang="en-US" sz="2400" dirty="0">
                <a:latin typeface="Times New Roman" panose="02020603050405020304" pitchFamily="18" charset="0"/>
                <a:ea typeface="Times New Roman" panose="02020603050405020304" pitchFamily="18" charset="0"/>
              </a:rPr>
              <a:t>C/cm.</a:t>
            </a:r>
          </a:p>
          <a:p>
            <a:pPr marL="457200" marR="0" indent="-457200" hangingPunct="0">
              <a:spcBef>
                <a:spcPts val="0"/>
              </a:spcBef>
              <a:spcAft>
                <a:spcPts val="0"/>
              </a:spcAft>
            </a:pPr>
            <a:r>
              <a:rPr lang="en-US" sz="2400" dirty="0">
                <a:latin typeface="Times New Roman" panose="02020603050405020304" pitchFamily="18" charset="0"/>
                <a:ea typeface="Times New Roman" panose="02020603050405020304" pitchFamily="18" charset="0"/>
              </a:rPr>
              <a:t> </a:t>
            </a:r>
          </a:p>
          <a:p>
            <a:pPr marL="457200" marR="0" indent="-457200" hangingPunct="0">
              <a:spcBef>
                <a:spcPts val="0"/>
              </a:spcBef>
              <a:spcAft>
                <a:spcPts val="0"/>
              </a:spcAft>
            </a:pPr>
            <a:r>
              <a:rPr lang="en-US" sz="2400" dirty="0">
                <a:latin typeface="Times New Roman" panose="02020603050405020304" pitchFamily="18" charset="0"/>
                <a:ea typeface="Times New Roman" panose="02020603050405020304" pitchFamily="18" charset="0"/>
              </a:rPr>
              <a:t>Over ocean – temperature change of 0.5</a:t>
            </a:r>
            <a:r>
              <a:rPr lang="en-US" sz="2400" dirty="0">
                <a:latin typeface="Times New Roman" panose="02020603050405020304" pitchFamily="18" charset="0"/>
                <a:ea typeface="Times New Roman" panose="02020603050405020304" pitchFamily="18" charset="0"/>
                <a:sym typeface="Symbol" panose="05050102010706020507" pitchFamily="18" charset="2"/>
              </a:rPr>
              <a:t></a:t>
            </a:r>
            <a:r>
              <a:rPr lang="en-US" sz="2400" dirty="0">
                <a:latin typeface="Times New Roman" panose="02020603050405020304" pitchFamily="18" charset="0"/>
                <a:ea typeface="Times New Roman" panose="02020603050405020304" pitchFamily="18" charset="0"/>
              </a:rPr>
              <a:t>C in top mm of water because of evaporative cooling.</a:t>
            </a:r>
          </a:p>
          <a:p>
            <a:pPr marL="457200" marR="0" indent="-457200" hangingPunct="0">
              <a:spcBef>
                <a:spcPts val="0"/>
              </a:spcBef>
              <a:spcAft>
                <a:spcPts val="0"/>
              </a:spcAft>
            </a:pPr>
            <a:r>
              <a:rPr lang="en-US" sz="2400" dirty="0">
                <a:latin typeface="Times New Roman" panose="02020603050405020304" pitchFamily="18" charset="0"/>
                <a:ea typeface="Times New Roman" panose="02020603050405020304" pitchFamily="18" charset="0"/>
              </a:rPr>
              <a:t> </a:t>
            </a:r>
          </a:p>
          <a:p>
            <a:pPr marL="457200" marR="0" indent="-457200" hangingPunct="0">
              <a:spcBef>
                <a:spcPts val="0"/>
              </a:spcBef>
              <a:spcAft>
                <a:spcPts val="0"/>
              </a:spcAft>
            </a:pPr>
            <a:r>
              <a:rPr lang="en-US" sz="2400" dirty="0">
                <a:latin typeface="Times New Roman" panose="02020603050405020304" pitchFamily="18" charset="0"/>
                <a:ea typeface="Times New Roman" panose="02020603050405020304" pitchFamily="18" charset="0"/>
              </a:rPr>
              <a:t>Equation:	</a:t>
            </a:r>
          </a:p>
          <a:p>
            <a:pPr marL="457200" marR="0" indent="-457200" hangingPunct="0">
              <a:spcBef>
                <a:spcPts val="0"/>
              </a:spcBef>
              <a:spcAft>
                <a:spcPts val="0"/>
              </a:spcAft>
            </a:pPr>
            <a:r>
              <a:rPr lang="en-US" sz="2400" dirty="0" smtClean="0">
                <a:latin typeface="Times New Roman" panose="02020603050405020304" pitchFamily="18" charset="0"/>
                <a:ea typeface="Times New Roman" panose="02020603050405020304" pitchFamily="18" charset="0"/>
              </a:rPr>
              <a:t>			Q</a:t>
            </a:r>
            <a:r>
              <a:rPr lang="en-US" sz="2400" baseline="-25000" dirty="0" smtClean="0">
                <a:latin typeface="Times New Roman" panose="02020603050405020304" pitchFamily="18" charset="0"/>
                <a:ea typeface="Times New Roman" panose="02020603050405020304" pitchFamily="18" charset="0"/>
              </a:rPr>
              <a:t>L</a:t>
            </a:r>
            <a:r>
              <a:rPr lang="en-US" sz="2400" baseline="-25000" dirty="0">
                <a:latin typeface="Times New Roman" panose="02020603050405020304" pitchFamily="18" charset="0"/>
                <a:ea typeface="Times New Roman" panose="02020603050405020304" pitchFamily="18" charset="0"/>
                <a:sym typeface="Symbol" panose="05050102010706020507" pitchFamily="18" charset="2"/>
              </a:rPr>
              <a:t></a:t>
            </a:r>
            <a:r>
              <a:rPr lang="en-US" sz="2400" dirty="0">
                <a:latin typeface="Times New Roman" panose="02020603050405020304" pitchFamily="18" charset="0"/>
                <a:ea typeface="Times New Roman" panose="02020603050405020304" pitchFamily="18" charset="0"/>
              </a:rPr>
              <a:t> = </a:t>
            </a:r>
            <a:r>
              <a:rPr lang="en-US" sz="2400" dirty="0" smtClean="0">
                <a:latin typeface="Times New Roman" panose="02020603050405020304" pitchFamily="18" charset="0"/>
                <a:ea typeface="Times New Roman" panose="02020603050405020304" pitchFamily="18" charset="0"/>
                <a:sym typeface="Symbol" panose="05050102010706020507" pitchFamily="18" charset="2"/>
              </a:rPr>
              <a:t></a:t>
            </a:r>
            <a:r>
              <a:rPr lang="en-US" sz="2400" dirty="0">
                <a:latin typeface="Times New Roman" panose="02020603050405020304" pitchFamily="18" charset="0"/>
                <a:ea typeface="Times New Roman" panose="02020603050405020304" pitchFamily="18" charset="0"/>
              </a:rPr>
              <a:t>T</a:t>
            </a:r>
            <a:r>
              <a:rPr lang="en-US" sz="2400" baseline="30000" dirty="0">
                <a:latin typeface="Times New Roman" panose="02020603050405020304" pitchFamily="18" charset="0"/>
                <a:ea typeface="Times New Roman" panose="02020603050405020304" pitchFamily="18" charset="0"/>
              </a:rPr>
              <a:t>4</a:t>
            </a:r>
            <a:r>
              <a:rPr lang="en-US" sz="2400" dirty="0">
                <a:latin typeface="Times New Roman" panose="02020603050405020304" pitchFamily="18" charset="0"/>
                <a:ea typeface="Times New Roman" panose="02020603050405020304" pitchFamily="18" charset="0"/>
              </a:rPr>
              <a:t> </a:t>
            </a:r>
          </a:p>
          <a:p>
            <a:pPr marL="457200" marR="0" indent="-457200" hangingPunct="0">
              <a:spcBef>
                <a:spcPts val="0"/>
              </a:spcBef>
              <a:spcAft>
                <a:spcPts val="0"/>
              </a:spcAft>
            </a:pPr>
            <a:r>
              <a:rPr lang="en-US" sz="2400" dirty="0">
                <a:latin typeface="Times New Roman" panose="02020603050405020304" pitchFamily="18" charset="0"/>
                <a:ea typeface="Times New Roman" panose="02020603050405020304" pitchFamily="18" charset="0"/>
              </a:rPr>
              <a:t> </a:t>
            </a:r>
          </a:p>
          <a:p>
            <a:pPr marL="457200" marR="0" indent="-457200" hangingPunct="0">
              <a:spcBef>
                <a:spcPts val="0"/>
              </a:spcBef>
              <a:spcAft>
                <a:spcPts val="0"/>
              </a:spcAft>
            </a:pPr>
            <a:r>
              <a:rPr lang="en-US" sz="2400" dirty="0">
                <a:latin typeface="Times New Roman" panose="02020603050405020304" pitchFamily="18" charset="0"/>
                <a:ea typeface="Times New Roman" panose="02020603050405020304" pitchFamily="18" charset="0"/>
              </a:rPr>
              <a:t>Could be used for soil temperature </a:t>
            </a:r>
            <a:r>
              <a:rPr lang="en-US" sz="2400" dirty="0" smtClean="0">
                <a:latin typeface="Times New Roman" panose="02020603050405020304" pitchFamily="18" charset="0"/>
                <a:ea typeface="Times New Roman" panose="02020603050405020304" pitchFamily="18" charset="0"/>
              </a:rPr>
              <a:t>computations. It </a:t>
            </a:r>
            <a:r>
              <a:rPr lang="en-US" sz="2400" dirty="0">
                <a:latin typeface="Times New Roman" panose="02020603050405020304" pitchFamily="18" charset="0"/>
                <a:ea typeface="Times New Roman" panose="02020603050405020304" pitchFamily="18" charset="0"/>
              </a:rPr>
              <a:t>is used therefore to obtain the apparent surface radiative temperature T*.  Problems of calibration and radiative flux divergence are not fully resolved.</a:t>
            </a:r>
          </a:p>
          <a:p>
            <a:pPr marL="457200" marR="0" indent="-457200" hangingPunct="0">
              <a:spcBef>
                <a:spcPts val="0"/>
              </a:spcBef>
              <a:spcAft>
                <a:spcPts val="0"/>
              </a:spcAft>
            </a:pPr>
            <a:r>
              <a:rPr lang="en-US" sz="2400" dirty="0">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18594378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 y="414528"/>
            <a:ext cx="11716512" cy="4247317"/>
          </a:xfrm>
          <a:prstGeom prst="rect">
            <a:avLst/>
          </a:prstGeom>
        </p:spPr>
        <p:txBody>
          <a:bodyPr wrap="square">
            <a:spAutoFit/>
          </a:bodyPr>
          <a:lstStyle/>
          <a:p>
            <a:pPr marL="457200" marR="0" indent="-457200" hangingPunct="0">
              <a:spcBef>
                <a:spcPts val="0"/>
              </a:spcBef>
              <a:spcAft>
                <a:spcPts val="0"/>
              </a:spcAft>
            </a:pPr>
            <a:r>
              <a:rPr lang="en-US" sz="3600" dirty="0">
                <a:latin typeface="Times New Roman" panose="02020603050405020304" pitchFamily="18" charset="0"/>
                <a:ea typeface="Times New Roman" panose="02020603050405020304" pitchFamily="18" charset="0"/>
              </a:rPr>
              <a:t>Rate of heat flow through soil at a depth z below the surface to vertical temperature gradient at that level: </a:t>
            </a:r>
          </a:p>
          <a:p>
            <a:pPr marL="457200" marR="0" indent="-457200" hangingPunct="0">
              <a:spcBef>
                <a:spcPts val="0"/>
              </a:spcBef>
              <a:spcAft>
                <a:spcPts val="0"/>
              </a:spcAft>
            </a:pPr>
            <a:r>
              <a:rPr lang="en-US" sz="3600" dirty="0">
                <a:latin typeface="Times New Roman" panose="02020603050405020304" pitchFamily="18" charset="0"/>
                <a:ea typeface="Times New Roman" panose="02020603050405020304" pitchFamily="18" charset="0"/>
              </a:rPr>
              <a:t> </a:t>
            </a:r>
          </a:p>
          <a:p>
            <a:pPr marL="457200" marR="0" indent="-457200" hangingPunct="0">
              <a:spcBef>
                <a:spcPts val="0"/>
              </a:spcBef>
              <a:spcAft>
                <a:spcPts val="0"/>
              </a:spcAft>
            </a:pPr>
            <a:r>
              <a:rPr lang="en-US" sz="3600" dirty="0">
                <a:latin typeface="Times New Roman" panose="02020603050405020304" pitchFamily="18" charset="0"/>
                <a:ea typeface="Times New Roman" panose="02020603050405020304" pitchFamily="18" charset="0"/>
              </a:rPr>
              <a:t>G</a:t>
            </a:r>
            <a:r>
              <a:rPr lang="en-US" sz="3600" baseline="-25000" dirty="0">
                <a:latin typeface="Times New Roman" panose="02020603050405020304" pitchFamily="18" charset="0"/>
                <a:ea typeface="Times New Roman" panose="02020603050405020304" pitchFamily="18" charset="0"/>
              </a:rPr>
              <a:t>1</a:t>
            </a:r>
            <a:r>
              <a:rPr lang="en-US" sz="3600" dirty="0">
                <a:latin typeface="Times New Roman" panose="02020603050405020304" pitchFamily="18" charset="0"/>
                <a:ea typeface="Times New Roman" panose="02020603050405020304" pitchFamily="18" charset="0"/>
              </a:rPr>
              <a:t> = -</a:t>
            </a:r>
            <a:r>
              <a:rPr lang="en-US" sz="3600" dirty="0">
                <a:latin typeface="Times New Roman" panose="02020603050405020304" pitchFamily="18" charset="0"/>
                <a:ea typeface="Times New Roman" panose="02020603050405020304" pitchFamily="18" charset="0"/>
                <a:sym typeface="Symbol" panose="05050102010706020507" pitchFamily="18" charset="2"/>
              </a:rPr>
              <a:t></a:t>
            </a:r>
            <a:r>
              <a:rPr lang="en-US" sz="3600" baseline="-25000" dirty="0">
                <a:latin typeface="Times New Roman" panose="02020603050405020304" pitchFamily="18" charset="0"/>
                <a:ea typeface="Times New Roman" panose="02020603050405020304" pitchFamily="18" charset="0"/>
              </a:rPr>
              <a:t>1</a:t>
            </a:r>
            <a:r>
              <a:rPr lang="en-US" sz="3600" dirty="0">
                <a:latin typeface="Times New Roman" panose="02020603050405020304" pitchFamily="18" charset="0"/>
                <a:ea typeface="Times New Roman" panose="02020603050405020304" pitchFamily="18" charset="0"/>
              </a:rPr>
              <a:t> (</a:t>
            </a:r>
            <a:r>
              <a:rPr lang="en-US" sz="3600" dirty="0">
                <a:latin typeface="Times New Roman" panose="02020603050405020304" pitchFamily="18" charset="0"/>
                <a:ea typeface="Times New Roman" panose="02020603050405020304" pitchFamily="18" charset="0"/>
                <a:sym typeface="Symbol" panose="05050102010706020507" pitchFamily="18" charset="2"/>
              </a:rPr>
              <a:t></a:t>
            </a:r>
            <a:r>
              <a:rPr lang="en-US" sz="3600" dirty="0">
                <a:latin typeface="Times New Roman" panose="02020603050405020304" pitchFamily="18" charset="0"/>
                <a:ea typeface="Times New Roman" panose="02020603050405020304" pitchFamily="18" charset="0"/>
              </a:rPr>
              <a:t>T/</a:t>
            </a:r>
            <a:r>
              <a:rPr lang="en-US" sz="3600" dirty="0">
                <a:latin typeface="Times New Roman" panose="02020603050405020304" pitchFamily="18" charset="0"/>
                <a:ea typeface="Times New Roman" panose="02020603050405020304" pitchFamily="18" charset="0"/>
                <a:sym typeface="Symbol" panose="05050102010706020507" pitchFamily="18" charset="2"/>
              </a:rPr>
              <a:t></a:t>
            </a:r>
            <a:r>
              <a:rPr lang="en-US" sz="3600" dirty="0">
                <a:latin typeface="Times New Roman" panose="02020603050405020304" pitchFamily="18" charset="0"/>
                <a:ea typeface="Times New Roman" panose="02020603050405020304" pitchFamily="18" charset="0"/>
              </a:rPr>
              <a:t>z), </a:t>
            </a:r>
          </a:p>
          <a:p>
            <a:pPr marL="457200" marR="0" indent="-457200" hangingPunct="0">
              <a:spcBef>
                <a:spcPts val="0"/>
              </a:spcBef>
              <a:spcAft>
                <a:spcPts val="0"/>
              </a:spcAft>
            </a:pPr>
            <a:r>
              <a:rPr lang="en-US" sz="3600" dirty="0">
                <a:latin typeface="Times New Roman" panose="02020603050405020304" pitchFamily="18" charset="0"/>
                <a:ea typeface="Times New Roman" panose="02020603050405020304" pitchFamily="18" charset="0"/>
              </a:rPr>
              <a:t> </a:t>
            </a:r>
          </a:p>
          <a:p>
            <a:pPr marL="457200" marR="0" indent="-457200" hangingPunct="0">
              <a:spcBef>
                <a:spcPts val="0"/>
              </a:spcBef>
              <a:spcAft>
                <a:spcPts val="0"/>
              </a:spcAft>
            </a:pPr>
            <a:r>
              <a:rPr lang="en-US" sz="3600" dirty="0">
                <a:latin typeface="Times New Roman" panose="02020603050405020304" pitchFamily="18" charset="0"/>
                <a:ea typeface="Times New Roman" panose="02020603050405020304" pitchFamily="18" charset="0"/>
              </a:rPr>
              <a:t>when the heat flow is positive and down when the temperature decreases with depth.</a:t>
            </a:r>
          </a:p>
          <a:p>
            <a:pPr marL="457200" marR="0" indent="-457200" hangingPunct="0">
              <a:spcBef>
                <a:spcPts val="0"/>
              </a:spcBef>
              <a:spcAft>
                <a:spcPts val="0"/>
              </a:spcAft>
            </a:pPr>
            <a:r>
              <a:rPr lang="en-US" dirty="0">
                <a:latin typeface="Times New Roman" panose="02020603050405020304" pitchFamily="18" charset="0"/>
                <a:ea typeface="Times New Roman" panose="02020603050405020304" pitchFamily="18" charset="0"/>
              </a:rPr>
              <a:t> </a:t>
            </a:r>
            <a:endParaRPr lang="en-US" sz="105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417852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6947"/>
            <a:ext cx="11631168" cy="6832640"/>
          </a:xfrm>
          <a:prstGeom prst="rect">
            <a:avLst/>
          </a:prstGeom>
        </p:spPr>
        <p:txBody>
          <a:bodyPr wrap="square">
            <a:spAutoFit/>
          </a:bodyPr>
          <a:lstStyle/>
          <a:p>
            <a:pPr marL="457200" marR="0" indent="-457200" hangingPunct="0">
              <a:spcBef>
                <a:spcPts val="0"/>
              </a:spcBef>
              <a:spcAft>
                <a:spcPts val="0"/>
              </a:spcAft>
            </a:pPr>
            <a:r>
              <a:rPr lang="en-US" dirty="0" smtClean="0">
                <a:latin typeface="Times New Roman" panose="02020603050405020304" pitchFamily="18" charset="0"/>
                <a:ea typeface="Times New Roman" panose="02020603050405020304" pitchFamily="18" charset="0"/>
              </a:rPr>
              <a:t> </a:t>
            </a:r>
            <a:r>
              <a:rPr lang="en-US" sz="1200" dirty="0">
                <a:latin typeface="Times New Roman" panose="02020603050405020304" pitchFamily="18" charset="0"/>
                <a:ea typeface="Times New Roman" panose="02020603050405020304" pitchFamily="18" charset="0"/>
              </a:rPr>
              <a:t> </a:t>
            </a:r>
          </a:p>
          <a:p>
            <a:pPr marL="457200" marR="0" indent="-457200" hangingPunct="0">
              <a:spcBef>
                <a:spcPts val="0"/>
              </a:spcBef>
              <a:spcAft>
                <a:spcPts val="0"/>
              </a:spcAft>
            </a:pPr>
            <a:r>
              <a:rPr lang="en-US" sz="2800" dirty="0">
                <a:latin typeface="Times New Roman" panose="02020603050405020304" pitchFamily="18" charset="0"/>
                <a:ea typeface="Times New Roman" panose="02020603050405020304" pitchFamily="18" charset="0"/>
              </a:rPr>
              <a:t>Rate of heat flow through soil at a depth z below the surface to vertical temperature gradient at that level: </a:t>
            </a:r>
          </a:p>
          <a:p>
            <a:pPr marL="457200" marR="0" indent="-457200" hangingPunct="0">
              <a:spcBef>
                <a:spcPts val="0"/>
              </a:spcBef>
              <a:spcAft>
                <a:spcPts val="0"/>
              </a:spcAft>
            </a:pPr>
            <a:r>
              <a:rPr lang="en-US" sz="2800" dirty="0">
                <a:latin typeface="Times New Roman" panose="02020603050405020304" pitchFamily="18" charset="0"/>
                <a:ea typeface="Times New Roman" panose="02020603050405020304" pitchFamily="18" charset="0"/>
              </a:rPr>
              <a:t> </a:t>
            </a:r>
          </a:p>
          <a:p>
            <a:pPr marL="457200" marR="0" indent="-457200" hangingPunct="0">
              <a:spcBef>
                <a:spcPts val="0"/>
              </a:spcBef>
              <a:spcAft>
                <a:spcPts val="0"/>
              </a:spcAft>
            </a:pPr>
            <a:r>
              <a:rPr lang="en-US" sz="2800" dirty="0" smtClean="0">
                <a:latin typeface="Times New Roman" panose="02020603050405020304" pitchFamily="18" charset="0"/>
                <a:ea typeface="Times New Roman" panose="02020603050405020304" pitchFamily="18" charset="0"/>
              </a:rPr>
              <a:t>		G</a:t>
            </a:r>
            <a:r>
              <a:rPr lang="en-US" sz="2800" baseline="-25000" dirty="0" smtClean="0">
                <a:latin typeface="Times New Roman" panose="02020603050405020304" pitchFamily="18" charset="0"/>
                <a:ea typeface="Times New Roman" panose="02020603050405020304" pitchFamily="18" charset="0"/>
              </a:rPr>
              <a:t>1</a:t>
            </a:r>
            <a:r>
              <a:rPr lang="en-US" sz="2800" dirty="0" smtClean="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sym typeface="Symbol" panose="05050102010706020507" pitchFamily="18" charset="2"/>
              </a:rPr>
              <a:t></a:t>
            </a:r>
            <a:r>
              <a:rPr lang="en-US" sz="2800" baseline="-25000" dirty="0">
                <a:latin typeface="Times New Roman" panose="02020603050405020304" pitchFamily="18" charset="0"/>
                <a:ea typeface="Times New Roman" panose="02020603050405020304" pitchFamily="18" charset="0"/>
              </a:rPr>
              <a:t>1</a:t>
            </a:r>
            <a:r>
              <a:rPr lang="en-US" sz="2800"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sym typeface="Symbol" panose="05050102010706020507" pitchFamily="18" charset="2"/>
              </a:rPr>
              <a:t></a:t>
            </a:r>
            <a:r>
              <a:rPr lang="en-US" sz="2800" dirty="0">
                <a:latin typeface="Times New Roman" panose="02020603050405020304" pitchFamily="18" charset="0"/>
                <a:ea typeface="Times New Roman" panose="02020603050405020304" pitchFamily="18" charset="0"/>
              </a:rPr>
              <a:t>T/</a:t>
            </a:r>
            <a:r>
              <a:rPr lang="en-US" sz="2800" dirty="0">
                <a:latin typeface="Times New Roman" panose="02020603050405020304" pitchFamily="18" charset="0"/>
                <a:ea typeface="Times New Roman" panose="02020603050405020304" pitchFamily="18" charset="0"/>
                <a:sym typeface="Symbol" panose="05050102010706020507" pitchFamily="18" charset="2"/>
              </a:rPr>
              <a:t></a:t>
            </a:r>
            <a:r>
              <a:rPr lang="en-US" sz="2800" dirty="0">
                <a:latin typeface="Times New Roman" panose="02020603050405020304" pitchFamily="18" charset="0"/>
                <a:ea typeface="Times New Roman" panose="02020603050405020304" pitchFamily="18" charset="0"/>
              </a:rPr>
              <a:t>z), </a:t>
            </a:r>
          </a:p>
          <a:p>
            <a:pPr marL="457200" marR="0" indent="-457200" hangingPunct="0">
              <a:spcBef>
                <a:spcPts val="0"/>
              </a:spcBef>
              <a:spcAft>
                <a:spcPts val="0"/>
              </a:spcAft>
            </a:pPr>
            <a:r>
              <a:rPr lang="en-US" sz="2800" dirty="0">
                <a:latin typeface="Times New Roman" panose="02020603050405020304" pitchFamily="18" charset="0"/>
                <a:ea typeface="Times New Roman" panose="02020603050405020304" pitchFamily="18" charset="0"/>
              </a:rPr>
              <a:t> </a:t>
            </a:r>
          </a:p>
          <a:p>
            <a:pPr marL="457200" marR="0" indent="-457200" hangingPunct="0">
              <a:spcBef>
                <a:spcPts val="0"/>
              </a:spcBef>
              <a:spcAft>
                <a:spcPts val="0"/>
              </a:spcAft>
            </a:pPr>
            <a:r>
              <a:rPr lang="en-US" sz="2800" dirty="0">
                <a:latin typeface="Times New Roman" panose="02020603050405020304" pitchFamily="18" charset="0"/>
                <a:ea typeface="Times New Roman" panose="02020603050405020304" pitchFamily="18" charset="0"/>
              </a:rPr>
              <a:t>when the heat flow is positive and down when the temperature decreases with depth.</a:t>
            </a:r>
          </a:p>
          <a:p>
            <a:pPr marL="457200" marR="0" indent="-457200" hangingPunct="0">
              <a:spcBef>
                <a:spcPts val="0"/>
              </a:spcBef>
              <a:spcAft>
                <a:spcPts val="0"/>
              </a:spcAft>
            </a:pPr>
            <a:r>
              <a:rPr lang="en-US" sz="2800" dirty="0">
                <a:latin typeface="Times New Roman" panose="02020603050405020304" pitchFamily="18" charset="0"/>
                <a:ea typeface="Times New Roman" panose="02020603050405020304" pitchFamily="18" charset="0"/>
              </a:rPr>
              <a:t> </a:t>
            </a:r>
          </a:p>
          <a:p>
            <a:pPr marL="457200" marR="0" indent="-457200" hangingPunct="0">
              <a:spcBef>
                <a:spcPts val="0"/>
              </a:spcBef>
              <a:spcAft>
                <a:spcPts val="0"/>
              </a:spcAft>
            </a:pPr>
            <a:r>
              <a:rPr lang="en-US" sz="2800" dirty="0">
                <a:latin typeface="Times New Roman" panose="02020603050405020304" pitchFamily="18" charset="0"/>
                <a:ea typeface="Times New Roman" panose="02020603050405020304" pitchFamily="18" charset="0"/>
              </a:rPr>
              <a:t>Physically, </a:t>
            </a:r>
            <a:r>
              <a:rPr lang="en-US" sz="2800" dirty="0">
                <a:latin typeface="Times New Roman" panose="02020603050405020304" pitchFamily="18" charset="0"/>
                <a:ea typeface="Times New Roman" panose="02020603050405020304" pitchFamily="18" charset="0"/>
                <a:sym typeface="Symbol" panose="05050102010706020507" pitchFamily="18" charset="2"/>
              </a:rPr>
              <a:t></a:t>
            </a:r>
            <a:r>
              <a:rPr lang="en-US" sz="2800" dirty="0">
                <a:latin typeface="Times New Roman" panose="02020603050405020304" pitchFamily="18" charset="0"/>
                <a:ea typeface="Times New Roman" panose="02020603050405020304" pitchFamily="18" charset="0"/>
              </a:rPr>
              <a:t> represents the rate at which heat energy passes through the unit are of a given substance, when a temperature grade of 1</a:t>
            </a:r>
            <a:r>
              <a:rPr lang="en-US" sz="2800" dirty="0">
                <a:latin typeface="Times New Roman" panose="02020603050405020304" pitchFamily="18" charset="0"/>
                <a:ea typeface="Times New Roman" panose="02020603050405020304" pitchFamily="18" charset="0"/>
                <a:sym typeface="Symbol" panose="05050102010706020507" pitchFamily="18" charset="2"/>
              </a:rPr>
              <a:t></a:t>
            </a:r>
            <a:r>
              <a:rPr lang="en-US" sz="2800" dirty="0">
                <a:latin typeface="Times New Roman" panose="02020603050405020304" pitchFamily="18" charset="0"/>
                <a:ea typeface="Times New Roman" panose="02020603050405020304" pitchFamily="18" charset="0"/>
              </a:rPr>
              <a:t>C cm</a:t>
            </a:r>
            <a:r>
              <a:rPr lang="en-US" sz="2800" baseline="30000" dirty="0">
                <a:latin typeface="Times New Roman" panose="02020603050405020304" pitchFamily="18" charset="0"/>
                <a:ea typeface="Times New Roman" panose="02020603050405020304" pitchFamily="18" charset="0"/>
              </a:rPr>
              <a:t>-1</a:t>
            </a:r>
            <a:r>
              <a:rPr lang="en-US" sz="2800" dirty="0">
                <a:latin typeface="Times New Roman" panose="02020603050405020304" pitchFamily="18" charset="0"/>
                <a:ea typeface="Times New Roman" panose="02020603050405020304" pitchFamily="18" charset="0"/>
              </a:rPr>
              <a:t> exists.  A good insulator has a low thermal conductivity.</a:t>
            </a:r>
          </a:p>
          <a:p>
            <a:pPr marL="457200" marR="0" indent="-457200" hangingPunct="0">
              <a:spcBef>
                <a:spcPts val="0"/>
              </a:spcBef>
              <a:spcAft>
                <a:spcPts val="0"/>
              </a:spcAft>
            </a:pPr>
            <a:r>
              <a:rPr lang="en-US" sz="2800" dirty="0">
                <a:latin typeface="Times New Roman" panose="02020603050405020304" pitchFamily="18" charset="0"/>
                <a:ea typeface="Times New Roman" panose="02020603050405020304" pitchFamily="18" charset="0"/>
              </a:rPr>
              <a:t> </a:t>
            </a:r>
          </a:p>
          <a:p>
            <a:pPr marL="457200" marR="0" indent="-457200" hangingPunct="0">
              <a:spcBef>
                <a:spcPts val="0"/>
              </a:spcBef>
              <a:spcAft>
                <a:spcPts val="0"/>
              </a:spcAft>
            </a:pPr>
            <a:r>
              <a:rPr lang="en-US" sz="2800" dirty="0">
                <a:latin typeface="Times New Roman" panose="02020603050405020304" pitchFamily="18" charset="0"/>
                <a:ea typeface="Times New Roman" panose="02020603050405020304" pitchFamily="18" charset="0"/>
              </a:rPr>
              <a:t>If no horizontal temperature gradient, the rate at which a soil layer is warming or cooling can be determined.</a:t>
            </a:r>
          </a:p>
          <a:p>
            <a:pPr marL="457200" marR="0" indent="-457200" hangingPunct="0">
              <a:spcBef>
                <a:spcPts val="0"/>
              </a:spcBef>
              <a:spcAft>
                <a:spcPts val="0"/>
              </a:spcAft>
            </a:pPr>
            <a:r>
              <a:rPr lang="en-US" sz="2800" dirty="0">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6636838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 y="813602"/>
            <a:ext cx="11948160" cy="6832640"/>
          </a:xfrm>
          <a:prstGeom prst="rect">
            <a:avLst/>
          </a:prstGeom>
        </p:spPr>
        <p:txBody>
          <a:bodyPr wrap="square">
            <a:spAutoFit/>
          </a:bodyPr>
          <a:lstStyle/>
          <a:p>
            <a:pPr hangingPunct="0"/>
            <a:r>
              <a:rPr lang="en-US" sz="3200" dirty="0">
                <a:latin typeface="Times New Roman" panose="02020603050405020304" pitchFamily="18" charset="0"/>
                <a:ea typeface="Times New Roman" panose="02020603050405020304" pitchFamily="18" charset="0"/>
              </a:rPr>
              <a:t>G</a:t>
            </a:r>
            <a:r>
              <a:rPr lang="en-US" sz="3200" baseline="-25000" dirty="0">
                <a:latin typeface="Times New Roman" panose="02020603050405020304" pitchFamily="18" charset="0"/>
                <a:ea typeface="Times New Roman" panose="02020603050405020304" pitchFamily="18" charset="0"/>
              </a:rPr>
              <a:t>2</a:t>
            </a:r>
            <a:r>
              <a:rPr lang="en-US" sz="3200" dirty="0">
                <a:latin typeface="Times New Roman" panose="02020603050405020304" pitchFamily="18" charset="0"/>
                <a:ea typeface="Times New Roman" panose="02020603050405020304" pitchFamily="18" charset="0"/>
              </a:rPr>
              <a:t> = -</a:t>
            </a:r>
            <a:r>
              <a:rPr lang="en-US" sz="3200" dirty="0">
                <a:latin typeface="Times New Roman" panose="02020603050405020304" pitchFamily="18" charset="0"/>
                <a:ea typeface="Times New Roman" panose="02020603050405020304" pitchFamily="18" charset="0"/>
                <a:sym typeface="Symbol" panose="05050102010706020507" pitchFamily="18" charset="2"/>
              </a:rPr>
              <a:t></a:t>
            </a:r>
            <a:r>
              <a:rPr lang="en-US" sz="3200" baseline="-25000" dirty="0">
                <a:latin typeface="Times New Roman" panose="02020603050405020304" pitchFamily="18" charset="0"/>
                <a:ea typeface="Times New Roman" panose="02020603050405020304" pitchFamily="18" charset="0"/>
              </a:rPr>
              <a:t>2</a:t>
            </a:r>
            <a:r>
              <a:rPr lang="en-US" sz="3200"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sym typeface="Symbol" panose="05050102010706020507" pitchFamily="18" charset="2"/>
              </a:rPr>
              <a:t></a:t>
            </a:r>
            <a:r>
              <a:rPr lang="en-US" sz="3200" dirty="0">
                <a:latin typeface="Times New Roman" panose="02020603050405020304" pitchFamily="18" charset="0"/>
                <a:ea typeface="Times New Roman" panose="02020603050405020304" pitchFamily="18" charset="0"/>
              </a:rPr>
              <a:t>T/</a:t>
            </a:r>
            <a:r>
              <a:rPr lang="en-US" sz="3200" dirty="0">
                <a:latin typeface="Times New Roman" panose="02020603050405020304" pitchFamily="18" charset="0"/>
                <a:ea typeface="Times New Roman" panose="02020603050405020304" pitchFamily="18" charset="0"/>
                <a:sym typeface="Symbol" panose="05050102010706020507" pitchFamily="18" charset="2"/>
              </a:rPr>
              <a:t></a:t>
            </a:r>
            <a:r>
              <a:rPr lang="en-US" sz="3200" dirty="0">
                <a:latin typeface="Times New Roman" panose="02020603050405020304" pitchFamily="18" charset="0"/>
                <a:ea typeface="Times New Roman" panose="02020603050405020304" pitchFamily="18" charset="0"/>
              </a:rPr>
              <a:t>z)</a:t>
            </a:r>
            <a:r>
              <a:rPr lang="en-US" sz="3200" baseline="-25000" dirty="0">
                <a:latin typeface="Times New Roman" panose="02020603050405020304" pitchFamily="18" charset="0"/>
                <a:ea typeface="Times New Roman" panose="02020603050405020304" pitchFamily="18" charset="0"/>
              </a:rPr>
              <a:t>2</a:t>
            </a:r>
            <a:endParaRPr lang="en-US" sz="3200" dirty="0">
              <a:latin typeface="Times New Roman" panose="02020603050405020304" pitchFamily="18" charset="0"/>
              <a:ea typeface="Times New Roman" panose="02020603050405020304" pitchFamily="18" charset="0"/>
            </a:endParaRPr>
          </a:p>
          <a:p>
            <a:pPr hangingPunct="0">
              <a:tabLst>
                <a:tab pos="0" algn="l"/>
              </a:tabLst>
            </a:pPr>
            <a:r>
              <a:rPr lang="en-US" sz="3200" dirty="0">
                <a:latin typeface="Times New Roman" panose="02020603050405020304" pitchFamily="18" charset="0"/>
                <a:ea typeface="Times New Roman" panose="02020603050405020304" pitchFamily="18" charset="0"/>
              </a:rPr>
              <a:t> </a:t>
            </a:r>
          </a:p>
          <a:p>
            <a:pPr hangingPunct="0">
              <a:tabLst>
                <a:tab pos="0" algn="l"/>
              </a:tabLst>
            </a:pPr>
            <a:r>
              <a:rPr lang="en-US" sz="3200" dirty="0">
                <a:latin typeface="Times New Roman" panose="02020603050405020304" pitchFamily="18" charset="0"/>
                <a:ea typeface="Times New Roman" panose="02020603050405020304" pitchFamily="18" charset="0"/>
              </a:rPr>
              <a:t>G</a:t>
            </a:r>
            <a:r>
              <a:rPr lang="en-US" sz="3200" baseline="-25000" dirty="0">
                <a:latin typeface="Times New Roman" panose="02020603050405020304" pitchFamily="18" charset="0"/>
                <a:ea typeface="Times New Roman" panose="02020603050405020304" pitchFamily="18" charset="0"/>
              </a:rPr>
              <a:t>1</a:t>
            </a:r>
            <a:r>
              <a:rPr lang="en-US" sz="3200" dirty="0">
                <a:latin typeface="Times New Roman" panose="02020603050405020304" pitchFamily="18" charset="0"/>
                <a:ea typeface="Times New Roman" panose="02020603050405020304" pitchFamily="18" charset="0"/>
              </a:rPr>
              <a:t> = -</a:t>
            </a:r>
            <a:r>
              <a:rPr lang="en-US" sz="3200" dirty="0">
                <a:latin typeface="Times New Roman" panose="02020603050405020304" pitchFamily="18" charset="0"/>
                <a:ea typeface="Times New Roman" panose="02020603050405020304" pitchFamily="18" charset="0"/>
                <a:sym typeface="Symbol" panose="05050102010706020507" pitchFamily="18" charset="2"/>
              </a:rPr>
              <a:t></a:t>
            </a:r>
            <a:r>
              <a:rPr lang="en-US" sz="3200" baseline="-25000" dirty="0">
                <a:latin typeface="Times New Roman" panose="02020603050405020304" pitchFamily="18" charset="0"/>
                <a:ea typeface="Times New Roman" panose="02020603050405020304" pitchFamily="18" charset="0"/>
              </a:rPr>
              <a:t>1</a:t>
            </a:r>
            <a:r>
              <a:rPr lang="en-US" sz="3200"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sym typeface="Symbol" panose="05050102010706020507" pitchFamily="18" charset="2"/>
              </a:rPr>
              <a:t></a:t>
            </a:r>
            <a:r>
              <a:rPr lang="en-US" sz="3200" dirty="0">
                <a:latin typeface="Times New Roman" panose="02020603050405020304" pitchFamily="18" charset="0"/>
                <a:ea typeface="Times New Roman" panose="02020603050405020304" pitchFamily="18" charset="0"/>
              </a:rPr>
              <a:t>T/</a:t>
            </a:r>
            <a:r>
              <a:rPr lang="en-US" sz="3200" dirty="0">
                <a:latin typeface="Times New Roman" panose="02020603050405020304" pitchFamily="18" charset="0"/>
                <a:ea typeface="Times New Roman" panose="02020603050405020304" pitchFamily="18" charset="0"/>
                <a:sym typeface="Symbol" panose="05050102010706020507" pitchFamily="18" charset="2"/>
              </a:rPr>
              <a:t></a:t>
            </a:r>
            <a:r>
              <a:rPr lang="en-US" sz="3200" dirty="0">
                <a:latin typeface="Times New Roman" panose="02020603050405020304" pitchFamily="18" charset="0"/>
                <a:ea typeface="Times New Roman" panose="02020603050405020304" pitchFamily="18" charset="0"/>
              </a:rPr>
              <a:t>z)</a:t>
            </a:r>
            <a:r>
              <a:rPr lang="en-US" sz="3200" baseline="-25000" dirty="0">
                <a:latin typeface="Times New Roman" panose="02020603050405020304" pitchFamily="18" charset="0"/>
                <a:ea typeface="Times New Roman" panose="02020603050405020304" pitchFamily="18" charset="0"/>
              </a:rPr>
              <a:t>1 </a:t>
            </a:r>
            <a:endParaRPr lang="en-US" sz="3200" dirty="0">
              <a:latin typeface="Times New Roman" panose="02020603050405020304" pitchFamily="18" charset="0"/>
              <a:ea typeface="Times New Roman" panose="02020603050405020304" pitchFamily="18" charset="0"/>
            </a:endParaRPr>
          </a:p>
          <a:p>
            <a:pPr hangingPunct="0"/>
            <a:r>
              <a:rPr lang="en-US" sz="3200" dirty="0">
                <a:latin typeface="Times New Roman" panose="02020603050405020304" pitchFamily="18" charset="0"/>
                <a:ea typeface="Times New Roman" panose="02020603050405020304" pitchFamily="18" charset="0"/>
              </a:rPr>
              <a:t> </a:t>
            </a:r>
          </a:p>
          <a:p>
            <a:pPr hangingPunct="0"/>
            <a:r>
              <a:rPr lang="en-US" sz="3200" dirty="0">
                <a:latin typeface="Times New Roman" panose="02020603050405020304" pitchFamily="18" charset="0"/>
                <a:ea typeface="Times New Roman" panose="02020603050405020304" pitchFamily="18" charset="0"/>
                <a:sym typeface="Symbol" panose="05050102010706020507" pitchFamily="18" charset="2"/>
              </a:rPr>
              <a:t></a:t>
            </a:r>
            <a:r>
              <a:rPr lang="en-US" sz="3200" dirty="0">
                <a:latin typeface="Times New Roman" panose="02020603050405020304" pitchFamily="18" charset="0"/>
                <a:ea typeface="Times New Roman" panose="02020603050405020304" pitchFamily="18" charset="0"/>
              </a:rPr>
              <a:t>G = G</a:t>
            </a:r>
            <a:r>
              <a:rPr lang="en-US" sz="3200" baseline="-25000" dirty="0">
                <a:latin typeface="Times New Roman" panose="02020603050405020304" pitchFamily="18" charset="0"/>
                <a:ea typeface="Times New Roman" panose="02020603050405020304" pitchFamily="18" charset="0"/>
              </a:rPr>
              <a:t>2</a:t>
            </a:r>
            <a:r>
              <a:rPr lang="en-US" sz="3200" dirty="0">
                <a:latin typeface="Times New Roman" panose="02020603050405020304" pitchFamily="18" charset="0"/>
                <a:ea typeface="Times New Roman" panose="02020603050405020304" pitchFamily="18" charset="0"/>
              </a:rPr>
              <a:t> – G</a:t>
            </a:r>
            <a:r>
              <a:rPr lang="en-US" sz="3200" baseline="-25000" dirty="0">
                <a:latin typeface="Times New Roman" panose="02020603050405020304" pitchFamily="18" charset="0"/>
                <a:ea typeface="Times New Roman" panose="02020603050405020304" pitchFamily="18" charset="0"/>
              </a:rPr>
              <a:t>1</a:t>
            </a:r>
            <a:r>
              <a:rPr lang="en-US" sz="3200" dirty="0">
                <a:latin typeface="Times New Roman" panose="02020603050405020304" pitchFamily="18" charset="0"/>
                <a:ea typeface="Times New Roman" panose="02020603050405020304" pitchFamily="18" charset="0"/>
              </a:rPr>
              <a:t> = </a:t>
            </a:r>
            <a:r>
              <a:rPr lang="en-US" sz="3200" dirty="0">
                <a:latin typeface="Times New Roman" panose="02020603050405020304" pitchFamily="18" charset="0"/>
                <a:ea typeface="Times New Roman" panose="02020603050405020304" pitchFamily="18" charset="0"/>
                <a:sym typeface="Symbol" panose="05050102010706020507" pitchFamily="18" charset="2"/>
              </a:rPr>
              <a:t></a:t>
            </a:r>
            <a:r>
              <a:rPr lang="en-US" sz="3200" baseline="-25000" dirty="0">
                <a:latin typeface="Times New Roman" panose="02020603050405020304" pitchFamily="18" charset="0"/>
                <a:ea typeface="Times New Roman" panose="02020603050405020304" pitchFamily="18" charset="0"/>
              </a:rPr>
              <a:t>1</a:t>
            </a:r>
            <a:r>
              <a:rPr lang="en-US" sz="3200" dirty="0">
                <a:latin typeface="Times New Roman" panose="02020603050405020304" pitchFamily="18" charset="0"/>
                <a:ea typeface="Times New Roman" panose="02020603050405020304" pitchFamily="18" charset="0"/>
              </a:rPr>
              <a:t>(</a:t>
            </a:r>
            <a:r>
              <a:rPr lang="en-US" sz="3200" dirty="0">
                <a:latin typeface="Times New Roman" panose="02020603050405020304" pitchFamily="18" charset="0"/>
                <a:ea typeface="Times New Roman" panose="02020603050405020304" pitchFamily="18" charset="0"/>
                <a:sym typeface="Symbol" panose="05050102010706020507" pitchFamily="18" charset="2"/>
              </a:rPr>
              <a:t></a:t>
            </a:r>
            <a:r>
              <a:rPr lang="en-US" sz="3200" dirty="0">
                <a:latin typeface="Times New Roman" panose="02020603050405020304" pitchFamily="18" charset="0"/>
                <a:ea typeface="Times New Roman" panose="02020603050405020304" pitchFamily="18" charset="0"/>
              </a:rPr>
              <a:t>T/</a:t>
            </a:r>
            <a:r>
              <a:rPr lang="en-US" sz="3200" dirty="0">
                <a:latin typeface="Times New Roman" panose="02020603050405020304" pitchFamily="18" charset="0"/>
                <a:ea typeface="Times New Roman" panose="02020603050405020304" pitchFamily="18" charset="0"/>
                <a:sym typeface="Symbol" panose="05050102010706020507" pitchFamily="18" charset="2"/>
              </a:rPr>
              <a:t></a:t>
            </a:r>
            <a:r>
              <a:rPr lang="en-US" sz="3200" dirty="0">
                <a:latin typeface="Times New Roman" panose="02020603050405020304" pitchFamily="18" charset="0"/>
                <a:ea typeface="Times New Roman" panose="02020603050405020304" pitchFamily="18" charset="0"/>
              </a:rPr>
              <a:t>z)</a:t>
            </a:r>
            <a:r>
              <a:rPr lang="en-US" sz="3200" baseline="-25000" dirty="0">
                <a:latin typeface="Times New Roman" panose="02020603050405020304" pitchFamily="18" charset="0"/>
                <a:ea typeface="Times New Roman" panose="02020603050405020304" pitchFamily="18" charset="0"/>
              </a:rPr>
              <a:t>1</a:t>
            </a:r>
            <a:r>
              <a:rPr lang="en-US" sz="3200" dirty="0">
                <a:latin typeface="Times New Roman" panose="02020603050405020304" pitchFamily="18" charset="0"/>
                <a:ea typeface="Times New Roman" panose="02020603050405020304" pitchFamily="18" charset="0"/>
              </a:rPr>
              <a:t> - </a:t>
            </a:r>
            <a:r>
              <a:rPr lang="en-US" sz="3200" dirty="0">
                <a:latin typeface="Times New Roman" panose="02020603050405020304" pitchFamily="18" charset="0"/>
                <a:ea typeface="Times New Roman" panose="02020603050405020304" pitchFamily="18" charset="0"/>
                <a:sym typeface="Symbol" panose="05050102010706020507" pitchFamily="18" charset="2"/>
              </a:rPr>
              <a:t></a:t>
            </a:r>
            <a:r>
              <a:rPr lang="en-US" sz="3200" baseline="-25000" dirty="0">
                <a:latin typeface="Times New Roman" panose="02020603050405020304" pitchFamily="18" charset="0"/>
                <a:ea typeface="Times New Roman" panose="02020603050405020304" pitchFamily="18" charset="0"/>
              </a:rPr>
              <a:t>2</a:t>
            </a:r>
            <a:r>
              <a:rPr lang="en-US" sz="3200" dirty="0">
                <a:latin typeface="Times New Roman" panose="02020603050405020304" pitchFamily="18" charset="0"/>
                <a:ea typeface="Times New Roman" panose="02020603050405020304" pitchFamily="18" charset="0"/>
              </a:rPr>
              <a:t>(</a:t>
            </a:r>
            <a:r>
              <a:rPr lang="en-US" sz="3200" dirty="0">
                <a:latin typeface="Times New Roman" panose="02020603050405020304" pitchFamily="18" charset="0"/>
                <a:ea typeface="Times New Roman" panose="02020603050405020304" pitchFamily="18" charset="0"/>
                <a:sym typeface="Symbol" panose="05050102010706020507" pitchFamily="18" charset="2"/>
              </a:rPr>
              <a:t></a:t>
            </a:r>
            <a:r>
              <a:rPr lang="en-US" sz="3200" dirty="0">
                <a:latin typeface="Times New Roman" panose="02020603050405020304" pitchFamily="18" charset="0"/>
                <a:ea typeface="Times New Roman" panose="02020603050405020304" pitchFamily="18" charset="0"/>
              </a:rPr>
              <a:t>T/</a:t>
            </a:r>
            <a:r>
              <a:rPr lang="en-US" sz="3200" dirty="0">
                <a:latin typeface="Times New Roman" panose="02020603050405020304" pitchFamily="18" charset="0"/>
                <a:ea typeface="Times New Roman" panose="02020603050405020304" pitchFamily="18" charset="0"/>
                <a:sym typeface="Symbol" panose="05050102010706020507" pitchFamily="18" charset="2"/>
              </a:rPr>
              <a:t></a:t>
            </a:r>
            <a:r>
              <a:rPr lang="en-US" sz="3200" dirty="0">
                <a:latin typeface="Times New Roman" panose="02020603050405020304" pitchFamily="18" charset="0"/>
                <a:ea typeface="Times New Roman" panose="02020603050405020304" pitchFamily="18" charset="0"/>
              </a:rPr>
              <a:t>z)</a:t>
            </a:r>
            <a:r>
              <a:rPr lang="en-US" sz="3200" baseline="-25000" dirty="0">
                <a:latin typeface="Times New Roman" panose="02020603050405020304" pitchFamily="18" charset="0"/>
                <a:ea typeface="Times New Roman" panose="02020603050405020304" pitchFamily="18" charset="0"/>
              </a:rPr>
              <a:t>2</a:t>
            </a:r>
            <a:endParaRPr lang="en-US" sz="3200" dirty="0">
              <a:latin typeface="Times New Roman" panose="02020603050405020304" pitchFamily="18" charset="0"/>
              <a:ea typeface="Times New Roman" panose="02020603050405020304" pitchFamily="18" charset="0"/>
            </a:endParaRPr>
          </a:p>
          <a:p>
            <a:pPr marL="457200" marR="0" indent="-457200" algn="ctr" hangingPunct="0">
              <a:spcBef>
                <a:spcPts val="0"/>
              </a:spcBef>
              <a:spcAft>
                <a:spcPts val="0"/>
              </a:spcAft>
            </a:pPr>
            <a:r>
              <a:rPr lang="en-US" sz="3200" baseline="-25000" dirty="0">
                <a:latin typeface="Times New Roman" panose="02020603050405020304" pitchFamily="18" charset="0"/>
                <a:ea typeface="Times New Roman" panose="02020603050405020304" pitchFamily="18" charset="0"/>
              </a:rPr>
              <a:t> </a:t>
            </a:r>
            <a:endParaRPr lang="en-US" sz="3200" dirty="0">
              <a:latin typeface="Times New Roman" panose="02020603050405020304" pitchFamily="18" charset="0"/>
              <a:ea typeface="Times New Roman" panose="02020603050405020304" pitchFamily="18" charset="0"/>
            </a:endParaRPr>
          </a:p>
          <a:p>
            <a:pPr marL="457200" marR="0" indent="-457200" hangingPunct="0">
              <a:spcBef>
                <a:spcPts val="0"/>
              </a:spcBef>
              <a:spcAft>
                <a:spcPts val="0"/>
              </a:spcAft>
            </a:pPr>
            <a:r>
              <a:rPr lang="en-US" sz="3200" dirty="0">
                <a:latin typeface="Times New Roman" panose="02020603050405020304" pitchFamily="18" charset="0"/>
                <a:ea typeface="Times New Roman" panose="02020603050405020304" pitchFamily="18" charset="0"/>
                <a:sym typeface="Symbol" panose="05050102010706020507" pitchFamily="18" charset="2"/>
              </a:rPr>
              <a:t></a:t>
            </a:r>
            <a:r>
              <a:rPr lang="en-US" sz="3200" dirty="0">
                <a:latin typeface="Times New Roman" panose="02020603050405020304" pitchFamily="18" charset="0"/>
                <a:ea typeface="Times New Roman" panose="02020603050405020304" pitchFamily="18" charset="0"/>
              </a:rPr>
              <a:t>G is net flux of heat energy out of the layer.</a:t>
            </a:r>
          </a:p>
          <a:p>
            <a:pPr hangingPunct="0"/>
            <a:r>
              <a:rPr lang="en-US" sz="3200" dirty="0">
                <a:latin typeface="Times New Roman" panose="02020603050405020304" pitchFamily="18" charset="0"/>
                <a:ea typeface="Times New Roman" panose="02020603050405020304" pitchFamily="18" charset="0"/>
              </a:rPr>
              <a:t> </a:t>
            </a:r>
          </a:p>
          <a:p>
            <a:pPr marL="457200" marR="0" indent="-457200" hangingPunct="0">
              <a:spcBef>
                <a:spcPts val="0"/>
              </a:spcBef>
              <a:spcAft>
                <a:spcPts val="0"/>
              </a:spcAft>
            </a:pPr>
            <a:r>
              <a:rPr lang="en-US" sz="3200" dirty="0">
                <a:latin typeface="Times New Roman" panose="02020603050405020304" pitchFamily="18" charset="0"/>
                <a:ea typeface="Times New Roman" panose="02020603050405020304" pitchFamily="18" charset="0"/>
              </a:rPr>
              <a:t>	Net heat gain or loss:	</a:t>
            </a:r>
            <a:r>
              <a:rPr lang="en-US" sz="3200" dirty="0">
                <a:latin typeface="Times New Roman" panose="02020603050405020304" pitchFamily="18" charset="0"/>
                <a:ea typeface="Times New Roman" panose="02020603050405020304" pitchFamily="18" charset="0"/>
                <a:sym typeface="Symbol" panose="05050102010706020507" pitchFamily="18" charset="2"/>
              </a:rPr>
              <a:t></a:t>
            </a:r>
            <a:r>
              <a:rPr lang="en-US" sz="3200"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sym typeface="Symbol" panose="05050102010706020507" pitchFamily="18" charset="2"/>
              </a:rPr>
              <a:t></a:t>
            </a:r>
            <a:r>
              <a:rPr lang="en-US" sz="3200" dirty="0">
                <a:latin typeface="Times New Roman" panose="02020603050405020304" pitchFamily="18" charset="0"/>
                <a:ea typeface="Times New Roman" panose="02020603050405020304" pitchFamily="18" charset="0"/>
              </a:rPr>
              <a:t>z </a:t>
            </a:r>
            <a:r>
              <a:rPr lang="en-US" sz="3200" dirty="0">
                <a:latin typeface="Times New Roman" panose="02020603050405020304" pitchFamily="18" charset="0"/>
                <a:ea typeface="Times New Roman" panose="02020603050405020304" pitchFamily="18" charset="0"/>
                <a:sym typeface="Symbol" panose="05050102010706020507" pitchFamily="18" charset="2"/>
              </a:rPr>
              <a:t></a:t>
            </a:r>
            <a:r>
              <a:rPr lang="en-US" sz="3200" dirty="0">
                <a:latin typeface="Times New Roman" panose="02020603050405020304" pitchFamily="18" charset="0"/>
                <a:ea typeface="Times New Roman" panose="02020603050405020304" pitchFamily="18" charset="0"/>
              </a:rPr>
              <a:t>A c </a:t>
            </a:r>
            <a:r>
              <a:rPr lang="en-US" sz="3200" dirty="0">
                <a:latin typeface="Times New Roman" panose="02020603050405020304" pitchFamily="18" charset="0"/>
                <a:ea typeface="Times New Roman" panose="02020603050405020304" pitchFamily="18" charset="0"/>
                <a:sym typeface="Symbol" panose="05050102010706020507" pitchFamily="18" charset="2"/>
              </a:rPr>
              <a:t></a:t>
            </a:r>
            <a:r>
              <a:rPr lang="en-US" sz="3200" dirty="0">
                <a:latin typeface="Times New Roman" panose="02020603050405020304" pitchFamily="18" charset="0"/>
                <a:ea typeface="Times New Roman" panose="02020603050405020304" pitchFamily="18" charset="0"/>
              </a:rPr>
              <a:t>T </a:t>
            </a:r>
          </a:p>
          <a:p>
            <a:pPr marL="457200" marR="0" indent="-457200" hangingPunct="0">
              <a:spcBef>
                <a:spcPts val="0"/>
              </a:spcBef>
              <a:spcAft>
                <a:spcPts val="0"/>
              </a:spcAft>
            </a:pPr>
            <a:r>
              <a:rPr lang="en-US" sz="3200" dirty="0">
                <a:latin typeface="Times New Roman" panose="02020603050405020304" pitchFamily="18" charset="0"/>
                <a:ea typeface="Times New Roman" panose="02020603050405020304" pitchFamily="18" charset="0"/>
              </a:rPr>
              <a:t> 	per unit time and cross section area net heat flux:</a:t>
            </a:r>
          </a:p>
          <a:p>
            <a:pPr marL="457200" marR="0" indent="457200" hangingPunct="0">
              <a:spcBef>
                <a:spcPts val="0"/>
              </a:spcBef>
              <a:spcAft>
                <a:spcPts val="0"/>
              </a:spcAft>
            </a:pPr>
            <a:r>
              <a:rPr lang="en-US" sz="3200" dirty="0">
                <a:latin typeface="Times New Roman" panose="02020603050405020304" pitchFamily="18" charset="0"/>
                <a:ea typeface="Times New Roman" panose="02020603050405020304" pitchFamily="18" charset="0"/>
                <a:sym typeface="Symbol" panose="05050102010706020507" pitchFamily="18" charset="2"/>
              </a:rPr>
              <a:t></a:t>
            </a:r>
            <a:r>
              <a:rPr lang="en-US" sz="3200" dirty="0">
                <a:latin typeface="Times New Roman" panose="02020603050405020304" pitchFamily="18" charset="0"/>
                <a:ea typeface="Times New Roman" panose="02020603050405020304" pitchFamily="18" charset="0"/>
              </a:rPr>
              <a:t> c </a:t>
            </a:r>
            <a:r>
              <a:rPr lang="en-US" sz="3200" dirty="0">
                <a:latin typeface="Times New Roman" panose="02020603050405020304" pitchFamily="18" charset="0"/>
                <a:ea typeface="Times New Roman" panose="02020603050405020304" pitchFamily="18" charset="0"/>
                <a:sym typeface="Symbol" panose="05050102010706020507" pitchFamily="18" charset="2"/>
              </a:rPr>
              <a:t></a:t>
            </a:r>
            <a:r>
              <a:rPr lang="en-US" sz="3200" dirty="0">
                <a:latin typeface="Times New Roman" panose="02020603050405020304" pitchFamily="18" charset="0"/>
                <a:ea typeface="Times New Roman" panose="02020603050405020304" pitchFamily="18" charset="0"/>
              </a:rPr>
              <a:t>T/</a:t>
            </a:r>
            <a:r>
              <a:rPr lang="en-US" sz="3200" dirty="0">
                <a:latin typeface="Times New Roman" panose="02020603050405020304" pitchFamily="18" charset="0"/>
                <a:ea typeface="Times New Roman" panose="02020603050405020304" pitchFamily="18" charset="0"/>
                <a:sym typeface="Symbol" panose="05050102010706020507" pitchFamily="18" charset="2"/>
              </a:rPr>
              <a:t></a:t>
            </a:r>
            <a:r>
              <a:rPr lang="en-US" sz="3200" dirty="0">
                <a:latin typeface="Times New Roman" panose="02020603050405020304" pitchFamily="18" charset="0"/>
                <a:ea typeface="Times New Roman" panose="02020603050405020304" pitchFamily="18" charset="0"/>
              </a:rPr>
              <a:t>t </a:t>
            </a:r>
            <a:r>
              <a:rPr lang="en-US" sz="3200" dirty="0">
                <a:latin typeface="Times New Roman" panose="02020603050405020304" pitchFamily="18" charset="0"/>
                <a:ea typeface="Times New Roman" panose="02020603050405020304" pitchFamily="18" charset="0"/>
                <a:sym typeface="Symbol" panose="05050102010706020507" pitchFamily="18" charset="2"/>
              </a:rPr>
              <a:t></a:t>
            </a:r>
            <a:r>
              <a:rPr lang="en-US" sz="3200" dirty="0">
                <a:latin typeface="Times New Roman" panose="02020603050405020304" pitchFamily="18" charset="0"/>
                <a:ea typeface="Times New Roman" panose="02020603050405020304" pitchFamily="18" charset="0"/>
              </a:rPr>
              <a:t>z </a:t>
            </a:r>
          </a:p>
          <a:p>
            <a:pPr hangingPunct="0"/>
            <a:r>
              <a:rPr lang="en-US" sz="3200" dirty="0">
                <a:latin typeface="Times New Roman" panose="02020603050405020304" pitchFamily="18" charset="0"/>
                <a:ea typeface="Times New Roman" panose="02020603050405020304" pitchFamily="18" charset="0"/>
              </a:rPr>
              <a:t> </a:t>
            </a:r>
            <a:r>
              <a:rPr lang="en-US" sz="3200" dirty="0" smtClean="0">
                <a:latin typeface="Times New Roman" panose="02020603050405020304" pitchFamily="18" charset="0"/>
                <a:ea typeface="Times New Roman" panose="02020603050405020304" pitchFamily="18" charset="0"/>
                <a:sym typeface="Symbol" panose="05050102010706020507" pitchFamily="18" charset="2"/>
              </a:rPr>
              <a:t></a:t>
            </a:r>
            <a:r>
              <a:rPr lang="en-US" sz="3200" dirty="0">
                <a:latin typeface="Times New Roman" panose="02020603050405020304" pitchFamily="18" charset="0"/>
                <a:ea typeface="Times New Roman" panose="02020603050405020304" pitchFamily="18" charset="0"/>
              </a:rPr>
              <a:t>G = -c </a:t>
            </a:r>
            <a:r>
              <a:rPr lang="en-US" sz="3200" dirty="0">
                <a:latin typeface="Times New Roman" panose="02020603050405020304" pitchFamily="18" charset="0"/>
                <a:ea typeface="Times New Roman" panose="02020603050405020304" pitchFamily="18" charset="0"/>
                <a:sym typeface="Symbol" panose="05050102010706020507" pitchFamily="18" charset="2"/>
              </a:rPr>
              <a:t></a:t>
            </a:r>
            <a:r>
              <a:rPr lang="en-US" sz="3200" dirty="0">
                <a:latin typeface="Times New Roman" panose="02020603050405020304" pitchFamily="18" charset="0"/>
                <a:ea typeface="Times New Roman" panose="02020603050405020304" pitchFamily="18" charset="0"/>
              </a:rPr>
              <a:t>T/</a:t>
            </a:r>
            <a:r>
              <a:rPr lang="en-US" sz="3200" dirty="0">
                <a:latin typeface="Times New Roman" panose="02020603050405020304" pitchFamily="18" charset="0"/>
                <a:ea typeface="Times New Roman" panose="02020603050405020304" pitchFamily="18" charset="0"/>
                <a:sym typeface="Symbol" panose="05050102010706020507" pitchFamily="18" charset="2"/>
              </a:rPr>
              <a:t></a:t>
            </a:r>
            <a:r>
              <a:rPr lang="en-US" sz="3200" dirty="0">
                <a:latin typeface="Times New Roman" panose="02020603050405020304" pitchFamily="18" charset="0"/>
                <a:ea typeface="Times New Roman" panose="02020603050405020304" pitchFamily="18" charset="0"/>
              </a:rPr>
              <a:t>t </a:t>
            </a:r>
            <a:r>
              <a:rPr lang="en-US" sz="3200" dirty="0">
                <a:latin typeface="Times New Roman" panose="02020603050405020304" pitchFamily="18" charset="0"/>
                <a:ea typeface="Times New Roman" panose="02020603050405020304" pitchFamily="18" charset="0"/>
                <a:sym typeface="Symbol" panose="05050102010706020507" pitchFamily="18" charset="2"/>
              </a:rPr>
              <a:t></a:t>
            </a:r>
            <a:r>
              <a:rPr lang="en-US" sz="3200" dirty="0" smtClean="0">
                <a:latin typeface="Times New Roman" panose="02020603050405020304" pitchFamily="18" charset="0"/>
                <a:ea typeface="Times New Roman" panose="02020603050405020304" pitchFamily="18" charset="0"/>
              </a:rPr>
              <a:t>z</a:t>
            </a:r>
          </a:p>
          <a:p>
            <a:r>
              <a:rPr lang="en-US" sz="1200" dirty="0"/>
              <a:t/>
            </a:r>
            <a:br>
              <a:rPr lang="en-US" sz="1200" dirty="0"/>
            </a:br>
            <a:endParaRPr lang="en-US" sz="1200" dirty="0">
              <a:latin typeface="Times New Roman" panose="02020603050405020304" pitchFamily="18" charset="0"/>
              <a:ea typeface="Times New Roman" panose="02020603050405020304" pitchFamily="18" charset="0"/>
            </a:endParaRPr>
          </a:p>
          <a:p>
            <a:r>
              <a:rPr lang="en-US" sz="1200" dirty="0">
                <a:latin typeface="Times New Roman" panose="02020603050405020304" pitchFamily="18" charset="0"/>
                <a:ea typeface="Times New Roman" panose="02020603050405020304" pitchFamily="18" charset="0"/>
              </a:rPr>
              <a:t/>
            </a:r>
            <a:br>
              <a:rPr lang="en-US" sz="1200" dirty="0">
                <a:latin typeface="Times New Roman" panose="02020603050405020304" pitchFamily="18" charset="0"/>
                <a:ea typeface="Times New Roman" panose="02020603050405020304" pitchFamily="18" charset="0"/>
              </a:rPr>
            </a:br>
            <a:endParaRPr lang="en-US" dirty="0"/>
          </a:p>
        </p:txBody>
      </p:sp>
      <p:sp>
        <p:nvSpPr>
          <p:cNvPr id="3" name="Rectangle 2"/>
          <p:cNvSpPr/>
          <p:nvPr/>
        </p:nvSpPr>
        <p:spPr>
          <a:xfrm>
            <a:off x="243840" y="134113"/>
            <a:ext cx="6181344" cy="923330"/>
          </a:xfrm>
          <a:prstGeom prst="rect">
            <a:avLst/>
          </a:prstGeom>
        </p:spPr>
        <p:txBody>
          <a:bodyPr wrap="square">
            <a:spAutoFit/>
          </a:bodyPr>
          <a:lstStyle/>
          <a:p>
            <a:pPr hangingPunct="0"/>
            <a:r>
              <a:rPr lang="en-US" sz="3600" dirty="0">
                <a:solidFill>
                  <a:srgbClr val="C00000"/>
                </a:solidFill>
                <a:latin typeface="Times New Roman" panose="02020603050405020304" pitchFamily="18" charset="0"/>
                <a:ea typeface="Times New Roman" panose="02020603050405020304" pitchFamily="18" charset="0"/>
              </a:rPr>
              <a:t>Vertical flux through layer:</a:t>
            </a:r>
          </a:p>
          <a:p>
            <a:pPr marL="457200" marR="0" hangingPunct="0">
              <a:spcBef>
                <a:spcPts val="0"/>
              </a:spcBef>
              <a:spcAft>
                <a:spcPts val="0"/>
              </a:spcAft>
            </a:pPr>
            <a:r>
              <a:rPr lang="en-US"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13581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7505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04931" y="164893"/>
            <a:ext cx="12087069" cy="5961272"/>
          </a:xfrm>
        </p:spPr>
        <p:txBody>
          <a:bodyPr/>
          <a:lstStyle/>
          <a:p>
            <a:endParaRPr lang="en-US" altLang="en-US" dirty="0"/>
          </a:p>
          <a:p>
            <a:pPr marL="0" indent="0">
              <a:buNone/>
            </a:pPr>
            <a:r>
              <a:rPr lang="en-US" altLang="en-US" sz="3600" dirty="0">
                <a:solidFill>
                  <a:srgbClr val="002060"/>
                </a:solidFill>
              </a:rPr>
              <a:t>In a similar way as in the bulk transfer approach for determining the heat flux, we can also write and equivalent expression for the evaporation as </a:t>
            </a:r>
          </a:p>
        </p:txBody>
      </p:sp>
      <p:sp>
        <p:nvSpPr>
          <p:cNvPr id="7173" name="Rectangle 5"/>
          <p:cNvSpPr>
            <a:spLocks noChangeArrowheads="1"/>
          </p:cNvSpPr>
          <p:nvPr/>
        </p:nvSpPr>
        <p:spPr bwMode="auto">
          <a:xfrm>
            <a:off x="1524001" y="31157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7172" name="Object 4"/>
          <p:cNvGraphicFramePr>
            <a:graphicFrameLocks noChangeAspect="1"/>
          </p:cNvGraphicFramePr>
          <p:nvPr>
            <p:extLst>
              <p:ext uri="{D42A27DB-BD31-4B8C-83A1-F6EECF244321}">
                <p14:modId xmlns:p14="http://schemas.microsoft.com/office/powerpoint/2010/main" val="1872510016"/>
              </p:ext>
            </p:extLst>
          </p:nvPr>
        </p:nvGraphicFramePr>
        <p:xfrm>
          <a:off x="3127802" y="2194997"/>
          <a:ext cx="6400800" cy="920750"/>
        </p:xfrm>
        <a:graphic>
          <a:graphicData uri="http://schemas.openxmlformats.org/presentationml/2006/ole">
            <mc:AlternateContent xmlns:mc="http://schemas.openxmlformats.org/markup-compatibility/2006">
              <mc:Choice xmlns:v="urn:schemas-microsoft-com:vml" Requires="v">
                <p:oleObj spid="_x0000_s4139" name="Equation" r:id="rId3" imgW="1790700" imgH="254000" progId="Equation.3">
                  <p:embed/>
                </p:oleObj>
              </mc:Choice>
              <mc:Fallback>
                <p:oleObj name="Equation" r:id="rId3" imgW="1790700" imgH="254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7802" y="2194997"/>
                        <a:ext cx="6400800" cy="92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104930" y="3792511"/>
            <a:ext cx="11797259" cy="3416320"/>
          </a:xfrm>
          <a:prstGeom prst="rect">
            <a:avLst/>
          </a:prstGeom>
          <a:noFill/>
        </p:spPr>
        <p:txBody>
          <a:bodyPr wrap="square" rtlCol="0">
            <a:spAutoFit/>
          </a:bodyPr>
          <a:lstStyle/>
          <a:p>
            <a:r>
              <a:rPr lang="en-US" altLang="en-US" sz="3600" dirty="0"/>
              <a:t>Where        </a:t>
            </a:r>
          </a:p>
          <a:p>
            <a:endParaRPr lang="en-US" altLang="en-US" sz="3600" dirty="0" smtClean="0"/>
          </a:p>
          <a:p>
            <a:r>
              <a:rPr lang="en-US" altLang="en-US" sz="3600" dirty="0" smtClean="0"/>
              <a:t>is </a:t>
            </a:r>
            <a:r>
              <a:rPr lang="en-US" altLang="en-US" sz="3600" dirty="0"/>
              <a:t>the bulk transfer coefficient for water vapor</a:t>
            </a:r>
            <a:r>
              <a:rPr lang="en-US" altLang="en-US" sz="3600" dirty="0" smtClean="0"/>
              <a:t>.</a:t>
            </a:r>
          </a:p>
          <a:p>
            <a:r>
              <a:rPr lang="en-US" altLang="en-US" sz="3600" dirty="0"/>
              <a:t>The value of       is not well established particularly at high wind speeds, such as </a:t>
            </a:r>
            <a:r>
              <a:rPr lang="en-US" altLang="en-US" sz="3600" dirty="0" smtClean="0"/>
              <a:t>for   </a:t>
            </a:r>
            <a:endParaRPr lang="en-US" altLang="en-US" sz="3600" dirty="0"/>
          </a:p>
          <a:p>
            <a:endParaRPr lang="en-US" sz="3600" dirty="0"/>
          </a:p>
        </p:txBody>
      </p:sp>
      <p:graphicFrame>
        <p:nvGraphicFramePr>
          <p:cNvPr id="7" name="Object 4"/>
          <p:cNvGraphicFramePr>
            <a:graphicFrameLocks noChangeAspect="1"/>
          </p:cNvGraphicFramePr>
          <p:nvPr>
            <p:extLst>
              <p:ext uri="{D42A27DB-BD31-4B8C-83A1-F6EECF244321}">
                <p14:modId xmlns:p14="http://schemas.microsoft.com/office/powerpoint/2010/main" val="1529334244"/>
              </p:ext>
            </p:extLst>
          </p:nvPr>
        </p:nvGraphicFramePr>
        <p:xfrm>
          <a:off x="1708732" y="3857043"/>
          <a:ext cx="609600" cy="609600"/>
        </p:xfrm>
        <a:graphic>
          <a:graphicData uri="http://schemas.openxmlformats.org/presentationml/2006/ole">
            <mc:AlternateContent xmlns:mc="http://schemas.openxmlformats.org/markup-compatibility/2006">
              <mc:Choice xmlns:v="urn:schemas-microsoft-com:vml" Requires="v">
                <p:oleObj spid="_x0000_s4140" name="Equation" r:id="rId5" imgW="228600" imgH="228600" progId="Equation.3">
                  <p:embed/>
                </p:oleObj>
              </mc:Choice>
              <mc:Fallback>
                <p:oleObj name="Equation" r:id="rId5" imgW="2286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8732" y="3857043"/>
                        <a:ext cx="6096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4"/>
          <p:cNvGraphicFramePr>
            <a:graphicFrameLocks noChangeAspect="1"/>
          </p:cNvGraphicFramePr>
          <p:nvPr>
            <p:extLst>
              <p:ext uri="{D42A27DB-BD31-4B8C-83A1-F6EECF244321}">
                <p14:modId xmlns:p14="http://schemas.microsoft.com/office/powerpoint/2010/main" val="2971091705"/>
              </p:ext>
            </p:extLst>
          </p:nvPr>
        </p:nvGraphicFramePr>
        <p:xfrm>
          <a:off x="2518202" y="5500671"/>
          <a:ext cx="609600" cy="609600"/>
        </p:xfrm>
        <a:graphic>
          <a:graphicData uri="http://schemas.openxmlformats.org/presentationml/2006/ole">
            <mc:AlternateContent xmlns:mc="http://schemas.openxmlformats.org/markup-compatibility/2006">
              <mc:Choice xmlns:v="urn:schemas-microsoft-com:vml" Requires="v">
                <p:oleObj spid="_x0000_s4141" name="Equation" r:id="rId7" imgW="228600" imgH="228600" progId="Equation.3">
                  <p:embed/>
                </p:oleObj>
              </mc:Choice>
              <mc:Fallback>
                <p:oleObj name="Equation" r:id="rId7" imgW="2286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8202" y="5500671"/>
                        <a:ext cx="6096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163046574"/>
              </p:ext>
            </p:extLst>
          </p:nvPr>
        </p:nvGraphicFramePr>
        <p:xfrm>
          <a:off x="5683770" y="6126165"/>
          <a:ext cx="2716107" cy="676764"/>
        </p:xfrm>
        <a:graphic>
          <a:graphicData uri="http://schemas.openxmlformats.org/presentationml/2006/ole">
            <mc:AlternateContent xmlns:mc="http://schemas.openxmlformats.org/markup-compatibility/2006">
              <mc:Choice xmlns:v="urn:schemas-microsoft-com:vml" Requires="v">
                <p:oleObj spid="_x0000_s4142" name="Equation" r:id="rId8" imgW="761669" imgH="253890" progId="Equation.3">
                  <p:embed/>
                </p:oleObj>
              </mc:Choice>
              <mc:Fallback>
                <p:oleObj name="Equation" r:id="rId8" imgW="761669" imgH="25389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83770" y="6126165"/>
                        <a:ext cx="2716107" cy="676764"/>
                      </a:xfrm>
                      <a:prstGeom prst="rect">
                        <a:avLst/>
                      </a:prstGeom>
                      <a:noFill/>
                      <a:extLst/>
                    </p:spPr>
                  </p:pic>
                </p:oleObj>
              </mc:Fallback>
            </mc:AlternateContent>
          </a:graphicData>
        </a:graphic>
      </p:graphicFrame>
    </p:spTree>
    <p:extLst>
      <p:ext uri="{BB962C8B-B14F-4D97-AF65-F5344CB8AC3E}">
        <p14:creationId xmlns:p14="http://schemas.microsoft.com/office/powerpoint/2010/main" val="14575852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0" y="1"/>
            <a:ext cx="12192000" cy="6126164"/>
          </a:xfrm>
        </p:spPr>
        <p:txBody>
          <a:bodyPr/>
          <a:lstStyle/>
          <a:p>
            <a:r>
              <a:rPr lang="en-US" altLang="en-US" sz="4000" dirty="0"/>
              <a:t>Sometimes               </a:t>
            </a:r>
            <a:r>
              <a:rPr lang="en-US" altLang="en-US" sz="4000" dirty="0" smtClean="0"/>
              <a:t> and               </a:t>
            </a:r>
          </a:p>
          <a:p>
            <a:pPr marL="0" indent="0">
              <a:buNone/>
            </a:pPr>
            <a:r>
              <a:rPr lang="en-US" altLang="en-US" sz="4000" dirty="0" smtClean="0"/>
              <a:t>are </a:t>
            </a:r>
            <a:r>
              <a:rPr lang="en-US" altLang="en-US" sz="4000" dirty="0"/>
              <a:t>used although they have a somewhat different behavior depending on the stability and wind shear or on the two factors combined in terms of the Richardson number</a:t>
            </a:r>
            <a:r>
              <a:rPr lang="en-US" altLang="en-US" sz="4000" dirty="0" smtClean="0"/>
              <a:t>.</a:t>
            </a:r>
          </a:p>
          <a:p>
            <a:pPr marL="0" indent="0">
              <a:buNone/>
            </a:pPr>
            <a:endParaRPr lang="en-US" altLang="en-US" sz="4000" dirty="0"/>
          </a:p>
          <a:p>
            <a:r>
              <a:rPr lang="en-US" altLang="en-US" sz="4000" dirty="0"/>
              <a:t>The main difficulty in applying this last method is that the specific humidity at the surface q(0) is not easy to measure or estimate over land.</a:t>
            </a:r>
          </a:p>
          <a:p>
            <a:endParaRPr lang="en-US" altLang="en-US" dirty="0"/>
          </a:p>
        </p:txBody>
      </p:sp>
      <p:sp>
        <p:nvSpPr>
          <p:cNvPr id="9221" name="Rectangle 5"/>
          <p:cNvSpPr>
            <a:spLocks noChangeArrowheads="1"/>
          </p:cNvSpPr>
          <p:nvPr/>
        </p:nvSpPr>
        <p:spPr bwMode="auto">
          <a:xfrm>
            <a:off x="1524001" y="31300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9220" name="Object 4"/>
          <p:cNvGraphicFramePr>
            <a:graphicFrameLocks noChangeAspect="1"/>
          </p:cNvGraphicFramePr>
          <p:nvPr>
            <p:extLst>
              <p:ext uri="{D42A27DB-BD31-4B8C-83A1-F6EECF244321}">
                <p14:modId xmlns:p14="http://schemas.microsoft.com/office/powerpoint/2010/main" val="1695613770"/>
              </p:ext>
            </p:extLst>
          </p:nvPr>
        </p:nvGraphicFramePr>
        <p:xfrm>
          <a:off x="2833140" y="1"/>
          <a:ext cx="1524000" cy="581025"/>
        </p:xfrm>
        <a:graphic>
          <a:graphicData uri="http://schemas.openxmlformats.org/presentationml/2006/ole">
            <mc:AlternateContent xmlns:mc="http://schemas.openxmlformats.org/markup-compatibility/2006">
              <mc:Choice xmlns:v="urn:schemas-microsoft-com:vml" Requires="v">
                <p:oleObj spid="_x0000_s6170" name="Equation" r:id="rId3" imgW="596900" imgH="228600" progId="Equation.3">
                  <p:embed/>
                </p:oleObj>
              </mc:Choice>
              <mc:Fallback>
                <p:oleObj name="Equation" r:id="rId3" imgW="5969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3140" y="1"/>
                        <a:ext cx="1524000"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3" name="Rectangle 7"/>
          <p:cNvSpPr>
            <a:spLocks noChangeArrowheads="1"/>
          </p:cNvSpPr>
          <p:nvPr/>
        </p:nvSpPr>
        <p:spPr bwMode="auto">
          <a:xfrm>
            <a:off x="1524001" y="31347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9222" name="Object 6"/>
          <p:cNvGraphicFramePr>
            <a:graphicFrameLocks noChangeAspect="1"/>
          </p:cNvGraphicFramePr>
          <p:nvPr>
            <p:extLst>
              <p:ext uri="{D42A27DB-BD31-4B8C-83A1-F6EECF244321}">
                <p14:modId xmlns:p14="http://schemas.microsoft.com/office/powerpoint/2010/main" val="133214329"/>
              </p:ext>
            </p:extLst>
          </p:nvPr>
        </p:nvGraphicFramePr>
        <p:xfrm>
          <a:off x="5975876" y="37665"/>
          <a:ext cx="2428807" cy="505696"/>
        </p:xfrm>
        <a:graphic>
          <a:graphicData uri="http://schemas.openxmlformats.org/presentationml/2006/ole">
            <mc:AlternateContent xmlns:mc="http://schemas.openxmlformats.org/markup-compatibility/2006">
              <mc:Choice xmlns:v="urn:schemas-microsoft-com:vml" Requires="v">
                <p:oleObj spid="_x0000_s6171" name="Equation" r:id="rId5" imgW="596641" imgH="215806" progId="Equation.3">
                  <p:embed/>
                </p:oleObj>
              </mc:Choice>
              <mc:Fallback>
                <p:oleObj name="Equation" r:id="rId5" imgW="596641" imgH="21580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5876" y="37665"/>
                        <a:ext cx="2428807" cy="505696"/>
                      </a:xfrm>
                      <a:prstGeom prst="rect">
                        <a:avLst/>
                      </a:prstGeom>
                      <a:noFill/>
                      <a:extLst/>
                    </p:spPr>
                  </p:pic>
                </p:oleObj>
              </mc:Fallback>
            </mc:AlternateContent>
          </a:graphicData>
        </a:graphic>
      </p:graphicFrame>
    </p:spTree>
    <p:extLst>
      <p:ext uri="{BB962C8B-B14F-4D97-AF65-F5344CB8AC3E}">
        <p14:creationId xmlns:p14="http://schemas.microsoft.com/office/powerpoint/2010/main" val="2071832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7128" y="1102431"/>
            <a:ext cx="9488774" cy="3680508"/>
          </a:xfrm>
          <a:prstGeom prst="rect">
            <a:avLst/>
          </a:prstGeom>
        </p:spPr>
      </p:pic>
      <p:sp>
        <p:nvSpPr>
          <p:cNvPr id="4" name="Rectangle 3"/>
          <p:cNvSpPr/>
          <p:nvPr/>
        </p:nvSpPr>
        <p:spPr>
          <a:xfrm>
            <a:off x="0" y="-559524"/>
            <a:ext cx="11823030" cy="1631216"/>
          </a:xfrm>
          <a:prstGeom prst="rect">
            <a:avLst/>
          </a:prstGeom>
        </p:spPr>
        <p:txBody>
          <a:bodyPr wrap="square">
            <a:spAutoFit/>
          </a:bodyPr>
          <a:lstStyle/>
          <a:p>
            <a:endParaRPr lang="en-US" sz="2800" dirty="0" smtClean="0"/>
          </a:p>
          <a:p>
            <a:r>
              <a:rPr lang="en-US" sz="3600" dirty="0" smtClean="0"/>
              <a:t>We can </a:t>
            </a:r>
            <a:r>
              <a:rPr lang="en-US" sz="3600" dirty="0"/>
              <a:t>write in descriptive form an </a:t>
            </a:r>
            <a:r>
              <a:rPr lang="en-US" sz="3600" dirty="0" smtClean="0">
                <a:solidFill>
                  <a:srgbClr val="C00000"/>
                </a:solidFill>
              </a:rPr>
              <a:t>Eulerian</a:t>
            </a:r>
            <a:r>
              <a:rPr lang="en-US" sz="3600" dirty="0" smtClean="0"/>
              <a:t> </a:t>
            </a:r>
            <a:r>
              <a:rPr lang="en-US" sz="3600" dirty="0"/>
              <a:t>(i.e., fixed relative to the ground) forecast equation for turbulence kinetic energy: </a:t>
            </a:r>
          </a:p>
        </p:txBody>
      </p:sp>
      <p:sp>
        <p:nvSpPr>
          <p:cNvPr id="5" name="Rectangle 4"/>
          <p:cNvSpPr/>
          <p:nvPr/>
        </p:nvSpPr>
        <p:spPr>
          <a:xfrm>
            <a:off x="0" y="4708955"/>
            <a:ext cx="12192000" cy="2062103"/>
          </a:xfrm>
          <a:prstGeom prst="rect">
            <a:avLst/>
          </a:prstGeom>
        </p:spPr>
        <p:txBody>
          <a:bodyPr wrap="square">
            <a:spAutoFit/>
          </a:bodyPr>
          <a:lstStyle/>
          <a:p>
            <a:r>
              <a:rPr lang="en-US" sz="3200" b="1" i="1" dirty="0" smtClean="0"/>
              <a:t>A</a:t>
            </a:r>
            <a:r>
              <a:rPr lang="en-US" sz="3200" b="1" i="1" baseline="-25000" dirty="0" smtClean="0"/>
              <a:t>d</a:t>
            </a:r>
            <a:r>
              <a:rPr lang="en-US" sz="3200" dirty="0" smtClean="0"/>
              <a:t> the </a:t>
            </a:r>
            <a:r>
              <a:rPr lang="en-US" sz="3200" dirty="0"/>
              <a:t>advection of TKE by the mean wind, </a:t>
            </a:r>
            <a:r>
              <a:rPr lang="en-US" sz="3200" b="1" dirty="0"/>
              <a:t>M</a:t>
            </a:r>
            <a:r>
              <a:rPr lang="en-US" sz="3200" dirty="0"/>
              <a:t> is </a:t>
            </a:r>
            <a:r>
              <a:rPr lang="en-US" sz="3200" dirty="0" smtClean="0"/>
              <a:t>mechanical </a:t>
            </a:r>
            <a:r>
              <a:rPr lang="en-US" sz="3200" dirty="0"/>
              <a:t>generation of turbulence, </a:t>
            </a:r>
            <a:r>
              <a:rPr lang="en-US" sz="3200" b="1" dirty="0"/>
              <a:t>B</a:t>
            </a:r>
            <a:r>
              <a:rPr lang="en-US" sz="3200" dirty="0"/>
              <a:t> is buoyant generation or </a:t>
            </a:r>
            <a:r>
              <a:rPr lang="en-US" sz="3200" dirty="0" smtClean="0"/>
              <a:t>consumption </a:t>
            </a:r>
            <a:r>
              <a:rPr lang="en-US" sz="3200" dirty="0"/>
              <a:t>of turbulence, </a:t>
            </a:r>
            <a:r>
              <a:rPr lang="en-US" sz="3200" b="1" dirty="0" err="1"/>
              <a:t>Tr</a:t>
            </a:r>
            <a:r>
              <a:rPr lang="en-US" sz="3200" dirty="0"/>
              <a:t> is </a:t>
            </a:r>
            <a:r>
              <a:rPr lang="en-US" sz="3200" dirty="0" smtClean="0"/>
              <a:t>trans­port </a:t>
            </a:r>
            <a:r>
              <a:rPr lang="en-US" sz="3200" dirty="0"/>
              <a:t>of turbulence energy by turbulence itself, </a:t>
            </a:r>
            <a:r>
              <a:rPr lang="en-US" sz="3200" dirty="0" smtClean="0"/>
              <a:t>and </a:t>
            </a:r>
            <a:r>
              <a:rPr lang="el-GR" sz="3200" b="1" dirty="0" smtClean="0"/>
              <a:t>ε</a:t>
            </a:r>
            <a:r>
              <a:rPr lang="en-US" sz="3200" dirty="0" smtClean="0"/>
              <a:t> is </a:t>
            </a:r>
            <a:r>
              <a:rPr lang="en-US" sz="3200" dirty="0"/>
              <a:t>the viscous dissipation rate. </a:t>
            </a:r>
          </a:p>
        </p:txBody>
      </p:sp>
    </p:spTree>
    <p:extLst>
      <p:ext uri="{BB962C8B-B14F-4D97-AF65-F5344CB8AC3E}">
        <p14:creationId xmlns:p14="http://schemas.microsoft.com/office/powerpoint/2010/main" val="28538522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152401"/>
            <a:ext cx="11932170" cy="792163"/>
          </a:xfrm>
        </p:spPr>
        <p:txBody>
          <a:bodyPr/>
          <a:lstStyle/>
          <a:p>
            <a:r>
              <a:rPr lang="en-US" altLang="en-US" dirty="0">
                <a:solidFill>
                  <a:srgbClr val="C00000"/>
                </a:solidFill>
              </a:rPr>
              <a:t>Energy balance method</a:t>
            </a:r>
          </a:p>
        </p:txBody>
      </p:sp>
      <p:sp>
        <p:nvSpPr>
          <p:cNvPr id="10243" name="Rectangle 3"/>
          <p:cNvSpPr>
            <a:spLocks noGrp="1" noChangeArrowheads="1"/>
          </p:cNvSpPr>
          <p:nvPr>
            <p:ph type="body" idx="1"/>
          </p:nvPr>
        </p:nvSpPr>
        <p:spPr>
          <a:xfrm>
            <a:off x="0" y="990601"/>
            <a:ext cx="12192000" cy="5135563"/>
          </a:xfrm>
        </p:spPr>
        <p:txBody>
          <a:bodyPr>
            <a:normAutofit lnSpcReduction="10000"/>
          </a:bodyPr>
          <a:lstStyle/>
          <a:p>
            <a:r>
              <a:rPr lang="en-US" altLang="en-US" dirty="0"/>
              <a:t>The energy equation at the surface </a:t>
            </a:r>
            <a:r>
              <a:rPr lang="en-US" altLang="en-US" dirty="0" smtClean="0"/>
              <a:t>can </a:t>
            </a:r>
            <a:r>
              <a:rPr lang="en-US" altLang="en-US" dirty="0"/>
              <a:t>be written as </a:t>
            </a:r>
          </a:p>
          <a:p>
            <a:endParaRPr lang="en-US" altLang="en-US" dirty="0"/>
          </a:p>
          <a:p>
            <a:endParaRPr lang="en-US" altLang="en-US" dirty="0" smtClean="0"/>
          </a:p>
          <a:p>
            <a:endParaRPr lang="en-US" altLang="en-US" dirty="0"/>
          </a:p>
          <a:p>
            <a:r>
              <a:rPr lang="en-US" altLang="en-US" dirty="0" smtClean="0"/>
              <a:t>Solving </a:t>
            </a:r>
            <a:r>
              <a:rPr lang="en-US" altLang="en-US" dirty="0"/>
              <a:t>for E we find</a:t>
            </a:r>
          </a:p>
          <a:p>
            <a:endParaRPr lang="en-US" altLang="en-US" dirty="0"/>
          </a:p>
          <a:p>
            <a:endParaRPr lang="en-US" altLang="en-US" dirty="0" smtClean="0"/>
          </a:p>
          <a:p>
            <a:endParaRPr lang="en-US" altLang="en-US" dirty="0" smtClean="0"/>
          </a:p>
          <a:p>
            <a:pPr marL="0" indent="0">
              <a:buNone/>
            </a:pPr>
            <a:r>
              <a:rPr lang="en-US" altLang="en-US" dirty="0" smtClean="0"/>
              <a:t>where </a:t>
            </a:r>
            <a:r>
              <a:rPr lang="en-US" altLang="en-US" dirty="0"/>
              <a:t>B is the Bowen ratio.</a:t>
            </a:r>
          </a:p>
          <a:p>
            <a:r>
              <a:rPr lang="en-US" altLang="en-US" dirty="0"/>
              <a:t>Knowing the Bowen ratio and the other fluxes, this can be used to compute the evapotranspiration.</a:t>
            </a:r>
          </a:p>
        </p:txBody>
      </p:sp>
      <p:sp>
        <p:nvSpPr>
          <p:cNvPr id="10245" name="Rectangle 5"/>
          <p:cNvSpPr>
            <a:spLocks noChangeArrowheads="1"/>
          </p:cNvSpPr>
          <p:nvPr/>
        </p:nvSpPr>
        <p:spPr bwMode="auto">
          <a:xfrm>
            <a:off x="1524001" y="31157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0244" name="Object 4"/>
          <p:cNvGraphicFramePr>
            <a:graphicFrameLocks noChangeAspect="1"/>
          </p:cNvGraphicFramePr>
          <p:nvPr>
            <p:extLst>
              <p:ext uri="{D42A27DB-BD31-4B8C-83A1-F6EECF244321}">
                <p14:modId xmlns:p14="http://schemas.microsoft.com/office/powerpoint/2010/main" val="3940299869"/>
              </p:ext>
            </p:extLst>
          </p:nvPr>
        </p:nvGraphicFramePr>
        <p:xfrm>
          <a:off x="2156085" y="1700214"/>
          <a:ext cx="6324600" cy="677863"/>
        </p:xfrm>
        <a:graphic>
          <a:graphicData uri="http://schemas.openxmlformats.org/presentationml/2006/ole">
            <mc:AlternateContent xmlns:mc="http://schemas.openxmlformats.org/markup-compatibility/2006">
              <mc:Choice xmlns:v="urn:schemas-microsoft-com:vml" Requires="v">
                <p:oleObj spid="_x0000_s7192" name="Equation" r:id="rId3" imgW="2400300" imgH="254000" progId="Equation.3">
                  <p:embed/>
                </p:oleObj>
              </mc:Choice>
              <mc:Fallback>
                <p:oleObj name="Equation" r:id="rId3" imgW="2400300" imgH="254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085" y="1700214"/>
                        <a:ext cx="6324600" cy="677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7" name="Rectangle 7"/>
          <p:cNvSpPr>
            <a:spLocks noChangeArrowheads="1"/>
          </p:cNvSpPr>
          <p:nvPr/>
        </p:nvSpPr>
        <p:spPr bwMode="auto">
          <a:xfrm>
            <a:off x="1524001" y="31157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0246" name="Object 6"/>
          <p:cNvGraphicFramePr>
            <a:graphicFrameLocks noChangeAspect="1"/>
          </p:cNvGraphicFramePr>
          <p:nvPr>
            <p:extLst>
              <p:ext uri="{D42A27DB-BD31-4B8C-83A1-F6EECF244321}">
                <p14:modId xmlns:p14="http://schemas.microsoft.com/office/powerpoint/2010/main" val="3809262099"/>
              </p:ext>
            </p:extLst>
          </p:nvPr>
        </p:nvGraphicFramePr>
        <p:xfrm>
          <a:off x="2651385" y="3591720"/>
          <a:ext cx="6629400" cy="660400"/>
        </p:xfrm>
        <a:graphic>
          <a:graphicData uri="http://schemas.openxmlformats.org/presentationml/2006/ole">
            <mc:AlternateContent xmlns:mc="http://schemas.openxmlformats.org/markup-compatibility/2006">
              <mc:Choice xmlns:v="urn:schemas-microsoft-com:vml" Requires="v">
                <p:oleObj spid="_x0000_s7193" name="Equation" r:id="rId5" imgW="2578100" imgH="254000" progId="Equation.3">
                  <p:embed/>
                </p:oleObj>
              </mc:Choice>
              <mc:Fallback>
                <p:oleObj name="Equation" r:id="rId5" imgW="2578100" imgH="254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1385" y="3591720"/>
                        <a:ext cx="66294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560641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392401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168639" y="0"/>
            <a:ext cx="12007121" cy="5668963"/>
          </a:xfrm>
        </p:spPr>
        <p:txBody>
          <a:bodyPr>
            <a:normAutofit/>
          </a:bodyPr>
          <a:lstStyle/>
          <a:p>
            <a:pPr marL="0" indent="0">
              <a:buNone/>
            </a:pPr>
            <a:r>
              <a:rPr lang="en-US" altLang="en-US" sz="4000" dirty="0" smtClean="0"/>
              <a:t>The </a:t>
            </a:r>
            <a:r>
              <a:rPr lang="en-US" altLang="en-US" sz="4000" dirty="0"/>
              <a:t>Bowen ratio can be computed from the gradient-flux relationship for heat </a:t>
            </a:r>
            <a:r>
              <a:rPr lang="en-US" altLang="en-US" sz="4000" dirty="0" smtClean="0"/>
              <a:t>and </a:t>
            </a:r>
            <a:r>
              <a:rPr lang="en-US" altLang="en-US" sz="4000" dirty="0"/>
              <a:t>water vapor </a:t>
            </a:r>
            <a:r>
              <a:rPr lang="en-US" altLang="en-US" sz="4000" dirty="0" smtClean="0"/>
              <a:t> </a:t>
            </a:r>
            <a:r>
              <a:rPr lang="en-US" altLang="en-US" sz="4000" dirty="0"/>
              <a:t>assuming </a:t>
            </a:r>
            <a:r>
              <a:rPr lang="en-US" altLang="en-US" sz="4000" dirty="0" smtClean="0"/>
              <a:t>that:              </a:t>
            </a:r>
            <a:endParaRPr lang="en-US" altLang="en-US" sz="4000" dirty="0"/>
          </a:p>
          <a:p>
            <a:endParaRPr lang="en-US" altLang="en-US" sz="4000" dirty="0"/>
          </a:p>
        </p:txBody>
      </p:sp>
      <p:sp>
        <p:nvSpPr>
          <p:cNvPr id="11269" name="Rectangle 5"/>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1268" name="Object 4"/>
          <p:cNvGraphicFramePr>
            <a:graphicFrameLocks noChangeAspect="1"/>
          </p:cNvGraphicFramePr>
          <p:nvPr>
            <p:extLst>
              <p:ext uri="{D42A27DB-BD31-4B8C-83A1-F6EECF244321}">
                <p14:modId xmlns:p14="http://schemas.microsoft.com/office/powerpoint/2010/main" val="1686889306"/>
              </p:ext>
            </p:extLst>
          </p:nvPr>
        </p:nvGraphicFramePr>
        <p:xfrm>
          <a:off x="4959350" y="1451054"/>
          <a:ext cx="1524000" cy="546100"/>
        </p:xfrm>
        <a:graphic>
          <a:graphicData uri="http://schemas.openxmlformats.org/presentationml/2006/ole">
            <mc:AlternateContent xmlns:mc="http://schemas.openxmlformats.org/markup-compatibility/2006">
              <mc:Choice xmlns:v="urn:schemas-microsoft-com:vml" Requires="v">
                <p:oleObj spid="_x0000_s8227" name="Equation" r:id="rId3" imgW="634725" imgH="228501" progId="Equation.3">
                  <p:embed/>
                </p:oleObj>
              </mc:Choice>
              <mc:Fallback>
                <p:oleObj name="Equation" r:id="rId3" imgW="634725" imgH="22850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9350" y="1451054"/>
                        <a:ext cx="1524000"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Rectangle 7"/>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1270" name="Object 6"/>
          <p:cNvGraphicFramePr>
            <a:graphicFrameLocks noChangeAspect="1"/>
          </p:cNvGraphicFramePr>
          <p:nvPr>
            <p:extLst>
              <p:ext uri="{D42A27DB-BD31-4B8C-83A1-F6EECF244321}">
                <p14:modId xmlns:p14="http://schemas.microsoft.com/office/powerpoint/2010/main" val="287910489"/>
              </p:ext>
            </p:extLst>
          </p:nvPr>
        </p:nvGraphicFramePr>
        <p:xfrm>
          <a:off x="4270375" y="2565401"/>
          <a:ext cx="2514600" cy="1244600"/>
        </p:xfrm>
        <a:graphic>
          <a:graphicData uri="http://schemas.openxmlformats.org/presentationml/2006/ole">
            <mc:AlternateContent xmlns:mc="http://schemas.openxmlformats.org/markup-compatibility/2006">
              <mc:Choice xmlns:v="urn:schemas-microsoft-com:vml" Requires="v">
                <p:oleObj spid="_x0000_s8228" name="Equation" r:id="rId5" imgW="927100" imgH="457200" progId="Equation.3">
                  <p:embed/>
                </p:oleObj>
              </mc:Choice>
              <mc:Fallback>
                <p:oleObj name="Equation" r:id="rId5" imgW="9271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0375" y="2565401"/>
                        <a:ext cx="2514600" cy="124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2" name="Text Box 8"/>
          <p:cNvSpPr txBox="1">
            <a:spLocks noChangeArrowheads="1"/>
          </p:cNvSpPr>
          <p:nvPr/>
        </p:nvSpPr>
        <p:spPr bwMode="auto">
          <a:xfrm>
            <a:off x="926892" y="4512144"/>
            <a:ext cx="58862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dirty="0"/>
              <a:t>or</a:t>
            </a:r>
          </a:p>
        </p:txBody>
      </p:sp>
      <p:sp>
        <p:nvSpPr>
          <p:cNvPr id="11274" name="Rectangle 10"/>
          <p:cNvSpPr>
            <a:spLocks noChangeArrowheads="1"/>
          </p:cNvSpPr>
          <p:nvPr/>
        </p:nvSpPr>
        <p:spPr bwMode="auto">
          <a:xfrm>
            <a:off x="1524001" y="4387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1273" name="Object 9"/>
          <p:cNvGraphicFramePr>
            <a:graphicFrameLocks noChangeAspect="1"/>
          </p:cNvGraphicFramePr>
          <p:nvPr>
            <p:extLst>
              <p:ext uri="{D42A27DB-BD31-4B8C-83A1-F6EECF244321}">
                <p14:modId xmlns:p14="http://schemas.microsoft.com/office/powerpoint/2010/main" val="1672616615"/>
              </p:ext>
            </p:extLst>
          </p:nvPr>
        </p:nvGraphicFramePr>
        <p:xfrm>
          <a:off x="4270375" y="4378248"/>
          <a:ext cx="3733800" cy="1141413"/>
        </p:xfrm>
        <a:graphic>
          <a:graphicData uri="http://schemas.openxmlformats.org/presentationml/2006/ole">
            <mc:AlternateContent xmlns:mc="http://schemas.openxmlformats.org/markup-compatibility/2006">
              <mc:Choice xmlns:v="urn:schemas-microsoft-com:vml" Requires="v">
                <p:oleObj spid="_x0000_s8229" name="Equation" r:id="rId7" imgW="1498600" imgH="457200" progId="Equation.3">
                  <p:embed/>
                </p:oleObj>
              </mc:Choice>
              <mc:Fallback>
                <p:oleObj name="Equation" r:id="rId7" imgW="149860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0375" y="4378248"/>
                        <a:ext cx="3733800" cy="1141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937583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1" y="0"/>
            <a:ext cx="12103308" cy="5287963"/>
          </a:xfrm>
        </p:spPr>
        <p:txBody>
          <a:bodyPr/>
          <a:lstStyle/>
          <a:p>
            <a:r>
              <a:rPr lang="en-US" altLang="en-US" dirty="0"/>
              <a:t>Thus, to evaluate B one needs to measure the temperature difference                  and the specific humidity difference       between two levels in the surface mixed layer.</a:t>
            </a:r>
          </a:p>
          <a:p>
            <a:pPr marL="0" indent="0">
              <a:buNone/>
            </a:pPr>
            <a:r>
              <a:rPr lang="en-US" altLang="en-US" dirty="0"/>
              <a:t>                                    </a:t>
            </a:r>
            <a:endParaRPr lang="en-US" altLang="en-US" dirty="0" smtClean="0"/>
          </a:p>
          <a:p>
            <a:endParaRPr lang="en-US" altLang="en-US" dirty="0"/>
          </a:p>
          <a:p>
            <a:endParaRPr lang="en-US" altLang="en-US" dirty="0" smtClean="0"/>
          </a:p>
          <a:p>
            <a:r>
              <a:rPr lang="en-US" altLang="en-US" dirty="0" smtClean="0"/>
              <a:t> We </a:t>
            </a:r>
            <a:r>
              <a:rPr lang="en-US" altLang="en-US" dirty="0"/>
              <a:t>can express B in terms on the vapor pressure e instead of q, so that</a:t>
            </a:r>
          </a:p>
        </p:txBody>
      </p:sp>
      <p:sp>
        <p:nvSpPr>
          <p:cNvPr id="12293" name="Rectangle 5"/>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2292" name="Object 4"/>
          <p:cNvGraphicFramePr>
            <a:graphicFrameLocks noChangeAspect="1"/>
          </p:cNvGraphicFramePr>
          <p:nvPr>
            <p:extLst>
              <p:ext uri="{D42A27DB-BD31-4B8C-83A1-F6EECF244321}">
                <p14:modId xmlns:p14="http://schemas.microsoft.com/office/powerpoint/2010/main" val="4288821211"/>
              </p:ext>
            </p:extLst>
          </p:nvPr>
        </p:nvGraphicFramePr>
        <p:xfrm>
          <a:off x="5380220" y="1119319"/>
          <a:ext cx="1981200" cy="541337"/>
        </p:xfrm>
        <a:graphic>
          <a:graphicData uri="http://schemas.openxmlformats.org/presentationml/2006/ole">
            <mc:AlternateContent xmlns:mc="http://schemas.openxmlformats.org/markup-compatibility/2006">
              <mc:Choice xmlns:v="urn:schemas-microsoft-com:vml" Requires="v">
                <p:oleObj spid="_x0000_s9262" name="Equation" r:id="rId3" imgW="799753" imgH="215806" progId="Equation.3">
                  <p:embed/>
                </p:oleObj>
              </mc:Choice>
              <mc:Fallback>
                <p:oleObj name="Equation" r:id="rId3" imgW="799753" imgH="21580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0220" y="1119319"/>
                        <a:ext cx="1981200" cy="541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5" name="Rectangle 7"/>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2294" name="Object 6"/>
          <p:cNvGraphicFramePr>
            <a:graphicFrameLocks noChangeAspect="1"/>
          </p:cNvGraphicFramePr>
          <p:nvPr>
            <p:extLst>
              <p:ext uri="{D42A27DB-BD31-4B8C-83A1-F6EECF244321}">
                <p14:modId xmlns:p14="http://schemas.microsoft.com/office/powerpoint/2010/main" val="4120578108"/>
              </p:ext>
            </p:extLst>
          </p:nvPr>
        </p:nvGraphicFramePr>
        <p:xfrm>
          <a:off x="5524500" y="1874837"/>
          <a:ext cx="1905000" cy="527050"/>
        </p:xfrm>
        <a:graphic>
          <a:graphicData uri="http://schemas.openxmlformats.org/presentationml/2006/ole">
            <mc:AlternateContent xmlns:mc="http://schemas.openxmlformats.org/markup-compatibility/2006">
              <mc:Choice xmlns:v="urn:schemas-microsoft-com:vml" Requires="v">
                <p:oleObj spid="_x0000_s9263" name="Equation" r:id="rId5" imgW="787058" imgH="215806" progId="Equation.3">
                  <p:embed/>
                </p:oleObj>
              </mc:Choice>
              <mc:Fallback>
                <p:oleObj name="Equation" r:id="rId5" imgW="787058" imgH="21580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4500" y="1874837"/>
                        <a:ext cx="1905000"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7" name="Rectangle 9"/>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2296" name="Object 8"/>
          <p:cNvGraphicFramePr>
            <a:graphicFrameLocks noChangeAspect="1"/>
          </p:cNvGraphicFramePr>
          <p:nvPr>
            <p:extLst>
              <p:ext uri="{D42A27DB-BD31-4B8C-83A1-F6EECF244321}">
                <p14:modId xmlns:p14="http://schemas.microsoft.com/office/powerpoint/2010/main" val="4036462821"/>
              </p:ext>
            </p:extLst>
          </p:nvPr>
        </p:nvGraphicFramePr>
        <p:xfrm>
          <a:off x="2438399" y="3438524"/>
          <a:ext cx="7419475" cy="804943"/>
        </p:xfrm>
        <a:graphic>
          <a:graphicData uri="http://schemas.openxmlformats.org/presentationml/2006/ole">
            <mc:AlternateContent xmlns:mc="http://schemas.openxmlformats.org/markup-compatibility/2006">
              <mc:Choice xmlns:v="urn:schemas-microsoft-com:vml" Requires="v">
                <p:oleObj spid="_x0000_s9264" name="Equation" r:id="rId7" imgW="2019300" imgH="215900" progId="Equation.3">
                  <p:embed/>
                </p:oleObj>
              </mc:Choice>
              <mc:Fallback>
                <p:oleObj name="Equation" r:id="rId7" imgW="2019300" imgH="2159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399" y="3438524"/>
                        <a:ext cx="7419475" cy="804943"/>
                      </a:xfrm>
                      <a:prstGeom prst="rect">
                        <a:avLst/>
                      </a:prstGeom>
                      <a:noFill/>
                      <a:extLst/>
                    </p:spPr>
                  </p:pic>
                </p:oleObj>
              </mc:Fallback>
            </mc:AlternateContent>
          </a:graphicData>
        </a:graphic>
      </p:graphicFrame>
      <p:sp>
        <p:nvSpPr>
          <p:cNvPr id="12299" name="Rectangle 11"/>
          <p:cNvSpPr>
            <a:spLocks noChangeArrowheads="1"/>
          </p:cNvSpPr>
          <p:nvPr/>
        </p:nvSpPr>
        <p:spPr bwMode="auto">
          <a:xfrm>
            <a:off x="1524001" y="30347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2298" name="Object 10"/>
          <p:cNvGraphicFramePr>
            <a:graphicFrameLocks noChangeAspect="1"/>
          </p:cNvGraphicFramePr>
          <p:nvPr>
            <p:extLst>
              <p:ext uri="{D42A27DB-BD31-4B8C-83A1-F6EECF244321}">
                <p14:modId xmlns:p14="http://schemas.microsoft.com/office/powerpoint/2010/main" val="44015785"/>
              </p:ext>
            </p:extLst>
          </p:nvPr>
        </p:nvGraphicFramePr>
        <p:xfrm>
          <a:off x="3047092" y="4984698"/>
          <a:ext cx="4909563" cy="1339901"/>
        </p:xfrm>
        <a:graphic>
          <a:graphicData uri="http://schemas.openxmlformats.org/presentationml/2006/ole">
            <mc:AlternateContent xmlns:mc="http://schemas.openxmlformats.org/markup-compatibility/2006">
              <mc:Choice xmlns:v="urn:schemas-microsoft-com:vml" Requires="v">
                <p:oleObj spid="_x0000_s9265" name="Equation" r:id="rId9" imgW="1536700" imgH="419100" progId="Equation.3">
                  <p:embed/>
                </p:oleObj>
              </mc:Choice>
              <mc:Fallback>
                <p:oleObj name="Equation" r:id="rId9" imgW="1536700" imgH="4191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7092" y="4984698"/>
                        <a:ext cx="4909563" cy="1339901"/>
                      </a:xfrm>
                      <a:prstGeom prst="rect">
                        <a:avLst/>
                      </a:prstGeom>
                      <a:noFill/>
                      <a:extLst/>
                    </p:spPr>
                  </p:pic>
                </p:oleObj>
              </mc:Fallback>
            </mc:AlternateContent>
          </a:graphicData>
        </a:graphic>
      </p:graphicFrame>
    </p:spTree>
    <p:extLst>
      <p:ext uri="{BB962C8B-B14F-4D97-AF65-F5344CB8AC3E}">
        <p14:creationId xmlns:p14="http://schemas.microsoft.com/office/powerpoint/2010/main" val="9341209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374754" y="314793"/>
            <a:ext cx="10979046" cy="5862170"/>
          </a:xfrm>
        </p:spPr>
        <p:txBody>
          <a:bodyPr/>
          <a:lstStyle/>
          <a:p>
            <a:pPr>
              <a:buFontTx/>
              <a:buNone/>
            </a:pPr>
            <a:r>
              <a:rPr lang="en-US" altLang="en-US" dirty="0"/>
              <a:t>	where</a:t>
            </a:r>
          </a:p>
          <a:p>
            <a:pPr>
              <a:buFontTx/>
              <a:buNone/>
            </a:pPr>
            <a:endParaRPr lang="en-US" altLang="en-US" dirty="0"/>
          </a:p>
          <a:p>
            <a:pPr>
              <a:buFontTx/>
              <a:buNone/>
            </a:pPr>
            <a:endParaRPr lang="en-US" altLang="en-US" dirty="0"/>
          </a:p>
          <a:p>
            <a:pPr>
              <a:buFontTx/>
              <a:buNone/>
            </a:pPr>
            <a:r>
              <a:rPr lang="en-US" altLang="en-US" dirty="0"/>
              <a:t>	</a:t>
            </a:r>
            <a:endParaRPr lang="en-US" altLang="en-US" dirty="0" smtClean="0"/>
          </a:p>
          <a:p>
            <a:pPr>
              <a:buFontTx/>
              <a:buNone/>
            </a:pPr>
            <a:r>
              <a:rPr lang="en-US" altLang="en-US" sz="3600" dirty="0" smtClean="0"/>
              <a:t>is </a:t>
            </a:r>
            <a:r>
              <a:rPr lang="en-US" altLang="en-US" sz="3600" dirty="0"/>
              <a:t>the Bowen </a:t>
            </a:r>
            <a:r>
              <a:rPr lang="en-US" altLang="en-US" sz="3600" dirty="0" smtClean="0"/>
              <a:t>constant</a:t>
            </a:r>
          </a:p>
          <a:p>
            <a:pPr>
              <a:buFontTx/>
              <a:buNone/>
            </a:pPr>
            <a:r>
              <a:rPr lang="en-US" altLang="en-US" sz="3600" dirty="0" smtClean="0"/>
              <a:t>.</a:t>
            </a:r>
            <a:endParaRPr lang="en-US" altLang="en-US" sz="3600" dirty="0"/>
          </a:p>
        </p:txBody>
      </p:sp>
      <p:sp>
        <p:nvSpPr>
          <p:cNvPr id="13317" name="Rectangle 5"/>
          <p:cNvSpPr>
            <a:spLocks noChangeArrowheads="1"/>
          </p:cNvSpPr>
          <p:nvPr/>
        </p:nvSpPr>
        <p:spPr bwMode="auto">
          <a:xfrm>
            <a:off x="1524001" y="3015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3316" name="Object 4"/>
          <p:cNvGraphicFramePr>
            <a:graphicFrameLocks noChangeAspect="1"/>
          </p:cNvGraphicFramePr>
          <p:nvPr>
            <p:extLst>
              <p:ext uri="{D42A27DB-BD31-4B8C-83A1-F6EECF244321}">
                <p14:modId xmlns:p14="http://schemas.microsoft.com/office/powerpoint/2010/main" val="1710226544"/>
              </p:ext>
            </p:extLst>
          </p:nvPr>
        </p:nvGraphicFramePr>
        <p:xfrm>
          <a:off x="4191000" y="440765"/>
          <a:ext cx="2438400" cy="1258888"/>
        </p:xfrm>
        <a:graphic>
          <a:graphicData uri="http://schemas.openxmlformats.org/presentationml/2006/ole">
            <mc:AlternateContent xmlns:mc="http://schemas.openxmlformats.org/markup-compatibility/2006">
              <mc:Choice xmlns:v="urn:schemas-microsoft-com:vml" Requires="v">
                <p:oleObj spid="_x0000_s10254" name="Equation" r:id="rId3" imgW="889000" imgH="457200" progId="Equation.3">
                  <p:embed/>
                </p:oleObj>
              </mc:Choice>
              <mc:Fallback>
                <p:oleObj name="Equation" r:id="rId3" imgW="8890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440765"/>
                        <a:ext cx="2438400" cy="1258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9" name="Rectangle 7"/>
          <p:cNvSpPr>
            <a:spLocks noChangeArrowheads="1"/>
          </p:cNvSpPr>
          <p:nvPr/>
        </p:nvSpPr>
        <p:spPr bwMode="auto">
          <a:xfrm>
            <a:off x="1524001" y="31443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extLst>
      <p:ext uri="{BB962C8B-B14F-4D97-AF65-F5344CB8AC3E}">
        <p14:creationId xmlns:p14="http://schemas.microsoft.com/office/powerpoint/2010/main" val="10043348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56271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97305" y="208548"/>
            <a:ext cx="12689305" cy="5355312"/>
          </a:xfrm>
          <a:prstGeom prst="rect">
            <a:avLst/>
          </a:prstGeom>
        </p:spPr>
        <p:txBody>
          <a:bodyPr wrap="square">
            <a:spAutoFit/>
          </a:bodyPr>
          <a:lstStyle/>
          <a:p>
            <a:r>
              <a:rPr lang="en-US" dirty="0"/>
              <a:t>Eddy correlation, gradient-flux, and bulk transfer methods</a:t>
            </a:r>
          </a:p>
          <a:p>
            <a:endParaRPr lang="en-US" dirty="0"/>
          </a:p>
          <a:p>
            <a:r>
              <a:rPr lang="en-US" dirty="0"/>
              <a:t>	According to Fick’s law the net vertical flux of water vapor across the earth’s surface is proportional to the specific humidity (concentration) gradient, in a similar manner as for momentum and heat. The proportionality coefficient for the vapor flux   is the molecular diffusivity for water vapor:</a:t>
            </a:r>
          </a:p>
          <a:p>
            <a:r>
              <a:rPr lang="en-US" dirty="0"/>
              <a:t> </a:t>
            </a:r>
          </a:p>
          <a:p>
            <a:endParaRPr lang="en-US" dirty="0"/>
          </a:p>
          <a:p>
            <a:r>
              <a:rPr lang="en-US" dirty="0"/>
              <a:t>This expression is only valid in the laminar viscous sublayer, where the molecular exchange is the prevalent transfer mechanism. This mechanism operates at the air-water, air-soil, and air-vegetation interfaces.</a:t>
            </a:r>
          </a:p>
          <a:p>
            <a:r>
              <a:rPr lang="en-US" dirty="0"/>
              <a:t>	The lower region of the surface boundary layer is almost always turbulent so that in this layer the water is transferred away from the molecular sublayer by turbulence. The vertical flux is the given by</a:t>
            </a:r>
          </a:p>
          <a:p>
            <a:r>
              <a:rPr lang="en-US" dirty="0"/>
              <a:t> </a:t>
            </a:r>
          </a:p>
          <a:p>
            <a:endParaRPr lang="en-US" dirty="0"/>
          </a:p>
          <a:p>
            <a:r>
              <a:rPr lang="en-US" dirty="0"/>
              <a:t>The transport in this mixed layer depends on surface roughness, wind shear, and thermal stratification. Therefore, the rate of transfer of water vapor (evaporation) depends on all these factors as well as on the gradient of specific humidity. We can than accept a gradient-flux relation</a:t>
            </a:r>
          </a:p>
          <a:p>
            <a:r>
              <a:rPr lang="en-US" dirty="0"/>
              <a:t> </a:t>
            </a:r>
          </a:p>
          <a:p>
            <a:endParaRPr lang="en-US" dirty="0"/>
          </a:p>
          <a:p>
            <a:r>
              <a:rPr lang="en-US" dirty="0"/>
              <a:t>Where by analogy the eddy diffusivity for water vapor   replaces the molecular diffusivity  .</a:t>
            </a:r>
          </a:p>
        </p:txBody>
      </p:sp>
      <p:sp>
        <p:nvSpPr>
          <p:cNvPr id="16" name="Rectangle 15"/>
          <p:cNvSpPr>
            <a:spLocks noChangeArrowheads="1"/>
          </p:cNvSpPr>
          <p:nvPr/>
        </p:nvSpPr>
        <p:spPr bwMode="auto">
          <a:xfrm>
            <a:off x="497305" y="20854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7"/>
          <p:cNvSpPr>
            <a:spLocks noChangeArrowheads="1"/>
          </p:cNvSpPr>
          <p:nvPr/>
        </p:nvSpPr>
        <p:spPr bwMode="auto">
          <a:xfrm>
            <a:off x="497305" y="737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3" name="Picture 22"/>
          <p:cNvPicPr>
            <a:picLocks noChangeAspect="1"/>
          </p:cNvPicPr>
          <p:nvPr/>
        </p:nvPicPr>
        <p:blipFill>
          <a:blip r:embed="rId2"/>
          <a:stretch>
            <a:fillRect/>
          </a:stretch>
        </p:blipFill>
        <p:spPr>
          <a:xfrm>
            <a:off x="5757515" y="3310298"/>
            <a:ext cx="676969" cy="237404"/>
          </a:xfrm>
          <a:prstGeom prst="rect">
            <a:avLst/>
          </a:prstGeom>
        </p:spPr>
      </p:pic>
      <p:pic>
        <p:nvPicPr>
          <p:cNvPr id="26" name="Picture 25"/>
          <p:cNvPicPr>
            <a:picLocks noChangeAspect="1"/>
          </p:cNvPicPr>
          <p:nvPr/>
        </p:nvPicPr>
        <p:blipFill>
          <a:blip r:embed="rId3"/>
          <a:stretch>
            <a:fillRect/>
          </a:stretch>
        </p:blipFill>
        <p:spPr>
          <a:xfrm>
            <a:off x="5877437" y="1614594"/>
            <a:ext cx="866667" cy="409524"/>
          </a:xfrm>
          <a:prstGeom prst="rect">
            <a:avLst/>
          </a:prstGeom>
        </p:spPr>
      </p:pic>
      <p:pic>
        <p:nvPicPr>
          <p:cNvPr id="27" name="Picture 26"/>
          <p:cNvPicPr>
            <a:picLocks noChangeAspect="1"/>
          </p:cNvPicPr>
          <p:nvPr/>
        </p:nvPicPr>
        <p:blipFill>
          <a:blip r:embed="rId4"/>
          <a:stretch>
            <a:fillRect/>
          </a:stretch>
        </p:blipFill>
        <p:spPr>
          <a:xfrm>
            <a:off x="5312776" y="4833882"/>
            <a:ext cx="923810" cy="409524"/>
          </a:xfrm>
          <a:prstGeom prst="rect">
            <a:avLst/>
          </a:prstGeom>
        </p:spPr>
      </p:pic>
    </p:spTree>
    <p:extLst>
      <p:ext uri="{BB962C8B-B14F-4D97-AF65-F5344CB8AC3E}">
        <p14:creationId xmlns:p14="http://schemas.microsoft.com/office/powerpoint/2010/main" val="34782221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27158" y="396315"/>
            <a:ext cx="6096000" cy="1477328"/>
          </a:xfrm>
          <a:prstGeom prst="rect">
            <a:avLst/>
          </a:prstGeom>
        </p:spPr>
        <p:txBody>
          <a:bodyPr>
            <a:spAutoFit/>
          </a:bodyPr>
          <a:lstStyle/>
          <a:p>
            <a:r>
              <a:rPr lang="en-US" dirty="0"/>
              <a:t>Where by analogy the eddy diffusivity for water vapor   replaces the molecular diffusivity  .</a:t>
            </a:r>
          </a:p>
          <a:p>
            <a:r>
              <a:rPr lang="en-US" dirty="0"/>
              <a:t>	In a similar way as in the bulk transfer approach for determining the heat flux, (10.34), we can also write and equivalent expression for the evaporation as</a:t>
            </a:r>
          </a:p>
        </p:txBody>
      </p:sp>
      <p:pic>
        <p:nvPicPr>
          <p:cNvPr id="8" name="Picture 7"/>
          <p:cNvPicPr>
            <a:picLocks noChangeAspect="1"/>
          </p:cNvPicPr>
          <p:nvPr/>
        </p:nvPicPr>
        <p:blipFill>
          <a:blip r:embed="rId2"/>
          <a:stretch>
            <a:fillRect/>
          </a:stretch>
        </p:blipFill>
        <p:spPr>
          <a:xfrm>
            <a:off x="5244126" y="2108551"/>
            <a:ext cx="1800000" cy="266667"/>
          </a:xfrm>
          <a:prstGeom prst="rect">
            <a:avLst/>
          </a:prstGeom>
        </p:spPr>
      </p:pic>
      <p:sp>
        <p:nvSpPr>
          <p:cNvPr id="9" name="Rectangle 8"/>
          <p:cNvSpPr/>
          <p:nvPr/>
        </p:nvSpPr>
        <p:spPr>
          <a:xfrm>
            <a:off x="2983831" y="2747534"/>
            <a:ext cx="6096000" cy="3416320"/>
          </a:xfrm>
          <a:prstGeom prst="rect">
            <a:avLst/>
          </a:prstGeom>
        </p:spPr>
        <p:txBody>
          <a:bodyPr>
            <a:spAutoFit/>
          </a:bodyPr>
          <a:lstStyle/>
          <a:p>
            <a:r>
              <a:rPr lang="en-US" dirty="0"/>
              <a:t>Where   is the bulk transfer coefficient for water vapor. Over land, Eq. (10.38) gives only a measure of the potential not necessarily the actual evaporation. The value of   is not well established particularly at high wind speeds, such as for , for which there are as yet no direct estimates. Sometimes for convenience   and   are used although they have a somewhat different behavior depending on the stability and wind shear or on the two factors combined in terms of the Richardson number (10.22). The main difficulty in applying this last method is that the specific humidity at the surface q(0) is not easy to measure or estimate over land.</a:t>
            </a:r>
          </a:p>
          <a:p>
            <a:endParaRPr lang="en-US" dirty="0"/>
          </a:p>
        </p:txBody>
      </p:sp>
    </p:spTree>
    <p:extLst>
      <p:ext uri="{BB962C8B-B14F-4D97-AF65-F5344CB8AC3E}">
        <p14:creationId xmlns:p14="http://schemas.microsoft.com/office/powerpoint/2010/main" val="30052725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6699" y="351232"/>
            <a:ext cx="4786567" cy="707886"/>
          </a:xfrm>
          <a:prstGeom prst="rect">
            <a:avLst/>
          </a:prstGeom>
        </p:spPr>
        <p:txBody>
          <a:bodyPr wrap="none">
            <a:spAutoFit/>
          </a:bodyPr>
          <a:lstStyle/>
          <a:p>
            <a:r>
              <a:rPr lang="en-US" altLang="en-US" sz="4000" dirty="0" smtClean="0">
                <a:solidFill>
                  <a:srgbClr val="C00000"/>
                </a:solidFill>
              </a:rPr>
              <a:t>Bulk </a:t>
            </a:r>
            <a:r>
              <a:rPr lang="en-US" altLang="en-US" sz="4000" dirty="0">
                <a:solidFill>
                  <a:srgbClr val="C00000"/>
                </a:solidFill>
              </a:rPr>
              <a:t>transfer methods</a:t>
            </a:r>
            <a:endParaRPr lang="en-US" sz="4000" dirty="0"/>
          </a:p>
        </p:txBody>
      </p:sp>
    </p:spTree>
    <p:extLst>
      <p:ext uri="{BB962C8B-B14F-4D97-AF65-F5344CB8AC3E}">
        <p14:creationId xmlns:p14="http://schemas.microsoft.com/office/powerpoint/2010/main" val="33223843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94304" y="2293495"/>
            <a:ext cx="2867183" cy="1549083"/>
          </a:xfrm>
          <a:prstGeom prst="rect">
            <a:avLst/>
          </a:prstGeom>
        </p:spPr>
      </p:pic>
    </p:spTree>
    <p:extLst>
      <p:ext uri="{BB962C8B-B14F-4D97-AF65-F5344CB8AC3E}">
        <p14:creationId xmlns:p14="http://schemas.microsoft.com/office/powerpoint/2010/main" val="3946508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5648" y="85487"/>
            <a:ext cx="7980913" cy="4267057"/>
          </a:xfrm>
          <a:prstGeom prst="rect">
            <a:avLst/>
          </a:prstGeom>
        </p:spPr>
      </p:pic>
      <p:sp>
        <p:nvSpPr>
          <p:cNvPr id="3" name="Rectangle 2"/>
          <p:cNvSpPr/>
          <p:nvPr/>
        </p:nvSpPr>
        <p:spPr>
          <a:xfrm>
            <a:off x="0" y="4352544"/>
            <a:ext cx="12106656" cy="2554545"/>
          </a:xfrm>
          <a:prstGeom prst="rect">
            <a:avLst/>
          </a:prstGeom>
        </p:spPr>
        <p:txBody>
          <a:bodyPr wrap="square">
            <a:spAutoFit/>
          </a:bodyPr>
          <a:lstStyle/>
          <a:p>
            <a:r>
              <a:rPr lang="en-US" sz="3200" dirty="0"/>
              <a:t>The terms </a:t>
            </a:r>
            <a:r>
              <a:rPr lang="en-US" sz="3200" b="1" i="1" dirty="0"/>
              <a:t>Ad</a:t>
            </a:r>
            <a:r>
              <a:rPr lang="en-US" sz="3200" dirty="0"/>
              <a:t> and </a:t>
            </a:r>
            <a:r>
              <a:rPr lang="en-US" sz="3200" b="1" i="1" dirty="0" err="1"/>
              <a:t>Tr</a:t>
            </a:r>
            <a:r>
              <a:rPr lang="en-US" sz="3200" dirty="0"/>
              <a:t> neither create nor destroy TKE, they just </a:t>
            </a:r>
            <a:r>
              <a:rPr lang="en-US" sz="3200" dirty="0" smtClean="0"/>
              <a:t>re-distribute </a:t>
            </a:r>
            <a:r>
              <a:rPr lang="en-US" sz="3200" dirty="0"/>
              <a:t>it by moving it from one location to another. </a:t>
            </a:r>
            <a:r>
              <a:rPr lang="en-US" sz="3200" b="1" i="1" dirty="0"/>
              <a:t>M</a:t>
            </a:r>
            <a:r>
              <a:rPr lang="en-US" sz="3200" dirty="0"/>
              <a:t> is usually positive ( or zero if there is no shear) and </a:t>
            </a:r>
            <a:r>
              <a:rPr lang="en-US" sz="3200" dirty="0" smtClean="0"/>
              <a:t> therefore </a:t>
            </a:r>
            <a:r>
              <a:rPr lang="en-US" sz="3200" dirty="0"/>
              <a:t>generates turbulence, while </a:t>
            </a:r>
            <a:r>
              <a:rPr lang="en-US" sz="3200" b="1" i="1" dirty="0"/>
              <a:t>B</a:t>
            </a:r>
            <a:r>
              <a:rPr lang="en-US" sz="3200" dirty="0"/>
              <a:t> can be posi­tive or negative. </a:t>
            </a:r>
            <a:r>
              <a:rPr lang="en-US" sz="3200" b="1" i="1" dirty="0"/>
              <a:t>Dissipation</a:t>
            </a:r>
            <a:r>
              <a:rPr lang="en-US" sz="3200" dirty="0"/>
              <a:t>  </a:t>
            </a:r>
            <a:r>
              <a:rPr lang="el-GR" sz="3200" b="1" i="1" dirty="0"/>
              <a:t>ε</a:t>
            </a:r>
            <a:r>
              <a:rPr lang="en-US" sz="3200" dirty="0"/>
              <a:t> is always </a:t>
            </a:r>
            <a:r>
              <a:rPr lang="en-US" sz="3200" dirty="0" smtClean="0"/>
              <a:t>negative.  </a:t>
            </a:r>
            <a:endParaRPr lang="en-US" sz="3200" dirty="0"/>
          </a:p>
        </p:txBody>
      </p:sp>
    </p:spTree>
    <p:extLst>
      <p:ext uri="{BB962C8B-B14F-4D97-AF65-F5344CB8AC3E}">
        <p14:creationId xmlns:p14="http://schemas.microsoft.com/office/powerpoint/2010/main" val="39481719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0580" y="419725"/>
            <a:ext cx="10862199" cy="5488672"/>
          </a:xfrm>
          <a:prstGeom prst="rect">
            <a:avLst/>
          </a:prstGeom>
        </p:spPr>
      </p:pic>
    </p:spTree>
    <p:extLst>
      <p:ext uri="{BB962C8B-B14F-4D97-AF65-F5344CB8AC3E}">
        <p14:creationId xmlns:p14="http://schemas.microsoft.com/office/powerpoint/2010/main" val="2782404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4361" y="200259"/>
            <a:ext cx="9263921" cy="6274427"/>
          </a:xfrm>
          <a:prstGeom prst="rect">
            <a:avLst/>
          </a:prstGeom>
        </p:spPr>
      </p:pic>
    </p:spTree>
    <p:extLst>
      <p:ext uri="{BB962C8B-B14F-4D97-AF65-F5344CB8AC3E}">
        <p14:creationId xmlns:p14="http://schemas.microsoft.com/office/powerpoint/2010/main" val="23949985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6098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65616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0645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551837"/>
            <a:ext cx="6096000" cy="1754326"/>
          </a:xfrm>
          <a:prstGeom prst="rect">
            <a:avLst/>
          </a:prstGeom>
        </p:spPr>
        <p:txBody>
          <a:bodyPr>
            <a:spAutoFit/>
          </a:bodyPr>
          <a:lstStyle/>
          <a:p>
            <a:r>
              <a:rPr lang="en-US" dirty="0">
                <a:solidFill>
                  <a:srgbClr val="002060"/>
                </a:solidFill>
              </a:rPr>
              <a:t>In statically stable environments the buoyancy term can reduce TKE by converting it to potential energy by moving cold air up and warm air down. In such situations, the existence of turbulence depends on the relative strengths of mechanical generation (M) by wind shear versus buoyant consumption (B) by static stability</a:t>
            </a:r>
            <a:endParaRPr lang="en-US" dirty="0"/>
          </a:p>
        </p:txBody>
      </p:sp>
    </p:spTree>
    <p:extLst>
      <p:ext uri="{BB962C8B-B14F-4D97-AF65-F5344CB8AC3E}">
        <p14:creationId xmlns:p14="http://schemas.microsoft.com/office/powerpoint/2010/main" val="41633567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496" y="586780"/>
            <a:ext cx="11990231" cy="5632311"/>
          </a:xfrm>
          <a:prstGeom prst="rect">
            <a:avLst/>
          </a:prstGeom>
        </p:spPr>
        <p:txBody>
          <a:bodyPr wrap="square">
            <a:spAutoFit/>
          </a:bodyPr>
          <a:lstStyle/>
          <a:p>
            <a:r>
              <a:rPr lang="en-US" sz="3600" dirty="0">
                <a:solidFill>
                  <a:srgbClr val="00B050"/>
                </a:solidFill>
              </a:rPr>
              <a:t>Turbulence</a:t>
            </a:r>
            <a:r>
              <a:rPr lang="en-US" sz="3600" dirty="0"/>
              <a:t> kinetic energy (TKE) is not conserved. It is continually dissipated into internal energy by molecular viscosity. </a:t>
            </a:r>
            <a:r>
              <a:rPr lang="en-US" sz="3600" dirty="0" smtClean="0"/>
              <a:t>This </a:t>
            </a:r>
            <a:r>
              <a:rPr lang="en-US" sz="3600" dirty="0"/>
              <a:t>dissipation usually happens at only the smallest size (1 mm diameter) eddies, but affects all turbulent scales because of the turbulent cascade of energy from larger to smaller scales. For turbulence to exist, there must be continual genera­tion of turbulence from shear or </a:t>
            </a:r>
            <a:r>
              <a:rPr lang="en-US" sz="3600" dirty="0" smtClean="0"/>
              <a:t>buoyancy </a:t>
            </a:r>
            <a:r>
              <a:rPr lang="en-US" sz="3600" dirty="0"/>
              <a:t>(usually into the larger scale eddies) to offset the transfer of kinetic energy down the spectrum of ever-smaller eddy sizes toward eventual dissipation. But why does nature produce turbulence? </a:t>
            </a:r>
          </a:p>
        </p:txBody>
      </p:sp>
    </p:spTree>
    <p:extLst>
      <p:ext uri="{BB962C8B-B14F-4D97-AF65-F5344CB8AC3E}">
        <p14:creationId xmlns:p14="http://schemas.microsoft.com/office/powerpoint/2010/main" val="7998766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153" y="133365"/>
            <a:ext cx="12101848" cy="6494085"/>
          </a:xfrm>
          <a:prstGeom prst="rect">
            <a:avLst/>
          </a:prstGeom>
        </p:spPr>
        <p:txBody>
          <a:bodyPr wrap="square">
            <a:spAutoFit/>
          </a:bodyPr>
          <a:lstStyle/>
          <a:p>
            <a:r>
              <a:rPr lang="en-US" sz="3200" dirty="0"/>
              <a:t>Although the human eye and brain can identify eddies via pattern recognition, the short life span of individual eddies renders them difficult to describe quantitatively. The equations of thermodynamics and dynamics </a:t>
            </a:r>
            <a:r>
              <a:rPr lang="en-US" sz="3200" dirty="0" smtClean="0"/>
              <a:t> can </a:t>
            </a:r>
            <a:r>
              <a:rPr lang="en-US" sz="3200" dirty="0"/>
              <a:t>be brought to bear on this problem, but the result is an ability to deterministically simu­late and predict the behavior of each eddy for only exceptionally short durations. The larger diam­eter thermals can be predicted out to about 15 min to half an hour, but beyond that the predictive skill approaches zero. For smaller eddies of order 100 m, the forecast skill diminishes after only a minute or so. The smallest eddies of order 1 cm to 1 mm can be predicted out to only a few seconds. This inability to deterministically forecast turbu­lence out to useful periods of days is a result of the highly non-linear nature of turbulent fluid dynamics. </a:t>
            </a:r>
          </a:p>
        </p:txBody>
      </p:sp>
    </p:spTree>
    <p:extLst>
      <p:ext uri="{BB962C8B-B14F-4D97-AF65-F5344CB8AC3E}">
        <p14:creationId xmlns:p14="http://schemas.microsoft.com/office/powerpoint/2010/main" val="21360192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9803" y="149902"/>
            <a:ext cx="11347554" cy="6435668"/>
          </a:xfrm>
          <a:prstGeom prst="rect">
            <a:avLst/>
          </a:prstGeom>
        </p:spPr>
      </p:pic>
    </p:spTree>
    <p:extLst>
      <p:ext uri="{BB962C8B-B14F-4D97-AF65-F5344CB8AC3E}">
        <p14:creationId xmlns:p14="http://schemas.microsoft.com/office/powerpoint/2010/main" val="13818846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8497" y="734517"/>
            <a:ext cx="8669863" cy="6304069"/>
          </a:xfrm>
          <a:prstGeom prst="rect">
            <a:avLst/>
          </a:prstGeom>
        </p:spPr>
      </p:pic>
    </p:spTree>
    <p:extLst>
      <p:ext uri="{BB962C8B-B14F-4D97-AF65-F5344CB8AC3E}">
        <p14:creationId xmlns:p14="http://schemas.microsoft.com/office/powerpoint/2010/main" val="3740901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421" y="112296"/>
            <a:ext cx="12031579" cy="6863417"/>
          </a:xfrm>
          <a:prstGeom prst="rect">
            <a:avLst/>
          </a:prstGeom>
        </p:spPr>
        <p:txBody>
          <a:bodyPr wrap="square">
            <a:spAutoFit/>
          </a:bodyPr>
          <a:lstStyle/>
          <a:p>
            <a:r>
              <a:rPr lang="en-US" sz="4000" dirty="0">
                <a:solidFill>
                  <a:srgbClr val="002060"/>
                </a:solidFill>
              </a:rPr>
              <a:t>In the absence of the terms Ad, M, B, and </a:t>
            </a:r>
            <a:r>
              <a:rPr lang="en-US" sz="4000" dirty="0" err="1">
                <a:solidFill>
                  <a:srgbClr val="002060"/>
                </a:solidFill>
              </a:rPr>
              <a:t>Tr</a:t>
            </a:r>
            <a:r>
              <a:rPr lang="en-US" sz="4000" dirty="0">
                <a:solidFill>
                  <a:srgbClr val="002060"/>
                </a:solidFill>
              </a:rPr>
              <a:t>, we see that as long </a:t>
            </a:r>
            <a:r>
              <a:rPr lang="en-US" sz="4000" dirty="0">
                <a:solidFill>
                  <a:srgbClr val="C00000"/>
                </a:solidFill>
              </a:rPr>
              <a:t>as TKE is nonzero</a:t>
            </a:r>
            <a:r>
              <a:rPr lang="en-US" sz="4000" dirty="0">
                <a:solidFill>
                  <a:srgbClr val="002060"/>
                </a:solidFill>
              </a:rPr>
              <a:t>, the </a:t>
            </a:r>
            <a:r>
              <a:rPr lang="en-US" sz="4000" dirty="0">
                <a:solidFill>
                  <a:srgbClr val="C00000"/>
                </a:solidFill>
              </a:rPr>
              <a:t>last </a:t>
            </a:r>
            <a:r>
              <a:rPr lang="en-US" sz="4000" dirty="0" smtClean="0">
                <a:solidFill>
                  <a:srgbClr val="C00000"/>
                </a:solidFill>
              </a:rPr>
              <a:t>term </a:t>
            </a:r>
            <a:r>
              <a:rPr lang="el-GR" sz="4000" b="1" i="1" dirty="0" smtClean="0">
                <a:solidFill>
                  <a:srgbClr val="C00000"/>
                </a:solidFill>
              </a:rPr>
              <a:t>ε</a:t>
            </a:r>
            <a:r>
              <a:rPr lang="en-US" sz="4000" b="1" i="1" dirty="0" smtClean="0">
                <a:solidFill>
                  <a:srgbClr val="C00000"/>
                </a:solidFill>
              </a:rPr>
              <a:t>,</a:t>
            </a:r>
            <a:r>
              <a:rPr lang="en-US" sz="4000" dirty="0" smtClean="0">
                <a:solidFill>
                  <a:srgbClr val="C00000"/>
                </a:solidFill>
              </a:rPr>
              <a:t> </a:t>
            </a:r>
            <a:r>
              <a:rPr lang="en-US" sz="4000" dirty="0">
                <a:solidFill>
                  <a:srgbClr val="002060"/>
                </a:solidFill>
              </a:rPr>
              <a:t>will always cause TKE to decrease toward zero. For this reason, </a:t>
            </a:r>
            <a:r>
              <a:rPr lang="en-US" sz="4000" dirty="0">
                <a:solidFill>
                  <a:srgbClr val="C00000"/>
                </a:solidFill>
              </a:rPr>
              <a:t>turbulence is said to be dissipative</a:t>
            </a:r>
            <a:r>
              <a:rPr lang="en-US" sz="4000" dirty="0">
                <a:solidFill>
                  <a:srgbClr val="002060"/>
                </a:solidFill>
              </a:rPr>
              <a:t>. </a:t>
            </a:r>
            <a:endParaRPr lang="en-US" sz="4000" dirty="0" smtClean="0">
              <a:solidFill>
                <a:srgbClr val="002060"/>
              </a:solidFill>
            </a:endParaRPr>
          </a:p>
          <a:p>
            <a:r>
              <a:rPr lang="en-US" sz="4000" dirty="0">
                <a:solidFill>
                  <a:srgbClr val="C00000"/>
                </a:solidFill>
              </a:rPr>
              <a:t>Turbulence kinetic energy </a:t>
            </a:r>
            <a:r>
              <a:rPr lang="en-US" sz="4000" dirty="0"/>
              <a:t>(TKE) </a:t>
            </a:r>
            <a:r>
              <a:rPr lang="en-US" sz="4000" dirty="0">
                <a:solidFill>
                  <a:srgbClr val="C00000"/>
                </a:solidFill>
              </a:rPr>
              <a:t>is not conserved</a:t>
            </a:r>
            <a:r>
              <a:rPr lang="en-US" sz="4000" dirty="0"/>
              <a:t>. It is </a:t>
            </a:r>
            <a:r>
              <a:rPr lang="en-US" sz="4000" dirty="0">
                <a:solidFill>
                  <a:srgbClr val="C00000"/>
                </a:solidFill>
              </a:rPr>
              <a:t>continually dissipated </a:t>
            </a:r>
            <a:r>
              <a:rPr lang="en-US" sz="4000" dirty="0"/>
              <a:t>into internal energy by molecular viscosity. This </a:t>
            </a:r>
            <a:r>
              <a:rPr lang="en-US" sz="4000" dirty="0">
                <a:solidFill>
                  <a:srgbClr val="C00000"/>
                </a:solidFill>
              </a:rPr>
              <a:t>dissipation</a:t>
            </a:r>
            <a:r>
              <a:rPr lang="en-US" sz="4000" dirty="0"/>
              <a:t> usually </a:t>
            </a:r>
            <a:r>
              <a:rPr lang="en-US" sz="4000" dirty="0">
                <a:solidFill>
                  <a:srgbClr val="C00000"/>
                </a:solidFill>
              </a:rPr>
              <a:t>happens </a:t>
            </a:r>
            <a:r>
              <a:rPr lang="en-US" sz="4000" dirty="0"/>
              <a:t>at only the </a:t>
            </a:r>
            <a:r>
              <a:rPr lang="en-US" sz="4000" dirty="0">
                <a:solidFill>
                  <a:srgbClr val="C00000"/>
                </a:solidFill>
              </a:rPr>
              <a:t>smallest size </a:t>
            </a:r>
            <a:r>
              <a:rPr lang="en-US" sz="4000" dirty="0"/>
              <a:t>(1 mm diameter) eddies, but </a:t>
            </a:r>
            <a:r>
              <a:rPr lang="en-US" sz="4000" dirty="0">
                <a:solidFill>
                  <a:srgbClr val="C00000"/>
                </a:solidFill>
              </a:rPr>
              <a:t>affects all turbulent scales because of the turbulent cascade of energy </a:t>
            </a:r>
            <a:r>
              <a:rPr lang="en-US" sz="4000" dirty="0"/>
              <a:t>from larger to smaller </a:t>
            </a:r>
            <a:r>
              <a:rPr lang="en-US" sz="4000" dirty="0" smtClean="0"/>
              <a:t>scales.</a:t>
            </a:r>
            <a:endParaRPr lang="en-US" sz="4000" dirty="0">
              <a:solidFill>
                <a:srgbClr val="002060"/>
              </a:solidFill>
            </a:endParaRPr>
          </a:p>
          <a:p>
            <a:r>
              <a:rPr lang="en-US" sz="4000" dirty="0" smtClean="0">
                <a:solidFill>
                  <a:srgbClr val="002060"/>
                </a:solidFill>
              </a:rPr>
              <a:t>. </a:t>
            </a:r>
            <a:endParaRPr lang="en-US" sz="4000" dirty="0">
              <a:solidFill>
                <a:srgbClr val="002060"/>
              </a:solidFill>
            </a:endParaRPr>
          </a:p>
        </p:txBody>
      </p:sp>
    </p:spTree>
    <p:extLst>
      <p:ext uri="{BB962C8B-B14F-4D97-AF65-F5344CB8AC3E}">
        <p14:creationId xmlns:p14="http://schemas.microsoft.com/office/powerpoint/2010/main" val="6308133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4321" y="569151"/>
            <a:ext cx="9653665" cy="5355312"/>
          </a:xfrm>
          <a:prstGeom prst="rect">
            <a:avLst/>
          </a:prstGeom>
        </p:spPr>
        <p:txBody>
          <a:bodyPr wrap="square">
            <a:spAutoFit/>
          </a:bodyPr>
          <a:lstStyle/>
          <a:p>
            <a:r>
              <a:rPr lang="en-US" dirty="0">
                <a:solidFill>
                  <a:srgbClr val="000000"/>
                </a:solidFill>
                <a:latin typeface="Times New Roman" panose="02020603050405020304" pitchFamily="18" charset="0"/>
              </a:rPr>
              <a:t>Kolmogorov's similarity hypotheses</a:t>
            </a:r>
          </a:p>
          <a:p>
            <a:r>
              <a:rPr lang="en-US" dirty="0">
                <a:solidFill>
                  <a:srgbClr val="000000"/>
                </a:solidFill>
                <a:latin typeface="Times New Roman" panose="02020603050405020304" pitchFamily="18" charset="0"/>
              </a:rPr>
              <a:t>(</a:t>
            </a:r>
            <a:r>
              <a:rPr lang="en-US" i="1" dirty="0">
                <a:solidFill>
                  <a:srgbClr val="000000"/>
                </a:solidFill>
                <a:latin typeface="Times New Roman" panose="02020603050405020304" pitchFamily="18" charset="0"/>
              </a:rPr>
              <a:t>Also called</a:t>
            </a:r>
            <a:r>
              <a:rPr lang="en-US" dirty="0">
                <a:solidFill>
                  <a:srgbClr val="000000"/>
                </a:solidFill>
                <a:latin typeface="Times New Roman" panose="02020603050405020304" pitchFamily="18" charset="0"/>
              </a:rPr>
              <a:t> local similarity hypotheses, universal equilibrium hypotheses.) Statements of the factors determining the </a:t>
            </a:r>
            <a:r>
              <a:rPr lang="en-US" dirty="0">
                <a:solidFill>
                  <a:srgbClr val="0B0080"/>
                </a:solidFill>
                <a:latin typeface="Times New Roman" panose="02020603050405020304" pitchFamily="18" charset="0"/>
                <a:hlinkClick r:id="rId2" tooltip="Transfer"/>
              </a:rPr>
              <a:t>transfer</a:t>
            </a:r>
            <a:r>
              <a:rPr lang="en-US" dirty="0">
                <a:solidFill>
                  <a:srgbClr val="000000"/>
                </a:solidFill>
                <a:latin typeface="Times New Roman" panose="02020603050405020304" pitchFamily="18" charset="0"/>
              </a:rPr>
              <a:t> and </a:t>
            </a:r>
            <a:r>
              <a:rPr lang="en-US" dirty="0">
                <a:solidFill>
                  <a:srgbClr val="0B0080"/>
                </a:solidFill>
                <a:latin typeface="Times New Roman" panose="02020603050405020304" pitchFamily="18" charset="0"/>
                <a:hlinkClick r:id="rId3" tooltip="Dissipation"/>
              </a:rPr>
              <a:t>dissipation</a:t>
            </a:r>
            <a:r>
              <a:rPr lang="en-US" dirty="0">
                <a:solidFill>
                  <a:srgbClr val="000000"/>
                </a:solidFill>
                <a:latin typeface="Times New Roman" panose="02020603050405020304" pitchFamily="18" charset="0"/>
              </a:rPr>
              <a:t> of </a:t>
            </a:r>
            <a:r>
              <a:rPr lang="en-US" dirty="0">
                <a:solidFill>
                  <a:srgbClr val="0B0080"/>
                </a:solidFill>
                <a:latin typeface="Times New Roman" panose="02020603050405020304" pitchFamily="18" charset="0"/>
                <a:hlinkClick r:id="rId4" tooltip="Kinetic energy"/>
              </a:rPr>
              <a:t>kinetic energy</a:t>
            </a:r>
            <a:r>
              <a:rPr lang="en-US" dirty="0">
                <a:solidFill>
                  <a:srgbClr val="000000"/>
                </a:solidFill>
                <a:latin typeface="Times New Roman" panose="02020603050405020304" pitchFamily="18" charset="0"/>
              </a:rPr>
              <a:t> at the high </a:t>
            </a:r>
            <a:r>
              <a:rPr lang="en-US" dirty="0">
                <a:solidFill>
                  <a:srgbClr val="0B0080"/>
                </a:solidFill>
                <a:latin typeface="Times New Roman" panose="02020603050405020304" pitchFamily="18" charset="0"/>
                <a:hlinkClick r:id="rId5" tooltip="Wavenumber"/>
              </a:rPr>
              <a:t>wavenumber</a:t>
            </a:r>
            <a:r>
              <a:rPr lang="en-US" dirty="0">
                <a:solidFill>
                  <a:srgbClr val="000000"/>
                </a:solidFill>
                <a:latin typeface="Times New Roman" panose="02020603050405020304" pitchFamily="18" charset="0"/>
              </a:rPr>
              <a:t> end of </a:t>
            </a:r>
            <a:r>
              <a:rPr lang="en-US" dirty="0" err="1">
                <a:solidFill>
                  <a:srgbClr val="000000"/>
                </a:solidFill>
                <a:latin typeface="Times New Roman" panose="02020603050405020304" pitchFamily="18" charset="0"/>
              </a:rPr>
              <a:t>the</a:t>
            </a:r>
            <a:r>
              <a:rPr lang="en-US" dirty="0" err="1">
                <a:solidFill>
                  <a:srgbClr val="0B0080"/>
                </a:solidFill>
                <a:latin typeface="Times New Roman" panose="02020603050405020304" pitchFamily="18" charset="0"/>
                <a:hlinkClick r:id="rId6" tooltip="Spectrum"/>
              </a:rPr>
              <a:t>spectrum</a:t>
            </a:r>
            <a:r>
              <a:rPr lang="en-US" dirty="0">
                <a:solidFill>
                  <a:srgbClr val="000000"/>
                </a:solidFill>
                <a:latin typeface="Times New Roman" panose="02020603050405020304" pitchFamily="18" charset="0"/>
              </a:rPr>
              <a:t> of </a:t>
            </a:r>
            <a:r>
              <a:rPr lang="en-US" dirty="0">
                <a:solidFill>
                  <a:srgbClr val="0B0080"/>
                </a:solidFill>
                <a:latin typeface="Times New Roman" panose="02020603050405020304" pitchFamily="18" charset="0"/>
                <a:hlinkClick r:id="rId7" tooltip="Turbulence"/>
              </a:rPr>
              <a:t>turbulence</a:t>
            </a:r>
            <a:r>
              <a:rPr lang="en-US" dirty="0">
                <a:solidFill>
                  <a:srgbClr val="000000"/>
                </a:solidFill>
                <a:latin typeface="Times New Roman" panose="02020603050405020304" pitchFamily="18" charset="0"/>
              </a:rPr>
              <a:t>.</a:t>
            </a:r>
          </a:p>
          <a:p>
            <a:pPr>
              <a:buFont typeface="+mj-lt"/>
              <a:buAutoNum type="arabicPeriod"/>
            </a:pPr>
            <a:r>
              <a:rPr lang="en-US" dirty="0">
                <a:solidFill>
                  <a:srgbClr val="000000"/>
                </a:solidFill>
                <a:latin typeface="Times New Roman" panose="02020603050405020304" pitchFamily="18" charset="0"/>
              </a:rPr>
              <a:t/>
            </a:r>
            <a:br>
              <a:rPr lang="en-US" dirty="0">
                <a:solidFill>
                  <a:srgbClr val="000000"/>
                </a:solidFill>
                <a:latin typeface="Times New Roman" panose="02020603050405020304" pitchFamily="18" charset="0"/>
              </a:rPr>
            </a:br>
            <a:r>
              <a:rPr lang="en-US" dirty="0">
                <a:solidFill>
                  <a:srgbClr val="000000"/>
                </a:solidFill>
                <a:latin typeface="Times New Roman" panose="02020603050405020304" pitchFamily="18" charset="0"/>
              </a:rPr>
              <a:t>Kolmogorov considers the large </a:t>
            </a:r>
            <a:r>
              <a:rPr lang="en-US" dirty="0">
                <a:solidFill>
                  <a:srgbClr val="0B0080"/>
                </a:solidFill>
                <a:latin typeface="Times New Roman" panose="02020603050405020304" pitchFamily="18" charset="0"/>
                <a:hlinkClick r:id="rId8" tooltip="Anisotropic"/>
              </a:rPr>
              <a:t>anisotropic</a:t>
            </a:r>
            <a:r>
              <a:rPr lang="en-US" dirty="0">
                <a:solidFill>
                  <a:srgbClr val="000000"/>
                </a:solidFill>
                <a:latin typeface="Times New Roman" panose="02020603050405020304" pitchFamily="18" charset="0"/>
              </a:rPr>
              <a:t> eddies as the sources of </a:t>
            </a:r>
            <a:r>
              <a:rPr lang="en-US" dirty="0">
                <a:solidFill>
                  <a:srgbClr val="0B0080"/>
                </a:solidFill>
                <a:latin typeface="Times New Roman" panose="02020603050405020304" pitchFamily="18" charset="0"/>
                <a:hlinkClick r:id="rId9" tooltip="Energy"/>
              </a:rPr>
              <a:t>energy</a:t>
            </a:r>
            <a:r>
              <a:rPr lang="en-US" dirty="0">
                <a:solidFill>
                  <a:srgbClr val="000000"/>
                </a:solidFill>
                <a:latin typeface="Times New Roman" panose="02020603050405020304" pitchFamily="18" charset="0"/>
              </a:rPr>
              <a:t>, which is transferred down the size </a:t>
            </a:r>
            <a:r>
              <a:rPr lang="en-US" dirty="0">
                <a:solidFill>
                  <a:srgbClr val="0B0080"/>
                </a:solidFill>
                <a:latin typeface="Times New Roman" panose="02020603050405020304" pitchFamily="18" charset="0"/>
                <a:hlinkClick r:id="rId10" tooltip="Scale"/>
              </a:rPr>
              <a:t>scale</a:t>
            </a:r>
            <a:r>
              <a:rPr lang="en-US" dirty="0">
                <a:solidFill>
                  <a:srgbClr val="000000"/>
                </a:solidFill>
                <a:latin typeface="Times New Roman" panose="02020603050405020304" pitchFamily="18" charset="0"/>
              </a:rPr>
              <a:t>. At some point the </a:t>
            </a:r>
            <a:r>
              <a:rPr lang="en-US" dirty="0">
                <a:solidFill>
                  <a:srgbClr val="0B0080"/>
                </a:solidFill>
                <a:latin typeface="Times New Roman" panose="02020603050405020304" pitchFamily="18" charset="0"/>
                <a:hlinkClick r:id="rId11" tooltip="Eddies"/>
              </a:rPr>
              <a:t>eddies</a:t>
            </a:r>
            <a:r>
              <a:rPr lang="en-US" dirty="0">
                <a:solidFill>
                  <a:srgbClr val="000000"/>
                </a:solidFill>
                <a:latin typeface="Times New Roman" panose="02020603050405020304" pitchFamily="18" charset="0"/>
              </a:rPr>
              <a:t> lose all structure; they become homogeneous </a:t>
            </a:r>
            <a:r>
              <a:rPr lang="en-US" dirty="0" err="1">
                <a:solidFill>
                  <a:srgbClr val="000000"/>
                </a:solidFill>
                <a:latin typeface="Times New Roman" panose="02020603050405020304" pitchFamily="18" charset="0"/>
              </a:rPr>
              <a:t>and</a:t>
            </a:r>
            <a:r>
              <a:rPr lang="en-US" dirty="0" err="1">
                <a:solidFill>
                  <a:srgbClr val="0B0080"/>
                </a:solidFill>
                <a:latin typeface="Times New Roman" panose="02020603050405020304" pitchFamily="18" charset="0"/>
                <a:hlinkClick r:id="rId12" tooltip="Isotropic"/>
              </a:rPr>
              <a:t>isotropic</a:t>
            </a:r>
            <a:r>
              <a:rPr lang="en-US" dirty="0">
                <a:solidFill>
                  <a:srgbClr val="000000"/>
                </a:solidFill>
                <a:latin typeface="Times New Roman" panose="02020603050405020304" pitchFamily="18" charset="0"/>
              </a:rPr>
              <a:t>, that is, "similar." In this region, their energy is determined only by the rate of transfer from the larger eddies and the rate of dissipation by the smaller ones. Kolmogorov stated two similarity </a:t>
            </a:r>
            <a:r>
              <a:rPr lang="en-US" dirty="0" err="1">
                <a:solidFill>
                  <a:srgbClr val="000000"/>
                </a:solidFill>
                <a:latin typeface="Times New Roman" panose="02020603050405020304" pitchFamily="18" charset="0"/>
              </a:rPr>
              <a:t>hypotheses:At</a:t>
            </a:r>
            <a:r>
              <a:rPr lang="en-US" dirty="0">
                <a:solidFill>
                  <a:srgbClr val="000000"/>
                </a:solidFill>
                <a:latin typeface="Times New Roman" panose="02020603050405020304" pitchFamily="18" charset="0"/>
              </a:rPr>
              <a:t> large </a:t>
            </a:r>
            <a:r>
              <a:rPr lang="en-US" dirty="0">
                <a:solidFill>
                  <a:srgbClr val="0B0080"/>
                </a:solidFill>
                <a:latin typeface="Times New Roman" panose="02020603050405020304" pitchFamily="18" charset="0"/>
                <a:hlinkClick r:id="rId13" tooltip="Reynolds numbers"/>
              </a:rPr>
              <a:t>Reynolds numbers</a:t>
            </a:r>
            <a:r>
              <a:rPr lang="en-US" dirty="0">
                <a:solidFill>
                  <a:srgbClr val="000000"/>
                </a:solidFill>
                <a:latin typeface="Times New Roman" panose="02020603050405020304" pitchFamily="18" charset="0"/>
              </a:rPr>
              <a:t> the local average properties of the small- scale components of any turbulent motion are determined entirely by </a:t>
            </a:r>
            <a:r>
              <a:rPr lang="en-US" dirty="0">
                <a:solidFill>
                  <a:srgbClr val="0B0080"/>
                </a:solidFill>
                <a:latin typeface="Times New Roman" panose="02020603050405020304" pitchFamily="18" charset="0"/>
                <a:hlinkClick r:id="rId14" tooltip="Kinematic viscosity"/>
              </a:rPr>
              <a:t>kinematic viscosity</a:t>
            </a:r>
            <a:r>
              <a:rPr lang="en-US" dirty="0">
                <a:solidFill>
                  <a:srgbClr val="000000"/>
                </a:solidFill>
                <a:latin typeface="Times New Roman" panose="02020603050405020304" pitchFamily="18" charset="0"/>
              </a:rPr>
              <a:t> and average rate of dissipation per unit mass.</a:t>
            </a:r>
          </a:p>
          <a:p>
            <a:pPr>
              <a:buFont typeface="+mj-lt"/>
              <a:buAutoNum type="arabicPeriod"/>
            </a:pPr>
            <a:r>
              <a:rPr lang="en-US" dirty="0">
                <a:solidFill>
                  <a:srgbClr val="000000"/>
                </a:solidFill>
                <a:latin typeface="Times New Roman" panose="02020603050405020304" pitchFamily="18" charset="0"/>
              </a:rPr>
              <a:t>There is an upper subrange (the </a:t>
            </a:r>
            <a:r>
              <a:rPr lang="en-US" dirty="0">
                <a:solidFill>
                  <a:srgbClr val="0B0080"/>
                </a:solidFill>
                <a:latin typeface="Times New Roman" panose="02020603050405020304" pitchFamily="18" charset="0"/>
                <a:hlinkClick r:id="rId15" tooltip="Inertial subrange"/>
              </a:rPr>
              <a:t>inertial subrange</a:t>
            </a:r>
            <a:r>
              <a:rPr lang="en-US" dirty="0">
                <a:solidFill>
                  <a:srgbClr val="000000"/>
                </a:solidFill>
                <a:latin typeface="Times New Roman" panose="02020603050405020304" pitchFamily="18" charset="0"/>
              </a:rPr>
              <a:t>) in this </a:t>
            </a:r>
            <a:r>
              <a:rPr lang="en-US" dirty="0">
                <a:solidFill>
                  <a:srgbClr val="0B0080"/>
                </a:solidFill>
                <a:latin typeface="Times New Roman" panose="02020603050405020304" pitchFamily="18" charset="0"/>
                <a:hlinkClick r:id="rId16" tooltip="Bandwidth"/>
              </a:rPr>
              <a:t>bandwidth</a:t>
            </a:r>
            <a:r>
              <a:rPr lang="en-US" dirty="0">
                <a:solidFill>
                  <a:srgbClr val="000000"/>
                </a:solidFill>
                <a:latin typeface="Times New Roman" panose="02020603050405020304" pitchFamily="18" charset="0"/>
              </a:rPr>
              <a:t> of small eddies in which the local average properties are determined only by the rate of dissipation per unit mass.</a:t>
            </a:r>
          </a:p>
          <a:p>
            <a:pPr>
              <a:buFont typeface="+mj-lt"/>
              <a:buAutoNum type="arabicPeriod"/>
            </a:pPr>
            <a:r>
              <a:rPr lang="en-US" dirty="0">
                <a:solidFill>
                  <a:srgbClr val="000000"/>
                </a:solidFill>
                <a:latin typeface="Times New Roman" panose="02020603050405020304" pitchFamily="18" charset="0"/>
              </a:rPr>
              <a:t/>
            </a:r>
            <a:br>
              <a:rPr lang="en-US" dirty="0">
                <a:solidFill>
                  <a:srgbClr val="000000"/>
                </a:solidFill>
                <a:latin typeface="Times New Roman" panose="02020603050405020304" pitchFamily="18" charset="0"/>
              </a:rPr>
            </a:br>
            <a:r>
              <a:rPr lang="en-US" dirty="0">
                <a:solidFill>
                  <a:srgbClr val="000000"/>
                </a:solidFill>
                <a:latin typeface="Times New Roman" panose="02020603050405020304" pitchFamily="18" charset="0"/>
              </a:rPr>
              <a:t>It is a consequence of these hypotheses that in the inertial subrange the energy is partitioned among the eddies in proportion to </a:t>
            </a:r>
            <a:r>
              <a:rPr lang="en-US" i="1" dirty="0">
                <a:solidFill>
                  <a:srgbClr val="000000"/>
                </a:solidFill>
                <a:latin typeface="Times New Roman" panose="02020603050405020304" pitchFamily="18" charset="0"/>
              </a:rPr>
              <a:t>k</a:t>
            </a:r>
            <a:r>
              <a:rPr lang="en-US" baseline="30000" dirty="0">
                <a:solidFill>
                  <a:srgbClr val="000000"/>
                </a:solidFill>
                <a:latin typeface="Times New Roman" panose="02020603050405020304" pitchFamily="18" charset="0"/>
              </a:rPr>
              <a:t>-5/3</a:t>
            </a:r>
            <a:r>
              <a:rPr lang="en-US" dirty="0">
                <a:solidFill>
                  <a:srgbClr val="000000"/>
                </a:solidFill>
                <a:latin typeface="Times New Roman" panose="02020603050405020304" pitchFamily="18" charset="0"/>
              </a:rPr>
              <a:t>, where </a:t>
            </a:r>
            <a:r>
              <a:rPr lang="en-US" i="1" dirty="0">
                <a:solidFill>
                  <a:srgbClr val="000000"/>
                </a:solidFill>
                <a:latin typeface="Times New Roman" panose="02020603050405020304" pitchFamily="18" charset="0"/>
              </a:rPr>
              <a:t>k</a:t>
            </a:r>
            <a:r>
              <a:rPr lang="en-US" dirty="0">
                <a:solidFill>
                  <a:srgbClr val="000000"/>
                </a:solidFill>
                <a:latin typeface="Times New Roman" panose="02020603050405020304" pitchFamily="18" charset="0"/>
              </a:rPr>
              <a:t> is the </a:t>
            </a:r>
            <a:r>
              <a:rPr lang="en-US" dirty="0">
                <a:solidFill>
                  <a:srgbClr val="0B0080"/>
                </a:solidFill>
                <a:latin typeface="Times New Roman" panose="02020603050405020304" pitchFamily="18" charset="0"/>
                <a:hlinkClick r:id="rId5" tooltip="Wavenumber"/>
              </a:rPr>
              <a:t>wavenumber</a:t>
            </a:r>
            <a:r>
              <a:rPr lang="en-US" dirty="0">
                <a:solidFill>
                  <a:srgbClr val="000000"/>
                </a:solidFill>
                <a:latin typeface="Times New Roman" panose="02020603050405020304" pitchFamily="18" charset="0"/>
              </a:rPr>
              <a:t>.</a:t>
            </a:r>
          </a:p>
          <a:p>
            <a:r>
              <a:rPr lang="en-US" dirty="0">
                <a:solidFill>
                  <a:srgbClr val="000000"/>
                </a:solidFill>
                <a:latin typeface="Times New Roman" panose="02020603050405020304" pitchFamily="18" charset="0"/>
              </a:rPr>
              <a:t/>
            </a:r>
            <a:br>
              <a:rPr lang="en-US" dirty="0">
                <a:solidFill>
                  <a:srgbClr val="000000"/>
                </a:solidFill>
                <a:latin typeface="Times New Roman" panose="02020603050405020304" pitchFamily="18" charset="0"/>
              </a:rPr>
            </a:br>
            <a:endParaRPr lang="en-US" dirty="0">
              <a:solidFill>
                <a:srgbClr val="000000"/>
              </a:solidFill>
              <a:latin typeface="Times New Roman" panose="02020603050405020304" pitchFamily="18" charset="0"/>
            </a:endParaRPr>
          </a:p>
          <a:p>
            <a:r>
              <a:rPr lang="en-US" dirty="0">
                <a:solidFill>
                  <a:srgbClr val="000000"/>
                </a:solidFill>
                <a:latin typeface="Times New Roman" panose="02020603050405020304" pitchFamily="18" charset="0"/>
              </a:rPr>
              <a:t>Sutton, O. G. 1953. Micrometeorology. 100–101.</a:t>
            </a:r>
            <a:endParaRPr lang="en-US"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9875075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22631" y="3998962"/>
            <a:ext cx="5968895" cy="931092"/>
          </a:xfrm>
          <a:prstGeom prst="rect">
            <a:avLst/>
          </a:prstGeom>
        </p:spPr>
      </p:pic>
      <p:sp>
        <p:nvSpPr>
          <p:cNvPr id="3" name="Rectangle 2"/>
          <p:cNvSpPr/>
          <p:nvPr/>
        </p:nvSpPr>
        <p:spPr>
          <a:xfrm>
            <a:off x="1" y="192504"/>
            <a:ext cx="11678652" cy="3416320"/>
          </a:xfrm>
          <a:prstGeom prst="rect">
            <a:avLst/>
          </a:prstGeom>
        </p:spPr>
        <p:txBody>
          <a:bodyPr wrap="square">
            <a:spAutoFit/>
          </a:bodyPr>
          <a:lstStyle/>
          <a:p>
            <a:r>
              <a:rPr lang="en-US" sz="3600" dirty="0"/>
              <a:t>The terms </a:t>
            </a:r>
            <a:r>
              <a:rPr lang="en-US" sz="3600" b="1" i="1" dirty="0"/>
              <a:t>Ad</a:t>
            </a:r>
            <a:r>
              <a:rPr lang="en-US" sz="3600" dirty="0"/>
              <a:t> and </a:t>
            </a:r>
            <a:r>
              <a:rPr lang="en-US" sz="3600" b="1" i="1" dirty="0" err="1"/>
              <a:t>Tr</a:t>
            </a:r>
            <a:r>
              <a:rPr lang="en-US" sz="3600" dirty="0"/>
              <a:t> neither create nor destroy TKE, they just redistribute it by moving it from one location to another. </a:t>
            </a:r>
            <a:r>
              <a:rPr lang="en-US" sz="3600" b="1" i="1" dirty="0" smtClean="0"/>
              <a:t>M</a:t>
            </a:r>
            <a:r>
              <a:rPr lang="en-US" sz="3600" dirty="0" smtClean="0"/>
              <a:t> is </a:t>
            </a:r>
            <a:r>
              <a:rPr lang="en-US" sz="3600" dirty="0"/>
              <a:t>usually positive ( or zero if there is no shear) and </a:t>
            </a:r>
          </a:p>
          <a:p>
            <a:r>
              <a:rPr lang="en-US" sz="3600" dirty="0"/>
              <a:t>therefore generates turbulence, while </a:t>
            </a:r>
            <a:r>
              <a:rPr lang="en-US" sz="3600" b="1" i="1" dirty="0"/>
              <a:t>B</a:t>
            </a:r>
            <a:r>
              <a:rPr lang="en-US" sz="3600" dirty="0"/>
              <a:t> can be posi­tive or negative. </a:t>
            </a:r>
            <a:r>
              <a:rPr lang="en-US" sz="3600" b="1" i="1" dirty="0"/>
              <a:t>Dissipation</a:t>
            </a:r>
            <a:r>
              <a:rPr lang="en-US" sz="3600" dirty="0"/>
              <a:t> </a:t>
            </a:r>
            <a:r>
              <a:rPr lang="en-US" sz="3600" dirty="0" smtClean="0"/>
              <a:t> </a:t>
            </a:r>
            <a:r>
              <a:rPr lang="el-GR" sz="3600" b="1" i="1" dirty="0" smtClean="0"/>
              <a:t>ε</a:t>
            </a:r>
            <a:r>
              <a:rPr lang="en-US" sz="3600" dirty="0" smtClean="0"/>
              <a:t> is </a:t>
            </a:r>
            <a:r>
              <a:rPr lang="en-US" sz="3600" dirty="0"/>
              <a:t>always negative and </a:t>
            </a:r>
            <a:r>
              <a:rPr lang="en-US" sz="3600" dirty="0" smtClean="0"/>
              <a:t>can </a:t>
            </a:r>
            <a:r>
              <a:rPr lang="en-US" sz="3600" dirty="0"/>
              <a:t>be approximated by</a:t>
            </a:r>
          </a:p>
        </p:txBody>
      </p:sp>
      <p:sp>
        <p:nvSpPr>
          <p:cNvPr id="5" name="TextBox 4"/>
          <p:cNvSpPr txBox="1"/>
          <p:nvPr/>
        </p:nvSpPr>
        <p:spPr>
          <a:xfrm>
            <a:off x="421566" y="5320193"/>
            <a:ext cx="9561094" cy="646331"/>
          </a:xfrm>
          <a:prstGeom prst="rect">
            <a:avLst/>
          </a:prstGeom>
          <a:noFill/>
        </p:spPr>
        <p:txBody>
          <a:bodyPr wrap="square" rtlCol="0">
            <a:spAutoFit/>
          </a:bodyPr>
          <a:lstStyle/>
          <a:p>
            <a:r>
              <a:rPr lang="en-US" sz="3600" dirty="0" smtClean="0"/>
              <a:t>Where L</a:t>
            </a:r>
            <a:r>
              <a:rPr lang="el-GR" sz="3600" baseline="-25000" dirty="0" smtClean="0"/>
              <a:t>ε</a:t>
            </a:r>
            <a:r>
              <a:rPr lang="en-US" sz="3600" baseline="-25000" dirty="0" smtClean="0"/>
              <a:t> </a:t>
            </a:r>
            <a:r>
              <a:rPr lang="en-US" sz="3600" dirty="0" smtClean="0"/>
              <a:t>is the dissipation length scale</a:t>
            </a:r>
            <a:r>
              <a:rPr lang="en-US" dirty="0" smtClean="0"/>
              <a:t>.</a:t>
            </a:r>
            <a:endParaRPr lang="en-US" dirty="0"/>
          </a:p>
        </p:txBody>
      </p:sp>
    </p:spTree>
    <p:extLst>
      <p:ext uri="{BB962C8B-B14F-4D97-AF65-F5344CB8AC3E}">
        <p14:creationId xmlns:p14="http://schemas.microsoft.com/office/powerpoint/2010/main" val="11483279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1778018" cy="3693319"/>
          </a:xfrm>
          <a:prstGeom prst="rect">
            <a:avLst/>
          </a:prstGeom>
        </p:spPr>
        <p:txBody>
          <a:bodyPr wrap="square">
            <a:spAutoFit/>
          </a:bodyPr>
          <a:lstStyle/>
          <a:p>
            <a:r>
              <a:rPr lang="en-US" dirty="0" smtClean="0"/>
              <a:t> </a:t>
            </a:r>
            <a:r>
              <a:rPr lang="en-US" b="1" dirty="0" smtClean="0"/>
              <a:t>Reynolds </a:t>
            </a:r>
            <a:r>
              <a:rPr lang="en-US" b="1" dirty="0"/>
              <a:t>number</a:t>
            </a:r>
            <a:r>
              <a:rPr lang="en-US" dirty="0"/>
              <a:t> (</a:t>
            </a:r>
            <a:r>
              <a:rPr lang="en-US" b="1" dirty="0"/>
              <a:t>Re</a:t>
            </a:r>
            <a:r>
              <a:rPr lang="en-US" dirty="0" smtClean="0"/>
              <a:t>)</a:t>
            </a:r>
          </a:p>
          <a:p>
            <a:endParaRPr lang="en-US" dirty="0"/>
          </a:p>
          <a:p>
            <a:r>
              <a:rPr lang="en-US" dirty="0" smtClean="0"/>
              <a:t> </a:t>
            </a:r>
            <a:r>
              <a:rPr lang="en-US" dirty="0"/>
              <a:t>is a </a:t>
            </a:r>
            <a:r>
              <a:rPr lang="en-US" dirty="0">
                <a:hlinkClick r:id="rId2" tooltip="Dimensionless quantity"/>
              </a:rPr>
              <a:t>dimensionless quantity</a:t>
            </a:r>
            <a:r>
              <a:rPr lang="en-US" dirty="0"/>
              <a:t> that is used to help predict similar flow patterns in different fluid flow situations. The concept was introduced by </a:t>
            </a:r>
            <a:r>
              <a:rPr lang="en-US" dirty="0">
                <a:hlinkClick r:id="rId3" tooltip="George Gabriel Stokes"/>
              </a:rPr>
              <a:t>George Gabriel Stokes</a:t>
            </a:r>
            <a:r>
              <a:rPr lang="en-US" dirty="0"/>
              <a:t> in 1851,</a:t>
            </a:r>
            <a:r>
              <a:rPr lang="en-US" baseline="30000" dirty="0">
                <a:hlinkClick r:id="rId4"/>
              </a:rPr>
              <a:t>[2]</a:t>
            </a:r>
            <a:r>
              <a:rPr lang="en-US" dirty="0"/>
              <a:t> but the Reynolds number is named after </a:t>
            </a:r>
            <a:r>
              <a:rPr lang="en-US" dirty="0">
                <a:hlinkClick r:id="rId5" tooltip="Osborne Reynolds"/>
              </a:rPr>
              <a:t>Osborne Reynolds</a:t>
            </a:r>
            <a:r>
              <a:rPr lang="en-US" dirty="0"/>
              <a:t> (1842–1912), who popularized its use in 1883.</a:t>
            </a:r>
            <a:r>
              <a:rPr lang="en-US" baseline="30000" dirty="0">
                <a:hlinkClick r:id="rId6"/>
              </a:rPr>
              <a:t>[3]</a:t>
            </a:r>
            <a:r>
              <a:rPr lang="en-US" baseline="30000" dirty="0">
                <a:hlinkClick r:id="rId7"/>
              </a:rPr>
              <a:t>[4]</a:t>
            </a:r>
            <a:endParaRPr lang="en-US" dirty="0"/>
          </a:p>
          <a:p>
            <a:r>
              <a:rPr lang="en-US" dirty="0"/>
              <a:t>The Reynolds number is defined as the </a:t>
            </a:r>
            <a:r>
              <a:rPr lang="en-US" dirty="0">
                <a:hlinkClick r:id="rId8" tooltip="Ratio"/>
              </a:rPr>
              <a:t>ratio</a:t>
            </a:r>
            <a:r>
              <a:rPr lang="en-US" dirty="0"/>
              <a:t> of momentum forces to </a:t>
            </a:r>
            <a:r>
              <a:rPr lang="en-US" dirty="0">
                <a:hlinkClick r:id="rId9" tooltip="Viscous"/>
              </a:rPr>
              <a:t>viscous</a:t>
            </a:r>
            <a:r>
              <a:rPr lang="en-US" dirty="0"/>
              <a:t> forces and consequently quantifies the relative importance of these two types of forces for given flow conditions.</a:t>
            </a:r>
            <a:r>
              <a:rPr lang="en-US" baseline="30000" dirty="0">
                <a:hlinkClick r:id="rId10"/>
              </a:rPr>
              <a:t>[5]</a:t>
            </a:r>
            <a:r>
              <a:rPr lang="en-US" dirty="0"/>
              <a:t> Reynolds numbers frequently arise when performing scaling of fluid dynamics problems, and as such can be used to determine </a:t>
            </a:r>
            <a:r>
              <a:rPr lang="en-US" dirty="0">
                <a:hlinkClick r:id="rId11" tooltip="Dynamic similitude"/>
              </a:rPr>
              <a:t>dynamic similitude</a:t>
            </a:r>
            <a:r>
              <a:rPr lang="en-US" dirty="0"/>
              <a:t> between two different cases of fluid flow. They are also used to characterize different flow regimes within a similar fluid, such as </a:t>
            </a:r>
            <a:r>
              <a:rPr lang="en-US" dirty="0">
                <a:hlinkClick r:id="rId12" tooltip="Laminar flow"/>
              </a:rPr>
              <a:t>laminar</a:t>
            </a:r>
            <a:r>
              <a:rPr lang="en-US" dirty="0"/>
              <a:t> or </a:t>
            </a:r>
            <a:r>
              <a:rPr lang="en-US" dirty="0">
                <a:hlinkClick r:id="rId13" tooltip="Turbulence"/>
              </a:rPr>
              <a:t>turbulent flow</a:t>
            </a:r>
            <a:r>
              <a:rPr lang="en-US" dirty="0"/>
              <a:t>:</a:t>
            </a:r>
          </a:p>
          <a:p>
            <a:pPr>
              <a:buFont typeface="Arial" panose="020B0604020202020204" pitchFamily="34" charset="0"/>
              <a:buChar char="•"/>
            </a:pPr>
            <a:r>
              <a:rPr lang="en-US" dirty="0"/>
              <a:t>laminar flow occurs at low Reynolds numbers, where viscous forces are dominant, and is characterized by smooth, constant fluid motion;</a:t>
            </a:r>
          </a:p>
          <a:p>
            <a:pPr>
              <a:buFont typeface="Arial" panose="020B0604020202020204" pitchFamily="34" charset="0"/>
              <a:buChar char="•"/>
            </a:pPr>
            <a:r>
              <a:rPr lang="en-US" dirty="0"/>
              <a:t>turbulent flow occurs at high Reynolds numbers and is dominated by inertial forces, which tend to produce chaotic </a:t>
            </a:r>
            <a:r>
              <a:rPr lang="en-US" dirty="0">
                <a:hlinkClick r:id="rId14" tooltip="Eddy (fluid dynamics)"/>
              </a:rPr>
              <a:t>eddies</a:t>
            </a:r>
            <a:r>
              <a:rPr lang="en-US" dirty="0"/>
              <a:t>, </a:t>
            </a:r>
            <a:r>
              <a:rPr lang="en-US" dirty="0">
                <a:hlinkClick r:id="rId15" tooltip="Vortex"/>
              </a:rPr>
              <a:t>vortices</a:t>
            </a:r>
            <a:r>
              <a:rPr lang="en-US" dirty="0"/>
              <a:t> and other flow instabilities.</a:t>
            </a:r>
          </a:p>
        </p:txBody>
      </p:sp>
    </p:spTree>
    <p:extLst>
      <p:ext uri="{BB962C8B-B14F-4D97-AF65-F5344CB8AC3E}">
        <p14:creationId xmlns:p14="http://schemas.microsoft.com/office/powerpoint/2010/main" val="14981750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76456"/>
            <a:ext cx="11912184" cy="3416320"/>
          </a:xfrm>
          <a:prstGeom prst="rect">
            <a:avLst/>
          </a:prstGeom>
        </p:spPr>
        <p:txBody>
          <a:bodyPr wrap="square">
            <a:spAutoFit/>
          </a:bodyPr>
          <a:lstStyle/>
          <a:p>
            <a:endParaRPr lang="en-US" dirty="0"/>
          </a:p>
          <a:p>
            <a:endParaRPr lang="en-US" dirty="0"/>
          </a:p>
          <a:p>
            <a:r>
              <a:rPr lang="en-US" dirty="0"/>
              <a:t>Flow in which the kinetic energy dies out due to the action of fluid molecular viscosity is called laminar flow. While there is no theorem relating the non-dimensional Reynolds number (Re) to turbulence, flows at Reynolds numbers larger than 5000 are typically (but not necessarily) turbulent, while those at low Reynolds numbers usually remain laminar. In </a:t>
            </a:r>
            <a:r>
              <a:rPr lang="en-US" dirty="0" err="1"/>
              <a:t>Poiseuille</a:t>
            </a:r>
            <a:r>
              <a:rPr lang="en-US" dirty="0"/>
              <a:t> flow, for example, turbulence can first be sustained if the Reynolds number is larger than a critical value of about 2040;[1] moreover, the turbulence is generally interspersed with laminar flow until a larger Reynolds number of about 4000.</a:t>
            </a:r>
          </a:p>
          <a:p>
            <a:endParaRPr lang="en-US" dirty="0"/>
          </a:p>
          <a:p>
            <a:r>
              <a:rPr lang="en-US" dirty="0"/>
              <a:t>In turbulent flow, unsteady vortices appear on many scales and interact with each other. Drag due to boundary layer skin friction increases. The structure and location of boundary layer separation often changes, sometimes resulting in a reduction of overall drag. Although laminar-turbulent transition is not governed by Reynolds number,[why?] the same transition occurs if the size of the object is gradually increased, or the viscosity of the fluid is decreased, or if the density of the </a:t>
            </a:r>
            <a:r>
              <a:rPr lang="en-US" dirty="0" err="1"/>
              <a:t>flui</a:t>
            </a:r>
            <a:endParaRPr lang="en-US" dirty="0"/>
          </a:p>
        </p:txBody>
      </p:sp>
    </p:spTree>
    <p:extLst>
      <p:ext uri="{BB962C8B-B14F-4D97-AF65-F5344CB8AC3E}">
        <p14:creationId xmlns:p14="http://schemas.microsoft.com/office/powerpoint/2010/main" val="31432078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802" y="0"/>
            <a:ext cx="11662347" cy="5909310"/>
          </a:xfrm>
          <a:prstGeom prst="rect">
            <a:avLst/>
          </a:prstGeom>
        </p:spPr>
        <p:txBody>
          <a:bodyPr wrap="square">
            <a:spAutoFit/>
          </a:bodyPr>
          <a:lstStyle/>
          <a:p>
            <a:r>
              <a:rPr lang="en-US" dirty="0"/>
              <a:t>Kolmogorov's theory of 1941[edit]</a:t>
            </a:r>
          </a:p>
          <a:p>
            <a:r>
              <a:rPr lang="en-US" dirty="0"/>
              <a:t>Richardson's notion of turbulence was that a turbulent flow is composed by "eddies" of different sizes. The sizes define a characteristic length scale for the eddies, which are also characterized by flow velocity scales and time scales (turnover time) dependent on the length scale. The large eddies are unstable and eventually break up originating smaller eddies, and the kinetic energy of the initial large eddy is divided into the smaller eddies that stemmed from it. These smaller eddies undergo the same process, giving rise to even smaller eddies which inherit the energy of their predecessor eddy, and so on. In this way, the energy is passed down from the large scales of the motion to smaller scales until reaching a sufficiently small length scale such that the viscosity of the fluid can effectively dissipate the kinetic energy into internal energy.</a:t>
            </a:r>
          </a:p>
          <a:p>
            <a:endParaRPr lang="en-US" dirty="0"/>
          </a:p>
          <a:p>
            <a:r>
              <a:rPr lang="en-US" dirty="0"/>
              <a:t>In his original theory of 1941, Kolmogorov postulated that for very high Reynolds numbers, the small scale turbulent motions are statistically isotropic (i.e. no preferential spatial direction could be discerned). In general, the large scales of a flow are not isotropic, since they are determined by the particular geometrical features of the boundaries (the size characterizing the large scales will be denoted as L). Kolmogorov's idea was that in the Richardson's energy cascade this geometrical and directional information is lost, while the scale is reduced, so that the statistics of the small scales has a universal character: they are the same for all turbulent flows when the Reynolds number is sufficiently high.</a:t>
            </a:r>
          </a:p>
          <a:p>
            <a:endParaRPr lang="en-US" dirty="0"/>
          </a:p>
          <a:p>
            <a:r>
              <a:rPr lang="en-US" dirty="0"/>
              <a:t>Thus, Kolmogorov introduced a second hypothesis: for very high Reynolds numbers the statistics of small scales are universally and uniquely determined by the kinematic viscosity (\nu) and the rate of energy dissipation (\</a:t>
            </a:r>
            <a:r>
              <a:rPr lang="en-US" dirty="0" err="1"/>
              <a:t>varepsilon</a:t>
            </a:r>
            <a:r>
              <a:rPr lang="en-US" dirty="0"/>
              <a:t>). With only these two parameters, the unique length that can be formed by dimensional analysis is</a:t>
            </a:r>
          </a:p>
          <a:p>
            <a:endParaRPr lang="en-US" dirty="0"/>
          </a:p>
          <a:p>
            <a:r>
              <a:rPr lang="en-US" dirty="0"/>
              <a:t>\eta = \left(\</a:t>
            </a:r>
            <a:r>
              <a:rPr lang="en-US" dirty="0" err="1"/>
              <a:t>frac</a:t>
            </a:r>
            <a:r>
              <a:rPr lang="en-US" dirty="0"/>
              <a:t>{\nu^3}{\</a:t>
            </a:r>
            <a:r>
              <a:rPr lang="en-US" dirty="0" err="1"/>
              <a:t>varepsilon</a:t>
            </a:r>
            <a:r>
              <a:rPr lang="en-US" dirty="0"/>
              <a:t>}\right)^{1/4}.</a:t>
            </a:r>
          </a:p>
        </p:txBody>
      </p:sp>
      <p:pic>
        <p:nvPicPr>
          <p:cNvPr id="37890" name="Picture 2" descr="\eta = \left(\frac{\nu^3}{\varepsilon}\right)^{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8085" y="6315074"/>
            <a:ext cx="1009650" cy="542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9305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4321" y="569151"/>
            <a:ext cx="9653665" cy="5355312"/>
          </a:xfrm>
          <a:prstGeom prst="rect">
            <a:avLst/>
          </a:prstGeom>
        </p:spPr>
        <p:txBody>
          <a:bodyPr wrap="square">
            <a:spAutoFit/>
          </a:bodyPr>
          <a:lstStyle/>
          <a:p>
            <a:r>
              <a:rPr lang="en-US" dirty="0">
                <a:solidFill>
                  <a:srgbClr val="000000"/>
                </a:solidFill>
                <a:latin typeface="Times New Roman" panose="02020603050405020304" pitchFamily="18" charset="0"/>
              </a:rPr>
              <a:t>Kolmogorov's similarity hypotheses</a:t>
            </a:r>
          </a:p>
          <a:p>
            <a:r>
              <a:rPr lang="en-US" dirty="0">
                <a:solidFill>
                  <a:srgbClr val="000000"/>
                </a:solidFill>
                <a:latin typeface="Times New Roman" panose="02020603050405020304" pitchFamily="18" charset="0"/>
              </a:rPr>
              <a:t>(</a:t>
            </a:r>
            <a:r>
              <a:rPr lang="en-US" i="1" dirty="0">
                <a:solidFill>
                  <a:srgbClr val="000000"/>
                </a:solidFill>
                <a:latin typeface="Times New Roman" panose="02020603050405020304" pitchFamily="18" charset="0"/>
              </a:rPr>
              <a:t>Also called</a:t>
            </a:r>
            <a:r>
              <a:rPr lang="en-US" dirty="0">
                <a:solidFill>
                  <a:srgbClr val="000000"/>
                </a:solidFill>
                <a:latin typeface="Times New Roman" panose="02020603050405020304" pitchFamily="18" charset="0"/>
              </a:rPr>
              <a:t> local similarity hypotheses, universal equilibrium hypotheses.) Statements of the factors determining the </a:t>
            </a:r>
            <a:r>
              <a:rPr lang="en-US" dirty="0">
                <a:solidFill>
                  <a:srgbClr val="0B0080"/>
                </a:solidFill>
                <a:latin typeface="Times New Roman" panose="02020603050405020304" pitchFamily="18" charset="0"/>
                <a:hlinkClick r:id="rId2" tooltip="Transfer"/>
              </a:rPr>
              <a:t>transfer</a:t>
            </a:r>
            <a:r>
              <a:rPr lang="en-US" dirty="0">
                <a:solidFill>
                  <a:srgbClr val="000000"/>
                </a:solidFill>
                <a:latin typeface="Times New Roman" panose="02020603050405020304" pitchFamily="18" charset="0"/>
              </a:rPr>
              <a:t> and </a:t>
            </a:r>
            <a:r>
              <a:rPr lang="en-US" dirty="0">
                <a:solidFill>
                  <a:srgbClr val="0B0080"/>
                </a:solidFill>
                <a:latin typeface="Times New Roman" panose="02020603050405020304" pitchFamily="18" charset="0"/>
                <a:hlinkClick r:id="rId3" tooltip="Dissipation"/>
              </a:rPr>
              <a:t>dissipation</a:t>
            </a:r>
            <a:r>
              <a:rPr lang="en-US" dirty="0">
                <a:solidFill>
                  <a:srgbClr val="000000"/>
                </a:solidFill>
                <a:latin typeface="Times New Roman" panose="02020603050405020304" pitchFamily="18" charset="0"/>
              </a:rPr>
              <a:t> of </a:t>
            </a:r>
            <a:r>
              <a:rPr lang="en-US" dirty="0">
                <a:solidFill>
                  <a:srgbClr val="0B0080"/>
                </a:solidFill>
                <a:latin typeface="Times New Roman" panose="02020603050405020304" pitchFamily="18" charset="0"/>
                <a:hlinkClick r:id="rId4" tooltip="Kinetic energy"/>
              </a:rPr>
              <a:t>kinetic energy</a:t>
            </a:r>
            <a:r>
              <a:rPr lang="en-US" dirty="0">
                <a:solidFill>
                  <a:srgbClr val="000000"/>
                </a:solidFill>
                <a:latin typeface="Times New Roman" panose="02020603050405020304" pitchFamily="18" charset="0"/>
              </a:rPr>
              <a:t> at the high </a:t>
            </a:r>
            <a:r>
              <a:rPr lang="en-US" dirty="0">
                <a:solidFill>
                  <a:srgbClr val="0B0080"/>
                </a:solidFill>
                <a:latin typeface="Times New Roman" panose="02020603050405020304" pitchFamily="18" charset="0"/>
                <a:hlinkClick r:id="rId5" tooltip="Wavenumber"/>
              </a:rPr>
              <a:t>wavenumber</a:t>
            </a:r>
            <a:r>
              <a:rPr lang="en-US" dirty="0">
                <a:solidFill>
                  <a:srgbClr val="000000"/>
                </a:solidFill>
                <a:latin typeface="Times New Roman" panose="02020603050405020304" pitchFamily="18" charset="0"/>
              </a:rPr>
              <a:t> end of </a:t>
            </a:r>
            <a:r>
              <a:rPr lang="en-US" dirty="0" err="1">
                <a:solidFill>
                  <a:srgbClr val="000000"/>
                </a:solidFill>
                <a:latin typeface="Times New Roman" panose="02020603050405020304" pitchFamily="18" charset="0"/>
              </a:rPr>
              <a:t>the</a:t>
            </a:r>
            <a:r>
              <a:rPr lang="en-US" dirty="0" err="1">
                <a:solidFill>
                  <a:srgbClr val="0B0080"/>
                </a:solidFill>
                <a:latin typeface="Times New Roman" panose="02020603050405020304" pitchFamily="18" charset="0"/>
                <a:hlinkClick r:id="rId6" tooltip="Spectrum"/>
              </a:rPr>
              <a:t>spectrum</a:t>
            </a:r>
            <a:r>
              <a:rPr lang="en-US" dirty="0">
                <a:solidFill>
                  <a:srgbClr val="000000"/>
                </a:solidFill>
                <a:latin typeface="Times New Roman" panose="02020603050405020304" pitchFamily="18" charset="0"/>
              </a:rPr>
              <a:t> of </a:t>
            </a:r>
            <a:r>
              <a:rPr lang="en-US" dirty="0">
                <a:solidFill>
                  <a:srgbClr val="0B0080"/>
                </a:solidFill>
                <a:latin typeface="Times New Roman" panose="02020603050405020304" pitchFamily="18" charset="0"/>
                <a:hlinkClick r:id="rId7" tooltip="Turbulence"/>
              </a:rPr>
              <a:t>turbulence</a:t>
            </a:r>
            <a:r>
              <a:rPr lang="en-US" dirty="0">
                <a:solidFill>
                  <a:srgbClr val="000000"/>
                </a:solidFill>
                <a:latin typeface="Times New Roman" panose="02020603050405020304" pitchFamily="18" charset="0"/>
              </a:rPr>
              <a:t>.</a:t>
            </a:r>
          </a:p>
          <a:p>
            <a:pPr>
              <a:buFont typeface="+mj-lt"/>
              <a:buAutoNum type="arabicPeriod"/>
            </a:pPr>
            <a:r>
              <a:rPr lang="en-US" dirty="0">
                <a:solidFill>
                  <a:srgbClr val="000000"/>
                </a:solidFill>
                <a:latin typeface="Times New Roman" panose="02020603050405020304" pitchFamily="18" charset="0"/>
              </a:rPr>
              <a:t/>
            </a:r>
            <a:br>
              <a:rPr lang="en-US" dirty="0">
                <a:solidFill>
                  <a:srgbClr val="000000"/>
                </a:solidFill>
                <a:latin typeface="Times New Roman" panose="02020603050405020304" pitchFamily="18" charset="0"/>
              </a:rPr>
            </a:br>
            <a:r>
              <a:rPr lang="en-US" dirty="0">
                <a:solidFill>
                  <a:srgbClr val="000000"/>
                </a:solidFill>
                <a:latin typeface="Times New Roman" panose="02020603050405020304" pitchFamily="18" charset="0"/>
              </a:rPr>
              <a:t>Kolmogorov considers the large </a:t>
            </a:r>
            <a:r>
              <a:rPr lang="en-US" dirty="0">
                <a:solidFill>
                  <a:srgbClr val="0B0080"/>
                </a:solidFill>
                <a:latin typeface="Times New Roman" panose="02020603050405020304" pitchFamily="18" charset="0"/>
                <a:hlinkClick r:id="rId8" tooltip="Anisotropic"/>
              </a:rPr>
              <a:t>anisotropic</a:t>
            </a:r>
            <a:r>
              <a:rPr lang="en-US" dirty="0">
                <a:solidFill>
                  <a:srgbClr val="000000"/>
                </a:solidFill>
                <a:latin typeface="Times New Roman" panose="02020603050405020304" pitchFamily="18" charset="0"/>
              </a:rPr>
              <a:t> eddies as the sources of </a:t>
            </a:r>
            <a:r>
              <a:rPr lang="en-US" dirty="0">
                <a:solidFill>
                  <a:srgbClr val="0B0080"/>
                </a:solidFill>
                <a:latin typeface="Times New Roman" panose="02020603050405020304" pitchFamily="18" charset="0"/>
                <a:hlinkClick r:id="rId9" tooltip="Energy"/>
              </a:rPr>
              <a:t>energy</a:t>
            </a:r>
            <a:r>
              <a:rPr lang="en-US" dirty="0">
                <a:solidFill>
                  <a:srgbClr val="000000"/>
                </a:solidFill>
                <a:latin typeface="Times New Roman" panose="02020603050405020304" pitchFamily="18" charset="0"/>
              </a:rPr>
              <a:t>, which is transferred down the size </a:t>
            </a:r>
            <a:r>
              <a:rPr lang="en-US" dirty="0">
                <a:solidFill>
                  <a:srgbClr val="0B0080"/>
                </a:solidFill>
                <a:latin typeface="Times New Roman" panose="02020603050405020304" pitchFamily="18" charset="0"/>
                <a:hlinkClick r:id="rId10" tooltip="Scale"/>
              </a:rPr>
              <a:t>scale</a:t>
            </a:r>
            <a:r>
              <a:rPr lang="en-US" dirty="0">
                <a:solidFill>
                  <a:srgbClr val="000000"/>
                </a:solidFill>
                <a:latin typeface="Times New Roman" panose="02020603050405020304" pitchFamily="18" charset="0"/>
              </a:rPr>
              <a:t>. At some point the </a:t>
            </a:r>
            <a:r>
              <a:rPr lang="en-US" dirty="0">
                <a:solidFill>
                  <a:srgbClr val="0B0080"/>
                </a:solidFill>
                <a:latin typeface="Times New Roman" panose="02020603050405020304" pitchFamily="18" charset="0"/>
                <a:hlinkClick r:id="rId11" tooltip="Eddies"/>
              </a:rPr>
              <a:t>eddies</a:t>
            </a:r>
            <a:r>
              <a:rPr lang="en-US" dirty="0">
                <a:solidFill>
                  <a:srgbClr val="000000"/>
                </a:solidFill>
                <a:latin typeface="Times New Roman" panose="02020603050405020304" pitchFamily="18" charset="0"/>
              </a:rPr>
              <a:t> lose all structure; they become homogeneous </a:t>
            </a:r>
            <a:r>
              <a:rPr lang="en-US" dirty="0" err="1">
                <a:solidFill>
                  <a:srgbClr val="000000"/>
                </a:solidFill>
                <a:latin typeface="Times New Roman" panose="02020603050405020304" pitchFamily="18" charset="0"/>
              </a:rPr>
              <a:t>and</a:t>
            </a:r>
            <a:r>
              <a:rPr lang="en-US" dirty="0" err="1">
                <a:solidFill>
                  <a:srgbClr val="0B0080"/>
                </a:solidFill>
                <a:latin typeface="Times New Roman" panose="02020603050405020304" pitchFamily="18" charset="0"/>
                <a:hlinkClick r:id="rId12" tooltip="Isotropic"/>
              </a:rPr>
              <a:t>isotropic</a:t>
            </a:r>
            <a:r>
              <a:rPr lang="en-US" dirty="0">
                <a:solidFill>
                  <a:srgbClr val="000000"/>
                </a:solidFill>
                <a:latin typeface="Times New Roman" panose="02020603050405020304" pitchFamily="18" charset="0"/>
              </a:rPr>
              <a:t>, that is, "similar." In this region, their energy is determined only by the rate of transfer from the larger eddies and the rate of dissipation by the smaller ones. Kolmogorov stated two similarity </a:t>
            </a:r>
            <a:r>
              <a:rPr lang="en-US" dirty="0" err="1">
                <a:solidFill>
                  <a:srgbClr val="000000"/>
                </a:solidFill>
                <a:latin typeface="Times New Roman" panose="02020603050405020304" pitchFamily="18" charset="0"/>
              </a:rPr>
              <a:t>hypotheses:At</a:t>
            </a:r>
            <a:r>
              <a:rPr lang="en-US" dirty="0">
                <a:solidFill>
                  <a:srgbClr val="000000"/>
                </a:solidFill>
                <a:latin typeface="Times New Roman" panose="02020603050405020304" pitchFamily="18" charset="0"/>
              </a:rPr>
              <a:t> large </a:t>
            </a:r>
            <a:r>
              <a:rPr lang="en-US" dirty="0">
                <a:solidFill>
                  <a:srgbClr val="0B0080"/>
                </a:solidFill>
                <a:latin typeface="Times New Roman" panose="02020603050405020304" pitchFamily="18" charset="0"/>
                <a:hlinkClick r:id="rId13" tooltip="Reynolds numbers"/>
              </a:rPr>
              <a:t>Reynolds numbers</a:t>
            </a:r>
            <a:r>
              <a:rPr lang="en-US" dirty="0">
                <a:solidFill>
                  <a:srgbClr val="000000"/>
                </a:solidFill>
                <a:latin typeface="Times New Roman" panose="02020603050405020304" pitchFamily="18" charset="0"/>
              </a:rPr>
              <a:t> the local average properties of the small- scale components of any turbulent motion are determined entirely by </a:t>
            </a:r>
            <a:r>
              <a:rPr lang="en-US" dirty="0">
                <a:solidFill>
                  <a:srgbClr val="0B0080"/>
                </a:solidFill>
                <a:latin typeface="Times New Roman" panose="02020603050405020304" pitchFamily="18" charset="0"/>
                <a:hlinkClick r:id="rId14" tooltip="Kinematic viscosity"/>
              </a:rPr>
              <a:t>kinematic viscosity</a:t>
            </a:r>
            <a:r>
              <a:rPr lang="en-US" dirty="0">
                <a:solidFill>
                  <a:srgbClr val="000000"/>
                </a:solidFill>
                <a:latin typeface="Times New Roman" panose="02020603050405020304" pitchFamily="18" charset="0"/>
              </a:rPr>
              <a:t> and average rate of dissipation per unit mass.</a:t>
            </a:r>
          </a:p>
          <a:p>
            <a:pPr>
              <a:buFont typeface="+mj-lt"/>
              <a:buAutoNum type="arabicPeriod"/>
            </a:pPr>
            <a:r>
              <a:rPr lang="en-US" dirty="0">
                <a:solidFill>
                  <a:srgbClr val="000000"/>
                </a:solidFill>
                <a:latin typeface="Times New Roman" panose="02020603050405020304" pitchFamily="18" charset="0"/>
              </a:rPr>
              <a:t>There is an upper subrange (the </a:t>
            </a:r>
            <a:r>
              <a:rPr lang="en-US" dirty="0">
                <a:solidFill>
                  <a:srgbClr val="0B0080"/>
                </a:solidFill>
                <a:latin typeface="Times New Roman" panose="02020603050405020304" pitchFamily="18" charset="0"/>
                <a:hlinkClick r:id="rId15" tooltip="Inertial subrange"/>
              </a:rPr>
              <a:t>inertial subrange</a:t>
            </a:r>
            <a:r>
              <a:rPr lang="en-US" dirty="0">
                <a:solidFill>
                  <a:srgbClr val="000000"/>
                </a:solidFill>
                <a:latin typeface="Times New Roman" panose="02020603050405020304" pitchFamily="18" charset="0"/>
              </a:rPr>
              <a:t>) in this </a:t>
            </a:r>
            <a:r>
              <a:rPr lang="en-US" dirty="0">
                <a:solidFill>
                  <a:srgbClr val="0B0080"/>
                </a:solidFill>
                <a:latin typeface="Times New Roman" panose="02020603050405020304" pitchFamily="18" charset="0"/>
                <a:hlinkClick r:id="rId16" tooltip="Bandwidth"/>
              </a:rPr>
              <a:t>bandwidth</a:t>
            </a:r>
            <a:r>
              <a:rPr lang="en-US" dirty="0">
                <a:solidFill>
                  <a:srgbClr val="000000"/>
                </a:solidFill>
                <a:latin typeface="Times New Roman" panose="02020603050405020304" pitchFamily="18" charset="0"/>
              </a:rPr>
              <a:t> of small eddies in which the local average properties are determined only by the rate of dissipation per unit mass.</a:t>
            </a:r>
          </a:p>
          <a:p>
            <a:pPr>
              <a:buFont typeface="+mj-lt"/>
              <a:buAutoNum type="arabicPeriod"/>
            </a:pPr>
            <a:r>
              <a:rPr lang="en-US" dirty="0">
                <a:solidFill>
                  <a:srgbClr val="000000"/>
                </a:solidFill>
                <a:latin typeface="Times New Roman" panose="02020603050405020304" pitchFamily="18" charset="0"/>
              </a:rPr>
              <a:t/>
            </a:r>
            <a:br>
              <a:rPr lang="en-US" dirty="0">
                <a:solidFill>
                  <a:srgbClr val="000000"/>
                </a:solidFill>
                <a:latin typeface="Times New Roman" panose="02020603050405020304" pitchFamily="18" charset="0"/>
              </a:rPr>
            </a:br>
            <a:r>
              <a:rPr lang="en-US" dirty="0">
                <a:solidFill>
                  <a:srgbClr val="000000"/>
                </a:solidFill>
                <a:latin typeface="Times New Roman" panose="02020603050405020304" pitchFamily="18" charset="0"/>
              </a:rPr>
              <a:t>It is a consequence of these hypotheses that in the inertial subrange the energy is partitioned among the eddies in proportion to </a:t>
            </a:r>
            <a:r>
              <a:rPr lang="en-US" i="1" dirty="0">
                <a:solidFill>
                  <a:srgbClr val="000000"/>
                </a:solidFill>
                <a:latin typeface="Times New Roman" panose="02020603050405020304" pitchFamily="18" charset="0"/>
              </a:rPr>
              <a:t>k</a:t>
            </a:r>
            <a:r>
              <a:rPr lang="en-US" baseline="30000" dirty="0">
                <a:solidFill>
                  <a:srgbClr val="000000"/>
                </a:solidFill>
                <a:latin typeface="Times New Roman" panose="02020603050405020304" pitchFamily="18" charset="0"/>
              </a:rPr>
              <a:t>-5/3</a:t>
            </a:r>
            <a:r>
              <a:rPr lang="en-US" dirty="0">
                <a:solidFill>
                  <a:srgbClr val="000000"/>
                </a:solidFill>
                <a:latin typeface="Times New Roman" panose="02020603050405020304" pitchFamily="18" charset="0"/>
              </a:rPr>
              <a:t>, where </a:t>
            </a:r>
            <a:r>
              <a:rPr lang="en-US" i="1" dirty="0">
                <a:solidFill>
                  <a:srgbClr val="000000"/>
                </a:solidFill>
                <a:latin typeface="Times New Roman" panose="02020603050405020304" pitchFamily="18" charset="0"/>
              </a:rPr>
              <a:t>k</a:t>
            </a:r>
            <a:r>
              <a:rPr lang="en-US" dirty="0">
                <a:solidFill>
                  <a:srgbClr val="000000"/>
                </a:solidFill>
                <a:latin typeface="Times New Roman" panose="02020603050405020304" pitchFamily="18" charset="0"/>
              </a:rPr>
              <a:t> is the </a:t>
            </a:r>
            <a:r>
              <a:rPr lang="en-US" dirty="0">
                <a:solidFill>
                  <a:srgbClr val="0B0080"/>
                </a:solidFill>
                <a:latin typeface="Times New Roman" panose="02020603050405020304" pitchFamily="18" charset="0"/>
                <a:hlinkClick r:id="rId5" tooltip="Wavenumber"/>
              </a:rPr>
              <a:t>wavenumber</a:t>
            </a:r>
            <a:r>
              <a:rPr lang="en-US" dirty="0">
                <a:solidFill>
                  <a:srgbClr val="000000"/>
                </a:solidFill>
                <a:latin typeface="Times New Roman" panose="02020603050405020304" pitchFamily="18" charset="0"/>
              </a:rPr>
              <a:t>.</a:t>
            </a:r>
          </a:p>
          <a:p>
            <a:r>
              <a:rPr lang="en-US" dirty="0">
                <a:solidFill>
                  <a:srgbClr val="000000"/>
                </a:solidFill>
                <a:latin typeface="Times New Roman" panose="02020603050405020304" pitchFamily="18" charset="0"/>
              </a:rPr>
              <a:t/>
            </a:r>
            <a:br>
              <a:rPr lang="en-US" dirty="0">
                <a:solidFill>
                  <a:srgbClr val="000000"/>
                </a:solidFill>
                <a:latin typeface="Times New Roman" panose="02020603050405020304" pitchFamily="18" charset="0"/>
              </a:rPr>
            </a:br>
            <a:endParaRPr lang="en-US" dirty="0">
              <a:solidFill>
                <a:srgbClr val="000000"/>
              </a:solidFill>
              <a:latin typeface="Times New Roman" panose="02020603050405020304" pitchFamily="18" charset="0"/>
            </a:endParaRPr>
          </a:p>
          <a:p>
            <a:r>
              <a:rPr lang="en-US" dirty="0">
                <a:solidFill>
                  <a:srgbClr val="000000"/>
                </a:solidFill>
                <a:latin typeface="Times New Roman" panose="02020603050405020304" pitchFamily="18" charset="0"/>
              </a:rPr>
              <a:t>Sutton, O. G. 1953. Micrometeorology. 100–101.</a:t>
            </a:r>
            <a:endParaRPr lang="en-US"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3982091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2385" y="0"/>
            <a:ext cx="9893508" cy="5355312"/>
          </a:xfrm>
          <a:prstGeom prst="rect">
            <a:avLst/>
          </a:prstGeom>
        </p:spPr>
        <p:txBody>
          <a:bodyPr wrap="square">
            <a:spAutoFit/>
          </a:bodyPr>
          <a:lstStyle/>
          <a:p>
            <a:r>
              <a:rPr lang="en-US" dirty="0"/>
              <a:t>This is today known as the Kolmogorov length scale (see Kolmogorov microscales).</a:t>
            </a:r>
          </a:p>
          <a:p>
            <a:endParaRPr lang="en-US" dirty="0"/>
          </a:p>
          <a:p>
            <a:r>
              <a:rPr lang="en-US" dirty="0"/>
              <a:t>A turbulent flow is characterized by a hierarchy of scales through which the energy cascade takes place. Dissipation of kinetic energy takes place at scales of the order of Kolmogorov length \eta, while the input of energy into the cascade comes from the decay of the large scales, of order L. These two scales at the extremes of the cascade can differ by several orders of magnitude at high Reynolds numbers. In between there is a range of scales (each one with its own characteristic length r) that has formed at the expense of the energy of the large ones. These scales are very large compared with the Kolmogorov length, but still very small compared with the large scale of the flow (i.e. \eta \</a:t>
            </a:r>
            <a:r>
              <a:rPr lang="en-US" dirty="0" err="1"/>
              <a:t>ll</a:t>
            </a:r>
            <a:r>
              <a:rPr lang="en-US" dirty="0"/>
              <a:t> r \</a:t>
            </a:r>
            <a:r>
              <a:rPr lang="en-US" dirty="0" err="1"/>
              <a:t>ll</a:t>
            </a:r>
            <a:r>
              <a:rPr lang="en-US" dirty="0"/>
              <a:t> L). </a:t>
            </a:r>
            <a:endParaRPr lang="en-US" dirty="0" smtClean="0"/>
          </a:p>
          <a:p>
            <a:endParaRPr lang="en-US" dirty="0"/>
          </a:p>
          <a:p>
            <a:r>
              <a:rPr lang="en-US" dirty="0" smtClean="0"/>
              <a:t>Since </a:t>
            </a:r>
            <a:r>
              <a:rPr lang="en-US" dirty="0"/>
              <a:t>eddies in this range are much larger than the dissipative eddies that exist at Kolmogorov scales, kinetic energy is essentially not dissipated in this range, and it is merely transferred to smaller scales until viscous effects become important as the order of the Kolmogorov scale is approached. Within this range inertial effects are still much larger than viscous effects, and it is possible to assume that viscosity does not play a role in their internal dynamics (for this reason this range is called "inertial range").</a:t>
            </a:r>
          </a:p>
          <a:p>
            <a:endParaRPr lang="en-US" dirty="0"/>
          </a:p>
          <a:p>
            <a:r>
              <a:rPr lang="en-US" dirty="0"/>
              <a:t>Hence, a third hypothesis of Kolmogorov was that at very high Reynolds number the statistics of scales in </a:t>
            </a:r>
            <a:r>
              <a:rPr lang="en-US"/>
              <a:t>the </a:t>
            </a:r>
            <a:r>
              <a:rPr lang="en-US" smtClean="0"/>
              <a:t>range</a:t>
            </a:r>
            <a:endParaRPr lang="en-US" dirty="0" smtClean="0"/>
          </a:p>
          <a:p>
            <a:r>
              <a:rPr lang="en-US" dirty="0" smtClean="0"/>
              <a:t>are </a:t>
            </a:r>
            <a:r>
              <a:rPr lang="en-US" dirty="0"/>
              <a:t>universally and uniquely determined by the scale r and the rate of energy </a:t>
            </a:r>
            <a:r>
              <a:rPr lang="en-US" dirty="0" smtClean="0"/>
              <a:t>dissipation  </a:t>
            </a:r>
            <a:r>
              <a:rPr lang="el-GR" dirty="0" smtClean="0"/>
              <a:t>ε</a:t>
            </a:r>
            <a:endParaRPr lang="en-US" dirty="0"/>
          </a:p>
        </p:txBody>
      </p:sp>
      <p:pic>
        <p:nvPicPr>
          <p:cNvPr id="38920" name="Picture 8" descr="\e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3877" y="2186950"/>
            <a:ext cx="444032" cy="577242"/>
          </a:xfrm>
          <a:prstGeom prst="rect">
            <a:avLst/>
          </a:prstGeom>
          <a:noFill/>
          <a:extLst>
            <a:ext uri="{909E8E84-426E-40DD-AFC4-6F175D3DCCD1}">
              <a14:hiddenFill xmlns:a14="http://schemas.microsoft.com/office/drawing/2010/main">
                <a:solidFill>
                  <a:srgbClr val="FFFFFF"/>
                </a:solidFill>
              </a14:hiddenFill>
            </a:ext>
          </a:extLst>
        </p:spPr>
      </p:pic>
      <p:pic>
        <p:nvPicPr>
          <p:cNvPr id="38922" name="Picture 10" descr="\eta \ll r \ll 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6252" y="2304121"/>
            <a:ext cx="904875" cy="171450"/>
          </a:xfrm>
          <a:prstGeom prst="rect">
            <a:avLst/>
          </a:prstGeom>
          <a:noFill/>
          <a:extLst>
            <a:ext uri="{909E8E84-426E-40DD-AFC4-6F175D3DCCD1}">
              <a14:hiddenFill xmlns:a14="http://schemas.microsoft.com/office/drawing/2010/main">
                <a:solidFill>
                  <a:srgbClr val="FFFFFF"/>
                </a:solidFill>
              </a14:hiddenFill>
            </a:ext>
          </a:extLst>
        </p:spPr>
      </p:pic>
      <p:pic>
        <p:nvPicPr>
          <p:cNvPr id="38924" name="Picture 12" descr="\eta \ll r \ll 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8305" y="4823554"/>
            <a:ext cx="904875" cy="17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0012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0BC58F4-89B1-46A3-999E-FC4592AB4AF9}" type="slidenum">
              <a:rPr lang="en-US" altLang="en-US"/>
              <a:pPr/>
              <a:t>67</a:t>
            </a:fld>
            <a:endParaRPr lang="en-US" altLang="en-US"/>
          </a:p>
        </p:txBody>
      </p:sp>
      <p:sp>
        <p:nvSpPr>
          <p:cNvPr id="2050" name="Rectangle 2"/>
          <p:cNvSpPr>
            <a:spLocks noGrp="1" noChangeArrowheads="1"/>
          </p:cNvSpPr>
          <p:nvPr>
            <p:ph type="ctrTitle"/>
          </p:nvPr>
        </p:nvSpPr>
        <p:spPr>
          <a:xfrm>
            <a:off x="1981200" y="2286000"/>
            <a:ext cx="8305800" cy="1143000"/>
          </a:xfrm>
        </p:spPr>
        <p:txBody>
          <a:bodyPr anchor="ctr">
            <a:normAutofit fontScale="90000"/>
          </a:bodyPr>
          <a:lstStyle/>
          <a:p>
            <a:r>
              <a:rPr lang="en-US" altLang="en-US" sz="3200"/>
              <a:t>Lecture 9 - Kolmogorov’s Theory</a:t>
            </a:r>
            <a:br>
              <a:rPr lang="en-US" altLang="en-US" sz="3200"/>
            </a:br>
            <a:r>
              <a:rPr lang="en-US" altLang="en-US" sz="3200"/>
              <a:t/>
            </a:r>
            <a:br>
              <a:rPr lang="en-US" altLang="en-US" sz="3200"/>
            </a:br>
            <a:r>
              <a:rPr lang="en-US" altLang="en-US" sz="3200"/>
              <a:t>Applied Computational Fluid Dynamics</a:t>
            </a:r>
          </a:p>
        </p:txBody>
      </p:sp>
      <p:sp>
        <p:nvSpPr>
          <p:cNvPr id="2051" name="Rectangle 3"/>
          <p:cNvSpPr>
            <a:spLocks noGrp="1" noChangeArrowheads="1"/>
          </p:cNvSpPr>
          <p:nvPr>
            <p:ph type="subTitle" idx="1"/>
          </p:nvPr>
        </p:nvSpPr>
        <p:spPr>
          <a:xfrm>
            <a:off x="2895600" y="3886200"/>
            <a:ext cx="6400800" cy="1752600"/>
          </a:xfrm>
        </p:spPr>
        <p:txBody>
          <a:bodyPr/>
          <a:lstStyle/>
          <a:p>
            <a:r>
              <a:rPr lang="en-US" altLang="en-US" sz="2200"/>
              <a:t>Instructor: André Bakker</a:t>
            </a:r>
          </a:p>
        </p:txBody>
      </p:sp>
      <p:sp>
        <p:nvSpPr>
          <p:cNvPr id="2052" name="Text Box 4"/>
          <p:cNvSpPr txBox="1">
            <a:spLocks noChangeArrowheads="1"/>
          </p:cNvSpPr>
          <p:nvPr/>
        </p:nvSpPr>
        <p:spPr bwMode="auto">
          <a:xfrm>
            <a:off x="1600201" y="6357939"/>
            <a:ext cx="19874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dirty="0"/>
              <a:t>© André Bakker (2002-2005)</a:t>
            </a:r>
          </a:p>
          <a:p>
            <a:r>
              <a:rPr lang="en-US" altLang="en-US" sz="1200" dirty="0"/>
              <a:t>© Fluent Inc. (2002)</a:t>
            </a:r>
            <a:endParaRPr lang="en-US" altLang="en-US" sz="2400" dirty="0">
              <a:latin typeface="Times New Roman" panose="02020603050405020304" pitchFamily="18" charset="0"/>
            </a:endParaRPr>
          </a:p>
        </p:txBody>
      </p:sp>
    </p:spTree>
    <p:extLst>
      <p:ext uri="{BB962C8B-B14F-4D97-AF65-F5344CB8AC3E}">
        <p14:creationId xmlns:p14="http://schemas.microsoft.com/office/powerpoint/2010/main" val="18247428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F9AC793A-12C5-4EDA-940C-B45E21C0A688}" type="slidenum">
              <a:rPr lang="en-US" altLang="en-US"/>
              <a:pPr/>
              <a:t>68</a:t>
            </a:fld>
            <a:endParaRPr lang="en-US" altLang="en-US"/>
          </a:p>
        </p:txBody>
      </p:sp>
      <p:pic>
        <p:nvPicPr>
          <p:cNvPr id="178190" name="Picture 14" descr="C:\data\cfdclass\davinci\Eddy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362201"/>
            <a:ext cx="5791200" cy="4283075"/>
          </a:xfrm>
          <a:prstGeom prst="rect">
            <a:avLst/>
          </a:prstGeom>
          <a:noFill/>
          <a:extLst>
            <a:ext uri="{909E8E84-426E-40DD-AFC4-6F175D3DCCD1}">
              <a14:hiddenFill xmlns:a14="http://schemas.microsoft.com/office/drawing/2010/main">
                <a:solidFill>
                  <a:srgbClr val="FFFFFF"/>
                </a:solidFill>
              </a14:hiddenFill>
            </a:ext>
          </a:extLst>
        </p:spPr>
      </p:pic>
      <p:sp>
        <p:nvSpPr>
          <p:cNvPr id="178178" name="Rectangle 2"/>
          <p:cNvSpPr>
            <a:spLocks noGrp="1" noChangeArrowheads="1"/>
          </p:cNvSpPr>
          <p:nvPr>
            <p:ph type="title"/>
          </p:nvPr>
        </p:nvSpPr>
        <p:spPr/>
        <p:txBody>
          <a:bodyPr/>
          <a:lstStyle/>
          <a:p>
            <a:r>
              <a:rPr lang="en-US" altLang="en-US"/>
              <a:t>Eddy size</a:t>
            </a:r>
          </a:p>
        </p:txBody>
      </p:sp>
      <p:sp>
        <p:nvSpPr>
          <p:cNvPr id="178192" name="Rectangle 16"/>
          <p:cNvSpPr>
            <a:spLocks noGrp="1" noChangeArrowheads="1"/>
          </p:cNvSpPr>
          <p:nvPr>
            <p:ph type="body" sz="half" idx="1"/>
          </p:nvPr>
        </p:nvSpPr>
        <p:spPr>
          <a:xfrm>
            <a:off x="1752600" y="1219200"/>
            <a:ext cx="4267200" cy="5257800"/>
          </a:xfrm>
        </p:spPr>
        <p:txBody>
          <a:bodyPr/>
          <a:lstStyle/>
          <a:p>
            <a:r>
              <a:rPr lang="en-US" altLang="en-US" sz="2000" dirty="0"/>
              <a:t>Kolmogorov’s theory describes how energy is transferred from larger to smaller eddies; how much energy is contained by eddies of a given size; and how much energy is dissipated by eddies of each size.</a:t>
            </a:r>
          </a:p>
          <a:p>
            <a:r>
              <a:rPr lang="en-US" altLang="en-US" sz="2000" dirty="0"/>
              <a:t>We will derive three main turbulent length scales: the integral scale, the Taylor scale, and the Kolmogorov scale; and corresponding Reynolds numbers.</a:t>
            </a:r>
          </a:p>
          <a:p>
            <a:r>
              <a:rPr lang="en-US" altLang="en-US" sz="2000" dirty="0"/>
              <a:t>We will also discuss the concept of energy and dissipation spectra.</a:t>
            </a:r>
          </a:p>
        </p:txBody>
      </p:sp>
    </p:spTree>
    <p:extLst>
      <p:ext uri="{BB962C8B-B14F-4D97-AF65-F5344CB8AC3E}">
        <p14:creationId xmlns:p14="http://schemas.microsoft.com/office/powerpoint/2010/main" val="28536270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fld id="{63FDBCC6-7ADD-4E89-AE28-53D5EC027E45}" type="slidenum">
              <a:rPr lang="en-US" altLang="en-US"/>
              <a:pPr/>
              <a:t>69</a:t>
            </a:fld>
            <a:endParaRPr lang="en-US" altLang="en-US"/>
          </a:p>
        </p:txBody>
      </p:sp>
      <p:sp>
        <p:nvSpPr>
          <p:cNvPr id="177154" name="Rectangle 1026"/>
          <p:cNvSpPr>
            <a:spLocks noGrp="1" noChangeArrowheads="1"/>
          </p:cNvSpPr>
          <p:nvPr>
            <p:ph type="title"/>
          </p:nvPr>
        </p:nvSpPr>
        <p:spPr/>
        <p:txBody>
          <a:bodyPr/>
          <a:lstStyle/>
          <a:p>
            <a:r>
              <a:rPr lang="en-US" altLang="en-US"/>
              <a:t>Jets at two different Reynolds numbers</a:t>
            </a:r>
          </a:p>
        </p:txBody>
      </p:sp>
      <p:pic>
        <p:nvPicPr>
          <p:cNvPr id="177155" name="Picture 1027" descr="D:\users\ab\cfdclass\turb\jets.gif"/>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3657600" y="1524000"/>
            <a:ext cx="4230688" cy="4567238"/>
          </a:xfrm>
          <a:prstGeom prst="rect">
            <a:avLst/>
          </a:prstGeom>
          <a:noFill/>
          <a:extLst>
            <a:ext uri="{909E8E84-426E-40DD-AFC4-6F175D3DCCD1}">
              <a14:hiddenFill xmlns:a14="http://schemas.microsoft.com/office/drawing/2010/main">
                <a:solidFill>
                  <a:srgbClr val="FFFFFF"/>
                </a:solidFill>
              </a14:hiddenFill>
            </a:ext>
          </a:extLst>
        </p:spPr>
      </p:pic>
      <p:sp>
        <p:nvSpPr>
          <p:cNvPr id="177156" name="Text Box 1028"/>
          <p:cNvSpPr txBox="1">
            <a:spLocks noChangeArrowheads="1"/>
          </p:cNvSpPr>
          <p:nvPr/>
        </p:nvSpPr>
        <p:spPr bwMode="auto">
          <a:xfrm>
            <a:off x="3414713" y="1231231"/>
            <a:ext cx="3561874"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b">
            <a:spAutoFit/>
          </a:bodyPr>
          <a:lstStyle/>
          <a:p>
            <a:r>
              <a:rPr lang="en-US" altLang="en-US" sz="2000">
                <a:solidFill>
                  <a:schemeClr val="accent2"/>
                </a:solidFill>
                <a:latin typeface="Times New Roman" panose="02020603050405020304" pitchFamily="18" charset="0"/>
              </a:rPr>
              <a:t>Relatively low Reynolds number</a:t>
            </a:r>
          </a:p>
        </p:txBody>
      </p:sp>
      <p:sp>
        <p:nvSpPr>
          <p:cNvPr id="177157" name="Text Box 1029"/>
          <p:cNvSpPr txBox="1">
            <a:spLocks noChangeArrowheads="1"/>
          </p:cNvSpPr>
          <p:nvPr/>
        </p:nvSpPr>
        <p:spPr bwMode="auto">
          <a:xfrm>
            <a:off x="3429000" y="3793456"/>
            <a:ext cx="3632406"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b">
            <a:spAutoFit/>
          </a:bodyPr>
          <a:lstStyle/>
          <a:p>
            <a:r>
              <a:rPr lang="en-US" altLang="en-US" sz="2000">
                <a:solidFill>
                  <a:schemeClr val="accent2"/>
                </a:solidFill>
                <a:latin typeface="Times New Roman" panose="02020603050405020304" pitchFamily="18" charset="0"/>
              </a:rPr>
              <a:t>Relatively high Reynolds number</a:t>
            </a:r>
          </a:p>
        </p:txBody>
      </p:sp>
      <p:sp>
        <p:nvSpPr>
          <p:cNvPr id="177158" name="Text Box 1030"/>
          <p:cNvSpPr txBox="1">
            <a:spLocks noChangeArrowheads="1"/>
          </p:cNvSpPr>
          <p:nvPr/>
        </p:nvSpPr>
        <p:spPr bwMode="auto">
          <a:xfrm>
            <a:off x="1662113" y="6348359"/>
            <a:ext cx="3718968"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b">
            <a:spAutoFit/>
          </a:bodyPr>
          <a:lstStyle/>
          <a:p>
            <a:r>
              <a:rPr lang="en-US" altLang="en-US">
                <a:latin typeface="Times New Roman" panose="02020603050405020304" pitchFamily="18" charset="0"/>
              </a:rPr>
              <a:t>Source: Tennekes &amp; Lumley. Page 22.</a:t>
            </a:r>
          </a:p>
        </p:txBody>
      </p:sp>
    </p:spTree>
    <p:extLst>
      <p:ext uri="{BB962C8B-B14F-4D97-AF65-F5344CB8AC3E}">
        <p14:creationId xmlns:p14="http://schemas.microsoft.com/office/powerpoint/2010/main" val="3288454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793" y="201969"/>
            <a:ext cx="11647358" cy="4093428"/>
          </a:xfrm>
          <a:prstGeom prst="rect">
            <a:avLst/>
          </a:prstGeom>
        </p:spPr>
        <p:txBody>
          <a:bodyPr wrap="square">
            <a:spAutoFit/>
          </a:bodyPr>
          <a:lstStyle/>
          <a:p>
            <a:r>
              <a:rPr lang="en-US" sz="3600" dirty="0">
                <a:solidFill>
                  <a:srgbClr val="C00000"/>
                </a:solidFill>
              </a:rPr>
              <a:t>For turbulence to exist</a:t>
            </a:r>
            <a:r>
              <a:rPr lang="en-US" sz="3600" dirty="0"/>
              <a:t>, there must be continual </a:t>
            </a:r>
            <a:r>
              <a:rPr lang="en-US" sz="3600" dirty="0">
                <a:solidFill>
                  <a:srgbClr val="C00000"/>
                </a:solidFill>
              </a:rPr>
              <a:t>genera­tion </a:t>
            </a:r>
            <a:r>
              <a:rPr lang="en-US" sz="3600" dirty="0"/>
              <a:t>of </a:t>
            </a:r>
            <a:r>
              <a:rPr lang="en-US" sz="3600" dirty="0">
                <a:solidFill>
                  <a:srgbClr val="C00000"/>
                </a:solidFill>
              </a:rPr>
              <a:t>turbulence from shear or buoyancy </a:t>
            </a:r>
            <a:r>
              <a:rPr lang="en-US" sz="3600" dirty="0"/>
              <a:t>(usually into the larger scale eddies) to offset the transfer of kinetic energy down the spectrum of ever-smaller eddy sizes toward eventual dissipation. </a:t>
            </a:r>
            <a:endParaRPr lang="en-US" sz="3600" dirty="0" smtClean="0"/>
          </a:p>
          <a:p>
            <a:endParaRPr lang="en-US" sz="3600" dirty="0"/>
          </a:p>
          <a:p>
            <a:r>
              <a:rPr lang="en-US" sz="4400" dirty="0" smtClean="0">
                <a:solidFill>
                  <a:srgbClr val="C00000"/>
                </a:solidFill>
              </a:rPr>
              <a:t>But </a:t>
            </a:r>
            <a:r>
              <a:rPr lang="en-US" sz="4400" dirty="0">
                <a:solidFill>
                  <a:srgbClr val="C00000"/>
                </a:solidFill>
              </a:rPr>
              <a:t>why does nature produce turbulence? </a:t>
            </a:r>
          </a:p>
        </p:txBody>
      </p:sp>
    </p:spTree>
    <p:extLst>
      <p:ext uri="{BB962C8B-B14F-4D97-AF65-F5344CB8AC3E}">
        <p14:creationId xmlns:p14="http://schemas.microsoft.com/office/powerpoint/2010/main" val="33766999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2A001D5-724A-45EC-9D27-E3956F90A46A}" type="slidenum">
              <a:rPr lang="en-US" altLang="en-US"/>
              <a:pPr/>
              <a:t>70</a:t>
            </a:fld>
            <a:endParaRPr lang="en-US" altLang="en-US"/>
          </a:p>
        </p:txBody>
      </p:sp>
      <p:sp>
        <p:nvSpPr>
          <p:cNvPr id="148482" name="Rectangle 2"/>
          <p:cNvSpPr>
            <a:spLocks noGrp="1" noChangeArrowheads="1"/>
          </p:cNvSpPr>
          <p:nvPr>
            <p:ph type="title"/>
          </p:nvPr>
        </p:nvSpPr>
        <p:spPr/>
        <p:txBody>
          <a:bodyPr/>
          <a:lstStyle/>
          <a:p>
            <a:r>
              <a:rPr lang="en-US" altLang="en-US"/>
              <a:t>Turbulent eddies</a:t>
            </a:r>
          </a:p>
        </p:txBody>
      </p:sp>
      <p:sp>
        <p:nvSpPr>
          <p:cNvPr id="148483" name="Rectangle 3"/>
          <p:cNvSpPr>
            <a:spLocks noGrp="1" noChangeArrowheads="1"/>
          </p:cNvSpPr>
          <p:nvPr>
            <p:ph type="body" idx="1"/>
          </p:nvPr>
        </p:nvSpPr>
        <p:spPr/>
        <p:txBody>
          <a:bodyPr/>
          <a:lstStyle/>
          <a:p>
            <a:r>
              <a:rPr lang="en-US" altLang="en-US" sz="1800"/>
              <a:t>Consider fully turbulent flow at high Reynolds number Re=</a:t>
            </a:r>
            <a:r>
              <a:rPr lang="en-US" altLang="en-US" sz="1800">
                <a:latin typeface="Times New Roman" panose="02020603050405020304" pitchFamily="18" charset="0"/>
              </a:rPr>
              <a:t>UL</a:t>
            </a:r>
            <a:r>
              <a:rPr lang="en-US" altLang="en-US" sz="1800"/>
              <a:t>/</a:t>
            </a:r>
            <a:r>
              <a:rPr lang="en-US" altLang="en-US" sz="1800">
                <a:sym typeface="Symbol" panose="05050102010706020507" pitchFamily="18" charset="2"/>
              </a:rPr>
              <a:t></a:t>
            </a:r>
            <a:r>
              <a:rPr lang="en-US" altLang="en-US" sz="1800"/>
              <a:t>.</a:t>
            </a:r>
          </a:p>
          <a:p>
            <a:r>
              <a:rPr lang="en-US" altLang="en-US" sz="1800"/>
              <a:t>Turbulence can be considered to consist of eddies of different sizes. </a:t>
            </a:r>
          </a:p>
          <a:p>
            <a:r>
              <a:rPr lang="en-US" altLang="en-US" sz="1800"/>
              <a:t>An ‘eddy’ preludes precise definition, but it is conceived to be a turbulent motion, localized over a region of size </a:t>
            </a:r>
            <a:r>
              <a:rPr lang="en-US" altLang="en-US" sz="1800" i="1">
                <a:latin typeface="Times New Roman" panose="02020603050405020304" pitchFamily="18" charset="0"/>
              </a:rPr>
              <a:t>l</a:t>
            </a:r>
            <a:r>
              <a:rPr lang="en-US" altLang="en-US" sz="1800"/>
              <a:t>, that is at least moderately coherent over this region.</a:t>
            </a:r>
          </a:p>
          <a:p>
            <a:r>
              <a:rPr lang="en-US" altLang="en-US" sz="1800"/>
              <a:t>The region occupied by a larger eddy can also contain smaller eddies.</a:t>
            </a:r>
          </a:p>
          <a:p>
            <a:r>
              <a:rPr lang="en-US" altLang="en-US" sz="1800"/>
              <a:t>Eddies of size </a:t>
            </a:r>
            <a:r>
              <a:rPr lang="en-US" altLang="en-US" sz="1800" i="1">
                <a:latin typeface="Times New Roman" panose="02020603050405020304" pitchFamily="18" charset="0"/>
              </a:rPr>
              <a:t>l</a:t>
            </a:r>
            <a:r>
              <a:rPr lang="en-US" altLang="en-US" sz="1800"/>
              <a:t> have a characteristic velocity </a:t>
            </a:r>
            <a:r>
              <a:rPr lang="en-US" altLang="en-US" sz="1800" i="1">
                <a:latin typeface="Times New Roman" panose="02020603050405020304" pitchFamily="18" charset="0"/>
              </a:rPr>
              <a:t>u(l)</a:t>
            </a:r>
            <a:r>
              <a:rPr lang="en-US" altLang="en-US" sz="1800"/>
              <a:t> and timescale </a:t>
            </a:r>
            <a:r>
              <a:rPr lang="en-US" altLang="en-US" sz="1800" i="1">
                <a:latin typeface="Symbol" panose="05050102010706020507" pitchFamily="18" charset="2"/>
              </a:rPr>
              <a:t>t</a:t>
            </a:r>
            <a:r>
              <a:rPr lang="en-US" altLang="en-US" sz="1800" i="1">
                <a:latin typeface="Times New Roman" panose="02020603050405020304" pitchFamily="18" charset="0"/>
              </a:rPr>
              <a:t>(l) </a:t>
            </a:r>
            <a:r>
              <a:rPr lang="en-US" altLang="en-US" sz="1800">
                <a:sym typeface="Symbol" panose="05050102010706020507" pitchFamily="18" charset="2"/>
              </a:rPr>
              <a:t></a:t>
            </a:r>
            <a:r>
              <a:rPr lang="en-US" altLang="en-US" sz="1800" i="1">
                <a:latin typeface="Times New Roman" panose="02020603050405020304" pitchFamily="18" charset="0"/>
              </a:rPr>
              <a:t> l/u(l).</a:t>
            </a:r>
          </a:p>
          <a:p>
            <a:r>
              <a:rPr lang="en-US" altLang="en-US" sz="1800"/>
              <a:t>Eddies in the largest size range are characterized by the lengthscale </a:t>
            </a:r>
            <a:r>
              <a:rPr lang="en-US" altLang="en-US" sz="1800" i="1">
                <a:latin typeface="Times New Roman" panose="02020603050405020304" pitchFamily="18" charset="0"/>
              </a:rPr>
              <a:t>l</a:t>
            </a:r>
            <a:r>
              <a:rPr lang="en-US" altLang="en-US" sz="1800" baseline="-25000">
                <a:latin typeface="Times New Roman" panose="02020603050405020304" pitchFamily="18" charset="0"/>
              </a:rPr>
              <a:t>0</a:t>
            </a:r>
            <a:r>
              <a:rPr lang="en-US" altLang="en-US" sz="1800"/>
              <a:t> which is comparable to the flow length scale </a:t>
            </a:r>
            <a:r>
              <a:rPr lang="en-US" altLang="en-US" sz="1800">
                <a:latin typeface="Times New Roman" panose="02020603050405020304" pitchFamily="18" charset="0"/>
              </a:rPr>
              <a:t>L</a:t>
            </a:r>
            <a:r>
              <a:rPr lang="en-US" altLang="en-US" sz="1800"/>
              <a:t>.</a:t>
            </a:r>
          </a:p>
          <a:p>
            <a:r>
              <a:rPr lang="en-US" altLang="en-US" sz="1800"/>
              <a:t>Their characteristic velocity </a:t>
            </a:r>
            <a:r>
              <a:rPr lang="en-US" altLang="en-US" sz="1800" i="1">
                <a:latin typeface="Times New Roman" panose="02020603050405020304" pitchFamily="18" charset="0"/>
              </a:rPr>
              <a:t>u</a:t>
            </a:r>
            <a:r>
              <a:rPr lang="en-US" altLang="en-US" sz="1800" i="1" baseline="-25000">
                <a:latin typeface="Times New Roman" panose="02020603050405020304" pitchFamily="18" charset="0"/>
              </a:rPr>
              <a:t>0</a:t>
            </a:r>
            <a:r>
              <a:rPr lang="en-US" altLang="en-US" sz="1800">
                <a:latin typeface="Times New Roman" panose="02020603050405020304" pitchFamily="18" charset="0"/>
                <a:sym typeface="Symbol" panose="05050102010706020507" pitchFamily="18" charset="2"/>
              </a:rPr>
              <a:t></a:t>
            </a:r>
            <a:r>
              <a:rPr lang="en-US" altLang="en-US" sz="1800" i="1">
                <a:latin typeface="Times New Roman" panose="02020603050405020304" pitchFamily="18" charset="0"/>
                <a:sym typeface="Symbol" panose="05050102010706020507" pitchFamily="18" charset="2"/>
              </a:rPr>
              <a:t>u(</a:t>
            </a:r>
            <a:r>
              <a:rPr lang="en-US" altLang="en-US" sz="1800" i="1">
                <a:latin typeface="Times New Roman" panose="02020603050405020304" pitchFamily="18" charset="0"/>
              </a:rPr>
              <a:t>l</a:t>
            </a:r>
            <a:r>
              <a:rPr lang="en-US" altLang="en-US" sz="1800" i="1" baseline="-25000">
                <a:latin typeface="Times New Roman" panose="02020603050405020304" pitchFamily="18" charset="0"/>
              </a:rPr>
              <a:t>0</a:t>
            </a:r>
            <a:r>
              <a:rPr lang="en-US" altLang="en-US" sz="1800" i="1">
                <a:latin typeface="Times New Roman" panose="02020603050405020304" pitchFamily="18" charset="0"/>
                <a:sym typeface="Symbol" panose="05050102010706020507" pitchFamily="18" charset="2"/>
              </a:rPr>
              <a:t>)</a:t>
            </a:r>
            <a:r>
              <a:rPr lang="en-US" altLang="en-US" sz="1800">
                <a:sym typeface="Symbol" panose="05050102010706020507" pitchFamily="18" charset="2"/>
              </a:rPr>
              <a:t> is on the order of the r.m.s. turbulence intensity </a:t>
            </a:r>
            <a:r>
              <a:rPr lang="en-US" altLang="en-US" sz="1800" i="1">
                <a:latin typeface="Times New Roman" panose="02020603050405020304" pitchFamily="18" charset="0"/>
                <a:sym typeface="Symbol" panose="05050102010706020507" pitchFamily="18" charset="2"/>
              </a:rPr>
              <a:t>u’</a:t>
            </a:r>
            <a:r>
              <a:rPr lang="en-US" altLang="en-US" sz="1800">
                <a:sym typeface="Symbol" panose="05050102010706020507" pitchFamily="18" charset="2"/>
              </a:rPr>
              <a:t> </a:t>
            </a:r>
            <a:r>
              <a:rPr lang="en-US" altLang="en-US" sz="1800">
                <a:latin typeface="Times New Roman" panose="02020603050405020304" pitchFamily="18" charset="0"/>
                <a:sym typeface="Symbol" panose="05050102010706020507" pitchFamily="18" charset="2"/>
              </a:rPr>
              <a:t>(2</a:t>
            </a:r>
            <a:r>
              <a:rPr lang="en-US" altLang="en-US" sz="1800" i="1">
                <a:latin typeface="Times New Roman" panose="02020603050405020304" pitchFamily="18" charset="0"/>
                <a:sym typeface="Symbol" panose="05050102010706020507" pitchFamily="18" charset="2"/>
              </a:rPr>
              <a:t>k</a:t>
            </a:r>
            <a:r>
              <a:rPr lang="en-US" altLang="en-US" sz="1800">
                <a:latin typeface="Times New Roman" panose="02020603050405020304" pitchFamily="18" charset="0"/>
                <a:sym typeface="Symbol" panose="05050102010706020507" pitchFamily="18" charset="2"/>
              </a:rPr>
              <a:t>/3)</a:t>
            </a:r>
            <a:r>
              <a:rPr lang="en-US" altLang="en-US" sz="1800" baseline="30000">
                <a:latin typeface="Times New Roman" panose="02020603050405020304" pitchFamily="18" charset="0"/>
                <a:sym typeface="Symbol" panose="05050102010706020507" pitchFamily="18" charset="2"/>
              </a:rPr>
              <a:t>1/2</a:t>
            </a:r>
            <a:r>
              <a:rPr lang="en-US" altLang="en-US" sz="1800">
                <a:sym typeface="Symbol" panose="05050102010706020507" pitchFamily="18" charset="2"/>
              </a:rPr>
              <a:t> which is comparable to </a:t>
            </a:r>
            <a:r>
              <a:rPr lang="en-US" altLang="en-US" sz="1800">
                <a:latin typeface="Times New Roman" panose="02020603050405020304" pitchFamily="18" charset="0"/>
                <a:sym typeface="Symbol" panose="05050102010706020507" pitchFamily="18" charset="2"/>
              </a:rPr>
              <a:t>U</a:t>
            </a:r>
            <a:r>
              <a:rPr lang="en-US" altLang="en-US" sz="1800">
                <a:sym typeface="Symbol" panose="05050102010706020507" pitchFamily="18" charset="2"/>
              </a:rPr>
              <a:t>.</a:t>
            </a:r>
          </a:p>
          <a:p>
            <a:r>
              <a:rPr lang="en-US" altLang="en-US" sz="1800">
                <a:sym typeface="Symbol" panose="05050102010706020507" pitchFamily="18" charset="2"/>
              </a:rPr>
              <a:t>Here the turbulent kinetic energy is defined as: </a:t>
            </a:r>
          </a:p>
          <a:p>
            <a:r>
              <a:rPr lang="en-US" altLang="en-US" sz="1800">
                <a:sym typeface="Symbol" panose="05050102010706020507" pitchFamily="18" charset="2"/>
              </a:rPr>
              <a:t>The Reynolds number of these eddies Re</a:t>
            </a:r>
            <a:r>
              <a:rPr lang="en-US" altLang="en-US" sz="1800" baseline="-25000">
                <a:sym typeface="Symbol" panose="05050102010706020507" pitchFamily="18" charset="2"/>
              </a:rPr>
              <a:t>0</a:t>
            </a:r>
            <a:r>
              <a:rPr lang="en-US" altLang="en-US" sz="1800">
                <a:sym typeface="Symbol" panose="05050102010706020507" pitchFamily="18" charset="2"/>
              </a:rPr>
              <a:t> </a:t>
            </a:r>
            <a:r>
              <a:rPr lang="en-US" altLang="en-US" sz="1800">
                <a:latin typeface="Times New Roman" panose="02020603050405020304" pitchFamily="18" charset="0"/>
                <a:sym typeface="Symbol" panose="05050102010706020507" pitchFamily="18" charset="2"/>
              </a:rPr>
              <a:t></a:t>
            </a:r>
            <a:r>
              <a:rPr lang="en-US" altLang="en-US" sz="1800" i="1">
                <a:latin typeface="Times New Roman" panose="02020603050405020304" pitchFamily="18" charset="0"/>
                <a:sym typeface="Symbol" panose="05050102010706020507" pitchFamily="18" charset="2"/>
              </a:rPr>
              <a:t>u</a:t>
            </a:r>
            <a:r>
              <a:rPr lang="en-US" altLang="en-US" sz="1800" i="1" baseline="-25000">
                <a:latin typeface="Times New Roman" panose="02020603050405020304" pitchFamily="18" charset="0"/>
                <a:sym typeface="Symbol" panose="05050102010706020507" pitchFamily="18" charset="2"/>
              </a:rPr>
              <a:t>0</a:t>
            </a:r>
            <a:r>
              <a:rPr lang="en-US" altLang="en-US" sz="1800" i="1">
                <a:latin typeface="Times New Roman" panose="02020603050405020304" pitchFamily="18" charset="0"/>
                <a:sym typeface="Symbol" panose="05050102010706020507" pitchFamily="18" charset="2"/>
              </a:rPr>
              <a:t>l</a:t>
            </a:r>
            <a:r>
              <a:rPr lang="en-US" altLang="en-US" sz="1800" i="1" baseline="-25000">
                <a:latin typeface="Times New Roman" panose="02020603050405020304" pitchFamily="18" charset="0"/>
                <a:sym typeface="Symbol" panose="05050102010706020507" pitchFamily="18" charset="2"/>
              </a:rPr>
              <a:t>0</a:t>
            </a:r>
            <a:r>
              <a:rPr lang="en-US" altLang="en-US" sz="1800">
                <a:latin typeface="Times New Roman" panose="02020603050405020304" pitchFamily="18" charset="0"/>
                <a:sym typeface="Symbol" panose="05050102010706020507" pitchFamily="18" charset="2"/>
              </a:rPr>
              <a:t>/ </a:t>
            </a:r>
            <a:r>
              <a:rPr lang="en-US" altLang="en-US" sz="1800">
                <a:sym typeface="Symbol" panose="05050102010706020507" pitchFamily="18" charset="2"/>
              </a:rPr>
              <a:t>is therefore large (comparable to Re) and the direct effects of viscosity on these eddies are negligibly small.</a:t>
            </a:r>
          </a:p>
        </p:txBody>
      </p:sp>
      <p:graphicFrame>
        <p:nvGraphicFramePr>
          <p:cNvPr id="148485" name="Object 5"/>
          <p:cNvGraphicFramePr>
            <a:graphicFrameLocks noChangeAspect="1"/>
          </p:cNvGraphicFramePr>
          <p:nvPr/>
        </p:nvGraphicFramePr>
        <p:xfrm>
          <a:off x="7076948" y="5035678"/>
          <a:ext cx="2794000" cy="333375"/>
        </p:xfrm>
        <a:graphic>
          <a:graphicData uri="http://schemas.openxmlformats.org/presentationml/2006/ole">
            <mc:AlternateContent xmlns:mc="http://schemas.openxmlformats.org/markup-compatibility/2006">
              <mc:Choice xmlns:v="urn:schemas-microsoft-com:vml" Requires="v">
                <p:oleObj spid="_x0000_s32775" name="Equation" r:id="rId4" imgW="3517560" imgH="419040" progId="Equation.DSMT4">
                  <p:embed/>
                </p:oleObj>
              </mc:Choice>
              <mc:Fallback>
                <p:oleObj name="Equation" r:id="rId4" imgW="3517560" imgH="419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6948" y="5035678"/>
                        <a:ext cx="2794000"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4575173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9D8BEBE5-06F7-49BC-BF78-1418424D5833}" type="slidenum">
              <a:rPr lang="en-US" altLang="en-US"/>
              <a:pPr/>
              <a:t>71</a:t>
            </a:fld>
            <a:endParaRPr lang="en-US" altLang="en-US"/>
          </a:p>
        </p:txBody>
      </p:sp>
      <p:sp>
        <p:nvSpPr>
          <p:cNvPr id="167938" name="Rectangle 2"/>
          <p:cNvSpPr>
            <a:spLocks noGrp="1" noChangeArrowheads="1"/>
          </p:cNvSpPr>
          <p:nvPr>
            <p:ph type="title"/>
          </p:nvPr>
        </p:nvSpPr>
        <p:spPr/>
        <p:txBody>
          <a:bodyPr/>
          <a:lstStyle/>
          <a:p>
            <a:r>
              <a:rPr lang="en-US" altLang="en-US"/>
              <a:t>Integral scale</a:t>
            </a:r>
          </a:p>
        </p:txBody>
      </p:sp>
      <p:sp>
        <p:nvSpPr>
          <p:cNvPr id="167939" name="Rectangle 3"/>
          <p:cNvSpPr>
            <a:spLocks noGrp="1" noChangeArrowheads="1"/>
          </p:cNvSpPr>
          <p:nvPr>
            <p:ph type="body" idx="1"/>
          </p:nvPr>
        </p:nvSpPr>
        <p:spPr>
          <a:xfrm>
            <a:off x="1752600" y="1219200"/>
            <a:ext cx="8686800" cy="5410200"/>
          </a:xfrm>
        </p:spPr>
        <p:txBody>
          <a:bodyPr/>
          <a:lstStyle/>
          <a:p>
            <a:r>
              <a:rPr lang="en-US" altLang="en-US" sz="2000"/>
              <a:t>We can derive an estimate of the lengthscale </a:t>
            </a:r>
            <a:r>
              <a:rPr lang="en-US" altLang="en-US" sz="2000" i="1">
                <a:latin typeface="Times New Roman" panose="02020603050405020304" pitchFamily="18" charset="0"/>
              </a:rPr>
              <a:t>l</a:t>
            </a:r>
            <a:r>
              <a:rPr lang="en-US" altLang="en-US" sz="2000" baseline="-25000">
                <a:latin typeface="Times New Roman" panose="02020603050405020304" pitchFamily="18" charset="0"/>
              </a:rPr>
              <a:t>0</a:t>
            </a:r>
            <a:r>
              <a:rPr lang="en-US" altLang="en-US" sz="2000"/>
              <a:t> of the larger eddies based on the following:</a:t>
            </a:r>
          </a:p>
          <a:p>
            <a:pPr lvl="1"/>
            <a:r>
              <a:rPr lang="en-US" altLang="en-US" sz="1800"/>
              <a:t>Eddies of size </a:t>
            </a:r>
            <a:r>
              <a:rPr lang="en-US" altLang="en-US" sz="1800" i="1">
                <a:latin typeface="Times New Roman" panose="02020603050405020304" pitchFamily="18" charset="0"/>
              </a:rPr>
              <a:t>l</a:t>
            </a:r>
            <a:r>
              <a:rPr lang="en-US" altLang="en-US" sz="1800" i="1" baseline="-25000">
                <a:latin typeface="Times New Roman" panose="02020603050405020304" pitchFamily="18" charset="0"/>
              </a:rPr>
              <a:t>0</a:t>
            </a:r>
            <a:r>
              <a:rPr lang="en-US" altLang="en-US" sz="1800"/>
              <a:t> have a characteristic velocity </a:t>
            </a:r>
            <a:r>
              <a:rPr lang="en-US" altLang="en-US" sz="1800" i="1">
                <a:latin typeface="Times New Roman" panose="02020603050405020304" pitchFamily="18" charset="0"/>
              </a:rPr>
              <a:t>u</a:t>
            </a:r>
            <a:r>
              <a:rPr lang="en-US" altLang="en-US" sz="1800" i="1" baseline="-25000">
                <a:latin typeface="Times New Roman" panose="02020603050405020304" pitchFamily="18" charset="0"/>
              </a:rPr>
              <a:t>0</a:t>
            </a:r>
            <a:r>
              <a:rPr lang="en-US" altLang="en-US" sz="1800"/>
              <a:t> and timescale </a:t>
            </a:r>
            <a:r>
              <a:rPr lang="en-US" altLang="en-US" sz="1800" i="1">
                <a:latin typeface="Symbol" panose="05050102010706020507" pitchFamily="18" charset="2"/>
              </a:rPr>
              <a:t>t</a:t>
            </a:r>
            <a:r>
              <a:rPr lang="en-US" altLang="en-US" sz="1800" i="1" baseline="-25000">
                <a:latin typeface="Times New Roman" panose="02020603050405020304" pitchFamily="18" charset="0"/>
              </a:rPr>
              <a:t>0</a:t>
            </a:r>
            <a:r>
              <a:rPr lang="en-US" altLang="en-US" sz="1800" i="1">
                <a:latin typeface="Symbol" panose="05050102010706020507" pitchFamily="18" charset="2"/>
              </a:rPr>
              <a:t> </a:t>
            </a:r>
            <a:r>
              <a:rPr lang="en-US" altLang="en-US" sz="1800">
                <a:sym typeface="Symbol" panose="05050102010706020507" pitchFamily="18" charset="2"/>
              </a:rPr>
              <a:t></a:t>
            </a:r>
            <a:r>
              <a:rPr lang="en-US" altLang="en-US" sz="1800" i="1">
                <a:latin typeface="Times New Roman" panose="02020603050405020304" pitchFamily="18" charset="0"/>
              </a:rPr>
              <a:t> l</a:t>
            </a:r>
            <a:r>
              <a:rPr lang="en-US" altLang="en-US" sz="1800" i="1" baseline="-25000">
                <a:latin typeface="Times New Roman" panose="02020603050405020304" pitchFamily="18" charset="0"/>
              </a:rPr>
              <a:t>0</a:t>
            </a:r>
            <a:r>
              <a:rPr lang="en-US" altLang="en-US" sz="1800" i="1">
                <a:latin typeface="Times New Roman" panose="02020603050405020304" pitchFamily="18" charset="0"/>
              </a:rPr>
              <a:t>/u</a:t>
            </a:r>
            <a:r>
              <a:rPr lang="en-US" altLang="en-US" sz="1800" i="1" baseline="-25000">
                <a:latin typeface="Times New Roman" panose="02020603050405020304" pitchFamily="18" charset="0"/>
              </a:rPr>
              <a:t>0</a:t>
            </a:r>
            <a:endParaRPr lang="en-US" altLang="en-US" sz="1800" i="1">
              <a:latin typeface="Times New Roman" panose="02020603050405020304" pitchFamily="18" charset="0"/>
            </a:endParaRPr>
          </a:p>
          <a:p>
            <a:pPr lvl="1"/>
            <a:r>
              <a:rPr lang="en-US" altLang="en-US" sz="1800"/>
              <a:t>Their characteristic velocity </a:t>
            </a:r>
            <a:r>
              <a:rPr lang="en-US" altLang="en-US" sz="1800" i="1">
                <a:latin typeface="Times New Roman" panose="02020603050405020304" pitchFamily="18" charset="0"/>
              </a:rPr>
              <a:t>u</a:t>
            </a:r>
            <a:r>
              <a:rPr lang="en-US" altLang="en-US" sz="1800" i="1" baseline="-25000">
                <a:latin typeface="Times New Roman" panose="02020603050405020304" pitchFamily="18" charset="0"/>
              </a:rPr>
              <a:t>0</a:t>
            </a:r>
            <a:r>
              <a:rPr lang="en-US" altLang="en-US" sz="1800">
                <a:latin typeface="Times New Roman" panose="02020603050405020304" pitchFamily="18" charset="0"/>
                <a:sym typeface="Symbol" panose="05050102010706020507" pitchFamily="18" charset="2"/>
              </a:rPr>
              <a:t></a:t>
            </a:r>
            <a:r>
              <a:rPr lang="en-US" altLang="en-US" sz="1800" i="1">
                <a:latin typeface="Times New Roman" panose="02020603050405020304" pitchFamily="18" charset="0"/>
                <a:sym typeface="Symbol" panose="05050102010706020507" pitchFamily="18" charset="2"/>
              </a:rPr>
              <a:t>u(</a:t>
            </a:r>
            <a:r>
              <a:rPr lang="en-US" altLang="en-US" sz="1800" i="1">
                <a:latin typeface="Times New Roman" panose="02020603050405020304" pitchFamily="18" charset="0"/>
              </a:rPr>
              <a:t>l</a:t>
            </a:r>
            <a:r>
              <a:rPr lang="en-US" altLang="en-US" sz="1800" i="1" baseline="-25000">
                <a:latin typeface="Times New Roman" panose="02020603050405020304" pitchFamily="18" charset="0"/>
              </a:rPr>
              <a:t>0</a:t>
            </a:r>
            <a:r>
              <a:rPr lang="en-US" altLang="en-US" sz="1800" i="1">
                <a:latin typeface="Times New Roman" panose="02020603050405020304" pitchFamily="18" charset="0"/>
                <a:sym typeface="Symbol" panose="05050102010706020507" pitchFamily="18" charset="2"/>
              </a:rPr>
              <a:t>)</a:t>
            </a:r>
            <a:r>
              <a:rPr lang="en-US" altLang="en-US" sz="1800">
                <a:sym typeface="Symbol" panose="05050102010706020507" pitchFamily="18" charset="2"/>
              </a:rPr>
              <a:t> is on the order of the r.m.s. turbulence intensity </a:t>
            </a:r>
            <a:r>
              <a:rPr lang="en-US" altLang="en-US" sz="1800" i="1">
                <a:latin typeface="Times New Roman" panose="02020603050405020304" pitchFamily="18" charset="0"/>
                <a:sym typeface="Symbol" panose="05050102010706020507" pitchFamily="18" charset="2"/>
              </a:rPr>
              <a:t>u’</a:t>
            </a:r>
            <a:r>
              <a:rPr lang="en-US" altLang="en-US" sz="1800">
                <a:sym typeface="Symbol" panose="05050102010706020507" pitchFamily="18" charset="2"/>
              </a:rPr>
              <a:t> </a:t>
            </a:r>
            <a:r>
              <a:rPr lang="en-US" altLang="en-US" sz="1800">
                <a:latin typeface="Times New Roman" panose="02020603050405020304" pitchFamily="18" charset="0"/>
                <a:sym typeface="Symbol" panose="05050102010706020507" pitchFamily="18" charset="2"/>
              </a:rPr>
              <a:t>(2</a:t>
            </a:r>
            <a:r>
              <a:rPr lang="en-US" altLang="en-US" sz="1800" i="1">
                <a:latin typeface="Times New Roman" panose="02020603050405020304" pitchFamily="18" charset="0"/>
                <a:sym typeface="Symbol" panose="05050102010706020507" pitchFamily="18" charset="2"/>
              </a:rPr>
              <a:t>k</a:t>
            </a:r>
            <a:r>
              <a:rPr lang="en-US" altLang="en-US" sz="1800">
                <a:latin typeface="Times New Roman" panose="02020603050405020304" pitchFamily="18" charset="0"/>
                <a:sym typeface="Symbol" panose="05050102010706020507" pitchFamily="18" charset="2"/>
              </a:rPr>
              <a:t>/3)</a:t>
            </a:r>
            <a:r>
              <a:rPr lang="en-US" altLang="en-US" sz="1800" baseline="30000">
                <a:latin typeface="Times New Roman" panose="02020603050405020304" pitchFamily="18" charset="0"/>
                <a:sym typeface="Symbol" panose="05050102010706020507" pitchFamily="18" charset="2"/>
              </a:rPr>
              <a:t>1/2</a:t>
            </a:r>
            <a:r>
              <a:rPr lang="en-US" altLang="en-US" sz="1800">
                <a:sym typeface="Symbol" panose="05050102010706020507" pitchFamily="18" charset="2"/>
              </a:rPr>
              <a:t> </a:t>
            </a:r>
          </a:p>
          <a:p>
            <a:pPr lvl="1"/>
            <a:r>
              <a:rPr lang="en-US" altLang="en-US" sz="1800">
                <a:sym typeface="Symbol" panose="05050102010706020507" pitchFamily="18" charset="2"/>
              </a:rPr>
              <a:t>Assume that energy of eddy with velocity scale</a:t>
            </a:r>
            <a:r>
              <a:rPr lang="en-US" altLang="en-US" sz="1800"/>
              <a:t> </a:t>
            </a:r>
            <a:r>
              <a:rPr lang="en-US" altLang="en-US" sz="1800" i="1">
                <a:latin typeface="Times New Roman" panose="02020603050405020304" pitchFamily="18" charset="0"/>
              </a:rPr>
              <a:t>u</a:t>
            </a:r>
            <a:r>
              <a:rPr lang="en-US" altLang="en-US" sz="1800" i="1" baseline="-25000">
                <a:latin typeface="Times New Roman" panose="02020603050405020304" pitchFamily="18" charset="0"/>
              </a:rPr>
              <a:t>0</a:t>
            </a:r>
            <a:r>
              <a:rPr lang="en-US" altLang="en-US" sz="1800" i="1">
                <a:latin typeface="Times New Roman" panose="02020603050405020304" pitchFamily="18" charset="0"/>
              </a:rPr>
              <a:t> </a:t>
            </a:r>
            <a:r>
              <a:rPr lang="en-US" altLang="en-US" sz="1800"/>
              <a:t>is dissipated in time </a:t>
            </a:r>
            <a:r>
              <a:rPr lang="en-US" altLang="en-US" sz="1800" i="1">
                <a:latin typeface="Symbol" panose="05050102010706020507" pitchFamily="18" charset="2"/>
              </a:rPr>
              <a:t>t</a:t>
            </a:r>
            <a:r>
              <a:rPr lang="en-US" altLang="en-US" sz="1800" i="1" baseline="-25000">
                <a:latin typeface="Times New Roman" panose="02020603050405020304" pitchFamily="18" charset="0"/>
              </a:rPr>
              <a:t>0</a:t>
            </a:r>
            <a:r>
              <a:rPr lang="en-US" altLang="en-US" sz="1800" i="1">
                <a:latin typeface="Symbol" panose="05050102010706020507" pitchFamily="18" charset="2"/>
              </a:rPr>
              <a:t> </a:t>
            </a:r>
            <a:endParaRPr lang="en-US" altLang="en-US" sz="1800" i="1">
              <a:latin typeface="Times New Roman" panose="02020603050405020304" pitchFamily="18" charset="0"/>
            </a:endParaRPr>
          </a:p>
          <a:p>
            <a:r>
              <a:rPr lang="en-US" altLang="en-US" sz="2000"/>
              <a:t>We can then derive the following equation for this length scale:</a:t>
            </a:r>
          </a:p>
          <a:p>
            <a:endParaRPr lang="en-US" altLang="en-US" sz="2000">
              <a:sym typeface="Symbol" panose="05050102010706020507" pitchFamily="18" charset="2"/>
            </a:endParaRPr>
          </a:p>
          <a:p>
            <a:endParaRPr lang="en-US" altLang="en-US" sz="2000">
              <a:sym typeface="Symbol" panose="05050102010706020507" pitchFamily="18" charset="2"/>
            </a:endParaRPr>
          </a:p>
          <a:p>
            <a:r>
              <a:rPr lang="en-US" altLang="en-US" sz="2000">
                <a:sym typeface="Symbol" panose="05050102010706020507" pitchFamily="18" charset="2"/>
              </a:rPr>
              <a:t>Here, (m</a:t>
            </a:r>
            <a:r>
              <a:rPr lang="en-US" altLang="en-US" sz="2000" baseline="30000">
                <a:sym typeface="Symbol" panose="05050102010706020507" pitchFamily="18" charset="2"/>
              </a:rPr>
              <a:t>2</a:t>
            </a:r>
            <a:r>
              <a:rPr lang="en-US" altLang="en-US" sz="2000">
                <a:sym typeface="Symbol" panose="05050102010706020507" pitchFamily="18" charset="2"/>
              </a:rPr>
              <a:t>/s</a:t>
            </a:r>
            <a:r>
              <a:rPr lang="en-US" altLang="en-US" sz="2000" baseline="30000">
                <a:sym typeface="Symbol" panose="05050102010706020507" pitchFamily="18" charset="2"/>
              </a:rPr>
              <a:t>3</a:t>
            </a:r>
            <a:r>
              <a:rPr lang="en-US" altLang="en-US" sz="2000">
                <a:sym typeface="Symbol" panose="05050102010706020507" pitchFamily="18" charset="2"/>
              </a:rPr>
              <a:t>) is the energy dissipation rate. The proportionality constant is of the order one. This lengthscale is usually referred to as the </a:t>
            </a:r>
            <a:r>
              <a:rPr lang="en-US" altLang="en-US" sz="2000" b="1" i="1">
                <a:sym typeface="Symbol" panose="05050102010706020507" pitchFamily="18" charset="2"/>
              </a:rPr>
              <a:t>integral scale</a:t>
            </a:r>
            <a:r>
              <a:rPr lang="en-US" altLang="en-US" sz="2000">
                <a:sym typeface="Symbol" panose="05050102010706020507" pitchFamily="18" charset="2"/>
              </a:rPr>
              <a:t> of turbulence.</a:t>
            </a:r>
          </a:p>
          <a:p>
            <a:r>
              <a:rPr lang="en-US" altLang="en-US" sz="2000">
                <a:sym typeface="Symbol" panose="05050102010706020507" pitchFamily="18" charset="2"/>
              </a:rPr>
              <a:t>The Reynolds number associated with these large eddies is referred to as the turbulence Reynolds number Re</a:t>
            </a:r>
            <a:r>
              <a:rPr lang="en-US" altLang="en-US" sz="2000" baseline="-25000">
                <a:sym typeface="Symbol" panose="05050102010706020507" pitchFamily="18" charset="2"/>
              </a:rPr>
              <a:t>L</a:t>
            </a:r>
            <a:r>
              <a:rPr lang="en-US" altLang="en-US" sz="2000">
                <a:sym typeface="Symbol" panose="05050102010706020507" pitchFamily="18" charset="2"/>
              </a:rPr>
              <a:t>, which is defined as:</a:t>
            </a:r>
          </a:p>
          <a:p>
            <a:endParaRPr lang="en-US" altLang="en-US" sz="2000">
              <a:sym typeface="Symbol" panose="05050102010706020507" pitchFamily="18" charset="2"/>
            </a:endParaRPr>
          </a:p>
        </p:txBody>
      </p:sp>
      <p:graphicFrame>
        <p:nvGraphicFramePr>
          <p:cNvPr id="167940" name="Object 4"/>
          <p:cNvGraphicFramePr>
            <a:graphicFrameLocks noChangeAspect="1"/>
          </p:cNvGraphicFramePr>
          <p:nvPr/>
        </p:nvGraphicFramePr>
        <p:xfrm>
          <a:off x="5029200" y="3505201"/>
          <a:ext cx="1143000" cy="785813"/>
        </p:xfrm>
        <a:graphic>
          <a:graphicData uri="http://schemas.openxmlformats.org/presentationml/2006/ole">
            <mc:AlternateContent xmlns:mc="http://schemas.openxmlformats.org/markup-compatibility/2006">
              <mc:Choice xmlns:v="urn:schemas-microsoft-com:vml" Requires="v">
                <p:oleObj spid="_x0000_s33804" name="Equation" r:id="rId4" imgW="609480" imgH="419040" progId="Equation.DSMT4">
                  <p:embed/>
                </p:oleObj>
              </mc:Choice>
              <mc:Fallback>
                <p:oleObj name="Equation" r:id="rId4" imgW="609480" imgH="419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3505201"/>
                        <a:ext cx="1143000" cy="785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941" name="Object 5"/>
          <p:cNvGraphicFramePr>
            <a:graphicFrameLocks noChangeAspect="1"/>
          </p:cNvGraphicFramePr>
          <p:nvPr/>
        </p:nvGraphicFramePr>
        <p:xfrm>
          <a:off x="5029200" y="5957889"/>
          <a:ext cx="2362200" cy="771525"/>
        </p:xfrm>
        <a:graphic>
          <a:graphicData uri="http://schemas.openxmlformats.org/presentationml/2006/ole">
            <mc:AlternateContent xmlns:mc="http://schemas.openxmlformats.org/markup-compatibility/2006">
              <mc:Choice xmlns:v="urn:schemas-microsoft-com:vml" Requires="v">
                <p:oleObj spid="_x0000_s33805" name="Equation" r:id="rId6" imgW="1282680" imgH="419040" progId="Equation.DSMT4">
                  <p:embed/>
                </p:oleObj>
              </mc:Choice>
              <mc:Fallback>
                <p:oleObj name="Equation" r:id="rId6" imgW="1282680" imgH="419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5957889"/>
                        <a:ext cx="2362200" cy="77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1399007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51CA082-39F2-4C78-9342-8F021AC2A5C2}" type="slidenum">
              <a:rPr lang="en-US" altLang="en-US"/>
              <a:pPr/>
              <a:t>72</a:t>
            </a:fld>
            <a:endParaRPr lang="en-US" altLang="en-US"/>
          </a:p>
        </p:txBody>
      </p:sp>
      <p:sp>
        <p:nvSpPr>
          <p:cNvPr id="151554" name="Rectangle 2"/>
          <p:cNvSpPr>
            <a:spLocks noGrp="1" noChangeArrowheads="1"/>
          </p:cNvSpPr>
          <p:nvPr>
            <p:ph type="title"/>
          </p:nvPr>
        </p:nvSpPr>
        <p:spPr/>
        <p:txBody>
          <a:bodyPr/>
          <a:lstStyle/>
          <a:p>
            <a:r>
              <a:rPr lang="en-US" altLang="en-US"/>
              <a:t>Dissipation</a:t>
            </a:r>
          </a:p>
        </p:txBody>
      </p:sp>
      <p:sp>
        <p:nvSpPr>
          <p:cNvPr id="151555" name="Rectangle 3"/>
          <p:cNvSpPr>
            <a:spLocks noGrp="1" noChangeArrowheads="1"/>
          </p:cNvSpPr>
          <p:nvPr>
            <p:ph type="body" idx="1"/>
          </p:nvPr>
        </p:nvSpPr>
        <p:spPr/>
        <p:txBody>
          <a:bodyPr>
            <a:normAutofit fontScale="92500"/>
          </a:bodyPr>
          <a:lstStyle/>
          <a:p>
            <a:r>
              <a:rPr lang="en-US" altLang="en-US"/>
              <a:t>Note that dissipation takes place at the end of the sequence of processes.</a:t>
            </a:r>
          </a:p>
          <a:p>
            <a:r>
              <a:rPr lang="en-US" altLang="en-US"/>
              <a:t>The rate of dissipation </a:t>
            </a:r>
            <a:r>
              <a:rPr lang="en-US" altLang="en-US">
                <a:sym typeface="Symbol" panose="05050102010706020507" pitchFamily="18" charset="2"/>
              </a:rPr>
              <a:t> is determined, therefore by the first process in the sequence, which is the transfer of energy from the largest eddies.</a:t>
            </a:r>
          </a:p>
          <a:p>
            <a:r>
              <a:rPr lang="en-US" altLang="en-US">
                <a:sym typeface="Symbol" panose="05050102010706020507" pitchFamily="18" charset="2"/>
              </a:rPr>
              <a:t>These eddies have energy of order </a:t>
            </a:r>
            <a:r>
              <a:rPr lang="en-US" altLang="en-US" i="1">
                <a:latin typeface="Times New Roman" panose="02020603050405020304" pitchFamily="18" charset="0"/>
                <a:sym typeface="Symbol" panose="05050102010706020507" pitchFamily="18" charset="2"/>
              </a:rPr>
              <a:t>u</a:t>
            </a:r>
            <a:r>
              <a:rPr lang="en-US" altLang="en-US" i="1" baseline="-25000">
                <a:sym typeface="Symbol" panose="05050102010706020507" pitchFamily="18" charset="2"/>
              </a:rPr>
              <a:t>0</a:t>
            </a:r>
            <a:r>
              <a:rPr lang="en-US" altLang="en-US" baseline="30000">
                <a:sym typeface="Symbol" panose="05050102010706020507" pitchFamily="18" charset="2"/>
              </a:rPr>
              <a:t>2</a:t>
            </a:r>
            <a:r>
              <a:rPr lang="en-US" altLang="en-US">
                <a:sym typeface="Symbol" panose="05050102010706020507" pitchFamily="18" charset="2"/>
              </a:rPr>
              <a:t> and timescale </a:t>
            </a:r>
            <a:r>
              <a:rPr lang="en-US" altLang="en-US" i="1" baseline="-25000">
                <a:sym typeface="Symbol" panose="05050102010706020507" pitchFamily="18" charset="2"/>
              </a:rPr>
              <a:t>0</a:t>
            </a:r>
            <a:r>
              <a:rPr lang="en-US" altLang="en-US" i="1">
                <a:latin typeface="Times New Roman" panose="02020603050405020304" pitchFamily="18" charset="0"/>
                <a:sym typeface="Symbol" panose="05050102010706020507" pitchFamily="18" charset="2"/>
              </a:rPr>
              <a:t> =l</a:t>
            </a:r>
            <a:r>
              <a:rPr lang="en-US" altLang="en-US" i="1" baseline="-25000">
                <a:sym typeface="Symbol" panose="05050102010706020507" pitchFamily="18" charset="2"/>
              </a:rPr>
              <a:t>0</a:t>
            </a:r>
            <a:r>
              <a:rPr lang="en-US" altLang="en-US" i="1">
                <a:latin typeface="Times New Roman" panose="02020603050405020304" pitchFamily="18" charset="0"/>
                <a:sym typeface="Symbol" panose="05050102010706020507" pitchFamily="18" charset="2"/>
              </a:rPr>
              <a:t>/u</a:t>
            </a:r>
            <a:r>
              <a:rPr lang="en-US" altLang="en-US" i="1" baseline="-25000">
                <a:sym typeface="Symbol" panose="05050102010706020507" pitchFamily="18" charset="2"/>
              </a:rPr>
              <a:t>0</a:t>
            </a:r>
            <a:r>
              <a:rPr lang="en-US" altLang="en-US" i="1">
                <a:latin typeface="Times New Roman" panose="02020603050405020304" pitchFamily="18" charset="0"/>
                <a:sym typeface="Symbol" panose="05050102010706020507" pitchFamily="18" charset="2"/>
              </a:rPr>
              <a:t> </a:t>
            </a:r>
            <a:r>
              <a:rPr lang="en-US" altLang="en-US">
                <a:sym typeface="Symbol" panose="05050102010706020507" pitchFamily="18" charset="2"/>
              </a:rPr>
              <a:t>so the rate of transfer of energy can be supposed to scale as </a:t>
            </a:r>
          </a:p>
          <a:p>
            <a:pPr>
              <a:buFontTx/>
              <a:buNone/>
            </a:pPr>
            <a:r>
              <a:rPr lang="en-US" altLang="en-US" i="1">
                <a:latin typeface="Times New Roman" panose="02020603050405020304" pitchFamily="18" charset="0"/>
                <a:sym typeface="Symbol" panose="05050102010706020507" pitchFamily="18" charset="2"/>
              </a:rPr>
              <a:t>	u</a:t>
            </a:r>
            <a:r>
              <a:rPr lang="en-US" altLang="en-US" i="1" baseline="-25000">
                <a:sym typeface="Symbol" panose="05050102010706020507" pitchFamily="18" charset="2"/>
              </a:rPr>
              <a:t>0</a:t>
            </a:r>
            <a:r>
              <a:rPr lang="en-US" altLang="en-US" baseline="30000">
                <a:sym typeface="Symbol" panose="05050102010706020507" pitchFamily="18" charset="2"/>
              </a:rPr>
              <a:t>2</a:t>
            </a:r>
            <a:r>
              <a:rPr lang="en-US" altLang="en-US">
                <a:sym typeface="Symbol" panose="05050102010706020507" pitchFamily="18" charset="2"/>
              </a:rPr>
              <a:t>/</a:t>
            </a:r>
            <a:r>
              <a:rPr lang="en-US" altLang="en-US" i="1" baseline="-25000">
                <a:sym typeface="Symbol" panose="05050102010706020507" pitchFamily="18" charset="2"/>
              </a:rPr>
              <a:t>0</a:t>
            </a:r>
            <a:r>
              <a:rPr lang="en-US" altLang="en-US" i="1">
                <a:latin typeface="Times New Roman" panose="02020603050405020304" pitchFamily="18" charset="0"/>
                <a:sym typeface="Symbol" panose="05050102010706020507" pitchFamily="18" charset="2"/>
              </a:rPr>
              <a:t>= u</a:t>
            </a:r>
            <a:r>
              <a:rPr lang="en-US" altLang="en-US" i="1" baseline="-25000">
                <a:sym typeface="Symbol" panose="05050102010706020507" pitchFamily="18" charset="2"/>
              </a:rPr>
              <a:t>0</a:t>
            </a:r>
            <a:r>
              <a:rPr lang="en-US" altLang="en-US" i="1" baseline="30000">
                <a:sym typeface="Symbol" panose="05050102010706020507" pitchFamily="18" charset="2"/>
              </a:rPr>
              <a:t>3</a:t>
            </a:r>
            <a:r>
              <a:rPr lang="en-US" altLang="en-US" i="1">
                <a:latin typeface="Times New Roman" panose="02020603050405020304" pitchFamily="18" charset="0"/>
                <a:sym typeface="Symbol" panose="05050102010706020507" pitchFamily="18" charset="2"/>
              </a:rPr>
              <a:t> /l</a:t>
            </a:r>
            <a:r>
              <a:rPr lang="en-US" altLang="en-US" i="1" baseline="-25000">
                <a:sym typeface="Symbol" panose="05050102010706020507" pitchFamily="18" charset="2"/>
              </a:rPr>
              <a:t>0</a:t>
            </a:r>
            <a:endParaRPr lang="en-US" altLang="en-US" i="1">
              <a:latin typeface="Times New Roman" panose="02020603050405020304" pitchFamily="18" charset="0"/>
              <a:sym typeface="Symbol" panose="05050102010706020507" pitchFamily="18" charset="2"/>
            </a:endParaRPr>
          </a:p>
          <a:p>
            <a:r>
              <a:rPr lang="en-US" altLang="en-US">
                <a:sym typeface="Symbol" panose="05050102010706020507" pitchFamily="18" charset="2"/>
              </a:rPr>
              <a:t>Consequently, consistent with experimental observations in free shear flows, this picture of the energy cascade indicates that  is proportional to </a:t>
            </a:r>
            <a:r>
              <a:rPr lang="en-US" altLang="en-US" i="1">
                <a:latin typeface="Times New Roman" panose="02020603050405020304" pitchFamily="18" charset="0"/>
                <a:sym typeface="Symbol" panose="05050102010706020507" pitchFamily="18" charset="2"/>
              </a:rPr>
              <a:t>u</a:t>
            </a:r>
            <a:r>
              <a:rPr lang="en-US" altLang="en-US" i="1" baseline="-25000">
                <a:latin typeface="Times New Roman" panose="02020603050405020304" pitchFamily="18" charset="0"/>
                <a:sym typeface="Symbol" panose="05050102010706020507" pitchFamily="18" charset="2"/>
              </a:rPr>
              <a:t>0</a:t>
            </a:r>
            <a:r>
              <a:rPr lang="en-US" altLang="en-US" i="1" baseline="30000">
                <a:latin typeface="Times New Roman" panose="02020603050405020304" pitchFamily="18" charset="0"/>
                <a:sym typeface="Symbol" panose="05050102010706020507" pitchFamily="18" charset="2"/>
              </a:rPr>
              <a:t>3</a:t>
            </a:r>
            <a:r>
              <a:rPr lang="en-US" altLang="en-US" i="1">
                <a:latin typeface="Times New Roman" panose="02020603050405020304" pitchFamily="18" charset="0"/>
                <a:sym typeface="Symbol" panose="05050102010706020507" pitchFamily="18" charset="2"/>
              </a:rPr>
              <a:t>/l</a:t>
            </a:r>
            <a:r>
              <a:rPr lang="en-US" altLang="en-US" i="1" baseline="-25000">
                <a:latin typeface="Times New Roman" panose="02020603050405020304" pitchFamily="18" charset="0"/>
                <a:sym typeface="Symbol" panose="05050102010706020507" pitchFamily="18" charset="2"/>
              </a:rPr>
              <a:t>0</a:t>
            </a:r>
            <a:r>
              <a:rPr lang="en-US" altLang="en-US">
                <a:sym typeface="Symbol" panose="05050102010706020507" pitchFamily="18" charset="2"/>
              </a:rPr>
              <a:t> independent of  (at high Reynolds numbers).</a:t>
            </a:r>
          </a:p>
        </p:txBody>
      </p:sp>
    </p:spTree>
    <p:extLst>
      <p:ext uri="{BB962C8B-B14F-4D97-AF65-F5344CB8AC3E}">
        <p14:creationId xmlns:p14="http://schemas.microsoft.com/office/powerpoint/2010/main" val="19279843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51CA082-39F2-4C78-9342-8F021AC2A5C2}" type="slidenum">
              <a:rPr lang="en-US" altLang="en-US"/>
              <a:pPr/>
              <a:t>73</a:t>
            </a:fld>
            <a:endParaRPr lang="en-US" altLang="en-US"/>
          </a:p>
        </p:txBody>
      </p:sp>
      <p:sp>
        <p:nvSpPr>
          <p:cNvPr id="151554" name="Rectangle 2"/>
          <p:cNvSpPr>
            <a:spLocks noGrp="1" noChangeArrowheads="1"/>
          </p:cNvSpPr>
          <p:nvPr>
            <p:ph type="title"/>
          </p:nvPr>
        </p:nvSpPr>
        <p:spPr/>
        <p:txBody>
          <a:bodyPr/>
          <a:lstStyle/>
          <a:p>
            <a:r>
              <a:rPr lang="en-US" altLang="en-US"/>
              <a:t>Dissipation</a:t>
            </a:r>
          </a:p>
        </p:txBody>
      </p:sp>
      <p:sp>
        <p:nvSpPr>
          <p:cNvPr id="151555" name="Rectangle 3"/>
          <p:cNvSpPr>
            <a:spLocks noGrp="1" noChangeArrowheads="1"/>
          </p:cNvSpPr>
          <p:nvPr>
            <p:ph type="body" idx="1"/>
          </p:nvPr>
        </p:nvSpPr>
        <p:spPr/>
        <p:txBody>
          <a:bodyPr>
            <a:normAutofit fontScale="92500"/>
          </a:bodyPr>
          <a:lstStyle/>
          <a:p>
            <a:r>
              <a:rPr lang="en-US" altLang="en-US"/>
              <a:t>Note that dissipation takes place at the end of the sequence of processes.</a:t>
            </a:r>
          </a:p>
          <a:p>
            <a:r>
              <a:rPr lang="en-US" altLang="en-US"/>
              <a:t>The rate of dissipation </a:t>
            </a:r>
            <a:r>
              <a:rPr lang="en-US" altLang="en-US">
                <a:sym typeface="Symbol" panose="05050102010706020507" pitchFamily="18" charset="2"/>
              </a:rPr>
              <a:t> is determined, therefore by the first process in the sequence, which is the transfer of energy from the largest eddies.</a:t>
            </a:r>
          </a:p>
          <a:p>
            <a:r>
              <a:rPr lang="en-US" altLang="en-US">
                <a:sym typeface="Symbol" panose="05050102010706020507" pitchFamily="18" charset="2"/>
              </a:rPr>
              <a:t>These eddies have energy of order </a:t>
            </a:r>
            <a:r>
              <a:rPr lang="en-US" altLang="en-US" i="1">
                <a:latin typeface="Times New Roman" panose="02020603050405020304" pitchFamily="18" charset="0"/>
                <a:sym typeface="Symbol" panose="05050102010706020507" pitchFamily="18" charset="2"/>
              </a:rPr>
              <a:t>u</a:t>
            </a:r>
            <a:r>
              <a:rPr lang="en-US" altLang="en-US" i="1" baseline="-25000">
                <a:sym typeface="Symbol" panose="05050102010706020507" pitchFamily="18" charset="2"/>
              </a:rPr>
              <a:t>0</a:t>
            </a:r>
            <a:r>
              <a:rPr lang="en-US" altLang="en-US" baseline="30000">
                <a:sym typeface="Symbol" panose="05050102010706020507" pitchFamily="18" charset="2"/>
              </a:rPr>
              <a:t>2</a:t>
            </a:r>
            <a:r>
              <a:rPr lang="en-US" altLang="en-US">
                <a:sym typeface="Symbol" panose="05050102010706020507" pitchFamily="18" charset="2"/>
              </a:rPr>
              <a:t> and timescale </a:t>
            </a:r>
            <a:r>
              <a:rPr lang="en-US" altLang="en-US" i="1" baseline="-25000">
                <a:sym typeface="Symbol" panose="05050102010706020507" pitchFamily="18" charset="2"/>
              </a:rPr>
              <a:t>0</a:t>
            </a:r>
            <a:r>
              <a:rPr lang="en-US" altLang="en-US" i="1">
                <a:latin typeface="Times New Roman" panose="02020603050405020304" pitchFamily="18" charset="0"/>
                <a:sym typeface="Symbol" panose="05050102010706020507" pitchFamily="18" charset="2"/>
              </a:rPr>
              <a:t> =l</a:t>
            </a:r>
            <a:r>
              <a:rPr lang="en-US" altLang="en-US" i="1" baseline="-25000">
                <a:sym typeface="Symbol" panose="05050102010706020507" pitchFamily="18" charset="2"/>
              </a:rPr>
              <a:t>0</a:t>
            </a:r>
            <a:r>
              <a:rPr lang="en-US" altLang="en-US" i="1">
                <a:latin typeface="Times New Roman" panose="02020603050405020304" pitchFamily="18" charset="0"/>
                <a:sym typeface="Symbol" panose="05050102010706020507" pitchFamily="18" charset="2"/>
              </a:rPr>
              <a:t>/u</a:t>
            </a:r>
            <a:r>
              <a:rPr lang="en-US" altLang="en-US" i="1" baseline="-25000">
                <a:sym typeface="Symbol" panose="05050102010706020507" pitchFamily="18" charset="2"/>
              </a:rPr>
              <a:t>0</a:t>
            </a:r>
            <a:r>
              <a:rPr lang="en-US" altLang="en-US" i="1">
                <a:latin typeface="Times New Roman" panose="02020603050405020304" pitchFamily="18" charset="0"/>
                <a:sym typeface="Symbol" panose="05050102010706020507" pitchFamily="18" charset="2"/>
              </a:rPr>
              <a:t> </a:t>
            </a:r>
            <a:r>
              <a:rPr lang="en-US" altLang="en-US">
                <a:sym typeface="Symbol" panose="05050102010706020507" pitchFamily="18" charset="2"/>
              </a:rPr>
              <a:t>so the rate of transfer of energy can be supposed to scale as </a:t>
            </a:r>
          </a:p>
          <a:p>
            <a:pPr>
              <a:buFontTx/>
              <a:buNone/>
            </a:pPr>
            <a:r>
              <a:rPr lang="en-US" altLang="en-US" i="1">
                <a:latin typeface="Times New Roman" panose="02020603050405020304" pitchFamily="18" charset="0"/>
                <a:sym typeface="Symbol" panose="05050102010706020507" pitchFamily="18" charset="2"/>
              </a:rPr>
              <a:t>	u</a:t>
            </a:r>
            <a:r>
              <a:rPr lang="en-US" altLang="en-US" i="1" baseline="-25000">
                <a:sym typeface="Symbol" panose="05050102010706020507" pitchFamily="18" charset="2"/>
              </a:rPr>
              <a:t>0</a:t>
            </a:r>
            <a:r>
              <a:rPr lang="en-US" altLang="en-US" baseline="30000">
                <a:sym typeface="Symbol" panose="05050102010706020507" pitchFamily="18" charset="2"/>
              </a:rPr>
              <a:t>2</a:t>
            </a:r>
            <a:r>
              <a:rPr lang="en-US" altLang="en-US">
                <a:sym typeface="Symbol" panose="05050102010706020507" pitchFamily="18" charset="2"/>
              </a:rPr>
              <a:t>/</a:t>
            </a:r>
            <a:r>
              <a:rPr lang="en-US" altLang="en-US" i="1" baseline="-25000">
                <a:sym typeface="Symbol" panose="05050102010706020507" pitchFamily="18" charset="2"/>
              </a:rPr>
              <a:t>0</a:t>
            </a:r>
            <a:r>
              <a:rPr lang="en-US" altLang="en-US" i="1">
                <a:latin typeface="Times New Roman" panose="02020603050405020304" pitchFamily="18" charset="0"/>
                <a:sym typeface="Symbol" panose="05050102010706020507" pitchFamily="18" charset="2"/>
              </a:rPr>
              <a:t>= u</a:t>
            </a:r>
            <a:r>
              <a:rPr lang="en-US" altLang="en-US" i="1" baseline="-25000">
                <a:sym typeface="Symbol" panose="05050102010706020507" pitchFamily="18" charset="2"/>
              </a:rPr>
              <a:t>0</a:t>
            </a:r>
            <a:r>
              <a:rPr lang="en-US" altLang="en-US" i="1" baseline="30000">
                <a:sym typeface="Symbol" panose="05050102010706020507" pitchFamily="18" charset="2"/>
              </a:rPr>
              <a:t>3</a:t>
            </a:r>
            <a:r>
              <a:rPr lang="en-US" altLang="en-US" i="1">
                <a:latin typeface="Times New Roman" panose="02020603050405020304" pitchFamily="18" charset="0"/>
                <a:sym typeface="Symbol" panose="05050102010706020507" pitchFamily="18" charset="2"/>
              </a:rPr>
              <a:t> /l</a:t>
            </a:r>
            <a:r>
              <a:rPr lang="en-US" altLang="en-US" i="1" baseline="-25000">
                <a:sym typeface="Symbol" panose="05050102010706020507" pitchFamily="18" charset="2"/>
              </a:rPr>
              <a:t>0</a:t>
            </a:r>
            <a:endParaRPr lang="en-US" altLang="en-US" i="1">
              <a:latin typeface="Times New Roman" panose="02020603050405020304" pitchFamily="18" charset="0"/>
              <a:sym typeface="Symbol" panose="05050102010706020507" pitchFamily="18" charset="2"/>
            </a:endParaRPr>
          </a:p>
          <a:p>
            <a:r>
              <a:rPr lang="en-US" altLang="en-US">
                <a:sym typeface="Symbol" panose="05050102010706020507" pitchFamily="18" charset="2"/>
              </a:rPr>
              <a:t>Consequently, consistent with experimental observations in free shear flows, this picture of the energy cascade indicates that  is proportional to </a:t>
            </a:r>
            <a:r>
              <a:rPr lang="en-US" altLang="en-US" i="1">
                <a:latin typeface="Times New Roman" panose="02020603050405020304" pitchFamily="18" charset="0"/>
                <a:sym typeface="Symbol" panose="05050102010706020507" pitchFamily="18" charset="2"/>
              </a:rPr>
              <a:t>u</a:t>
            </a:r>
            <a:r>
              <a:rPr lang="en-US" altLang="en-US" i="1" baseline="-25000">
                <a:latin typeface="Times New Roman" panose="02020603050405020304" pitchFamily="18" charset="0"/>
                <a:sym typeface="Symbol" panose="05050102010706020507" pitchFamily="18" charset="2"/>
              </a:rPr>
              <a:t>0</a:t>
            </a:r>
            <a:r>
              <a:rPr lang="en-US" altLang="en-US" i="1" baseline="30000">
                <a:latin typeface="Times New Roman" panose="02020603050405020304" pitchFamily="18" charset="0"/>
                <a:sym typeface="Symbol" panose="05050102010706020507" pitchFamily="18" charset="2"/>
              </a:rPr>
              <a:t>3</a:t>
            </a:r>
            <a:r>
              <a:rPr lang="en-US" altLang="en-US" i="1">
                <a:latin typeface="Times New Roman" panose="02020603050405020304" pitchFamily="18" charset="0"/>
                <a:sym typeface="Symbol" panose="05050102010706020507" pitchFamily="18" charset="2"/>
              </a:rPr>
              <a:t>/l</a:t>
            </a:r>
            <a:r>
              <a:rPr lang="en-US" altLang="en-US" i="1" baseline="-25000">
                <a:latin typeface="Times New Roman" panose="02020603050405020304" pitchFamily="18" charset="0"/>
                <a:sym typeface="Symbol" panose="05050102010706020507" pitchFamily="18" charset="2"/>
              </a:rPr>
              <a:t>0</a:t>
            </a:r>
            <a:r>
              <a:rPr lang="en-US" altLang="en-US">
                <a:sym typeface="Symbol" panose="05050102010706020507" pitchFamily="18" charset="2"/>
              </a:rPr>
              <a:t> independent of  (at high Reynolds numbers).</a:t>
            </a:r>
          </a:p>
        </p:txBody>
      </p:sp>
    </p:spTree>
    <p:extLst>
      <p:ext uri="{BB962C8B-B14F-4D97-AF65-F5344CB8AC3E}">
        <p14:creationId xmlns:p14="http://schemas.microsoft.com/office/powerpoint/2010/main" val="8034815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D81C757-E954-468D-A738-575A5187540C}" type="slidenum">
              <a:rPr lang="en-US" altLang="en-US"/>
              <a:pPr/>
              <a:t>74</a:t>
            </a:fld>
            <a:endParaRPr lang="en-US" altLang="en-US"/>
          </a:p>
        </p:txBody>
      </p:sp>
      <p:sp>
        <p:nvSpPr>
          <p:cNvPr id="152578" name="Rectangle 2"/>
          <p:cNvSpPr>
            <a:spLocks noGrp="1" noChangeArrowheads="1"/>
          </p:cNvSpPr>
          <p:nvPr>
            <p:ph type="title"/>
          </p:nvPr>
        </p:nvSpPr>
        <p:spPr/>
        <p:txBody>
          <a:bodyPr/>
          <a:lstStyle/>
          <a:p>
            <a:r>
              <a:rPr lang="en-US" altLang="en-US"/>
              <a:t>Kolmogorov’s theory</a:t>
            </a:r>
          </a:p>
        </p:txBody>
      </p:sp>
      <p:sp>
        <p:nvSpPr>
          <p:cNvPr id="152579" name="Rectangle 3"/>
          <p:cNvSpPr>
            <a:spLocks noGrp="1" noChangeArrowheads="1"/>
          </p:cNvSpPr>
          <p:nvPr>
            <p:ph type="body" idx="1"/>
          </p:nvPr>
        </p:nvSpPr>
        <p:spPr/>
        <p:txBody>
          <a:bodyPr>
            <a:normAutofit lnSpcReduction="10000"/>
          </a:bodyPr>
          <a:lstStyle/>
          <a:p>
            <a:r>
              <a:rPr lang="en-US" altLang="en-US"/>
              <a:t>Many questions remain unanswered. </a:t>
            </a:r>
          </a:p>
          <a:p>
            <a:pPr lvl="1"/>
            <a:r>
              <a:rPr lang="en-US" altLang="en-US"/>
              <a:t>What is the size of the smallest eddies that are responsible for dissipating the energy? </a:t>
            </a:r>
          </a:p>
          <a:p>
            <a:pPr lvl="1"/>
            <a:r>
              <a:rPr lang="en-US" altLang="en-US"/>
              <a:t>As </a:t>
            </a:r>
            <a:r>
              <a:rPr lang="en-US" altLang="en-US" i="1">
                <a:latin typeface="Times New Roman" panose="02020603050405020304" pitchFamily="18" charset="0"/>
                <a:sym typeface="Symbol" panose="05050102010706020507" pitchFamily="18" charset="2"/>
              </a:rPr>
              <a:t>l</a:t>
            </a:r>
            <a:r>
              <a:rPr lang="en-US" altLang="en-US"/>
              <a:t> decreases, do the characteristic velocity and timescales </a:t>
            </a:r>
            <a:r>
              <a:rPr lang="en-US" altLang="en-US">
                <a:latin typeface="Times New Roman" panose="02020603050405020304" pitchFamily="18" charset="0"/>
              </a:rPr>
              <a:t>u(</a:t>
            </a:r>
            <a:r>
              <a:rPr lang="en-US" altLang="en-US" i="1">
                <a:latin typeface="Times New Roman" panose="02020603050405020304" pitchFamily="18" charset="0"/>
                <a:sym typeface="Symbol" panose="05050102010706020507" pitchFamily="18" charset="2"/>
              </a:rPr>
              <a:t>l</a:t>
            </a:r>
            <a:r>
              <a:rPr lang="en-US" altLang="en-US">
                <a:latin typeface="Times New Roman" panose="02020603050405020304" pitchFamily="18" charset="0"/>
              </a:rPr>
              <a:t>)</a:t>
            </a:r>
            <a:r>
              <a:rPr lang="en-US" altLang="en-US"/>
              <a:t> and </a:t>
            </a:r>
            <a:r>
              <a:rPr lang="en-US" altLang="en-US">
                <a:sym typeface="Symbol" panose="05050102010706020507" pitchFamily="18" charset="2"/>
              </a:rPr>
              <a:t></a:t>
            </a:r>
            <a:r>
              <a:rPr lang="en-US" altLang="en-US">
                <a:latin typeface="Times New Roman" panose="02020603050405020304" pitchFamily="18" charset="0"/>
                <a:sym typeface="Symbol" panose="05050102010706020507" pitchFamily="18" charset="2"/>
              </a:rPr>
              <a:t>(</a:t>
            </a:r>
            <a:r>
              <a:rPr lang="en-US" altLang="en-US" i="1">
                <a:latin typeface="Times New Roman" panose="02020603050405020304" pitchFamily="18" charset="0"/>
                <a:sym typeface="Symbol" panose="05050102010706020507" pitchFamily="18" charset="2"/>
              </a:rPr>
              <a:t>l</a:t>
            </a:r>
            <a:r>
              <a:rPr lang="en-US" altLang="en-US">
                <a:latin typeface="Times New Roman" panose="02020603050405020304" pitchFamily="18" charset="0"/>
                <a:sym typeface="Symbol" panose="05050102010706020507" pitchFamily="18" charset="2"/>
              </a:rPr>
              <a:t>)</a:t>
            </a:r>
            <a:r>
              <a:rPr lang="en-US" altLang="en-US">
                <a:sym typeface="Symbol" panose="05050102010706020507" pitchFamily="18" charset="2"/>
              </a:rPr>
              <a:t> increase, decrease, or stay the same? The assumed decrease of the Reynolds number </a:t>
            </a:r>
            <a:r>
              <a:rPr lang="en-US" altLang="en-US" i="1">
                <a:latin typeface="Times New Roman" panose="02020603050405020304" pitchFamily="18" charset="0"/>
                <a:sym typeface="Symbol" panose="05050102010706020507" pitchFamily="18" charset="2"/>
              </a:rPr>
              <a:t>u</a:t>
            </a:r>
            <a:r>
              <a:rPr lang="en-US" altLang="en-US" i="1" baseline="-25000">
                <a:latin typeface="Times New Roman" panose="02020603050405020304" pitchFamily="18" charset="0"/>
                <a:sym typeface="Symbol" panose="05050102010706020507" pitchFamily="18" charset="2"/>
              </a:rPr>
              <a:t>0</a:t>
            </a:r>
            <a:r>
              <a:rPr lang="en-US" altLang="en-US" i="1">
                <a:latin typeface="Times New Roman" panose="02020603050405020304" pitchFamily="18" charset="0"/>
                <a:sym typeface="Symbol" panose="05050102010706020507" pitchFamily="18" charset="2"/>
              </a:rPr>
              <a:t>l</a:t>
            </a:r>
            <a:r>
              <a:rPr lang="en-US" altLang="en-US" i="1" baseline="-25000">
                <a:latin typeface="Times New Roman" panose="02020603050405020304" pitchFamily="18" charset="0"/>
                <a:sym typeface="Symbol" panose="05050102010706020507" pitchFamily="18" charset="2"/>
              </a:rPr>
              <a:t>0</a:t>
            </a:r>
            <a:r>
              <a:rPr lang="en-US" altLang="en-US">
                <a:latin typeface="Times New Roman" panose="02020603050405020304" pitchFamily="18" charset="0"/>
                <a:sym typeface="Symbol" panose="05050102010706020507" pitchFamily="18" charset="2"/>
              </a:rPr>
              <a:t>/ by </a:t>
            </a:r>
            <a:r>
              <a:rPr lang="en-US" altLang="en-US">
                <a:sym typeface="Symbol" panose="05050102010706020507" pitchFamily="18" charset="2"/>
              </a:rPr>
              <a:t>itself is not sufficient to determine these trends.</a:t>
            </a:r>
          </a:p>
          <a:p>
            <a:r>
              <a:rPr lang="en-US" altLang="en-US">
                <a:sym typeface="Symbol" panose="05050102010706020507" pitchFamily="18" charset="2"/>
              </a:rPr>
              <a:t>These and others are answered by Kolmogorov’s theory of turbulence (1941, see Pope (2000)). </a:t>
            </a:r>
          </a:p>
          <a:p>
            <a:r>
              <a:rPr lang="en-US" altLang="en-US">
                <a:sym typeface="Symbol" panose="05050102010706020507" pitchFamily="18" charset="2"/>
              </a:rPr>
              <a:t>Kolmogorov’s theory is based on three important hypotheses combined with dimensional arguments and experimental observations.</a:t>
            </a:r>
          </a:p>
        </p:txBody>
      </p:sp>
    </p:spTree>
    <p:extLst>
      <p:ext uri="{BB962C8B-B14F-4D97-AF65-F5344CB8AC3E}">
        <p14:creationId xmlns:p14="http://schemas.microsoft.com/office/powerpoint/2010/main" val="27588161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295" y="0"/>
            <a:ext cx="11951368" cy="5078313"/>
          </a:xfrm>
          <a:prstGeom prst="rect">
            <a:avLst/>
          </a:prstGeom>
        </p:spPr>
        <p:txBody>
          <a:bodyPr wrap="square">
            <a:spAutoFit/>
          </a:bodyPr>
          <a:lstStyle/>
          <a:p>
            <a:r>
              <a:rPr lang="en-US" sz="3600" dirty="0" smtClean="0">
                <a:solidFill>
                  <a:srgbClr val="C00000"/>
                </a:solidFill>
              </a:rPr>
              <a:t>Kolmogorov </a:t>
            </a:r>
            <a:r>
              <a:rPr lang="en-US" sz="3600" dirty="0">
                <a:solidFill>
                  <a:srgbClr val="C00000"/>
                </a:solidFill>
              </a:rPr>
              <a:t>turbulence</a:t>
            </a:r>
          </a:p>
          <a:p>
            <a:r>
              <a:rPr lang="en-US" sz="2400" dirty="0"/>
              <a:t>Turbulence is a very complex phenomenon. </a:t>
            </a:r>
            <a:r>
              <a:rPr lang="en-US" sz="2400" dirty="0" smtClean="0"/>
              <a:t>However</a:t>
            </a:r>
            <a:r>
              <a:rPr lang="en-US" sz="2400" dirty="0"/>
              <a:t>, certain statistical properties of turbulence can be derived and understood without much computational eﬀort.</a:t>
            </a:r>
          </a:p>
          <a:p>
            <a:r>
              <a:rPr lang="en-US" sz="2400" dirty="0"/>
              <a:t>The basic idea is that we start from some large scale stirring, inducing solenoidal motions of wave number k0 =2π/L0 where L0 is the spatial scale of these large scale motions. Now, as we know from stirring milk in a cup of coﬀee: the large motions tend to break up in ever smaller-scale motions. In fact, it is this property of turbulence that leads to the quick dissolution of sugar in a cup of tea. This down-scaling of the turbulence is called a turbulent cascade. Energy is transferred from large-scale motions to ever smaller scale</a:t>
            </a:r>
          </a:p>
          <a:p>
            <a:r>
              <a:rPr lang="en-US" sz="2400" dirty="0"/>
              <a:t>motions, until one reaches a spatial scale </a:t>
            </a:r>
            <a:r>
              <a:rPr lang="en-US" sz="2400" dirty="0" err="1"/>
              <a:t>Lν</a:t>
            </a:r>
            <a:r>
              <a:rPr lang="en-US" sz="2400" dirty="0"/>
              <a:t> 􀀁 L0 which is the viscous dissipation scale: the spatial scale where the viscosity of the gas/ﬂuid starts to prohibit further cascading.</a:t>
            </a:r>
          </a:p>
          <a:p>
            <a:r>
              <a:rPr lang="en-US" sz="2400" dirty="0"/>
              <a:t>At this scale the kinetic energy of the gas motions is converted into heat. An important dimensionless number characterizing the turbulence is the Reynolds number:</a:t>
            </a:r>
          </a:p>
        </p:txBody>
      </p:sp>
    </p:spTree>
    <p:extLst>
      <p:ext uri="{BB962C8B-B14F-4D97-AF65-F5344CB8AC3E}">
        <p14:creationId xmlns:p14="http://schemas.microsoft.com/office/powerpoint/2010/main" val="386767995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9388" y="2017984"/>
            <a:ext cx="11421979" cy="2554545"/>
          </a:xfrm>
          <a:prstGeom prst="rect">
            <a:avLst/>
          </a:prstGeom>
        </p:spPr>
        <p:txBody>
          <a:bodyPr wrap="square">
            <a:spAutoFit/>
          </a:bodyPr>
          <a:lstStyle/>
          <a:p>
            <a:r>
              <a:rPr lang="en-US" sz="3200" dirty="0"/>
              <a:t>where V0 is the typical turbulent velocity at the largest scale and ν (in units of cm2/s for CGS units) is the kinematic viscosity of the gas or ﬂuid. For air at 0 degrees Celsius this is ν =0.132cm2/s, and at -40 degrees </a:t>
            </a:r>
            <a:r>
              <a:rPr lang="en-US" sz="3200" dirty="0" err="1"/>
              <a:t>Celcius</a:t>
            </a:r>
            <a:r>
              <a:rPr lang="en-US" sz="3200" dirty="0"/>
              <a:t> it is ν =0.104cm2/s. We can deﬁne a turbulent viscosity</a:t>
            </a:r>
          </a:p>
        </p:txBody>
      </p:sp>
      <p:pic>
        <p:nvPicPr>
          <p:cNvPr id="3" name="Picture 2"/>
          <p:cNvPicPr>
            <a:picLocks noChangeAspect="1"/>
          </p:cNvPicPr>
          <p:nvPr/>
        </p:nvPicPr>
        <p:blipFill>
          <a:blip r:embed="rId2"/>
          <a:stretch>
            <a:fillRect/>
          </a:stretch>
        </p:blipFill>
        <p:spPr>
          <a:xfrm>
            <a:off x="1935416" y="514885"/>
            <a:ext cx="7656819" cy="1063918"/>
          </a:xfrm>
          <a:prstGeom prst="rect">
            <a:avLst/>
          </a:prstGeom>
        </p:spPr>
      </p:pic>
      <p:pic>
        <p:nvPicPr>
          <p:cNvPr id="4" name="Picture 3"/>
          <p:cNvPicPr>
            <a:picLocks noChangeAspect="1"/>
          </p:cNvPicPr>
          <p:nvPr/>
        </p:nvPicPr>
        <p:blipFill>
          <a:blip r:embed="rId3"/>
          <a:stretch>
            <a:fillRect/>
          </a:stretch>
        </p:blipFill>
        <p:spPr>
          <a:xfrm>
            <a:off x="838730" y="4924440"/>
            <a:ext cx="12544996" cy="1508443"/>
          </a:xfrm>
          <a:prstGeom prst="rect">
            <a:avLst/>
          </a:prstGeom>
        </p:spPr>
      </p:pic>
    </p:spTree>
    <p:extLst>
      <p:ext uri="{BB962C8B-B14F-4D97-AF65-F5344CB8AC3E}">
        <p14:creationId xmlns:p14="http://schemas.microsoft.com/office/powerpoint/2010/main" val="377163577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0906" y="337153"/>
            <a:ext cx="6096000" cy="4247317"/>
          </a:xfrm>
          <a:prstGeom prst="rect">
            <a:avLst/>
          </a:prstGeom>
        </p:spPr>
        <p:txBody>
          <a:bodyPr>
            <a:spAutoFit/>
          </a:bodyPr>
          <a:lstStyle/>
          <a:p>
            <a:r>
              <a:rPr lang="en-US" dirty="0"/>
              <a:t>so that </a:t>
            </a:r>
            <a:r>
              <a:rPr lang="en-US" dirty="0" err="1"/>
              <a:t>νturb</a:t>
            </a:r>
            <a:r>
              <a:rPr lang="en-US" dirty="0"/>
              <a:t> = Re ν. For Re􀀂 1 the ratio L0/</a:t>
            </a:r>
            <a:r>
              <a:rPr lang="en-US" dirty="0" err="1"/>
              <a:t>Lν</a:t>
            </a:r>
            <a:r>
              <a:rPr lang="en-US" dirty="0"/>
              <a:t> 􀀂 1, though Re and L0/</a:t>
            </a:r>
            <a:r>
              <a:rPr lang="en-US" dirty="0" err="1"/>
              <a:t>Lν</a:t>
            </a:r>
            <a:r>
              <a:rPr lang="en-US" dirty="0"/>
              <a:t> are not linearly related.</a:t>
            </a:r>
          </a:p>
          <a:p>
            <a:r>
              <a:rPr lang="en-US" dirty="0"/>
              <a:t>If we assume that there is a constant random stirring at the scale L0, then this input energy cascades down to </a:t>
            </a:r>
            <a:r>
              <a:rPr lang="en-US" dirty="0" err="1"/>
              <a:t>Lν</a:t>
            </a:r>
            <a:r>
              <a:rPr lang="en-US" dirty="0"/>
              <a:t> where it is dissipated. The turbulent cascade is thus char-</a:t>
            </a:r>
            <a:r>
              <a:rPr lang="en-US" dirty="0" err="1"/>
              <a:t>acterized</a:t>
            </a:r>
            <a:r>
              <a:rPr lang="en-US" dirty="0"/>
              <a:t> by an energy input rate per gram of gas ε in units of erg gram−1 sec−1 which in this stationary state is the same as the energy dissipation rate. In k-space this is the energy ﬂow rate from small k to large k. Let us now try to characterize the energy stored in each mode k per gram of gas, written as E(k). The quantity E(k)</a:t>
            </a:r>
            <a:r>
              <a:rPr lang="en-US" dirty="0" err="1"/>
              <a:t>dk</a:t>
            </a:r>
            <a:r>
              <a:rPr lang="en-US" dirty="0"/>
              <a:t> has the dimension erg gram−1. Since k has the dimension cm−1, E(k) has the dimension erg cm gram−1.</a:t>
            </a:r>
          </a:p>
          <a:p>
            <a:r>
              <a:rPr lang="en-US" dirty="0"/>
              <a:t>Using these dimensions we can start a dimensional analysis. If we write erg = gram cm2 sec−2 then we get the following dimensions:</a:t>
            </a:r>
          </a:p>
        </p:txBody>
      </p:sp>
    </p:spTree>
    <p:extLst>
      <p:ext uri="{BB962C8B-B14F-4D97-AF65-F5344CB8AC3E}">
        <p14:creationId xmlns:p14="http://schemas.microsoft.com/office/powerpoint/2010/main" val="5688923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4424" y="163650"/>
            <a:ext cx="6096000" cy="2308324"/>
          </a:xfrm>
          <a:prstGeom prst="rect">
            <a:avLst/>
          </a:prstGeom>
        </p:spPr>
        <p:txBody>
          <a:bodyPr>
            <a:spAutoFit/>
          </a:bodyPr>
          <a:lstStyle/>
          <a:p>
            <a:r>
              <a:rPr lang="en-US" dirty="0"/>
              <a:t>If </a:t>
            </a:r>
            <a:r>
              <a:rPr lang="en-US" dirty="0" err="1"/>
              <a:t>kν</a:t>
            </a:r>
            <a:r>
              <a:rPr lang="en-US" dirty="0"/>
              <a:t> 􀀂 k0 then there is a large region in k-space, k0 􀀁 k 􀀁 </a:t>
            </a:r>
            <a:r>
              <a:rPr lang="en-US" dirty="0" err="1"/>
              <a:t>kν</a:t>
            </a:r>
            <a:r>
              <a:rPr lang="en-US" dirty="0"/>
              <a:t> where the function E(k) must be independent on what is happening at k0 or </a:t>
            </a:r>
            <a:r>
              <a:rPr lang="en-US" dirty="0" err="1"/>
              <a:t>kν</a:t>
            </a:r>
            <a:r>
              <a:rPr lang="en-US" dirty="0"/>
              <a:t>. The only “information” that it</a:t>
            </a:r>
          </a:p>
          <a:p>
            <a:r>
              <a:rPr lang="en-US" dirty="0"/>
              <a:t>has in this intermediate-k region is k itself and the energy ﬂow ε. Somehow we must be</a:t>
            </a:r>
          </a:p>
          <a:p>
            <a:r>
              <a:rPr lang="en-US" dirty="0"/>
              <a:t>able to write E(k) ∝ εαkβ . Using the above dimensionalities you can see that this only</a:t>
            </a:r>
          </a:p>
          <a:p>
            <a:r>
              <a:rPr lang="en-US" dirty="0"/>
              <a:t>makes dimensional sense if α =2/3 and β = −5/3, i.e.</a:t>
            </a:r>
          </a:p>
        </p:txBody>
      </p:sp>
    </p:spTree>
    <p:extLst>
      <p:ext uri="{BB962C8B-B14F-4D97-AF65-F5344CB8AC3E}">
        <p14:creationId xmlns:p14="http://schemas.microsoft.com/office/powerpoint/2010/main" val="18678301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17094"/>
            <a:ext cx="12731299" cy="5441431"/>
          </a:xfrm>
          <a:prstGeom prst="rect">
            <a:avLst/>
          </a:prstGeom>
        </p:spPr>
      </p:pic>
    </p:spTree>
    <p:extLst>
      <p:ext uri="{BB962C8B-B14F-4D97-AF65-F5344CB8AC3E}">
        <p14:creationId xmlns:p14="http://schemas.microsoft.com/office/powerpoint/2010/main" val="1236741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67082" cy="5632311"/>
          </a:xfrm>
          <a:prstGeom prst="rect">
            <a:avLst/>
          </a:prstGeom>
        </p:spPr>
        <p:txBody>
          <a:bodyPr wrap="square">
            <a:spAutoFit/>
          </a:bodyPr>
          <a:lstStyle/>
          <a:p>
            <a:pPr marL="571500" indent="-571500">
              <a:buFont typeface="Courier New" panose="02070309020205020404" pitchFamily="49" charset="0"/>
              <a:buChar char="o"/>
            </a:pPr>
            <a:r>
              <a:rPr lang="en-US" sz="4000" dirty="0">
                <a:solidFill>
                  <a:srgbClr val="C00000"/>
                </a:solidFill>
              </a:rPr>
              <a:t>Turbulence</a:t>
            </a:r>
            <a:r>
              <a:rPr lang="en-US" sz="4000" dirty="0">
                <a:solidFill>
                  <a:srgbClr val="002060"/>
                </a:solidFill>
              </a:rPr>
              <a:t> is a natural </a:t>
            </a:r>
            <a:r>
              <a:rPr lang="en-US" sz="4000" dirty="0">
                <a:solidFill>
                  <a:srgbClr val="C00000"/>
                </a:solidFill>
              </a:rPr>
              <a:t>response to instabilities </a:t>
            </a:r>
            <a:r>
              <a:rPr lang="en-US" sz="4000" dirty="0">
                <a:solidFill>
                  <a:srgbClr val="002060"/>
                </a:solidFill>
              </a:rPr>
              <a:t>in the flow-a response that tends to reduce the insta­bility. </a:t>
            </a:r>
            <a:endParaRPr lang="en-US" sz="4000" dirty="0" smtClean="0">
              <a:solidFill>
                <a:srgbClr val="002060"/>
              </a:solidFill>
            </a:endParaRPr>
          </a:p>
          <a:p>
            <a:pPr marL="571500" indent="-571500">
              <a:buFont typeface="Courier New" panose="02070309020205020404" pitchFamily="49" charset="0"/>
              <a:buChar char="o"/>
            </a:pPr>
            <a:r>
              <a:rPr lang="en-US" sz="4000" dirty="0" smtClean="0">
                <a:solidFill>
                  <a:srgbClr val="002060"/>
                </a:solidFill>
              </a:rPr>
              <a:t>On a </a:t>
            </a:r>
            <a:r>
              <a:rPr lang="en-US" sz="4000" dirty="0">
                <a:solidFill>
                  <a:srgbClr val="002060"/>
                </a:solidFill>
              </a:rPr>
              <a:t>sunny day the warm ground heats the bottom layers of air, mak­ing the air </a:t>
            </a:r>
            <a:r>
              <a:rPr lang="en-US" sz="4000" dirty="0">
                <a:solidFill>
                  <a:srgbClr val="C00000"/>
                </a:solidFill>
              </a:rPr>
              <a:t>statically unstable. </a:t>
            </a:r>
            <a:endParaRPr lang="en-US" sz="4000" dirty="0" smtClean="0">
              <a:solidFill>
                <a:srgbClr val="C00000"/>
              </a:solidFill>
            </a:endParaRPr>
          </a:p>
          <a:p>
            <a:pPr marL="571500" indent="-571500">
              <a:buFont typeface="Courier New" panose="02070309020205020404" pitchFamily="49" charset="0"/>
              <a:buChar char="o"/>
            </a:pPr>
            <a:r>
              <a:rPr lang="en-US" sz="4000" dirty="0" smtClean="0">
                <a:solidFill>
                  <a:srgbClr val="002060"/>
                </a:solidFill>
              </a:rPr>
              <a:t>The </a:t>
            </a:r>
            <a:r>
              <a:rPr lang="en-US" sz="4000" dirty="0">
                <a:solidFill>
                  <a:srgbClr val="002060"/>
                </a:solidFill>
              </a:rPr>
              <a:t>flow reacts to this instability by creating thermal circulations, which move warm air up and cold air down until a new equilibrium is reached. </a:t>
            </a:r>
            <a:endParaRPr lang="en-US" sz="4000" dirty="0" smtClean="0">
              <a:solidFill>
                <a:srgbClr val="002060"/>
              </a:solidFill>
            </a:endParaRPr>
          </a:p>
          <a:p>
            <a:pPr marL="571500" indent="-571500">
              <a:buFont typeface="Courier New" panose="02070309020205020404" pitchFamily="49" charset="0"/>
              <a:buChar char="o"/>
            </a:pPr>
            <a:r>
              <a:rPr lang="en-US" sz="4000" dirty="0" smtClean="0">
                <a:solidFill>
                  <a:srgbClr val="C00000"/>
                </a:solidFill>
              </a:rPr>
              <a:t>Once</a:t>
            </a:r>
            <a:r>
              <a:rPr lang="en-US" sz="4000" dirty="0" smtClean="0">
                <a:solidFill>
                  <a:srgbClr val="002060"/>
                </a:solidFill>
              </a:rPr>
              <a:t> </a:t>
            </a:r>
            <a:r>
              <a:rPr lang="en-US" sz="4000" dirty="0">
                <a:solidFill>
                  <a:srgbClr val="002060"/>
                </a:solidFill>
              </a:rPr>
              <a:t>this </a:t>
            </a:r>
            <a:r>
              <a:rPr lang="en-US" sz="4000" dirty="0">
                <a:solidFill>
                  <a:srgbClr val="C00000"/>
                </a:solidFill>
              </a:rPr>
              <a:t>convective adjust­ment </a:t>
            </a:r>
            <a:r>
              <a:rPr lang="en-US" sz="4000" dirty="0">
                <a:solidFill>
                  <a:srgbClr val="002060"/>
                </a:solidFill>
              </a:rPr>
              <a:t>has occurred, the flow is statically neutral and turbulence ceases. </a:t>
            </a:r>
            <a:endParaRPr lang="en-US" sz="4000" dirty="0" smtClean="0">
              <a:solidFill>
                <a:srgbClr val="002060"/>
              </a:solidFill>
            </a:endParaRPr>
          </a:p>
        </p:txBody>
      </p:sp>
    </p:spTree>
    <p:extLst>
      <p:ext uri="{BB962C8B-B14F-4D97-AF65-F5344CB8AC3E}">
        <p14:creationId xmlns:p14="http://schemas.microsoft.com/office/powerpoint/2010/main" val="130443140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93325"/>
            <a:ext cx="10676846" cy="4703612"/>
          </a:xfrm>
          <a:prstGeom prst="rect">
            <a:avLst/>
          </a:prstGeom>
        </p:spPr>
      </p:pic>
    </p:spTree>
    <p:extLst>
      <p:ext uri="{BB962C8B-B14F-4D97-AF65-F5344CB8AC3E}">
        <p14:creationId xmlns:p14="http://schemas.microsoft.com/office/powerpoint/2010/main" val="27164191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6242" y="295836"/>
            <a:ext cx="11966243" cy="6387352"/>
          </a:xfrm>
          <a:prstGeom prst="rect">
            <a:avLst/>
          </a:prstGeom>
        </p:spPr>
      </p:pic>
    </p:spTree>
    <p:extLst>
      <p:ext uri="{BB962C8B-B14F-4D97-AF65-F5344CB8AC3E}">
        <p14:creationId xmlns:p14="http://schemas.microsoft.com/office/powerpoint/2010/main" val="10484352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365" y="82902"/>
            <a:ext cx="11752729" cy="5299224"/>
          </a:xfrm>
          <a:prstGeom prst="rect">
            <a:avLst/>
          </a:prstGeom>
        </p:spPr>
      </p:pic>
    </p:spTree>
    <p:extLst>
      <p:ext uri="{BB962C8B-B14F-4D97-AF65-F5344CB8AC3E}">
        <p14:creationId xmlns:p14="http://schemas.microsoft.com/office/powerpoint/2010/main" val="14666237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8772"/>
            <a:ext cx="11662347" cy="5909310"/>
          </a:xfrm>
          <a:prstGeom prst="rect">
            <a:avLst/>
          </a:prstGeom>
        </p:spPr>
        <p:txBody>
          <a:bodyPr wrap="square">
            <a:spAutoFit/>
          </a:bodyPr>
          <a:lstStyle/>
          <a:p>
            <a:endParaRPr lang="en-US" dirty="0"/>
          </a:p>
          <a:p>
            <a:r>
              <a:rPr lang="en-US" dirty="0"/>
              <a:t>Richardson's notion of turbulence was that a turbulent flow is composed by "eddies" of different sizes. </a:t>
            </a:r>
            <a:r>
              <a:rPr lang="en-US" dirty="0" smtClean="0"/>
              <a:t> </a:t>
            </a:r>
          </a:p>
          <a:p>
            <a:r>
              <a:rPr lang="en-US" dirty="0" smtClean="0"/>
              <a:t>The </a:t>
            </a:r>
            <a:r>
              <a:rPr lang="en-US" dirty="0"/>
              <a:t>large eddies are unstable and eventually break up originating smaller eddies, and the kinetic energy of the initial large eddy is divided into the smaller eddies that stemmed from it. </a:t>
            </a:r>
            <a:endParaRPr lang="en-US" dirty="0" smtClean="0"/>
          </a:p>
          <a:p>
            <a:r>
              <a:rPr lang="en-US" dirty="0" smtClean="0"/>
              <a:t>These </a:t>
            </a:r>
            <a:r>
              <a:rPr lang="en-US" dirty="0"/>
              <a:t>smaller eddies undergo the same process, giving rise to even smaller eddies which inherit the energy of their predecessor eddy, and so on. </a:t>
            </a:r>
            <a:endParaRPr lang="en-US" dirty="0" smtClean="0"/>
          </a:p>
          <a:p>
            <a:r>
              <a:rPr lang="en-US" dirty="0" smtClean="0"/>
              <a:t>In </a:t>
            </a:r>
            <a:r>
              <a:rPr lang="en-US" dirty="0"/>
              <a:t>this way, the energy is passed down from the large scales of the motion to smaller scales until reaching a sufficiently small length scale such that the viscosity of the fluid can effectively dissipate the kinetic energy into internal energy.</a:t>
            </a:r>
          </a:p>
          <a:p>
            <a:endParaRPr lang="en-US" dirty="0"/>
          </a:p>
          <a:p>
            <a:r>
              <a:rPr lang="en-US" dirty="0"/>
              <a:t>In his original theory of 1941, Kolmogorov postulated that for very high Reynolds numbers, the small scale turbulent motions are statistically isotropic (i.e. no preferential spatial direction could be discerned). In general, the large scales of a flow are not isotropic, since they are determined by the particular geometrical features of the boundaries (the size characterizing the large scales will be denoted as L). Kolmogorov's idea was that in the Richardson's energy cascade this geometrical and directional information is lost, while the scale is reduced, so that the statistics of the small scales has a universal character: they are the same for all turbulent flows when the Reynolds number is sufficiently high.</a:t>
            </a:r>
          </a:p>
          <a:p>
            <a:endParaRPr lang="en-US" dirty="0"/>
          </a:p>
          <a:p>
            <a:r>
              <a:rPr lang="en-US" dirty="0"/>
              <a:t>Thus, Kolmogorov introduced a second hypothesis: for very high Reynolds numbers the statistics of small scales are universally and uniquely determined by the kinematic viscosity (\nu) and the rate of energy dissipation (\</a:t>
            </a:r>
            <a:r>
              <a:rPr lang="en-US" dirty="0" err="1"/>
              <a:t>varepsilon</a:t>
            </a:r>
            <a:r>
              <a:rPr lang="en-US" dirty="0"/>
              <a:t>). With only these two parameters, the unique length that can be formed by dimensional analysis is</a:t>
            </a:r>
          </a:p>
          <a:p>
            <a:endParaRPr lang="en-US" dirty="0"/>
          </a:p>
          <a:p>
            <a:r>
              <a:rPr lang="en-US" dirty="0"/>
              <a:t>\eta = \left(\</a:t>
            </a:r>
            <a:r>
              <a:rPr lang="en-US" dirty="0" err="1"/>
              <a:t>frac</a:t>
            </a:r>
            <a:r>
              <a:rPr lang="en-US" dirty="0"/>
              <a:t>{\nu^3}{\</a:t>
            </a:r>
            <a:r>
              <a:rPr lang="en-US" dirty="0" err="1"/>
              <a:t>varepsilon</a:t>
            </a:r>
            <a:r>
              <a:rPr lang="en-US" dirty="0"/>
              <a:t>}\right)^{1/4}.</a:t>
            </a:r>
          </a:p>
        </p:txBody>
      </p:sp>
      <p:pic>
        <p:nvPicPr>
          <p:cNvPr id="37890" name="Picture 2" descr="\eta = \left(\frac{\nu^3}{\varepsilon}\right)^{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8085" y="6315074"/>
            <a:ext cx="1009650" cy="542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0008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305" y="0"/>
            <a:ext cx="7952720" cy="707886"/>
          </a:xfrm>
          <a:prstGeom prst="rect">
            <a:avLst/>
          </a:prstGeom>
        </p:spPr>
        <p:txBody>
          <a:bodyPr wrap="square">
            <a:spAutoFit/>
          </a:bodyPr>
          <a:lstStyle/>
          <a:p>
            <a:r>
              <a:rPr lang="en-US" sz="4000" dirty="0">
                <a:solidFill>
                  <a:srgbClr val="C00000"/>
                </a:solidFill>
              </a:rPr>
              <a:t>Smallest scales of turbulent motion</a:t>
            </a:r>
          </a:p>
        </p:txBody>
      </p:sp>
      <p:sp>
        <p:nvSpPr>
          <p:cNvPr id="3" name="Rectangle 2"/>
          <p:cNvSpPr/>
          <p:nvPr/>
        </p:nvSpPr>
        <p:spPr>
          <a:xfrm>
            <a:off x="0" y="877835"/>
            <a:ext cx="12045696" cy="4893647"/>
          </a:xfrm>
          <a:prstGeom prst="rect">
            <a:avLst/>
          </a:prstGeom>
        </p:spPr>
        <p:txBody>
          <a:bodyPr wrap="square">
            <a:spAutoFit/>
          </a:bodyPr>
          <a:lstStyle/>
          <a:p>
            <a:pPr marL="457200" indent="-457200">
              <a:buFont typeface="Courier New" panose="02070309020205020404" pitchFamily="49" charset="0"/>
              <a:buChar char="o"/>
            </a:pPr>
            <a:r>
              <a:rPr lang="en-US" sz="2400" dirty="0"/>
              <a:t>In a turbulent flow, there is a </a:t>
            </a:r>
            <a:r>
              <a:rPr lang="en-US" sz="2400" dirty="0">
                <a:solidFill>
                  <a:srgbClr val="C00000"/>
                </a:solidFill>
              </a:rPr>
              <a:t>range of scales of the time-varying fluid motion</a:t>
            </a:r>
            <a:r>
              <a:rPr lang="en-US" sz="2400" dirty="0"/>
              <a:t>. The size of the </a:t>
            </a:r>
            <a:r>
              <a:rPr lang="en-US" sz="2400" dirty="0">
                <a:solidFill>
                  <a:srgbClr val="C00000"/>
                </a:solidFill>
              </a:rPr>
              <a:t>largest scales </a:t>
            </a:r>
            <a:r>
              <a:rPr lang="en-US" sz="2400" dirty="0"/>
              <a:t>of fluid motion (sometimes called eddies) are set by the overall geometry of the flow. </a:t>
            </a:r>
            <a:r>
              <a:rPr lang="en-US" sz="2400" dirty="0" smtClean="0"/>
              <a:t> The </a:t>
            </a:r>
            <a:r>
              <a:rPr lang="en-US" sz="2400" dirty="0">
                <a:solidFill>
                  <a:srgbClr val="C00000"/>
                </a:solidFill>
              </a:rPr>
              <a:t>size of the smallest </a:t>
            </a:r>
            <a:r>
              <a:rPr lang="en-US" sz="2400" dirty="0"/>
              <a:t>scales is set by the </a:t>
            </a:r>
            <a:r>
              <a:rPr lang="en-US" sz="2400" dirty="0">
                <a:solidFill>
                  <a:srgbClr val="C00000"/>
                </a:solidFill>
              </a:rPr>
              <a:t>Reynolds number</a:t>
            </a:r>
            <a:r>
              <a:rPr lang="en-US" sz="2400" dirty="0"/>
              <a:t>. </a:t>
            </a:r>
            <a:endParaRPr lang="en-US" sz="2400" dirty="0" smtClean="0"/>
          </a:p>
          <a:p>
            <a:pPr marL="457200" indent="-457200">
              <a:buFont typeface="Courier New" panose="02070309020205020404" pitchFamily="49" charset="0"/>
              <a:buChar char="o"/>
            </a:pPr>
            <a:r>
              <a:rPr lang="en-US" sz="2400" dirty="0" smtClean="0"/>
              <a:t>As </a:t>
            </a:r>
            <a:r>
              <a:rPr lang="en-US" sz="2400" dirty="0"/>
              <a:t>the Reynolds number increases, smaller and smaller scales of the flow are visible. </a:t>
            </a:r>
            <a:r>
              <a:rPr lang="en-US" sz="2400" dirty="0" smtClean="0"/>
              <a:t> </a:t>
            </a:r>
          </a:p>
          <a:p>
            <a:pPr marL="457200" indent="-457200">
              <a:buFont typeface="Courier New" panose="02070309020205020404" pitchFamily="49" charset="0"/>
              <a:buChar char="o"/>
            </a:pPr>
            <a:r>
              <a:rPr lang="en-US" sz="2400" dirty="0" smtClean="0"/>
              <a:t>A </a:t>
            </a:r>
            <a:r>
              <a:rPr lang="en-US" sz="2400" dirty="0">
                <a:solidFill>
                  <a:srgbClr val="C00000"/>
                </a:solidFill>
              </a:rPr>
              <a:t>large Reynolds </a:t>
            </a:r>
            <a:r>
              <a:rPr lang="en-US" sz="2400" dirty="0"/>
              <a:t>number </a:t>
            </a:r>
            <a:r>
              <a:rPr lang="en-US" sz="2400" dirty="0">
                <a:solidFill>
                  <a:srgbClr val="C00000"/>
                </a:solidFill>
              </a:rPr>
              <a:t>indicates</a:t>
            </a:r>
            <a:r>
              <a:rPr lang="en-US" sz="2400" dirty="0"/>
              <a:t> that </a:t>
            </a:r>
            <a:r>
              <a:rPr lang="en-US" sz="2400" dirty="0">
                <a:solidFill>
                  <a:srgbClr val="C00000"/>
                </a:solidFill>
              </a:rPr>
              <a:t>viscous forces </a:t>
            </a:r>
            <a:r>
              <a:rPr lang="en-US" sz="2400" dirty="0"/>
              <a:t>are not important at large scales of the flow</a:t>
            </a:r>
            <a:r>
              <a:rPr lang="en-US" sz="2400" dirty="0" smtClean="0"/>
              <a:t>.</a:t>
            </a:r>
          </a:p>
          <a:p>
            <a:pPr marL="457200" indent="-457200">
              <a:buFont typeface="Courier New" panose="02070309020205020404" pitchFamily="49" charset="0"/>
              <a:buChar char="o"/>
            </a:pPr>
            <a:r>
              <a:rPr lang="en-US" sz="2400" dirty="0" smtClean="0"/>
              <a:t> </a:t>
            </a:r>
            <a:r>
              <a:rPr lang="en-US" sz="2400" dirty="0"/>
              <a:t>With a strong predominance of inertial forces over viscous forces, the largest scales of fluid motion are undamped—there is not enough viscosity to dissipate their motions. </a:t>
            </a:r>
            <a:endParaRPr lang="en-US" sz="2400" dirty="0" smtClean="0"/>
          </a:p>
          <a:p>
            <a:pPr marL="457200" indent="-457200">
              <a:buFont typeface="Courier New" panose="02070309020205020404" pitchFamily="49" charset="0"/>
              <a:buChar char="o"/>
            </a:pPr>
            <a:r>
              <a:rPr lang="en-US" sz="2400" dirty="0" smtClean="0"/>
              <a:t>The </a:t>
            </a:r>
            <a:r>
              <a:rPr lang="en-US" sz="2400" dirty="0"/>
              <a:t>kinetic energy must "cascade" from these large scales to progressively smaller scales until a level is reached for which the scale is small enough for viscosity to become important (that is, viscous forces become of the order of inertial ones). </a:t>
            </a:r>
            <a:endParaRPr lang="en-US" sz="2400" dirty="0" smtClean="0"/>
          </a:p>
          <a:p>
            <a:pPr marL="457200" indent="-457200">
              <a:buFont typeface="Courier New" panose="02070309020205020404" pitchFamily="49" charset="0"/>
              <a:buChar char="o"/>
            </a:pPr>
            <a:r>
              <a:rPr lang="en-US" sz="2400" dirty="0" smtClean="0"/>
              <a:t>It </a:t>
            </a:r>
            <a:r>
              <a:rPr lang="en-US" sz="2400" dirty="0"/>
              <a:t>is at these small scales where the dissipation of energy by viscous action finally takes place. The Reynolds number indicates at what scale this viscous dissipation occurs.</a:t>
            </a:r>
          </a:p>
        </p:txBody>
      </p:sp>
    </p:spTree>
    <p:extLst>
      <p:ext uri="{BB962C8B-B14F-4D97-AF65-F5344CB8AC3E}">
        <p14:creationId xmlns:p14="http://schemas.microsoft.com/office/powerpoint/2010/main" val="32367025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39383" b="26661"/>
          <a:stretch/>
        </p:blipFill>
        <p:spPr>
          <a:xfrm>
            <a:off x="560832" y="731519"/>
            <a:ext cx="10676846" cy="1597153"/>
          </a:xfrm>
          <a:prstGeom prst="rect">
            <a:avLst/>
          </a:prstGeom>
        </p:spPr>
      </p:pic>
    </p:spTree>
    <p:extLst>
      <p:ext uri="{BB962C8B-B14F-4D97-AF65-F5344CB8AC3E}">
        <p14:creationId xmlns:p14="http://schemas.microsoft.com/office/powerpoint/2010/main" val="18253629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A732A8A-3493-4B80-B598-DBB93F8885F4}" type="slidenum">
              <a:rPr lang="en-US" altLang="en-US"/>
              <a:pPr/>
              <a:t>86</a:t>
            </a:fld>
            <a:endParaRPr lang="en-US" altLang="en-US"/>
          </a:p>
        </p:txBody>
      </p:sp>
      <p:sp>
        <p:nvSpPr>
          <p:cNvPr id="153602" name="Rectangle 2"/>
          <p:cNvSpPr>
            <a:spLocks noGrp="1" noChangeArrowheads="1"/>
          </p:cNvSpPr>
          <p:nvPr>
            <p:ph type="title"/>
          </p:nvPr>
        </p:nvSpPr>
        <p:spPr>
          <a:xfrm>
            <a:off x="118872" y="1"/>
            <a:ext cx="10515600" cy="646176"/>
          </a:xfrm>
        </p:spPr>
        <p:txBody>
          <a:bodyPr>
            <a:normAutofit/>
          </a:bodyPr>
          <a:lstStyle/>
          <a:p>
            <a:r>
              <a:rPr lang="en-US" altLang="en-US" sz="4000" dirty="0">
                <a:solidFill>
                  <a:srgbClr val="C00000"/>
                </a:solidFill>
              </a:rPr>
              <a:t>Kolmogorov’s hypothesis of local isotropy</a:t>
            </a:r>
          </a:p>
        </p:txBody>
      </p:sp>
      <p:sp>
        <p:nvSpPr>
          <p:cNvPr id="153603" name="Rectangle 3"/>
          <p:cNvSpPr>
            <a:spLocks noGrp="1" noChangeArrowheads="1"/>
          </p:cNvSpPr>
          <p:nvPr>
            <p:ph type="body" idx="1"/>
          </p:nvPr>
        </p:nvSpPr>
        <p:spPr>
          <a:xfrm>
            <a:off x="0" y="872363"/>
            <a:ext cx="11926824" cy="5257800"/>
          </a:xfrm>
        </p:spPr>
        <p:txBody>
          <a:bodyPr>
            <a:normAutofit fontScale="92500" lnSpcReduction="20000"/>
          </a:bodyPr>
          <a:lstStyle/>
          <a:p>
            <a:pPr>
              <a:lnSpc>
                <a:spcPct val="90000"/>
              </a:lnSpc>
            </a:pPr>
            <a:r>
              <a:rPr lang="en-US" altLang="en-US" dirty="0"/>
              <a:t>For </a:t>
            </a:r>
            <a:r>
              <a:rPr lang="en-US" altLang="en-US" dirty="0">
                <a:solidFill>
                  <a:srgbClr val="C00000"/>
                </a:solidFill>
              </a:rPr>
              <a:t>homogenous turbulence</a:t>
            </a:r>
            <a:r>
              <a:rPr lang="en-US" altLang="en-US" dirty="0"/>
              <a:t>, the turbulent kinetic energy </a:t>
            </a:r>
            <a:r>
              <a:rPr lang="en-US" altLang="en-US" i="1" dirty="0"/>
              <a:t>k</a:t>
            </a:r>
            <a:r>
              <a:rPr lang="en-US" altLang="en-US" dirty="0"/>
              <a:t> is the same everywhere. For isotropic turbulence the eddies also behave the same in all directions:</a:t>
            </a:r>
          </a:p>
          <a:p>
            <a:pPr>
              <a:lnSpc>
                <a:spcPct val="90000"/>
              </a:lnSpc>
            </a:pPr>
            <a:endParaRPr lang="en-US" altLang="en-US" dirty="0" smtClean="0"/>
          </a:p>
          <a:p>
            <a:pPr>
              <a:lnSpc>
                <a:spcPct val="90000"/>
              </a:lnSpc>
            </a:pPr>
            <a:r>
              <a:rPr lang="en-US" altLang="en-US" dirty="0" smtClean="0"/>
              <a:t>Kolmogorov </a:t>
            </a:r>
            <a:r>
              <a:rPr lang="en-US" altLang="en-US" dirty="0"/>
              <a:t>argued that the directional biases of the large scales are lost in the chaotic scale-reduction process as energy is transferred to successively smaller eddies.</a:t>
            </a:r>
          </a:p>
          <a:p>
            <a:pPr>
              <a:lnSpc>
                <a:spcPct val="90000"/>
              </a:lnSpc>
            </a:pPr>
            <a:r>
              <a:rPr lang="en-US" altLang="en-US" dirty="0"/>
              <a:t>Hence Kolmogorov’s hypothesis of local isotropy states that </a:t>
            </a:r>
            <a:r>
              <a:rPr lang="en-US" altLang="en-US" i="1" dirty="0">
                <a:latin typeface="Times New Roman" panose="02020603050405020304" pitchFamily="18" charset="0"/>
              </a:rPr>
              <a:t>at sufficiently high Reynolds numbers, the small-scale turbulent motions </a:t>
            </a:r>
          </a:p>
          <a:p>
            <a:pPr>
              <a:lnSpc>
                <a:spcPct val="90000"/>
              </a:lnSpc>
              <a:buFontTx/>
              <a:buNone/>
            </a:pPr>
            <a:r>
              <a:rPr lang="en-US" altLang="en-US" i="1" dirty="0">
                <a:latin typeface="Times New Roman" panose="02020603050405020304" pitchFamily="18" charset="0"/>
              </a:rPr>
              <a:t>	(l &lt;&lt; l</a:t>
            </a:r>
            <a:r>
              <a:rPr lang="en-US" altLang="en-US" i="1" baseline="-25000" dirty="0">
                <a:latin typeface="Times New Roman" panose="02020603050405020304" pitchFamily="18" charset="0"/>
              </a:rPr>
              <a:t>0</a:t>
            </a:r>
            <a:r>
              <a:rPr lang="en-US" altLang="en-US" i="1" dirty="0">
                <a:latin typeface="Times New Roman" panose="02020603050405020304" pitchFamily="18" charset="0"/>
              </a:rPr>
              <a:t>) are statistically isotropic.</a:t>
            </a:r>
          </a:p>
          <a:p>
            <a:pPr>
              <a:lnSpc>
                <a:spcPct val="90000"/>
              </a:lnSpc>
            </a:pPr>
            <a:r>
              <a:rPr lang="en-US" altLang="en-US" dirty="0"/>
              <a:t>Here, the term local isotropy means isotropy at small scales. Large scale turbulence may still be anisotropic.</a:t>
            </a:r>
          </a:p>
          <a:p>
            <a:pPr>
              <a:lnSpc>
                <a:spcPct val="90000"/>
              </a:lnSpc>
            </a:pPr>
            <a:r>
              <a:rPr lang="en-US" altLang="en-US" i="1" dirty="0" err="1">
                <a:latin typeface="Times New Roman" panose="02020603050405020304" pitchFamily="18" charset="0"/>
              </a:rPr>
              <a:t>l</a:t>
            </a:r>
            <a:r>
              <a:rPr lang="en-US" altLang="en-US" baseline="-25000" dirty="0" err="1"/>
              <a:t>EI</a:t>
            </a:r>
            <a:r>
              <a:rPr lang="en-US" altLang="en-US" dirty="0"/>
              <a:t> is the length scale that forms the demarcation between the large scale anisotropic eddies  (</a:t>
            </a:r>
            <a:r>
              <a:rPr lang="en-US" altLang="en-US" i="1" dirty="0">
                <a:latin typeface="Times New Roman" panose="02020603050405020304" pitchFamily="18" charset="0"/>
              </a:rPr>
              <a:t>l&gt;</a:t>
            </a:r>
            <a:r>
              <a:rPr lang="en-US" altLang="en-US" i="1" dirty="0" err="1">
                <a:latin typeface="Times New Roman" panose="02020603050405020304" pitchFamily="18" charset="0"/>
              </a:rPr>
              <a:t>l</a:t>
            </a:r>
            <a:r>
              <a:rPr lang="en-US" altLang="en-US" baseline="-25000" dirty="0" err="1"/>
              <a:t>EI</a:t>
            </a:r>
            <a:r>
              <a:rPr lang="en-US" altLang="en-US" dirty="0">
                <a:latin typeface="Times New Roman" panose="02020603050405020304" pitchFamily="18" charset="0"/>
              </a:rPr>
              <a:t>)</a:t>
            </a:r>
            <a:r>
              <a:rPr lang="en-US" altLang="en-US" i="1" dirty="0">
                <a:latin typeface="Times New Roman" panose="02020603050405020304" pitchFamily="18" charset="0"/>
              </a:rPr>
              <a:t> </a:t>
            </a:r>
            <a:r>
              <a:rPr lang="en-US" altLang="en-US" dirty="0"/>
              <a:t>and the small scale isotropic eddies (</a:t>
            </a:r>
            <a:r>
              <a:rPr lang="en-US" altLang="en-US" i="1" dirty="0">
                <a:latin typeface="Times New Roman" panose="02020603050405020304" pitchFamily="18" charset="0"/>
              </a:rPr>
              <a:t>l&lt;</a:t>
            </a:r>
            <a:r>
              <a:rPr lang="en-US" altLang="en-US" i="1" dirty="0" err="1">
                <a:latin typeface="Times New Roman" panose="02020603050405020304" pitchFamily="18" charset="0"/>
              </a:rPr>
              <a:t>l</a:t>
            </a:r>
            <a:r>
              <a:rPr lang="en-US" altLang="en-US" baseline="-25000" dirty="0" err="1"/>
              <a:t>EI</a:t>
            </a:r>
            <a:r>
              <a:rPr lang="en-US" altLang="en-US" dirty="0">
                <a:latin typeface="Times New Roman" panose="02020603050405020304" pitchFamily="18" charset="0"/>
              </a:rPr>
              <a:t>)</a:t>
            </a:r>
            <a:r>
              <a:rPr lang="en-US" altLang="en-US" dirty="0"/>
              <a:t>. For many high Reynolds number flows </a:t>
            </a:r>
            <a:r>
              <a:rPr lang="en-US" altLang="en-US" i="1" dirty="0" err="1">
                <a:latin typeface="Times New Roman" panose="02020603050405020304" pitchFamily="18" charset="0"/>
              </a:rPr>
              <a:t>l</a:t>
            </a:r>
            <a:r>
              <a:rPr lang="en-US" altLang="en-US" baseline="-25000" dirty="0" err="1"/>
              <a:t>EI</a:t>
            </a:r>
            <a:r>
              <a:rPr lang="en-US" altLang="en-US" dirty="0"/>
              <a:t> can be estimated as </a:t>
            </a:r>
            <a:r>
              <a:rPr lang="en-US" altLang="en-US" i="1" dirty="0" err="1">
                <a:latin typeface="Times New Roman" panose="02020603050405020304" pitchFamily="18" charset="0"/>
              </a:rPr>
              <a:t>l</a:t>
            </a:r>
            <a:r>
              <a:rPr lang="en-US" altLang="en-US" baseline="-25000" dirty="0" err="1"/>
              <a:t>EI</a:t>
            </a:r>
            <a:r>
              <a:rPr lang="en-US" altLang="en-US" dirty="0"/>
              <a:t> </a:t>
            </a:r>
            <a:r>
              <a:rPr lang="en-US" altLang="en-US" dirty="0">
                <a:sym typeface="Symbol" panose="05050102010706020507" pitchFamily="18" charset="2"/>
              </a:rPr>
              <a:t> </a:t>
            </a:r>
            <a:r>
              <a:rPr lang="en-US" altLang="en-US" i="1" dirty="0">
                <a:latin typeface="Times New Roman" panose="02020603050405020304" pitchFamily="18" charset="0"/>
              </a:rPr>
              <a:t>l</a:t>
            </a:r>
            <a:r>
              <a:rPr lang="en-US" altLang="en-US" i="1" baseline="-25000" dirty="0">
                <a:latin typeface="Times New Roman" panose="02020603050405020304" pitchFamily="18" charset="0"/>
              </a:rPr>
              <a:t>0</a:t>
            </a:r>
            <a:r>
              <a:rPr lang="en-US" altLang="en-US" i="1" dirty="0">
                <a:latin typeface="Times New Roman" panose="02020603050405020304" pitchFamily="18" charset="0"/>
              </a:rPr>
              <a:t>/6.</a:t>
            </a:r>
          </a:p>
        </p:txBody>
      </p:sp>
      <p:graphicFrame>
        <p:nvGraphicFramePr>
          <p:cNvPr id="153604" name="Object 4"/>
          <p:cNvGraphicFramePr>
            <a:graphicFrameLocks noChangeAspect="1"/>
          </p:cNvGraphicFramePr>
          <p:nvPr>
            <p:extLst/>
          </p:nvPr>
        </p:nvGraphicFramePr>
        <p:xfrm>
          <a:off x="7793736" y="2343532"/>
          <a:ext cx="1409700" cy="392113"/>
        </p:xfrm>
        <a:graphic>
          <a:graphicData uri="http://schemas.openxmlformats.org/presentationml/2006/ole">
            <mc:AlternateContent xmlns:mc="http://schemas.openxmlformats.org/markup-compatibility/2006">
              <mc:Choice xmlns:v="urn:schemas-microsoft-com:vml" Requires="v">
                <p:oleObj spid="_x0000_s37892" name="Equation" r:id="rId4" imgW="914400" imgH="253800" progId="Equation.DSMT4">
                  <p:embed/>
                </p:oleObj>
              </mc:Choice>
              <mc:Fallback>
                <p:oleObj name="Equation" r:id="rId4" imgW="914400" imgH="253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3736" y="2343532"/>
                        <a:ext cx="1409700" cy="39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9644882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0" y="164892"/>
            <a:ext cx="12192000" cy="6693108"/>
          </a:xfrm>
        </p:spPr>
        <p:txBody>
          <a:bodyPr>
            <a:normAutofit fontScale="85000" lnSpcReduction="10000"/>
          </a:bodyPr>
          <a:lstStyle/>
          <a:p>
            <a:r>
              <a:rPr lang="en-US" altLang="en-US" sz="3200" dirty="0">
                <a:solidFill>
                  <a:srgbClr val="002060"/>
                </a:solidFill>
              </a:rPr>
              <a:t>This expression is only valid in the laminar viscous sublayer. </a:t>
            </a:r>
          </a:p>
          <a:p>
            <a:r>
              <a:rPr lang="en-US" altLang="en-US" sz="3200" dirty="0">
                <a:solidFill>
                  <a:srgbClr val="002060"/>
                </a:solidFill>
              </a:rPr>
              <a:t>This mechanism operates at the air-water, air-soil, and air-vegetation interfaces.</a:t>
            </a:r>
          </a:p>
          <a:p>
            <a:r>
              <a:rPr lang="en-US" altLang="en-US" sz="3200" dirty="0">
                <a:solidFill>
                  <a:srgbClr val="002060"/>
                </a:solidFill>
              </a:rPr>
              <a:t>The lower region of the surface boundary layer is almost always turbulent so that in this layer the water is transferred away from the molecular sublayer by turbulence. </a:t>
            </a:r>
            <a:endParaRPr lang="en-US" altLang="en-US" sz="3200" dirty="0" smtClean="0">
              <a:solidFill>
                <a:srgbClr val="002060"/>
              </a:solidFill>
            </a:endParaRPr>
          </a:p>
          <a:p>
            <a:endParaRPr lang="en-US" altLang="en-US" sz="3200" dirty="0" smtClean="0">
              <a:solidFill>
                <a:srgbClr val="002060"/>
              </a:solidFill>
            </a:endParaRPr>
          </a:p>
          <a:p>
            <a:r>
              <a:rPr lang="en-US" altLang="en-US" sz="3200" dirty="0">
                <a:solidFill>
                  <a:srgbClr val="002060"/>
                </a:solidFill>
              </a:rPr>
              <a:t>The vertical flux is the given </a:t>
            </a:r>
            <a:r>
              <a:rPr lang="en-US" altLang="en-US" sz="3200" dirty="0" smtClean="0">
                <a:solidFill>
                  <a:srgbClr val="002060"/>
                </a:solidFill>
              </a:rPr>
              <a:t>by</a:t>
            </a:r>
          </a:p>
          <a:p>
            <a:endParaRPr lang="en-US" altLang="en-US" dirty="0"/>
          </a:p>
          <a:p>
            <a:endParaRPr lang="en-US" altLang="en-US" dirty="0"/>
          </a:p>
          <a:p>
            <a:endParaRPr lang="en-US" altLang="en-US" dirty="0"/>
          </a:p>
          <a:p>
            <a:endParaRPr lang="en-US" altLang="en-US" sz="3500" dirty="0" smtClean="0">
              <a:solidFill>
                <a:srgbClr val="002060"/>
              </a:solidFill>
            </a:endParaRPr>
          </a:p>
          <a:p>
            <a:endParaRPr lang="en-US" altLang="en-US" sz="3500" dirty="0">
              <a:solidFill>
                <a:srgbClr val="002060"/>
              </a:solidFill>
            </a:endParaRPr>
          </a:p>
          <a:p>
            <a:r>
              <a:rPr lang="en-US" altLang="en-US" sz="3500" dirty="0" smtClean="0">
                <a:solidFill>
                  <a:srgbClr val="002060"/>
                </a:solidFill>
              </a:rPr>
              <a:t>The </a:t>
            </a:r>
            <a:r>
              <a:rPr lang="en-US" altLang="en-US" sz="3500" dirty="0">
                <a:solidFill>
                  <a:srgbClr val="002060"/>
                </a:solidFill>
              </a:rPr>
              <a:t>transport in this mixed layer depends on surface roughness, wind shear, and thermal stratification. </a:t>
            </a:r>
          </a:p>
          <a:p>
            <a:r>
              <a:rPr lang="en-US" altLang="en-US" sz="3500" dirty="0">
                <a:solidFill>
                  <a:srgbClr val="002060"/>
                </a:solidFill>
              </a:rPr>
              <a:t>The rate of transfer of water vapor (evaporation) depends on all these factors as well as on the gradient of specific humidity. </a:t>
            </a:r>
          </a:p>
          <a:p>
            <a:endParaRPr lang="en-US" altLang="en-US" sz="3500" dirty="0">
              <a:solidFill>
                <a:srgbClr val="002060"/>
              </a:solidFill>
            </a:endParaRPr>
          </a:p>
        </p:txBody>
      </p:sp>
      <p:graphicFrame>
        <p:nvGraphicFramePr>
          <p:cNvPr id="4" name="Object 4"/>
          <p:cNvGraphicFramePr>
            <a:graphicFrameLocks noChangeAspect="1"/>
          </p:cNvGraphicFramePr>
          <p:nvPr>
            <p:extLst/>
          </p:nvPr>
        </p:nvGraphicFramePr>
        <p:xfrm>
          <a:off x="4601979" y="3498953"/>
          <a:ext cx="3225245" cy="1133007"/>
        </p:xfrm>
        <a:graphic>
          <a:graphicData uri="http://schemas.openxmlformats.org/presentationml/2006/ole">
            <mc:AlternateContent xmlns:mc="http://schemas.openxmlformats.org/markup-compatibility/2006">
              <mc:Choice xmlns:v="urn:schemas-microsoft-com:vml" Requires="v">
                <p:oleObj spid="_x0000_s38916" name="Equation" r:id="rId3" imgW="672808" imgH="241195" progId="Equation.3">
                  <p:embed/>
                </p:oleObj>
              </mc:Choice>
              <mc:Fallback>
                <p:oleObj name="Equation" r:id="rId3" imgW="672808" imgH="24119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1979" y="3498953"/>
                        <a:ext cx="3225245" cy="1133007"/>
                      </a:xfrm>
                      <a:prstGeom prst="rect">
                        <a:avLst/>
                      </a:prstGeom>
                      <a:noFill/>
                      <a:extLst/>
                    </p:spPr>
                  </p:pic>
                </p:oleObj>
              </mc:Fallback>
            </mc:AlternateContent>
          </a:graphicData>
        </a:graphic>
      </p:graphicFrame>
    </p:spTree>
    <p:extLst>
      <p:ext uri="{BB962C8B-B14F-4D97-AF65-F5344CB8AC3E}">
        <p14:creationId xmlns:p14="http://schemas.microsoft.com/office/powerpoint/2010/main" val="1379384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183" y="167424"/>
            <a:ext cx="11797048" cy="6863417"/>
          </a:xfrm>
          <a:prstGeom prst="rect">
            <a:avLst/>
          </a:prstGeom>
        </p:spPr>
        <p:txBody>
          <a:bodyPr wrap="square">
            <a:spAutoFit/>
          </a:bodyPr>
          <a:lstStyle/>
          <a:p>
            <a:pPr marL="571500" indent="-571500">
              <a:buFont typeface="Courier New" panose="02070309020205020404" pitchFamily="49" charset="0"/>
              <a:buChar char="o"/>
            </a:pPr>
            <a:r>
              <a:rPr lang="en-US" sz="4000" dirty="0">
                <a:solidFill>
                  <a:srgbClr val="C00000"/>
                </a:solidFill>
              </a:rPr>
              <a:t>Similar responses </a:t>
            </a:r>
            <a:r>
              <a:rPr lang="en-US" sz="4000" dirty="0">
                <a:solidFill>
                  <a:srgbClr val="002060"/>
                </a:solidFill>
              </a:rPr>
              <a:t>are observed for </a:t>
            </a:r>
            <a:r>
              <a:rPr lang="en-US" sz="4000" dirty="0">
                <a:solidFill>
                  <a:srgbClr val="C00000"/>
                </a:solidFill>
              </a:rPr>
              <a:t>forced turbu­lence</a:t>
            </a:r>
            <a:r>
              <a:rPr lang="en-US" sz="4000" dirty="0" smtClean="0">
                <a:solidFill>
                  <a:srgbClr val="C00000"/>
                </a:solidFill>
              </a:rPr>
              <a:t>.</a:t>
            </a:r>
          </a:p>
          <a:p>
            <a:pPr marL="571500" indent="-571500">
              <a:buFont typeface="Courier New" panose="02070309020205020404" pitchFamily="49" charset="0"/>
              <a:buChar char="o"/>
            </a:pPr>
            <a:r>
              <a:rPr lang="en-US" sz="4000" dirty="0" smtClean="0">
                <a:solidFill>
                  <a:srgbClr val="002060"/>
                </a:solidFill>
              </a:rPr>
              <a:t> </a:t>
            </a:r>
            <a:r>
              <a:rPr lang="en-US" sz="4000" dirty="0">
                <a:solidFill>
                  <a:srgbClr val="C00000"/>
                </a:solidFill>
              </a:rPr>
              <a:t>Vertical shear </a:t>
            </a:r>
            <a:r>
              <a:rPr lang="en-US" sz="4000" dirty="0">
                <a:solidFill>
                  <a:srgbClr val="002060"/>
                </a:solidFill>
              </a:rPr>
              <a:t>in the horizontal wind is a dynamic instability that generates turbulence. This turbulence </a:t>
            </a:r>
            <a:r>
              <a:rPr lang="en-US" sz="4000" dirty="0">
                <a:solidFill>
                  <a:srgbClr val="C00000"/>
                </a:solidFill>
              </a:rPr>
              <a:t>mixes the faster and slower moving air</a:t>
            </a:r>
            <a:r>
              <a:rPr lang="en-US" sz="4000" dirty="0">
                <a:solidFill>
                  <a:srgbClr val="002060"/>
                </a:solidFill>
              </a:rPr>
              <a:t>, making the winds </a:t>
            </a:r>
            <a:r>
              <a:rPr lang="en-US" sz="4000" dirty="0">
                <a:solidFill>
                  <a:srgbClr val="C00000"/>
                </a:solidFill>
              </a:rPr>
              <a:t>more uniform </a:t>
            </a:r>
            <a:r>
              <a:rPr lang="en-US" sz="4000" dirty="0">
                <a:solidFill>
                  <a:srgbClr val="002060"/>
                </a:solidFill>
              </a:rPr>
              <a:t>in speed and direc­tion. </a:t>
            </a:r>
            <a:endParaRPr lang="en-US" sz="4000" dirty="0" smtClean="0">
              <a:solidFill>
                <a:srgbClr val="002060"/>
              </a:solidFill>
            </a:endParaRPr>
          </a:p>
          <a:p>
            <a:pPr marL="571500" indent="-571500">
              <a:buFont typeface="Courier New" panose="02070309020205020404" pitchFamily="49" charset="0"/>
              <a:buChar char="o"/>
            </a:pPr>
            <a:r>
              <a:rPr lang="en-US" sz="4000" dirty="0" smtClean="0">
                <a:solidFill>
                  <a:srgbClr val="C00000"/>
                </a:solidFill>
              </a:rPr>
              <a:t>Once </a:t>
            </a:r>
            <a:r>
              <a:rPr lang="en-US" sz="4000" dirty="0">
                <a:solidFill>
                  <a:srgbClr val="C00000"/>
                </a:solidFill>
              </a:rPr>
              <a:t>turbulent mixing has reduced the shear, then turbulence ceases. </a:t>
            </a:r>
            <a:endParaRPr lang="en-US" sz="4000" dirty="0" smtClean="0">
              <a:solidFill>
                <a:srgbClr val="C00000"/>
              </a:solidFill>
            </a:endParaRPr>
          </a:p>
          <a:p>
            <a:pPr marL="571500" indent="-571500">
              <a:buFont typeface="Courier New" panose="02070309020205020404" pitchFamily="49" charset="0"/>
              <a:buChar char="o"/>
            </a:pPr>
            <a:r>
              <a:rPr lang="en-US" sz="4000" dirty="0" smtClean="0">
                <a:solidFill>
                  <a:srgbClr val="002060"/>
                </a:solidFill>
              </a:rPr>
              <a:t>As </a:t>
            </a:r>
            <a:r>
              <a:rPr lang="en-US" sz="4000" dirty="0">
                <a:solidFill>
                  <a:srgbClr val="002060"/>
                </a:solidFill>
              </a:rPr>
              <a:t>in the case of convection, persistent mechanical turbulence is possible in the atmosphere only if there is continual destabilization by external </a:t>
            </a:r>
            <a:r>
              <a:rPr lang="en-US" sz="4000" dirty="0" smtClean="0">
                <a:solidFill>
                  <a:srgbClr val="002060"/>
                </a:solidFill>
              </a:rPr>
              <a:t>forcing, </a:t>
            </a:r>
            <a:r>
              <a:rPr lang="en-US" sz="4000" dirty="0">
                <a:solidFill>
                  <a:srgbClr val="002060"/>
                </a:solidFill>
              </a:rPr>
              <a:t>such as by the larger scale weather patterns. </a:t>
            </a:r>
          </a:p>
        </p:txBody>
      </p:sp>
    </p:spTree>
    <p:extLst>
      <p:ext uri="{BB962C8B-B14F-4D97-AF65-F5344CB8AC3E}">
        <p14:creationId xmlns:p14="http://schemas.microsoft.com/office/powerpoint/2010/main" val="16583476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571</TotalTime>
  <Words>6103</Words>
  <Application>Microsoft Office PowerPoint</Application>
  <PresentationFormat>Widescreen</PresentationFormat>
  <Paragraphs>504</Paragraphs>
  <Slides>87</Slides>
  <Notes>10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87</vt:i4>
      </vt:variant>
    </vt:vector>
  </HeadingPairs>
  <TitlesOfParts>
    <vt:vector size="99" baseType="lpstr">
      <vt:lpstr>Arial</vt:lpstr>
      <vt:lpstr>Calibri</vt:lpstr>
      <vt:lpstr>Calibri Light</vt:lpstr>
      <vt:lpstr>Comic Sans MS</vt:lpstr>
      <vt:lpstr>Courier New</vt:lpstr>
      <vt:lpstr>MT Symbol</vt:lpstr>
      <vt:lpstr>Symbol</vt:lpstr>
      <vt:lpstr>Tahoma</vt:lpstr>
      <vt:lpstr>Times New Roman</vt:lpstr>
      <vt:lpstr>Office Theme</vt:lpstr>
      <vt:lpstr>Equation</vt:lpstr>
      <vt:lpstr>Microsoft Equation 3.0</vt:lpstr>
      <vt:lpstr>AOSC400-2015 December 1, Lecture # 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Richardson</vt:lpstr>
      <vt:lpstr>Energy transfer</vt:lpstr>
      <vt:lpstr>PowerPoint Presentation</vt:lpstr>
      <vt:lpstr>Kolmogorov’s hypothesis of local isotropy</vt:lpstr>
      <vt:lpstr>Kolmogorov’s first similarity hypothesis</vt:lpstr>
      <vt:lpstr>PowerPoint Presentation</vt:lpstr>
      <vt:lpstr>PowerPoint Presentation</vt:lpstr>
      <vt:lpstr>PowerPoint Presentation</vt:lpstr>
      <vt:lpstr>PowerPoint Presentation</vt:lpstr>
      <vt:lpstr>Gradient-flux 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Energy balance method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Lecture 9 - Kolmogorov’s Theory  Applied Computational Fluid Dynamics</vt:lpstr>
      <vt:lpstr>Eddy size</vt:lpstr>
      <vt:lpstr>Jets at two different Reynolds numbers</vt:lpstr>
      <vt:lpstr>Turbulent eddies</vt:lpstr>
      <vt:lpstr>Integral scale</vt:lpstr>
      <vt:lpstr>Dissipation</vt:lpstr>
      <vt:lpstr>Dissipation</vt:lpstr>
      <vt:lpstr>Kolmogorov’s theory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Kolmogorov’s hypothesis of local isotropy</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Pinker</dc:creator>
  <cp:lastModifiedBy>Pinker</cp:lastModifiedBy>
  <cp:revision>43</cp:revision>
  <dcterms:created xsi:type="dcterms:W3CDTF">2015-11-27T23:52:59Z</dcterms:created>
  <dcterms:modified xsi:type="dcterms:W3CDTF">2015-12-01T15:16:29Z</dcterms:modified>
</cp:coreProperties>
</file>