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452" r:id="rId3"/>
    <p:sldId id="354" r:id="rId4"/>
    <p:sldId id="353" r:id="rId5"/>
    <p:sldId id="344" r:id="rId6"/>
    <p:sldId id="361" r:id="rId7"/>
    <p:sldId id="355" r:id="rId8"/>
    <p:sldId id="357" r:id="rId9"/>
    <p:sldId id="358" r:id="rId10"/>
    <p:sldId id="342" r:id="rId11"/>
    <p:sldId id="428" r:id="rId12"/>
    <p:sldId id="257" r:id="rId13"/>
    <p:sldId id="363" r:id="rId14"/>
    <p:sldId id="259" r:id="rId15"/>
    <p:sldId id="367" r:id="rId16"/>
    <p:sldId id="368" r:id="rId17"/>
    <p:sldId id="369" r:id="rId18"/>
    <p:sldId id="406" r:id="rId19"/>
    <p:sldId id="407" r:id="rId20"/>
    <p:sldId id="408" r:id="rId21"/>
    <p:sldId id="438" r:id="rId22"/>
    <p:sldId id="444" r:id="rId23"/>
    <p:sldId id="409" r:id="rId24"/>
    <p:sldId id="412" r:id="rId25"/>
    <p:sldId id="451" r:id="rId26"/>
    <p:sldId id="440" r:id="rId27"/>
    <p:sldId id="441" r:id="rId28"/>
    <p:sldId id="414" r:id="rId29"/>
    <p:sldId id="450" r:id="rId30"/>
    <p:sldId id="439" r:id="rId31"/>
    <p:sldId id="443" r:id="rId32"/>
    <p:sldId id="424" r:id="rId33"/>
    <p:sldId id="426" r:id="rId34"/>
    <p:sldId id="427" r:id="rId35"/>
    <p:sldId id="372" r:id="rId36"/>
    <p:sldId id="260" r:id="rId37"/>
    <p:sldId id="37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5" autoAdjust="0"/>
    <p:restoredTop sz="94660"/>
  </p:normalViewPr>
  <p:slideViewPr>
    <p:cSldViewPr snapToGrid="0">
      <p:cViewPr varScale="1">
        <p:scale>
          <a:sx n="60" d="100"/>
          <a:sy n="60" d="100"/>
        </p:scale>
        <p:origin x="31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9BA090-ABC4-4063-B865-A7922B951801}" type="datetimeFigureOut">
              <a:rPr lang="en-US" smtClean="0"/>
              <a:t>11/26/2015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EDDC2-D400-4903-8D83-3B824A0D5480}" type="slidenum">
              <a:rPr lang="en-US" smtClean="0"/>
              <a:t>‹#›</a:t>
            </a:fld>
            <a:endParaRPr lang="en-US"/>
          </a:p>
        </p:txBody>
      </p:sp>
    </p:spTree>
    <p:extLst>
      <p:ext uri="{BB962C8B-B14F-4D97-AF65-F5344CB8AC3E}">
        <p14:creationId xmlns:p14="http://schemas.microsoft.com/office/powerpoint/2010/main" val="4284844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9BA090-ABC4-4063-B865-A7922B951801}" type="datetimeFigureOut">
              <a:rPr lang="en-US" smtClean="0"/>
              <a:t>11/26/2015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EDDC2-D400-4903-8D83-3B824A0D5480}" type="slidenum">
              <a:rPr lang="en-US" smtClean="0"/>
              <a:t>‹#›</a:t>
            </a:fld>
            <a:endParaRPr lang="en-US"/>
          </a:p>
        </p:txBody>
      </p:sp>
    </p:spTree>
    <p:extLst>
      <p:ext uri="{BB962C8B-B14F-4D97-AF65-F5344CB8AC3E}">
        <p14:creationId xmlns:p14="http://schemas.microsoft.com/office/powerpoint/2010/main" val="1342048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9BA090-ABC4-4063-B865-A7922B951801}" type="datetimeFigureOut">
              <a:rPr lang="en-US" smtClean="0"/>
              <a:t>11/26/2015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EDDC2-D400-4903-8D83-3B824A0D5480}" type="slidenum">
              <a:rPr lang="en-US" smtClean="0"/>
              <a:t>‹#›</a:t>
            </a:fld>
            <a:endParaRPr lang="en-US"/>
          </a:p>
        </p:txBody>
      </p:sp>
    </p:spTree>
    <p:extLst>
      <p:ext uri="{BB962C8B-B14F-4D97-AF65-F5344CB8AC3E}">
        <p14:creationId xmlns:p14="http://schemas.microsoft.com/office/powerpoint/2010/main" val="199276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9BA090-ABC4-4063-B865-A7922B951801}" type="datetimeFigureOut">
              <a:rPr lang="en-US" smtClean="0"/>
              <a:t>11/26/2015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EDDC2-D400-4903-8D83-3B824A0D5480}" type="slidenum">
              <a:rPr lang="en-US" smtClean="0"/>
              <a:t>‹#›</a:t>
            </a:fld>
            <a:endParaRPr lang="en-US"/>
          </a:p>
        </p:txBody>
      </p:sp>
    </p:spTree>
    <p:extLst>
      <p:ext uri="{BB962C8B-B14F-4D97-AF65-F5344CB8AC3E}">
        <p14:creationId xmlns:p14="http://schemas.microsoft.com/office/powerpoint/2010/main" val="3034845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9BA090-ABC4-4063-B865-A7922B951801}" type="datetimeFigureOut">
              <a:rPr lang="en-US" smtClean="0"/>
              <a:t>11/26/2015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4EDDC2-D400-4903-8D83-3B824A0D5480}" type="slidenum">
              <a:rPr lang="en-US" smtClean="0"/>
              <a:t>‹#›</a:t>
            </a:fld>
            <a:endParaRPr lang="en-US"/>
          </a:p>
        </p:txBody>
      </p:sp>
    </p:spTree>
    <p:extLst>
      <p:ext uri="{BB962C8B-B14F-4D97-AF65-F5344CB8AC3E}">
        <p14:creationId xmlns:p14="http://schemas.microsoft.com/office/powerpoint/2010/main" val="2371130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9BA090-ABC4-4063-B865-A7922B951801}" type="datetimeFigureOut">
              <a:rPr lang="en-US" smtClean="0"/>
              <a:t>11/26/2015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EDDC2-D400-4903-8D83-3B824A0D5480}" type="slidenum">
              <a:rPr lang="en-US" smtClean="0"/>
              <a:t>‹#›</a:t>
            </a:fld>
            <a:endParaRPr lang="en-US"/>
          </a:p>
        </p:txBody>
      </p:sp>
    </p:spTree>
    <p:extLst>
      <p:ext uri="{BB962C8B-B14F-4D97-AF65-F5344CB8AC3E}">
        <p14:creationId xmlns:p14="http://schemas.microsoft.com/office/powerpoint/2010/main" val="292005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9BA090-ABC4-4063-B865-A7922B951801}" type="datetimeFigureOut">
              <a:rPr lang="en-US" smtClean="0"/>
              <a:t>11/26/2015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4EDDC2-D400-4903-8D83-3B824A0D5480}" type="slidenum">
              <a:rPr lang="en-US" smtClean="0"/>
              <a:t>‹#›</a:t>
            </a:fld>
            <a:endParaRPr lang="en-US"/>
          </a:p>
        </p:txBody>
      </p:sp>
    </p:spTree>
    <p:extLst>
      <p:ext uri="{BB962C8B-B14F-4D97-AF65-F5344CB8AC3E}">
        <p14:creationId xmlns:p14="http://schemas.microsoft.com/office/powerpoint/2010/main" val="802244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9BA090-ABC4-4063-B865-A7922B951801}" type="datetimeFigureOut">
              <a:rPr lang="en-US" smtClean="0"/>
              <a:t>11/26/2015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4EDDC2-D400-4903-8D83-3B824A0D5480}" type="slidenum">
              <a:rPr lang="en-US" smtClean="0"/>
              <a:t>‹#›</a:t>
            </a:fld>
            <a:endParaRPr lang="en-US"/>
          </a:p>
        </p:txBody>
      </p:sp>
    </p:spTree>
    <p:extLst>
      <p:ext uri="{BB962C8B-B14F-4D97-AF65-F5344CB8AC3E}">
        <p14:creationId xmlns:p14="http://schemas.microsoft.com/office/powerpoint/2010/main" val="265546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9BA090-ABC4-4063-B865-A7922B951801}" type="datetimeFigureOut">
              <a:rPr lang="en-US" smtClean="0"/>
              <a:t>11/26/2015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4EDDC2-D400-4903-8D83-3B824A0D5480}" type="slidenum">
              <a:rPr lang="en-US" smtClean="0"/>
              <a:t>‹#›</a:t>
            </a:fld>
            <a:endParaRPr lang="en-US"/>
          </a:p>
        </p:txBody>
      </p:sp>
    </p:spTree>
    <p:extLst>
      <p:ext uri="{BB962C8B-B14F-4D97-AF65-F5344CB8AC3E}">
        <p14:creationId xmlns:p14="http://schemas.microsoft.com/office/powerpoint/2010/main" val="255193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9BA090-ABC4-4063-B865-A7922B951801}" type="datetimeFigureOut">
              <a:rPr lang="en-US" smtClean="0"/>
              <a:t>11/26/2015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EDDC2-D400-4903-8D83-3B824A0D5480}" type="slidenum">
              <a:rPr lang="en-US" smtClean="0"/>
              <a:t>‹#›</a:t>
            </a:fld>
            <a:endParaRPr lang="en-US"/>
          </a:p>
        </p:txBody>
      </p:sp>
    </p:spTree>
    <p:extLst>
      <p:ext uri="{BB962C8B-B14F-4D97-AF65-F5344CB8AC3E}">
        <p14:creationId xmlns:p14="http://schemas.microsoft.com/office/powerpoint/2010/main" val="1218030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9BA090-ABC4-4063-B865-A7922B951801}" type="datetimeFigureOut">
              <a:rPr lang="en-US" smtClean="0"/>
              <a:t>11/26/2015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4EDDC2-D400-4903-8D83-3B824A0D5480}" type="slidenum">
              <a:rPr lang="en-US" smtClean="0"/>
              <a:t>‹#›</a:t>
            </a:fld>
            <a:endParaRPr lang="en-US"/>
          </a:p>
        </p:txBody>
      </p:sp>
    </p:spTree>
    <p:extLst>
      <p:ext uri="{BB962C8B-B14F-4D97-AF65-F5344CB8AC3E}">
        <p14:creationId xmlns:p14="http://schemas.microsoft.com/office/powerpoint/2010/main" val="3859558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BA090-ABC4-4063-B865-A7922B951801}" type="datetimeFigureOut">
              <a:rPr lang="en-US" smtClean="0"/>
              <a:t>11/26/2015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4EDDC2-D400-4903-8D83-3B824A0D5480}" type="slidenum">
              <a:rPr lang="en-US" smtClean="0"/>
              <a:t>‹#›</a:t>
            </a:fld>
            <a:endParaRPr lang="en-US"/>
          </a:p>
        </p:txBody>
      </p:sp>
    </p:spTree>
    <p:extLst>
      <p:ext uri="{BB962C8B-B14F-4D97-AF65-F5344CB8AC3E}">
        <p14:creationId xmlns:p14="http://schemas.microsoft.com/office/powerpoint/2010/main" val="1660682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meted.ucar.edu/tropical/textbook_2nd_edition/index.htm" TargetMode="External"/><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terraweb.forestry.oregonstate.edu/chair2" TargetMode="External"/><Relationship Id="rId2" Type="http://schemas.openxmlformats.org/officeDocument/2006/relationships/hyperlink" Target="http://gcmd.nasa.gov/records/GCMD_AMERIFL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hyperlink" Target="http://www.neoninc.org/" TargetMode="External"/><Relationship Id="rId3" Type="http://schemas.openxmlformats.org/officeDocument/2006/relationships/hyperlink" Target="http://public.ornl.gov/ameriflux/" TargetMode="External"/><Relationship Id="rId7" Type="http://schemas.openxmlformats.org/officeDocument/2006/relationships/hyperlink" Target="http://www.ozflux.org.au/" TargetMode="External"/><Relationship Id="rId2" Type="http://schemas.openxmlformats.org/officeDocument/2006/relationships/hyperlink" Target="http://daac.ornl.gov/FLUXNET/fluxnet.shtml" TargetMode="External"/><Relationship Id="rId1" Type="http://schemas.openxmlformats.org/officeDocument/2006/relationships/slideLayout" Target="../slideLayouts/slideLayout7.xml"/><Relationship Id="rId6" Type="http://schemas.openxmlformats.org/officeDocument/2006/relationships/hyperlink" Target="http://www.fluxnet-canada.ca/" TargetMode="External"/><Relationship Id="rId5" Type="http://schemas.openxmlformats.org/officeDocument/2006/relationships/hyperlink" Target="http://www.carboeurope.org/" TargetMode="External"/><Relationship Id="rId4" Type="http://schemas.openxmlformats.org/officeDocument/2006/relationships/hyperlink" Target="http://www.icos-infrastructure.eu/" TargetMode="External"/><Relationship Id="rId9" Type="http://schemas.openxmlformats.org/officeDocument/2006/relationships/hyperlink" Target="http://www.ileaps.org/"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62" y="1"/>
            <a:ext cx="12180838" cy="770020"/>
          </a:xfrm>
        </p:spPr>
        <p:txBody>
          <a:bodyPr>
            <a:normAutofit fontScale="90000"/>
          </a:bodyPr>
          <a:lstStyle/>
          <a:p>
            <a:r>
              <a:rPr lang="en-US" altLang="en-US" sz="4400" dirty="0" smtClean="0">
                <a:solidFill>
                  <a:srgbClr val="C00000"/>
                </a:solidFill>
                <a:latin typeface="Tahoma" panose="020B0604030504040204" pitchFamily="34" charset="0"/>
                <a:cs typeface="Tahoma" panose="020B0604030504040204" pitchFamily="34" charset="0"/>
              </a:rPr>
              <a:t>AOSC400-2015: Lectures # 18 and # </a:t>
            </a:r>
            <a:r>
              <a:rPr lang="en-US" altLang="en-US" sz="4400" dirty="0" smtClean="0">
                <a:solidFill>
                  <a:srgbClr val="C00000"/>
                </a:solidFill>
                <a:latin typeface="Tahoma" panose="020B0604030504040204" pitchFamily="34" charset="0"/>
                <a:cs typeface="Tahoma" panose="020B0604030504040204" pitchFamily="34" charset="0"/>
              </a:rPr>
              <a:t>19 -Review</a:t>
            </a:r>
            <a:endParaRPr lang="en-US" sz="4400" dirty="0"/>
          </a:p>
        </p:txBody>
      </p:sp>
      <p:sp>
        <p:nvSpPr>
          <p:cNvPr id="4" name="Rectangle 3"/>
          <p:cNvSpPr/>
          <p:nvPr/>
        </p:nvSpPr>
        <p:spPr>
          <a:xfrm>
            <a:off x="138663" y="5842939"/>
            <a:ext cx="11925836" cy="646331"/>
          </a:xfrm>
          <a:prstGeom prst="rect">
            <a:avLst/>
          </a:prstGeom>
        </p:spPr>
        <p:txBody>
          <a:bodyPr wrap="square">
            <a:spAutoFit/>
          </a:bodyPr>
          <a:lstStyle/>
          <a:p>
            <a:r>
              <a:rPr lang="en-US" dirty="0" smtClean="0"/>
              <a:t>Copyright@2015 University of Maryland</a:t>
            </a:r>
            <a:br>
              <a:rPr lang="en-US" dirty="0" smtClean="0"/>
            </a:br>
            <a:r>
              <a:rPr lang="en-US" dirty="0" smtClean="0"/>
              <a:t>This material may not be reproduced or redistributed, in whole or in part, without written permission of Rachel T. Pinker</a:t>
            </a:r>
            <a:endParaRPr lang="en-US" dirty="0"/>
          </a:p>
        </p:txBody>
      </p:sp>
      <p:sp>
        <p:nvSpPr>
          <p:cNvPr id="6" name="TextBox 5"/>
          <p:cNvSpPr txBox="1"/>
          <p:nvPr/>
        </p:nvSpPr>
        <p:spPr>
          <a:xfrm>
            <a:off x="11162" y="6489270"/>
            <a:ext cx="7156254" cy="369332"/>
          </a:xfrm>
          <a:prstGeom prst="rect">
            <a:avLst/>
          </a:prstGeom>
          <a:noFill/>
        </p:spPr>
        <p:txBody>
          <a:bodyPr wrap="none" rtlCol="0">
            <a:spAutoFit/>
          </a:bodyPr>
          <a:lstStyle/>
          <a:p>
            <a:r>
              <a:rPr lang="en-US" dirty="0" smtClean="0"/>
              <a:t>*</a:t>
            </a:r>
            <a:r>
              <a:rPr lang="en-US" dirty="0" smtClean="0">
                <a:solidFill>
                  <a:srgbClr val="002060"/>
                </a:solidFill>
              </a:rPr>
              <a:t>Sources of information used for this lecture are listed in updated Syllabus.</a:t>
            </a:r>
            <a:endParaRPr lang="en-US" dirty="0">
              <a:solidFill>
                <a:srgbClr val="002060"/>
              </a:solidFill>
            </a:endParaRPr>
          </a:p>
        </p:txBody>
      </p:sp>
      <p:sp>
        <p:nvSpPr>
          <p:cNvPr id="7" name="Rectangle 6"/>
          <p:cNvSpPr/>
          <p:nvPr/>
        </p:nvSpPr>
        <p:spPr>
          <a:xfrm>
            <a:off x="11162" y="770021"/>
            <a:ext cx="12180838" cy="5262979"/>
          </a:xfrm>
          <a:prstGeom prst="rect">
            <a:avLst/>
          </a:prstGeom>
        </p:spPr>
        <p:txBody>
          <a:bodyPr wrap="square">
            <a:spAutoFit/>
          </a:bodyPr>
          <a:lstStyle/>
          <a:p>
            <a:r>
              <a:rPr lang="en-US" sz="2400" dirty="0">
                <a:solidFill>
                  <a:srgbClr val="C00000"/>
                </a:solidFill>
              </a:rPr>
              <a:t>Chapter 9</a:t>
            </a:r>
            <a:r>
              <a:rPr lang="en-US" sz="2400" dirty="0" smtClean="0">
                <a:solidFill>
                  <a:srgbClr val="C00000"/>
                </a:solidFill>
              </a:rPr>
              <a:t>:</a:t>
            </a:r>
          </a:p>
          <a:p>
            <a:pPr marL="457200" indent="-457200">
              <a:buFont typeface="Courier New" panose="02070309020205020404" pitchFamily="49" charset="0"/>
              <a:buChar char="o"/>
            </a:pPr>
            <a:r>
              <a:rPr lang="en-US" sz="2400" dirty="0" smtClean="0">
                <a:solidFill>
                  <a:srgbClr val="C00000"/>
                </a:solidFill>
              </a:rPr>
              <a:t>Connection between Chapter 4 and  Chapter 9</a:t>
            </a:r>
          </a:p>
          <a:p>
            <a:pPr marL="457200" indent="-457200">
              <a:buFont typeface="Courier New" panose="02070309020205020404" pitchFamily="49" charset="0"/>
              <a:buChar char="o"/>
            </a:pPr>
            <a:r>
              <a:rPr lang="en-US" sz="2400" spc="-35" dirty="0">
                <a:cs typeface="Calibri"/>
              </a:rPr>
              <a:t>Components of the </a:t>
            </a:r>
            <a:r>
              <a:rPr lang="en-US" sz="2400" dirty="0">
                <a:cs typeface="Calibri"/>
              </a:rPr>
              <a:t> </a:t>
            </a:r>
            <a:r>
              <a:rPr lang="en-US" sz="2400" spc="-13" dirty="0">
                <a:solidFill>
                  <a:srgbClr val="C00000"/>
                </a:solidFill>
                <a:cs typeface="Calibri"/>
              </a:rPr>
              <a:t>Surface</a:t>
            </a:r>
            <a:r>
              <a:rPr lang="en-US" sz="2400" spc="44" dirty="0">
                <a:solidFill>
                  <a:srgbClr val="C00000"/>
                </a:solidFill>
                <a:cs typeface="Calibri"/>
              </a:rPr>
              <a:t> </a:t>
            </a:r>
            <a:r>
              <a:rPr lang="en-US" sz="2400" spc="-13" dirty="0">
                <a:solidFill>
                  <a:srgbClr val="C00000"/>
                </a:solidFill>
                <a:cs typeface="Calibri"/>
              </a:rPr>
              <a:t>Energy</a:t>
            </a:r>
            <a:r>
              <a:rPr lang="en-US" sz="2400" spc="22" dirty="0">
                <a:solidFill>
                  <a:srgbClr val="C00000"/>
                </a:solidFill>
                <a:cs typeface="Calibri"/>
              </a:rPr>
              <a:t> </a:t>
            </a:r>
            <a:r>
              <a:rPr lang="en-US" sz="2400" spc="-13" dirty="0" smtClean="0">
                <a:solidFill>
                  <a:srgbClr val="C00000"/>
                </a:solidFill>
                <a:cs typeface="Calibri"/>
              </a:rPr>
              <a:t>Budget </a:t>
            </a:r>
            <a:r>
              <a:rPr lang="en-US" sz="2400" spc="-4" dirty="0" smtClean="0">
                <a:solidFill>
                  <a:srgbClr val="C00000"/>
                </a:solidFill>
                <a:cs typeface="Calibri"/>
              </a:rPr>
              <a:t>(S</a:t>
            </a:r>
            <a:r>
              <a:rPr lang="en-US" sz="2400" b="1" spc="-4" dirty="0" smtClean="0">
                <a:cs typeface="Calibri"/>
              </a:rPr>
              <a:t>E</a:t>
            </a:r>
            <a:r>
              <a:rPr lang="en-US" sz="2400" spc="-4" dirty="0" smtClean="0">
                <a:solidFill>
                  <a:srgbClr val="C00000"/>
                </a:solidFill>
                <a:cs typeface="Calibri"/>
              </a:rPr>
              <a:t>B)-in addition to radiation also </a:t>
            </a:r>
            <a:r>
              <a:rPr lang="en-US" sz="2400" spc="-4" dirty="0" smtClean="0">
                <a:cs typeface="Calibri"/>
              </a:rPr>
              <a:t>fluxes</a:t>
            </a:r>
            <a:r>
              <a:rPr lang="en-US" sz="2400" spc="-4" dirty="0" smtClean="0">
                <a:solidFill>
                  <a:srgbClr val="C00000"/>
                </a:solidFill>
                <a:cs typeface="Calibri"/>
              </a:rPr>
              <a:t> of </a:t>
            </a:r>
            <a:r>
              <a:rPr lang="en-US" sz="2400" i="1" spc="-4" dirty="0" smtClean="0">
                <a:cs typeface="Calibri"/>
              </a:rPr>
              <a:t>heat and moisture.</a:t>
            </a:r>
          </a:p>
          <a:p>
            <a:pPr marL="457200" indent="-457200">
              <a:buFont typeface="Courier New" panose="02070309020205020404" pitchFamily="49" charset="0"/>
              <a:buChar char="o"/>
            </a:pPr>
            <a:r>
              <a:rPr lang="en-US" sz="2400" spc="-4" dirty="0" smtClean="0">
                <a:solidFill>
                  <a:srgbClr val="C00000"/>
                </a:solidFill>
                <a:cs typeface="Calibri"/>
              </a:rPr>
              <a:t>Fluxes of </a:t>
            </a:r>
            <a:r>
              <a:rPr lang="en-US" sz="2400" spc="-4" dirty="0" smtClean="0">
                <a:cs typeface="Calibri"/>
              </a:rPr>
              <a:t>heat</a:t>
            </a:r>
            <a:r>
              <a:rPr lang="en-US" sz="2400" spc="-4" dirty="0" smtClean="0">
                <a:solidFill>
                  <a:srgbClr val="C00000"/>
                </a:solidFill>
                <a:cs typeface="Calibri"/>
              </a:rPr>
              <a:t> and </a:t>
            </a:r>
            <a:r>
              <a:rPr lang="en-US" sz="2400" spc="-4" dirty="0" smtClean="0">
                <a:cs typeface="Calibri"/>
              </a:rPr>
              <a:t>moisture</a:t>
            </a:r>
            <a:r>
              <a:rPr lang="en-US" sz="2400" spc="-4" dirty="0" smtClean="0">
                <a:solidFill>
                  <a:srgbClr val="C00000"/>
                </a:solidFill>
                <a:cs typeface="Calibri"/>
              </a:rPr>
              <a:t> are transported by </a:t>
            </a:r>
            <a:r>
              <a:rPr lang="en-US" sz="2400" u="sng" spc="-4" dirty="0" smtClean="0">
                <a:cs typeface="Calibri"/>
              </a:rPr>
              <a:t>turbulence </a:t>
            </a:r>
            <a:r>
              <a:rPr lang="en-US" sz="2400" spc="-4" dirty="0" smtClean="0">
                <a:cs typeface="Calibri"/>
              </a:rPr>
              <a:t>in the PLB</a:t>
            </a:r>
            <a:endParaRPr lang="en-US" sz="2400" spc="-4" dirty="0" smtClean="0">
              <a:cs typeface="Calibri"/>
            </a:endParaRPr>
          </a:p>
          <a:p>
            <a:pPr marL="457200" indent="-457200">
              <a:buFont typeface="Courier New" panose="02070309020205020404" pitchFamily="49" charset="0"/>
              <a:buChar char="o"/>
            </a:pPr>
            <a:r>
              <a:rPr lang="en-US" altLang="en-US" sz="2400" dirty="0" smtClean="0">
                <a:solidFill>
                  <a:srgbClr val="002060"/>
                </a:solidFill>
              </a:rPr>
              <a:t>What is Planetary Boundary Layer (PBL)? </a:t>
            </a:r>
            <a:r>
              <a:rPr lang="en-US" altLang="en-US" sz="2400" dirty="0">
                <a:solidFill>
                  <a:srgbClr val="002060"/>
                </a:solidFill>
              </a:rPr>
              <a:t>Concept of Capping Inversion</a:t>
            </a:r>
          </a:p>
          <a:p>
            <a:pPr marL="457200" indent="-457200">
              <a:buFont typeface="Courier New" panose="02070309020205020404" pitchFamily="49" charset="0"/>
              <a:buChar char="o"/>
            </a:pPr>
            <a:r>
              <a:rPr lang="en-US" sz="2400" spc="-4" dirty="0" smtClean="0">
                <a:solidFill>
                  <a:srgbClr val="C00000"/>
                </a:solidFill>
                <a:cs typeface="Calibri"/>
              </a:rPr>
              <a:t>What </a:t>
            </a:r>
            <a:r>
              <a:rPr lang="en-US" sz="2400" spc="-4" dirty="0">
                <a:solidFill>
                  <a:srgbClr val="C00000"/>
                </a:solidFill>
                <a:cs typeface="Calibri"/>
              </a:rPr>
              <a:t>is turbulence</a:t>
            </a:r>
            <a:r>
              <a:rPr lang="en-US" sz="2400" spc="-4" dirty="0" smtClean="0">
                <a:solidFill>
                  <a:srgbClr val="C00000"/>
                </a:solidFill>
                <a:cs typeface="Calibri"/>
              </a:rPr>
              <a:t>? How do we represent it? Reynold’s Averaging.</a:t>
            </a:r>
          </a:p>
          <a:p>
            <a:r>
              <a:rPr lang="en-US" sz="2400" dirty="0"/>
              <a:t>Supplementary background  material for  </a:t>
            </a:r>
            <a:r>
              <a:rPr lang="en-US" sz="2400" dirty="0" smtClean="0"/>
              <a:t>understanding Chapter </a:t>
            </a:r>
            <a:r>
              <a:rPr lang="en-US" sz="2400" dirty="0" smtClean="0"/>
              <a:t>9</a:t>
            </a:r>
            <a:endParaRPr lang="en-US" sz="2400" dirty="0">
              <a:solidFill>
                <a:srgbClr val="C00000"/>
              </a:solidFill>
            </a:endParaRPr>
          </a:p>
          <a:p>
            <a:pPr marL="457200" indent="-457200">
              <a:buFont typeface="Courier New" panose="02070309020205020404" pitchFamily="49" charset="0"/>
              <a:buChar char="o"/>
            </a:pPr>
            <a:r>
              <a:rPr lang="en-US" sz="2400" dirty="0">
                <a:solidFill>
                  <a:srgbClr val="C00000"/>
                </a:solidFill>
              </a:rPr>
              <a:t>Adiabatic Lapse Rate</a:t>
            </a:r>
          </a:p>
          <a:p>
            <a:pPr marL="457200" indent="-457200">
              <a:buFont typeface="Courier New" panose="02070309020205020404" pitchFamily="49" charset="0"/>
              <a:buChar char="o"/>
            </a:pPr>
            <a:r>
              <a:rPr lang="en-US" sz="2400" dirty="0">
                <a:solidFill>
                  <a:srgbClr val="C00000"/>
                </a:solidFill>
              </a:rPr>
              <a:t>Environmental Lapse Rate</a:t>
            </a:r>
          </a:p>
          <a:p>
            <a:pPr marL="457200" indent="-457200">
              <a:buFont typeface="Courier New" panose="02070309020205020404" pitchFamily="49" charset="0"/>
              <a:buChar char="o"/>
            </a:pPr>
            <a:r>
              <a:rPr lang="en-US" sz="2400" spc="-35" dirty="0">
                <a:solidFill>
                  <a:srgbClr val="C00000"/>
                </a:solidFill>
                <a:cs typeface="Calibri"/>
              </a:rPr>
              <a:t>Concept of stability</a:t>
            </a:r>
          </a:p>
          <a:p>
            <a:pPr marL="457200" indent="-457200">
              <a:buFont typeface="Courier New" panose="02070309020205020404" pitchFamily="49" charset="0"/>
              <a:buChar char="o"/>
            </a:pPr>
            <a:r>
              <a:rPr lang="en-US" sz="2400" spc="-35" dirty="0">
                <a:solidFill>
                  <a:srgbClr val="C00000"/>
                </a:solidFill>
                <a:cs typeface="Calibri"/>
              </a:rPr>
              <a:t>Hydrostatic </a:t>
            </a:r>
            <a:r>
              <a:rPr lang="en-US" sz="2400" spc="-35" dirty="0" smtClean="0">
                <a:solidFill>
                  <a:srgbClr val="C00000"/>
                </a:solidFill>
                <a:cs typeface="Calibri"/>
              </a:rPr>
              <a:t>balance</a:t>
            </a:r>
          </a:p>
          <a:p>
            <a:pPr marL="457200" indent="-457200">
              <a:buFont typeface="Courier New" panose="02070309020205020404" pitchFamily="49" charset="0"/>
              <a:buChar char="o"/>
            </a:pPr>
            <a:r>
              <a:rPr lang="en-US" sz="2400" b="1" u="sng" spc="-35" dirty="0" smtClean="0">
                <a:solidFill>
                  <a:schemeClr val="accent6">
                    <a:lumMod val="75000"/>
                  </a:schemeClr>
                </a:solidFill>
                <a:cs typeface="Calibri"/>
              </a:rPr>
              <a:t>Potential </a:t>
            </a:r>
            <a:r>
              <a:rPr lang="en-US" sz="2400" b="1" u="sng" spc="-35" dirty="0" smtClean="0">
                <a:solidFill>
                  <a:schemeClr val="accent6">
                    <a:lumMod val="75000"/>
                  </a:schemeClr>
                </a:solidFill>
                <a:cs typeface="Calibri"/>
              </a:rPr>
              <a:t>temperature  - will be covered in Lecture # 20</a:t>
            </a:r>
            <a:endParaRPr lang="en-US" sz="2400" b="1" u="sng" spc="-35" dirty="0" smtClean="0">
              <a:solidFill>
                <a:schemeClr val="accent6">
                  <a:lumMod val="75000"/>
                </a:schemeClr>
              </a:solidFill>
              <a:cs typeface="Calibri"/>
            </a:endParaRPr>
          </a:p>
          <a:p>
            <a:pPr marL="457200" indent="-457200">
              <a:buFont typeface="Courier New" panose="02070309020205020404" pitchFamily="49" charset="0"/>
              <a:buChar char="o"/>
            </a:pPr>
            <a:endParaRPr lang="en-US" sz="2400" b="1" spc="-35" dirty="0">
              <a:solidFill>
                <a:schemeClr val="accent6">
                  <a:lumMod val="75000"/>
                </a:schemeClr>
              </a:solidFill>
              <a:cs typeface="Calibri"/>
            </a:endParaRPr>
          </a:p>
        </p:txBody>
      </p:sp>
    </p:spTree>
    <p:extLst>
      <p:ext uri="{BB962C8B-B14F-4D97-AF65-F5344CB8AC3E}">
        <p14:creationId xmlns:p14="http://schemas.microsoft.com/office/powerpoint/2010/main" val="26037328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063663" cy="6124754"/>
          </a:xfrm>
          <a:prstGeom prst="rect">
            <a:avLst/>
          </a:prstGeom>
        </p:spPr>
        <p:txBody>
          <a:bodyPr wrap="square">
            <a:spAutoFit/>
          </a:bodyPr>
          <a:lstStyle/>
          <a:p>
            <a:r>
              <a:rPr lang="en-US" b="1" dirty="0" smtClean="0"/>
              <a:t> </a:t>
            </a:r>
            <a:r>
              <a:rPr lang="en-US" sz="3600" dirty="0" smtClean="0">
                <a:solidFill>
                  <a:srgbClr val="C00000"/>
                </a:solidFill>
              </a:rPr>
              <a:t>Vertical </a:t>
            </a:r>
            <a:r>
              <a:rPr lang="en-US" sz="3600" dirty="0" smtClean="0">
                <a:solidFill>
                  <a:srgbClr val="C00000"/>
                </a:solidFill>
              </a:rPr>
              <a:t>Transport</a:t>
            </a:r>
          </a:p>
          <a:p>
            <a:endParaRPr lang="en-US" sz="3600" dirty="0">
              <a:solidFill>
                <a:srgbClr val="C00000"/>
              </a:solidFill>
            </a:endParaRPr>
          </a:p>
          <a:p>
            <a:pPr marL="457200" indent="-457200">
              <a:buFont typeface="Courier New" panose="02070309020205020404" pitchFamily="49" charset="0"/>
              <a:buChar char="o"/>
            </a:pPr>
            <a:r>
              <a:rPr lang="en-US" sz="3200" dirty="0">
                <a:solidFill>
                  <a:srgbClr val="002060"/>
                </a:solidFill>
              </a:rPr>
              <a:t>Heat energy </a:t>
            </a:r>
            <a:r>
              <a:rPr lang="en-US" sz="3200" dirty="0" smtClean="0">
                <a:solidFill>
                  <a:srgbClr val="002060"/>
                </a:solidFill>
              </a:rPr>
              <a:t>drives </a:t>
            </a:r>
            <a:r>
              <a:rPr lang="en-US" sz="3200" dirty="0">
                <a:solidFill>
                  <a:srgbClr val="002060"/>
                </a:solidFill>
              </a:rPr>
              <a:t>the physical cycles of the earth system. </a:t>
            </a:r>
            <a:endParaRPr lang="en-US" sz="3200" dirty="0" smtClean="0">
              <a:solidFill>
                <a:srgbClr val="002060"/>
              </a:solidFill>
            </a:endParaRPr>
          </a:p>
          <a:p>
            <a:pPr marL="457200" indent="-457200">
              <a:buFont typeface="Courier New" panose="02070309020205020404" pitchFamily="49" charset="0"/>
              <a:buChar char="o"/>
            </a:pPr>
            <a:r>
              <a:rPr lang="en-US" sz="3200" dirty="0" smtClean="0">
                <a:solidFill>
                  <a:srgbClr val="C00000"/>
                </a:solidFill>
              </a:rPr>
              <a:t>Solar </a:t>
            </a:r>
            <a:r>
              <a:rPr lang="en-US" sz="3200" dirty="0">
                <a:solidFill>
                  <a:srgbClr val="C00000"/>
                </a:solidFill>
              </a:rPr>
              <a:t>radiation </a:t>
            </a:r>
            <a:r>
              <a:rPr lang="en-US" sz="3200" dirty="0">
                <a:solidFill>
                  <a:srgbClr val="002060"/>
                </a:solidFill>
              </a:rPr>
              <a:t>is absorbed by the surface then </a:t>
            </a:r>
            <a:r>
              <a:rPr lang="en-US" sz="3200" dirty="0">
                <a:solidFill>
                  <a:srgbClr val="C00000"/>
                </a:solidFill>
              </a:rPr>
              <a:t>energy is transferred </a:t>
            </a:r>
            <a:r>
              <a:rPr lang="en-US" sz="3200" dirty="0">
                <a:solidFill>
                  <a:srgbClr val="002060"/>
                </a:solidFill>
              </a:rPr>
              <a:t>from the </a:t>
            </a:r>
            <a:r>
              <a:rPr lang="en-US" sz="3200" dirty="0">
                <a:solidFill>
                  <a:srgbClr val="C00000"/>
                </a:solidFill>
              </a:rPr>
              <a:t>surface</a:t>
            </a:r>
            <a:r>
              <a:rPr lang="en-US" sz="3200" dirty="0">
                <a:solidFill>
                  <a:srgbClr val="002060"/>
                </a:solidFill>
              </a:rPr>
              <a:t> to the </a:t>
            </a:r>
            <a:r>
              <a:rPr lang="en-US" sz="3200" dirty="0">
                <a:solidFill>
                  <a:srgbClr val="C00000"/>
                </a:solidFill>
              </a:rPr>
              <a:t>troposphere</a:t>
            </a:r>
            <a:r>
              <a:rPr lang="en-US" sz="3200" dirty="0">
                <a:solidFill>
                  <a:srgbClr val="002060"/>
                </a:solidFill>
              </a:rPr>
              <a:t> by </a:t>
            </a:r>
            <a:r>
              <a:rPr lang="en-US" sz="3200" dirty="0">
                <a:solidFill>
                  <a:srgbClr val="C00000"/>
                </a:solidFill>
              </a:rPr>
              <a:t>latent heat, longwave radiation, and sensible </a:t>
            </a:r>
            <a:r>
              <a:rPr lang="en-US" sz="3200" dirty="0" smtClean="0">
                <a:solidFill>
                  <a:srgbClr val="C00000"/>
                </a:solidFill>
              </a:rPr>
              <a:t>heat. </a:t>
            </a:r>
          </a:p>
          <a:p>
            <a:pPr marL="457200" indent="-457200">
              <a:buFont typeface="Courier New" panose="02070309020205020404" pitchFamily="49" charset="0"/>
              <a:buChar char="o"/>
            </a:pPr>
            <a:r>
              <a:rPr lang="en-US" sz="3200" u="sng" dirty="0" smtClean="0">
                <a:solidFill>
                  <a:srgbClr val="C00000"/>
                </a:solidFill>
              </a:rPr>
              <a:t>Latent </a:t>
            </a:r>
            <a:r>
              <a:rPr lang="en-US" sz="3200" u="sng" dirty="0">
                <a:solidFill>
                  <a:srgbClr val="C00000"/>
                </a:solidFill>
              </a:rPr>
              <a:t>heat </a:t>
            </a:r>
            <a:r>
              <a:rPr lang="en-US" sz="3200" u="sng" dirty="0" smtClean="0">
                <a:solidFill>
                  <a:srgbClr val="C00000"/>
                </a:solidFill>
              </a:rPr>
              <a:t>energy </a:t>
            </a:r>
            <a:r>
              <a:rPr lang="en-US" sz="3200" dirty="0">
                <a:solidFill>
                  <a:srgbClr val="002060"/>
                </a:solidFill>
              </a:rPr>
              <a:t>stored in water vapor and </a:t>
            </a:r>
            <a:r>
              <a:rPr lang="en-US" sz="3200" dirty="0">
                <a:solidFill>
                  <a:srgbClr val="C00000"/>
                </a:solidFill>
              </a:rPr>
              <a:t>released</a:t>
            </a:r>
            <a:r>
              <a:rPr lang="en-US" sz="3200" dirty="0">
                <a:solidFill>
                  <a:srgbClr val="002060"/>
                </a:solidFill>
              </a:rPr>
              <a:t> into the atmosphere with </a:t>
            </a:r>
            <a:r>
              <a:rPr lang="en-US" sz="3200" dirty="0">
                <a:solidFill>
                  <a:srgbClr val="C00000"/>
                </a:solidFill>
              </a:rPr>
              <a:t>condensation</a:t>
            </a:r>
            <a:r>
              <a:rPr lang="en-US" sz="3200" dirty="0">
                <a:solidFill>
                  <a:srgbClr val="002060"/>
                </a:solidFill>
              </a:rPr>
              <a:t>, is the primary means of </a:t>
            </a:r>
            <a:r>
              <a:rPr lang="en-US" sz="3200" dirty="0">
                <a:solidFill>
                  <a:srgbClr val="C00000"/>
                </a:solidFill>
              </a:rPr>
              <a:t>surface-to-atmosphere energy </a:t>
            </a:r>
            <a:r>
              <a:rPr lang="en-US" sz="3200" dirty="0" smtClean="0">
                <a:solidFill>
                  <a:srgbClr val="C00000"/>
                </a:solidFill>
              </a:rPr>
              <a:t>transport. </a:t>
            </a:r>
          </a:p>
          <a:p>
            <a:pPr marL="457200" indent="-457200">
              <a:buFont typeface="Courier New" panose="02070309020205020404" pitchFamily="49" charset="0"/>
              <a:buChar char="o"/>
            </a:pPr>
            <a:r>
              <a:rPr lang="en-US" sz="3200" u="sng" dirty="0" smtClean="0">
                <a:solidFill>
                  <a:srgbClr val="C00000"/>
                </a:solidFill>
              </a:rPr>
              <a:t>Sensible </a:t>
            </a:r>
            <a:r>
              <a:rPr lang="en-US" sz="3200" u="sng" dirty="0">
                <a:solidFill>
                  <a:srgbClr val="C00000"/>
                </a:solidFill>
              </a:rPr>
              <a:t>heat flux </a:t>
            </a:r>
            <a:r>
              <a:rPr lang="en-US" sz="3200" dirty="0">
                <a:solidFill>
                  <a:srgbClr val="002060"/>
                </a:solidFill>
              </a:rPr>
              <a:t>from the surface, which directly warms the atmosphere, while small in the annual global heat budget, is a significant energy source during the daytime over land.</a:t>
            </a:r>
          </a:p>
        </p:txBody>
      </p:sp>
    </p:spTree>
    <p:extLst>
      <p:ext uri="{BB962C8B-B14F-4D97-AF65-F5344CB8AC3E}">
        <p14:creationId xmlns:p14="http://schemas.microsoft.com/office/powerpoint/2010/main" val="754015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7752" b="4387"/>
          <a:stretch/>
        </p:blipFill>
        <p:spPr>
          <a:xfrm>
            <a:off x="10278" y="167425"/>
            <a:ext cx="12044347" cy="5602311"/>
          </a:xfrm>
          <a:prstGeom prst="rect">
            <a:avLst/>
          </a:prstGeom>
        </p:spPr>
      </p:pic>
      <p:sp>
        <p:nvSpPr>
          <p:cNvPr id="3" name="Rectangle 2"/>
          <p:cNvSpPr/>
          <p:nvPr/>
        </p:nvSpPr>
        <p:spPr>
          <a:xfrm>
            <a:off x="154546" y="6183886"/>
            <a:ext cx="11900079" cy="523220"/>
          </a:xfrm>
          <a:prstGeom prst="rect">
            <a:avLst/>
          </a:prstGeom>
        </p:spPr>
        <p:txBody>
          <a:bodyPr wrap="square">
            <a:spAutoFit/>
          </a:bodyPr>
          <a:lstStyle/>
          <a:p>
            <a:pPr algn="ctr"/>
            <a:r>
              <a:rPr lang="en-US" sz="2800" dirty="0" smtClean="0">
                <a:solidFill>
                  <a:srgbClr val="C00000"/>
                </a:solidFill>
              </a:rPr>
              <a:t>Surface </a:t>
            </a:r>
            <a:r>
              <a:rPr lang="en-US" sz="2800" i="1" u="sng" dirty="0">
                <a:solidFill>
                  <a:srgbClr val="C00000"/>
                </a:solidFill>
              </a:rPr>
              <a:t>energy</a:t>
            </a:r>
            <a:r>
              <a:rPr lang="en-US" sz="2800" dirty="0">
                <a:solidFill>
                  <a:srgbClr val="C00000"/>
                </a:solidFill>
              </a:rPr>
              <a:t> budget for land </a:t>
            </a:r>
            <a:r>
              <a:rPr lang="en-US" sz="2800" dirty="0" smtClean="0">
                <a:solidFill>
                  <a:srgbClr val="C00000"/>
                </a:solidFill>
              </a:rPr>
              <a:t> </a:t>
            </a:r>
            <a:r>
              <a:rPr lang="en-US" sz="2800" dirty="0">
                <a:solidFill>
                  <a:srgbClr val="C00000"/>
                </a:solidFill>
              </a:rPr>
              <a:t>and ocean </a:t>
            </a:r>
            <a:r>
              <a:rPr lang="en-US" sz="2800" dirty="0" smtClean="0">
                <a:solidFill>
                  <a:srgbClr val="C00000"/>
                </a:solidFill>
              </a:rPr>
              <a:t>surfaces </a:t>
            </a:r>
            <a:r>
              <a:rPr lang="en-US" sz="2800" dirty="0">
                <a:solidFill>
                  <a:srgbClr val="C00000"/>
                </a:solidFill>
              </a:rPr>
              <a:t>during the daytime.</a:t>
            </a:r>
          </a:p>
        </p:txBody>
      </p:sp>
    </p:spTree>
    <p:extLst>
      <p:ext uri="{BB962C8B-B14F-4D97-AF65-F5344CB8AC3E}">
        <p14:creationId xmlns:p14="http://schemas.microsoft.com/office/powerpoint/2010/main" val="3575068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Schematic of laminar and turbulent flow in the boundary layer; velocity is zero at the surfac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41" y="633036"/>
            <a:ext cx="11786469" cy="48694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47370" y="0"/>
            <a:ext cx="6594306" cy="769441"/>
          </a:xfrm>
          <a:prstGeom prst="rect">
            <a:avLst/>
          </a:prstGeom>
        </p:spPr>
        <p:txBody>
          <a:bodyPr wrap="none">
            <a:spAutoFit/>
          </a:bodyPr>
          <a:lstStyle/>
          <a:p>
            <a:r>
              <a:rPr lang="en-US" sz="4400" dirty="0" smtClean="0">
                <a:solidFill>
                  <a:srgbClr val="C00000"/>
                </a:solidFill>
              </a:rPr>
              <a:t>Turbulent and Laminar Flow</a:t>
            </a:r>
            <a:endParaRPr lang="en-US" sz="4400" dirty="0">
              <a:solidFill>
                <a:srgbClr val="C00000"/>
              </a:solidFill>
            </a:endParaRPr>
          </a:p>
        </p:txBody>
      </p:sp>
      <p:sp>
        <p:nvSpPr>
          <p:cNvPr id="5" name="Rectangle 4"/>
          <p:cNvSpPr/>
          <p:nvPr/>
        </p:nvSpPr>
        <p:spPr>
          <a:xfrm>
            <a:off x="349446" y="6488668"/>
            <a:ext cx="8188908" cy="369332"/>
          </a:xfrm>
          <a:prstGeom prst="rect">
            <a:avLst/>
          </a:prstGeom>
        </p:spPr>
        <p:txBody>
          <a:bodyPr wrap="none">
            <a:spAutoFit/>
          </a:bodyPr>
          <a:lstStyle/>
          <a:p>
            <a:r>
              <a:rPr lang="en-US" b="1" dirty="0" smtClean="0">
                <a:hlinkClick r:id="rId3"/>
              </a:rPr>
              <a:t>Introduction to Tropical Meteorology </a:t>
            </a:r>
            <a:r>
              <a:rPr lang="en-US" b="1" i="1" dirty="0" smtClean="0">
                <a:hlinkClick r:id="rId3"/>
              </a:rPr>
              <a:t>2nd Edition</a:t>
            </a:r>
            <a:r>
              <a:rPr lang="en-US" b="1" i="1" dirty="0" smtClean="0"/>
              <a:t>, </a:t>
            </a:r>
            <a:r>
              <a:rPr lang="en-US" i="1" dirty="0" smtClean="0"/>
              <a:t>Produced by</a:t>
            </a:r>
            <a:r>
              <a:rPr lang="en-US" dirty="0" smtClean="0"/>
              <a:t> The COMET Program</a:t>
            </a:r>
            <a:endParaRPr lang="en-US" b="1" dirty="0"/>
          </a:p>
        </p:txBody>
      </p:sp>
      <p:sp>
        <p:nvSpPr>
          <p:cNvPr id="2" name="Rectangle 1"/>
          <p:cNvSpPr/>
          <p:nvPr/>
        </p:nvSpPr>
        <p:spPr>
          <a:xfrm>
            <a:off x="180941" y="5379366"/>
            <a:ext cx="11786469" cy="1077218"/>
          </a:xfrm>
          <a:prstGeom prst="rect">
            <a:avLst/>
          </a:prstGeom>
        </p:spPr>
        <p:txBody>
          <a:bodyPr wrap="square">
            <a:spAutoFit/>
          </a:bodyPr>
          <a:lstStyle/>
          <a:p>
            <a:pPr algn="ctr"/>
            <a:r>
              <a:rPr lang="en-US" sz="3200" dirty="0"/>
              <a:t>Schematic of laminar and turbulent flow in the boundary layer; velocity is zero at the surface.</a:t>
            </a:r>
          </a:p>
        </p:txBody>
      </p:sp>
    </p:spTree>
    <p:extLst>
      <p:ext uri="{BB962C8B-B14F-4D97-AF65-F5344CB8AC3E}">
        <p14:creationId xmlns:p14="http://schemas.microsoft.com/office/powerpoint/2010/main" val="4047823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32640"/>
          </a:xfrm>
          <a:prstGeom prst="rect">
            <a:avLst/>
          </a:prstGeom>
        </p:spPr>
        <p:txBody>
          <a:bodyPr wrap="square">
            <a:spAutoFit/>
          </a:bodyPr>
          <a:lstStyle/>
          <a:p>
            <a:r>
              <a:rPr lang="en-US" sz="3200" dirty="0" smtClean="0">
                <a:solidFill>
                  <a:srgbClr val="C00000"/>
                </a:solidFill>
              </a:rPr>
              <a:t>With turbulent flow</a:t>
            </a:r>
            <a:r>
              <a:rPr lang="en-US" sz="3200" dirty="0" smtClean="0"/>
              <a:t>, there is </a:t>
            </a:r>
            <a:r>
              <a:rPr lang="en-US" sz="3200" dirty="0" smtClean="0">
                <a:solidFill>
                  <a:srgbClr val="C00000"/>
                </a:solidFill>
              </a:rPr>
              <a:t>vertical mixing</a:t>
            </a:r>
            <a:r>
              <a:rPr lang="en-US" sz="3200" dirty="0" smtClean="0"/>
              <a:t>, while with </a:t>
            </a:r>
            <a:r>
              <a:rPr lang="en-US" sz="3200" dirty="0" smtClean="0">
                <a:solidFill>
                  <a:srgbClr val="C00000"/>
                </a:solidFill>
              </a:rPr>
              <a:t>laminar flow </a:t>
            </a:r>
            <a:r>
              <a:rPr lang="en-US" sz="3200" dirty="0" smtClean="0"/>
              <a:t>mixing between layers is non-existent or </a:t>
            </a:r>
            <a:r>
              <a:rPr lang="en-US" sz="3200" dirty="0" smtClean="0">
                <a:solidFill>
                  <a:srgbClr val="C00000"/>
                </a:solidFill>
              </a:rPr>
              <a:t>negligible</a:t>
            </a:r>
            <a:r>
              <a:rPr lang="en-US" sz="3200" dirty="0" smtClean="0"/>
              <a:t>.</a:t>
            </a:r>
          </a:p>
          <a:p>
            <a:r>
              <a:rPr lang="en-US" sz="3200" dirty="0" smtClean="0"/>
              <a:t>For the atmosphere, the Richardson number, </a:t>
            </a:r>
            <a:r>
              <a:rPr lang="en-US" sz="3200" dirty="0" err="1" smtClean="0"/>
              <a:t>Ri</a:t>
            </a:r>
            <a:r>
              <a:rPr lang="en-US" sz="3200" dirty="0" smtClean="0"/>
              <a:t>, used to evaluate whether an atmospheric layer is predominantly turbulent or laminar; it  is the ratio between the </a:t>
            </a:r>
            <a:r>
              <a:rPr lang="en-US" sz="3200" i="1" dirty="0" smtClean="0">
                <a:solidFill>
                  <a:srgbClr val="C00000"/>
                </a:solidFill>
              </a:rPr>
              <a:t>static stability </a:t>
            </a:r>
            <a:r>
              <a:rPr lang="en-US" sz="3200" dirty="0" smtClean="0"/>
              <a:t>and </a:t>
            </a:r>
            <a:r>
              <a:rPr lang="en-US" sz="3200" i="1" dirty="0" smtClean="0">
                <a:solidFill>
                  <a:srgbClr val="C00000"/>
                </a:solidFill>
              </a:rPr>
              <a:t>shear stability</a:t>
            </a:r>
            <a:r>
              <a:rPr lang="en-US" sz="3200" dirty="0" smtClean="0"/>
              <a:t>. </a:t>
            </a:r>
            <a:endParaRPr lang="en-US" sz="3200" dirty="0"/>
          </a:p>
          <a:p>
            <a:endParaRPr lang="en-US" dirty="0" smtClean="0"/>
          </a:p>
          <a:p>
            <a:endParaRPr lang="en-US" dirty="0" smtClean="0"/>
          </a:p>
          <a:p>
            <a:endParaRPr lang="en-US" dirty="0" smtClean="0"/>
          </a:p>
          <a:p>
            <a:endParaRPr lang="en-US" sz="3200" dirty="0" smtClean="0"/>
          </a:p>
          <a:p>
            <a:r>
              <a:rPr lang="en-US" sz="3200" dirty="0" smtClean="0"/>
              <a:t>Here </a:t>
            </a:r>
            <a:r>
              <a:rPr lang="en-US" sz="3200" dirty="0" smtClean="0"/>
              <a:t>u is horizontal velocity, z is the height, g is the acceleration due to gravity, ρ is the density as a function of height. In general:</a:t>
            </a:r>
          </a:p>
          <a:p>
            <a:endParaRPr lang="en-US" sz="3200" dirty="0" smtClean="0"/>
          </a:p>
          <a:p>
            <a:r>
              <a:rPr lang="en-US" sz="3200" dirty="0" smtClean="0"/>
              <a:t>    Laminar flow becomes turbulent when </a:t>
            </a:r>
            <a:r>
              <a:rPr lang="en-US" sz="3200" dirty="0" err="1" smtClean="0"/>
              <a:t>Ri</a:t>
            </a:r>
            <a:r>
              <a:rPr lang="en-US" sz="3200" dirty="0" smtClean="0"/>
              <a:t> &lt; 0.25</a:t>
            </a:r>
          </a:p>
          <a:p>
            <a:r>
              <a:rPr lang="en-US" sz="3200" dirty="0" smtClean="0"/>
              <a:t>    Turbulent flow becomes laminar when </a:t>
            </a:r>
            <a:r>
              <a:rPr lang="en-US" sz="3200" dirty="0" err="1" smtClean="0"/>
              <a:t>Ri</a:t>
            </a:r>
            <a:r>
              <a:rPr lang="en-US" sz="3200" dirty="0" smtClean="0"/>
              <a:t> &gt; 1.0</a:t>
            </a:r>
          </a:p>
          <a:p>
            <a:endParaRPr lang="en-US" sz="3200" dirty="0" smtClean="0"/>
          </a:p>
        </p:txBody>
      </p:sp>
      <p:pic>
        <p:nvPicPr>
          <p:cNvPr id="6" name="Picture 5"/>
          <p:cNvPicPr>
            <a:picLocks noChangeAspect="1"/>
          </p:cNvPicPr>
          <p:nvPr/>
        </p:nvPicPr>
        <p:blipFill>
          <a:blip r:embed="rId2"/>
          <a:stretch>
            <a:fillRect/>
          </a:stretch>
        </p:blipFill>
        <p:spPr>
          <a:xfrm>
            <a:off x="830700" y="2715275"/>
            <a:ext cx="10161631" cy="878722"/>
          </a:xfrm>
          <a:prstGeom prst="rect">
            <a:avLst/>
          </a:prstGeom>
        </p:spPr>
      </p:pic>
      <p:sp>
        <p:nvSpPr>
          <p:cNvPr id="2" name="TextBox 1"/>
          <p:cNvSpPr txBox="1"/>
          <p:nvPr/>
        </p:nvSpPr>
        <p:spPr>
          <a:xfrm>
            <a:off x="11290479" y="2969970"/>
            <a:ext cx="585417" cy="523220"/>
          </a:xfrm>
          <a:prstGeom prst="rect">
            <a:avLst/>
          </a:prstGeom>
          <a:noFill/>
        </p:spPr>
        <p:txBody>
          <a:bodyPr wrap="none" rtlCol="0">
            <a:spAutoFit/>
          </a:bodyPr>
          <a:lstStyle/>
          <a:p>
            <a:r>
              <a:rPr lang="en-US" sz="2800" dirty="0" smtClean="0"/>
              <a:t>(1)</a:t>
            </a:r>
            <a:endParaRPr lang="en-US" sz="2800" dirty="0"/>
          </a:p>
        </p:txBody>
      </p:sp>
    </p:spTree>
    <p:extLst>
      <p:ext uri="{BB962C8B-B14F-4D97-AF65-F5344CB8AC3E}">
        <p14:creationId xmlns:p14="http://schemas.microsoft.com/office/powerpoint/2010/main" val="500684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337" y="240633"/>
            <a:ext cx="11855116" cy="5355312"/>
          </a:xfrm>
          <a:prstGeom prst="rect">
            <a:avLst/>
          </a:prstGeom>
        </p:spPr>
        <p:txBody>
          <a:bodyPr wrap="square">
            <a:spAutoFit/>
          </a:bodyPr>
          <a:lstStyle/>
          <a:p>
            <a:r>
              <a:rPr lang="en-US" sz="3600" dirty="0" smtClean="0"/>
              <a:t>Sounding data and a finite difference estimate of equation (1) is used to calculate the Richardson number in practice. This form, known as the </a:t>
            </a:r>
            <a:r>
              <a:rPr lang="en-US" sz="3600" dirty="0" smtClean="0">
                <a:solidFill>
                  <a:srgbClr val="C00000"/>
                </a:solidFill>
              </a:rPr>
              <a:t>bulk Richardson number</a:t>
            </a:r>
            <a:r>
              <a:rPr lang="en-US" sz="3600" dirty="0" smtClean="0"/>
              <a:t>, is:</a:t>
            </a:r>
          </a:p>
          <a:p>
            <a:r>
              <a:rPr lang="en-US" sz="3600" dirty="0" smtClean="0"/>
              <a:t>Eq.          (2)</a:t>
            </a:r>
          </a:p>
          <a:p>
            <a:endParaRPr lang="en-US" dirty="0"/>
          </a:p>
          <a:p>
            <a:endParaRPr lang="en-US" dirty="0" smtClean="0"/>
          </a:p>
          <a:p>
            <a:endParaRPr lang="en-US" dirty="0"/>
          </a:p>
          <a:p>
            <a:endParaRPr lang="en-US" dirty="0" smtClean="0"/>
          </a:p>
          <a:p>
            <a:endParaRPr lang="en-US" dirty="0" smtClean="0"/>
          </a:p>
          <a:p>
            <a:endParaRPr lang="en-US" dirty="0" smtClean="0"/>
          </a:p>
          <a:p>
            <a:endParaRPr lang="en-US" dirty="0"/>
          </a:p>
          <a:p>
            <a:endParaRPr lang="en-US" sz="3600" dirty="0" smtClean="0"/>
          </a:p>
          <a:p>
            <a:r>
              <a:rPr lang="en-US" sz="3600" dirty="0" smtClean="0"/>
              <a:t>where </a:t>
            </a:r>
            <a:r>
              <a:rPr lang="en-US" sz="3600" dirty="0" err="1" smtClean="0"/>
              <a:t>Δz</a:t>
            </a:r>
            <a:r>
              <a:rPr lang="en-US" sz="3600" dirty="0" smtClean="0"/>
              <a:t> is the depth of the layer of interest.</a:t>
            </a:r>
            <a:endParaRPr lang="en-US" sz="3600" dirty="0"/>
          </a:p>
        </p:txBody>
      </p:sp>
      <p:pic>
        <p:nvPicPr>
          <p:cNvPr id="5" name="Picture 4"/>
          <p:cNvPicPr>
            <a:picLocks noChangeAspect="1"/>
          </p:cNvPicPr>
          <p:nvPr/>
        </p:nvPicPr>
        <p:blipFill>
          <a:blip r:embed="rId2"/>
          <a:stretch>
            <a:fillRect/>
          </a:stretch>
        </p:blipFill>
        <p:spPr>
          <a:xfrm>
            <a:off x="3053732" y="2422358"/>
            <a:ext cx="6825910" cy="1844841"/>
          </a:xfrm>
          <a:prstGeom prst="rect">
            <a:avLst/>
          </a:prstGeom>
        </p:spPr>
      </p:pic>
    </p:spTree>
    <p:extLst>
      <p:ext uri="{BB962C8B-B14F-4D97-AF65-F5344CB8AC3E}">
        <p14:creationId xmlns:p14="http://schemas.microsoft.com/office/powerpoint/2010/main" val="766057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2799"/>
            <a:ext cx="12192000" cy="2308324"/>
          </a:xfrm>
          <a:prstGeom prst="rect">
            <a:avLst/>
          </a:prstGeom>
        </p:spPr>
        <p:txBody>
          <a:bodyPr wrap="square">
            <a:spAutoFit/>
          </a:bodyPr>
          <a:lstStyle/>
          <a:p>
            <a:r>
              <a:rPr lang="en-US" sz="4000" dirty="0" smtClean="0">
                <a:solidFill>
                  <a:srgbClr val="C00000"/>
                </a:solidFill>
              </a:rPr>
              <a:t>Now we will explain how heat is transferred by turbulence in the atmosphere.  </a:t>
            </a:r>
            <a:endParaRPr lang="en-US" sz="4000" dirty="0" smtClean="0">
              <a:solidFill>
                <a:srgbClr val="C00000"/>
              </a:solidFill>
            </a:endParaRPr>
          </a:p>
          <a:p>
            <a:r>
              <a:rPr lang="en-US" sz="3200" dirty="0" smtClean="0"/>
              <a:t>As seen </a:t>
            </a:r>
            <a:r>
              <a:rPr lang="en-US" sz="3200" dirty="0" smtClean="0">
                <a:solidFill>
                  <a:srgbClr val="C00000"/>
                </a:solidFill>
              </a:rPr>
              <a:t>befo</a:t>
            </a:r>
            <a:r>
              <a:rPr lang="en-US" sz="3200" dirty="0" smtClean="0"/>
              <a:t>re (when we discussed Reynolds </a:t>
            </a:r>
            <a:r>
              <a:rPr lang="en-US" sz="3200" dirty="0" smtClean="0"/>
              <a:t>averaging) an </a:t>
            </a:r>
            <a:r>
              <a:rPr lang="en-US" sz="3200" dirty="0" smtClean="0"/>
              <a:t>average </a:t>
            </a:r>
            <a:r>
              <a:rPr lang="en-US" sz="3200" dirty="0"/>
              <a:t>over a time period T ( say half an hour</a:t>
            </a:r>
            <a:r>
              <a:rPr lang="en-US" sz="3200" dirty="0" smtClean="0"/>
              <a:t>) is :  </a:t>
            </a:r>
            <a:endParaRPr lang="en-US" sz="3200" dirty="0"/>
          </a:p>
        </p:txBody>
      </p:sp>
      <p:sp>
        <p:nvSpPr>
          <p:cNvPr id="3" name="Rectangle 2"/>
          <p:cNvSpPr/>
          <p:nvPr/>
        </p:nvSpPr>
        <p:spPr>
          <a:xfrm>
            <a:off x="-17166" y="3319842"/>
            <a:ext cx="11642558" cy="2246769"/>
          </a:xfrm>
          <a:prstGeom prst="rect">
            <a:avLst/>
          </a:prstGeom>
        </p:spPr>
        <p:txBody>
          <a:bodyPr wrap="square">
            <a:spAutoFit/>
          </a:bodyPr>
          <a:lstStyle/>
          <a:p>
            <a:r>
              <a:rPr lang="en-US" sz="2800" dirty="0"/>
              <a:t>I</a:t>
            </a:r>
            <a:r>
              <a:rPr lang="en-US" sz="2800" dirty="0" smtClean="0"/>
              <a:t>n </a:t>
            </a:r>
            <a:r>
              <a:rPr lang="en-US" sz="2800" dirty="0"/>
              <a:t>the atmosphere, this mean value can change from one half-hour period to the next, resulting in a slow variation of the mean-wind components with time. </a:t>
            </a:r>
            <a:endParaRPr lang="en-US" sz="2800" dirty="0" smtClean="0"/>
          </a:p>
          <a:p>
            <a:endParaRPr lang="en-US" sz="2800" dirty="0"/>
          </a:p>
          <a:p>
            <a:r>
              <a:rPr lang="en-US" sz="2800" dirty="0" smtClean="0"/>
              <a:t>Subtracting </a:t>
            </a:r>
            <a:r>
              <a:rPr lang="en-US" sz="2800" dirty="0"/>
              <a:t>the mean from the instantaneous com­ponent </a:t>
            </a:r>
            <a:r>
              <a:rPr lang="en-US" sz="2800" dirty="0" smtClean="0"/>
              <a:t>u </a:t>
            </a:r>
            <a:r>
              <a:rPr lang="en-US" sz="2800" dirty="0"/>
              <a:t>gives just the fluctuating (gust) portion of the flow (indicated with a prime) </a:t>
            </a:r>
          </a:p>
        </p:txBody>
      </p:sp>
      <p:pic>
        <p:nvPicPr>
          <p:cNvPr id="4" name="Picture 3"/>
          <p:cNvPicPr>
            <a:picLocks noChangeAspect="1"/>
          </p:cNvPicPr>
          <p:nvPr/>
        </p:nvPicPr>
        <p:blipFill rotWithShape="1">
          <a:blip r:embed="rId2"/>
          <a:srcRect t="25485" b="18084"/>
          <a:stretch/>
        </p:blipFill>
        <p:spPr>
          <a:xfrm>
            <a:off x="4137738" y="2424107"/>
            <a:ext cx="5186734" cy="898358"/>
          </a:xfrm>
          <a:prstGeom prst="rect">
            <a:avLst/>
          </a:prstGeom>
        </p:spPr>
      </p:pic>
      <p:pic>
        <p:nvPicPr>
          <p:cNvPr id="5" name="Picture 4"/>
          <p:cNvPicPr>
            <a:picLocks noChangeAspect="1"/>
          </p:cNvPicPr>
          <p:nvPr/>
        </p:nvPicPr>
        <p:blipFill>
          <a:blip r:embed="rId3"/>
          <a:stretch>
            <a:fillRect/>
          </a:stretch>
        </p:blipFill>
        <p:spPr>
          <a:xfrm>
            <a:off x="2043822" y="5566611"/>
            <a:ext cx="9748107" cy="1126956"/>
          </a:xfrm>
          <a:prstGeom prst="rect">
            <a:avLst/>
          </a:prstGeom>
        </p:spPr>
      </p:pic>
    </p:spTree>
    <p:extLst>
      <p:ext uri="{BB962C8B-B14F-4D97-AF65-F5344CB8AC3E}">
        <p14:creationId xmlns:p14="http://schemas.microsoft.com/office/powerpoint/2010/main" val="34210740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2503"/>
            <a:ext cx="12192000" cy="954107"/>
          </a:xfrm>
          <a:prstGeom prst="rect">
            <a:avLst/>
          </a:prstGeom>
        </p:spPr>
        <p:txBody>
          <a:bodyPr wrap="square">
            <a:spAutoFit/>
          </a:bodyPr>
          <a:lstStyle/>
          <a:p>
            <a:endParaRPr lang="en-US" sz="2800" dirty="0" smtClean="0"/>
          </a:p>
          <a:p>
            <a:r>
              <a:rPr lang="en-US" sz="2800" dirty="0" smtClean="0"/>
              <a:t>The </a:t>
            </a:r>
            <a:r>
              <a:rPr lang="en-US" sz="2800" dirty="0"/>
              <a:t>intensity of tur­bulence in the </a:t>
            </a:r>
            <a:r>
              <a:rPr lang="en-US" sz="2800" dirty="0">
                <a:solidFill>
                  <a:srgbClr val="C00000"/>
                </a:solidFill>
              </a:rPr>
              <a:t>u </a:t>
            </a:r>
            <a:r>
              <a:rPr lang="en-US" sz="2800" dirty="0"/>
              <a:t>direction is then defined by the </a:t>
            </a:r>
            <a:r>
              <a:rPr lang="en-US" sz="2800" dirty="0" smtClean="0"/>
              <a:t>variance: </a:t>
            </a:r>
            <a:endParaRPr lang="en-US" sz="2800" dirty="0"/>
          </a:p>
        </p:txBody>
      </p:sp>
      <p:sp>
        <p:nvSpPr>
          <p:cNvPr id="3" name="Rectangle 2"/>
          <p:cNvSpPr/>
          <p:nvPr/>
        </p:nvSpPr>
        <p:spPr>
          <a:xfrm>
            <a:off x="176463" y="3041571"/>
            <a:ext cx="11742821" cy="3816429"/>
          </a:xfrm>
          <a:prstGeom prst="rect">
            <a:avLst/>
          </a:prstGeom>
        </p:spPr>
        <p:txBody>
          <a:bodyPr wrap="square">
            <a:spAutoFit/>
          </a:bodyPr>
          <a:lstStyle/>
          <a:p>
            <a:r>
              <a:rPr lang="en-US" dirty="0" smtClean="0"/>
              <a:t> </a:t>
            </a:r>
            <a:endParaRPr lang="en-US" dirty="0"/>
          </a:p>
          <a:p>
            <a:r>
              <a:rPr lang="en-US" sz="2800" dirty="0"/>
              <a:t>In the atmosphere, fluctuations in velocity are often accompanied by fluctuations in scalar values such as temperature, humidity, or pollutant concentration. </a:t>
            </a:r>
            <a:endParaRPr lang="en-US" sz="2800" dirty="0" smtClean="0"/>
          </a:p>
          <a:p>
            <a:r>
              <a:rPr lang="en-US" sz="2800" dirty="0" smtClean="0"/>
              <a:t>For </a:t>
            </a:r>
            <a:r>
              <a:rPr lang="en-US" sz="2800" dirty="0"/>
              <a:t>example, in a field of thermals there are regions where warm air is rising (positive potential temperature </a:t>
            </a:r>
            <a:r>
              <a:rPr lang="el-GR" sz="2800" dirty="0" smtClean="0"/>
              <a:t>ϑ</a:t>
            </a:r>
            <a:r>
              <a:rPr lang="en-US" sz="2800" dirty="0" smtClean="0"/>
              <a:t>' </a:t>
            </a:r>
            <a:r>
              <a:rPr lang="en-US" sz="2800" dirty="0"/>
              <a:t>accompanies positive vertical velocity w'), surrounded by regions where cold air is sinking (negative </a:t>
            </a:r>
            <a:r>
              <a:rPr lang="el-GR" sz="2800" dirty="0"/>
              <a:t>ϑ</a:t>
            </a:r>
            <a:r>
              <a:rPr lang="en-US" sz="2800" dirty="0"/>
              <a:t>' </a:t>
            </a:r>
            <a:r>
              <a:rPr lang="en-US" sz="2800" dirty="0" smtClean="0"/>
              <a:t>accompanies </a:t>
            </a:r>
            <a:r>
              <a:rPr lang="en-US" sz="2800" dirty="0"/>
              <a:t>negative w'). One measure of the amount that </a:t>
            </a:r>
            <a:r>
              <a:rPr lang="el-GR" sz="2800" dirty="0" smtClean="0"/>
              <a:t>ϑ</a:t>
            </a:r>
            <a:r>
              <a:rPr lang="en-US" sz="2800" dirty="0" smtClean="0"/>
              <a:t> </a:t>
            </a:r>
            <a:r>
              <a:rPr lang="en-US" sz="2800" dirty="0"/>
              <a:t>and w vary together is the covariance (</a:t>
            </a:r>
            <a:r>
              <a:rPr lang="en-US" sz="2800" dirty="0" err="1"/>
              <a:t>cov</a:t>
            </a:r>
            <a:r>
              <a:rPr lang="en-US" sz="2800" dirty="0" smtClean="0"/>
              <a:t>). </a:t>
            </a:r>
            <a:endParaRPr lang="en-US" sz="2800" dirty="0"/>
          </a:p>
        </p:txBody>
      </p:sp>
      <p:pic>
        <p:nvPicPr>
          <p:cNvPr id="4" name="Picture 3"/>
          <p:cNvPicPr>
            <a:picLocks noChangeAspect="1"/>
          </p:cNvPicPr>
          <p:nvPr/>
        </p:nvPicPr>
        <p:blipFill>
          <a:blip r:embed="rId2"/>
          <a:stretch>
            <a:fillRect/>
          </a:stretch>
        </p:blipFill>
        <p:spPr>
          <a:xfrm>
            <a:off x="1888958" y="1787972"/>
            <a:ext cx="8692585" cy="1495921"/>
          </a:xfrm>
          <a:prstGeom prst="rect">
            <a:avLst/>
          </a:prstGeom>
        </p:spPr>
      </p:pic>
    </p:spTree>
    <p:extLst>
      <p:ext uri="{BB962C8B-B14F-4D97-AF65-F5344CB8AC3E}">
        <p14:creationId xmlns:p14="http://schemas.microsoft.com/office/powerpoint/2010/main" val="1465669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35531" y="2909999"/>
            <a:ext cx="9087149" cy="2656612"/>
          </a:xfrm>
          <a:prstGeom prst="rect">
            <a:avLst/>
          </a:prstGeom>
        </p:spPr>
      </p:pic>
      <p:pic>
        <p:nvPicPr>
          <p:cNvPr id="3" name="Picture 2"/>
          <p:cNvPicPr>
            <a:picLocks noChangeAspect="1"/>
          </p:cNvPicPr>
          <p:nvPr/>
        </p:nvPicPr>
        <p:blipFill>
          <a:blip r:embed="rId3"/>
          <a:stretch>
            <a:fillRect/>
          </a:stretch>
        </p:blipFill>
        <p:spPr>
          <a:xfrm>
            <a:off x="535189" y="393837"/>
            <a:ext cx="11800607" cy="1897866"/>
          </a:xfrm>
          <a:prstGeom prst="rect">
            <a:avLst/>
          </a:prstGeom>
        </p:spPr>
      </p:pic>
    </p:spTree>
    <p:extLst>
      <p:ext uri="{BB962C8B-B14F-4D97-AF65-F5344CB8AC3E}">
        <p14:creationId xmlns:p14="http://schemas.microsoft.com/office/powerpoint/2010/main" val="19858314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40935" y="389150"/>
            <a:ext cx="3269937" cy="677108"/>
          </a:xfrm>
          <a:prstGeom prst="rect">
            <a:avLst/>
          </a:prstGeom>
        </p:spPr>
        <p:txBody>
          <a:bodyPr vert="horz" wrap="square" lIns="0" tIns="0" rIns="0" bIns="0" rtlCol="0" anchor="ctr">
            <a:spAutoFit/>
          </a:bodyPr>
          <a:lstStyle/>
          <a:p>
            <a:pPr marL="11206">
              <a:lnSpc>
                <a:spcPct val="100000"/>
              </a:lnSpc>
            </a:pPr>
            <a:r>
              <a:rPr spc="-13" dirty="0">
                <a:solidFill>
                  <a:srgbClr val="C00000"/>
                </a:solidFill>
              </a:rPr>
              <a:t>What </a:t>
            </a:r>
            <a:r>
              <a:rPr spc="-9" dirty="0">
                <a:solidFill>
                  <a:srgbClr val="C00000"/>
                </a:solidFill>
              </a:rPr>
              <a:t>is</a:t>
            </a:r>
            <a:r>
              <a:rPr spc="-62" dirty="0">
                <a:solidFill>
                  <a:srgbClr val="C00000"/>
                </a:solidFill>
              </a:rPr>
              <a:t> </a:t>
            </a:r>
            <a:r>
              <a:rPr spc="-9" dirty="0" smtClean="0">
                <a:solidFill>
                  <a:srgbClr val="C00000"/>
                </a:solidFill>
              </a:rPr>
              <a:t>Flux</a:t>
            </a:r>
            <a:r>
              <a:rPr lang="en-US" spc="-9" dirty="0" smtClean="0">
                <a:solidFill>
                  <a:srgbClr val="C00000"/>
                </a:solidFill>
              </a:rPr>
              <a:t>?</a:t>
            </a:r>
            <a:endParaRPr dirty="0">
              <a:solidFill>
                <a:srgbClr val="C00000"/>
              </a:solidFill>
            </a:endParaRPr>
          </a:p>
        </p:txBody>
      </p:sp>
      <p:sp>
        <p:nvSpPr>
          <p:cNvPr id="3" name="object 3"/>
          <p:cNvSpPr txBox="1"/>
          <p:nvPr/>
        </p:nvSpPr>
        <p:spPr>
          <a:xfrm>
            <a:off x="450762" y="2228044"/>
            <a:ext cx="11410680" cy="3693319"/>
          </a:xfrm>
          <a:prstGeom prst="rect">
            <a:avLst/>
          </a:prstGeom>
        </p:spPr>
        <p:txBody>
          <a:bodyPr vert="horz" wrap="square" lIns="0" tIns="0" rIns="0" bIns="0" rtlCol="0">
            <a:spAutoFit/>
          </a:bodyPr>
          <a:lstStyle/>
          <a:p>
            <a:pPr marL="313221" marR="4483" indent="-302575"/>
            <a:r>
              <a:rPr sz="4000" spc="-4" dirty="0">
                <a:solidFill>
                  <a:srgbClr val="001F5F"/>
                </a:solidFill>
                <a:cs typeface="Calibri"/>
              </a:rPr>
              <a:t>Flux </a:t>
            </a:r>
            <a:r>
              <a:rPr sz="4000" dirty="0">
                <a:solidFill>
                  <a:srgbClr val="001F5F"/>
                </a:solidFill>
                <a:cs typeface="Calibri"/>
              </a:rPr>
              <a:t>– </a:t>
            </a:r>
            <a:r>
              <a:rPr sz="4000" spc="-4" dirty="0">
                <a:solidFill>
                  <a:srgbClr val="001F5F"/>
                </a:solidFill>
                <a:cs typeface="Calibri"/>
              </a:rPr>
              <a:t>how much </a:t>
            </a:r>
            <a:r>
              <a:rPr sz="4000" dirty="0">
                <a:solidFill>
                  <a:srgbClr val="001F5F"/>
                </a:solidFill>
                <a:cs typeface="Calibri"/>
              </a:rPr>
              <a:t>of </a:t>
            </a:r>
            <a:r>
              <a:rPr sz="4000" spc="-4" dirty="0">
                <a:solidFill>
                  <a:srgbClr val="001F5F"/>
                </a:solidFill>
                <a:cs typeface="Calibri"/>
              </a:rPr>
              <a:t>something </a:t>
            </a:r>
            <a:r>
              <a:rPr sz="4000" spc="-9" dirty="0">
                <a:solidFill>
                  <a:srgbClr val="001F5F"/>
                </a:solidFill>
                <a:cs typeface="Calibri"/>
              </a:rPr>
              <a:t>moves through </a:t>
            </a:r>
            <a:r>
              <a:rPr sz="4000" dirty="0">
                <a:solidFill>
                  <a:srgbClr val="001F5F"/>
                </a:solidFill>
                <a:cs typeface="Calibri"/>
              </a:rPr>
              <a:t>a </a:t>
            </a:r>
            <a:r>
              <a:rPr sz="4000" spc="-4" dirty="0">
                <a:solidFill>
                  <a:srgbClr val="001F5F"/>
                </a:solidFill>
                <a:cs typeface="Calibri"/>
              </a:rPr>
              <a:t>unit  </a:t>
            </a:r>
            <a:r>
              <a:rPr sz="4000" spc="-9" dirty="0">
                <a:solidFill>
                  <a:srgbClr val="001F5F"/>
                </a:solidFill>
                <a:cs typeface="Calibri"/>
              </a:rPr>
              <a:t>area </a:t>
            </a:r>
            <a:r>
              <a:rPr sz="4000" dirty="0">
                <a:solidFill>
                  <a:srgbClr val="001F5F"/>
                </a:solidFill>
                <a:cs typeface="Calibri"/>
              </a:rPr>
              <a:t>per </a:t>
            </a:r>
            <a:r>
              <a:rPr sz="4000" spc="-4" dirty="0">
                <a:solidFill>
                  <a:srgbClr val="001F5F"/>
                </a:solidFill>
                <a:cs typeface="Calibri"/>
              </a:rPr>
              <a:t>unit</a:t>
            </a:r>
            <a:r>
              <a:rPr sz="4000" spc="-49" dirty="0">
                <a:solidFill>
                  <a:srgbClr val="001F5F"/>
                </a:solidFill>
                <a:cs typeface="Calibri"/>
              </a:rPr>
              <a:t> </a:t>
            </a:r>
            <a:r>
              <a:rPr sz="4000" spc="-4" dirty="0">
                <a:solidFill>
                  <a:srgbClr val="001F5F"/>
                </a:solidFill>
                <a:cs typeface="Calibri"/>
              </a:rPr>
              <a:t>time</a:t>
            </a:r>
            <a:endParaRPr sz="4000" dirty="0">
              <a:cs typeface="Calibri"/>
            </a:endParaRPr>
          </a:p>
          <a:p>
            <a:pPr>
              <a:spcBef>
                <a:spcPts val="25"/>
              </a:spcBef>
            </a:pPr>
            <a:endParaRPr sz="4000" dirty="0">
              <a:cs typeface="Times New Roman"/>
            </a:endParaRPr>
          </a:p>
          <a:p>
            <a:pPr marL="313221" marR="6724" indent="-221888"/>
            <a:r>
              <a:rPr sz="4000" spc="-4" dirty="0">
                <a:solidFill>
                  <a:srgbClr val="001F5F"/>
                </a:solidFill>
                <a:cs typeface="Calibri"/>
              </a:rPr>
              <a:t>Flux is dependent </a:t>
            </a:r>
            <a:r>
              <a:rPr sz="4000" dirty="0">
                <a:solidFill>
                  <a:srgbClr val="001F5F"/>
                </a:solidFill>
                <a:cs typeface="Calibri"/>
              </a:rPr>
              <a:t>on: </a:t>
            </a:r>
            <a:r>
              <a:rPr sz="4000" spc="-4" dirty="0">
                <a:solidFill>
                  <a:srgbClr val="001F5F"/>
                </a:solidFill>
                <a:cs typeface="Calibri"/>
              </a:rPr>
              <a:t>(1) number </a:t>
            </a:r>
            <a:r>
              <a:rPr sz="4000" dirty="0">
                <a:solidFill>
                  <a:srgbClr val="001F5F"/>
                </a:solidFill>
                <a:cs typeface="Calibri"/>
              </a:rPr>
              <a:t>of </a:t>
            </a:r>
            <a:r>
              <a:rPr sz="4000" spc="-4" dirty="0">
                <a:solidFill>
                  <a:srgbClr val="001F5F"/>
                </a:solidFill>
                <a:cs typeface="Calibri"/>
              </a:rPr>
              <a:t>things </a:t>
            </a:r>
            <a:r>
              <a:rPr sz="4000" spc="-9" dirty="0">
                <a:solidFill>
                  <a:srgbClr val="001F5F"/>
                </a:solidFill>
                <a:cs typeface="Calibri"/>
              </a:rPr>
              <a:t>crossing  </a:t>
            </a:r>
            <a:r>
              <a:rPr sz="4000" spc="-4" dirty="0">
                <a:solidFill>
                  <a:srgbClr val="001F5F"/>
                </a:solidFill>
                <a:cs typeface="Calibri"/>
              </a:rPr>
              <a:t>the </a:t>
            </a:r>
            <a:r>
              <a:rPr sz="4000" spc="-9" dirty="0">
                <a:solidFill>
                  <a:srgbClr val="001F5F"/>
                </a:solidFill>
                <a:cs typeface="Calibri"/>
              </a:rPr>
              <a:t>area; </a:t>
            </a:r>
            <a:r>
              <a:rPr sz="4000" spc="-4" dirty="0">
                <a:solidFill>
                  <a:srgbClr val="001F5F"/>
                </a:solidFill>
                <a:cs typeface="Calibri"/>
              </a:rPr>
              <a:t>(2) </a:t>
            </a:r>
            <a:r>
              <a:rPr sz="4000" spc="-22" dirty="0">
                <a:solidFill>
                  <a:srgbClr val="001F5F"/>
                </a:solidFill>
                <a:cs typeface="Calibri"/>
              </a:rPr>
              <a:t>size </a:t>
            </a:r>
            <a:r>
              <a:rPr sz="4000" dirty="0">
                <a:solidFill>
                  <a:srgbClr val="001F5F"/>
                </a:solidFill>
                <a:cs typeface="Calibri"/>
              </a:rPr>
              <a:t>of </a:t>
            </a:r>
            <a:r>
              <a:rPr sz="4000" spc="-4" dirty="0">
                <a:solidFill>
                  <a:srgbClr val="001F5F"/>
                </a:solidFill>
                <a:cs typeface="Calibri"/>
              </a:rPr>
              <a:t>the </a:t>
            </a:r>
            <a:r>
              <a:rPr sz="4000" spc="-9" dirty="0">
                <a:solidFill>
                  <a:srgbClr val="001F5F"/>
                </a:solidFill>
                <a:cs typeface="Calibri"/>
              </a:rPr>
              <a:t>area </a:t>
            </a:r>
            <a:r>
              <a:rPr sz="4000" spc="-4" dirty="0">
                <a:solidFill>
                  <a:srgbClr val="001F5F"/>
                </a:solidFill>
                <a:cs typeface="Calibri"/>
              </a:rPr>
              <a:t>being </a:t>
            </a:r>
            <a:r>
              <a:rPr sz="4000" spc="-9" dirty="0">
                <a:solidFill>
                  <a:srgbClr val="001F5F"/>
                </a:solidFill>
                <a:cs typeface="Calibri"/>
              </a:rPr>
              <a:t>crossed, </a:t>
            </a:r>
            <a:r>
              <a:rPr sz="4000" dirty="0">
                <a:solidFill>
                  <a:srgbClr val="001F5F"/>
                </a:solidFill>
                <a:cs typeface="Calibri"/>
              </a:rPr>
              <a:t>and </a:t>
            </a:r>
            <a:r>
              <a:rPr sz="4000" spc="-4" dirty="0">
                <a:solidFill>
                  <a:srgbClr val="001F5F"/>
                </a:solidFill>
                <a:cs typeface="Calibri"/>
              </a:rPr>
              <a:t>(3)  the time it </a:t>
            </a:r>
            <a:r>
              <a:rPr sz="4000" spc="-31" dirty="0">
                <a:solidFill>
                  <a:srgbClr val="001F5F"/>
                </a:solidFill>
                <a:cs typeface="Calibri"/>
              </a:rPr>
              <a:t>takes </a:t>
            </a:r>
            <a:r>
              <a:rPr sz="4000" spc="-22" dirty="0">
                <a:solidFill>
                  <a:srgbClr val="001F5F"/>
                </a:solidFill>
                <a:cs typeface="Calibri"/>
              </a:rPr>
              <a:t>to </a:t>
            </a:r>
            <a:r>
              <a:rPr sz="4000" spc="-13" dirty="0">
                <a:solidFill>
                  <a:srgbClr val="001F5F"/>
                </a:solidFill>
                <a:cs typeface="Calibri"/>
              </a:rPr>
              <a:t>cross </a:t>
            </a:r>
            <a:r>
              <a:rPr sz="4000" spc="-4" dirty="0">
                <a:solidFill>
                  <a:srgbClr val="001F5F"/>
                </a:solidFill>
                <a:cs typeface="Calibri"/>
              </a:rPr>
              <a:t>this</a:t>
            </a:r>
            <a:r>
              <a:rPr sz="4000" spc="106" dirty="0">
                <a:solidFill>
                  <a:srgbClr val="001F5F"/>
                </a:solidFill>
                <a:cs typeface="Calibri"/>
              </a:rPr>
              <a:t> </a:t>
            </a:r>
            <a:r>
              <a:rPr sz="4000" spc="-9" dirty="0">
                <a:solidFill>
                  <a:srgbClr val="001F5F"/>
                </a:solidFill>
                <a:cs typeface="Calibri"/>
              </a:rPr>
              <a:t>area</a:t>
            </a:r>
            <a:endParaRPr sz="4000" dirty="0">
              <a:cs typeface="Calibri"/>
            </a:endParaRPr>
          </a:p>
        </p:txBody>
      </p:sp>
    </p:spTree>
    <p:extLst>
      <p:ext uri="{BB962C8B-B14F-4D97-AF65-F5344CB8AC3E}">
        <p14:creationId xmlns:p14="http://schemas.microsoft.com/office/powerpoint/2010/main" val="23220480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790163" y="133324"/>
            <a:ext cx="8371268" cy="677108"/>
          </a:xfrm>
          <a:prstGeom prst="rect">
            <a:avLst/>
          </a:prstGeom>
        </p:spPr>
        <p:txBody>
          <a:bodyPr vert="horz" wrap="square" lIns="0" tIns="0" rIns="0" bIns="0" rtlCol="0" anchor="ctr">
            <a:spAutoFit/>
          </a:bodyPr>
          <a:lstStyle/>
          <a:p>
            <a:pPr marL="11206" algn="ctr">
              <a:lnSpc>
                <a:spcPct val="100000"/>
              </a:lnSpc>
            </a:pPr>
            <a:r>
              <a:rPr spc="-9" dirty="0">
                <a:solidFill>
                  <a:srgbClr val="C00000"/>
                </a:solidFill>
              </a:rPr>
              <a:t>Flux</a:t>
            </a:r>
            <a:r>
              <a:rPr spc="-62" dirty="0">
                <a:solidFill>
                  <a:srgbClr val="C00000"/>
                </a:solidFill>
              </a:rPr>
              <a:t> </a:t>
            </a:r>
            <a:r>
              <a:rPr spc="-9" dirty="0">
                <a:solidFill>
                  <a:srgbClr val="C00000"/>
                </a:solidFill>
              </a:rPr>
              <a:t>Measurements</a:t>
            </a:r>
            <a:endParaRPr dirty="0">
              <a:solidFill>
                <a:srgbClr val="C00000"/>
              </a:solidFill>
            </a:endParaRPr>
          </a:p>
        </p:txBody>
      </p:sp>
      <p:sp>
        <p:nvSpPr>
          <p:cNvPr id="3" name="object 3"/>
          <p:cNvSpPr txBox="1"/>
          <p:nvPr/>
        </p:nvSpPr>
        <p:spPr>
          <a:xfrm>
            <a:off x="193182" y="1228164"/>
            <a:ext cx="11809927" cy="5103961"/>
          </a:xfrm>
          <a:prstGeom prst="rect">
            <a:avLst/>
          </a:prstGeom>
        </p:spPr>
        <p:txBody>
          <a:bodyPr vert="horz" wrap="square" lIns="0" tIns="0" rIns="0" bIns="0" rtlCol="0">
            <a:spAutoFit/>
          </a:bodyPr>
          <a:lstStyle/>
          <a:p>
            <a:pPr marL="313781" marR="4483" indent="-302575">
              <a:buFont typeface="Arial"/>
              <a:buChar char="•"/>
              <a:tabLst>
                <a:tab pos="313781" algn="l"/>
              </a:tabLst>
            </a:pPr>
            <a:r>
              <a:rPr sz="4000" spc="-4" dirty="0">
                <a:solidFill>
                  <a:srgbClr val="C00000"/>
                </a:solidFill>
                <a:latin typeface="Calibri"/>
                <a:cs typeface="Calibri"/>
              </a:rPr>
              <a:t>Flux </a:t>
            </a:r>
            <a:r>
              <a:rPr sz="4000" spc="-9" dirty="0">
                <a:solidFill>
                  <a:srgbClr val="C00000"/>
                </a:solidFill>
                <a:latin typeface="Calibri"/>
                <a:cs typeface="Calibri"/>
              </a:rPr>
              <a:t>measurements </a:t>
            </a:r>
            <a:r>
              <a:rPr sz="4000" spc="-13" dirty="0">
                <a:solidFill>
                  <a:srgbClr val="002060"/>
                </a:solidFill>
                <a:latin typeface="Calibri"/>
                <a:cs typeface="Calibri"/>
              </a:rPr>
              <a:t>are </a:t>
            </a:r>
            <a:r>
              <a:rPr sz="4000" spc="-4" dirty="0">
                <a:solidFill>
                  <a:srgbClr val="002060"/>
                </a:solidFill>
                <a:latin typeface="Calibri"/>
                <a:cs typeface="Calibri"/>
              </a:rPr>
              <a:t>widely used </a:t>
            </a:r>
            <a:r>
              <a:rPr sz="4000" spc="-22" dirty="0">
                <a:solidFill>
                  <a:srgbClr val="002060"/>
                </a:solidFill>
                <a:latin typeface="Calibri"/>
                <a:cs typeface="Calibri"/>
              </a:rPr>
              <a:t>to </a:t>
            </a:r>
            <a:r>
              <a:rPr sz="4000" spc="-13" dirty="0">
                <a:solidFill>
                  <a:srgbClr val="002060"/>
                </a:solidFill>
                <a:latin typeface="Calibri"/>
                <a:cs typeface="Calibri"/>
              </a:rPr>
              <a:t>estimate  </a:t>
            </a:r>
            <a:r>
              <a:rPr sz="4000" spc="-9" dirty="0">
                <a:solidFill>
                  <a:srgbClr val="002060"/>
                </a:solidFill>
                <a:latin typeface="Calibri"/>
                <a:cs typeface="Calibri"/>
              </a:rPr>
              <a:t>heat, </a:t>
            </a:r>
            <a:r>
              <a:rPr sz="4000" spc="-57" dirty="0">
                <a:solidFill>
                  <a:srgbClr val="002060"/>
                </a:solidFill>
                <a:latin typeface="Calibri"/>
                <a:cs typeface="Calibri"/>
              </a:rPr>
              <a:t>water, </a:t>
            </a:r>
            <a:r>
              <a:rPr sz="4000" dirty="0">
                <a:solidFill>
                  <a:srgbClr val="002060"/>
                </a:solidFill>
                <a:latin typeface="Calibri"/>
                <a:cs typeface="Calibri"/>
              </a:rPr>
              <a:t>and </a:t>
            </a:r>
            <a:r>
              <a:rPr sz="4000" spc="-4" dirty="0">
                <a:solidFill>
                  <a:srgbClr val="002060"/>
                </a:solidFill>
                <a:latin typeface="Calibri"/>
                <a:cs typeface="Calibri"/>
              </a:rPr>
              <a:t>CO</a:t>
            </a:r>
            <a:r>
              <a:rPr sz="4000" spc="-6" baseline="-21164" dirty="0">
                <a:solidFill>
                  <a:srgbClr val="002060"/>
                </a:solidFill>
                <a:latin typeface="Calibri"/>
                <a:cs typeface="Calibri"/>
              </a:rPr>
              <a:t>2 </a:t>
            </a:r>
            <a:r>
              <a:rPr sz="4000" spc="-13" dirty="0">
                <a:solidFill>
                  <a:srgbClr val="002060"/>
                </a:solidFill>
                <a:latin typeface="Calibri"/>
                <a:cs typeface="Calibri"/>
              </a:rPr>
              <a:t>exchange, </a:t>
            </a:r>
            <a:r>
              <a:rPr sz="4000" dirty="0">
                <a:solidFill>
                  <a:srgbClr val="002060"/>
                </a:solidFill>
                <a:latin typeface="Calibri"/>
                <a:cs typeface="Calibri"/>
              </a:rPr>
              <a:t>as </a:t>
            </a:r>
            <a:r>
              <a:rPr sz="4000" spc="-9" dirty="0">
                <a:solidFill>
                  <a:srgbClr val="002060"/>
                </a:solidFill>
                <a:latin typeface="Calibri"/>
                <a:cs typeface="Calibri"/>
              </a:rPr>
              <a:t>well </a:t>
            </a:r>
            <a:r>
              <a:rPr sz="4000" dirty="0">
                <a:solidFill>
                  <a:srgbClr val="002060"/>
                </a:solidFill>
                <a:latin typeface="Calibri"/>
                <a:cs typeface="Calibri"/>
              </a:rPr>
              <a:t>as </a:t>
            </a:r>
            <a:r>
              <a:rPr sz="4000" spc="-4" dirty="0">
                <a:solidFill>
                  <a:srgbClr val="002060"/>
                </a:solidFill>
                <a:latin typeface="Calibri"/>
                <a:cs typeface="Calibri"/>
              </a:rPr>
              <a:t>methane  </a:t>
            </a:r>
            <a:r>
              <a:rPr sz="4000" dirty="0">
                <a:solidFill>
                  <a:srgbClr val="002060"/>
                </a:solidFill>
                <a:latin typeface="Calibri"/>
                <a:cs typeface="Calibri"/>
              </a:rPr>
              <a:t>and </a:t>
            </a:r>
            <a:r>
              <a:rPr sz="4000" spc="-4" dirty="0">
                <a:solidFill>
                  <a:srgbClr val="002060"/>
                </a:solidFill>
                <a:latin typeface="Calibri"/>
                <a:cs typeface="Calibri"/>
              </a:rPr>
              <a:t>other </a:t>
            </a:r>
            <a:r>
              <a:rPr sz="4000" spc="-13" dirty="0">
                <a:solidFill>
                  <a:srgbClr val="002060"/>
                </a:solidFill>
                <a:latin typeface="Calibri"/>
                <a:cs typeface="Calibri"/>
              </a:rPr>
              <a:t>trace</a:t>
            </a:r>
            <a:r>
              <a:rPr sz="4000" spc="-40" dirty="0">
                <a:solidFill>
                  <a:srgbClr val="002060"/>
                </a:solidFill>
                <a:latin typeface="Calibri"/>
                <a:cs typeface="Calibri"/>
              </a:rPr>
              <a:t> </a:t>
            </a:r>
            <a:r>
              <a:rPr sz="4000" spc="-13" dirty="0">
                <a:solidFill>
                  <a:srgbClr val="002060"/>
                </a:solidFill>
                <a:latin typeface="Calibri"/>
                <a:cs typeface="Calibri"/>
              </a:rPr>
              <a:t>gases</a:t>
            </a:r>
            <a:endParaRPr sz="4000" dirty="0">
              <a:solidFill>
                <a:srgbClr val="002060"/>
              </a:solidFill>
              <a:latin typeface="Calibri"/>
              <a:cs typeface="Calibri"/>
            </a:endParaRPr>
          </a:p>
          <a:p>
            <a:pPr marL="313781" marR="732343" indent="-302575">
              <a:spcBef>
                <a:spcPts val="675"/>
              </a:spcBef>
              <a:buFont typeface="Arial"/>
              <a:buChar char="•"/>
              <a:tabLst>
                <a:tab pos="313781" algn="l"/>
              </a:tabLst>
            </a:pPr>
            <a:r>
              <a:rPr sz="4000" spc="-13" dirty="0">
                <a:solidFill>
                  <a:srgbClr val="C00000"/>
                </a:solidFill>
                <a:latin typeface="Calibri"/>
                <a:cs typeface="Calibri"/>
              </a:rPr>
              <a:t>Eddy </a:t>
            </a:r>
            <a:r>
              <a:rPr sz="4000" spc="-9" dirty="0">
                <a:solidFill>
                  <a:srgbClr val="C00000"/>
                </a:solidFill>
                <a:latin typeface="Calibri"/>
                <a:cs typeface="Calibri"/>
              </a:rPr>
              <a:t>Covariance </a:t>
            </a:r>
            <a:r>
              <a:rPr sz="4000" spc="-4" dirty="0">
                <a:solidFill>
                  <a:srgbClr val="002060"/>
                </a:solidFill>
                <a:latin typeface="Calibri"/>
                <a:cs typeface="Calibri"/>
              </a:rPr>
              <a:t>is </a:t>
            </a:r>
            <a:r>
              <a:rPr sz="4000" dirty="0">
                <a:solidFill>
                  <a:srgbClr val="002060"/>
                </a:solidFill>
                <a:latin typeface="Calibri"/>
                <a:cs typeface="Calibri"/>
              </a:rPr>
              <a:t>one of </a:t>
            </a:r>
            <a:r>
              <a:rPr sz="4000" spc="-4" dirty="0">
                <a:solidFill>
                  <a:srgbClr val="002060"/>
                </a:solidFill>
                <a:latin typeface="Calibri"/>
                <a:cs typeface="Calibri"/>
              </a:rPr>
              <a:t>the </a:t>
            </a:r>
            <a:r>
              <a:rPr sz="4000" spc="-13" dirty="0">
                <a:solidFill>
                  <a:srgbClr val="002060"/>
                </a:solidFill>
                <a:latin typeface="Calibri"/>
                <a:cs typeface="Calibri"/>
              </a:rPr>
              <a:t>most </a:t>
            </a:r>
            <a:r>
              <a:rPr sz="4000" spc="-9" dirty="0">
                <a:solidFill>
                  <a:srgbClr val="002060"/>
                </a:solidFill>
                <a:latin typeface="Calibri"/>
                <a:cs typeface="Calibri"/>
              </a:rPr>
              <a:t>direct </a:t>
            </a:r>
            <a:r>
              <a:rPr sz="4000" dirty="0">
                <a:solidFill>
                  <a:srgbClr val="002060"/>
                </a:solidFill>
                <a:latin typeface="Calibri"/>
                <a:cs typeface="Calibri"/>
              </a:rPr>
              <a:t>and  </a:t>
            </a:r>
            <a:r>
              <a:rPr sz="4000" spc="-13" dirty="0">
                <a:solidFill>
                  <a:srgbClr val="002060"/>
                </a:solidFill>
                <a:latin typeface="Calibri"/>
                <a:cs typeface="Calibri"/>
              </a:rPr>
              <a:t>defensible </a:t>
            </a:r>
            <a:r>
              <a:rPr sz="4000" spc="-26" dirty="0">
                <a:solidFill>
                  <a:srgbClr val="002060"/>
                </a:solidFill>
                <a:latin typeface="Calibri"/>
                <a:cs typeface="Calibri"/>
              </a:rPr>
              <a:t>ways </a:t>
            </a:r>
            <a:r>
              <a:rPr sz="4000" spc="-22" dirty="0">
                <a:solidFill>
                  <a:srgbClr val="002060"/>
                </a:solidFill>
                <a:latin typeface="Calibri"/>
                <a:cs typeface="Calibri"/>
              </a:rPr>
              <a:t>to </a:t>
            </a:r>
            <a:r>
              <a:rPr sz="4000" spc="-9" dirty="0">
                <a:solidFill>
                  <a:srgbClr val="002060"/>
                </a:solidFill>
                <a:latin typeface="Calibri"/>
                <a:cs typeface="Calibri"/>
              </a:rPr>
              <a:t>measure </a:t>
            </a:r>
            <a:r>
              <a:rPr sz="4000" spc="-4" dirty="0">
                <a:solidFill>
                  <a:srgbClr val="002060"/>
                </a:solidFill>
                <a:latin typeface="Calibri"/>
                <a:cs typeface="Calibri"/>
              </a:rPr>
              <a:t>such</a:t>
            </a:r>
            <a:r>
              <a:rPr sz="4000" spc="31" dirty="0">
                <a:solidFill>
                  <a:srgbClr val="002060"/>
                </a:solidFill>
                <a:latin typeface="Calibri"/>
                <a:cs typeface="Calibri"/>
              </a:rPr>
              <a:t> </a:t>
            </a:r>
            <a:r>
              <a:rPr sz="4000" spc="-13" dirty="0">
                <a:solidFill>
                  <a:srgbClr val="002060"/>
                </a:solidFill>
                <a:latin typeface="Calibri"/>
                <a:cs typeface="Calibri"/>
              </a:rPr>
              <a:t>fluxes</a:t>
            </a:r>
            <a:endParaRPr sz="4000" dirty="0">
              <a:solidFill>
                <a:srgbClr val="002060"/>
              </a:solidFill>
              <a:latin typeface="Calibri"/>
              <a:cs typeface="Calibri"/>
            </a:endParaRPr>
          </a:p>
          <a:p>
            <a:pPr marL="313781" marR="590581" indent="-302575">
              <a:spcBef>
                <a:spcPts val="675"/>
              </a:spcBef>
              <a:buFont typeface="Arial"/>
              <a:buChar char="•"/>
              <a:tabLst>
                <a:tab pos="313781" algn="l"/>
              </a:tabLst>
            </a:pPr>
            <a:r>
              <a:rPr sz="4000" spc="-4" dirty="0">
                <a:solidFill>
                  <a:srgbClr val="002060"/>
                </a:solidFill>
                <a:latin typeface="Calibri"/>
                <a:cs typeface="Calibri"/>
              </a:rPr>
              <a:t>The method is </a:t>
            </a:r>
            <a:r>
              <a:rPr sz="4000" spc="-9" dirty="0">
                <a:solidFill>
                  <a:srgbClr val="002060"/>
                </a:solidFill>
                <a:latin typeface="Calibri"/>
                <a:cs typeface="Calibri"/>
              </a:rPr>
              <a:t>mathematically complex, </a:t>
            </a:r>
            <a:r>
              <a:rPr sz="4000" dirty="0">
                <a:solidFill>
                  <a:srgbClr val="002060"/>
                </a:solidFill>
                <a:latin typeface="Calibri"/>
                <a:cs typeface="Calibri"/>
              </a:rPr>
              <a:t>and  </a:t>
            </a:r>
            <a:r>
              <a:rPr sz="4000" spc="-13" dirty="0">
                <a:solidFill>
                  <a:srgbClr val="002060"/>
                </a:solidFill>
                <a:latin typeface="Calibri"/>
                <a:cs typeface="Calibri"/>
              </a:rPr>
              <a:t>requires </a:t>
            </a:r>
            <a:r>
              <a:rPr sz="4000" dirty="0">
                <a:solidFill>
                  <a:srgbClr val="002060"/>
                </a:solidFill>
                <a:latin typeface="Calibri"/>
                <a:cs typeface="Calibri"/>
              </a:rPr>
              <a:t>a </a:t>
            </a:r>
            <a:r>
              <a:rPr sz="4000" spc="-4" dirty="0">
                <a:solidFill>
                  <a:srgbClr val="002060"/>
                </a:solidFill>
                <a:latin typeface="Calibri"/>
                <a:cs typeface="Calibri"/>
              </a:rPr>
              <a:t>lot </a:t>
            </a:r>
            <a:r>
              <a:rPr sz="4000" dirty="0">
                <a:solidFill>
                  <a:srgbClr val="002060"/>
                </a:solidFill>
                <a:latin typeface="Calibri"/>
                <a:cs typeface="Calibri"/>
              </a:rPr>
              <a:t>of </a:t>
            </a:r>
            <a:r>
              <a:rPr sz="4000" spc="-13" dirty="0">
                <a:solidFill>
                  <a:srgbClr val="002060"/>
                </a:solidFill>
                <a:latin typeface="Calibri"/>
                <a:cs typeface="Calibri"/>
              </a:rPr>
              <a:t>care setting </a:t>
            </a:r>
            <a:r>
              <a:rPr sz="4000" spc="-4" dirty="0">
                <a:solidFill>
                  <a:srgbClr val="002060"/>
                </a:solidFill>
                <a:latin typeface="Calibri"/>
                <a:cs typeface="Calibri"/>
              </a:rPr>
              <a:t>up </a:t>
            </a:r>
            <a:r>
              <a:rPr sz="4000" dirty="0">
                <a:solidFill>
                  <a:srgbClr val="002060"/>
                </a:solidFill>
                <a:latin typeface="Calibri"/>
                <a:cs typeface="Calibri"/>
              </a:rPr>
              <a:t>and </a:t>
            </a:r>
            <a:r>
              <a:rPr sz="4000" spc="-9" dirty="0">
                <a:solidFill>
                  <a:srgbClr val="002060"/>
                </a:solidFill>
                <a:latin typeface="Calibri"/>
                <a:cs typeface="Calibri"/>
              </a:rPr>
              <a:t>processing  </a:t>
            </a:r>
            <a:r>
              <a:rPr sz="4000" spc="-18" dirty="0">
                <a:solidFill>
                  <a:srgbClr val="002060"/>
                </a:solidFill>
                <a:latin typeface="Calibri"/>
                <a:cs typeface="Calibri"/>
              </a:rPr>
              <a:t>data</a:t>
            </a:r>
            <a:r>
              <a:rPr sz="4000" spc="-75" dirty="0">
                <a:solidFill>
                  <a:srgbClr val="002060"/>
                </a:solidFill>
                <a:latin typeface="Calibri"/>
                <a:cs typeface="Calibri"/>
              </a:rPr>
              <a:t> </a:t>
            </a:r>
            <a:r>
              <a:rPr sz="4000" dirty="0">
                <a:solidFill>
                  <a:srgbClr val="002060"/>
                </a:solidFill>
                <a:latin typeface="Calibri"/>
                <a:cs typeface="Calibri"/>
              </a:rPr>
              <a:t>.</a:t>
            </a:r>
          </a:p>
        </p:txBody>
      </p:sp>
    </p:spTree>
    <p:extLst>
      <p:ext uri="{BB962C8B-B14F-4D97-AF65-F5344CB8AC3E}">
        <p14:creationId xmlns:p14="http://schemas.microsoft.com/office/powerpoint/2010/main" val="11832043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676399" y="-128337"/>
            <a:ext cx="8763000" cy="685800"/>
          </a:xfrm>
        </p:spPr>
        <p:txBody>
          <a:bodyPr>
            <a:normAutofit fontScale="90000"/>
          </a:bodyPr>
          <a:lstStyle/>
          <a:p>
            <a:pPr algn="ctr" eaLnBrk="1" hangingPunct="1"/>
            <a:r>
              <a:rPr lang="en-US" altLang="en-US" dirty="0" smtClean="0">
                <a:solidFill>
                  <a:srgbClr val="C00000"/>
                </a:solidFill>
              </a:rPr>
              <a:t>Potential temperature</a:t>
            </a:r>
          </a:p>
        </p:txBody>
      </p:sp>
      <p:sp>
        <p:nvSpPr>
          <p:cNvPr id="18435" name="Rectangle 3"/>
          <p:cNvSpPr>
            <a:spLocks noGrp="1" noChangeArrowheads="1"/>
          </p:cNvSpPr>
          <p:nvPr>
            <p:ph type="body" idx="1"/>
          </p:nvPr>
        </p:nvSpPr>
        <p:spPr>
          <a:xfrm>
            <a:off x="0" y="557461"/>
            <a:ext cx="12129217" cy="5995115"/>
          </a:xfrm>
        </p:spPr>
        <p:txBody>
          <a:bodyPr>
            <a:normAutofit fontScale="25000" lnSpcReduction="20000"/>
          </a:bodyPr>
          <a:lstStyle/>
          <a:p>
            <a:pPr eaLnBrk="1" hangingPunct="1">
              <a:lnSpc>
                <a:spcPct val="120000"/>
              </a:lnSpc>
              <a:spcBef>
                <a:spcPts val="0"/>
              </a:spcBef>
              <a:buFontTx/>
              <a:buNone/>
            </a:pPr>
            <a:r>
              <a:rPr lang="en-US" altLang="en-US" sz="11200" dirty="0">
                <a:solidFill>
                  <a:srgbClr val="002060"/>
                </a:solidFill>
              </a:rPr>
              <a:t>The </a:t>
            </a:r>
            <a:r>
              <a:rPr lang="en-US" altLang="en-US" sz="11200" i="1" dirty="0">
                <a:solidFill>
                  <a:srgbClr val="C00000"/>
                </a:solidFill>
              </a:rPr>
              <a:t>potential temperature </a:t>
            </a:r>
            <a:r>
              <a:rPr lang="en-US" altLang="en-US" sz="11200" i="1" dirty="0">
                <a:solidFill>
                  <a:srgbClr val="002060"/>
                </a:solidFill>
              </a:rPr>
              <a:t>θ</a:t>
            </a:r>
            <a:r>
              <a:rPr lang="en-US" altLang="en-US" sz="11200" dirty="0">
                <a:solidFill>
                  <a:srgbClr val="002060"/>
                </a:solidFill>
              </a:rPr>
              <a:t> of an air parcel is defined as the temperature which the parcel of air would have if it were expanded or compressed adiabatically from its existing pressure and temperature to a standard pressure p</a:t>
            </a:r>
            <a:r>
              <a:rPr lang="en-US" altLang="en-US" sz="11200" baseline="-25000" dirty="0">
                <a:solidFill>
                  <a:srgbClr val="002060"/>
                </a:solidFill>
              </a:rPr>
              <a:t>0</a:t>
            </a:r>
            <a:r>
              <a:rPr lang="en-US" altLang="en-US" sz="11200" dirty="0">
                <a:solidFill>
                  <a:srgbClr val="002060"/>
                </a:solidFill>
              </a:rPr>
              <a:t> (generally taken as 1000 </a:t>
            </a:r>
            <a:r>
              <a:rPr lang="en-US" altLang="en-US" sz="11200" dirty="0" err="1">
                <a:solidFill>
                  <a:srgbClr val="002060"/>
                </a:solidFill>
              </a:rPr>
              <a:t>mb</a:t>
            </a:r>
            <a:r>
              <a:rPr lang="en-US" altLang="en-US" sz="11200" dirty="0">
                <a:solidFill>
                  <a:srgbClr val="002060"/>
                </a:solidFill>
              </a:rPr>
              <a:t>). </a:t>
            </a:r>
          </a:p>
          <a:p>
            <a:pPr eaLnBrk="1" hangingPunct="1">
              <a:lnSpc>
                <a:spcPct val="120000"/>
              </a:lnSpc>
              <a:spcBef>
                <a:spcPts val="0"/>
              </a:spcBef>
              <a:buFontTx/>
              <a:buNone/>
            </a:pPr>
            <a:r>
              <a:rPr lang="en-US" altLang="en-US" sz="11200" i="1" dirty="0"/>
              <a:t>Potential temperature </a:t>
            </a:r>
            <a:r>
              <a:rPr lang="en-US" altLang="en-US" sz="11200" dirty="0">
                <a:solidFill>
                  <a:srgbClr val="C00000"/>
                </a:solidFill>
              </a:rPr>
              <a:t>is denoted as θ and, for air is  given by</a:t>
            </a:r>
          </a:p>
          <a:p>
            <a:pPr eaLnBrk="1" hangingPunct="1">
              <a:lnSpc>
                <a:spcPct val="90000"/>
              </a:lnSpc>
              <a:buFontTx/>
              <a:buNone/>
            </a:pPr>
            <a:r>
              <a:rPr lang="en-US" altLang="en-US" sz="8600" dirty="0">
                <a:solidFill>
                  <a:srgbClr val="002060"/>
                </a:solidFill>
              </a:rPr>
              <a:t>								</a:t>
            </a:r>
          </a:p>
          <a:p>
            <a:pPr eaLnBrk="1" hangingPunct="1">
              <a:lnSpc>
                <a:spcPct val="90000"/>
              </a:lnSpc>
              <a:buFontTx/>
              <a:buNone/>
            </a:pPr>
            <a:endParaRPr lang="en-US" altLang="en-US" dirty="0" smtClean="0">
              <a:solidFill>
                <a:srgbClr val="002060"/>
              </a:solidFill>
            </a:endParaRPr>
          </a:p>
          <a:p>
            <a:pPr eaLnBrk="1" hangingPunct="1">
              <a:lnSpc>
                <a:spcPct val="90000"/>
              </a:lnSpc>
              <a:buFontTx/>
              <a:buNone/>
            </a:pPr>
            <a:endParaRPr lang="en-US" altLang="en-US" dirty="0">
              <a:solidFill>
                <a:srgbClr val="002060"/>
              </a:solidFill>
            </a:endParaRPr>
          </a:p>
          <a:p>
            <a:pPr eaLnBrk="1" hangingPunct="1">
              <a:lnSpc>
                <a:spcPct val="90000"/>
              </a:lnSpc>
              <a:buFontTx/>
              <a:buNone/>
            </a:pPr>
            <a:endParaRPr lang="en-US" altLang="en-US" dirty="0" smtClean="0">
              <a:solidFill>
                <a:srgbClr val="002060"/>
              </a:solidFill>
            </a:endParaRPr>
          </a:p>
          <a:p>
            <a:pPr eaLnBrk="1" hangingPunct="1">
              <a:lnSpc>
                <a:spcPct val="90000"/>
              </a:lnSpc>
              <a:buFontTx/>
              <a:buNone/>
            </a:pPr>
            <a:endParaRPr lang="en-US" altLang="en-US" sz="3500" dirty="0" smtClean="0">
              <a:solidFill>
                <a:srgbClr val="002060"/>
              </a:solidFill>
            </a:endParaRPr>
          </a:p>
          <a:p>
            <a:pPr eaLnBrk="1" hangingPunct="1">
              <a:lnSpc>
                <a:spcPct val="90000"/>
              </a:lnSpc>
              <a:buFontTx/>
              <a:buNone/>
            </a:pPr>
            <a:endParaRPr lang="en-US" altLang="en-US" sz="3500" dirty="0">
              <a:solidFill>
                <a:srgbClr val="002060"/>
              </a:solidFill>
            </a:endParaRPr>
          </a:p>
          <a:p>
            <a:pPr marL="0" indent="0">
              <a:buNone/>
            </a:pPr>
            <a:r>
              <a:rPr lang="en-US" altLang="en-US" sz="11200" dirty="0" smtClean="0">
                <a:solidFill>
                  <a:srgbClr val="002060"/>
                </a:solidFill>
              </a:rPr>
              <a:t>where </a:t>
            </a:r>
            <a:r>
              <a:rPr lang="en-US" altLang="en-US" sz="11200" i="1" dirty="0">
                <a:solidFill>
                  <a:srgbClr val="002060"/>
                </a:solidFill>
              </a:rPr>
              <a:t>T</a:t>
            </a:r>
            <a:r>
              <a:rPr lang="en-US" altLang="en-US" sz="11200" dirty="0">
                <a:solidFill>
                  <a:srgbClr val="002060"/>
                </a:solidFill>
              </a:rPr>
              <a:t> is the absolute temperature (in K) of the parcel, </a:t>
            </a:r>
            <a:r>
              <a:rPr lang="en-US" altLang="en-US" sz="11200" i="1" dirty="0">
                <a:solidFill>
                  <a:srgbClr val="002060"/>
                </a:solidFill>
              </a:rPr>
              <a:t>R</a:t>
            </a:r>
            <a:r>
              <a:rPr lang="en-US" altLang="en-US" sz="11200" dirty="0">
                <a:solidFill>
                  <a:srgbClr val="002060"/>
                </a:solidFill>
              </a:rPr>
              <a:t> is the gas constant of air, and </a:t>
            </a:r>
            <a:r>
              <a:rPr lang="en-US" altLang="en-US" sz="11200" i="1" dirty="0" err="1">
                <a:solidFill>
                  <a:srgbClr val="002060"/>
                </a:solidFill>
              </a:rPr>
              <a:t>c</a:t>
            </a:r>
            <a:r>
              <a:rPr lang="en-US" altLang="en-US" sz="11200" i="1" baseline="-25000" dirty="0" err="1">
                <a:solidFill>
                  <a:srgbClr val="002060"/>
                </a:solidFill>
              </a:rPr>
              <a:t>p</a:t>
            </a:r>
            <a:r>
              <a:rPr lang="en-US" altLang="en-US" sz="11200" dirty="0">
                <a:solidFill>
                  <a:srgbClr val="002060"/>
                </a:solidFill>
              </a:rPr>
              <a:t> is the specific heat capacity at a constant pressure. This equation is often known as </a:t>
            </a:r>
            <a:r>
              <a:rPr lang="en-US" altLang="en-US" sz="11200" i="1" dirty="0">
                <a:solidFill>
                  <a:srgbClr val="C00000"/>
                </a:solidFill>
              </a:rPr>
              <a:t>Poisson's </a:t>
            </a:r>
            <a:r>
              <a:rPr lang="en-US" altLang="en-US" sz="11200" dirty="0">
                <a:solidFill>
                  <a:srgbClr val="002060"/>
                </a:solidFill>
              </a:rPr>
              <a:t>equation.</a:t>
            </a:r>
            <a:br>
              <a:rPr lang="en-US" altLang="en-US" sz="11200" dirty="0">
                <a:solidFill>
                  <a:srgbClr val="002060"/>
                </a:solidFill>
              </a:rPr>
            </a:br>
            <a:r>
              <a:rPr lang="en-US" altLang="en-US" sz="11200" dirty="0" smtClean="0"/>
              <a:t>Potential </a:t>
            </a:r>
            <a:r>
              <a:rPr lang="en-US" altLang="en-US" sz="11200" dirty="0"/>
              <a:t>temperature is conserved for all dry adiabatic processes.  </a:t>
            </a:r>
            <a:endParaRPr lang="en-US" altLang="en-US" sz="11200" dirty="0" smtClean="0"/>
          </a:p>
          <a:p>
            <a:pPr marL="0" indent="0">
              <a:buNone/>
            </a:pPr>
            <a:r>
              <a:rPr lang="en-US" altLang="en-US" sz="11200" dirty="0" smtClean="0"/>
              <a:t>Above equation assumes an adiabatic process and </a:t>
            </a:r>
            <a:r>
              <a:rPr lang="en-US" sz="9600" dirty="0" smtClean="0">
                <a:solidFill>
                  <a:srgbClr val="C00000"/>
                </a:solidFill>
              </a:rPr>
              <a:t>:</a:t>
            </a:r>
            <a:endParaRPr lang="en-US" sz="9600" dirty="0">
              <a:solidFill>
                <a:srgbClr val="C00000"/>
              </a:solidFill>
            </a:endParaRPr>
          </a:p>
          <a:p>
            <a:r>
              <a:rPr lang="en-US" sz="9600" dirty="0" smtClean="0">
                <a:solidFill>
                  <a:srgbClr val="002060"/>
                </a:solidFill>
              </a:rPr>
              <a:t>Hydrostatic </a:t>
            </a:r>
            <a:r>
              <a:rPr lang="en-US" sz="9600" dirty="0">
                <a:solidFill>
                  <a:srgbClr val="002060"/>
                </a:solidFill>
              </a:rPr>
              <a:t>balance   </a:t>
            </a:r>
          </a:p>
          <a:p>
            <a:r>
              <a:rPr lang="en-US" sz="9600" dirty="0">
                <a:solidFill>
                  <a:srgbClr val="002060"/>
                </a:solidFill>
              </a:rPr>
              <a:t>Ideal gas:  ρ = p/RT,  </a:t>
            </a:r>
          </a:p>
          <a:p>
            <a:pPr eaLnBrk="1" hangingPunct="1">
              <a:lnSpc>
                <a:spcPct val="120000"/>
              </a:lnSpc>
              <a:spcBef>
                <a:spcPts val="0"/>
              </a:spcBef>
              <a:buFontTx/>
              <a:buNone/>
            </a:pPr>
            <a:endParaRPr lang="en-US" altLang="en-US" sz="11200" dirty="0" smtClean="0"/>
          </a:p>
          <a:p>
            <a:pPr eaLnBrk="1" hangingPunct="1">
              <a:lnSpc>
                <a:spcPct val="120000"/>
              </a:lnSpc>
              <a:spcBef>
                <a:spcPts val="0"/>
              </a:spcBef>
              <a:buFontTx/>
              <a:buNone/>
            </a:pPr>
            <a:endParaRPr lang="en-US" altLang="en-US" sz="11200" dirty="0">
              <a:solidFill>
                <a:srgbClr val="002060"/>
              </a:solidFill>
            </a:endParaRPr>
          </a:p>
          <a:p>
            <a:pPr eaLnBrk="1" hangingPunct="1">
              <a:lnSpc>
                <a:spcPct val="90000"/>
              </a:lnSpc>
            </a:pPr>
            <a:r>
              <a:rPr lang="en-US" altLang="en-US" dirty="0">
                <a:solidFill>
                  <a:srgbClr val="002060"/>
                </a:solidFill>
              </a:rPr>
              <a:t> </a:t>
            </a:r>
          </a:p>
        </p:txBody>
      </p:sp>
      <p:pic>
        <p:nvPicPr>
          <p:cNvPr id="18436" name="Picture 2" descr="G:\pot_tem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269" y="2791326"/>
            <a:ext cx="2862712" cy="116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13877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42105" y="238061"/>
            <a:ext cx="11101589" cy="1477328"/>
          </a:xfrm>
          <a:prstGeom prst="rect">
            <a:avLst/>
          </a:prstGeom>
        </p:spPr>
        <p:txBody>
          <a:bodyPr vert="horz" wrap="square" lIns="0" tIns="0" rIns="0" bIns="0" rtlCol="0" anchor="ctr">
            <a:spAutoFit/>
          </a:bodyPr>
          <a:lstStyle/>
          <a:p>
            <a:pPr marL="10646" marR="4483" indent="-1121" algn="ctr">
              <a:lnSpc>
                <a:spcPct val="100000"/>
              </a:lnSpc>
            </a:pPr>
            <a:r>
              <a:rPr sz="2471" spc="-110" dirty="0">
                <a:solidFill>
                  <a:srgbClr val="C00000"/>
                </a:solidFill>
              </a:rPr>
              <a:t>“</a:t>
            </a:r>
            <a:r>
              <a:rPr sz="3200" spc="-110" dirty="0">
                <a:solidFill>
                  <a:srgbClr val="C00000"/>
                </a:solidFill>
                <a:latin typeface="+mn-lt"/>
              </a:rPr>
              <a:t>A </a:t>
            </a:r>
            <a:r>
              <a:rPr sz="3200" spc="-9" dirty="0">
                <a:solidFill>
                  <a:srgbClr val="C00000"/>
                </a:solidFill>
                <a:latin typeface="+mn-lt"/>
              </a:rPr>
              <a:t>Brief </a:t>
            </a:r>
            <a:r>
              <a:rPr sz="3200" spc="-13" dirty="0">
                <a:solidFill>
                  <a:srgbClr val="C00000"/>
                </a:solidFill>
                <a:latin typeface="+mn-lt"/>
              </a:rPr>
              <a:t>Practical </a:t>
            </a:r>
            <a:r>
              <a:rPr sz="3200" spc="-9" dirty="0">
                <a:solidFill>
                  <a:srgbClr val="C00000"/>
                </a:solidFill>
                <a:latin typeface="+mn-lt"/>
              </a:rPr>
              <a:t>Guide </a:t>
            </a:r>
            <a:r>
              <a:rPr sz="3200" spc="-13" dirty="0">
                <a:solidFill>
                  <a:srgbClr val="C00000"/>
                </a:solidFill>
                <a:latin typeface="+mn-lt"/>
              </a:rPr>
              <a:t>to </a:t>
            </a:r>
            <a:r>
              <a:rPr sz="3200" spc="-18" dirty="0">
                <a:solidFill>
                  <a:srgbClr val="C00000"/>
                </a:solidFill>
                <a:latin typeface="+mn-lt"/>
              </a:rPr>
              <a:t>Eddy </a:t>
            </a:r>
            <a:r>
              <a:rPr sz="3200" spc="-9" dirty="0">
                <a:solidFill>
                  <a:srgbClr val="C00000"/>
                </a:solidFill>
                <a:latin typeface="+mn-lt"/>
              </a:rPr>
              <a:t>Covariance Flux  Measurements: Principles and </a:t>
            </a:r>
            <a:r>
              <a:rPr sz="3200" spc="-22" dirty="0">
                <a:solidFill>
                  <a:srgbClr val="C00000"/>
                </a:solidFill>
                <a:latin typeface="+mn-lt"/>
              </a:rPr>
              <a:t>Workflow </a:t>
            </a:r>
            <a:r>
              <a:rPr sz="3200" spc="-13" dirty="0">
                <a:solidFill>
                  <a:srgbClr val="C00000"/>
                </a:solidFill>
                <a:latin typeface="+mn-lt"/>
              </a:rPr>
              <a:t>Examples </a:t>
            </a:r>
            <a:r>
              <a:rPr sz="3200" spc="-22" dirty="0">
                <a:solidFill>
                  <a:srgbClr val="C00000"/>
                </a:solidFill>
                <a:latin typeface="+mn-lt"/>
              </a:rPr>
              <a:t>for  </a:t>
            </a:r>
            <a:r>
              <a:rPr sz="3200" spc="-9" dirty="0">
                <a:solidFill>
                  <a:srgbClr val="C00000"/>
                </a:solidFill>
                <a:latin typeface="+mn-lt"/>
              </a:rPr>
              <a:t>Scientific and </a:t>
            </a:r>
            <a:r>
              <a:rPr sz="3200" spc="-13" dirty="0">
                <a:solidFill>
                  <a:srgbClr val="C00000"/>
                </a:solidFill>
                <a:latin typeface="+mn-lt"/>
              </a:rPr>
              <a:t>Industrial</a:t>
            </a:r>
            <a:r>
              <a:rPr sz="3200" spc="106" dirty="0">
                <a:solidFill>
                  <a:srgbClr val="C00000"/>
                </a:solidFill>
                <a:latin typeface="+mn-lt"/>
              </a:rPr>
              <a:t> </a:t>
            </a:r>
            <a:r>
              <a:rPr sz="3200" spc="-13" dirty="0">
                <a:solidFill>
                  <a:srgbClr val="C00000"/>
                </a:solidFill>
                <a:latin typeface="+mn-lt"/>
              </a:rPr>
              <a:t>Applications”</a:t>
            </a:r>
            <a:endParaRPr sz="3200" dirty="0">
              <a:solidFill>
                <a:srgbClr val="C00000"/>
              </a:solidFill>
              <a:latin typeface="+mn-lt"/>
            </a:endParaRPr>
          </a:p>
        </p:txBody>
      </p:sp>
      <p:sp>
        <p:nvSpPr>
          <p:cNvPr id="3" name="object 3"/>
          <p:cNvSpPr txBox="1"/>
          <p:nvPr/>
        </p:nvSpPr>
        <p:spPr>
          <a:xfrm>
            <a:off x="1" y="2253803"/>
            <a:ext cx="12063662" cy="3923382"/>
          </a:xfrm>
          <a:prstGeom prst="rect">
            <a:avLst/>
          </a:prstGeom>
        </p:spPr>
        <p:txBody>
          <a:bodyPr vert="horz" wrap="square" lIns="0" tIns="0" rIns="0" bIns="0" rtlCol="0">
            <a:spAutoFit/>
          </a:bodyPr>
          <a:lstStyle/>
          <a:p>
            <a:pPr marL="887553"/>
            <a:r>
              <a:rPr sz="3200" spc="-4" dirty="0">
                <a:solidFill>
                  <a:srgbClr val="002060"/>
                </a:solidFill>
                <a:cs typeface="Calibri"/>
              </a:rPr>
              <a:t>G. </a:t>
            </a:r>
            <a:r>
              <a:rPr sz="3200" spc="-9" dirty="0">
                <a:solidFill>
                  <a:srgbClr val="002060"/>
                </a:solidFill>
                <a:cs typeface="Calibri"/>
              </a:rPr>
              <a:t>Burba and </a:t>
            </a:r>
            <a:r>
              <a:rPr sz="3200" spc="-31" dirty="0">
                <a:solidFill>
                  <a:srgbClr val="002060"/>
                </a:solidFill>
                <a:cs typeface="Calibri"/>
              </a:rPr>
              <a:t>D. </a:t>
            </a:r>
            <a:r>
              <a:rPr sz="3200" spc="-13" dirty="0">
                <a:solidFill>
                  <a:srgbClr val="002060"/>
                </a:solidFill>
                <a:cs typeface="Calibri"/>
              </a:rPr>
              <a:t>Anderson </a:t>
            </a:r>
            <a:r>
              <a:rPr sz="3200" spc="-4" dirty="0">
                <a:solidFill>
                  <a:srgbClr val="002060"/>
                </a:solidFill>
                <a:cs typeface="Calibri"/>
              </a:rPr>
              <a:t>of </a:t>
            </a:r>
            <a:r>
              <a:rPr sz="3200" spc="-9" dirty="0">
                <a:solidFill>
                  <a:srgbClr val="002060"/>
                </a:solidFill>
                <a:cs typeface="Calibri"/>
              </a:rPr>
              <a:t>LI-COR</a:t>
            </a:r>
            <a:r>
              <a:rPr sz="3200" spc="141" dirty="0">
                <a:solidFill>
                  <a:srgbClr val="002060"/>
                </a:solidFill>
                <a:cs typeface="Calibri"/>
              </a:rPr>
              <a:t> </a:t>
            </a:r>
            <a:r>
              <a:rPr sz="3200" spc="-4" dirty="0" smtClean="0">
                <a:solidFill>
                  <a:srgbClr val="002060"/>
                </a:solidFill>
                <a:cs typeface="Calibri"/>
              </a:rPr>
              <a:t>Biosciences</a:t>
            </a:r>
            <a:endParaRPr lang="en-US" sz="3200" spc="-4" dirty="0" smtClean="0">
              <a:solidFill>
                <a:srgbClr val="002060"/>
              </a:solidFill>
              <a:cs typeface="Calibri"/>
            </a:endParaRPr>
          </a:p>
          <a:p>
            <a:pPr marL="887553"/>
            <a:endParaRPr lang="en-US" sz="3200" spc="-4" dirty="0">
              <a:solidFill>
                <a:srgbClr val="002060"/>
              </a:solidFill>
              <a:cs typeface="Calibri"/>
            </a:endParaRPr>
          </a:p>
          <a:p>
            <a:pPr marL="887413" indent="-887413"/>
            <a:r>
              <a:rPr lang="en-US" sz="3200" spc="-4" dirty="0" smtClean="0">
                <a:cs typeface="Calibri"/>
              </a:rPr>
              <a:t>Objective:</a:t>
            </a:r>
            <a:endParaRPr sz="3200" dirty="0">
              <a:cs typeface="Calibri"/>
            </a:endParaRPr>
          </a:p>
          <a:p>
            <a:pPr marL="467846" marR="279041" indent="-457200">
              <a:spcBef>
                <a:spcPts val="1474"/>
              </a:spcBef>
              <a:buFont typeface="Courier New" panose="02070309020205020404" pitchFamily="49" charset="0"/>
              <a:buChar char="o"/>
            </a:pPr>
            <a:r>
              <a:rPr sz="3200" spc="-93" dirty="0" smtClean="0">
                <a:solidFill>
                  <a:srgbClr val="C00000"/>
                </a:solidFill>
                <a:cs typeface="Corbel"/>
              </a:rPr>
              <a:t>To </a:t>
            </a:r>
            <a:r>
              <a:rPr sz="3200" dirty="0">
                <a:solidFill>
                  <a:srgbClr val="C00000"/>
                </a:solidFill>
                <a:cs typeface="Corbel"/>
              </a:rPr>
              <a:t>help a non-expert </a:t>
            </a:r>
            <a:r>
              <a:rPr sz="3200" dirty="0">
                <a:cs typeface="Corbel"/>
              </a:rPr>
              <a:t>gain a basic understanding</a:t>
            </a:r>
            <a:r>
              <a:rPr sz="3200" spc="-97" dirty="0">
                <a:cs typeface="Corbel"/>
              </a:rPr>
              <a:t> </a:t>
            </a:r>
            <a:r>
              <a:rPr sz="3200" spc="-4" dirty="0">
                <a:cs typeface="Corbel"/>
              </a:rPr>
              <a:t>of  </a:t>
            </a:r>
            <a:r>
              <a:rPr sz="3200" dirty="0">
                <a:cs typeface="Corbel"/>
              </a:rPr>
              <a:t>the Eddy </a:t>
            </a:r>
            <a:r>
              <a:rPr sz="3200" spc="-4" dirty="0">
                <a:cs typeface="Corbel"/>
              </a:rPr>
              <a:t>Covariance method </a:t>
            </a:r>
            <a:r>
              <a:rPr sz="3200" dirty="0">
                <a:cs typeface="Corbel"/>
              </a:rPr>
              <a:t>and to point </a:t>
            </a:r>
            <a:r>
              <a:rPr sz="3200" spc="-4" dirty="0">
                <a:cs typeface="Corbel"/>
              </a:rPr>
              <a:t>out  </a:t>
            </a:r>
            <a:r>
              <a:rPr sz="3200" dirty="0">
                <a:cs typeface="Corbel"/>
              </a:rPr>
              <a:t>valuable</a:t>
            </a:r>
            <a:r>
              <a:rPr sz="3200" spc="-119" dirty="0">
                <a:cs typeface="Corbel"/>
              </a:rPr>
              <a:t> </a:t>
            </a:r>
            <a:r>
              <a:rPr sz="3200" dirty="0">
                <a:cs typeface="Corbel"/>
              </a:rPr>
              <a:t>references</a:t>
            </a:r>
          </a:p>
          <a:p>
            <a:pPr marL="565903" marR="4483" indent="-457200">
              <a:lnSpc>
                <a:spcPct val="108400"/>
              </a:lnSpc>
              <a:spcBef>
                <a:spcPts val="1632"/>
              </a:spcBef>
              <a:buFont typeface="Courier New" panose="02070309020205020404" pitchFamily="49" charset="0"/>
              <a:buChar char="o"/>
            </a:pPr>
            <a:r>
              <a:rPr sz="3200" spc="-93" dirty="0">
                <a:cs typeface="Corbel"/>
              </a:rPr>
              <a:t>To </a:t>
            </a:r>
            <a:r>
              <a:rPr sz="3200" spc="-4" dirty="0">
                <a:cs typeface="Corbel"/>
              </a:rPr>
              <a:t>provide </a:t>
            </a:r>
            <a:r>
              <a:rPr sz="3200" dirty="0">
                <a:cs typeface="Corbel"/>
              </a:rPr>
              <a:t>explanations in a </a:t>
            </a:r>
            <a:r>
              <a:rPr sz="3200" spc="-4" dirty="0">
                <a:cs typeface="Corbel"/>
              </a:rPr>
              <a:t>simplified </a:t>
            </a:r>
            <a:r>
              <a:rPr sz="3200" dirty="0">
                <a:cs typeface="Corbel"/>
              </a:rPr>
              <a:t>manner </a:t>
            </a:r>
            <a:r>
              <a:rPr sz="3200" spc="-4" dirty="0">
                <a:cs typeface="Corbel"/>
              </a:rPr>
              <a:t>first,  </a:t>
            </a:r>
            <a:r>
              <a:rPr sz="3200" dirty="0">
                <a:cs typeface="Corbel"/>
              </a:rPr>
              <a:t>and then elaborate with specific</a:t>
            </a:r>
            <a:r>
              <a:rPr sz="3200" spc="-199" dirty="0">
                <a:cs typeface="Corbel"/>
              </a:rPr>
              <a:t> </a:t>
            </a:r>
            <a:r>
              <a:rPr sz="3200" dirty="0">
                <a:cs typeface="Corbel"/>
              </a:rPr>
              <a:t>details</a:t>
            </a:r>
          </a:p>
        </p:txBody>
      </p:sp>
    </p:spTree>
    <p:extLst>
      <p:ext uri="{BB962C8B-B14F-4D97-AF65-F5344CB8AC3E}">
        <p14:creationId xmlns:p14="http://schemas.microsoft.com/office/powerpoint/2010/main" val="37701256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218940"/>
            <a:ext cx="11900078" cy="6186309"/>
          </a:xfrm>
          <a:prstGeom prst="rect">
            <a:avLst/>
          </a:prstGeom>
        </p:spPr>
        <p:txBody>
          <a:bodyPr wrap="square">
            <a:spAutoFit/>
          </a:bodyPr>
          <a:lstStyle/>
          <a:p>
            <a:r>
              <a:rPr lang="en-US" sz="3600" dirty="0">
                <a:solidFill>
                  <a:srgbClr val="C00000"/>
                </a:solidFill>
              </a:rPr>
              <a:t>Mathematical </a:t>
            </a:r>
            <a:r>
              <a:rPr lang="en-US" sz="3600" dirty="0" smtClean="0">
                <a:solidFill>
                  <a:srgbClr val="C00000"/>
                </a:solidFill>
              </a:rPr>
              <a:t>foundation</a:t>
            </a:r>
          </a:p>
          <a:p>
            <a:endParaRPr lang="en-US" sz="3600" dirty="0">
              <a:solidFill>
                <a:srgbClr val="C00000"/>
              </a:solidFill>
            </a:endParaRPr>
          </a:p>
          <a:p>
            <a:r>
              <a:rPr lang="en-US" sz="3600" dirty="0"/>
              <a:t>In mathematical terms, "eddy flux" is computed as a covariance between instantaneous deviation in vertical wind speed (w') from the mean value (w-overbar) and instantaneous deviation in gas concentration, mixing ratio (s'), from its mean value (s-overbar), multiplied by mean air density (</a:t>
            </a:r>
            <a:r>
              <a:rPr lang="en-US" sz="3600" dirty="0" err="1"/>
              <a:t>ρa</a:t>
            </a:r>
            <a:r>
              <a:rPr lang="en-US" sz="3600" dirty="0"/>
              <a:t>). Several mathematical operations and assumptions, including Reynolds decomposition, are involved in getting from physically complete equations of the turbulent flow to practical equations for computing "eddy flux", as shown below.</a:t>
            </a:r>
          </a:p>
        </p:txBody>
      </p:sp>
    </p:spTree>
    <p:extLst>
      <p:ext uri="{BB962C8B-B14F-4D97-AF65-F5344CB8AC3E}">
        <p14:creationId xmlns:p14="http://schemas.microsoft.com/office/powerpoint/2010/main" val="26347703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upload.wikimedia.org/wikipedia/commons/5/52/Eddy_Covariance_IRGA_Son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132" y="0"/>
            <a:ext cx="8049296" cy="60273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6207617"/>
            <a:ext cx="12192000" cy="461665"/>
          </a:xfrm>
          <a:prstGeom prst="rect">
            <a:avLst/>
          </a:prstGeom>
          <a:noFill/>
        </p:spPr>
        <p:txBody>
          <a:bodyPr wrap="square" rtlCol="0">
            <a:spAutoFit/>
          </a:bodyPr>
          <a:lstStyle/>
          <a:p>
            <a:r>
              <a:rPr lang="en-US" sz="2400" dirty="0">
                <a:solidFill>
                  <a:srgbClr val="C00000"/>
                </a:solidFill>
              </a:rPr>
              <a:t>Eddy covariance system consisting of an ultrasonic anemometer and infrared gas </a:t>
            </a:r>
            <a:r>
              <a:rPr lang="en-US" sz="2400" dirty="0" err="1">
                <a:solidFill>
                  <a:srgbClr val="C00000"/>
                </a:solidFill>
              </a:rPr>
              <a:t>analyser</a:t>
            </a:r>
            <a:r>
              <a:rPr lang="en-US" sz="2400" dirty="0">
                <a:solidFill>
                  <a:srgbClr val="C00000"/>
                </a:solidFill>
              </a:rPr>
              <a:t> (IRGA).</a:t>
            </a:r>
          </a:p>
        </p:txBody>
      </p:sp>
    </p:spTree>
    <p:extLst>
      <p:ext uri="{BB962C8B-B14F-4D97-AF65-F5344CB8AC3E}">
        <p14:creationId xmlns:p14="http://schemas.microsoft.com/office/powerpoint/2010/main" val="15457140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0" y="1007632"/>
            <a:ext cx="12192000" cy="5629746"/>
          </a:xfrm>
          <a:prstGeom prst="rect">
            <a:avLst/>
          </a:prstGeom>
        </p:spPr>
        <p:txBody>
          <a:bodyPr vert="horz" wrap="square" lIns="0" tIns="0" rIns="0" bIns="0" rtlCol="0">
            <a:spAutoFit/>
          </a:bodyPr>
          <a:lstStyle/>
          <a:p>
            <a:pPr marL="582706" marR="299773" indent="-571500">
              <a:lnSpc>
                <a:spcPct val="120000"/>
              </a:lnSpc>
              <a:buFont typeface="Arial" panose="020B0604020202020204" pitchFamily="34" charset="0"/>
              <a:buChar char="•"/>
            </a:pPr>
            <a:r>
              <a:rPr sz="3600" spc="-4" dirty="0">
                <a:latin typeface="Calibri"/>
                <a:cs typeface="Calibri"/>
              </a:rPr>
              <a:t>The </a:t>
            </a:r>
            <a:r>
              <a:rPr sz="3600" spc="-13" dirty="0">
                <a:solidFill>
                  <a:srgbClr val="C00000"/>
                </a:solidFill>
                <a:latin typeface="Calibri"/>
                <a:cs typeface="Calibri"/>
              </a:rPr>
              <a:t>Eddy </a:t>
            </a:r>
            <a:r>
              <a:rPr sz="3600" spc="-9" dirty="0">
                <a:solidFill>
                  <a:srgbClr val="C00000"/>
                </a:solidFill>
                <a:latin typeface="Calibri"/>
                <a:cs typeface="Calibri"/>
              </a:rPr>
              <a:t>Covariance </a:t>
            </a:r>
            <a:r>
              <a:rPr sz="3600" spc="-4" dirty="0">
                <a:latin typeface="Calibri"/>
                <a:cs typeface="Calibri"/>
              </a:rPr>
              <a:t>method is </a:t>
            </a:r>
            <a:r>
              <a:rPr sz="3600" dirty="0">
                <a:latin typeface="Calibri"/>
                <a:cs typeface="Calibri"/>
              </a:rPr>
              <a:t>one of </a:t>
            </a:r>
            <a:r>
              <a:rPr sz="3600" spc="-4" dirty="0">
                <a:latin typeface="Calibri"/>
                <a:cs typeface="Calibri"/>
              </a:rPr>
              <a:t>the </a:t>
            </a:r>
            <a:r>
              <a:rPr sz="3600" spc="-13" dirty="0">
                <a:latin typeface="Calibri"/>
                <a:cs typeface="Calibri"/>
              </a:rPr>
              <a:t>most  accurate, </a:t>
            </a:r>
            <a:r>
              <a:rPr sz="3600" spc="-9" dirty="0">
                <a:latin typeface="Calibri"/>
                <a:cs typeface="Calibri"/>
              </a:rPr>
              <a:t>direct </a:t>
            </a:r>
            <a:r>
              <a:rPr sz="3600" dirty="0">
                <a:latin typeface="Calibri"/>
                <a:cs typeface="Calibri"/>
              </a:rPr>
              <a:t>and </a:t>
            </a:r>
            <a:r>
              <a:rPr sz="3600" spc="-13" dirty="0">
                <a:latin typeface="Calibri"/>
                <a:cs typeface="Calibri"/>
              </a:rPr>
              <a:t>defensible </a:t>
            </a:r>
            <a:r>
              <a:rPr sz="3600" spc="-4" dirty="0">
                <a:latin typeface="Calibri"/>
                <a:cs typeface="Calibri"/>
              </a:rPr>
              <a:t>approaches </a:t>
            </a:r>
            <a:r>
              <a:rPr sz="3600" spc="-9" dirty="0">
                <a:latin typeface="Calibri"/>
                <a:cs typeface="Calibri"/>
              </a:rPr>
              <a:t>available  </a:t>
            </a:r>
            <a:r>
              <a:rPr sz="3600" spc="-22" dirty="0">
                <a:latin typeface="Calibri"/>
                <a:cs typeface="Calibri"/>
              </a:rPr>
              <a:t>to </a:t>
            </a:r>
            <a:r>
              <a:rPr sz="3600" spc="-18" dirty="0">
                <a:latin typeface="Calibri"/>
                <a:cs typeface="Calibri"/>
              </a:rPr>
              <a:t>date </a:t>
            </a:r>
            <a:r>
              <a:rPr sz="3600" spc="-26" dirty="0">
                <a:latin typeface="Calibri"/>
                <a:cs typeface="Calibri"/>
              </a:rPr>
              <a:t>for </a:t>
            </a:r>
            <a:r>
              <a:rPr sz="3600" spc="-9" dirty="0">
                <a:latin typeface="Calibri"/>
                <a:cs typeface="Calibri"/>
              </a:rPr>
              <a:t>measurements </a:t>
            </a:r>
            <a:r>
              <a:rPr sz="3600" dirty="0">
                <a:latin typeface="Calibri"/>
                <a:cs typeface="Calibri"/>
              </a:rPr>
              <a:t>of </a:t>
            </a:r>
            <a:r>
              <a:rPr sz="3600" spc="-18" dirty="0">
                <a:solidFill>
                  <a:srgbClr val="C00000"/>
                </a:solidFill>
                <a:latin typeface="Calibri"/>
                <a:cs typeface="Calibri"/>
              </a:rPr>
              <a:t>gas</a:t>
            </a:r>
            <a:r>
              <a:rPr sz="3600" spc="62" dirty="0">
                <a:solidFill>
                  <a:srgbClr val="C00000"/>
                </a:solidFill>
                <a:latin typeface="Calibri"/>
                <a:cs typeface="Calibri"/>
              </a:rPr>
              <a:t> </a:t>
            </a:r>
            <a:r>
              <a:rPr sz="3600" spc="-13" dirty="0" smtClean="0">
                <a:solidFill>
                  <a:srgbClr val="C00000"/>
                </a:solidFill>
                <a:latin typeface="Calibri"/>
                <a:cs typeface="Calibri"/>
              </a:rPr>
              <a:t>fluxes</a:t>
            </a:r>
            <a:r>
              <a:rPr lang="en-US" sz="3600" dirty="0">
                <a:latin typeface="Calibri"/>
                <a:cs typeface="Calibri"/>
              </a:rPr>
              <a:t> </a:t>
            </a:r>
            <a:r>
              <a:rPr sz="3600" dirty="0" smtClean="0">
                <a:latin typeface="Calibri"/>
                <a:cs typeface="Calibri"/>
              </a:rPr>
              <a:t>and </a:t>
            </a:r>
            <a:r>
              <a:rPr sz="3600" spc="-9" dirty="0">
                <a:latin typeface="Calibri"/>
                <a:cs typeface="Calibri"/>
              </a:rPr>
              <a:t>monitoring </a:t>
            </a:r>
            <a:r>
              <a:rPr sz="3600" dirty="0">
                <a:latin typeface="Calibri"/>
                <a:cs typeface="Calibri"/>
              </a:rPr>
              <a:t>of </a:t>
            </a:r>
            <a:r>
              <a:rPr sz="3600" spc="-18" dirty="0">
                <a:latin typeface="Calibri"/>
                <a:cs typeface="Calibri"/>
              </a:rPr>
              <a:t>gas </a:t>
            </a:r>
            <a:r>
              <a:rPr sz="3600" spc="-4" dirty="0">
                <a:latin typeface="Calibri"/>
                <a:cs typeface="Calibri"/>
              </a:rPr>
              <a:t>emissions </a:t>
            </a:r>
            <a:r>
              <a:rPr sz="3600" spc="-13" dirty="0">
                <a:latin typeface="Calibri"/>
                <a:cs typeface="Calibri"/>
              </a:rPr>
              <a:t>from </a:t>
            </a:r>
            <a:r>
              <a:rPr sz="3600" spc="-9" dirty="0">
                <a:latin typeface="Calibri"/>
                <a:cs typeface="Calibri"/>
              </a:rPr>
              <a:t>areas </a:t>
            </a:r>
            <a:r>
              <a:rPr sz="3600" spc="-4" dirty="0">
                <a:latin typeface="Calibri"/>
                <a:cs typeface="Calibri"/>
              </a:rPr>
              <a:t>with </a:t>
            </a:r>
            <a:r>
              <a:rPr sz="3600" spc="-13" dirty="0">
                <a:latin typeface="Calibri"/>
                <a:cs typeface="Calibri"/>
              </a:rPr>
              <a:t>sizes  </a:t>
            </a:r>
            <a:r>
              <a:rPr sz="3600" spc="-9" dirty="0">
                <a:latin typeface="Calibri"/>
                <a:cs typeface="Calibri"/>
              </a:rPr>
              <a:t>ranging </a:t>
            </a:r>
            <a:r>
              <a:rPr sz="3600" spc="-13" dirty="0">
                <a:latin typeface="Calibri"/>
                <a:cs typeface="Calibri"/>
              </a:rPr>
              <a:t>from </a:t>
            </a:r>
            <a:r>
              <a:rPr sz="3600" dirty="0">
                <a:latin typeface="Calibri"/>
                <a:cs typeface="Calibri"/>
              </a:rPr>
              <a:t>a </a:t>
            </a:r>
            <a:r>
              <a:rPr sz="3600" spc="-31" dirty="0">
                <a:latin typeface="Calibri"/>
                <a:cs typeface="Calibri"/>
              </a:rPr>
              <a:t>few </a:t>
            </a:r>
            <a:r>
              <a:rPr sz="3600" spc="-9" dirty="0">
                <a:latin typeface="Calibri"/>
                <a:cs typeface="Calibri"/>
              </a:rPr>
              <a:t>hundred </a:t>
            </a:r>
            <a:r>
              <a:rPr sz="3600" spc="-22" dirty="0">
                <a:latin typeface="Calibri"/>
                <a:cs typeface="Calibri"/>
              </a:rPr>
              <a:t>to </a:t>
            </a:r>
            <a:r>
              <a:rPr sz="3600" spc="-4" dirty="0">
                <a:latin typeface="Calibri"/>
                <a:cs typeface="Calibri"/>
              </a:rPr>
              <a:t>millions </a:t>
            </a:r>
            <a:r>
              <a:rPr sz="3600" dirty="0">
                <a:latin typeface="Calibri"/>
                <a:cs typeface="Calibri"/>
              </a:rPr>
              <a:t>of</a:t>
            </a:r>
            <a:r>
              <a:rPr sz="3600" spc="124" dirty="0">
                <a:latin typeface="Calibri"/>
                <a:cs typeface="Calibri"/>
              </a:rPr>
              <a:t> </a:t>
            </a:r>
            <a:r>
              <a:rPr sz="3600" spc="-9" dirty="0" smtClean="0">
                <a:latin typeface="Calibri"/>
                <a:cs typeface="Calibri"/>
              </a:rPr>
              <a:t>square</a:t>
            </a:r>
            <a:r>
              <a:rPr lang="en-US" sz="3600" dirty="0">
                <a:latin typeface="Calibri"/>
                <a:cs typeface="Calibri"/>
              </a:rPr>
              <a:t> </a:t>
            </a:r>
            <a:r>
              <a:rPr sz="3600" spc="-18" dirty="0" smtClean="0">
                <a:latin typeface="Calibri"/>
                <a:cs typeface="Calibri"/>
              </a:rPr>
              <a:t>meters</a:t>
            </a:r>
            <a:endParaRPr sz="3600" dirty="0">
              <a:latin typeface="Calibri"/>
              <a:cs typeface="Calibri"/>
            </a:endParaRPr>
          </a:p>
          <a:p>
            <a:pPr marL="313781" marR="4483" indent="-302575">
              <a:spcBef>
                <a:spcPts val="675"/>
              </a:spcBef>
              <a:buChar char="•"/>
              <a:tabLst>
                <a:tab pos="272317" algn="l"/>
              </a:tabLst>
            </a:pPr>
            <a:r>
              <a:rPr sz="3600" spc="-4" dirty="0">
                <a:latin typeface="Calibri"/>
                <a:cs typeface="Calibri"/>
              </a:rPr>
              <a:t>The method </a:t>
            </a:r>
            <a:r>
              <a:rPr sz="3600" spc="-9" dirty="0">
                <a:latin typeface="Calibri"/>
                <a:cs typeface="Calibri"/>
              </a:rPr>
              <a:t>relies </a:t>
            </a:r>
            <a:r>
              <a:rPr sz="3600" dirty="0">
                <a:latin typeface="Calibri"/>
                <a:cs typeface="Calibri"/>
              </a:rPr>
              <a:t>on </a:t>
            </a:r>
            <a:r>
              <a:rPr sz="3600" spc="-9" dirty="0">
                <a:solidFill>
                  <a:srgbClr val="C00000"/>
                </a:solidFill>
                <a:latin typeface="Calibri"/>
                <a:cs typeface="Calibri"/>
              </a:rPr>
              <a:t>direct </a:t>
            </a:r>
            <a:r>
              <a:rPr sz="3600" dirty="0">
                <a:solidFill>
                  <a:srgbClr val="C00000"/>
                </a:solidFill>
                <a:latin typeface="Calibri"/>
                <a:cs typeface="Calibri"/>
              </a:rPr>
              <a:t>and </a:t>
            </a:r>
            <a:r>
              <a:rPr sz="3600" spc="-4" dirty="0">
                <a:solidFill>
                  <a:srgbClr val="C00000"/>
                </a:solidFill>
                <a:latin typeface="Calibri"/>
                <a:cs typeface="Calibri"/>
              </a:rPr>
              <a:t>very </a:t>
            </a:r>
            <a:r>
              <a:rPr sz="3600" spc="-26" dirty="0">
                <a:solidFill>
                  <a:srgbClr val="C00000"/>
                </a:solidFill>
                <a:latin typeface="Calibri"/>
                <a:cs typeface="Calibri"/>
              </a:rPr>
              <a:t>fast  </a:t>
            </a:r>
            <a:r>
              <a:rPr sz="3600" spc="-9" dirty="0">
                <a:latin typeface="Calibri"/>
                <a:cs typeface="Calibri"/>
              </a:rPr>
              <a:t>measurements </a:t>
            </a:r>
            <a:r>
              <a:rPr sz="3600" dirty="0">
                <a:latin typeface="Calibri"/>
                <a:cs typeface="Calibri"/>
              </a:rPr>
              <a:t>of </a:t>
            </a:r>
            <a:r>
              <a:rPr sz="3600" dirty="0">
                <a:solidFill>
                  <a:srgbClr val="C00000"/>
                </a:solidFill>
                <a:latin typeface="Calibri"/>
                <a:cs typeface="Calibri"/>
              </a:rPr>
              <a:t>actual </a:t>
            </a:r>
            <a:r>
              <a:rPr sz="3600" spc="-18" dirty="0">
                <a:solidFill>
                  <a:srgbClr val="C00000"/>
                </a:solidFill>
                <a:latin typeface="Calibri"/>
                <a:cs typeface="Calibri"/>
              </a:rPr>
              <a:t>gas </a:t>
            </a:r>
            <a:r>
              <a:rPr sz="3600" spc="-9" dirty="0">
                <a:latin typeface="Calibri"/>
                <a:cs typeface="Calibri"/>
              </a:rPr>
              <a:t>transport by </a:t>
            </a:r>
            <a:r>
              <a:rPr sz="3600" dirty="0">
                <a:latin typeface="Calibri"/>
                <a:cs typeface="Calibri"/>
              </a:rPr>
              <a:t>a 3-D </a:t>
            </a:r>
            <a:r>
              <a:rPr sz="3600" spc="-4" dirty="0">
                <a:latin typeface="Calibri"/>
                <a:cs typeface="Calibri"/>
              </a:rPr>
              <a:t>wind  speed in </a:t>
            </a:r>
            <a:r>
              <a:rPr sz="3600" spc="-9" dirty="0">
                <a:latin typeface="Calibri"/>
                <a:cs typeface="Calibri"/>
              </a:rPr>
              <a:t>real </a:t>
            </a:r>
            <a:r>
              <a:rPr sz="3600" spc="-4" dirty="0">
                <a:latin typeface="Calibri"/>
                <a:cs typeface="Calibri"/>
              </a:rPr>
              <a:t>time </a:t>
            </a:r>
            <a:r>
              <a:rPr sz="3600" i="1" spc="-4" dirty="0">
                <a:latin typeface="Calibri"/>
                <a:cs typeface="Calibri"/>
              </a:rPr>
              <a:t>in situ</a:t>
            </a:r>
            <a:r>
              <a:rPr sz="3600" spc="-4" dirty="0">
                <a:latin typeface="Calibri"/>
                <a:cs typeface="Calibri"/>
              </a:rPr>
              <a:t>, </a:t>
            </a:r>
            <a:r>
              <a:rPr sz="3600" spc="-9" dirty="0">
                <a:latin typeface="Calibri"/>
                <a:cs typeface="Calibri"/>
              </a:rPr>
              <a:t>resulting </a:t>
            </a:r>
            <a:r>
              <a:rPr sz="3600" spc="-4" dirty="0">
                <a:latin typeface="Calibri"/>
                <a:cs typeface="Calibri"/>
              </a:rPr>
              <a:t>in</a:t>
            </a:r>
            <a:r>
              <a:rPr sz="3600" spc="97" dirty="0">
                <a:latin typeface="Calibri"/>
                <a:cs typeface="Calibri"/>
              </a:rPr>
              <a:t> </a:t>
            </a:r>
            <a:r>
              <a:rPr sz="3600" spc="-4" dirty="0" smtClean="0">
                <a:latin typeface="Calibri"/>
                <a:cs typeface="Calibri"/>
              </a:rPr>
              <a:t>calculations</a:t>
            </a:r>
            <a:r>
              <a:rPr lang="en-US" sz="3600" dirty="0">
                <a:latin typeface="Calibri"/>
                <a:cs typeface="Calibri"/>
              </a:rPr>
              <a:t> </a:t>
            </a:r>
            <a:r>
              <a:rPr sz="3600" dirty="0" smtClean="0">
                <a:latin typeface="Calibri"/>
                <a:cs typeface="Calibri"/>
              </a:rPr>
              <a:t>of </a:t>
            </a:r>
            <a:r>
              <a:rPr sz="3600" spc="-4" dirty="0">
                <a:latin typeface="Calibri"/>
                <a:cs typeface="Calibri"/>
              </a:rPr>
              <a:t>turbulent </a:t>
            </a:r>
            <a:r>
              <a:rPr sz="3600" spc="-13" dirty="0">
                <a:latin typeface="Calibri"/>
                <a:cs typeface="Calibri"/>
              </a:rPr>
              <a:t>fluxes </a:t>
            </a:r>
            <a:r>
              <a:rPr sz="3600" spc="-4" dirty="0">
                <a:latin typeface="Calibri"/>
                <a:cs typeface="Calibri"/>
              </a:rPr>
              <a:t>within the atmospheric  </a:t>
            </a:r>
            <a:r>
              <a:rPr sz="3600" dirty="0">
                <a:latin typeface="Calibri"/>
                <a:cs typeface="Calibri"/>
              </a:rPr>
              <a:t>boundary</a:t>
            </a:r>
            <a:r>
              <a:rPr sz="3600" spc="-49" dirty="0">
                <a:latin typeface="Calibri"/>
                <a:cs typeface="Calibri"/>
              </a:rPr>
              <a:t> </a:t>
            </a:r>
            <a:r>
              <a:rPr sz="3600" spc="-18" dirty="0">
                <a:latin typeface="Calibri"/>
                <a:cs typeface="Calibri"/>
              </a:rPr>
              <a:t>layer</a:t>
            </a:r>
            <a:endParaRPr sz="3600" dirty="0">
              <a:latin typeface="Calibri"/>
              <a:cs typeface="Calibri"/>
            </a:endParaRPr>
          </a:p>
        </p:txBody>
      </p:sp>
    </p:spTree>
    <p:extLst>
      <p:ext uri="{BB962C8B-B14F-4D97-AF65-F5344CB8AC3E}">
        <p14:creationId xmlns:p14="http://schemas.microsoft.com/office/powerpoint/2010/main" val="75381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47355"/>
            <a:ext cx="11917250" cy="1231106"/>
          </a:xfrm>
          <a:prstGeom prst="rect">
            <a:avLst/>
          </a:prstGeom>
        </p:spPr>
        <p:txBody>
          <a:bodyPr vert="horz" wrap="square" lIns="0" tIns="0" rIns="0" bIns="0" rtlCol="0" anchor="ctr">
            <a:spAutoFit/>
          </a:bodyPr>
          <a:lstStyle/>
          <a:p>
            <a:pPr marL="11206" marR="4483" algn="ctr">
              <a:lnSpc>
                <a:spcPct val="100000"/>
              </a:lnSpc>
              <a:tabLst>
                <a:tab pos="63500" algn="l"/>
              </a:tabLst>
            </a:pPr>
            <a:r>
              <a:rPr sz="4000" spc="-18" dirty="0">
                <a:solidFill>
                  <a:srgbClr val="C00000"/>
                </a:solidFill>
                <a:latin typeface="+mn-lt"/>
              </a:rPr>
              <a:t>Several networks </a:t>
            </a:r>
            <a:r>
              <a:rPr sz="4000" spc="-22" dirty="0">
                <a:solidFill>
                  <a:srgbClr val="C00000"/>
                </a:solidFill>
                <a:latin typeface="+mn-lt"/>
              </a:rPr>
              <a:t>have </a:t>
            </a:r>
            <a:r>
              <a:rPr sz="4000" spc="-4" dirty="0">
                <a:solidFill>
                  <a:srgbClr val="C00000"/>
                </a:solidFill>
                <a:latin typeface="+mn-lt"/>
              </a:rPr>
              <a:t>been </a:t>
            </a:r>
            <a:r>
              <a:rPr sz="4000" spc="-13" dirty="0">
                <a:solidFill>
                  <a:srgbClr val="C00000"/>
                </a:solidFill>
                <a:latin typeface="+mn-lt"/>
              </a:rPr>
              <a:t>established over  </a:t>
            </a:r>
            <a:r>
              <a:rPr sz="4000" spc="-4" dirty="0">
                <a:solidFill>
                  <a:srgbClr val="C00000"/>
                </a:solidFill>
                <a:latin typeface="+mn-lt"/>
              </a:rPr>
              <a:t>the globe </a:t>
            </a:r>
            <a:r>
              <a:rPr sz="4000" spc="-22" dirty="0">
                <a:solidFill>
                  <a:srgbClr val="C00000"/>
                </a:solidFill>
                <a:latin typeface="+mn-lt"/>
              </a:rPr>
              <a:t>to </a:t>
            </a:r>
            <a:r>
              <a:rPr sz="4000" spc="-9" dirty="0">
                <a:solidFill>
                  <a:srgbClr val="C00000"/>
                </a:solidFill>
                <a:latin typeface="+mn-lt"/>
              </a:rPr>
              <a:t>measure turbulent </a:t>
            </a:r>
            <a:r>
              <a:rPr sz="4000" spc="-18" dirty="0" smtClean="0">
                <a:solidFill>
                  <a:srgbClr val="C00000"/>
                </a:solidFill>
                <a:latin typeface="+mn-lt"/>
              </a:rPr>
              <a:t>fluxes</a:t>
            </a:r>
            <a:r>
              <a:rPr lang="en-US" sz="4000" spc="-18" dirty="0" smtClean="0">
                <a:solidFill>
                  <a:srgbClr val="C00000"/>
                </a:solidFill>
                <a:latin typeface="+mn-lt"/>
              </a:rPr>
              <a:t>.</a:t>
            </a:r>
            <a:r>
              <a:rPr sz="4000" spc="-18" dirty="0" smtClean="0">
                <a:solidFill>
                  <a:srgbClr val="C00000"/>
                </a:solidFill>
                <a:latin typeface="+mn-lt"/>
              </a:rPr>
              <a:t> </a:t>
            </a:r>
            <a:endParaRPr sz="4000" dirty="0">
              <a:solidFill>
                <a:srgbClr val="C00000"/>
              </a:solidFill>
              <a:latin typeface="+mn-lt"/>
            </a:endParaRPr>
          </a:p>
        </p:txBody>
      </p:sp>
      <p:sp>
        <p:nvSpPr>
          <p:cNvPr id="3" name="object 3"/>
          <p:cNvSpPr txBox="1"/>
          <p:nvPr/>
        </p:nvSpPr>
        <p:spPr>
          <a:xfrm>
            <a:off x="0" y="1790163"/>
            <a:ext cx="12192000" cy="3987823"/>
          </a:xfrm>
          <a:prstGeom prst="rect">
            <a:avLst/>
          </a:prstGeom>
        </p:spPr>
        <p:txBody>
          <a:bodyPr vert="horz" wrap="square" lIns="0" tIns="0" rIns="0" bIns="0" rtlCol="0">
            <a:spAutoFit/>
          </a:bodyPr>
          <a:lstStyle/>
          <a:p>
            <a:pPr marL="313221" marR="184907" indent="-302575">
              <a:lnSpc>
                <a:spcPts val="3053"/>
              </a:lnSpc>
            </a:pPr>
            <a:r>
              <a:rPr lang="en-US" sz="3200" spc="-9" dirty="0">
                <a:solidFill>
                  <a:srgbClr val="C00000"/>
                </a:solidFill>
              </a:rPr>
              <a:t>Existing </a:t>
            </a:r>
            <a:r>
              <a:rPr lang="en-US" sz="3200" dirty="0">
                <a:solidFill>
                  <a:srgbClr val="C00000"/>
                </a:solidFill>
              </a:rPr>
              <a:t>Flux</a:t>
            </a:r>
            <a:r>
              <a:rPr lang="en-US" sz="3200" spc="-71" dirty="0">
                <a:solidFill>
                  <a:srgbClr val="C00000"/>
                </a:solidFill>
              </a:rPr>
              <a:t> </a:t>
            </a:r>
            <a:r>
              <a:rPr lang="en-US" sz="3200" spc="-13" dirty="0">
                <a:solidFill>
                  <a:srgbClr val="C00000"/>
                </a:solidFill>
              </a:rPr>
              <a:t>Networks:</a:t>
            </a:r>
            <a:endParaRPr lang="en-US" sz="2824" spc="-4" dirty="0" smtClean="0">
              <a:latin typeface="Calibri"/>
              <a:cs typeface="Calibri"/>
            </a:endParaRPr>
          </a:p>
          <a:p>
            <a:pPr marL="313221" marR="184907" indent="-302575">
              <a:lnSpc>
                <a:spcPts val="3053"/>
              </a:lnSpc>
            </a:pPr>
            <a:endParaRPr lang="en-US" sz="2824" spc="-4" dirty="0">
              <a:latin typeface="Calibri"/>
              <a:cs typeface="Calibri"/>
            </a:endParaRPr>
          </a:p>
          <a:p>
            <a:pPr marL="313221" marR="184907" indent="-302575">
              <a:lnSpc>
                <a:spcPts val="3053"/>
              </a:lnSpc>
            </a:pPr>
            <a:r>
              <a:rPr sz="2824" spc="-4" dirty="0" err="1" smtClean="0">
                <a:latin typeface="Calibri"/>
                <a:cs typeface="Calibri"/>
              </a:rPr>
              <a:t>Fluxnet</a:t>
            </a:r>
            <a:r>
              <a:rPr sz="2824" spc="-4" dirty="0">
                <a:latin typeface="Calibri"/>
                <a:cs typeface="Calibri"/>
              </a:rPr>
              <a:t>, Fluxnet-Canada, AsiaFlux, </a:t>
            </a:r>
            <a:r>
              <a:rPr sz="2824" spc="-9" dirty="0">
                <a:latin typeface="Calibri"/>
                <a:cs typeface="Calibri"/>
              </a:rPr>
              <a:t>CarboEurope  </a:t>
            </a:r>
            <a:r>
              <a:rPr sz="2824" dirty="0">
                <a:latin typeface="Calibri"/>
                <a:cs typeface="Calibri"/>
              </a:rPr>
              <a:t>and </a:t>
            </a:r>
            <a:r>
              <a:rPr sz="2824" spc="-4" dirty="0">
                <a:latin typeface="Calibri"/>
                <a:cs typeface="Calibri"/>
              </a:rPr>
              <a:t>AmeriFlux</a:t>
            </a:r>
            <a:r>
              <a:rPr sz="2824" spc="-18" dirty="0">
                <a:latin typeface="Calibri"/>
                <a:cs typeface="Calibri"/>
              </a:rPr>
              <a:t> </a:t>
            </a:r>
            <a:r>
              <a:rPr sz="2824" spc="-9" dirty="0">
                <a:latin typeface="Calibri"/>
                <a:cs typeface="Calibri"/>
              </a:rPr>
              <a:t>networks</a:t>
            </a:r>
            <a:endParaRPr sz="2824" dirty="0">
              <a:latin typeface="Calibri"/>
              <a:cs typeface="Calibri"/>
            </a:endParaRPr>
          </a:p>
          <a:p>
            <a:pPr>
              <a:spcBef>
                <a:spcPts val="28"/>
              </a:spcBef>
            </a:pPr>
            <a:endParaRPr sz="3177" dirty="0">
              <a:latin typeface="Times New Roman"/>
              <a:cs typeface="Times New Roman"/>
            </a:endParaRPr>
          </a:p>
          <a:p>
            <a:pPr marL="11206" marR="4483">
              <a:lnSpc>
                <a:spcPct val="110000"/>
              </a:lnSpc>
              <a:tabLst>
                <a:tab pos="1990271" algn="l"/>
              </a:tabLst>
            </a:pPr>
            <a:r>
              <a:rPr sz="2824" spc="-9" dirty="0">
                <a:latin typeface="Calibri"/>
                <a:cs typeface="Calibri"/>
              </a:rPr>
              <a:t>They</a:t>
            </a:r>
            <a:r>
              <a:rPr sz="2824" spc="26" dirty="0">
                <a:latin typeface="Calibri"/>
                <a:cs typeface="Calibri"/>
              </a:rPr>
              <a:t> </a:t>
            </a:r>
            <a:r>
              <a:rPr sz="2824" spc="-4" dirty="0">
                <a:latin typeface="Calibri"/>
                <a:cs typeface="Calibri"/>
              </a:rPr>
              <a:t>collect	</a:t>
            </a:r>
            <a:r>
              <a:rPr sz="2824" spc="-13" dirty="0">
                <a:latin typeface="Calibri"/>
                <a:cs typeface="Calibri"/>
              </a:rPr>
              <a:t>Eddy</a:t>
            </a:r>
            <a:r>
              <a:rPr sz="2824" spc="9" dirty="0">
                <a:latin typeface="Calibri"/>
                <a:cs typeface="Calibri"/>
              </a:rPr>
              <a:t> </a:t>
            </a:r>
            <a:r>
              <a:rPr sz="2824" spc="-9" dirty="0">
                <a:latin typeface="Calibri"/>
                <a:cs typeface="Calibri"/>
              </a:rPr>
              <a:t>Covariance</a:t>
            </a:r>
            <a:r>
              <a:rPr sz="2824" spc="-13" dirty="0">
                <a:latin typeface="Calibri"/>
                <a:cs typeface="Calibri"/>
              </a:rPr>
              <a:t> information. </a:t>
            </a:r>
            <a:endParaRPr lang="en-US" sz="2824" spc="-13" dirty="0" smtClean="0">
              <a:latin typeface="Calibri"/>
              <a:cs typeface="Calibri"/>
            </a:endParaRPr>
          </a:p>
          <a:p>
            <a:pPr marL="11206" marR="4483">
              <a:lnSpc>
                <a:spcPct val="110000"/>
              </a:lnSpc>
              <a:tabLst>
                <a:tab pos="1990271" algn="l"/>
              </a:tabLst>
            </a:pPr>
            <a:endParaRPr lang="en-US" sz="2824" spc="-13" dirty="0" smtClean="0">
              <a:latin typeface="Calibri"/>
              <a:cs typeface="Calibri"/>
            </a:endParaRPr>
          </a:p>
          <a:p>
            <a:pPr marL="11206" marR="4483">
              <a:lnSpc>
                <a:spcPct val="110000"/>
              </a:lnSpc>
              <a:tabLst>
                <a:tab pos="1990271" algn="l"/>
              </a:tabLst>
            </a:pPr>
            <a:r>
              <a:rPr sz="2824" dirty="0" smtClean="0">
                <a:latin typeface="Calibri"/>
                <a:cs typeface="Calibri"/>
              </a:rPr>
              <a:t> </a:t>
            </a:r>
            <a:r>
              <a:rPr sz="2824" u="heavy" spc="-9" dirty="0">
                <a:solidFill>
                  <a:srgbClr val="0000FF"/>
                </a:solidFill>
                <a:latin typeface="Calibri"/>
                <a:cs typeface="Calibri"/>
                <a:hlinkClick r:id="rId2"/>
              </a:rPr>
              <a:t>http://</a:t>
            </a:r>
            <a:r>
              <a:rPr sz="2824" u="heavy" spc="-9" dirty="0" smtClean="0">
                <a:solidFill>
                  <a:srgbClr val="0000FF"/>
                </a:solidFill>
                <a:latin typeface="Calibri"/>
                <a:cs typeface="Calibri"/>
                <a:hlinkClick r:id="rId2"/>
              </a:rPr>
              <a:t>gcmd.nasa.gov/records/GCMD_AMERIFLU</a:t>
            </a:r>
            <a:r>
              <a:rPr sz="2824" u="heavy" spc="-4" dirty="0" smtClean="0">
                <a:solidFill>
                  <a:srgbClr val="0000FF"/>
                </a:solidFill>
                <a:latin typeface="Calibri"/>
                <a:cs typeface="Calibri"/>
              </a:rPr>
              <a:t>X_SHIDLER-CDIAC.html</a:t>
            </a:r>
            <a:endParaRPr lang="en-US" sz="2824" u="heavy" spc="-4" dirty="0" smtClean="0">
              <a:solidFill>
                <a:srgbClr val="0000FF"/>
              </a:solidFill>
              <a:latin typeface="Calibri"/>
              <a:cs typeface="Calibri"/>
            </a:endParaRPr>
          </a:p>
          <a:p>
            <a:pPr marL="313781">
              <a:lnSpc>
                <a:spcPts val="3048"/>
              </a:lnSpc>
            </a:pPr>
            <a:endParaRPr sz="2824" dirty="0">
              <a:latin typeface="Calibri"/>
              <a:cs typeface="Calibri"/>
            </a:endParaRPr>
          </a:p>
          <a:p>
            <a:pPr marL="313221" marR="36981" indent="-302575">
              <a:lnSpc>
                <a:spcPts val="3053"/>
              </a:lnSpc>
              <a:spcBef>
                <a:spcPts val="719"/>
              </a:spcBef>
            </a:pPr>
            <a:r>
              <a:rPr sz="2824" spc="-22" dirty="0">
                <a:latin typeface="Calibri"/>
                <a:cs typeface="Calibri"/>
                <a:hlinkClick r:id="rId3"/>
              </a:rPr>
              <a:t>http://terraweb.forestry.oregonstate.edu/chair2. </a:t>
            </a:r>
            <a:r>
              <a:rPr sz="2824" spc="-22" dirty="0">
                <a:latin typeface="Calibri"/>
                <a:cs typeface="Calibri"/>
              </a:rPr>
              <a:t> </a:t>
            </a:r>
            <a:r>
              <a:rPr sz="2824" spc="-9" dirty="0">
                <a:latin typeface="Calibri"/>
                <a:cs typeface="Calibri"/>
              </a:rPr>
              <a:t>htm</a:t>
            </a:r>
            <a:endParaRPr sz="2824" dirty="0">
              <a:latin typeface="Calibri"/>
              <a:cs typeface="Calibri"/>
            </a:endParaRPr>
          </a:p>
        </p:txBody>
      </p:sp>
    </p:spTree>
    <p:extLst>
      <p:ext uri="{BB962C8B-B14F-4D97-AF65-F5344CB8AC3E}">
        <p14:creationId xmlns:p14="http://schemas.microsoft.com/office/powerpoint/2010/main" val="42638585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Map of Si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729" y="0"/>
            <a:ext cx="5243669" cy="700713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769735" y="0"/>
            <a:ext cx="6422265" cy="6555641"/>
          </a:xfrm>
          <a:prstGeom prst="rect">
            <a:avLst/>
          </a:prstGeom>
        </p:spPr>
        <p:txBody>
          <a:bodyPr wrap="square">
            <a:spAutoFit/>
          </a:bodyPr>
          <a:lstStyle/>
          <a:p>
            <a:r>
              <a:rPr lang="en-US" sz="2800" b="1" dirty="0">
                <a:solidFill>
                  <a:srgbClr val="C00000"/>
                </a:solidFill>
              </a:rPr>
              <a:t>About the </a:t>
            </a:r>
            <a:r>
              <a:rPr lang="en-US" sz="2800" b="1" dirty="0" err="1">
                <a:solidFill>
                  <a:srgbClr val="C00000"/>
                </a:solidFill>
              </a:rPr>
              <a:t>AmeriFlux</a:t>
            </a:r>
            <a:r>
              <a:rPr lang="en-US" sz="2800" b="1" dirty="0">
                <a:solidFill>
                  <a:srgbClr val="C00000"/>
                </a:solidFill>
              </a:rPr>
              <a:t> Network</a:t>
            </a:r>
          </a:p>
          <a:p>
            <a:r>
              <a:rPr lang="en-US" sz="2800" dirty="0" err="1"/>
              <a:t>AmeriFlux</a:t>
            </a:r>
            <a:r>
              <a:rPr lang="en-US" sz="2800" dirty="0"/>
              <a:t> is a network of PI-managed sites measuring ecosystem CO</a:t>
            </a:r>
            <a:r>
              <a:rPr lang="en-US" sz="2800" baseline="-25000" dirty="0"/>
              <a:t>2</a:t>
            </a:r>
            <a:r>
              <a:rPr lang="en-US" sz="2800" dirty="0"/>
              <a:t>, water, and energy fluxes in North and South America. It was established to connect research on field sites representing major climate and ecological biomes, including tundra, grasslands, savanna, crops, and conifer, deciduous, and tropical forests. As a grassroots, investigator-driven network, the </a:t>
            </a:r>
            <a:r>
              <a:rPr lang="en-US" sz="2800" dirty="0" err="1"/>
              <a:t>AmeriFlux</a:t>
            </a:r>
            <a:r>
              <a:rPr lang="en-US" sz="2800" dirty="0"/>
              <a:t> community has tailored instrumentation to suit each unique ecosystem. This “coalition of the willing” is diverse in its interests, use of technologies and collaborative approaches. </a:t>
            </a:r>
            <a:r>
              <a:rPr lang="en-US" sz="2800" dirty="0" smtClean="0"/>
              <a:t> </a:t>
            </a:r>
            <a:endParaRPr lang="en-US" sz="2800" dirty="0"/>
          </a:p>
        </p:txBody>
      </p:sp>
    </p:spTree>
    <p:extLst>
      <p:ext uri="{BB962C8B-B14F-4D97-AF65-F5344CB8AC3E}">
        <p14:creationId xmlns:p14="http://schemas.microsoft.com/office/powerpoint/2010/main" val="24968750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8789" y="167425"/>
            <a:ext cx="11835683" cy="6494085"/>
          </a:xfrm>
          <a:prstGeom prst="rect">
            <a:avLst/>
          </a:prstGeom>
        </p:spPr>
        <p:txBody>
          <a:bodyPr wrap="square">
            <a:spAutoFit/>
          </a:bodyPr>
          <a:lstStyle/>
          <a:p>
            <a:r>
              <a:rPr lang="en-US" sz="3200" dirty="0" smtClean="0"/>
              <a:t>The </a:t>
            </a:r>
            <a:r>
              <a:rPr lang="en-US" sz="3200" b="1" dirty="0"/>
              <a:t>eddy covariance</a:t>
            </a:r>
            <a:r>
              <a:rPr lang="en-US" sz="3200" dirty="0"/>
              <a:t> (also known as </a:t>
            </a:r>
            <a:r>
              <a:rPr lang="en-US" sz="3200" b="1" dirty="0"/>
              <a:t>eddy correlation</a:t>
            </a:r>
            <a:r>
              <a:rPr lang="en-US" sz="3200" dirty="0"/>
              <a:t> and </a:t>
            </a:r>
            <a:r>
              <a:rPr lang="en-US" sz="3200" b="1" dirty="0"/>
              <a:t>eddy flux</a:t>
            </a:r>
            <a:r>
              <a:rPr lang="en-US" sz="3200" dirty="0"/>
              <a:t>) technique is a key atmospheric measurement technique to measure and calculate vertical turbulent fluxes within atmospheric boundary layers. </a:t>
            </a:r>
            <a:endParaRPr lang="en-US" sz="3200" dirty="0" smtClean="0"/>
          </a:p>
          <a:p>
            <a:r>
              <a:rPr lang="en-US" sz="3200" dirty="0" smtClean="0"/>
              <a:t>The </a:t>
            </a:r>
            <a:r>
              <a:rPr lang="en-US" sz="3200" dirty="0"/>
              <a:t>method analyzes high-frequency wind and scalar atmospheric data series, and yields values of fluxes of these properties. </a:t>
            </a:r>
            <a:endParaRPr lang="en-US" sz="3200" dirty="0" smtClean="0"/>
          </a:p>
          <a:p>
            <a:r>
              <a:rPr lang="en-US" sz="3200" dirty="0" smtClean="0"/>
              <a:t>It </a:t>
            </a:r>
            <a:r>
              <a:rPr lang="en-US" sz="3200" dirty="0"/>
              <a:t>is a statistical method used in meteorology and other applications (micrometeorology, oceanography, hydrology, agricultural sciences, industrial and regulatory applications, etc.) to determine exchange rates of trace gases over natural ecosystems, agricultural fields, and to quantify gas emissions rates from other land and water areas. It is particularly frequently used to estimate momentum, heat, water </a:t>
            </a:r>
            <a:r>
              <a:rPr lang="en-US" sz="3200" dirty="0" err="1"/>
              <a:t>vapour</a:t>
            </a:r>
            <a:r>
              <a:rPr lang="en-US" sz="3200" dirty="0"/>
              <a:t>, carbon dioxide and methane fluxes </a:t>
            </a:r>
            <a:r>
              <a:rPr lang="en-US" sz="3200" baseline="30000" dirty="0" smtClean="0"/>
              <a:t> </a:t>
            </a:r>
            <a:endParaRPr lang="en-US" sz="3200" dirty="0"/>
          </a:p>
        </p:txBody>
      </p:sp>
    </p:spTree>
    <p:extLst>
      <p:ext uri="{BB962C8B-B14F-4D97-AF65-F5344CB8AC3E}">
        <p14:creationId xmlns:p14="http://schemas.microsoft.com/office/powerpoint/2010/main" val="7897354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063" y="231819"/>
            <a:ext cx="11732652" cy="6186309"/>
          </a:xfrm>
          <a:prstGeom prst="rect">
            <a:avLst/>
          </a:prstGeom>
        </p:spPr>
        <p:txBody>
          <a:bodyPr wrap="square">
            <a:spAutoFit/>
          </a:bodyPr>
          <a:lstStyle/>
          <a:p>
            <a:r>
              <a:rPr lang="en-US" sz="3600" dirty="0"/>
              <a:t>The technique is also used extensively for verification and tuning of global climate models, mesoscale and weather models, complex biogeochemical and ecological models, and remote sensing estimates from satellites and aircraft. The technique is mathematically complex, and requires significant care in setting up and processing data. To date, there is no uniform terminology or a single methodology for the Eddy Covariance technique, but much effort is being made by flux measurement networks (e.g., </a:t>
            </a:r>
            <a:r>
              <a:rPr lang="en-US" sz="3600" dirty="0" err="1">
                <a:hlinkClick r:id="rId2"/>
              </a:rPr>
              <a:t>Fluxnet</a:t>
            </a:r>
            <a:r>
              <a:rPr lang="en-US" sz="3600" dirty="0"/>
              <a:t>, </a:t>
            </a:r>
            <a:r>
              <a:rPr lang="en-US" sz="3600" dirty="0" err="1">
                <a:hlinkClick r:id="rId3"/>
              </a:rPr>
              <a:t>Ameriflux</a:t>
            </a:r>
            <a:r>
              <a:rPr lang="en-US" sz="3600" dirty="0"/>
              <a:t>, </a:t>
            </a:r>
            <a:r>
              <a:rPr lang="en-US" sz="3600" dirty="0">
                <a:hlinkClick r:id="rId4"/>
              </a:rPr>
              <a:t>ICOS</a:t>
            </a:r>
            <a:r>
              <a:rPr lang="en-US" sz="3600" dirty="0"/>
              <a:t>, </a:t>
            </a:r>
            <a:r>
              <a:rPr lang="en-US" sz="3600" dirty="0" err="1">
                <a:hlinkClick r:id="rId5"/>
              </a:rPr>
              <a:t>CarboEurope</a:t>
            </a:r>
            <a:r>
              <a:rPr lang="en-US" sz="3600" dirty="0"/>
              <a:t>, </a:t>
            </a:r>
            <a:r>
              <a:rPr lang="en-US" sz="3600" dirty="0" err="1">
                <a:hlinkClick r:id="rId6"/>
              </a:rPr>
              <a:t>Fluxnet</a:t>
            </a:r>
            <a:r>
              <a:rPr lang="en-US" sz="3600" dirty="0">
                <a:hlinkClick r:id="rId6"/>
              </a:rPr>
              <a:t> Canada</a:t>
            </a:r>
            <a:r>
              <a:rPr lang="en-US" sz="3600" dirty="0"/>
              <a:t>, </a:t>
            </a:r>
            <a:r>
              <a:rPr lang="en-US" sz="3600" dirty="0" err="1">
                <a:hlinkClick r:id="rId7"/>
              </a:rPr>
              <a:t>OzFlux</a:t>
            </a:r>
            <a:r>
              <a:rPr lang="en-US" sz="3600" dirty="0"/>
              <a:t>, </a:t>
            </a:r>
            <a:r>
              <a:rPr lang="en-US" sz="3600" dirty="0">
                <a:hlinkClick r:id="rId8"/>
              </a:rPr>
              <a:t>NEON</a:t>
            </a:r>
            <a:r>
              <a:rPr lang="en-US" sz="3600" dirty="0"/>
              <a:t>, and </a:t>
            </a:r>
            <a:r>
              <a:rPr lang="en-US" sz="3600" dirty="0" err="1">
                <a:hlinkClick r:id="rId9"/>
              </a:rPr>
              <a:t>iLEAPS</a:t>
            </a:r>
            <a:r>
              <a:rPr lang="en-US" sz="3600" dirty="0"/>
              <a:t>) to unify the various approaches.</a:t>
            </a:r>
          </a:p>
        </p:txBody>
      </p:sp>
    </p:spTree>
    <p:extLst>
      <p:ext uri="{BB962C8B-B14F-4D97-AF65-F5344CB8AC3E}">
        <p14:creationId xmlns:p14="http://schemas.microsoft.com/office/powerpoint/2010/main" val="20587979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717872" y="301687"/>
            <a:ext cx="10575770" cy="4093850"/>
          </a:xfrm>
          <a:prstGeom prst="rect">
            <a:avLst/>
          </a:prstGeom>
          <a:blipFill>
            <a:blip r:embed="rId2" cstate="print"/>
            <a:stretch>
              <a:fillRect/>
            </a:stretch>
          </a:blipFill>
        </p:spPr>
        <p:txBody>
          <a:bodyPr wrap="square" lIns="0" tIns="0" rIns="0" bIns="0" rtlCol="0"/>
          <a:lstStyle/>
          <a:p>
            <a:endParaRPr sz="1588"/>
          </a:p>
        </p:txBody>
      </p:sp>
      <p:sp>
        <p:nvSpPr>
          <p:cNvPr id="11" name="object 11"/>
          <p:cNvSpPr txBox="1"/>
          <p:nvPr/>
        </p:nvSpPr>
        <p:spPr>
          <a:xfrm>
            <a:off x="2679999" y="1489038"/>
            <a:ext cx="811866" cy="312393"/>
          </a:xfrm>
          <a:prstGeom prst="rect">
            <a:avLst/>
          </a:prstGeom>
        </p:spPr>
        <p:txBody>
          <a:bodyPr vert="horz" wrap="square" lIns="0" tIns="0" rIns="0" bIns="0" rtlCol="0">
            <a:spAutoFit/>
          </a:bodyPr>
          <a:lstStyle/>
          <a:p>
            <a:pPr marL="11206">
              <a:tabLst>
                <a:tab pos="591702" algn="l"/>
              </a:tabLst>
            </a:pPr>
            <a:r>
              <a:rPr sz="2030" spc="159" dirty="0" smtClean="0">
                <a:solidFill>
                  <a:srgbClr val="7721B3"/>
                </a:solidFill>
                <a:latin typeface="Arial"/>
                <a:cs typeface="Arial"/>
              </a:rPr>
              <a:t>WI</a:t>
            </a:r>
            <a:r>
              <a:rPr lang="en-US" sz="2030" spc="159" dirty="0" smtClean="0">
                <a:solidFill>
                  <a:srgbClr val="7721B3"/>
                </a:solidFill>
                <a:latin typeface="Arial"/>
                <a:cs typeface="Arial"/>
              </a:rPr>
              <a:t>N</a:t>
            </a:r>
            <a:r>
              <a:rPr sz="2030" spc="172" dirty="0" smtClean="0">
                <a:solidFill>
                  <a:srgbClr val="7721B3"/>
                </a:solidFill>
                <a:latin typeface="Arial"/>
                <a:cs typeface="Arial"/>
              </a:rPr>
              <a:t>D</a:t>
            </a:r>
            <a:endParaRPr sz="2030" dirty="0">
              <a:latin typeface="Arial"/>
              <a:cs typeface="Arial"/>
            </a:endParaRPr>
          </a:p>
        </p:txBody>
      </p:sp>
      <p:sp>
        <p:nvSpPr>
          <p:cNvPr id="12" name="object 12"/>
          <p:cNvSpPr txBox="1"/>
          <p:nvPr/>
        </p:nvSpPr>
        <p:spPr>
          <a:xfrm>
            <a:off x="411845" y="4923132"/>
            <a:ext cx="11780155" cy="1549142"/>
          </a:xfrm>
          <a:prstGeom prst="rect">
            <a:avLst/>
          </a:prstGeom>
        </p:spPr>
        <p:txBody>
          <a:bodyPr vert="horz" wrap="square" lIns="0" tIns="0" rIns="0" bIns="0" rtlCol="0">
            <a:spAutoFit/>
          </a:bodyPr>
          <a:lstStyle/>
          <a:p>
            <a:pPr marL="208441" indent="-193312">
              <a:buClr>
                <a:srgbClr val="5D188C"/>
              </a:buClr>
              <a:buChar char="•"/>
              <a:tabLst>
                <a:tab pos="209000" algn="l"/>
              </a:tabLst>
            </a:pPr>
            <a:r>
              <a:rPr sz="2800" spc="106" dirty="0">
                <a:solidFill>
                  <a:srgbClr val="2D4159"/>
                </a:solidFill>
                <a:cs typeface="Arial"/>
              </a:rPr>
              <a:t>Ai</a:t>
            </a:r>
            <a:r>
              <a:rPr sz="2800" spc="106" dirty="0">
                <a:solidFill>
                  <a:srgbClr val="18212B"/>
                </a:solidFill>
                <a:cs typeface="Arial"/>
              </a:rPr>
              <a:t>r</a:t>
            </a:r>
            <a:r>
              <a:rPr sz="2800" spc="106" dirty="0">
                <a:solidFill>
                  <a:srgbClr val="2D4159"/>
                </a:solidFill>
                <a:cs typeface="Arial"/>
              </a:rPr>
              <a:t>flow</a:t>
            </a:r>
            <a:r>
              <a:rPr sz="2800" spc="-115" dirty="0">
                <a:solidFill>
                  <a:srgbClr val="2D4159"/>
                </a:solidFill>
                <a:cs typeface="Arial"/>
              </a:rPr>
              <a:t> </a:t>
            </a:r>
            <a:r>
              <a:rPr sz="2800" spc="13" dirty="0">
                <a:solidFill>
                  <a:srgbClr val="2D4159"/>
                </a:solidFill>
                <a:cs typeface="Arial"/>
              </a:rPr>
              <a:t>can</a:t>
            </a:r>
            <a:r>
              <a:rPr sz="2800" spc="-163" dirty="0">
                <a:solidFill>
                  <a:srgbClr val="2D4159"/>
                </a:solidFill>
                <a:cs typeface="Arial"/>
              </a:rPr>
              <a:t> </a:t>
            </a:r>
            <a:r>
              <a:rPr sz="2800" spc="22" dirty="0">
                <a:solidFill>
                  <a:srgbClr val="2D4159"/>
                </a:solidFill>
                <a:cs typeface="Arial"/>
              </a:rPr>
              <a:t>be</a:t>
            </a:r>
            <a:r>
              <a:rPr sz="2800" spc="-93" dirty="0">
                <a:solidFill>
                  <a:srgbClr val="2D4159"/>
                </a:solidFill>
                <a:cs typeface="Arial"/>
              </a:rPr>
              <a:t> </a:t>
            </a:r>
            <a:r>
              <a:rPr sz="2800" spc="49" dirty="0">
                <a:solidFill>
                  <a:srgbClr val="2D4159"/>
                </a:solidFill>
                <a:cs typeface="Arial"/>
              </a:rPr>
              <a:t>imagined</a:t>
            </a:r>
            <a:r>
              <a:rPr sz="2800" spc="-221" dirty="0">
                <a:solidFill>
                  <a:srgbClr val="2D4159"/>
                </a:solidFill>
                <a:cs typeface="Arial"/>
              </a:rPr>
              <a:t> </a:t>
            </a:r>
            <a:r>
              <a:rPr sz="2800" spc="-9" dirty="0">
                <a:solidFill>
                  <a:srgbClr val="2D4159"/>
                </a:solidFill>
                <a:cs typeface="Arial"/>
              </a:rPr>
              <a:t>as</a:t>
            </a:r>
            <a:r>
              <a:rPr sz="2800" spc="-159" dirty="0">
                <a:solidFill>
                  <a:srgbClr val="2D4159"/>
                </a:solidFill>
                <a:cs typeface="Arial"/>
              </a:rPr>
              <a:t> </a:t>
            </a:r>
            <a:r>
              <a:rPr sz="2800" spc="-4" dirty="0">
                <a:solidFill>
                  <a:srgbClr val="2D4159"/>
                </a:solidFill>
                <a:cs typeface="Arial"/>
              </a:rPr>
              <a:t>a</a:t>
            </a:r>
            <a:r>
              <a:rPr sz="2800" spc="-154" dirty="0">
                <a:solidFill>
                  <a:srgbClr val="2D4159"/>
                </a:solidFill>
                <a:cs typeface="Arial"/>
              </a:rPr>
              <a:t> </a:t>
            </a:r>
            <a:r>
              <a:rPr sz="2800" spc="84" dirty="0" smtClean="0">
                <a:solidFill>
                  <a:srgbClr val="2D4159"/>
                </a:solidFill>
                <a:cs typeface="Arial"/>
              </a:rPr>
              <a:t>hori</a:t>
            </a:r>
            <a:r>
              <a:rPr sz="2800" spc="84" dirty="0" smtClean="0">
                <a:solidFill>
                  <a:srgbClr val="18212B"/>
                </a:solidFill>
                <a:cs typeface="Arial"/>
              </a:rPr>
              <a:t>z</a:t>
            </a:r>
            <a:r>
              <a:rPr sz="2800" spc="84" dirty="0" smtClean="0">
                <a:solidFill>
                  <a:srgbClr val="2D4159"/>
                </a:solidFill>
                <a:cs typeface="Arial"/>
              </a:rPr>
              <a:t>on</a:t>
            </a:r>
            <a:r>
              <a:rPr sz="2800" spc="84" dirty="0" smtClean="0">
                <a:solidFill>
                  <a:srgbClr val="18212B"/>
                </a:solidFill>
                <a:cs typeface="Arial"/>
              </a:rPr>
              <a:t>t</a:t>
            </a:r>
            <a:r>
              <a:rPr sz="2800" spc="84" dirty="0" smtClean="0">
                <a:solidFill>
                  <a:srgbClr val="2D4159"/>
                </a:solidFill>
                <a:cs typeface="Arial"/>
              </a:rPr>
              <a:t>a</a:t>
            </a:r>
            <a:r>
              <a:rPr sz="2800" spc="84" dirty="0" smtClean="0">
                <a:solidFill>
                  <a:srgbClr val="496079"/>
                </a:solidFill>
                <a:cs typeface="Arial"/>
              </a:rPr>
              <a:t>l</a:t>
            </a:r>
            <a:r>
              <a:rPr lang="en-US" sz="2800" spc="84" dirty="0" smtClean="0">
                <a:solidFill>
                  <a:srgbClr val="496079"/>
                </a:solidFill>
                <a:cs typeface="Arial"/>
              </a:rPr>
              <a:t> </a:t>
            </a:r>
            <a:r>
              <a:rPr sz="2800" spc="84" dirty="0" smtClean="0">
                <a:solidFill>
                  <a:srgbClr val="2D4159"/>
                </a:solidFill>
                <a:cs typeface="Arial"/>
              </a:rPr>
              <a:t>flow</a:t>
            </a:r>
            <a:r>
              <a:rPr sz="2800" spc="-124" dirty="0" smtClean="0">
                <a:solidFill>
                  <a:srgbClr val="2D4159"/>
                </a:solidFill>
                <a:cs typeface="Arial"/>
              </a:rPr>
              <a:t> </a:t>
            </a:r>
            <a:r>
              <a:rPr sz="2800" spc="101" dirty="0">
                <a:solidFill>
                  <a:srgbClr val="2D4159"/>
                </a:solidFill>
                <a:cs typeface="Arial"/>
              </a:rPr>
              <a:t>of</a:t>
            </a:r>
            <a:r>
              <a:rPr sz="2800" spc="-146" dirty="0">
                <a:solidFill>
                  <a:srgbClr val="2D4159"/>
                </a:solidFill>
                <a:cs typeface="Arial"/>
              </a:rPr>
              <a:t> </a:t>
            </a:r>
            <a:r>
              <a:rPr sz="2800" spc="26" dirty="0">
                <a:solidFill>
                  <a:srgbClr val="2D4159"/>
                </a:solidFill>
                <a:cs typeface="Arial"/>
              </a:rPr>
              <a:t>numerous</a:t>
            </a:r>
            <a:r>
              <a:rPr sz="2800" spc="-132" dirty="0">
                <a:solidFill>
                  <a:srgbClr val="2D4159"/>
                </a:solidFill>
                <a:cs typeface="Arial"/>
              </a:rPr>
              <a:t> </a:t>
            </a:r>
            <a:r>
              <a:rPr sz="2800" spc="97" dirty="0">
                <a:solidFill>
                  <a:srgbClr val="2D4159"/>
                </a:solidFill>
                <a:cs typeface="Arial"/>
              </a:rPr>
              <a:t>rotat</a:t>
            </a:r>
            <a:r>
              <a:rPr sz="2800" spc="97" dirty="0">
                <a:solidFill>
                  <a:srgbClr val="496079"/>
                </a:solidFill>
                <a:cs typeface="Arial"/>
              </a:rPr>
              <a:t>i</a:t>
            </a:r>
            <a:r>
              <a:rPr sz="2800" spc="97" dirty="0">
                <a:solidFill>
                  <a:srgbClr val="2D4159"/>
                </a:solidFill>
                <a:cs typeface="Arial"/>
              </a:rPr>
              <a:t>ng</a:t>
            </a:r>
            <a:r>
              <a:rPr sz="2800" spc="-199" dirty="0">
                <a:solidFill>
                  <a:srgbClr val="2D4159"/>
                </a:solidFill>
                <a:cs typeface="Arial"/>
              </a:rPr>
              <a:t> </a:t>
            </a:r>
            <a:r>
              <a:rPr sz="2800" spc="4" dirty="0">
                <a:solidFill>
                  <a:srgbClr val="2D4159"/>
                </a:solidFill>
                <a:cs typeface="Arial"/>
              </a:rPr>
              <a:t>edd</a:t>
            </a:r>
            <a:r>
              <a:rPr sz="2800" spc="4" dirty="0">
                <a:solidFill>
                  <a:srgbClr val="18212B"/>
                </a:solidFill>
                <a:cs typeface="Arial"/>
              </a:rPr>
              <a:t>i</a:t>
            </a:r>
            <a:r>
              <a:rPr sz="2800" spc="4" dirty="0">
                <a:solidFill>
                  <a:srgbClr val="2D4159"/>
                </a:solidFill>
                <a:cs typeface="Arial"/>
              </a:rPr>
              <a:t>es</a:t>
            </a:r>
            <a:endParaRPr sz="2800" dirty="0">
              <a:cs typeface="Arial"/>
            </a:endParaRPr>
          </a:p>
          <a:p>
            <a:pPr marL="224690" indent="-209561">
              <a:spcBef>
                <a:spcPts val="1024"/>
              </a:spcBef>
              <a:buClr>
                <a:srgbClr val="5D188C"/>
              </a:buClr>
              <a:buChar char="•"/>
              <a:tabLst>
                <a:tab pos="225250" algn="l"/>
              </a:tabLst>
            </a:pPr>
            <a:r>
              <a:rPr sz="2800" spc="-4" dirty="0">
                <a:solidFill>
                  <a:srgbClr val="2D4159"/>
                </a:solidFill>
                <a:cs typeface="Arial"/>
              </a:rPr>
              <a:t>Each</a:t>
            </a:r>
            <a:r>
              <a:rPr sz="2800" spc="-282" dirty="0">
                <a:solidFill>
                  <a:srgbClr val="2D4159"/>
                </a:solidFill>
                <a:cs typeface="Arial"/>
              </a:rPr>
              <a:t> </a:t>
            </a:r>
            <a:r>
              <a:rPr sz="2800" spc="35" dirty="0">
                <a:solidFill>
                  <a:srgbClr val="2D4159"/>
                </a:solidFill>
                <a:cs typeface="Arial"/>
              </a:rPr>
              <a:t>eddy</a:t>
            </a:r>
            <a:r>
              <a:rPr sz="2800" spc="-137" dirty="0">
                <a:solidFill>
                  <a:srgbClr val="2D4159"/>
                </a:solidFill>
                <a:cs typeface="Arial"/>
              </a:rPr>
              <a:t> </a:t>
            </a:r>
            <a:r>
              <a:rPr sz="2800" spc="-9" dirty="0">
                <a:solidFill>
                  <a:srgbClr val="2D4159"/>
                </a:solidFill>
                <a:cs typeface="Arial"/>
              </a:rPr>
              <a:t>has</a:t>
            </a:r>
            <a:r>
              <a:rPr sz="2800" spc="-256" dirty="0">
                <a:solidFill>
                  <a:srgbClr val="2D4159"/>
                </a:solidFill>
                <a:cs typeface="Arial"/>
              </a:rPr>
              <a:t> </a:t>
            </a:r>
            <a:r>
              <a:rPr sz="2800" spc="31" dirty="0">
                <a:solidFill>
                  <a:srgbClr val="2D4159"/>
                </a:solidFill>
                <a:cs typeface="Arial"/>
              </a:rPr>
              <a:t>3-D</a:t>
            </a:r>
            <a:r>
              <a:rPr sz="2800" spc="-229" dirty="0">
                <a:solidFill>
                  <a:srgbClr val="2D4159"/>
                </a:solidFill>
                <a:cs typeface="Arial"/>
              </a:rPr>
              <a:t> </a:t>
            </a:r>
            <a:r>
              <a:rPr sz="2800" spc="71" dirty="0">
                <a:solidFill>
                  <a:srgbClr val="2D4159"/>
                </a:solidFill>
                <a:cs typeface="Arial"/>
              </a:rPr>
              <a:t>components</a:t>
            </a:r>
            <a:r>
              <a:rPr sz="2800" spc="71" dirty="0" smtClean="0">
                <a:solidFill>
                  <a:srgbClr val="2D4159"/>
                </a:solidFill>
                <a:cs typeface="Arial"/>
              </a:rPr>
              <a:t>,</a:t>
            </a:r>
            <a:r>
              <a:rPr lang="en-US" sz="2800" spc="71" dirty="0" smtClean="0">
                <a:solidFill>
                  <a:srgbClr val="2D4159"/>
                </a:solidFill>
                <a:cs typeface="Arial"/>
              </a:rPr>
              <a:t> </a:t>
            </a:r>
            <a:r>
              <a:rPr sz="2800" spc="71" dirty="0" smtClean="0">
                <a:solidFill>
                  <a:srgbClr val="2D4159"/>
                </a:solidFill>
                <a:cs typeface="Arial"/>
              </a:rPr>
              <a:t>including</a:t>
            </a:r>
            <a:r>
              <a:rPr sz="2800" spc="-247" dirty="0" smtClean="0">
                <a:solidFill>
                  <a:srgbClr val="2D4159"/>
                </a:solidFill>
                <a:cs typeface="Arial"/>
              </a:rPr>
              <a:t> </a:t>
            </a:r>
            <a:r>
              <a:rPr sz="2800" spc="-4" dirty="0">
                <a:solidFill>
                  <a:srgbClr val="2D4159"/>
                </a:solidFill>
                <a:cs typeface="Arial"/>
              </a:rPr>
              <a:t>a</a:t>
            </a:r>
            <a:r>
              <a:rPr sz="2800" spc="-212" dirty="0">
                <a:solidFill>
                  <a:srgbClr val="2D4159"/>
                </a:solidFill>
                <a:cs typeface="Arial"/>
              </a:rPr>
              <a:t> </a:t>
            </a:r>
            <a:r>
              <a:rPr sz="2800" spc="44" dirty="0">
                <a:solidFill>
                  <a:srgbClr val="2D4159"/>
                </a:solidFill>
                <a:cs typeface="Arial"/>
              </a:rPr>
              <a:t>vert</a:t>
            </a:r>
            <a:r>
              <a:rPr sz="2800" spc="44" dirty="0">
                <a:solidFill>
                  <a:srgbClr val="18212B"/>
                </a:solidFill>
                <a:cs typeface="Arial"/>
              </a:rPr>
              <a:t>i</a:t>
            </a:r>
            <a:r>
              <a:rPr sz="2800" spc="44" dirty="0">
                <a:solidFill>
                  <a:srgbClr val="2D4159"/>
                </a:solidFill>
                <a:cs typeface="Arial"/>
              </a:rPr>
              <a:t>cal</a:t>
            </a:r>
            <a:r>
              <a:rPr sz="2800" spc="-202" dirty="0">
                <a:solidFill>
                  <a:srgbClr val="2D4159"/>
                </a:solidFill>
                <a:cs typeface="Arial"/>
              </a:rPr>
              <a:t> </a:t>
            </a:r>
            <a:r>
              <a:rPr sz="2800" spc="124" dirty="0">
                <a:solidFill>
                  <a:srgbClr val="2D4159"/>
                </a:solidFill>
                <a:cs typeface="Arial"/>
              </a:rPr>
              <a:t>w</a:t>
            </a:r>
            <a:r>
              <a:rPr sz="2800" spc="124" dirty="0">
                <a:solidFill>
                  <a:srgbClr val="496079"/>
                </a:solidFill>
                <a:cs typeface="Arial"/>
              </a:rPr>
              <a:t>i</a:t>
            </a:r>
            <a:r>
              <a:rPr sz="2800" spc="124" dirty="0">
                <a:solidFill>
                  <a:srgbClr val="2D4159"/>
                </a:solidFill>
                <a:cs typeface="Arial"/>
              </a:rPr>
              <a:t>nd</a:t>
            </a:r>
            <a:r>
              <a:rPr sz="2800" spc="-278" dirty="0">
                <a:solidFill>
                  <a:srgbClr val="2D4159"/>
                </a:solidFill>
                <a:cs typeface="Arial"/>
              </a:rPr>
              <a:t> </a:t>
            </a:r>
            <a:r>
              <a:rPr sz="2800" spc="66" dirty="0">
                <a:solidFill>
                  <a:srgbClr val="2D4159"/>
                </a:solidFill>
                <a:cs typeface="Arial"/>
              </a:rPr>
              <a:t>component</a:t>
            </a:r>
            <a:endParaRPr sz="2800" dirty="0">
              <a:cs typeface="Arial"/>
            </a:endParaRPr>
          </a:p>
          <a:p>
            <a:pPr marL="11206">
              <a:spcBef>
                <a:spcPts val="993"/>
              </a:spcBef>
            </a:pPr>
            <a:r>
              <a:rPr sz="2800" spc="763" dirty="0">
                <a:solidFill>
                  <a:srgbClr val="5D188C"/>
                </a:solidFill>
                <a:cs typeface="Arial"/>
              </a:rPr>
              <a:t>•</a:t>
            </a:r>
            <a:r>
              <a:rPr sz="2800" spc="-287" dirty="0">
                <a:solidFill>
                  <a:srgbClr val="5D188C"/>
                </a:solidFill>
                <a:cs typeface="Arial"/>
              </a:rPr>
              <a:t> </a:t>
            </a:r>
            <a:r>
              <a:rPr sz="2800" spc="79" dirty="0">
                <a:solidFill>
                  <a:srgbClr val="2D4159"/>
                </a:solidFill>
                <a:cs typeface="Arial"/>
              </a:rPr>
              <a:t>The</a:t>
            </a:r>
            <a:r>
              <a:rPr sz="2800" spc="-221" dirty="0">
                <a:solidFill>
                  <a:srgbClr val="2D4159"/>
                </a:solidFill>
                <a:cs typeface="Arial"/>
              </a:rPr>
              <a:t> </a:t>
            </a:r>
            <a:r>
              <a:rPr sz="2800" spc="79" dirty="0">
                <a:solidFill>
                  <a:srgbClr val="2D4159"/>
                </a:solidFill>
                <a:cs typeface="Arial"/>
              </a:rPr>
              <a:t>d</a:t>
            </a:r>
            <a:r>
              <a:rPr sz="2800" spc="79" dirty="0">
                <a:solidFill>
                  <a:srgbClr val="496079"/>
                </a:solidFill>
                <a:cs typeface="Arial"/>
              </a:rPr>
              <a:t>i</a:t>
            </a:r>
            <a:r>
              <a:rPr sz="2800" spc="79" dirty="0">
                <a:solidFill>
                  <a:srgbClr val="2D4159"/>
                </a:solidFill>
                <a:cs typeface="Arial"/>
              </a:rPr>
              <a:t>agram</a:t>
            </a:r>
            <a:r>
              <a:rPr sz="2800" spc="-207" dirty="0">
                <a:solidFill>
                  <a:srgbClr val="2D4159"/>
                </a:solidFill>
                <a:cs typeface="Arial"/>
              </a:rPr>
              <a:t> </a:t>
            </a:r>
            <a:r>
              <a:rPr sz="2800" spc="44" dirty="0">
                <a:solidFill>
                  <a:srgbClr val="2D4159"/>
                </a:solidFill>
                <a:cs typeface="Arial"/>
              </a:rPr>
              <a:t>looks</a:t>
            </a:r>
            <a:r>
              <a:rPr sz="2800" spc="-251" dirty="0">
                <a:solidFill>
                  <a:srgbClr val="2D4159"/>
                </a:solidFill>
                <a:cs typeface="Arial"/>
              </a:rPr>
              <a:t> </a:t>
            </a:r>
            <a:r>
              <a:rPr sz="2800" spc="31" dirty="0">
                <a:solidFill>
                  <a:srgbClr val="2D4159"/>
                </a:solidFill>
                <a:cs typeface="Arial"/>
              </a:rPr>
              <a:t>chaotic</a:t>
            </a:r>
            <a:r>
              <a:rPr sz="2800" spc="-146" dirty="0">
                <a:solidFill>
                  <a:srgbClr val="2D4159"/>
                </a:solidFill>
                <a:cs typeface="Arial"/>
              </a:rPr>
              <a:t> </a:t>
            </a:r>
            <a:r>
              <a:rPr sz="2800" spc="88" dirty="0">
                <a:solidFill>
                  <a:srgbClr val="384F6E"/>
                </a:solidFill>
                <a:cs typeface="Arial"/>
              </a:rPr>
              <a:t>but</a:t>
            </a:r>
            <a:r>
              <a:rPr sz="2800" spc="-163" dirty="0">
                <a:solidFill>
                  <a:srgbClr val="384F6E"/>
                </a:solidFill>
                <a:cs typeface="Arial"/>
              </a:rPr>
              <a:t> </a:t>
            </a:r>
            <a:r>
              <a:rPr sz="2800" spc="71" dirty="0" smtClean="0">
                <a:solidFill>
                  <a:srgbClr val="2D4159"/>
                </a:solidFill>
                <a:cs typeface="Arial"/>
              </a:rPr>
              <a:t>components</a:t>
            </a:r>
            <a:r>
              <a:rPr lang="en-US" sz="2800" spc="71" dirty="0" smtClean="0">
                <a:solidFill>
                  <a:srgbClr val="2D4159"/>
                </a:solidFill>
                <a:cs typeface="Arial"/>
              </a:rPr>
              <a:t> </a:t>
            </a:r>
            <a:r>
              <a:rPr sz="2800" spc="71" dirty="0" smtClean="0">
                <a:solidFill>
                  <a:srgbClr val="2D4159"/>
                </a:solidFill>
                <a:cs typeface="Arial"/>
              </a:rPr>
              <a:t>can</a:t>
            </a:r>
            <a:r>
              <a:rPr sz="2800" spc="-291" dirty="0" smtClean="0">
                <a:solidFill>
                  <a:srgbClr val="2D4159"/>
                </a:solidFill>
                <a:cs typeface="Arial"/>
              </a:rPr>
              <a:t> </a:t>
            </a:r>
            <a:r>
              <a:rPr sz="2800" spc="57" dirty="0" smtClean="0">
                <a:solidFill>
                  <a:srgbClr val="384F6E"/>
                </a:solidFill>
                <a:cs typeface="Arial"/>
              </a:rPr>
              <a:t>be</a:t>
            </a:r>
            <a:r>
              <a:rPr lang="en-US" sz="2800" spc="57" dirty="0" smtClean="0">
                <a:solidFill>
                  <a:srgbClr val="384F6E"/>
                </a:solidFill>
                <a:cs typeface="Arial"/>
              </a:rPr>
              <a:t> </a:t>
            </a:r>
            <a:r>
              <a:rPr sz="2800" spc="57" dirty="0" smtClean="0">
                <a:solidFill>
                  <a:srgbClr val="2D4159"/>
                </a:solidFill>
                <a:cs typeface="Arial"/>
              </a:rPr>
              <a:t>measured</a:t>
            </a:r>
            <a:r>
              <a:rPr lang="en-US" sz="2800" spc="57" dirty="0" smtClean="0">
                <a:solidFill>
                  <a:srgbClr val="2D4159"/>
                </a:solidFill>
                <a:cs typeface="Arial"/>
              </a:rPr>
              <a:t> </a:t>
            </a:r>
            <a:r>
              <a:rPr sz="2800" spc="-291" dirty="0" smtClean="0">
                <a:solidFill>
                  <a:srgbClr val="2D4159"/>
                </a:solidFill>
                <a:cs typeface="Arial"/>
              </a:rPr>
              <a:t> </a:t>
            </a:r>
            <a:r>
              <a:rPr lang="en-US" sz="2800" spc="-291" dirty="0" smtClean="0">
                <a:solidFill>
                  <a:srgbClr val="2D4159"/>
                </a:solidFill>
                <a:cs typeface="Arial"/>
              </a:rPr>
              <a:t> </a:t>
            </a:r>
            <a:r>
              <a:rPr sz="2800" spc="132" dirty="0" smtClean="0">
                <a:solidFill>
                  <a:srgbClr val="2D4159"/>
                </a:solidFill>
                <a:cs typeface="Arial"/>
              </a:rPr>
              <a:t>from</a:t>
            </a:r>
            <a:r>
              <a:rPr sz="2800" spc="-282" dirty="0" smtClean="0">
                <a:solidFill>
                  <a:srgbClr val="2D4159"/>
                </a:solidFill>
                <a:cs typeface="Arial"/>
              </a:rPr>
              <a:t> </a:t>
            </a:r>
            <a:r>
              <a:rPr sz="2800" spc="119" dirty="0">
                <a:solidFill>
                  <a:srgbClr val="2D4159"/>
                </a:solidFill>
                <a:cs typeface="Arial"/>
              </a:rPr>
              <a:t>tower</a:t>
            </a:r>
            <a:endParaRPr sz="2800" dirty="0">
              <a:cs typeface="Arial"/>
            </a:endParaRPr>
          </a:p>
        </p:txBody>
      </p:sp>
    </p:spTree>
    <p:extLst>
      <p:ext uri="{BB962C8B-B14F-4D97-AF65-F5344CB8AC3E}">
        <p14:creationId xmlns:p14="http://schemas.microsoft.com/office/powerpoint/2010/main" val="40214086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95458" y="90152"/>
            <a:ext cx="10483403" cy="6767848"/>
          </a:xfrm>
          <a:prstGeom prst="rect">
            <a:avLst/>
          </a:prstGeom>
          <a:blipFill>
            <a:blip r:embed="rId2"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4279542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86610"/>
            <a:ext cx="12015537" cy="7540526"/>
          </a:xfrm>
          <a:prstGeom prst="rect">
            <a:avLst/>
          </a:prstGeom>
        </p:spPr>
        <p:txBody>
          <a:bodyPr wrap="square">
            <a:spAutoFit/>
          </a:bodyPr>
          <a:lstStyle/>
          <a:p>
            <a:r>
              <a:rPr lang="en-US" sz="4400" dirty="0" smtClean="0">
                <a:solidFill>
                  <a:srgbClr val="002060"/>
                </a:solidFill>
              </a:rPr>
              <a:t>Can explain with the help of figure </a:t>
            </a:r>
            <a:r>
              <a:rPr lang="en-US" sz="4400" dirty="0" smtClean="0">
                <a:solidFill>
                  <a:srgbClr val="002060"/>
                </a:solidFill>
              </a:rPr>
              <a:t>in </a:t>
            </a:r>
            <a:r>
              <a:rPr lang="en-US" sz="4400" dirty="0" smtClean="0">
                <a:solidFill>
                  <a:srgbClr val="002060"/>
                </a:solidFill>
              </a:rPr>
              <a:t>slide # 4:</a:t>
            </a:r>
          </a:p>
          <a:p>
            <a:endParaRPr lang="en-US" sz="4400" dirty="0" smtClean="0">
              <a:solidFill>
                <a:srgbClr val="002060"/>
              </a:solidFill>
            </a:endParaRPr>
          </a:p>
          <a:p>
            <a:r>
              <a:rPr lang="en-US" sz="4400" dirty="0" smtClean="0">
                <a:solidFill>
                  <a:srgbClr val="002060"/>
                </a:solidFill>
              </a:rPr>
              <a:t>If </a:t>
            </a:r>
            <a:r>
              <a:rPr lang="en-US" sz="4400" dirty="0">
                <a:solidFill>
                  <a:srgbClr val="002060"/>
                </a:solidFill>
              </a:rPr>
              <a:t>we </a:t>
            </a:r>
            <a:r>
              <a:rPr lang="en-US" sz="4400" dirty="0" smtClean="0">
                <a:solidFill>
                  <a:srgbClr val="002060"/>
                </a:solidFill>
              </a:rPr>
              <a:t>extract an air </a:t>
            </a:r>
            <a:r>
              <a:rPr lang="en-US" sz="4400" dirty="0">
                <a:solidFill>
                  <a:srgbClr val="002060"/>
                </a:solidFill>
              </a:rPr>
              <a:t>parcel out of the environment at level z and push it down  </a:t>
            </a:r>
            <a:r>
              <a:rPr lang="en-US" sz="4400" dirty="0" smtClean="0">
                <a:solidFill>
                  <a:srgbClr val="002060"/>
                </a:solidFill>
              </a:rPr>
              <a:t> </a:t>
            </a:r>
            <a:r>
              <a:rPr lang="en-US" sz="4400" dirty="0" smtClean="0">
                <a:solidFill>
                  <a:srgbClr val="C00000"/>
                </a:solidFill>
              </a:rPr>
              <a:t>adiabatically</a:t>
            </a:r>
            <a:r>
              <a:rPr lang="en-US" sz="4400" dirty="0" smtClean="0">
                <a:solidFill>
                  <a:srgbClr val="002060"/>
                </a:solidFill>
              </a:rPr>
              <a:t> </a:t>
            </a:r>
            <a:r>
              <a:rPr lang="en-US" sz="4400" dirty="0">
                <a:solidFill>
                  <a:srgbClr val="002060"/>
                </a:solidFill>
              </a:rPr>
              <a:t>to the reference </a:t>
            </a:r>
            <a:r>
              <a:rPr lang="en-US" sz="4400" dirty="0" smtClean="0">
                <a:solidFill>
                  <a:srgbClr val="002060"/>
                </a:solidFill>
              </a:rPr>
              <a:t>level where pressure is </a:t>
            </a:r>
            <a:r>
              <a:rPr lang="en-US" sz="4400" dirty="0" err="1">
                <a:solidFill>
                  <a:srgbClr val="002060"/>
                </a:solidFill>
              </a:rPr>
              <a:t>p</a:t>
            </a:r>
            <a:r>
              <a:rPr lang="en-US" sz="4400" baseline="-25000" dirty="0" err="1">
                <a:solidFill>
                  <a:srgbClr val="002060"/>
                </a:solidFill>
              </a:rPr>
              <a:t>S</a:t>
            </a:r>
            <a:r>
              <a:rPr lang="en-US" sz="4400" dirty="0" smtClean="0">
                <a:solidFill>
                  <a:srgbClr val="002060"/>
                </a:solidFill>
              </a:rPr>
              <a:t>,  </a:t>
            </a:r>
            <a:r>
              <a:rPr lang="en-US" sz="4400" dirty="0" smtClean="0">
                <a:solidFill>
                  <a:srgbClr val="002060"/>
                </a:solidFill>
              </a:rPr>
              <a:t>then the temperature </a:t>
            </a:r>
            <a:r>
              <a:rPr lang="en-US" sz="4400" dirty="0" err="1" smtClean="0">
                <a:solidFill>
                  <a:srgbClr val="002060"/>
                </a:solidFill>
              </a:rPr>
              <a:t>Ts</a:t>
            </a:r>
            <a:r>
              <a:rPr lang="en-US" sz="4400" dirty="0">
                <a:solidFill>
                  <a:srgbClr val="002060"/>
                </a:solidFill>
              </a:rPr>
              <a:t>  </a:t>
            </a:r>
            <a:r>
              <a:rPr lang="en-US" sz="4400" dirty="0" smtClean="0">
                <a:solidFill>
                  <a:srgbClr val="002060"/>
                </a:solidFill>
              </a:rPr>
              <a:t>of the parcel </a:t>
            </a:r>
            <a:r>
              <a:rPr lang="en-US" sz="4400" dirty="0">
                <a:solidFill>
                  <a:srgbClr val="002060"/>
                </a:solidFill>
              </a:rPr>
              <a:t>when it reaches the reference  </a:t>
            </a:r>
            <a:r>
              <a:rPr lang="en-US" sz="4400" dirty="0" smtClean="0">
                <a:solidFill>
                  <a:srgbClr val="002060"/>
                </a:solidFill>
              </a:rPr>
              <a:t>level </a:t>
            </a:r>
            <a:r>
              <a:rPr lang="en-US" sz="4400" dirty="0" smtClean="0">
                <a:solidFill>
                  <a:srgbClr val="002060"/>
                </a:solidFill>
              </a:rPr>
              <a:t>(denoted as </a:t>
            </a:r>
            <a:r>
              <a:rPr lang="el-GR" sz="4400" dirty="0" smtClean="0">
                <a:solidFill>
                  <a:srgbClr val="002060"/>
                </a:solidFill>
              </a:rPr>
              <a:t>ϑ</a:t>
            </a:r>
            <a:r>
              <a:rPr lang="en-US" sz="4400" dirty="0">
                <a:solidFill>
                  <a:srgbClr val="002060"/>
                </a:solidFill>
              </a:rPr>
              <a:t>)</a:t>
            </a:r>
            <a:r>
              <a:rPr lang="en-US" sz="4400" dirty="0" smtClean="0">
                <a:solidFill>
                  <a:srgbClr val="002060"/>
                </a:solidFill>
              </a:rPr>
              <a:t> </a:t>
            </a:r>
            <a:r>
              <a:rPr lang="en-US" sz="4400" dirty="0">
                <a:solidFill>
                  <a:srgbClr val="002060"/>
                </a:solidFill>
              </a:rPr>
              <a:t>is </a:t>
            </a:r>
            <a:r>
              <a:rPr lang="en-US" sz="4400" dirty="0" smtClean="0">
                <a:solidFill>
                  <a:srgbClr val="002060"/>
                </a:solidFill>
              </a:rPr>
              <a:t> </a:t>
            </a:r>
            <a:r>
              <a:rPr lang="en-US" sz="4400" dirty="0">
                <a:solidFill>
                  <a:srgbClr val="002060"/>
                </a:solidFill>
              </a:rPr>
              <a:t>the </a:t>
            </a:r>
            <a:r>
              <a:rPr lang="en-US" sz="4400" dirty="0" smtClean="0">
                <a:solidFill>
                  <a:srgbClr val="002060"/>
                </a:solidFill>
              </a:rPr>
              <a:t>potential temperature. </a:t>
            </a:r>
            <a:r>
              <a:rPr lang="en-US" altLang="en-US" sz="4400" dirty="0" smtClean="0"/>
              <a:t>Potential </a:t>
            </a:r>
            <a:r>
              <a:rPr lang="en-US" altLang="en-US" sz="4400" dirty="0"/>
              <a:t>temperature is a useful measure of the static stability of the unsaturated </a:t>
            </a:r>
            <a:r>
              <a:rPr lang="en-US" altLang="en-US" sz="4400" dirty="0" smtClean="0"/>
              <a:t>atmosphere.</a:t>
            </a:r>
            <a:endParaRPr lang="en-US" sz="4400" i="1" dirty="0"/>
          </a:p>
          <a:p>
            <a:endParaRPr lang="en-US" sz="4400" dirty="0">
              <a:solidFill>
                <a:srgbClr val="002060"/>
              </a:solidFill>
            </a:endParaRPr>
          </a:p>
        </p:txBody>
      </p:sp>
    </p:spTree>
    <p:extLst>
      <p:ext uri="{BB962C8B-B14F-4D97-AF65-F5344CB8AC3E}">
        <p14:creationId xmlns:p14="http://schemas.microsoft.com/office/powerpoint/2010/main" val="11383528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upload.wikimedia.org/wikipedia/en/5/59/EddyCovariance_equations_part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295" y="103572"/>
            <a:ext cx="12079705" cy="665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1185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EddyCovariance equations part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420" y="0"/>
            <a:ext cx="12660222" cy="6721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36492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05743" y="1120462"/>
            <a:ext cx="5495765" cy="4625265"/>
          </a:xfrm>
          <a:prstGeom prst="rect">
            <a:avLst/>
          </a:prstGeom>
          <a:blipFill>
            <a:blip r:embed="rId2" cstate="print"/>
            <a:stretch>
              <a:fillRect/>
            </a:stretch>
          </a:blipFill>
        </p:spPr>
        <p:txBody>
          <a:bodyPr wrap="square" lIns="0" tIns="0" rIns="0" bIns="0" rtlCol="0"/>
          <a:lstStyle/>
          <a:p>
            <a:endParaRPr sz="1588"/>
          </a:p>
        </p:txBody>
      </p:sp>
      <p:sp>
        <p:nvSpPr>
          <p:cNvPr id="8" name="object 8"/>
          <p:cNvSpPr txBox="1"/>
          <p:nvPr/>
        </p:nvSpPr>
        <p:spPr>
          <a:xfrm>
            <a:off x="6066706" y="394692"/>
            <a:ext cx="6014984" cy="6463308"/>
          </a:xfrm>
          <a:prstGeom prst="rect">
            <a:avLst/>
          </a:prstGeom>
        </p:spPr>
        <p:txBody>
          <a:bodyPr vert="horz" wrap="square" lIns="0" tIns="0" rIns="0" bIns="0" rtlCol="0">
            <a:spAutoFit/>
          </a:bodyPr>
          <a:lstStyle/>
          <a:p>
            <a:pPr marL="220768" indent="-209561">
              <a:buClr>
                <a:srgbClr val="5D331C"/>
              </a:buClr>
              <a:buChar char="•"/>
              <a:tabLst>
                <a:tab pos="221328" algn="l"/>
              </a:tabLst>
            </a:pPr>
            <a:r>
              <a:rPr sz="2800" spc="-9" dirty="0">
                <a:solidFill>
                  <a:srgbClr val="2F4152"/>
                </a:solidFill>
                <a:cs typeface="Arial"/>
              </a:rPr>
              <a:t>Measures</a:t>
            </a:r>
            <a:r>
              <a:rPr sz="2800" spc="-172" dirty="0">
                <a:solidFill>
                  <a:srgbClr val="2F4152"/>
                </a:solidFill>
                <a:cs typeface="Arial"/>
              </a:rPr>
              <a:t> </a:t>
            </a:r>
            <a:r>
              <a:rPr sz="2800" spc="18" dirty="0">
                <a:solidFill>
                  <a:srgbClr val="3B5267"/>
                </a:solidFill>
                <a:cs typeface="Arial"/>
              </a:rPr>
              <a:t>fluxes</a:t>
            </a:r>
            <a:r>
              <a:rPr sz="2800" spc="-128" dirty="0">
                <a:solidFill>
                  <a:srgbClr val="3B5267"/>
                </a:solidFill>
                <a:cs typeface="Arial"/>
              </a:rPr>
              <a:t> </a:t>
            </a:r>
            <a:r>
              <a:rPr sz="2800" spc="49" dirty="0">
                <a:solidFill>
                  <a:srgbClr val="3B5267"/>
                </a:solidFill>
                <a:cs typeface="Arial"/>
              </a:rPr>
              <a:t>transported</a:t>
            </a:r>
            <a:r>
              <a:rPr sz="2800" spc="-84" dirty="0">
                <a:solidFill>
                  <a:srgbClr val="3B5267"/>
                </a:solidFill>
                <a:cs typeface="Arial"/>
              </a:rPr>
              <a:t> </a:t>
            </a:r>
            <a:r>
              <a:rPr sz="2800" spc="-57" dirty="0">
                <a:solidFill>
                  <a:srgbClr val="2F4152"/>
                </a:solidFill>
                <a:cs typeface="Arial"/>
              </a:rPr>
              <a:t>by</a:t>
            </a:r>
            <a:r>
              <a:rPr sz="2800" spc="-304" dirty="0">
                <a:solidFill>
                  <a:srgbClr val="2F4152"/>
                </a:solidFill>
                <a:cs typeface="Arial"/>
              </a:rPr>
              <a:t> </a:t>
            </a:r>
            <a:r>
              <a:rPr sz="2800" spc="26" dirty="0">
                <a:solidFill>
                  <a:srgbClr val="2F4152"/>
                </a:solidFill>
                <a:cs typeface="Arial"/>
              </a:rPr>
              <a:t>edd</a:t>
            </a:r>
            <a:r>
              <a:rPr sz="2800" spc="26" dirty="0">
                <a:solidFill>
                  <a:srgbClr val="0C131A"/>
                </a:solidFill>
                <a:cs typeface="Arial"/>
              </a:rPr>
              <a:t>i</a:t>
            </a:r>
            <a:r>
              <a:rPr sz="2800" spc="26" dirty="0">
                <a:solidFill>
                  <a:srgbClr val="2F4152"/>
                </a:solidFill>
                <a:cs typeface="Arial"/>
              </a:rPr>
              <a:t>es</a:t>
            </a:r>
            <a:endParaRPr sz="2800" dirty="0">
              <a:cs typeface="Arial"/>
            </a:endParaRPr>
          </a:p>
          <a:p>
            <a:pPr>
              <a:spcBef>
                <a:spcPts val="10"/>
              </a:spcBef>
              <a:buFont typeface="Arial"/>
              <a:buChar char="•"/>
            </a:pPr>
            <a:endParaRPr sz="2800" dirty="0">
              <a:cs typeface="Times New Roman"/>
            </a:endParaRPr>
          </a:p>
          <a:p>
            <a:pPr marL="220768" indent="-205639">
              <a:buClr>
                <a:srgbClr val="5D331C"/>
              </a:buClr>
              <a:buChar char="•"/>
              <a:tabLst>
                <a:tab pos="221328" algn="l"/>
              </a:tabLst>
            </a:pPr>
            <a:r>
              <a:rPr sz="2800" spc="-13" dirty="0">
                <a:solidFill>
                  <a:srgbClr val="2F4152"/>
                </a:solidFill>
                <a:cs typeface="Arial"/>
              </a:rPr>
              <a:t>Req</a:t>
            </a:r>
            <a:r>
              <a:rPr sz="2800" spc="-88" dirty="0">
                <a:solidFill>
                  <a:srgbClr val="2F4152"/>
                </a:solidFill>
                <a:cs typeface="Arial"/>
              </a:rPr>
              <a:t>u</a:t>
            </a:r>
            <a:r>
              <a:rPr sz="2800" spc="22" dirty="0">
                <a:solidFill>
                  <a:srgbClr val="2F4152"/>
                </a:solidFill>
                <a:cs typeface="Arial"/>
              </a:rPr>
              <a:t>i</a:t>
            </a:r>
            <a:r>
              <a:rPr sz="2800" spc="4" dirty="0">
                <a:solidFill>
                  <a:srgbClr val="2F4152"/>
                </a:solidFill>
                <a:cs typeface="Arial"/>
              </a:rPr>
              <a:t>res</a:t>
            </a:r>
            <a:r>
              <a:rPr sz="2800" spc="-194" dirty="0">
                <a:solidFill>
                  <a:srgbClr val="2F4152"/>
                </a:solidFill>
                <a:cs typeface="Arial"/>
              </a:rPr>
              <a:t> </a:t>
            </a:r>
            <a:r>
              <a:rPr sz="2800" spc="256" dirty="0">
                <a:solidFill>
                  <a:srgbClr val="1F2834"/>
                </a:solidFill>
                <a:cs typeface="Arial"/>
              </a:rPr>
              <a:t>t</a:t>
            </a:r>
            <a:r>
              <a:rPr sz="2800" spc="13" dirty="0">
                <a:solidFill>
                  <a:srgbClr val="2F4152"/>
                </a:solidFill>
                <a:cs typeface="Arial"/>
              </a:rPr>
              <a:t>u</a:t>
            </a:r>
            <a:r>
              <a:rPr sz="2800" spc="53" dirty="0">
                <a:solidFill>
                  <a:srgbClr val="2F4152"/>
                </a:solidFill>
                <a:cs typeface="Arial"/>
              </a:rPr>
              <a:t>r</a:t>
            </a:r>
            <a:r>
              <a:rPr sz="2800" spc="-18" dirty="0">
                <a:solidFill>
                  <a:srgbClr val="1F2834"/>
                </a:solidFill>
                <a:cs typeface="Arial"/>
              </a:rPr>
              <a:t>b</a:t>
            </a:r>
            <a:r>
              <a:rPr sz="2800" spc="44" dirty="0">
                <a:solidFill>
                  <a:srgbClr val="2F4152"/>
                </a:solidFill>
                <a:cs typeface="Arial"/>
              </a:rPr>
              <a:t>u</a:t>
            </a:r>
            <a:r>
              <a:rPr sz="2800" spc="-9" dirty="0">
                <a:solidFill>
                  <a:srgbClr val="4B647B"/>
                </a:solidFill>
                <a:cs typeface="Arial"/>
              </a:rPr>
              <a:t>l</a:t>
            </a:r>
            <a:r>
              <a:rPr sz="2800" spc="44" dirty="0">
                <a:solidFill>
                  <a:srgbClr val="2F4152"/>
                </a:solidFill>
                <a:cs typeface="Arial"/>
              </a:rPr>
              <a:t>e</a:t>
            </a:r>
            <a:r>
              <a:rPr sz="2800" spc="-84" dirty="0">
                <a:solidFill>
                  <a:srgbClr val="2F4152"/>
                </a:solidFill>
                <a:cs typeface="Arial"/>
              </a:rPr>
              <a:t>n</a:t>
            </a:r>
            <a:r>
              <a:rPr sz="2800" spc="278" dirty="0">
                <a:solidFill>
                  <a:srgbClr val="2F4152"/>
                </a:solidFill>
                <a:cs typeface="Arial"/>
              </a:rPr>
              <a:t>t</a:t>
            </a:r>
            <a:r>
              <a:rPr sz="2800" spc="-141" dirty="0">
                <a:solidFill>
                  <a:srgbClr val="2F4152"/>
                </a:solidFill>
                <a:cs typeface="Arial"/>
              </a:rPr>
              <a:t> </a:t>
            </a:r>
            <a:r>
              <a:rPr sz="2800" spc="172" dirty="0">
                <a:solidFill>
                  <a:srgbClr val="3B5267"/>
                </a:solidFill>
                <a:cs typeface="Arial"/>
              </a:rPr>
              <a:t>f</a:t>
            </a:r>
            <a:r>
              <a:rPr sz="2800" spc="49" dirty="0">
                <a:solidFill>
                  <a:srgbClr val="3B5267"/>
                </a:solidFill>
                <a:cs typeface="Arial"/>
              </a:rPr>
              <a:t>l</a:t>
            </a:r>
            <a:r>
              <a:rPr sz="2800" spc="62" dirty="0">
                <a:solidFill>
                  <a:srgbClr val="3B5267"/>
                </a:solidFill>
                <a:cs typeface="Arial"/>
              </a:rPr>
              <a:t>ow</a:t>
            </a:r>
            <a:endParaRPr sz="2800" dirty="0">
              <a:cs typeface="Arial"/>
            </a:endParaRPr>
          </a:p>
          <a:p>
            <a:pPr>
              <a:spcBef>
                <a:spcPts val="48"/>
              </a:spcBef>
              <a:buFont typeface="Arial"/>
              <a:buChar char="•"/>
            </a:pPr>
            <a:endParaRPr sz="2800" dirty="0">
              <a:cs typeface="Times New Roman"/>
            </a:endParaRPr>
          </a:p>
          <a:p>
            <a:pPr marL="220768" indent="-205639">
              <a:buClr>
                <a:srgbClr val="5D331C"/>
              </a:buClr>
              <a:buChar char="•"/>
              <a:tabLst>
                <a:tab pos="221328" algn="l"/>
              </a:tabLst>
            </a:pPr>
            <a:r>
              <a:rPr sz="2800" spc="26" dirty="0">
                <a:solidFill>
                  <a:srgbClr val="2F4152"/>
                </a:solidFill>
                <a:cs typeface="Arial"/>
              </a:rPr>
              <a:t>Re</a:t>
            </a:r>
            <a:r>
              <a:rPr sz="2800" spc="26" dirty="0">
                <a:solidFill>
                  <a:srgbClr val="1F2834"/>
                </a:solidFill>
                <a:cs typeface="Arial"/>
              </a:rPr>
              <a:t>q</a:t>
            </a:r>
            <a:r>
              <a:rPr sz="2800" spc="26" dirty="0">
                <a:solidFill>
                  <a:srgbClr val="2F4152"/>
                </a:solidFill>
                <a:cs typeface="Arial"/>
              </a:rPr>
              <a:t>ui</a:t>
            </a:r>
            <a:r>
              <a:rPr sz="2800" spc="26" dirty="0">
                <a:solidFill>
                  <a:srgbClr val="1F2834"/>
                </a:solidFill>
                <a:cs typeface="Arial"/>
              </a:rPr>
              <a:t>r</a:t>
            </a:r>
            <a:r>
              <a:rPr sz="2800" spc="26" dirty="0">
                <a:solidFill>
                  <a:srgbClr val="2F4152"/>
                </a:solidFill>
                <a:cs typeface="Arial"/>
              </a:rPr>
              <a:t>es</a:t>
            </a:r>
            <a:r>
              <a:rPr sz="2800" spc="-247" dirty="0">
                <a:solidFill>
                  <a:srgbClr val="2F4152"/>
                </a:solidFill>
                <a:cs typeface="Arial"/>
              </a:rPr>
              <a:t> </a:t>
            </a:r>
            <a:r>
              <a:rPr sz="2800" spc="71" dirty="0">
                <a:solidFill>
                  <a:srgbClr val="2F4152"/>
                </a:solidFill>
                <a:cs typeface="Arial"/>
              </a:rPr>
              <a:t>state</a:t>
            </a:r>
            <a:r>
              <a:rPr sz="2800" spc="71" dirty="0">
                <a:solidFill>
                  <a:srgbClr val="1F2834"/>
                </a:solidFill>
                <a:cs typeface="Arial"/>
              </a:rPr>
              <a:t>-</a:t>
            </a:r>
            <a:r>
              <a:rPr sz="2800" spc="71" dirty="0">
                <a:solidFill>
                  <a:srgbClr val="2F4152"/>
                </a:solidFill>
                <a:cs typeface="Arial"/>
              </a:rPr>
              <a:t>o</a:t>
            </a:r>
            <a:r>
              <a:rPr sz="2800" spc="71" dirty="0">
                <a:solidFill>
                  <a:srgbClr val="1F2834"/>
                </a:solidFill>
                <a:cs typeface="Arial"/>
              </a:rPr>
              <a:t>f</a:t>
            </a:r>
            <a:r>
              <a:rPr sz="2800" spc="71" dirty="0">
                <a:solidFill>
                  <a:srgbClr val="0C131A"/>
                </a:solidFill>
                <a:cs typeface="Arial"/>
              </a:rPr>
              <a:t>-</a:t>
            </a:r>
            <a:r>
              <a:rPr sz="2800" spc="71" dirty="0">
                <a:solidFill>
                  <a:srgbClr val="3B5267"/>
                </a:solidFill>
                <a:cs typeface="Arial"/>
              </a:rPr>
              <a:t>the</a:t>
            </a:r>
            <a:r>
              <a:rPr sz="2800" spc="71" dirty="0">
                <a:solidFill>
                  <a:srgbClr val="0C131A"/>
                </a:solidFill>
                <a:cs typeface="Arial"/>
              </a:rPr>
              <a:t>-</a:t>
            </a:r>
            <a:r>
              <a:rPr sz="2800" spc="71" dirty="0">
                <a:solidFill>
                  <a:srgbClr val="2F4152"/>
                </a:solidFill>
                <a:cs typeface="Arial"/>
              </a:rPr>
              <a:t>art</a:t>
            </a:r>
            <a:r>
              <a:rPr sz="2800" spc="-243" dirty="0">
                <a:solidFill>
                  <a:srgbClr val="2F4152"/>
                </a:solidFill>
                <a:cs typeface="Arial"/>
              </a:rPr>
              <a:t> </a:t>
            </a:r>
            <a:r>
              <a:rPr sz="2800" spc="66" dirty="0">
                <a:solidFill>
                  <a:srgbClr val="2F4152"/>
                </a:solidFill>
                <a:cs typeface="Arial"/>
              </a:rPr>
              <a:t>instruments</a:t>
            </a:r>
            <a:endParaRPr sz="2800" dirty="0">
              <a:cs typeface="Arial"/>
            </a:endParaRPr>
          </a:p>
          <a:p>
            <a:pPr>
              <a:spcBef>
                <a:spcPts val="39"/>
              </a:spcBef>
              <a:buFont typeface="Arial"/>
              <a:buChar char="•"/>
            </a:pPr>
            <a:endParaRPr sz="2800" dirty="0">
              <a:cs typeface="Times New Roman"/>
            </a:endParaRPr>
          </a:p>
          <a:p>
            <a:pPr marL="216845" indent="-197793">
              <a:buClr>
                <a:srgbClr val="5D331C"/>
              </a:buClr>
              <a:buChar char="•"/>
              <a:tabLst>
                <a:tab pos="217405" algn="l"/>
              </a:tabLst>
            </a:pPr>
            <a:r>
              <a:rPr sz="2800" spc="26" dirty="0">
                <a:solidFill>
                  <a:srgbClr val="2F4152"/>
                </a:solidFill>
                <a:cs typeface="Arial"/>
              </a:rPr>
              <a:t>Ca</a:t>
            </a:r>
            <a:r>
              <a:rPr sz="2800" spc="26" dirty="0">
                <a:solidFill>
                  <a:srgbClr val="010003"/>
                </a:solidFill>
                <a:cs typeface="Arial"/>
              </a:rPr>
              <a:t>l</a:t>
            </a:r>
            <a:r>
              <a:rPr sz="2800" spc="26" dirty="0">
                <a:solidFill>
                  <a:srgbClr val="2F4152"/>
                </a:solidFill>
                <a:cs typeface="Arial"/>
              </a:rPr>
              <a:t>cula</a:t>
            </a:r>
            <a:r>
              <a:rPr sz="2800" spc="26" dirty="0">
                <a:solidFill>
                  <a:srgbClr val="1F2834"/>
                </a:solidFill>
                <a:cs typeface="Arial"/>
              </a:rPr>
              <a:t>t</a:t>
            </a:r>
            <a:r>
              <a:rPr sz="2800" spc="26" dirty="0">
                <a:solidFill>
                  <a:srgbClr val="2F4152"/>
                </a:solidFill>
                <a:cs typeface="Arial"/>
              </a:rPr>
              <a:t>ed</a:t>
            </a:r>
            <a:r>
              <a:rPr sz="2800" spc="-62" dirty="0">
                <a:solidFill>
                  <a:srgbClr val="2F4152"/>
                </a:solidFill>
                <a:cs typeface="Arial"/>
              </a:rPr>
              <a:t> </a:t>
            </a:r>
            <a:r>
              <a:rPr sz="2800" spc="-49" dirty="0">
                <a:solidFill>
                  <a:srgbClr val="2F4152"/>
                </a:solidFill>
                <a:cs typeface="Arial"/>
              </a:rPr>
              <a:t>as</a:t>
            </a:r>
            <a:r>
              <a:rPr sz="2800" spc="-79" dirty="0">
                <a:solidFill>
                  <a:srgbClr val="2F4152"/>
                </a:solidFill>
                <a:cs typeface="Arial"/>
              </a:rPr>
              <a:t> </a:t>
            </a:r>
            <a:r>
              <a:rPr sz="2800" spc="31" dirty="0">
                <a:solidFill>
                  <a:srgbClr val="2F4152"/>
                </a:solidFill>
                <a:cs typeface="Arial"/>
              </a:rPr>
              <a:t>covar</a:t>
            </a:r>
            <a:r>
              <a:rPr sz="2800" spc="31" dirty="0">
                <a:solidFill>
                  <a:srgbClr val="597487"/>
                </a:solidFill>
                <a:cs typeface="Arial"/>
              </a:rPr>
              <a:t>i</a:t>
            </a:r>
            <a:r>
              <a:rPr sz="2800" spc="31" dirty="0">
                <a:solidFill>
                  <a:srgbClr val="2F4152"/>
                </a:solidFill>
                <a:cs typeface="Arial"/>
              </a:rPr>
              <a:t>ance</a:t>
            </a:r>
            <a:r>
              <a:rPr sz="2800" spc="-26" dirty="0">
                <a:solidFill>
                  <a:srgbClr val="2F4152"/>
                </a:solidFill>
                <a:cs typeface="Arial"/>
              </a:rPr>
              <a:t> </a:t>
            </a:r>
            <a:r>
              <a:rPr sz="2800" spc="79" dirty="0">
                <a:solidFill>
                  <a:srgbClr val="2F4152"/>
                </a:solidFill>
                <a:cs typeface="Arial"/>
              </a:rPr>
              <a:t>of</a:t>
            </a:r>
            <a:r>
              <a:rPr sz="2800" spc="-168" dirty="0">
                <a:solidFill>
                  <a:srgbClr val="2F4152"/>
                </a:solidFill>
                <a:cs typeface="Arial"/>
              </a:rPr>
              <a:t> </a:t>
            </a:r>
            <a:r>
              <a:rPr sz="2800" spc="40" dirty="0">
                <a:solidFill>
                  <a:srgbClr val="2F4152"/>
                </a:solidFill>
                <a:cs typeface="Times New Roman"/>
              </a:rPr>
              <a:t>w'</a:t>
            </a:r>
            <a:r>
              <a:rPr sz="2800" spc="-75" dirty="0">
                <a:solidFill>
                  <a:srgbClr val="2F4152"/>
                </a:solidFill>
                <a:cs typeface="Times New Roman"/>
              </a:rPr>
              <a:t> </a:t>
            </a:r>
            <a:r>
              <a:rPr sz="2800" spc="49" dirty="0">
                <a:solidFill>
                  <a:srgbClr val="2F4152"/>
                </a:solidFill>
                <a:cs typeface="Arial"/>
              </a:rPr>
              <a:t>and</a:t>
            </a:r>
            <a:r>
              <a:rPr sz="2800" spc="-106" dirty="0">
                <a:solidFill>
                  <a:srgbClr val="2F4152"/>
                </a:solidFill>
                <a:cs typeface="Arial"/>
              </a:rPr>
              <a:t> </a:t>
            </a:r>
            <a:r>
              <a:rPr sz="2800" spc="44" dirty="0">
                <a:solidFill>
                  <a:srgbClr val="2F4152"/>
                </a:solidFill>
                <a:cs typeface="Arial"/>
              </a:rPr>
              <a:t>c'</a:t>
            </a:r>
            <a:endParaRPr sz="2800" dirty="0">
              <a:cs typeface="Arial"/>
            </a:endParaRPr>
          </a:p>
          <a:p>
            <a:pPr>
              <a:spcBef>
                <a:spcPts val="2"/>
              </a:spcBef>
              <a:buFont typeface="Arial"/>
              <a:buChar char="•"/>
            </a:pPr>
            <a:endParaRPr sz="2800" dirty="0">
              <a:cs typeface="Times New Roman"/>
            </a:endParaRPr>
          </a:p>
          <a:p>
            <a:pPr marL="224690" indent="-205639">
              <a:buClr>
                <a:srgbClr val="5D331C"/>
              </a:buClr>
              <a:buChar char="•"/>
              <a:tabLst>
                <a:tab pos="225250" algn="l"/>
              </a:tabLst>
            </a:pPr>
            <a:r>
              <a:rPr sz="2800" spc="40" dirty="0">
                <a:solidFill>
                  <a:srgbClr val="2F4152"/>
                </a:solidFill>
                <a:cs typeface="Arial"/>
              </a:rPr>
              <a:t>Many</a:t>
            </a:r>
            <a:r>
              <a:rPr sz="2800" spc="-132" dirty="0">
                <a:solidFill>
                  <a:srgbClr val="2F4152"/>
                </a:solidFill>
                <a:cs typeface="Arial"/>
              </a:rPr>
              <a:t> </a:t>
            </a:r>
            <a:r>
              <a:rPr sz="2800" spc="31" dirty="0">
                <a:solidFill>
                  <a:srgbClr val="2F4152"/>
                </a:solidFill>
                <a:cs typeface="Arial"/>
              </a:rPr>
              <a:t>assumptions</a:t>
            </a:r>
            <a:r>
              <a:rPr sz="2800" spc="-106" dirty="0">
                <a:solidFill>
                  <a:srgbClr val="2F4152"/>
                </a:solidFill>
                <a:cs typeface="Arial"/>
              </a:rPr>
              <a:t> </a:t>
            </a:r>
            <a:r>
              <a:rPr sz="2800" spc="132" dirty="0">
                <a:solidFill>
                  <a:srgbClr val="1F2834"/>
                </a:solidFill>
                <a:cs typeface="Arial"/>
              </a:rPr>
              <a:t>t</a:t>
            </a:r>
            <a:r>
              <a:rPr sz="2800" spc="132" dirty="0">
                <a:solidFill>
                  <a:srgbClr val="2F4152"/>
                </a:solidFill>
                <a:cs typeface="Arial"/>
              </a:rPr>
              <a:t>o</a:t>
            </a:r>
            <a:r>
              <a:rPr sz="2800" spc="-163" dirty="0">
                <a:solidFill>
                  <a:srgbClr val="2F4152"/>
                </a:solidFill>
                <a:cs typeface="Arial"/>
              </a:rPr>
              <a:t> </a:t>
            </a:r>
            <a:r>
              <a:rPr sz="2800" spc="44" dirty="0">
                <a:solidFill>
                  <a:srgbClr val="2F4152"/>
                </a:solidFill>
                <a:cs typeface="Arial"/>
              </a:rPr>
              <a:t>sa</a:t>
            </a:r>
            <a:r>
              <a:rPr sz="2800" spc="44" dirty="0">
                <a:solidFill>
                  <a:srgbClr val="1F2834"/>
                </a:solidFill>
                <a:cs typeface="Arial"/>
              </a:rPr>
              <a:t>t</a:t>
            </a:r>
            <a:r>
              <a:rPr sz="2800" spc="44" dirty="0">
                <a:solidFill>
                  <a:srgbClr val="597487"/>
                </a:solidFill>
                <a:cs typeface="Arial"/>
              </a:rPr>
              <a:t>i</a:t>
            </a:r>
            <a:r>
              <a:rPr sz="2800" spc="44" dirty="0">
                <a:solidFill>
                  <a:srgbClr val="2F4152"/>
                </a:solidFill>
                <a:cs typeface="Arial"/>
              </a:rPr>
              <a:t>sfy</a:t>
            </a:r>
            <a:endParaRPr sz="2800" dirty="0">
              <a:cs typeface="Arial"/>
            </a:endParaRPr>
          </a:p>
          <a:p>
            <a:pPr>
              <a:spcBef>
                <a:spcPts val="37"/>
              </a:spcBef>
              <a:buFont typeface="Arial"/>
              <a:buChar char="•"/>
            </a:pPr>
            <a:endParaRPr sz="2800" dirty="0">
              <a:cs typeface="Times New Roman"/>
            </a:endParaRPr>
          </a:p>
          <a:p>
            <a:pPr marL="212923" indent="-193872">
              <a:buClr>
                <a:srgbClr val="5D331C"/>
              </a:buClr>
              <a:buChar char="•"/>
              <a:tabLst>
                <a:tab pos="212923" algn="l"/>
              </a:tabLst>
            </a:pPr>
            <a:r>
              <a:rPr sz="2800" spc="-4" dirty="0">
                <a:solidFill>
                  <a:srgbClr val="2F4152"/>
                </a:solidFill>
                <a:cs typeface="Arial"/>
              </a:rPr>
              <a:t>C</a:t>
            </a:r>
            <a:r>
              <a:rPr sz="2800" spc="-31" dirty="0">
                <a:solidFill>
                  <a:srgbClr val="2F4152"/>
                </a:solidFill>
                <a:cs typeface="Arial"/>
              </a:rPr>
              <a:t>o</a:t>
            </a:r>
            <a:r>
              <a:rPr sz="2800" spc="154" dirty="0">
                <a:solidFill>
                  <a:srgbClr val="2F4152"/>
                </a:solidFill>
                <a:cs typeface="Arial"/>
              </a:rPr>
              <a:t>m</a:t>
            </a:r>
            <a:r>
              <a:rPr sz="2800" spc="163" dirty="0">
                <a:solidFill>
                  <a:srgbClr val="2F4152"/>
                </a:solidFill>
                <a:cs typeface="Arial"/>
              </a:rPr>
              <a:t>p</a:t>
            </a:r>
            <a:r>
              <a:rPr sz="2800" spc="-62" dirty="0">
                <a:solidFill>
                  <a:srgbClr val="2F4152"/>
                </a:solidFill>
                <a:cs typeface="Arial"/>
              </a:rPr>
              <a:t>l</a:t>
            </a:r>
            <a:r>
              <a:rPr sz="2800" spc="-4" dirty="0">
                <a:solidFill>
                  <a:srgbClr val="2F4152"/>
                </a:solidFill>
                <a:cs typeface="Arial"/>
              </a:rPr>
              <a:t>ex</a:t>
            </a:r>
            <a:r>
              <a:rPr sz="2800" spc="-13" dirty="0">
                <a:solidFill>
                  <a:srgbClr val="2F4152"/>
                </a:solidFill>
                <a:cs typeface="Arial"/>
              </a:rPr>
              <a:t> </a:t>
            </a:r>
            <a:r>
              <a:rPr sz="2800" spc="26" dirty="0">
                <a:solidFill>
                  <a:srgbClr val="2F4152"/>
                </a:solidFill>
                <a:cs typeface="Arial"/>
              </a:rPr>
              <a:t>ca</a:t>
            </a:r>
            <a:r>
              <a:rPr sz="2800" spc="4" dirty="0">
                <a:solidFill>
                  <a:srgbClr val="2F4152"/>
                </a:solidFill>
                <a:cs typeface="Arial"/>
              </a:rPr>
              <a:t>l</a:t>
            </a:r>
            <a:r>
              <a:rPr sz="2800" spc="18" dirty="0">
                <a:solidFill>
                  <a:srgbClr val="2F4152"/>
                </a:solidFill>
                <a:cs typeface="Arial"/>
              </a:rPr>
              <a:t>c</a:t>
            </a:r>
            <a:r>
              <a:rPr sz="2800" spc="9" dirty="0">
                <a:solidFill>
                  <a:srgbClr val="2F4152"/>
                </a:solidFill>
                <a:cs typeface="Arial"/>
              </a:rPr>
              <a:t>u</a:t>
            </a:r>
            <a:r>
              <a:rPr sz="2800" dirty="0">
                <a:solidFill>
                  <a:srgbClr val="010003"/>
                </a:solidFill>
                <a:cs typeface="Arial"/>
              </a:rPr>
              <a:t>l</a:t>
            </a:r>
            <a:r>
              <a:rPr sz="2800" spc="93" dirty="0">
                <a:solidFill>
                  <a:srgbClr val="2F4152"/>
                </a:solidFill>
                <a:cs typeface="Arial"/>
              </a:rPr>
              <a:t>a</a:t>
            </a:r>
            <a:r>
              <a:rPr sz="2800" spc="57" dirty="0">
                <a:solidFill>
                  <a:srgbClr val="2F4152"/>
                </a:solidFill>
                <a:cs typeface="Arial"/>
              </a:rPr>
              <a:t>t</a:t>
            </a:r>
            <a:r>
              <a:rPr sz="2800" spc="35" dirty="0">
                <a:solidFill>
                  <a:srgbClr val="4B647B"/>
                </a:solidFill>
                <a:cs typeface="Arial"/>
              </a:rPr>
              <a:t>i</a:t>
            </a:r>
            <a:r>
              <a:rPr sz="2800" spc="66" dirty="0">
                <a:solidFill>
                  <a:srgbClr val="2F4152"/>
                </a:solidFill>
                <a:cs typeface="Arial"/>
              </a:rPr>
              <a:t>o</a:t>
            </a:r>
            <a:r>
              <a:rPr sz="2800" spc="71" dirty="0">
                <a:solidFill>
                  <a:srgbClr val="2F4152"/>
                </a:solidFill>
                <a:cs typeface="Arial"/>
              </a:rPr>
              <a:t>n</a:t>
            </a:r>
            <a:r>
              <a:rPr sz="2800" spc="-22" dirty="0">
                <a:solidFill>
                  <a:srgbClr val="2F4152"/>
                </a:solidFill>
                <a:cs typeface="Arial"/>
              </a:rPr>
              <a:t>s</a:t>
            </a:r>
            <a:endParaRPr sz="2800" dirty="0">
              <a:cs typeface="Arial"/>
            </a:endParaRPr>
          </a:p>
          <a:p>
            <a:pPr>
              <a:spcBef>
                <a:spcPts val="1"/>
              </a:spcBef>
            </a:pPr>
            <a:endParaRPr sz="2800" dirty="0">
              <a:cs typeface="Times New Roman"/>
            </a:endParaRPr>
          </a:p>
          <a:p>
            <a:pPr marL="220768" indent="-205639">
              <a:buClr>
                <a:srgbClr val="5D331C"/>
              </a:buClr>
              <a:buChar char="•"/>
              <a:tabLst>
                <a:tab pos="221328" algn="l"/>
              </a:tabLst>
            </a:pPr>
            <a:r>
              <a:rPr sz="2800" spc="18" dirty="0">
                <a:solidFill>
                  <a:srgbClr val="2F4152"/>
                </a:solidFill>
                <a:cs typeface="Times New Roman"/>
              </a:rPr>
              <a:t>Most</a:t>
            </a:r>
            <a:r>
              <a:rPr sz="2800" spc="-84" dirty="0">
                <a:solidFill>
                  <a:srgbClr val="2F4152"/>
                </a:solidFill>
                <a:cs typeface="Times New Roman"/>
              </a:rPr>
              <a:t> </a:t>
            </a:r>
            <a:r>
              <a:rPr sz="2800" spc="57" dirty="0">
                <a:solidFill>
                  <a:srgbClr val="3B5267"/>
                </a:solidFill>
                <a:cs typeface="Arial"/>
              </a:rPr>
              <a:t>direct</a:t>
            </a:r>
            <a:r>
              <a:rPr sz="2800" spc="-101" dirty="0">
                <a:solidFill>
                  <a:srgbClr val="3B5267"/>
                </a:solidFill>
                <a:cs typeface="Arial"/>
              </a:rPr>
              <a:t> </a:t>
            </a:r>
            <a:r>
              <a:rPr sz="2800" spc="-57" dirty="0">
                <a:solidFill>
                  <a:srgbClr val="2F4152"/>
                </a:solidFill>
                <a:cs typeface="Times New Roman"/>
              </a:rPr>
              <a:t>way</a:t>
            </a:r>
            <a:r>
              <a:rPr sz="2800" spc="-141" dirty="0">
                <a:solidFill>
                  <a:srgbClr val="2F4152"/>
                </a:solidFill>
                <a:cs typeface="Times New Roman"/>
              </a:rPr>
              <a:t> </a:t>
            </a:r>
            <a:r>
              <a:rPr sz="2800" spc="128" dirty="0">
                <a:solidFill>
                  <a:srgbClr val="3B5267"/>
                </a:solidFill>
                <a:cs typeface="Times New Roman"/>
              </a:rPr>
              <a:t>to</a:t>
            </a:r>
            <a:r>
              <a:rPr sz="2800" spc="-101" dirty="0">
                <a:solidFill>
                  <a:srgbClr val="3B5267"/>
                </a:solidFill>
                <a:cs typeface="Times New Roman"/>
              </a:rPr>
              <a:t> </a:t>
            </a:r>
            <a:r>
              <a:rPr sz="2800" spc="4" dirty="0">
                <a:solidFill>
                  <a:srgbClr val="2F4152"/>
                </a:solidFill>
                <a:cs typeface="Arial"/>
              </a:rPr>
              <a:t>measure</a:t>
            </a:r>
            <a:r>
              <a:rPr sz="2800" spc="-150" dirty="0">
                <a:solidFill>
                  <a:srgbClr val="2F4152"/>
                </a:solidFill>
                <a:cs typeface="Arial"/>
              </a:rPr>
              <a:t> </a:t>
            </a:r>
            <a:r>
              <a:rPr sz="2800" spc="57" dirty="0">
                <a:solidFill>
                  <a:srgbClr val="3B5267"/>
                </a:solidFill>
                <a:cs typeface="Arial"/>
              </a:rPr>
              <a:t>f</a:t>
            </a:r>
            <a:r>
              <a:rPr sz="2800" spc="57" dirty="0">
                <a:solidFill>
                  <a:srgbClr val="0C131A"/>
                </a:solidFill>
                <a:cs typeface="Arial"/>
              </a:rPr>
              <a:t>l</a:t>
            </a:r>
            <a:r>
              <a:rPr sz="2800" spc="57" dirty="0">
                <a:solidFill>
                  <a:srgbClr val="2F4152"/>
                </a:solidFill>
                <a:cs typeface="Arial"/>
              </a:rPr>
              <a:t>ux</a:t>
            </a:r>
            <a:endParaRPr sz="2800" dirty="0">
              <a:cs typeface="Arial"/>
            </a:endParaRPr>
          </a:p>
          <a:p>
            <a:pPr>
              <a:spcBef>
                <a:spcPts val="11"/>
              </a:spcBef>
            </a:pPr>
            <a:endParaRPr sz="2800" dirty="0">
              <a:cs typeface="Times New Roman"/>
            </a:endParaRPr>
          </a:p>
          <a:p>
            <a:pPr marL="208441" indent="-197234">
              <a:buClr>
                <a:srgbClr val="5D331C"/>
              </a:buClr>
              <a:buChar char="•"/>
              <a:tabLst>
                <a:tab pos="209000" algn="l"/>
              </a:tabLst>
            </a:pPr>
            <a:r>
              <a:rPr sz="2800" spc="-119" dirty="0">
                <a:solidFill>
                  <a:srgbClr val="2F4152"/>
                </a:solidFill>
                <a:cs typeface="Arial"/>
              </a:rPr>
              <a:t>C</a:t>
            </a:r>
            <a:r>
              <a:rPr sz="2800" spc="-110" dirty="0">
                <a:solidFill>
                  <a:srgbClr val="2F4152"/>
                </a:solidFill>
                <a:cs typeface="Arial"/>
              </a:rPr>
              <a:t>o</a:t>
            </a:r>
            <a:r>
              <a:rPr sz="2800" spc="75" dirty="0">
                <a:solidFill>
                  <a:srgbClr val="2F4152"/>
                </a:solidFill>
                <a:cs typeface="Arial"/>
              </a:rPr>
              <a:t>n</a:t>
            </a:r>
            <a:r>
              <a:rPr sz="2800" spc="-40" dirty="0">
                <a:solidFill>
                  <a:srgbClr val="2F4152"/>
                </a:solidFill>
                <a:cs typeface="Arial"/>
              </a:rPr>
              <a:t>t</a:t>
            </a:r>
            <a:r>
              <a:rPr sz="2800" spc="-35" dirty="0">
                <a:solidFill>
                  <a:srgbClr val="4B647B"/>
                </a:solidFill>
                <a:cs typeface="Arial"/>
              </a:rPr>
              <a:t>i</a:t>
            </a:r>
            <a:r>
              <a:rPr sz="2800" spc="-31" dirty="0">
                <a:solidFill>
                  <a:srgbClr val="2F4152"/>
                </a:solidFill>
                <a:cs typeface="Arial"/>
              </a:rPr>
              <a:t>n</a:t>
            </a:r>
            <a:r>
              <a:rPr sz="2800" spc="-128" dirty="0">
                <a:solidFill>
                  <a:srgbClr val="2F4152"/>
                </a:solidFill>
                <a:cs typeface="Arial"/>
              </a:rPr>
              <a:t>u</a:t>
            </a:r>
            <a:r>
              <a:rPr sz="2800" dirty="0">
                <a:solidFill>
                  <a:srgbClr val="2F4152"/>
                </a:solidFill>
                <a:cs typeface="Arial"/>
              </a:rPr>
              <a:t>o</a:t>
            </a:r>
            <a:r>
              <a:rPr sz="2800" spc="-71" dirty="0">
                <a:solidFill>
                  <a:srgbClr val="2F4152"/>
                </a:solidFill>
                <a:cs typeface="Arial"/>
              </a:rPr>
              <a:t>us</a:t>
            </a:r>
            <a:r>
              <a:rPr sz="2800" spc="-146" dirty="0">
                <a:solidFill>
                  <a:srgbClr val="2F4152"/>
                </a:solidFill>
                <a:cs typeface="Arial"/>
              </a:rPr>
              <a:t> </a:t>
            </a:r>
            <a:r>
              <a:rPr sz="2800" spc="-31" dirty="0">
                <a:solidFill>
                  <a:srgbClr val="2F4152"/>
                </a:solidFill>
                <a:cs typeface="Arial"/>
              </a:rPr>
              <a:t>n</a:t>
            </a:r>
            <a:r>
              <a:rPr sz="2800" spc="-53" dirty="0">
                <a:solidFill>
                  <a:srgbClr val="2F4152"/>
                </a:solidFill>
                <a:cs typeface="Arial"/>
              </a:rPr>
              <a:t>ew</a:t>
            </a:r>
            <a:r>
              <a:rPr sz="2800" spc="-150" dirty="0">
                <a:solidFill>
                  <a:srgbClr val="2F4152"/>
                </a:solidFill>
                <a:cs typeface="Arial"/>
              </a:rPr>
              <a:t> </a:t>
            </a:r>
            <a:r>
              <a:rPr sz="2800" spc="-31" dirty="0">
                <a:solidFill>
                  <a:srgbClr val="2F4152"/>
                </a:solidFill>
                <a:cs typeface="Arial"/>
              </a:rPr>
              <a:t>d</a:t>
            </a:r>
            <a:r>
              <a:rPr sz="2800" spc="-71" dirty="0">
                <a:solidFill>
                  <a:srgbClr val="2F4152"/>
                </a:solidFill>
                <a:cs typeface="Arial"/>
              </a:rPr>
              <a:t>ev</a:t>
            </a:r>
            <a:r>
              <a:rPr sz="2800" spc="-49" dirty="0">
                <a:solidFill>
                  <a:srgbClr val="2F4152"/>
                </a:solidFill>
                <a:cs typeface="Arial"/>
              </a:rPr>
              <a:t>e</a:t>
            </a:r>
            <a:r>
              <a:rPr sz="2800" spc="-9" dirty="0">
                <a:solidFill>
                  <a:srgbClr val="4B647B"/>
                </a:solidFill>
                <a:cs typeface="Arial"/>
              </a:rPr>
              <a:t>l</a:t>
            </a:r>
            <a:r>
              <a:rPr sz="2800" spc="-62" dirty="0">
                <a:solidFill>
                  <a:srgbClr val="2F4152"/>
                </a:solidFill>
                <a:cs typeface="Arial"/>
              </a:rPr>
              <a:t>o</a:t>
            </a:r>
            <a:r>
              <a:rPr sz="2800" dirty="0">
                <a:solidFill>
                  <a:srgbClr val="2F4152"/>
                </a:solidFill>
                <a:cs typeface="Arial"/>
              </a:rPr>
              <a:t>p</a:t>
            </a:r>
            <a:r>
              <a:rPr sz="2800" spc="-22" dirty="0">
                <a:solidFill>
                  <a:srgbClr val="2F4152"/>
                </a:solidFill>
                <a:cs typeface="Arial"/>
              </a:rPr>
              <a:t>m</a:t>
            </a:r>
            <a:r>
              <a:rPr sz="2800" spc="-97" dirty="0">
                <a:solidFill>
                  <a:srgbClr val="2F4152"/>
                </a:solidFill>
                <a:cs typeface="Arial"/>
              </a:rPr>
              <a:t>e</a:t>
            </a:r>
            <a:r>
              <a:rPr sz="2800" spc="-9" dirty="0">
                <a:solidFill>
                  <a:srgbClr val="2F4152"/>
                </a:solidFill>
                <a:cs typeface="Arial"/>
              </a:rPr>
              <a:t>nts</a:t>
            </a:r>
            <a:endParaRPr sz="2800" dirty="0">
              <a:cs typeface="Arial"/>
            </a:endParaRPr>
          </a:p>
        </p:txBody>
      </p:sp>
      <p:sp>
        <p:nvSpPr>
          <p:cNvPr id="9" name="TextBox 8"/>
          <p:cNvSpPr txBox="1"/>
          <p:nvPr/>
        </p:nvSpPr>
        <p:spPr>
          <a:xfrm>
            <a:off x="0" y="-124944"/>
            <a:ext cx="7370333" cy="646331"/>
          </a:xfrm>
          <a:prstGeom prst="rect">
            <a:avLst/>
          </a:prstGeom>
          <a:noFill/>
        </p:spPr>
        <p:txBody>
          <a:bodyPr wrap="square" rtlCol="0">
            <a:spAutoFit/>
          </a:bodyPr>
          <a:lstStyle/>
          <a:p>
            <a:r>
              <a:rPr lang="en-US" sz="3600" dirty="0" smtClean="0">
                <a:solidFill>
                  <a:srgbClr val="C00000"/>
                </a:solidFill>
              </a:rPr>
              <a:t>Summary of Eddy Covariance Theory</a:t>
            </a:r>
            <a:endParaRPr lang="en-US" sz="3600" dirty="0">
              <a:solidFill>
                <a:srgbClr val="C00000"/>
              </a:solidFill>
            </a:endParaRPr>
          </a:p>
        </p:txBody>
      </p:sp>
    </p:spTree>
    <p:extLst>
      <p:ext uri="{BB962C8B-B14F-4D97-AF65-F5344CB8AC3E}">
        <p14:creationId xmlns:p14="http://schemas.microsoft.com/office/powerpoint/2010/main" val="11706721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927279" y="1768962"/>
            <a:ext cx="2478861" cy="2212772"/>
          </a:xfrm>
          <a:prstGeom prst="rect">
            <a:avLst/>
          </a:prstGeom>
          <a:blipFill>
            <a:blip r:embed="rId2" cstate="print"/>
            <a:stretch>
              <a:fillRect/>
            </a:stretch>
          </a:blipFill>
        </p:spPr>
        <p:txBody>
          <a:bodyPr wrap="square" lIns="0" tIns="0" rIns="0" bIns="0" rtlCol="0"/>
          <a:lstStyle/>
          <a:p>
            <a:endParaRPr sz="1588"/>
          </a:p>
        </p:txBody>
      </p:sp>
      <p:sp>
        <p:nvSpPr>
          <p:cNvPr id="5" name="object 5"/>
          <p:cNvSpPr/>
          <p:nvPr/>
        </p:nvSpPr>
        <p:spPr>
          <a:xfrm>
            <a:off x="4066838" y="1741067"/>
            <a:ext cx="2512131" cy="2297762"/>
          </a:xfrm>
          <a:prstGeom prst="rect">
            <a:avLst/>
          </a:prstGeom>
          <a:blipFill>
            <a:blip r:embed="rId3" cstate="print"/>
            <a:stretch>
              <a:fillRect/>
            </a:stretch>
          </a:blipFill>
        </p:spPr>
        <p:txBody>
          <a:bodyPr wrap="square" lIns="0" tIns="0" rIns="0" bIns="0" rtlCol="0"/>
          <a:lstStyle/>
          <a:p>
            <a:endParaRPr sz="1588"/>
          </a:p>
        </p:txBody>
      </p:sp>
      <p:sp>
        <p:nvSpPr>
          <p:cNvPr id="6" name="object 6"/>
          <p:cNvSpPr/>
          <p:nvPr/>
        </p:nvSpPr>
        <p:spPr>
          <a:xfrm>
            <a:off x="8088662" y="1768962"/>
            <a:ext cx="2531714" cy="2354762"/>
          </a:xfrm>
          <a:prstGeom prst="rect">
            <a:avLst/>
          </a:prstGeom>
          <a:blipFill>
            <a:blip r:embed="rId4" cstate="print"/>
            <a:stretch>
              <a:fillRect/>
            </a:stretch>
          </a:blipFill>
        </p:spPr>
        <p:txBody>
          <a:bodyPr wrap="square" lIns="0" tIns="0" rIns="0" bIns="0" rtlCol="0"/>
          <a:lstStyle/>
          <a:p>
            <a:endParaRPr sz="1588"/>
          </a:p>
        </p:txBody>
      </p:sp>
      <p:sp>
        <p:nvSpPr>
          <p:cNvPr id="8" name="object 8"/>
          <p:cNvSpPr/>
          <p:nvPr/>
        </p:nvSpPr>
        <p:spPr>
          <a:xfrm>
            <a:off x="3050241" y="4183380"/>
            <a:ext cx="12326" cy="0"/>
          </a:xfrm>
          <a:custGeom>
            <a:avLst/>
            <a:gdLst/>
            <a:ahLst/>
            <a:cxnLst/>
            <a:rect l="l" t="t" r="r" b="b"/>
            <a:pathLst>
              <a:path w="13969">
                <a:moveTo>
                  <a:pt x="0" y="0"/>
                </a:moveTo>
                <a:lnTo>
                  <a:pt x="13716" y="0"/>
                </a:lnTo>
              </a:path>
            </a:pathLst>
          </a:custGeom>
          <a:ln w="18287">
            <a:solidFill>
              <a:srgbClr val="5B7483"/>
            </a:solidFill>
          </a:ln>
        </p:spPr>
        <p:txBody>
          <a:bodyPr wrap="square" lIns="0" tIns="0" rIns="0" bIns="0" rtlCol="0"/>
          <a:lstStyle/>
          <a:p>
            <a:endParaRPr sz="1588"/>
          </a:p>
        </p:txBody>
      </p:sp>
      <p:sp>
        <p:nvSpPr>
          <p:cNvPr id="14" name="object 14"/>
          <p:cNvSpPr/>
          <p:nvPr/>
        </p:nvSpPr>
        <p:spPr>
          <a:xfrm flipH="1">
            <a:off x="9785200" y="536538"/>
            <a:ext cx="2297878" cy="5805206"/>
          </a:xfrm>
          <a:custGeom>
            <a:avLst/>
            <a:gdLst/>
            <a:ahLst/>
            <a:cxnLst/>
            <a:rect l="l" t="t" r="r" b="b"/>
            <a:pathLst>
              <a:path h="6579234">
                <a:moveTo>
                  <a:pt x="0" y="6579108"/>
                </a:moveTo>
                <a:lnTo>
                  <a:pt x="0" y="0"/>
                </a:lnTo>
              </a:path>
            </a:pathLst>
          </a:custGeom>
          <a:ln w="22860">
            <a:solidFill>
              <a:srgbClr val="77A3D8"/>
            </a:solidFill>
          </a:ln>
        </p:spPr>
        <p:txBody>
          <a:bodyPr wrap="square" lIns="0" tIns="0" rIns="0" bIns="0" rtlCol="0"/>
          <a:lstStyle/>
          <a:p>
            <a:endParaRPr sz="1588"/>
          </a:p>
        </p:txBody>
      </p:sp>
      <p:sp>
        <p:nvSpPr>
          <p:cNvPr id="23" name="object 23"/>
          <p:cNvSpPr txBox="1"/>
          <p:nvPr/>
        </p:nvSpPr>
        <p:spPr>
          <a:xfrm>
            <a:off x="927279" y="1332085"/>
            <a:ext cx="2135288" cy="369332"/>
          </a:xfrm>
          <a:prstGeom prst="rect">
            <a:avLst/>
          </a:prstGeom>
        </p:spPr>
        <p:txBody>
          <a:bodyPr vert="horz" wrap="square" lIns="0" tIns="0" rIns="0" bIns="0" rtlCol="0">
            <a:spAutoFit/>
          </a:bodyPr>
          <a:lstStyle/>
          <a:p>
            <a:pPr marL="11206" algn="ctr"/>
            <a:r>
              <a:rPr sz="2400" spc="-146" dirty="0">
                <a:solidFill>
                  <a:srgbClr val="286E52"/>
                </a:solidFill>
                <a:cs typeface="Arial"/>
              </a:rPr>
              <a:t>T</a:t>
            </a:r>
            <a:r>
              <a:rPr sz="2000" spc="-146" dirty="0">
                <a:solidFill>
                  <a:srgbClr val="286E52"/>
                </a:solidFill>
                <a:cs typeface="Arial"/>
              </a:rPr>
              <a:t>ERRESTRIAL</a:t>
            </a:r>
            <a:endParaRPr sz="2000" dirty="0">
              <a:cs typeface="Arial"/>
            </a:endParaRPr>
          </a:p>
        </p:txBody>
      </p:sp>
      <p:sp>
        <p:nvSpPr>
          <p:cNvPr id="24" name="object 24"/>
          <p:cNvSpPr txBox="1"/>
          <p:nvPr/>
        </p:nvSpPr>
        <p:spPr>
          <a:xfrm>
            <a:off x="927280" y="4227855"/>
            <a:ext cx="2478860" cy="369332"/>
          </a:xfrm>
          <a:prstGeom prst="rect">
            <a:avLst/>
          </a:prstGeom>
        </p:spPr>
        <p:txBody>
          <a:bodyPr vert="horz" wrap="square" lIns="0" tIns="0" rIns="0" bIns="0" rtlCol="0">
            <a:spAutoFit/>
          </a:bodyPr>
          <a:lstStyle/>
          <a:p>
            <a:pPr marL="11206"/>
            <a:r>
              <a:rPr sz="2400" spc="-31" dirty="0">
                <a:solidFill>
                  <a:srgbClr val="3B4F57"/>
                </a:solidFill>
                <a:cs typeface="Arial"/>
              </a:rPr>
              <a:t>98%</a:t>
            </a:r>
            <a:r>
              <a:rPr sz="2400" spc="-185" dirty="0">
                <a:solidFill>
                  <a:srgbClr val="3B4F57"/>
                </a:solidFill>
                <a:cs typeface="Arial"/>
              </a:rPr>
              <a:t> </a:t>
            </a:r>
            <a:r>
              <a:rPr sz="2400" spc="-124" dirty="0">
                <a:solidFill>
                  <a:srgbClr val="3B4F57"/>
                </a:solidFill>
                <a:cs typeface="Times New Roman"/>
              </a:rPr>
              <a:t>of </a:t>
            </a:r>
            <a:r>
              <a:rPr sz="2400" spc="-71" dirty="0">
                <a:solidFill>
                  <a:srgbClr val="3B4F57"/>
                </a:solidFill>
                <a:cs typeface="Times New Roman"/>
              </a:rPr>
              <a:t>applications</a:t>
            </a:r>
            <a:endParaRPr sz="2400" dirty="0">
              <a:cs typeface="Times New Roman"/>
            </a:endParaRPr>
          </a:p>
        </p:txBody>
      </p:sp>
      <p:sp>
        <p:nvSpPr>
          <p:cNvPr id="27" name="object 27"/>
          <p:cNvSpPr txBox="1"/>
          <p:nvPr/>
        </p:nvSpPr>
        <p:spPr>
          <a:xfrm>
            <a:off x="3866147" y="4227855"/>
            <a:ext cx="2935706" cy="600164"/>
          </a:xfrm>
          <a:prstGeom prst="rect">
            <a:avLst/>
          </a:prstGeom>
        </p:spPr>
        <p:txBody>
          <a:bodyPr vert="horz" wrap="square" lIns="0" tIns="0" rIns="0" bIns="0" rtlCol="0">
            <a:spAutoFit/>
          </a:bodyPr>
          <a:lstStyle/>
          <a:p>
            <a:pPr marL="76204"/>
            <a:r>
              <a:rPr sz="1235" spc="-119" dirty="0">
                <a:solidFill>
                  <a:srgbClr val="3B4F57"/>
                </a:solidFill>
                <a:latin typeface="Arial"/>
                <a:cs typeface="Arial"/>
              </a:rPr>
              <a:t>&lt;</a:t>
            </a:r>
            <a:r>
              <a:rPr sz="2400" spc="-150" dirty="0">
                <a:solidFill>
                  <a:srgbClr val="3B4F57"/>
                </a:solidFill>
                <a:cs typeface="Arial"/>
              </a:rPr>
              <a:t>1</a:t>
            </a:r>
            <a:r>
              <a:rPr sz="2400" spc="224" dirty="0">
                <a:solidFill>
                  <a:srgbClr val="3B4F57"/>
                </a:solidFill>
                <a:cs typeface="Arial"/>
              </a:rPr>
              <a:t>%</a:t>
            </a:r>
            <a:r>
              <a:rPr sz="2400" spc="-26" dirty="0">
                <a:solidFill>
                  <a:srgbClr val="3B4F57"/>
                </a:solidFill>
                <a:cs typeface="Arial"/>
              </a:rPr>
              <a:t>of</a:t>
            </a:r>
            <a:r>
              <a:rPr sz="2400" spc="-159" dirty="0">
                <a:solidFill>
                  <a:srgbClr val="3B4F57"/>
                </a:solidFill>
                <a:cs typeface="Arial"/>
              </a:rPr>
              <a:t> </a:t>
            </a:r>
            <a:r>
              <a:rPr sz="2400" spc="-75" dirty="0">
                <a:solidFill>
                  <a:srgbClr val="3B4F57"/>
                </a:solidFill>
                <a:cs typeface="Arial"/>
              </a:rPr>
              <a:t>ap</a:t>
            </a:r>
            <a:r>
              <a:rPr sz="2400" spc="-31" dirty="0">
                <a:solidFill>
                  <a:srgbClr val="3B4F57"/>
                </a:solidFill>
                <a:cs typeface="Arial"/>
              </a:rPr>
              <a:t>p</a:t>
            </a:r>
            <a:r>
              <a:rPr sz="2400" spc="13" dirty="0">
                <a:solidFill>
                  <a:srgbClr val="5D7B7E"/>
                </a:solidFill>
                <a:cs typeface="Arial"/>
              </a:rPr>
              <a:t>l</a:t>
            </a:r>
            <a:r>
              <a:rPr sz="2400" spc="-40" dirty="0">
                <a:solidFill>
                  <a:srgbClr val="5D7B7E"/>
                </a:solidFill>
                <a:cs typeface="Arial"/>
              </a:rPr>
              <a:t>i</a:t>
            </a:r>
            <a:r>
              <a:rPr sz="2400" spc="-88" dirty="0">
                <a:solidFill>
                  <a:srgbClr val="3B4F57"/>
                </a:solidFill>
                <a:cs typeface="Arial"/>
              </a:rPr>
              <a:t>ca</a:t>
            </a:r>
            <a:r>
              <a:rPr sz="2400" spc="-13" dirty="0">
                <a:solidFill>
                  <a:srgbClr val="3B4F57"/>
                </a:solidFill>
                <a:cs typeface="Arial"/>
              </a:rPr>
              <a:t>t</a:t>
            </a:r>
            <a:r>
              <a:rPr sz="2400" spc="-13" dirty="0">
                <a:solidFill>
                  <a:srgbClr val="5D7B7E"/>
                </a:solidFill>
                <a:cs typeface="Arial"/>
              </a:rPr>
              <a:t>i</a:t>
            </a:r>
            <a:r>
              <a:rPr sz="2400" spc="-93" dirty="0">
                <a:solidFill>
                  <a:srgbClr val="3B4F57"/>
                </a:solidFill>
                <a:cs typeface="Arial"/>
              </a:rPr>
              <a:t>ons</a:t>
            </a:r>
            <a:endParaRPr sz="2400" dirty="0">
              <a:cs typeface="Arial"/>
            </a:endParaRPr>
          </a:p>
          <a:p>
            <a:pPr>
              <a:spcBef>
                <a:spcPts val="34"/>
              </a:spcBef>
            </a:pPr>
            <a:endParaRPr sz="1500" dirty="0">
              <a:cs typeface="Times New Roman"/>
            </a:endParaRPr>
          </a:p>
        </p:txBody>
      </p:sp>
      <p:sp>
        <p:nvSpPr>
          <p:cNvPr id="28" name="object 28"/>
          <p:cNvSpPr txBox="1"/>
          <p:nvPr/>
        </p:nvSpPr>
        <p:spPr>
          <a:xfrm>
            <a:off x="8057474" y="1332084"/>
            <a:ext cx="2706779" cy="307777"/>
          </a:xfrm>
          <a:prstGeom prst="rect">
            <a:avLst/>
          </a:prstGeom>
        </p:spPr>
        <p:txBody>
          <a:bodyPr vert="horz" wrap="square" lIns="0" tIns="0" rIns="0" bIns="0" rtlCol="0">
            <a:spAutoFit/>
          </a:bodyPr>
          <a:lstStyle/>
          <a:p>
            <a:pPr marL="11206" algn="ctr"/>
            <a:r>
              <a:rPr sz="2000" spc="-132" dirty="0">
                <a:solidFill>
                  <a:srgbClr val="2A3FD8"/>
                </a:solidFill>
                <a:cs typeface="Arial"/>
              </a:rPr>
              <a:t>OCEANOGRAPHIC</a:t>
            </a:r>
            <a:endParaRPr sz="2000" dirty="0">
              <a:cs typeface="Arial"/>
            </a:endParaRPr>
          </a:p>
        </p:txBody>
      </p:sp>
      <p:sp>
        <p:nvSpPr>
          <p:cNvPr id="29" name="object 29"/>
          <p:cNvSpPr txBox="1"/>
          <p:nvPr/>
        </p:nvSpPr>
        <p:spPr>
          <a:xfrm>
            <a:off x="8306695" y="4096568"/>
            <a:ext cx="3072963" cy="664797"/>
          </a:xfrm>
          <a:prstGeom prst="rect">
            <a:avLst/>
          </a:prstGeom>
        </p:spPr>
        <p:txBody>
          <a:bodyPr vert="horz" wrap="square" lIns="0" tIns="0" rIns="0" bIns="0" rtlCol="0">
            <a:spAutoFit/>
          </a:bodyPr>
          <a:lstStyle/>
          <a:p>
            <a:pPr marL="72282" marR="458345" indent="11767">
              <a:lnSpc>
                <a:spcPct val="180000"/>
              </a:lnSpc>
            </a:pPr>
            <a:r>
              <a:rPr sz="2400" spc="9" dirty="0">
                <a:solidFill>
                  <a:srgbClr val="3B4F57"/>
                </a:solidFill>
                <a:cs typeface="Arial"/>
              </a:rPr>
              <a:t>&lt;1%</a:t>
            </a:r>
            <a:r>
              <a:rPr sz="2400" spc="9" dirty="0">
                <a:solidFill>
                  <a:srgbClr val="3B4F57"/>
                </a:solidFill>
                <a:cs typeface="Times New Roman"/>
              </a:rPr>
              <a:t>o</a:t>
            </a:r>
            <a:r>
              <a:rPr sz="2400" spc="9" dirty="0">
                <a:solidFill>
                  <a:srgbClr val="465D7E"/>
                </a:solidFill>
                <a:cs typeface="Times New Roman"/>
              </a:rPr>
              <a:t>f </a:t>
            </a:r>
            <a:r>
              <a:rPr sz="2400" spc="-132" dirty="0" smtClean="0">
                <a:solidFill>
                  <a:srgbClr val="3B4F57"/>
                </a:solidFill>
                <a:cs typeface="Times New Roman"/>
              </a:rPr>
              <a:t>a</a:t>
            </a:r>
            <a:r>
              <a:rPr sz="2400" spc="-132" dirty="0" smtClean="0">
                <a:solidFill>
                  <a:srgbClr val="465D7E"/>
                </a:solidFill>
                <a:cs typeface="Times New Roman"/>
              </a:rPr>
              <a:t>p</a:t>
            </a:r>
            <a:r>
              <a:rPr sz="2400" spc="-132" dirty="0" smtClean="0">
                <a:solidFill>
                  <a:srgbClr val="3B4F57"/>
                </a:solidFill>
                <a:cs typeface="Times New Roman"/>
              </a:rPr>
              <a:t>p</a:t>
            </a:r>
            <a:r>
              <a:rPr lang="en-US" sz="2400" spc="-132" dirty="0" smtClean="0">
                <a:solidFill>
                  <a:srgbClr val="54709A"/>
                </a:solidFill>
                <a:cs typeface="Times New Roman"/>
              </a:rPr>
              <a:t>li</a:t>
            </a:r>
            <a:r>
              <a:rPr sz="2400" spc="-132" dirty="0" smtClean="0">
                <a:solidFill>
                  <a:srgbClr val="3B4F57"/>
                </a:solidFill>
                <a:cs typeface="Times New Roman"/>
              </a:rPr>
              <a:t>ca</a:t>
            </a:r>
            <a:r>
              <a:rPr lang="en-US" sz="2400" spc="-132" dirty="0" smtClean="0">
                <a:solidFill>
                  <a:srgbClr val="3B4F57"/>
                </a:solidFill>
                <a:cs typeface="Times New Roman"/>
              </a:rPr>
              <a:t>tio</a:t>
            </a:r>
            <a:r>
              <a:rPr sz="2400" spc="-132" dirty="0" smtClean="0">
                <a:solidFill>
                  <a:srgbClr val="3B4F57"/>
                </a:solidFill>
                <a:cs typeface="Times New Roman"/>
              </a:rPr>
              <a:t>ns</a:t>
            </a:r>
            <a:endParaRPr sz="2400" dirty="0">
              <a:cs typeface="Arial"/>
            </a:endParaRPr>
          </a:p>
        </p:txBody>
      </p:sp>
      <p:sp>
        <p:nvSpPr>
          <p:cNvPr id="9" name="TextBox 8"/>
          <p:cNvSpPr txBox="1"/>
          <p:nvPr/>
        </p:nvSpPr>
        <p:spPr>
          <a:xfrm>
            <a:off x="4576545" y="1255139"/>
            <a:ext cx="1492716" cy="461665"/>
          </a:xfrm>
          <a:prstGeom prst="rect">
            <a:avLst/>
          </a:prstGeom>
          <a:noFill/>
        </p:spPr>
        <p:txBody>
          <a:bodyPr wrap="none" rtlCol="0">
            <a:spAutoFit/>
          </a:bodyPr>
          <a:lstStyle/>
          <a:p>
            <a:r>
              <a:rPr lang="en-US" sz="2400" dirty="0" smtClean="0"/>
              <a:t>AIRBORNE</a:t>
            </a:r>
            <a:endParaRPr lang="en-US" sz="2400" dirty="0"/>
          </a:p>
        </p:txBody>
      </p:sp>
    </p:spTree>
    <p:extLst>
      <p:ext uri="{BB962C8B-B14F-4D97-AF65-F5344CB8AC3E}">
        <p14:creationId xmlns:p14="http://schemas.microsoft.com/office/powerpoint/2010/main" val="8064861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73201" y="613186"/>
            <a:ext cx="4748156" cy="379207"/>
          </a:xfrm>
          <a:prstGeom prst="rect">
            <a:avLst/>
          </a:prstGeom>
          <a:blipFill>
            <a:blip r:embed="rId2" cstate="print"/>
            <a:stretch>
              <a:fillRect/>
            </a:stretch>
          </a:blipFill>
        </p:spPr>
        <p:txBody>
          <a:bodyPr wrap="square" lIns="0" tIns="0" rIns="0" bIns="0" rtlCol="0"/>
          <a:lstStyle/>
          <a:p>
            <a:endParaRPr sz="1588"/>
          </a:p>
        </p:txBody>
      </p:sp>
      <p:sp>
        <p:nvSpPr>
          <p:cNvPr id="3" name="object 3"/>
          <p:cNvSpPr/>
          <p:nvPr/>
        </p:nvSpPr>
        <p:spPr>
          <a:xfrm>
            <a:off x="0" y="1155032"/>
            <a:ext cx="12015988" cy="4459915"/>
          </a:xfrm>
          <a:prstGeom prst="rect">
            <a:avLst/>
          </a:prstGeom>
          <a:blipFill>
            <a:blip r:embed="rId3" cstate="print"/>
            <a:stretch>
              <a:fillRect/>
            </a:stretch>
          </a:blipFill>
        </p:spPr>
        <p:txBody>
          <a:bodyPr wrap="square" lIns="0" tIns="0" rIns="0" bIns="0" rtlCol="0"/>
          <a:lstStyle/>
          <a:p>
            <a:endParaRPr sz="1588"/>
          </a:p>
        </p:txBody>
      </p:sp>
    </p:spTree>
    <p:extLst>
      <p:ext uri="{BB962C8B-B14F-4D97-AF65-F5344CB8AC3E}">
        <p14:creationId xmlns:p14="http://schemas.microsoft.com/office/powerpoint/2010/main" val="28827853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02762"/>
            <a:ext cx="12192000" cy="3323987"/>
          </a:xfrm>
          <a:prstGeom prst="rect">
            <a:avLst/>
          </a:prstGeom>
        </p:spPr>
        <p:txBody>
          <a:bodyPr wrap="square">
            <a:spAutoFit/>
          </a:bodyPr>
          <a:lstStyle/>
          <a:p>
            <a:r>
              <a:rPr lang="en-US" sz="4000" dirty="0" smtClean="0">
                <a:solidFill>
                  <a:srgbClr val="C00000"/>
                </a:solidFill>
              </a:rPr>
              <a:t>Turbulence </a:t>
            </a:r>
            <a:r>
              <a:rPr lang="en-US" sz="4000" dirty="0">
                <a:solidFill>
                  <a:srgbClr val="C00000"/>
                </a:solidFill>
              </a:rPr>
              <a:t>k</a:t>
            </a:r>
            <a:r>
              <a:rPr lang="en-US" sz="4000" dirty="0" smtClean="0">
                <a:solidFill>
                  <a:srgbClr val="C00000"/>
                </a:solidFill>
              </a:rPr>
              <a:t>inetic </a:t>
            </a:r>
            <a:r>
              <a:rPr lang="en-US" sz="4000" dirty="0">
                <a:solidFill>
                  <a:srgbClr val="C00000"/>
                </a:solidFill>
              </a:rPr>
              <a:t>Energy and Turbulence Intensity </a:t>
            </a:r>
          </a:p>
          <a:p>
            <a:r>
              <a:rPr lang="en-US" dirty="0" smtClean="0"/>
              <a:t> </a:t>
            </a:r>
          </a:p>
          <a:p>
            <a:r>
              <a:rPr lang="en-US" sz="3200" dirty="0" smtClean="0"/>
              <a:t>Kinetic </a:t>
            </a:r>
            <a:r>
              <a:rPr lang="en-US" sz="3200" dirty="0"/>
              <a:t>energy is </a:t>
            </a:r>
            <a:r>
              <a:rPr lang="en-US" sz="3200" dirty="0" smtClean="0"/>
              <a:t> defined as:</a:t>
            </a:r>
          </a:p>
          <a:p>
            <a:endParaRPr lang="en-US" dirty="0"/>
          </a:p>
          <a:p>
            <a:endParaRPr lang="en-US" dirty="0" smtClean="0"/>
          </a:p>
          <a:p>
            <a:r>
              <a:rPr lang="en-US" sz="2800" dirty="0" smtClean="0"/>
              <a:t>where </a:t>
            </a:r>
            <a:r>
              <a:rPr lang="en-US" sz="2800" dirty="0"/>
              <a:t>m is mass and V is velocity. In meteorology we often use specific kinetic energy, namely </a:t>
            </a:r>
            <a:r>
              <a:rPr lang="en-US" sz="2800" dirty="0" smtClean="0"/>
              <a:t>KE/m, </a:t>
            </a:r>
            <a:r>
              <a:rPr lang="en-US" sz="2800" dirty="0"/>
              <a:t>or the kinetic energy per unit mass. </a:t>
            </a:r>
            <a:r>
              <a:rPr lang="en-US" sz="2800" dirty="0" smtClean="0"/>
              <a:t>Similarly, </a:t>
            </a:r>
            <a:r>
              <a:rPr lang="en-US" sz="2800" dirty="0"/>
              <a:t>we can </a:t>
            </a:r>
            <a:r>
              <a:rPr lang="en-US" sz="2800" dirty="0" smtClean="0"/>
              <a:t>define specific </a:t>
            </a:r>
            <a:r>
              <a:rPr lang="en-US" sz="2800" dirty="0"/>
              <a:t>kinetic energy associated with turbulent fluctuations </a:t>
            </a:r>
            <a:r>
              <a:rPr lang="en-US" sz="2800" dirty="0" smtClean="0"/>
              <a:t>:</a:t>
            </a:r>
            <a:endParaRPr lang="en-US" sz="2800" dirty="0"/>
          </a:p>
        </p:txBody>
      </p:sp>
      <p:sp>
        <p:nvSpPr>
          <p:cNvPr id="3" name="Rectangle 2"/>
          <p:cNvSpPr/>
          <p:nvPr/>
        </p:nvSpPr>
        <p:spPr>
          <a:xfrm>
            <a:off x="0" y="4611231"/>
            <a:ext cx="11999495" cy="2246769"/>
          </a:xfrm>
          <a:prstGeom prst="rect">
            <a:avLst/>
          </a:prstGeom>
        </p:spPr>
        <p:txBody>
          <a:bodyPr wrap="square">
            <a:spAutoFit/>
          </a:bodyPr>
          <a:lstStyle/>
          <a:p>
            <a:r>
              <a:rPr lang="en-US" sz="2800" dirty="0"/>
              <a:t>where TKE is turbulence kinetic energy. For laminar flow, which contains no m</a:t>
            </a:r>
            <a:r>
              <a:rPr lang="en-US" sz="2800" dirty="0" smtClean="0"/>
              <a:t>icro-scale </a:t>
            </a:r>
            <a:r>
              <a:rPr lang="en-US" sz="2800" dirty="0"/>
              <a:t>motions, TKE = 0, even though </a:t>
            </a:r>
            <a:r>
              <a:rPr lang="en-US" sz="2800" dirty="0" smtClean="0"/>
              <a:t>u, </a:t>
            </a:r>
            <a:r>
              <a:rPr lang="en-US" sz="2800" dirty="0"/>
              <a:t>v, w are not necessarily zero. Larger values of TKE indicate a greater intensity of the microscale turbulence. We see now that the three components of velocity variance represent three con­tributions to the scalar TKE.</a:t>
            </a:r>
          </a:p>
        </p:txBody>
      </p:sp>
      <p:pic>
        <p:nvPicPr>
          <p:cNvPr id="5" name="Picture 4"/>
          <p:cNvPicPr>
            <a:picLocks noChangeAspect="1"/>
          </p:cNvPicPr>
          <p:nvPr/>
        </p:nvPicPr>
        <p:blipFill>
          <a:blip r:embed="rId2"/>
          <a:stretch>
            <a:fillRect/>
          </a:stretch>
        </p:blipFill>
        <p:spPr>
          <a:xfrm>
            <a:off x="5026222" y="1459832"/>
            <a:ext cx="3398200" cy="609600"/>
          </a:xfrm>
          <a:prstGeom prst="rect">
            <a:avLst/>
          </a:prstGeom>
        </p:spPr>
      </p:pic>
      <p:pic>
        <p:nvPicPr>
          <p:cNvPr id="6" name="Picture 5"/>
          <p:cNvPicPr>
            <a:picLocks noChangeAspect="1"/>
          </p:cNvPicPr>
          <p:nvPr/>
        </p:nvPicPr>
        <p:blipFill>
          <a:blip r:embed="rId3"/>
          <a:stretch>
            <a:fillRect/>
          </a:stretch>
        </p:blipFill>
        <p:spPr>
          <a:xfrm>
            <a:off x="3259874" y="3426749"/>
            <a:ext cx="5164548" cy="1184482"/>
          </a:xfrm>
          <a:prstGeom prst="rect">
            <a:avLst/>
          </a:prstGeom>
        </p:spPr>
      </p:pic>
    </p:spTree>
    <p:extLst>
      <p:ext uri="{BB962C8B-B14F-4D97-AF65-F5344CB8AC3E}">
        <p14:creationId xmlns:p14="http://schemas.microsoft.com/office/powerpoint/2010/main" val="7666559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230" y="209105"/>
            <a:ext cx="12191999" cy="7571303"/>
          </a:xfrm>
          <a:prstGeom prst="rect">
            <a:avLst/>
          </a:prstGeom>
        </p:spPr>
        <p:txBody>
          <a:bodyPr wrap="square">
            <a:spAutoFit/>
          </a:bodyPr>
          <a:lstStyle/>
          <a:p>
            <a:r>
              <a:rPr lang="en-US" sz="3600" dirty="0" smtClean="0">
                <a:solidFill>
                  <a:srgbClr val="C00000"/>
                </a:solidFill>
              </a:rPr>
              <a:t>Intensity of Turbulence</a:t>
            </a:r>
          </a:p>
          <a:p>
            <a:endParaRPr lang="en-US" sz="3600" dirty="0" smtClean="0"/>
          </a:p>
          <a:p>
            <a:r>
              <a:rPr lang="en-US" sz="3600" dirty="0" smtClean="0"/>
              <a:t>The intensity of turbulence is measured in terms of the turbulent kinetic energy (TKE), ē,</a:t>
            </a:r>
          </a:p>
          <a:p>
            <a:r>
              <a:rPr lang="en-US" sz="3600" dirty="0" err="1" smtClean="0"/>
              <a:t>Eqn</a:t>
            </a:r>
            <a:r>
              <a:rPr lang="en-US" sz="3600" dirty="0" smtClean="0"/>
              <a:t>          (3)</a:t>
            </a:r>
          </a:p>
          <a:p>
            <a:endParaRPr lang="en-US" dirty="0"/>
          </a:p>
          <a:p>
            <a:endParaRPr lang="en-US" dirty="0" smtClean="0"/>
          </a:p>
          <a:p>
            <a:endParaRPr lang="en-US" dirty="0" smtClean="0"/>
          </a:p>
          <a:p>
            <a:endParaRPr lang="en-US" dirty="0" smtClean="0"/>
          </a:p>
          <a:p>
            <a:r>
              <a:rPr lang="en-US" sz="3600" dirty="0" smtClean="0"/>
              <a:t>where </a:t>
            </a:r>
            <a:r>
              <a:rPr lang="en-US" sz="3600" dirty="0"/>
              <a:t>u, v, and w are the zonal, meridional, and vertical wind components, respectively. The overbar represents the time average and the prime is the perturbation or eddy contribution. TKE is zero for laminar flow, even though the mean wind components are not necessarily zero.</a:t>
            </a:r>
          </a:p>
          <a:p>
            <a:endParaRPr lang="en-US" dirty="0" smtClean="0"/>
          </a:p>
          <a:p>
            <a:endParaRPr lang="en-US" dirty="0" smtClean="0"/>
          </a:p>
        </p:txBody>
      </p:sp>
      <p:pic>
        <p:nvPicPr>
          <p:cNvPr id="3" name="Picture 2"/>
          <p:cNvPicPr>
            <a:picLocks noChangeAspect="1"/>
          </p:cNvPicPr>
          <p:nvPr/>
        </p:nvPicPr>
        <p:blipFill>
          <a:blip r:embed="rId2"/>
          <a:stretch>
            <a:fillRect/>
          </a:stretch>
        </p:blipFill>
        <p:spPr>
          <a:xfrm>
            <a:off x="0" y="3113241"/>
            <a:ext cx="12192000" cy="932033"/>
          </a:xfrm>
          <a:prstGeom prst="rect">
            <a:avLst/>
          </a:prstGeom>
        </p:spPr>
      </p:pic>
    </p:spTree>
    <p:extLst>
      <p:ext uri="{BB962C8B-B14F-4D97-AF65-F5344CB8AC3E}">
        <p14:creationId xmlns:p14="http://schemas.microsoft.com/office/powerpoint/2010/main" val="32210267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36829" y="1357846"/>
            <a:ext cx="6407100" cy="3680508"/>
          </a:xfrm>
          <a:prstGeom prst="rect">
            <a:avLst/>
          </a:prstGeom>
        </p:spPr>
      </p:pic>
      <p:sp>
        <p:nvSpPr>
          <p:cNvPr id="4" name="Rectangle 3"/>
          <p:cNvSpPr/>
          <p:nvPr/>
        </p:nvSpPr>
        <p:spPr>
          <a:xfrm>
            <a:off x="0" y="-559524"/>
            <a:ext cx="11823030" cy="2246769"/>
          </a:xfrm>
          <a:prstGeom prst="rect">
            <a:avLst/>
          </a:prstGeom>
        </p:spPr>
        <p:txBody>
          <a:bodyPr wrap="square">
            <a:spAutoFit/>
          </a:bodyPr>
          <a:lstStyle/>
          <a:p>
            <a:endParaRPr lang="en-US" sz="2800" dirty="0" smtClean="0"/>
          </a:p>
          <a:p>
            <a:r>
              <a:rPr lang="en-US" sz="2800" dirty="0" smtClean="0"/>
              <a:t>Using </a:t>
            </a:r>
            <a:r>
              <a:rPr lang="en-US" sz="2800" dirty="0"/>
              <a:t>what we already know about mechanical and thermal generation of turbulence, </a:t>
            </a:r>
            <a:r>
              <a:rPr lang="en-US" sz="2800" dirty="0" smtClean="0"/>
              <a:t>and </a:t>
            </a:r>
            <a:r>
              <a:rPr lang="en-US" sz="2800" dirty="0"/>
              <a:t>of viscous dissipation, we can write in descriptive form an </a:t>
            </a:r>
            <a:r>
              <a:rPr lang="en-US" sz="2800" dirty="0" smtClean="0"/>
              <a:t>Eulerian </a:t>
            </a:r>
            <a:r>
              <a:rPr lang="en-US" sz="2800" dirty="0"/>
              <a:t>(i.e., fixed relative to the ground) forecast equation for turbulence kinetic energy</a:t>
            </a:r>
            <a:r>
              <a:rPr lang="en-US" dirty="0"/>
              <a:t>: </a:t>
            </a:r>
          </a:p>
        </p:txBody>
      </p:sp>
      <p:sp>
        <p:nvSpPr>
          <p:cNvPr id="5" name="Rectangle 4"/>
          <p:cNvSpPr/>
          <p:nvPr/>
        </p:nvSpPr>
        <p:spPr>
          <a:xfrm>
            <a:off x="0" y="4708955"/>
            <a:ext cx="12192000" cy="2062103"/>
          </a:xfrm>
          <a:prstGeom prst="rect">
            <a:avLst/>
          </a:prstGeom>
        </p:spPr>
        <p:txBody>
          <a:bodyPr wrap="square">
            <a:spAutoFit/>
          </a:bodyPr>
          <a:lstStyle/>
          <a:p>
            <a:r>
              <a:rPr lang="en-US" dirty="0"/>
              <a:t> </a:t>
            </a:r>
            <a:r>
              <a:rPr lang="en-US" sz="3200" dirty="0"/>
              <a:t>the advection of TKE by the mean wind, M is </a:t>
            </a:r>
            <a:r>
              <a:rPr lang="en-US" sz="3200" dirty="0" smtClean="0"/>
              <a:t>mechanical </a:t>
            </a:r>
            <a:r>
              <a:rPr lang="en-US" sz="3200" dirty="0"/>
              <a:t>generation of turbulence, B is buoyant generation or </a:t>
            </a:r>
            <a:r>
              <a:rPr lang="en-US" sz="3200" dirty="0" smtClean="0"/>
              <a:t>consumption </a:t>
            </a:r>
            <a:r>
              <a:rPr lang="en-US" sz="3200" dirty="0"/>
              <a:t>of turbulence, </a:t>
            </a:r>
            <a:r>
              <a:rPr lang="en-US" sz="3200" dirty="0" err="1"/>
              <a:t>Tr</a:t>
            </a:r>
            <a:r>
              <a:rPr lang="en-US" sz="3200" dirty="0"/>
              <a:t> is </a:t>
            </a:r>
            <a:r>
              <a:rPr lang="en-US" sz="3200" dirty="0" smtClean="0"/>
              <a:t>trans­port </a:t>
            </a:r>
            <a:r>
              <a:rPr lang="en-US" sz="3200" dirty="0"/>
              <a:t>of turbulence energy by turbulence itself, </a:t>
            </a:r>
            <a:r>
              <a:rPr lang="en-US" sz="3200" dirty="0" smtClean="0"/>
              <a:t>and </a:t>
            </a:r>
            <a:r>
              <a:rPr lang="el-GR" sz="3200" dirty="0" smtClean="0"/>
              <a:t>ε</a:t>
            </a:r>
            <a:r>
              <a:rPr lang="en-US" sz="3200" dirty="0" smtClean="0"/>
              <a:t> is </a:t>
            </a:r>
            <a:r>
              <a:rPr lang="en-US" sz="3200" dirty="0"/>
              <a:t>the viscous dissipation rate. </a:t>
            </a:r>
          </a:p>
        </p:txBody>
      </p:sp>
    </p:spTree>
    <p:extLst>
      <p:ext uri="{BB962C8B-B14F-4D97-AF65-F5344CB8AC3E}">
        <p14:creationId xmlns:p14="http://schemas.microsoft.com/office/powerpoint/2010/main" val="13989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88393" y="529389"/>
            <a:ext cx="8568142" cy="4219074"/>
          </a:xfrm>
          <a:prstGeom prst="rect">
            <a:avLst/>
          </a:prstGeom>
        </p:spPr>
      </p:pic>
      <p:sp>
        <p:nvSpPr>
          <p:cNvPr id="3" name="Rectangle 2"/>
          <p:cNvSpPr/>
          <p:nvPr/>
        </p:nvSpPr>
        <p:spPr>
          <a:xfrm>
            <a:off x="112294" y="4748463"/>
            <a:ext cx="12079705" cy="1754326"/>
          </a:xfrm>
          <a:prstGeom prst="rect">
            <a:avLst/>
          </a:prstGeom>
        </p:spPr>
        <p:txBody>
          <a:bodyPr wrap="square">
            <a:spAutoFit/>
          </a:bodyPr>
          <a:lstStyle/>
          <a:p>
            <a:r>
              <a:rPr lang="en-US" sz="3600" dirty="0" smtClean="0"/>
              <a:t>If  </a:t>
            </a:r>
            <a:r>
              <a:rPr lang="en-US" sz="3600" dirty="0"/>
              <a:t>we </a:t>
            </a:r>
            <a:r>
              <a:rPr lang="en-US" sz="3600" dirty="0" smtClean="0"/>
              <a:t> let </a:t>
            </a:r>
            <a:r>
              <a:rPr lang="en-US" sz="3600" dirty="0"/>
              <a:t>the apparatus fall back (adiabatically) to the level of p = </a:t>
            </a:r>
            <a:r>
              <a:rPr lang="en-US" sz="3600" dirty="0" err="1"/>
              <a:t>p</a:t>
            </a:r>
            <a:r>
              <a:rPr lang="en-US" sz="3600" baseline="-25000" dirty="0" err="1"/>
              <a:t>S</a:t>
            </a:r>
            <a:r>
              <a:rPr lang="en-US" sz="3600" dirty="0"/>
              <a:t>, the temperature in the chamber will be restored to </a:t>
            </a:r>
            <a:r>
              <a:rPr lang="en-US" sz="3600" dirty="0" smtClean="0"/>
              <a:t>T</a:t>
            </a:r>
            <a:r>
              <a:rPr lang="en-US" sz="3600" baseline="-25000" dirty="0" smtClean="0"/>
              <a:t>S</a:t>
            </a:r>
            <a:r>
              <a:rPr lang="en-US" sz="3600" dirty="0" smtClean="0"/>
              <a:t> = </a:t>
            </a:r>
            <a:r>
              <a:rPr lang="el-GR" sz="3600" dirty="0">
                <a:solidFill>
                  <a:srgbClr val="002060"/>
                </a:solidFill>
              </a:rPr>
              <a:t>ϑ</a:t>
            </a:r>
            <a:r>
              <a:rPr lang="en-US" sz="3600" dirty="0" smtClean="0">
                <a:solidFill>
                  <a:srgbClr val="002060"/>
                </a:solidFill>
              </a:rPr>
              <a:t>(s) </a:t>
            </a:r>
            <a:endParaRPr lang="en-US" sz="3600" dirty="0"/>
          </a:p>
        </p:txBody>
      </p:sp>
    </p:spTree>
    <p:extLst>
      <p:ext uri="{BB962C8B-B14F-4D97-AF65-F5344CB8AC3E}">
        <p14:creationId xmlns:p14="http://schemas.microsoft.com/office/powerpoint/2010/main" val="34349869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0421" y="5534526"/>
            <a:ext cx="11919284" cy="1077218"/>
          </a:xfrm>
          <a:prstGeom prst="rect">
            <a:avLst/>
          </a:prstGeom>
        </p:spPr>
        <p:txBody>
          <a:bodyPr wrap="square">
            <a:spAutoFit/>
          </a:bodyPr>
          <a:lstStyle/>
          <a:p>
            <a:pPr algn="ctr"/>
            <a:r>
              <a:rPr lang="en-US" sz="3200" dirty="0" smtClean="0"/>
              <a:t>Common to use s</a:t>
            </a:r>
            <a:r>
              <a:rPr lang="en-US" sz="3200" dirty="0" smtClean="0"/>
              <a:t>tability </a:t>
            </a:r>
            <a:r>
              <a:rPr lang="en-US" sz="3200" dirty="0"/>
              <a:t>criteria for unsaturated air based on the vertical gradient of the potential temperature, θ.</a:t>
            </a:r>
          </a:p>
        </p:txBody>
      </p:sp>
      <p:pic>
        <p:nvPicPr>
          <p:cNvPr id="11265" name="Picture 1" descr="Stability criteria for unsaturated air based on the vertical gradient of the potential tempera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24" y="0"/>
            <a:ext cx="10087654" cy="5346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0679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1" descr="06-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666876"/>
            <a:ext cx="8305800"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146304" y="0"/>
            <a:ext cx="1176528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dirty="0" smtClean="0">
                <a:solidFill>
                  <a:srgbClr val="CC0000"/>
                </a:solidFill>
              </a:rPr>
              <a:t>Discussed stability before as shown here: </a:t>
            </a:r>
            <a:r>
              <a:rPr lang="en-US" altLang="en-US" sz="2800" dirty="0" smtClean="0">
                <a:solidFill>
                  <a:srgbClr val="CC0000"/>
                </a:solidFill>
              </a:rPr>
              <a:t>Ability </a:t>
            </a:r>
            <a:r>
              <a:rPr lang="en-US" altLang="en-US" sz="2800" dirty="0">
                <a:solidFill>
                  <a:srgbClr val="CC0000"/>
                </a:solidFill>
              </a:rPr>
              <a:t>of the parcel to rise depends on: Relationship between </a:t>
            </a:r>
            <a:r>
              <a:rPr lang="en-US" altLang="en-US" sz="2800" dirty="0">
                <a:solidFill>
                  <a:srgbClr val="339966"/>
                </a:solidFill>
              </a:rPr>
              <a:t>environmental lapse rate and</a:t>
            </a:r>
            <a:r>
              <a:rPr lang="en-US" altLang="en-US" sz="2800" dirty="0">
                <a:solidFill>
                  <a:srgbClr val="CC0000"/>
                </a:solidFill>
              </a:rPr>
              <a:t> </a:t>
            </a:r>
            <a:r>
              <a:rPr lang="en-US" altLang="en-US" sz="2800" i="1" dirty="0">
                <a:solidFill>
                  <a:schemeClr val="accent2"/>
                </a:solidFill>
              </a:rPr>
              <a:t>dry adiabatic lapse rate or</a:t>
            </a:r>
            <a:r>
              <a:rPr lang="en-US" altLang="en-US" sz="2800" dirty="0">
                <a:solidFill>
                  <a:srgbClr val="CC0000"/>
                </a:solidFill>
              </a:rPr>
              <a:t> </a:t>
            </a:r>
            <a:r>
              <a:rPr lang="en-US" altLang="en-US" sz="2800" dirty="0"/>
              <a:t>moist adiabatic lapse rate. </a:t>
            </a:r>
            <a:endParaRPr lang="en-US" altLang="en-US" sz="2400" dirty="0"/>
          </a:p>
        </p:txBody>
      </p:sp>
    </p:spTree>
    <p:custDataLst>
      <p:tags r:id="rId1"/>
    </p:custDataLst>
    <p:extLst>
      <p:ext uri="{BB962C8B-B14F-4D97-AF65-F5344CB8AC3E}">
        <p14:creationId xmlns:p14="http://schemas.microsoft.com/office/powerpoint/2010/main" val="2092547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7220" y="0"/>
            <a:ext cx="10942320" cy="1355189"/>
          </a:xfrm>
        </p:spPr>
        <p:txBody>
          <a:bodyPr>
            <a:normAutofit/>
          </a:bodyPr>
          <a:lstStyle/>
          <a:p>
            <a:r>
              <a:rPr lang="en-US" altLang="en-US" sz="4400" dirty="0" smtClean="0">
                <a:solidFill>
                  <a:srgbClr val="C00000"/>
                </a:solidFill>
                <a:latin typeface="Tahoma" panose="020B0604030504040204" pitchFamily="34" charset="0"/>
                <a:cs typeface="Tahoma" panose="020B0604030504040204" pitchFamily="34" charset="0"/>
              </a:rPr>
              <a:t>AOSC400-2015</a:t>
            </a:r>
            <a:br>
              <a:rPr lang="en-US" altLang="en-US" sz="4400" dirty="0" smtClean="0">
                <a:solidFill>
                  <a:srgbClr val="C00000"/>
                </a:solidFill>
                <a:latin typeface="Tahoma" panose="020B0604030504040204" pitchFamily="34" charset="0"/>
                <a:cs typeface="Tahoma" panose="020B0604030504040204" pitchFamily="34" charset="0"/>
              </a:rPr>
            </a:br>
            <a:r>
              <a:rPr lang="en-US" altLang="en-US" sz="4400" dirty="0" smtClean="0">
                <a:solidFill>
                  <a:srgbClr val="C00000"/>
                </a:solidFill>
                <a:latin typeface="Tahoma" panose="020B0604030504040204" pitchFamily="34" charset="0"/>
                <a:cs typeface="Tahoma" panose="020B0604030504040204" pitchFamily="34" charset="0"/>
              </a:rPr>
              <a:t>November 24, Lecture # 20</a:t>
            </a:r>
            <a:endParaRPr lang="en-US" sz="4400" dirty="0"/>
          </a:p>
        </p:txBody>
      </p:sp>
      <p:sp>
        <p:nvSpPr>
          <p:cNvPr id="4" name="Rectangle 3"/>
          <p:cNvSpPr/>
          <p:nvPr/>
        </p:nvSpPr>
        <p:spPr>
          <a:xfrm>
            <a:off x="166255" y="5783097"/>
            <a:ext cx="11925836" cy="646331"/>
          </a:xfrm>
          <a:prstGeom prst="rect">
            <a:avLst/>
          </a:prstGeom>
        </p:spPr>
        <p:txBody>
          <a:bodyPr wrap="square">
            <a:spAutoFit/>
          </a:bodyPr>
          <a:lstStyle/>
          <a:p>
            <a:r>
              <a:rPr lang="en-US" dirty="0" smtClean="0"/>
              <a:t>Copyright@2015 University of Maryland</a:t>
            </a:r>
            <a:br>
              <a:rPr lang="en-US" dirty="0" smtClean="0"/>
            </a:br>
            <a:r>
              <a:rPr lang="en-US" dirty="0" smtClean="0"/>
              <a:t>This material may not be reproduced or redistributed, in whole or in part, without written permission of Rachel T. Pinker</a:t>
            </a:r>
            <a:endParaRPr lang="en-US" dirty="0"/>
          </a:p>
        </p:txBody>
      </p:sp>
      <p:sp>
        <p:nvSpPr>
          <p:cNvPr id="6" name="TextBox 5"/>
          <p:cNvSpPr txBox="1"/>
          <p:nvPr/>
        </p:nvSpPr>
        <p:spPr>
          <a:xfrm>
            <a:off x="11162" y="6489270"/>
            <a:ext cx="7156254" cy="369332"/>
          </a:xfrm>
          <a:prstGeom prst="rect">
            <a:avLst/>
          </a:prstGeom>
          <a:noFill/>
        </p:spPr>
        <p:txBody>
          <a:bodyPr wrap="none" rtlCol="0">
            <a:spAutoFit/>
          </a:bodyPr>
          <a:lstStyle/>
          <a:p>
            <a:r>
              <a:rPr lang="en-US" dirty="0" smtClean="0"/>
              <a:t>*</a:t>
            </a:r>
            <a:r>
              <a:rPr lang="en-US" dirty="0" smtClean="0">
                <a:solidFill>
                  <a:srgbClr val="002060"/>
                </a:solidFill>
              </a:rPr>
              <a:t>Sources of information used for this lecture are listed in updated Syllabus.</a:t>
            </a:r>
            <a:endParaRPr lang="en-US" dirty="0">
              <a:solidFill>
                <a:srgbClr val="002060"/>
              </a:solidFill>
            </a:endParaRPr>
          </a:p>
        </p:txBody>
      </p:sp>
      <p:sp>
        <p:nvSpPr>
          <p:cNvPr id="7" name="Rectangle 6"/>
          <p:cNvSpPr/>
          <p:nvPr/>
        </p:nvSpPr>
        <p:spPr>
          <a:xfrm>
            <a:off x="11162" y="1415031"/>
            <a:ext cx="11774437" cy="4955203"/>
          </a:xfrm>
          <a:prstGeom prst="rect">
            <a:avLst/>
          </a:prstGeom>
        </p:spPr>
        <p:txBody>
          <a:bodyPr wrap="square">
            <a:spAutoFit/>
          </a:bodyPr>
          <a:lstStyle/>
          <a:p>
            <a:endParaRPr lang="en-US" sz="4000" dirty="0" smtClean="0">
              <a:solidFill>
                <a:srgbClr val="C00000"/>
              </a:solidFill>
            </a:endParaRPr>
          </a:p>
          <a:p>
            <a:pPr marL="457200" indent="-457200">
              <a:buFont typeface="Courier New" panose="02070309020205020404" pitchFamily="49" charset="0"/>
              <a:buChar char="o"/>
            </a:pPr>
            <a:r>
              <a:rPr lang="en-US" sz="4000" dirty="0" smtClean="0">
                <a:solidFill>
                  <a:srgbClr val="C00000"/>
                </a:solidFill>
              </a:rPr>
              <a:t>Planetary Boundary Layer </a:t>
            </a:r>
            <a:r>
              <a:rPr lang="en-US" sz="4000" dirty="0" smtClean="0">
                <a:solidFill>
                  <a:srgbClr val="002060"/>
                </a:solidFill>
              </a:rPr>
              <a:t>(PBL</a:t>
            </a:r>
            <a:r>
              <a:rPr lang="en-US" sz="4000" dirty="0" smtClean="0">
                <a:solidFill>
                  <a:srgbClr val="C00000"/>
                </a:solidFill>
              </a:rPr>
              <a:t>) or Atmospheric </a:t>
            </a:r>
            <a:r>
              <a:rPr lang="en-US" sz="4000" dirty="0">
                <a:solidFill>
                  <a:srgbClr val="C00000"/>
                </a:solidFill>
              </a:rPr>
              <a:t>Boundary Layer </a:t>
            </a:r>
            <a:r>
              <a:rPr lang="en-US" sz="4000" dirty="0">
                <a:solidFill>
                  <a:srgbClr val="002060"/>
                </a:solidFill>
              </a:rPr>
              <a:t>(ABL)</a:t>
            </a:r>
          </a:p>
          <a:p>
            <a:pPr marL="457200" indent="-457200">
              <a:buFont typeface="Courier New" panose="02070309020205020404" pitchFamily="49" charset="0"/>
              <a:buChar char="o"/>
            </a:pPr>
            <a:r>
              <a:rPr lang="en-US" sz="4000" dirty="0" smtClean="0">
                <a:solidFill>
                  <a:srgbClr val="C00000"/>
                </a:solidFill>
              </a:rPr>
              <a:t> </a:t>
            </a:r>
            <a:r>
              <a:rPr lang="en-US" sz="4000" dirty="0">
                <a:solidFill>
                  <a:srgbClr val="C00000"/>
                </a:solidFill>
              </a:rPr>
              <a:t>Turbulent and Laminar Flow</a:t>
            </a:r>
          </a:p>
          <a:p>
            <a:pPr marL="457200" indent="-457200">
              <a:buFont typeface="Courier New" panose="02070309020205020404" pitchFamily="49" charset="0"/>
              <a:buChar char="o"/>
            </a:pPr>
            <a:r>
              <a:rPr lang="en-US" sz="4000" spc="-35" dirty="0" smtClean="0">
                <a:solidFill>
                  <a:srgbClr val="C00000"/>
                </a:solidFill>
                <a:cs typeface="Calibri"/>
              </a:rPr>
              <a:t>Concept of stability and Richardson Number</a:t>
            </a:r>
          </a:p>
          <a:p>
            <a:pPr marL="457200" indent="-457200">
              <a:buFont typeface="Courier New" panose="02070309020205020404" pitchFamily="49" charset="0"/>
              <a:buChar char="o"/>
            </a:pPr>
            <a:r>
              <a:rPr lang="en-US" sz="4000" spc="-18" dirty="0">
                <a:solidFill>
                  <a:srgbClr val="C00000"/>
                </a:solidFill>
              </a:rPr>
              <a:t>Eddy </a:t>
            </a:r>
            <a:r>
              <a:rPr lang="en-US" sz="4000" spc="-9" dirty="0">
                <a:solidFill>
                  <a:srgbClr val="C00000"/>
                </a:solidFill>
              </a:rPr>
              <a:t>Covariance Flux  Measurements</a:t>
            </a:r>
            <a:endParaRPr lang="en-US" sz="4000" spc="-35" dirty="0" smtClean="0">
              <a:solidFill>
                <a:srgbClr val="C00000"/>
              </a:solidFill>
              <a:cs typeface="Calibri"/>
            </a:endParaRPr>
          </a:p>
          <a:p>
            <a:pPr marL="571500" indent="-571500">
              <a:buFont typeface="Courier New" panose="02070309020205020404" pitchFamily="49" charset="0"/>
              <a:buChar char="o"/>
            </a:pPr>
            <a:r>
              <a:rPr lang="en-US" sz="4000" dirty="0">
                <a:solidFill>
                  <a:srgbClr val="C00000"/>
                </a:solidFill>
              </a:rPr>
              <a:t>Turbulent Kinetic Energy</a:t>
            </a:r>
          </a:p>
          <a:p>
            <a:pPr marL="457200" indent="-457200">
              <a:buFont typeface="Courier New" panose="02070309020205020404" pitchFamily="49" charset="0"/>
              <a:buChar char="o"/>
            </a:pPr>
            <a:endParaRPr lang="en-US" altLang="en-US" sz="3600" dirty="0" smtClean="0">
              <a:solidFill>
                <a:srgbClr val="002060"/>
              </a:solidFill>
            </a:endParaRPr>
          </a:p>
        </p:txBody>
      </p:sp>
    </p:spTree>
    <p:extLst>
      <p:ext uri="{BB962C8B-B14F-4D97-AF65-F5344CB8AC3E}">
        <p14:creationId xmlns:p14="http://schemas.microsoft.com/office/powerpoint/2010/main" val="5925443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8647"/>
          <a:stretch/>
        </p:blipFill>
        <p:spPr bwMode="auto">
          <a:xfrm>
            <a:off x="1443790" y="850231"/>
            <a:ext cx="8763000" cy="5847347"/>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1" y="1524000"/>
            <a:ext cx="1476375" cy="10096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4374" y="265456"/>
            <a:ext cx="7902804" cy="584775"/>
          </a:xfrm>
          <a:prstGeom prst="rect">
            <a:avLst/>
          </a:prstGeom>
          <a:noFill/>
        </p:spPr>
        <p:txBody>
          <a:bodyPr wrap="none" rtlCol="0">
            <a:spAutoFit/>
          </a:bodyPr>
          <a:lstStyle/>
          <a:p>
            <a:r>
              <a:rPr lang="en-US" sz="3200" dirty="0" smtClean="0">
                <a:solidFill>
                  <a:srgbClr val="C00000"/>
                </a:solidFill>
              </a:rPr>
              <a:t>The troposphere can be subdivided as follows:</a:t>
            </a:r>
            <a:endParaRPr lang="en-US" sz="3200" dirty="0">
              <a:solidFill>
                <a:srgbClr val="C00000"/>
              </a:solidFill>
            </a:endParaRPr>
          </a:p>
        </p:txBody>
      </p:sp>
    </p:spTree>
    <p:extLst>
      <p:ext uri="{BB962C8B-B14F-4D97-AF65-F5344CB8AC3E}">
        <p14:creationId xmlns:p14="http://schemas.microsoft.com/office/powerpoint/2010/main" val="936899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6124754"/>
          </a:xfrm>
          <a:prstGeom prst="rect">
            <a:avLst/>
          </a:prstGeom>
        </p:spPr>
        <p:txBody>
          <a:bodyPr wrap="square">
            <a:spAutoFit/>
          </a:bodyPr>
          <a:lstStyle/>
          <a:p>
            <a:pPr marL="571500" indent="-571500">
              <a:buFont typeface="Courier New" panose="02070309020205020404" pitchFamily="49" charset="0"/>
              <a:buChar char="o"/>
            </a:pPr>
            <a:r>
              <a:rPr lang="en-US" sz="3400" dirty="0" smtClean="0">
                <a:solidFill>
                  <a:srgbClr val="002060"/>
                </a:solidFill>
              </a:rPr>
              <a:t>The </a:t>
            </a:r>
            <a:r>
              <a:rPr lang="en-US" sz="3400" dirty="0">
                <a:solidFill>
                  <a:srgbClr val="002060"/>
                </a:solidFill>
              </a:rPr>
              <a:t>portion of the </a:t>
            </a:r>
            <a:r>
              <a:rPr lang="en-US" sz="3400" dirty="0">
                <a:solidFill>
                  <a:srgbClr val="C00000"/>
                </a:solidFill>
              </a:rPr>
              <a:t>atmosphere</a:t>
            </a:r>
            <a:r>
              <a:rPr lang="en-US" sz="3400" dirty="0">
                <a:solidFill>
                  <a:srgbClr val="002060"/>
                </a:solidFill>
              </a:rPr>
              <a:t> </a:t>
            </a:r>
            <a:r>
              <a:rPr lang="en-US" sz="3400" dirty="0">
                <a:solidFill>
                  <a:srgbClr val="C00000"/>
                </a:solidFill>
              </a:rPr>
              <a:t>most affected </a:t>
            </a:r>
            <a:r>
              <a:rPr lang="en-US" sz="3400" dirty="0">
                <a:solidFill>
                  <a:srgbClr val="002060"/>
                </a:solidFill>
              </a:rPr>
              <a:t>by </a:t>
            </a:r>
            <a:r>
              <a:rPr lang="en-US" sz="3400" dirty="0">
                <a:solidFill>
                  <a:srgbClr val="C00000"/>
                </a:solidFill>
              </a:rPr>
              <a:t>Earth's surface </a:t>
            </a:r>
            <a:r>
              <a:rPr lang="en-US" sz="3400" dirty="0" smtClean="0">
                <a:solidFill>
                  <a:srgbClr val="002060"/>
                </a:solidFill>
              </a:rPr>
              <a:t>is </a:t>
            </a:r>
            <a:r>
              <a:rPr lang="en-US" sz="3400" dirty="0">
                <a:solidFill>
                  <a:srgbClr val="002060"/>
                </a:solidFill>
              </a:rPr>
              <a:t>called the </a:t>
            </a:r>
            <a:r>
              <a:rPr lang="en-US" sz="3400" dirty="0">
                <a:solidFill>
                  <a:srgbClr val="C00000"/>
                </a:solidFill>
              </a:rPr>
              <a:t>A</a:t>
            </a:r>
            <a:r>
              <a:rPr lang="en-US" sz="3400" dirty="0" smtClean="0">
                <a:solidFill>
                  <a:srgbClr val="C00000"/>
                </a:solidFill>
              </a:rPr>
              <a:t>tmospheric </a:t>
            </a:r>
            <a:r>
              <a:rPr lang="en-US" sz="3400" dirty="0">
                <a:solidFill>
                  <a:srgbClr val="C00000"/>
                </a:solidFill>
              </a:rPr>
              <a:t>B</a:t>
            </a:r>
            <a:r>
              <a:rPr lang="en-US" sz="3400" dirty="0" smtClean="0">
                <a:solidFill>
                  <a:srgbClr val="C00000"/>
                </a:solidFill>
              </a:rPr>
              <a:t>oundary </a:t>
            </a:r>
            <a:r>
              <a:rPr lang="en-US" sz="3400" dirty="0">
                <a:solidFill>
                  <a:srgbClr val="C00000"/>
                </a:solidFill>
              </a:rPr>
              <a:t>L</a:t>
            </a:r>
            <a:r>
              <a:rPr lang="en-US" sz="3400" dirty="0" smtClean="0">
                <a:solidFill>
                  <a:srgbClr val="C00000"/>
                </a:solidFill>
              </a:rPr>
              <a:t>ayer </a:t>
            </a:r>
            <a:r>
              <a:rPr lang="en-US" sz="3400" dirty="0">
                <a:solidFill>
                  <a:srgbClr val="002060"/>
                </a:solidFill>
              </a:rPr>
              <a:t>(</a:t>
            </a:r>
            <a:r>
              <a:rPr lang="en-US" sz="3400" dirty="0" smtClean="0">
                <a:solidFill>
                  <a:srgbClr val="002060"/>
                </a:solidFill>
              </a:rPr>
              <a:t>ABL)</a:t>
            </a:r>
          </a:p>
          <a:p>
            <a:pPr marL="571500" indent="-571500">
              <a:buFont typeface="Courier New" panose="02070309020205020404" pitchFamily="49" charset="0"/>
              <a:buChar char="o"/>
            </a:pPr>
            <a:r>
              <a:rPr lang="en-US" sz="3600" dirty="0"/>
              <a:t>A</a:t>
            </a:r>
            <a:r>
              <a:rPr lang="en-US" sz="3600" dirty="0" smtClean="0"/>
              <a:t>BL</a:t>
            </a:r>
            <a:r>
              <a:rPr lang="en-US" sz="3600" dirty="0"/>
              <a:t>, also known as the </a:t>
            </a:r>
            <a:r>
              <a:rPr lang="en-US" sz="3600" dirty="0" smtClean="0"/>
              <a:t>Planetary </a:t>
            </a:r>
            <a:r>
              <a:rPr lang="en-US" sz="3600" dirty="0"/>
              <a:t>B</a:t>
            </a:r>
            <a:r>
              <a:rPr lang="en-US" sz="3600" dirty="0" smtClean="0"/>
              <a:t>oundary </a:t>
            </a:r>
            <a:r>
              <a:rPr lang="en-US" sz="3600" dirty="0"/>
              <a:t>L</a:t>
            </a:r>
            <a:r>
              <a:rPr lang="en-US" sz="3600" dirty="0" smtClean="0"/>
              <a:t>ayer </a:t>
            </a:r>
            <a:r>
              <a:rPr lang="en-US" sz="3600" dirty="0"/>
              <a:t>(PBL), is the lowest layer of the troposphere. </a:t>
            </a:r>
            <a:endParaRPr lang="en-US" sz="3600" dirty="0" smtClean="0"/>
          </a:p>
          <a:p>
            <a:pPr marL="571500" indent="-571500">
              <a:buFont typeface="Courier New" panose="02070309020205020404" pitchFamily="49" charset="0"/>
              <a:buChar char="o"/>
            </a:pPr>
            <a:r>
              <a:rPr lang="en-US" sz="3600" dirty="0" smtClean="0"/>
              <a:t>The </a:t>
            </a:r>
            <a:r>
              <a:rPr lang="en-US" sz="3600" dirty="0">
                <a:solidFill>
                  <a:srgbClr val="C00000"/>
                </a:solidFill>
              </a:rPr>
              <a:t>ABL</a:t>
            </a:r>
            <a:r>
              <a:rPr lang="en-US" sz="3600" dirty="0"/>
              <a:t> is in contact with the surface and </a:t>
            </a:r>
            <a:r>
              <a:rPr lang="en-US" sz="3600" dirty="0">
                <a:solidFill>
                  <a:srgbClr val="C00000"/>
                </a:solidFill>
              </a:rPr>
              <a:t>experiences frictional effects. </a:t>
            </a:r>
            <a:endParaRPr lang="en-US" sz="3600" dirty="0" smtClean="0">
              <a:solidFill>
                <a:srgbClr val="C00000"/>
              </a:solidFill>
            </a:endParaRPr>
          </a:p>
          <a:p>
            <a:pPr marL="571500" indent="-571500">
              <a:buFont typeface="Courier New" panose="02070309020205020404" pitchFamily="49" charset="0"/>
              <a:buChar char="o"/>
            </a:pPr>
            <a:r>
              <a:rPr lang="en-US" sz="3600" dirty="0" smtClean="0"/>
              <a:t>Heat</a:t>
            </a:r>
            <a:r>
              <a:rPr lang="en-US" sz="3600" dirty="0"/>
              <a:t>, moisture, momentum, aerosols, and gases are </a:t>
            </a:r>
            <a:r>
              <a:rPr lang="en-US" sz="3600" dirty="0">
                <a:solidFill>
                  <a:srgbClr val="C00000"/>
                </a:solidFill>
              </a:rPr>
              <a:t>exchanged</a:t>
            </a:r>
            <a:r>
              <a:rPr lang="en-US" sz="3600" dirty="0"/>
              <a:t> between the free atmosphere and the surface through the </a:t>
            </a:r>
            <a:r>
              <a:rPr lang="en-US" sz="3600" dirty="0">
                <a:solidFill>
                  <a:srgbClr val="C00000"/>
                </a:solidFill>
              </a:rPr>
              <a:t>ABL</a:t>
            </a:r>
            <a:r>
              <a:rPr lang="en-US" sz="3600" dirty="0"/>
              <a:t>. </a:t>
            </a:r>
            <a:r>
              <a:rPr lang="en-US" sz="3600" dirty="0" smtClean="0"/>
              <a:t>The </a:t>
            </a:r>
            <a:r>
              <a:rPr lang="en-US" sz="3600" dirty="0"/>
              <a:t>boundary layer depth varies from 10s of meters over tropical oceans to several km over hot, dry continents but the </a:t>
            </a:r>
            <a:r>
              <a:rPr lang="en-US" sz="3600" dirty="0">
                <a:solidFill>
                  <a:srgbClr val="C00000"/>
                </a:solidFill>
              </a:rPr>
              <a:t>typical height is about 1 km. </a:t>
            </a:r>
            <a:endParaRPr lang="en-US" sz="3400" dirty="0">
              <a:solidFill>
                <a:srgbClr val="C00000"/>
              </a:solidFill>
            </a:endParaRPr>
          </a:p>
        </p:txBody>
      </p:sp>
    </p:spTree>
    <p:extLst>
      <p:ext uri="{BB962C8B-B14F-4D97-AF65-F5344CB8AC3E}">
        <p14:creationId xmlns:p14="http://schemas.microsoft.com/office/powerpoint/2010/main" val="24641947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469</TotalTime>
  <Words>2111</Words>
  <Application>Microsoft Office PowerPoint</Application>
  <PresentationFormat>Widescreen</PresentationFormat>
  <Paragraphs>174</Paragraphs>
  <Slides>37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Calibri Light</vt:lpstr>
      <vt:lpstr>Corbel</vt:lpstr>
      <vt:lpstr>Courier New</vt:lpstr>
      <vt:lpstr>Tahoma</vt:lpstr>
      <vt:lpstr>Times New Roman</vt:lpstr>
      <vt:lpstr>Office Theme</vt:lpstr>
      <vt:lpstr>AOSC400-2015: Lectures # 18 and # 19 -Review</vt:lpstr>
      <vt:lpstr>Potential temperature</vt:lpstr>
      <vt:lpstr>PowerPoint Presentation</vt:lpstr>
      <vt:lpstr>PowerPoint Presentation</vt:lpstr>
      <vt:lpstr>PowerPoint Presentation</vt:lpstr>
      <vt:lpstr>PowerPoint Presentation</vt:lpstr>
      <vt:lpstr>AOSC400-2015 November 24, Lecture # 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Flux?</vt:lpstr>
      <vt:lpstr>Flux Measurements</vt:lpstr>
      <vt:lpstr>“A Brief Practical Guide to Eddy Covariance Flux  Measurements: Principles and Workflow Examples for  Scientific and Industrial Applications”</vt:lpstr>
      <vt:lpstr>PowerPoint Presentation</vt:lpstr>
      <vt:lpstr>PowerPoint Presentation</vt:lpstr>
      <vt:lpstr>PowerPoint Presentation</vt:lpstr>
      <vt:lpstr>Several networks have been established over  the globe to measure turbulent fluxes.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Pinker</dc:creator>
  <cp:lastModifiedBy>Pinker</cp:lastModifiedBy>
  <cp:revision>47</cp:revision>
  <dcterms:created xsi:type="dcterms:W3CDTF">2015-11-23T20:25:09Z</dcterms:created>
  <dcterms:modified xsi:type="dcterms:W3CDTF">2015-11-26T22:08:02Z</dcterms:modified>
</cp:coreProperties>
</file>