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1" r:id="rId2"/>
    <p:sldId id="402" r:id="rId3"/>
    <p:sldId id="403" r:id="rId4"/>
    <p:sldId id="404" r:id="rId5"/>
    <p:sldId id="405" r:id="rId6"/>
    <p:sldId id="262" r:id="rId7"/>
    <p:sldId id="452" r:id="rId8"/>
    <p:sldId id="352" r:id="rId9"/>
    <p:sldId id="354" r:id="rId10"/>
    <p:sldId id="353" r:id="rId11"/>
    <p:sldId id="344" r:id="rId12"/>
    <p:sldId id="361" r:id="rId13"/>
    <p:sldId id="355" r:id="rId14"/>
    <p:sldId id="357" r:id="rId15"/>
    <p:sldId id="358" r:id="rId16"/>
    <p:sldId id="342" r:id="rId17"/>
    <p:sldId id="428" r:id="rId18"/>
    <p:sldId id="257" r:id="rId19"/>
    <p:sldId id="363" r:id="rId20"/>
    <p:sldId id="259" r:id="rId21"/>
    <p:sldId id="367" r:id="rId22"/>
    <p:sldId id="368" r:id="rId23"/>
    <p:sldId id="369" r:id="rId24"/>
    <p:sldId id="406" r:id="rId25"/>
    <p:sldId id="407" r:id="rId26"/>
    <p:sldId id="408" r:id="rId27"/>
    <p:sldId id="438" r:id="rId28"/>
    <p:sldId id="409" r:id="rId29"/>
    <p:sldId id="444" r:id="rId30"/>
    <p:sldId id="412" r:id="rId31"/>
    <p:sldId id="451" r:id="rId32"/>
    <p:sldId id="440" r:id="rId33"/>
    <p:sldId id="441" r:id="rId34"/>
    <p:sldId id="414" r:id="rId35"/>
    <p:sldId id="450" r:id="rId36"/>
    <p:sldId id="439" r:id="rId37"/>
    <p:sldId id="443" r:id="rId38"/>
    <p:sldId id="424" r:id="rId39"/>
    <p:sldId id="426" r:id="rId40"/>
    <p:sldId id="427" r:id="rId41"/>
    <p:sldId id="372" r:id="rId42"/>
    <p:sldId id="260" r:id="rId43"/>
    <p:sldId id="376" r:id="rId44"/>
    <p:sldId id="381" r:id="rId45"/>
    <p:sldId id="377" r:id="rId46"/>
    <p:sldId id="378" r:id="rId47"/>
    <p:sldId id="395" r:id="rId48"/>
    <p:sldId id="396" r:id="rId49"/>
    <p:sldId id="397" r:id="rId50"/>
    <p:sldId id="398" r:id="rId51"/>
    <p:sldId id="399" r:id="rId52"/>
    <p:sldId id="379" r:id="rId53"/>
    <p:sldId id="400" r:id="rId54"/>
    <p:sldId id="387" r:id="rId55"/>
    <p:sldId id="388" r:id="rId56"/>
    <p:sldId id="389" r:id="rId57"/>
    <p:sldId id="390" r:id="rId58"/>
    <p:sldId id="391" r:id="rId59"/>
    <p:sldId id="392" r:id="rId60"/>
    <p:sldId id="393" r:id="rId61"/>
    <p:sldId id="394" r:id="rId62"/>
    <p:sldId id="371" r:id="rId63"/>
    <p:sldId id="350" r:id="rId64"/>
    <p:sldId id="349" r:id="rId65"/>
    <p:sldId id="348" r:id="rId66"/>
    <p:sldId id="351" r:id="rId67"/>
    <p:sldId id="347" r:id="rId68"/>
    <p:sldId id="346" r:id="rId69"/>
    <p:sldId id="263" r:id="rId70"/>
    <p:sldId id="264" r:id="rId71"/>
    <p:sldId id="265" r:id="rId72"/>
    <p:sldId id="266" r:id="rId73"/>
    <p:sldId id="267" r:id="rId74"/>
    <p:sldId id="268" r:id="rId75"/>
    <p:sldId id="269" r:id="rId76"/>
    <p:sldId id="270" r:id="rId77"/>
    <p:sldId id="271" r:id="rId78"/>
    <p:sldId id="272" r:id="rId79"/>
    <p:sldId id="273" r:id="rId80"/>
    <p:sldId id="274" r:id="rId81"/>
    <p:sldId id="275" r:id="rId82"/>
    <p:sldId id="276" r:id="rId83"/>
    <p:sldId id="277" r:id="rId84"/>
    <p:sldId id="278" r:id="rId85"/>
    <p:sldId id="279" r:id="rId86"/>
    <p:sldId id="280" r:id="rId87"/>
    <p:sldId id="281" r:id="rId88"/>
    <p:sldId id="282" r:id="rId89"/>
    <p:sldId id="283" r:id="rId90"/>
    <p:sldId id="284" r:id="rId91"/>
    <p:sldId id="285" r:id="rId92"/>
    <p:sldId id="286" r:id="rId93"/>
    <p:sldId id="287" r:id="rId94"/>
    <p:sldId id="288" r:id="rId95"/>
    <p:sldId id="289" r:id="rId96"/>
    <p:sldId id="290" r:id="rId97"/>
    <p:sldId id="291" r:id="rId98"/>
    <p:sldId id="292" r:id="rId99"/>
    <p:sldId id="293" r:id="rId100"/>
    <p:sldId id="294" r:id="rId101"/>
    <p:sldId id="295" r:id="rId102"/>
    <p:sldId id="296" r:id="rId103"/>
    <p:sldId id="297" r:id="rId104"/>
    <p:sldId id="298" r:id="rId105"/>
    <p:sldId id="453" r:id="rId106"/>
    <p:sldId id="454" r:id="rId107"/>
    <p:sldId id="455" r:id="rId108"/>
    <p:sldId id="458" r:id="rId109"/>
    <p:sldId id="457" r:id="rId110"/>
    <p:sldId id="460" r:id="rId111"/>
    <p:sldId id="456" r:id="rId112"/>
    <p:sldId id="459" r:id="rId113"/>
    <p:sldId id="299" r:id="rId114"/>
    <p:sldId id="300" r:id="rId115"/>
    <p:sldId id="301" r:id="rId116"/>
    <p:sldId id="302" r:id="rId117"/>
    <p:sldId id="303" r:id="rId118"/>
    <p:sldId id="304" r:id="rId119"/>
    <p:sldId id="305" r:id="rId120"/>
    <p:sldId id="306" r:id="rId121"/>
    <p:sldId id="307" r:id="rId122"/>
    <p:sldId id="308" r:id="rId123"/>
    <p:sldId id="309" r:id="rId124"/>
    <p:sldId id="310" r:id="rId125"/>
    <p:sldId id="311" r:id="rId126"/>
    <p:sldId id="312" r:id="rId127"/>
    <p:sldId id="313" r:id="rId128"/>
    <p:sldId id="314" r:id="rId129"/>
    <p:sldId id="315" r:id="rId130"/>
    <p:sldId id="316" r:id="rId131"/>
    <p:sldId id="317" r:id="rId132"/>
    <p:sldId id="318" r:id="rId133"/>
    <p:sldId id="319" r:id="rId134"/>
    <p:sldId id="320" r:id="rId135"/>
    <p:sldId id="321" r:id="rId136"/>
    <p:sldId id="322" r:id="rId137"/>
    <p:sldId id="323" r:id="rId138"/>
    <p:sldId id="324" r:id="rId139"/>
    <p:sldId id="325" r:id="rId140"/>
    <p:sldId id="326" r:id="rId141"/>
    <p:sldId id="327" r:id="rId142"/>
    <p:sldId id="328" r:id="rId143"/>
    <p:sldId id="329" r:id="rId144"/>
    <p:sldId id="330" r:id="rId145"/>
    <p:sldId id="331" r:id="rId146"/>
    <p:sldId id="332" r:id="rId147"/>
    <p:sldId id="333" r:id="rId148"/>
    <p:sldId id="334" r:id="rId149"/>
    <p:sldId id="335" r:id="rId150"/>
    <p:sldId id="336" r:id="rId151"/>
    <p:sldId id="337" r:id="rId152"/>
    <p:sldId id="338" r:id="rId153"/>
    <p:sldId id="339" r:id="rId154"/>
    <p:sldId id="340" r:id="rId155"/>
    <p:sldId id="341" r:id="rId156"/>
    <p:sldId id="356" r:id="rId157"/>
    <p:sldId id="359" r:id="rId158"/>
    <p:sldId id="360" r:id="rId159"/>
    <p:sldId id="364" r:id="rId160"/>
    <p:sldId id="365" r:id="rId161"/>
    <p:sldId id="382" r:id="rId162"/>
    <p:sldId id="383" r:id="rId163"/>
    <p:sldId id="384" r:id="rId164"/>
    <p:sldId id="385" r:id="rId165"/>
    <p:sldId id="386" r:id="rId166"/>
    <p:sldId id="431" r:id="rId167"/>
    <p:sldId id="432" r:id="rId168"/>
    <p:sldId id="433" r:id="rId169"/>
    <p:sldId id="434" r:id="rId170"/>
    <p:sldId id="435" r:id="rId171"/>
    <p:sldId id="436" r:id="rId172"/>
    <p:sldId id="437" r:id="rId173"/>
    <p:sldId id="445" r:id="rId174"/>
    <p:sldId id="446" r:id="rId175"/>
    <p:sldId id="447" r:id="rId176"/>
    <p:sldId id="448" r:id="rId177"/>
    <p:sldId id="449" r:id="rId1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60" d="100"/>
          <a:sy n="60"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9BA090-ABC4-4063-B865-A7922B951801}" type="datetimeFigureOut">
              <a:rPr lang="en-US" smtClean="0"/>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428484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BA090-ABC4-4063-B865-A7922B951801}" type="datetimeFigureOut">
              <a:rPr lang="en-US" smtClean="0"/>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134204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BA090-ABC4-4063-B865-A7922B951801}" type="datetimeFigureOut">
              <a:rPr lang="en-US" smtClean="0"/>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19927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BA090-ABC4-4063-B865-A7922B951801}" type="datetimeFigureOut">
              <a:rPr lang="en-US" smtClean="0"/>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303484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9BA090-ABC4-4063-B865-A7922B951801}" type="datetimeFigureOut">
              <a:rPr lang="en-US" smtClean="0"/>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237113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9BA090-ABC4-4063-B865-A7922B951801}" type="datetimeFigureOut">
              <a:rPr lang="en-US" smtClean="0"/>
              <a:t>11/27/2015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292005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9BA090-ABC4-4063-B865-A7922B951801}" type="datetimeFigureOut">
              <a:rPr lang="en-US" smtClean="0"/>
              <a:t>11/27/2015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8022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9BA090-ABC4-4063-B865-A7922B951801}" type="datetimeFigureOut">
              <a:rPr lang="en-US" smtClean="0"/>
              <a:t>11/27/2015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26554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BA090-ABC4-4063-B865-A7922B951801}" type="datetimeFigureOut">
              <a:rPr lang="en-US" smtClean="0"/>
              <a:t>11/27/2015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25519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BA090-ABC4-4063-B865-A7922B951801}" type="datetimeFigureOut">
              <a:rPr lang="en-US" smtClean="0"/>
              <a:t>11/27/2015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121803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BA090-ABC4-4063-B865-A7922B951801}" type="datetimeFigureOut">
              <a:rPr lang="en-US" smtClean="0"/>
              <a:t>11/27/2015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385955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BA090-ABC4-4063-B865-A7922B951801}" type="datetimeFigureOut">
              <a:rPr lang="en-US" smtClean="0"/>
              <a:t>11/27/2015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EDDC2-D400-4903-8D83-3B824A0D5480}" type="slidenum">
              <a:rPr lang="en-US" smtClean="0"/>
              <a:t>‹#›</a:t>
            </a:fld>
            <a:endParaRPr lang="en-US"/>
          </a:p>
        </p:txBody>
      </p:sp>
    </p:spTree>
    <p:extLst>
      <p:ext uri="{BB962C8B-B14F-4D97-AF65-F5344CB8AC3E}">
        <p14:creationId xmlns:p14="http://schemas.microsoft.com/office/powerpoint/2010/main" val="166068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 Id="rId4" Type="http://schemas.openxmlformats.org/officeDocument/2006/relationships/image" Target="../media/image61.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5.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6.wmf"/></Relationships>
</file>

<file path=ppt/slides/_rels/slide11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8.wmf"/><Relationship Id="rId5" Type="http://schemas.openxmlformats.org/officeDocument/2006/relationships/oleObject" Target="../embeddings/oleObject4.bin"/><Relationship Id="rId4" Type="http://schemas.openxmlformats.org/officeDocument/2006/relationships/image" Target="../media/image67.w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0.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71.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4.wmf"/><Relationship Id="rId5" Type="http://schemas.openxmlformats.org/officeDocument/2006/relationships/oleObject" Target="../embeddings/oleObject11.bin"/><Relationship Id="rId4" Type="http://schemas.openxmlformats.org/officeDocument/2006/relationships/image" Target="../media/image73.wm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6.wmf"/><Relationship Id="rId5" Type="http://schemas.openxmlformats.org/officeDocument/2006/relationships/oleObject" Target="../embeddings/oleObject13.bin"/><Relationship Id="rId4" Type="http://schemas.openxmlformats.org/officeDocument/2006/relationships/image" Target="../media/image75.wmf"/></Relationships>
</file>

<file path=ppt/slides/_rels/slide121.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8.wmf"/><Relationship Id="rId5" Type="http://schemas.openxmlformats.org/officeDocument/2006/relationships/oleObject" Target="../embeddings/oleObject15.bin"/><Relationship Id="rId4" Type="http://schemas.openxmlformats.org/officeDocument/2006/relationships/image" Target="../media/image77.wmf"/></Relationships>
</file>

<file path=ppt/slides/_rels/slide122.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81.wmf"/><Relationship Id="rId5" Type="http://schemas.openxmlformats.org/officeDocument/2006/relationships/oleObject" Target="../embeddings/oleObject18.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20.bin"/></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5.wmf"/><Relationship Id="rId5" Type="http://schemas.openxmlformats.org/officeDocument/2006/relationships/oleObject" Target="../embeddings/oleObject22.bin"/><Relationship Id="rId4" Type="http://schemas.openxmlformats.org/officeDocument/2006/relationships/image" Target="../media/image84.wmf"/></Relationships>
</file>

<file path=ppt/slides/_rels/slide1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emf"/><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12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hyperlink" Target="https://www.meted.ucar.edu/tropical/textbook_2nd_edition/print_3.htm#page_1.2.0" TargetMode="Externa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hyperlink" Target="https://www.meted.ucar.edu/tropical/textbook_2nd_edition/media/graphics/space_time_scale.jpg" TargetMode="Externa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01.jpg"/><Relationship Id="rId7" Type="http://schemas.openxmlformats.org/officeDocument/2006/relationships/image" Target="../media/image105.jpg"/><Relationship Id="rId2" Type="http://schemas.openxmlformats.org/officeDocument/2006/relationships/image" Target="../media/image100.jpg"/><Relationship Id="rId1" Type="http://schemas.openxmlformats.org/officeDocument/2006/relationships/slideLayout" Target="../slideLayouts/slideLayout7.xml"/><Relationship Id="rId6" Type="http://schemas.openxmlformats.org/officeDocument/2006/relationships/image" Target="../media/image104.jpg"/><Relationship Id="rId5" Type="http://schemas.openxmlformats.org/officeDocument/2006/relationships/image" Target="../media/image103.jpg"/><Relationship Id="rId4" Type="http://schemas.openxmlformats.org/officeDocument/2006/relationships/image" Target="../media/image102.jpg"/></Relationships>
</file>

<file path=ppt/slides/_rels/slide16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16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0.jp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jpg"/><Relationship Id="rId5" Type="http://schemas.openxmlformats.org/officeDocument/2006/relationships/image" Target="../media/image118.png"/><Relationship Id="rId4" Type="http://schemas.openxmlformats.org/officeDocument/2006/relationships/image" Target="../media/image117.png"/></Relationships>
</file>

<file path=ppt/slides/_rels/slide17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24.jp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ted.ucar.edu/tropical/textbook_2nd_edition/index.htm"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terraweb.forestry.oregonstate.edu/chair2" TargetMode="External"/><Relationship Id="rId2" Type="http://schemas.openxmlformats.org/officeDocument/2006/relationships/hyperlink" Target="http://gcmd.nasa.gov/records/GCMD_AMERIFL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dictionary.sensagent.com/Heat%20flux/en-en/" TargetMode="External"/><Relationship Id="rId3" Type="http://schemas.openxmlformats.org/officeDocument/2006/relationships/hyperlink" Target="http://dictionary.sensagent.com/Scalar%20(physics)/en-en/" TargetMode="External"/><Relationship Id="rId7" Type="http://schemas.openxmlformats.org/officeDocument/2006/relationships/hyperlink" Target="http://dictionary.sensagent.com/Momentum/en-en/" TargetMode="External"/><Relationship Id="rId2" Type="http://schemas.openxmlformats.org/officeDocument/2006/relationships/hyperlink" Target="http://dictionary.sensagent.com/Wind/en-en/" TargetMode="External"/><Relationship Id="rId1" Type="http://schemas.openxmlformats.org/officeDocument/2006/relationships/slideLayout" Target="../slideLayouts/slideLayout7.xml"/><Relationship Id="rId6" Type="http://schemas.openxmlformats.org/officeDocument/2006/relationships/hyperlink" Target="http://dictionary.sensagent.com/Meteorology/en-en/" TargetMode="External"/><Relationship Id="rId5" Type="http://schemas.openxmlformats.org/officeDocument/2006/relationships/hyperlink" Target="http://dictionary.sensagent.com/Statistics/en-en/" TargetMode="External"/><Relationship Id="rId4" Type="http://schemas.openxmlformats.org/officeDocument/2006/relationships/hyperlink" Target="http://dictionary.sensagent.com/Flux/en-en/"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ozflux.org.au/" TargetMode="External"/><Relationship Id="rId3" Type="http://schemas.openxmlformats.org/officeDocument/2006/relationships/hyperlink" Target="http://daac.ornl.gov/FLUXNET/fluxnet.shtml" TargetMode="External"/><Relationship Id="rId7" Type="http://schemas.openxmlformats.org/officeDocument/2006/relationships/hyperlink" Target="http://www.fluxnet-canada.ca/" TargetMode="External"/><Relationship Id="rId2" Type="http://schemas.openxmlformats.org/officeDocument/2006/relationships/hyperlink" Target="http://dictionary.sensagent.com/Global%20climate%20model/en-en/" TargetMode="External"/><Relationship Id="rId1" Type="http://schemas.openxmlformats.org/officeDocument/2006/relationships/slideLayout" Target="../slideLayouts/slideLayout7.xml"/><Relationship Id="rId6" Type="http://schemas.openxmlformats.org/officeDocument/2006/relationships/hyperlink" Target="http://www.carboeurope.org/" TargetMode="External"/><Relationship Id="rId5" Type="http://schemas.openxmlformats.org/officeDocument/2006/relationships/hyperlink" Target="http://www.icos-infrastructure.eu/" TargetMode="External"/><Relationship Id="rId10" Type="http://schemas.openxmlformats.org/officeDocument/2006/relationships/hyperlink" Target="http://www.ileaps.org/" TargetMode="External"/><Relationship Id="rId4" Type="http://schemas.openxmlformats.org/officeDocument/2006/relationships/hyperlink" Target="http://public.ornl.gov/ameriflux/" TargetMode="External"/><Relationship Id="rId9" Type="http://schemas.openxmlformats.org/officeDocument/2006/relationships/hyperlink" Target="http://www.neoninc.or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www.meted.ucar.edu/tropical/textbook_2nd_edition/media/video/pbl_structure_animate.mp4" TargetMode="External"/><Relationship Id="rId2" Type="http://schemas.openxmlformats.org/officeDocument/2006/relationships/hyperlink" Target="file:///E:\aosc400_2015\background_material_for_project_textbook\turbulence_1\Introduction%20to%20Tropical%20Meteorology,%20Ch.%206%20%20Vertical%20Transport_1.htm#ch6r16"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twister.caps.ou.edu/MM2002/Chapter2.2.pdf"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6674"/>
            <a:ext cx="11999495" cy="6298840"/>
          </a:xfrm>
          <a:prstGeom prst="rect">
            <a:avLst/>
          </a:prstGeom>
        </p:spPr>
        <p:txBody>
          <a:bodyPr wrap="square">
            <a:spAutoFit/>
          </a:bodyPr>
          <a:lstStyle/>
          <a:p>
            <a:pPr>
              <a:lnSpc>
                <a:spcPct val="107000"/>
              </a:lnSpc>
              <a:spcAft>
                <a:spcPts val="800"/>
              </a:spcAft>
            </a:pPr>
            <a:r>
              <a:rPr lang="en-US" sz="4000" b="1" u="sng" dirty="0">
                <a:latin typeface="Times New Roman" panose="02020603050405020304" pitchFamily="18" charset="0"/>
                <a:ea typeface="Calibri" panose="020F0502020204030204" pitchFamily="34" charset="0"/>
                <a:cs typeface="Times New Roman" panose="02020603050405020304" pitchFamily="18" charset="0"/>
              </a:rPr>
              <a:t>Instructions </a:t>
            </a:r>
            <a:endParaRPr lang="en-US" sz="4000" b="1" u="sng"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b="1" u="sng"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dirty="0" smtClean="0">
                <a:ea typeface="Calibri" panose="020F0502020204030204" pitchFamily="34" charset="0"/>
                <a:cs typeface="Times New Roman" panose="02020603050405020304" pitchFamily="18" charset="0"/>
              </a:rPr>
              <a:t>Supervised </a:t>
            </a:r>
            <a:r>
              <a:rPr lang="en-US" sz="3600" dirty="0">
                <a:ea typeface="Calibri" panose="020F0502020204030204" pitchFamily="34" charset="0"/>
                <a:cs typeface="Times New Roman" panose="02020603050405020304" pitchFamily="18" charset="0"/>
              </a:rPr>
              <a:t>by Ni Dai (ndai@umd.edu)</a:t>
            </a:r>
          </a:p>
          <a:p>
            <a:pPr>
              <a:lnSpc>
                <a:spcPct val="107000"/>
              </a:lnSpc>
              <a:spcAft>
                <a:spcPts val="800"/>
              </a:spcAft>
            </a:pPr>
            <a:r>
              <a:rPr lang="en-US" sz="3600" b="1" dirty="0" err="1">
                <a:solidFill>
                  <a:srgbClr val="C00000"/>
                </a:solidFill>
                <a:ea typeface="Calibri" panose="020F0502020204030204" pitchFamily="34" charset="0"/>
                <a:cs typeface="Times New Roman" panose="02020603050405020304" pitchFamily="18" charset="0"/>
              </a:rPr>
              <a:t>Th</a:t>
            </a:r>
            <a:r>
              <a:rPr lang="en-US" sz="3600" b="1" dirty="0">
                <a:solidFill>
                  <a:srgbClr val="C00000"/>
                </a:solidFill>
                <a:ea typeface="Calibri" panose="020F0502020204030204" pitchFamily="34" charset="0"/>
                <a:cs typeface="Times New Roman" panose="02020603050405020304" pitchFamily="18" charset="0"/>
              </a:rPr>
              <a:t>-Nov. 12, 2015</a:t>
            </a:r>
            <a:endParaRPr lang="en-US" sz="36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3600" dirty="0">
                <a:ea typeface="Calibri" panose="020F0502020204030204" pitchFamily="34" charset="0"/>
                <a:cs typeface="Times New Roman" panose="02020603050405020304" pitchFamily="18" charset="0"/>
              </a:rPr>
              <a:t>Meet in class and create circles for each group according to Term Paper topic.</a:t>
            </a:r>
          </a:p>
          <a:p>
            <a:pPr marL="342900" marR="0" lvl="0" indent="-342900">
              <a:lnSpc>
                <a:spcPct val="107000"/>
              </a:lnSpc>
              <a:spcBef>
                <a:spcPts val="0"/>
              </a:spcBef>
              <a:spcAft>
                <a:spcPts val="800"/>
              </a:spcAft>
              <a:buFont typeface="+mj-lt"/>
              <a:buAutoNum type="arabicPeriod"/>
            </a:pPr>
            <a:r>
              <a:rPr lang="en-US" sz="3600" dirty="0">
                <a:ea typeface="Calibri" panose="020F0502020204030204" pitchFamily="34" charset="0"/>
                <a:cs typeface="Times New Roman" panose="02020603050405020304" pitchFamily="18" charset="0"/>
              </a:rPr>
              <a:t>Discuss among group members organization of topic, delegate tasks of writing and start web search at Web of Science (link was provided) and try to select papers you want to use.</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173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8393" y="529389"/>
            <a:ext cx="8568142" cy="4219074"/>
          </a:xfrm>
          <a:prstGeom prst="rect">
            <a:avLst/>
          </a:prstGeom>
        </p:spPr>
      </p:pic>
      <p:sp>
        <p:nvSpPr>
          <p:cNvPr id="3" name="Rectangle 2"/>
          <p:cNvSpPr/>
          <p:nvPr/>
        </p:nvSpPr>
        <p:spPr>
          <a:xfrm>
            <a:off x="112294" y="4748463"/>
            <a:ext cx="12079705" cy="1754326"/>
          </a:xfrm>
          <a:prstGeom prst="rect">
            <a:avLst/>
          </a:prstGeom>
        </p:spPr>
        <p:txBody>
          <a:bodyPr wrap="square">
            <a:spAutoFit/>
          </a:bodyPr>
          <a:lstStyle/>
          <a:p>
            <a:r>
              <a:rPr lang="en-US" sz="3600" dirty="0" smtClean="0"/>
              <a:t>If  </a:t>
            </a:r>
            <a:r>
              <a:rPr lang="en-US" sz="3600" dirty="0"/>
              <a:t>we </a:t>
            </a:r>
            <a:r>
              <a:rPr lang="en-US" sz="3600" dirty="0" smtClean="0"/>
              <a:t> let </a:t>
            </a:r>
            <a:r>
              <a:rPr lang="en-US" sz="3600" dirty="0"/>
              <a:t>the apparatus fall back (adiabatically) to the level of p = </a:t>
            </a:r>
            <a:r>
              <a:rPr lang="en-US" sz="3600" dirty="0" err="1"/>
              <a:t>p</a:t>
            </a:r>
            <a:r>
              <a:rPr lang="en-US" sz="3600" baseline="-25000" dirty="0" err="1"/>
              <a:t>S</a:t>
            </a:r>
            <a:r>
              <a:rPr lang="en-US" sz="3600" dirty="0"/>
              <a:t>, the temperature in the chamber will be restored to </a:t>
            </a:r>
            <a:r>
              <a:rPr lang="en-US" sz="3600" dirty="0" smtClean="0"/>
              <a:t>T</a:t>
            </a:r>
            <a:r>
              <a:rPr lang="en-US" sz="3600" baseline="-25000" dirty="0" smtClean="0"/>
              <a:t>S</a:t>
            </a:r>
            <a:r>
              <a:rPr lang="en-US" sz="3600" dirty="0" smtClean="0"/>
              <a:t> = </a:t>
            </a:r>
            <a:r>
              <a:rPr lang="el-GR" sz="3600" dirty="0">
                <a:solidFill>
                  <a:srgbClr val="002060"/>
                </a:solidFill>
              </a:rPr>
              <a:t>ϑ</a:t>
            </a:r>
            <a:r>
              <a:rPr lang="en-US" sz="3600" dirty="0" smtClean="0">
                <a:solidFill>
                  <a:srgbClr val="002060"/>
                </a:solidFill>
              </a:rPr>
              <a:t>(s) </a:t>
            </a:r>
            <a:endParaRPr lang="en-US" sz="3600" dirty="0"/>
          </a:p>
        </p:txBody>
      </p:sp>
    </p:spTree>
    <p:extLst>
      <p:ext uri="{BB962C8B-B14F-4D97-AF65-F5344CB8AC3E}">
        <p14:creationId xmlns:p14="http://schemas.microsoft.com/office/powerpoint/2010/main" val="34349869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424" y="163650"/>
            <a:ext cx="6096000" cy="2308324"/>
          </a:xfrm>
          <a:prstGeom prst="rect">
            <a:avLst/>
          </a:prstGeom>
        </p:spPr>
        <p:txBody>
          <a:bodyPr>
            <a:spAutoFit/>
          </a:bodyPr>
          <a:lstStyle/>
          <a:p>
            <a:r>
              <a:rPr lang="en-US" dirty="0"/>
              <a:t>If </a:t>
            </a:r>
            <a:r>
              <a:rPr lang="en-US" dirty="0" err="1"/>
              <a:t>kν</a:t>
            </a:r>
            <a:r>
              <a:rPr lang="en-US" dirty="0"/>
              <a:t> 􀀂 k0 then there is a large region in k-space, k0 􀀁 k 􀀁 </a:t>
            </a:r>
            <a:r>
              <a:rPr lang="en-US" dirty="0" err="1"/>
              <a:t>kν</a:t>
            </a:r>
            <a:r>
              <a:rPr lang="en-US" dirty="0"/>
              <a:t> where the function E(k) must be independent on what is happening at k0 or </a:t>
            </a:r>
            <a:r>
              <a:rPr lang="en-US" dirty="0" err="1"/>
              <a:t>kν</a:t>
            </a:r>
            <a:r>
              <a:rPr lang="en-US" dirty="0"/>
              <a:t>. The only “information” that it</a:t>
            </a:r>
          </a:p>
          <a:p>
            <a:r>
              <a:rPr lang="en-US" dirty="0"/>
              <a:t>has in this intermediate-k region is k itself and the energy ﬂow ε. Somehow we must be</a:t>
            </a:r>
          </a:p>
          <a:p>
            <a:r>
              <a:rPr lang="en-US" dirty="0"/>
              <a:t>able to write E(k) ∝ εαkβ . Using the above dimensionalities you can see that this only</a:t>
            </a:r>
          </a:p>
          <a:p>
            <a:r>
              <a:rPr lang="en-US" dirty="0"/>
              <a:t>makes dimensional sense if α =2/3 and β = −5/3, i.e.</a:t>
            </a:r>
          </a:p>
        </p:txBody>
      </p:sp>
    </p:spTree>
    <p:extLst>
      <p:ext uri="{BB962C8B-B14F-4D97-AF65-F5344CB8AC3E}">
        <p14:creationId xmlns:p14="http://schemas.microsoft.com/office/powerpoint/2010/main" val="40855637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5144" y="1855781"/>
            <a:ext cx="7361711" cy="3146438"/>
          </a:xfrm>
          <a:prstGeom prst="rect">
            <a:avLst/>
          </a:prstGeom>
        </p:spPr>
      </p:pic>
    </p:spTree>
    <p:extLst>
      <p:ext uri="{BB962C8B-B14F-4D97-AF65-F5344CB8AC3E}">
        <p14:creationId xmlns:p14="http://schemas.microsoft.com/office/powerpoint/2010/main" val="22081558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1727" y="1872000"/>
            <a:ext cx="7068546" cy="3114000"/>
          </a:xfrm>
          <a:prstGeom prst="rect">
            <a:avLst/>
          </a:prstGeom>
        </p:spPr>
      </p:pic>
    </p:spTree>
    <p:extLst>
      <p:ext uri="{BB962C8B-B14F-4D97-AF65-F5344CB8AC3E}">
        <p14:creationId xmlns:p14="http://schemas.microsoft.com/office/powerpoint/2010/main" val="17244154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6283" y="1438148"/>
            <a:ext cx="7459433" cy="3981703"/>
          </a:xfrm>
          <a:prstGeom prst="rect">
            <a:avLst/>
          </a:prstGeom>
        </p:spPr>
      </p:pic>
    </p:spTree>
    <p:extLst>
      <p:ext uri="{BB962C8B-B14F-4D97-AF65-F5344CB8AC3E}">
        <p14:creationId xmlns:p14="http://schemas.microsoft.com/office/powerpoint/2010/main" val="16575237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1135" y="1717922"/>
            <a:ext cx="7589729" cy="3422156"/>
          </a:xfrm>
          <a:prstGeom prst="rect">
            <a:avLst/>
          </a:prstGeom>
        </p:spPr>
      </p:pic>
    </p:spTree>
    <p:extLst>
      <p:ext uri="{BB962C8B-B14F-4D97-AF65-F5344CB8AC3E}">
        <p14:creationId xmlns:p14="http://schemas.microsoft.com/office/powerpoint/2010/main" val="8730621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0169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97839"/>
            <a:ext cx="6096000" cy="2862322"/>
          </a:xfrm>
          <a:prstGeom prst="rect">
            <a:avLst/>
          </a:prstGeom>
        </p:spPr>
        <p:txBody>
          <a:bodyPr>
            <a:spAutoFit/>
          </a:bodyPr>
          <a:lstStyle/>
          <a:p>
            <a:r>
              <a:rPr lang="en-US" dirty="0"/>
              <a:t>2.2.3. Reynolds fluxes and their physical interpretation </a:t>
            </a:r>
          </a:p>
          <a:p>
            <a:r>
              <a:rPr lang="en-US" dirty="0"/>
              <a:t>Equation set (2.25) is the Reynolds averaged equations for the mean state variables.  </a:t>
            </a:r>
          </a:p>
          <a:p>
            <a:r>
              <a:rPr lang="en-US" dirty="0"/>
              <a:t>The various </a:t>
            </a:r>
            <a:r>
              <a:rPr lang="en-US" dirty="0" err="1"/>
              <a:t>covariances</a:t>
            </a:r>
            <a:r>
              <a:rPr lang="en-US" dirty="0"/>
              <a:t> in the square brackets in the equations represent turbulent fluxes (a flux is always a quantity multiplied by a velocity).   </a:t>
            </a:r>
          </a:p>
          <a:p>
            <a:r>
              <a:rPr lang="en-US" dirty="0"/>
              <a:t>For example, </a:t>
            </a:r>
            <a:r>
              <a:rPr lang="en-US" dirty="0" err="1"/>
              <a:t>wu</a:t>
            </a:r>
            <a:r>
              <a:rPr lang="en-US" dirty="0"/>
              <a:t>'' is the vertical flux of momentum in the x direction or the </a:t>
            </a:r>
          </a:p>
          <a:p>
            <a:r>
              <a:rPr lang="en-US" dirty="0"/>
              <a:t>flux of vertical velocity w in x direction.  w θ'' is the vertical turbulent flux (flux due to turbulent motion) of heat. </a:t>
            </a:r>
          </a:p>
        </p:txBody>
      </p:sp>
      <p:pic>
        <p:nvPicPr>
          <p:cNvPr id="3" name="Picture 2"/>
          <p:cNvPicPr>
            <a:picLocks noChangeAspect="1"/>
          </p:cNvPicPr>
          <p:nvPr/>
        </p:nvPicPr>
        <p:blipFill>
          <a:blip r:embed="rId2"/>
          <a:stretch>
            <a:fillRect/>
          </a:stretch>
        </p:blipFill>
        <p:spPr>
          <a:xfrm>
            <a:off x="2824655" y="5626937"/>
            <a:ext cx="6319345" cy="705516"/>
          </a:xfrm>
          <a:prstGeom prst="rect">
            <a:avLst/>
          </a:prstGeom>
        </p:spPr>
      </p:pic>
      <p:pic>
        <p:nvPicPr>
          <p:cNvPr id="4" name="Picture 3"/>
          <p:cNvPicPr>
            <a:picLocks noChangeAspect="1"/>
          </p:cNvPicPr>
          <p:nvPr/>
        </p:nvPicPr>
        <p:blipFill>
          <a:blip r:embed="rId3"/>
          <a:stretch>
            <a:fillRect/>
          </a:stretch>
        </p:blipFill>
        <p:spPr>
          <a:xfrm>
            <a:off x="10312135" y="3096515"/>
            <a:ext cx="1013591" cy="862149"/>
          </a:xfrm>
          <a:prstGeom prst="rect">
            <a:avLst/>
          </a:prstGeom>
        </p:spPr>
      </p:pic>
      <p:pic>
        <p:nvPicPr>
          <p:cNvPr id="5" name="Picture 4"/>
          <p:cNvPicPr>
            <a:picLocks noChangeAspect="1"/>
          </p:cNvPicPr>
          <p:nvPr/>
        </p:nvPicPr>
        <p:blipFill>
          <a:blip r:embed="rId4"/>
          <a:stretch>
            <a:fillRect/>
          </a:stretch>
        </p:blipFill>
        <p:spPr>
          <a:xfrm>
            <a:off x="10035256" y="4973054"/>
            <a:ext cx="1116279" cy="653884"/>
          </a:xfrm>
          <a:prstGeom prst="rect">
            <a:avLst/>
          </a:prstGeom>
        </p:spPr>
      </p:pic>
    </p:spTree>
    <p:extLst>
      <p:ext uri="{BB962C8B-B14F-4D97-AF65-F5344CB8AC3E}">
        <p14:creationId xmlns:p14="http://schemas.microsoft.com/office/powerpoint/2010/main" val="25365330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690336"/>
            <a:ext cx="6096000" cy="1477328"/>
          </a:xfrm>
          <a:prstGeom prst="rect">
            <a:avLst/>
          </a:prstGeom>
        </p:spPr>
        <p:txBody>
          <a:bodyPr>
            <a:spAutoFit/>
          </a:bodyPr>
          <a:lstStyle/>
          <a:p>
            <a:r>
              <a:rPr lang="en-US" dirty="0"/>
              <a:t>The heat flux is positive when w' and θ' are positively correlated, i.e., when w' and θ' tend to have the same sign. The end result is that warmer air gets transported by the turbulent velocity upward, and cold air gets transported downward, resulting in net positive (upward) heat flux. </a:t>
            </a:r>
          </a:p>
        </p:txBody>
      </p:sp>
    </p:spTree>
    <p:extLst>
      <p:ext uri="{BB962C8B-B14F-4D97-AF65-F5344CB8AC3E}">
        <p14:creationId xmlns:p14="http://schemas.microsoft.com/office/powerpoint/2010/main" val="3020215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28343"/>
            <a:ext cx="6096000" cy="4801314"/>
          </a:xfrm>
          <a:prstGeom prst="rect">
            <a:avLst/>
          </a:prstGeom>
        </p:spPr>
        <p:txBody>
          <a:bodyPr>
            <a:spAutoFit/>
          </a:bodyPr>
          <a:lstStyle/>
          <a:p>
            <a:r>
              <a:rPr lang="en-US" dirty="0"/>
              <a:t>The net (turbulent) heat flux into a unit volume of air causes the temperature of this volume to change.  This net flux is the difference between the flux going into a, for example, cubed volume on one side and that going out of the volume on the other side, it is therefore the flux divergence that causes the change in the quantity being transported (by turbulence), which is θ in (2.25e) and q in (2.25f). </a:t>
            </a:r>
          </a:p>
          <a:p>
            <a:r>
              <a:rPr lang="en-US" dirty="0"/>
              <a:t>For momentum, the flux of the momentum parallel to a volume face (e.g., the flux of u through lower boundary of a cubed volume by w) causes the parallel momentum (u in this case) to change at that face. Therefore the momentum flux is the stress (force /unit area) applied at this face. We therefore also call the momentum fluxes in the above momentum equations the Reynolds stresses. We often symbol τ is used to denote the stress. </a:t>
            </a:r>
          </a:p>
          <a:p>
            <a:r>
              <a:rPr lang="en-US" dirty="0"/>
              <a:t>Let's look at the physical meaning of the fluxes in some more details. Let's look at the heat flux for example. </a:t>
            </a:r>
          </a:p>
        </p:txBody>
      </p:sp>
    </p:spTree>
    <p:extLst>
      <p:ext uri="{BB962C8B-B14F-4D97-AF65-F5344CB8AC3E}">
        <p14:creationId xmlns:p14="http://schemas.microsoft.com/office/powerpoint/2010/main" val="37393969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690336"/>
            <a:ext cx="6096000" cy="1477328"/>
          </a:xfrm>
          <a:prstGeom prst="rect">
            <a:avLst/>
          </a:prstGeom>
        </p:spPr>
        <p:txBody>
          <a:bodyPr>
            <a:spAutoFit/>
          </a:bodyPr>
          <a:lstStyle/>
          <a:p>
            <a:r>
              <a:rPr lang="en-US" dirty="0"/>
              <a:t>Suppose we have an idealized turbulent eddies near the ground on a hot summer day. If we start with a particular profile of θ , how will it change with time?  Due to the surface heating, typically θ is super-adiabatic near the ground ( </a:t>
            </a:r>
            <a:r>
              <a:rPr lang="en-US" dirty="0" err="1"/>
              <a:t>θddz</a:t>
            </a:r>
            <a:r>
              <a:rPr lang="en-US" dirty="0"/>
              <a:t>&lt;/0), as shown in the following figure. </a:t>
            </a:r>
          </a:p>
        </p:txBody>
      </p:sp>
      <p:sp>
        <p:nvSpPr>
          <p:cNvPr id="3" name="Rectangle 2"/>
          <p:cNvSpPr/>
          <p:nvPr/>
        </p:nvSpPr>
        <p:spPr>
          <a:xfrm>
            <a:off x="2839452" y="4860304"/>
            <a:ext cx="6096000" cy="923330"/>
          </a:xfrm>
          <a:prstGeom prst="rect">
            <a:avLst/>
          </a:prstGeom>
        </p:spPr>
        <p:txBody>
          <a:bodyPr>
            <a:spAutoFit/>
          </a:bodyPr>
          <a:lstStyle/>
          <a:p>
            <a:r>
              <a:rPr lang="en-US" dirty="0" err="1"/>
              <a:t>ssume</a:t>
            </a:r>
            <a:r>
              <a:rPr lang="en-US" dirty="0"/>
              <a:t> that we have two parcels, A and B. The A moves downward, and B upward. When A moves downward, it becomes colder than its environment,</a:t>
            </a:r>
          </a:p>
        </p:txBody>
      </p:sp>
      <p:pic>
        <p:nvPicPr>
          <p:cNvPr id="4" name="Picture 3"/>
          <p:cNvPicPr>
            <a:picLocks noChangeAspect="1"/>
          </p:cNvPicPr>
          <p:nvPr/>
        </p:nvPicPr>
        <p:blipFill>
          <a:blip r:embed="rId2"/>
          <a:stretch>
            <a:fillRect/>
          </a:stretch>
        </p:blipFill>
        <p:spPr>
          <a:xfrm>
            <a:off x="8830678" y="3270866"/>
            <a:ext cx="2678612" cy="896797"/>
          </a:xfrm>
          <a:prstGeom prst="rect">
            <a:avLst/>
          </a:prstGeom>
        </p:spPr>
      </p:pic>
    </p:spTree>
    <p:extLst>
      <p:ext uri="{BB962C8B-B14F-4D97-AF65-F5344CB8AC3E}">
        <p14:creationId xmlns:p14="http://schemas.microsoft.com/office/powerpoint/2010/main" val="61859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421" y="5534526"/>
            <a:ext cx="11919284" cy="1077218"/>
          </a:xfrm>
          <a:prstGeom prst="rect">
            <a:avLst/>
          </a:prstGeom>
        </p:spPr>
        <p:txBody>
          <a:bodyPr wrap="square">
            <a:spAutoFit/>
          </a:bodyPr>
          <a:lstStyle/>
          <a:p>
            <a:pPr algn="ctr"/>
            <a:r>
              <a:rPr lang="en-US" sz="3200" dirty="0" smtClean="0"/>
              <a:t>Stability </a:t>
            </a:r>
            <a:r>
              <a:rPr lang="en-US" sz="3200" dirty="0"/>
              <a:t>criteria for unsaturated air based on the vertical gradient of the potential temperature, θ.</a:t>
            </a:r>
          </a:p>
        </p:txBody>
      </p:sp>
      <p:pic>
        <p:nvPicPr>
          <p:cNvPr id="11265" name="Picture 1" descr="Stability criteria for unsaturated air based on the vertical gradient of the potential temper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24" y="0"/>
            <a:ext cx="10087654" cy="534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679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1301" y="2001750"/>
            <a:ext cx="8036058" cy="4094250"/>
          </a:xfrm>
          <a:prstGeom prst="rect">
            <a:avLst/>
          </a:prstGeom>
        </p:spPr>
      </p:pic>
    </p:spTree>
    <p:extLst>
      <p:ext uri="{BB962C8B-B14F-4D97-AF65-F5344CB8AC3E}">
        <p14:creationId xmlns:p14="http://schemas.microsoft.com/office/powerpoint/2010/main" val="35180688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97839"/>
            <a:ext cx="6096000" cy="2862322"/>
          </a:xfrm>
          <a:prstGeom prst="rect">
            <a:avLst/>
          </a:prstGeom>
        </p:spPr>
        <p:txBody>
          <a:bodyPr>
            <a:spAutoFit/>
          </a:bodyPr>
          <a:lstStyle/>
          <a:p>
            <a:r>
              <a:rPr lang="en-US" dirty="0"/>
              <a:t>it therefore carries a negative θ'. For parcel B, it's the opposite, it carries a positive θ', therefore </a:t>
            </a:r>
          </a:p>
          <a:p>
            <a:r>
              <a:rPr lang="en-US" dirty="0"/>
              <a:t>For parcel A, w' &lt; 0 and θ'&lt; 0 􀀁  w θ'' &gt; 0 therefore the heat flux is positive. </a:t>
            </a:r>
          </a:p>
          <a:p>
            <a:r>
              <a:rPr lang="en-US" dirty="0"/>
              <a:t>For parcel B, w'&gt;0 and θ' &gt; 0 􀀁 w θ'' &gt; 0 therefore the heat flux is also positive.  </a:t>
            </a:r>
          </a:p>
          <a:p>
            <a:r>
              <a:rPr lang="en-US" dirty="0"/>
              <a:t>Even though both fluxes are positive, the physical process is different – positive heat flux can be caused by either transporting (by turbulent eddies) colder air downward or transporting warmer air upward. </a:t>
            </a:r>
          </a:p>
        </p:txBody>
      </p:sp>
      <p:pic>
        <p:nvPicPr>
          <p:cNvPr id="3" name="Picture 2"/>
          <p:cNvPicPr>
            <a:picLocks noChangeAspect="1"/>
          </p:cNvPicPr>
          <p:nvPr/>
        </p:nvPicPr>
        <p:blipFill>
          <a:blip r:embed="rId2"/>
          <a:stretch>
            <a:fillRect/>
          </a:stretch>
        </p:blipFill>
        <p:spPr>
          <a:xfrm>
            <a:off x="2055725" y="5568609"/>
            <a:ext cx="6091328" cy="1289391"/>
          </a:xfrm>
          <a:prstGeom prst="rect">
            <a:avLst/>
          </a:prstGeom>
        </p:spPr>
      </p:pic>
    </p:spTree>
    <p:extLst>
      <p:ext uri="{BB962C8B-B14F-4D97-AF65-F5344CB8AC3E}">
        <p14:creationId xmlns:p14="http://schemas.microsoft.com/office/powerpoint/2010/main" val="4197305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2054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524000" y="152401"/>
            <a:ext cx="9144000" cy="792163"/>
          </a:xfrm>
        </p:spPr>
        <p:txBody>
          <a:bodyPr>
            <a:normAutofit fontScale="90000"/>
          </a:bodyPr>
          <a:lstStyle/>
          <a:p>
            <a:r>
              <a:rPr lang="en-US" altLang="en-US" sz="3200" dirty="0">
                <a:solidFill>
                  <a:schemeClr val="accent2"/>
                </a:solidFill>
              </a:rPr>
              <a:t>Eddy correlation, gradient-flux, and bulk transfer methods</a:t>
            </a:r>
          </a:p>
        </p:txBody>
      </p:sp>
      <p:sp>
        <p:nvSpPr>
          <p:cNvPr id="2053" name="Rectangle 5"/>
          <p:cNvSpPr>
            <a:spLocks noGrp="1" noChangeArrowheads="1"/>
          </p:cNvSpPr>
          <p:nvPr>
            <p:ph type="body" idx="1"/>
          </p:nvPr>
        </p:nvSpPr>
        <p:spPr>
          <a:xfrm>
            <a:off x="1981200" y="990601"/>
            <a:ext cx="8229600" cy="5135563"/>
          </a:xfrm>
        </p:spPr>
        <p:txBody>
          <a:bodyPr/>
          <a:lstStyle/>
          <a:p>
            <a:r>
              <a:rPr lang="en-US" altLang="en-US"/>
              <a:t>According to Fick’s law the net vertical flux of water vapor across the earth’s surface is proportional to the specific humidity (concentration) gradient, a similar manner as for momentum and heat. </a:t>
            </a:r>
          </a:p>
          <a:p>
            <a:r>
              <a:rPr lang="en-US" altLang="en-US"/>
              <a:t>The proportionality coefficient for the vapor flux  is the molecular diffusivity for water vapor:</a:t>
            </a:r>
          </a:p>
        </p:txBody>
      </p:sp>
      <p:sp>
        <p:nvSpPr>
          <p:cNvPr id="2055" name="Rectangle 7"/>
          <p:cNvSpPr>
            <a:spLocks noChangeArrowheads="1"/>
          </p:cNvSpPr>
          <p:nvPr/>
        </p:nvSpPr>
        <p:spPr bwMode="auto">
          <a:xfrm>
            <a:off x="1524001"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54" name="Object 6"/>
          <p:cNvGraphicFramePr>
            <a:graphicFrameLocks noChangeAspect="1"/>
          </p:cNvGraphicFramePr>
          <p:nvPr/>
        </p:nvGraphicFramePr>
        <p:xfrm>
          <a:off x="4724400" y="4953000"/>
          <a:ext cx="2057400" cy="927100"/>
        </p:xfrm>
        <a:graphic>
          <a:graphicData uri="http://schemas.openxmlformats.org/presentationml/2006/ole">
            <mc:AlternateContent xmlns:mc="http://schemas.openxmlformats.org/markup-compatibility/2006">
              <mc:Choice xmlns:v="urn:schemas-microsoft-com:vml" Requires="v">
                <p:oleObj spid="_x0000_s1049" name="Equation" r:id="rId3" imgW="863225" imgH="393529" progId="Equation.3">
                  <p:embed/>
                </p:oleObj>
              </mc:Choice>
              <mc:Fallback>
                <p:oleObj name="Equation" r:id="rId3" imgW="86322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953000"/>
                        <a:ext cx="20574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933895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0"/>
            <a:ext cx="8229600" cy="1143000"/>
          </a:xfrm>
        </p:spPr>
        <p:txBody>
          <a:bodyPr/>
          <a:lstStyle/>
          <a:p>
            <a:endParaRPr lang="en-US" altLang="en-US"/>
          </a:p>
        </p:txBody>
      </p:sp>
      <p:sp>
        <p:nvSpPr>
          <p:cNvPr id="4099" name="Rectangle 3"/>
          <p:cNvSpPr>
            <a:spLocks noGrp="1" noChangeArrowheads="1"/>
          </p:cNvSpPr>
          <p:nvPr>
            <p:ph type="body" idx="1"/>
          </p:nvPr>
        </p:nvSpPr>
        <p:spPr>
          <a:xfrm>
            <a:off x="1981200" y="1143001"/>
            <a:ext cx="8229600" cy="4983163"/>
          </a:xfrm>
        </p:spPr>
        <p:txBody>
          <a:bodyPr/>
          <a:lstStyle/>
          <a:p>
            <a:r>
              <a:rPr lang="en-US" altLang="en-US"/>
              <a:t>This expression is only valid in the laminar viscous sublayer. </a:t>
            </a:r>
          </a:p>
          <a:p>
            <a:r>
              <a:rPr lang="en-US" altLang="en-US"/>
              <a:t>This mechanism operates at the air-water, air-soil, and air-vegetation interfaces.</a:t>
            </a:r>
          </a:p>
          <a:p>
            <a:r>
              <a:rPr lang="en-US" altLang="en-US"/>
              <a:t>The lower region of the surface boundary layer is almost always turbulent so that in this layer the water is transferred away from the molecular sublayer by turbulence. </a:t>
            </a:r>
          </a:p>
        </p:txBody>
      </p:sp>
    </p:spTree>
    <p:extLst>
      <p:ext uri="{BB962C8B-B14F-4D97-AF65-F5344CB8AC3E}">
        <p14:creationId xmlns:p14="http://schemas.microsoft.com/office/powerpoint/2010/main" val="25186834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981200" y="838200"/>
            <a:ext cx="8229600" cy="5791200"/>
          </a:xfrm>
        </p:spPr>
        <p:txBody>
          <a:bodyPr/>
          <a:lstStyle/>
          <a:p>
            <a:r>
              <a:rPr lang="en-US" altLang="en-US"/>
              <a:t>The vertical flux is the given by</a:t>
            </a:r>
          </a:p>
          <a:p>
            <a:endParaRPr lang="en-US" altLang="en-US"/>
          </a:p>
          <a:p>
            <a:r>
              <a:rPr lang="en-US" altLang="en-US"/>
              <a:t>The transport in this mixed layer depends on surface roughness, wind shear, and thermal stratification. </a:t>
            </a:r>
          </a:p>
          <a:p>
            <a:r>
              <a:rPr lang="en-US" altLang="en-US"/>
              <a:t>The rate of transfer of water vapor (evaporation) depends on all these factors as well as on the gradient of specific humidity. </a:t>
            </a:r>
          </a:p>
        </p:txBody>
      </p:sp>
      <p:sp>
        <p:nvSpPr>
          <p:cNvPr id="5125"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24" name="Object 4"/>
          <p:cNvGraphicFramePr>
            <a:graphicFrameLocks noChangeAspect="1"/>
          </p:cNvGraphicFramePr>
          <p:nvPr/>
        </p:nvGraphicFramePr>
        <p:xfrm>
          <a:off x="4572000" y="1295400"/>
          <a:ext cx="2209800" cy="776288"/>
        </p:xfrm>
        <a:graphic>
          <a:graphicData uri="http://schemas.openxmlformats.org/presentationml/2006/ole">
            <mc:AlternateContent xmlns:mc="http://schemas.openxmlformats.org/markup-compatibility/2006">
              <mc:Choice xmlns:v="urn:schemas-microsoft-com:vml" Requires="v">
                <p:oleObj spid="_x0000_s2073" name="Equation" r:id="rId3" imgW="672808" imgH="241195" progId="Equation.3">
                  <p:embed/>
                </p:oleObj>
              </mc:Choice>
              <mc:Fallback>
                <p:oleObj name="Equation" r:id="rId3" imgW="672808"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95400"/>
                        <a:ext cx="220980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09363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274638"/>
            <a:ext cx="8229600" cy="715962"/>
          </a:xfrm>
        </p:spPr>
        <p:txBody>
          <a:bodyPr/>
          <a:lstStyle/>
          <a:p>
            <a:endParaRPr lang="en-US" altLang="en-US" sz="4000"/>
          </a:p>
        </p:txBody>
      </p:sp>
      <p:sp>
        <p:nvSpPr>
          <p:cNvPr id="6147" name="Rectangle 3"/>
          <p:cNvSpPr>
            <a:spLocks noGrp="1" noChangeArrowheads="1"/>
          </p:cNvSpPr>
          <p:nvPr>
            <p:ph type="body" idx="1"/>
          </p:nvPr>
        </p:nvSpPr>
        <p:spPr>
          <a:xfrm>
            <a:off x="1981200" y="1219201"/>
            <a:ext cx="8229600" cy="4906963"/>
          </a:xfrm>
        </p:spPr>
        <p:txBody>
          <a:bodyPr/>
          <a:lstStyle/>
          <a:p>
            <a:r>
              <a:rPr lang="en-US" altLang="en-US" dirty="0"/>
              <a:t>We can than accept a gradient-flux relation</a:t>
            </a:r>
          </a:p>
          <a:p>
            <a:endParaRPr lang="en-US" altLang="en-US" dirty="0"/>
          </a:p>
          <a:p>
            <a:endParaRPr lang="en-US" altLang="en-US" dirty="0"/>
          </a:p>
          <a:p>
            <a:endParaRPr lang="en-US" altLang="en-US" dirty="0" smtClean="0"/>
          </a:p>
          <a:p>
            <a:r>
              <a:rPr lang="en-US" altLang="en-US" dirty="0" smtClean="0"/>
              <a:t>Where </a:t>
            </a:r>
            <a:r>
              <a:rPr lang="en-US" altLang="en-US" dirty="0"/>
              <a:t>by analogy the eddy diffusivity for water vapor      replaces the molecular diffusivity     .</a:t>
            </a:r>
          </a:p>
        </p:txBody>
      </p:sp>
      <p:sp>
        <p:nvSpPr>
          <p:cNvPr id="6149" name="Rectangle 5"/>
          <p:cNvSpPr>
            <a:spLocks noChangeArrowheads="1"/>
          </p:cNvSpPr>
          <p:nvPr/>
        </p:nvSpPr>
        <p:spPr bwMode="auto">
          <a:xfrm>
            <a:off x="1524001"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48" name="Object 4"/>
          <p:cNvGraphicFramePr>
            <a:graphicFrameLocks noChangeAspect="1"/>
          </p:cNvGraphicFramePr>
          <p:nvPr/>
        </p:nvGraphicFramePr>
        <p:xfrm>
          <a:off x="4419600" y="2209800"/>
          <a:ext cx="2286000" cy="977900"/>
        </p:xfrm>
        <a:graphic>
          <a:graphicData uri="http://schemas.openxmlformats.org/presentationml/2006/ole">
            <mc:AlternateContent xmlns:mc="http://schemas.openxmlformats.org/markup-compatibility/2006">
              <mc:Choice xmlns:v="urn:schemas-microsoft-com:vml" Requires="v">
                <p:oleObj spid="_x0000_s3143" name="Equation" r:id="rId3" imgW="914400" imgH="393700" progId="Equation.3">
                  <p:embed/>
                </p:oleObj>
              </mc:Choice>
              <mc:Fallback>
                <p:oleObj name="Equation" r:id="rId3" imgW="9144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09800"/>
                        <a:ext cx="22860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7"/>
          <p:cNvSpPr>
            <a:spLocks noChangeArrowheads="1"/>
          </p:cNvSpPr>
          <p:nvPr/>
        </p:nvSpPr>
        <p:spPr bwMode="auto">
          <a:xfrm>
            <a:off x="1524001"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50" name="Object 6"/>
          <p:cNvGraphicFramePr>
            <a:graphicFrameLocks noChangeAspect="1"/>
          </p:cNvGraphicFramePr>
          <p:nvPr>
            <p:extLst>
              <p:ext uri="{D42A27DB-BD31-4B8C-83A1-F6EECF244321}">
                <p14:modId xmlns:p14="http://schemas.microsoft.com/office/powerpoint/2010/main" val="1959345979"/>
              </p:ext>
            </p:extLst>
          </p:nvPr>
        </p:nvGraphicFramePr>
        <p:xfrm>
          <a:off x="6858000" y="5097465"/>
          <a:ext cx="533400" cy="474663"/>
        </p:xfrm>
        <a:graphic>
          <a:graphicData uri="http://schemas.openxmlformats.org/presentationml/2006/ole">
            <mc:AlternateContent xmlns:mc="http://schemas.openxmlformats.org/markup-compatibility/2006">
              <mc:Choice xmlns:v="urn:schemas-microsoft-com:vml" Requires="v">
                <p:oleObj spid="_x0000_s3144" name="Equation" r:id="rId5" imgW="253890" imgH="228501" progId="Equation.3">
                  <p:embed/>
                </p:oleObj>
              </mc:Choice>
              <mc:Fallback>
                <p:oleObj name="Equation" r:id="rId5" imgW="253890"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097465"/>
                        <a:ext cx="53340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52" name="Object 8"/>
          <p:cNvGraphicFramePr>
            <a:graphicFrameLocks noChangeAspect="1"/>
          </p:cNvGraphicFramePr>
          <p:nvPr>
            <p:extLst>
              <p:ext uri="{D42A27DB-BD31-4B8C-83A1-F6EECF244321}">
                <p14:modId xmlns:p14="http://schemas.microsoft.com/office/powerpoint/2010/main" val="735690226"/>
              </p:ext>
            </p:extLst>
          </p:nvPr>
        </p:nvGraphicFramePr>
        <p:xfrm>
          <a:off x="4060825" y="5097465"/>
          <a:ext cx="511175" cy="533400"/>
        </p:xfrm>
        <a:graphic>
          <a:graphicData uri="http://schemas.openxmlformats.org/presentationml/2006/ole">
            <mc:AlternateContent xmlns:mc="http://schemas.openxmlformats.org/markup-compatibility/2006">
              <mc:Choice xmlns:v="urn:schemas-microsoft-com:vml" Requires="v">
                <p:oleObj spid="_x0000_s3145" name="Equation" r:id="rId7" imgW="215806" imgH="228501" progId="Equation.3">
                  <p:embed/>
                </p:oleObj>
              </mc:Choice>
              <mc:Fallback>
                <p:oleObj name="Equation" r:id="rId7" imgW="215806"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0825" y="5097465"/>
                        <a:ext cx="5111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553277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274638"/>
            <a:ext cx="8229600" cy="411162"/>
          </a:xfrm>
        </p:spPr>
        <p:txBody>
          <a:bodyPr>
            <a:normAutofit fontScale="90000"/>
          </a:bodyPr>
          <a:lstStyle/>
          <a:p>
            <a:endParaRPr lang="en-US" altLang="en-US" sz="4000"/>
          </a:p>
        </p:txBody>
      </p:sp>
      <p:sp>
        <p:nvSpPr>
          <p:cNvPr id="7171" name="Rectangle 3"/>
          <p:cNvSpPr>
            <a:spLocks noGrp="1" noChangeArrowheads="1"/>
          </p:cNvSpPr>
          <p:nvPr>
            <p:ph type="body" idx="1"/>
          </p:nvPr>
        </p:nvSpPr>
        <p:spPr>
          <a:xfrm>
            <a:off x="1981200" y="838201"/>
            <a:ext cx="8229600" cy="5287963"/>
          </a:xfrm>
        </p:spPr>
        <p:txBody>
          <a:bodyPr/>
          <a:lstStyle/>
          <a:p>
            <a:endParaRPr lang="en-US" altLang="en-US"/>
          </a:p>
          <a:p>
            <a:r>
              <a:rPr lang="en-US" altLang="en-US"/>
              <a:t>In a similar way as in the bulk transfer approach for determining the heat flux, we can also write and equivalent expression for the evaporation as </a:t>
            </a:r>
          </a:p>
        </p:txBody>
      </p:sp>
      <p:sp>
        <p:nvSpPr>
          <p:cNvPr id="7173" name="Rectangle 5"/>
          <p:cNvSpPr>
            <a:spLocks noChangeArrowheads="1"/>
          </p:cNvSpPr>
          <p:nvPr/>
        </p:nvSpPr>
        <p:spPr bwMode="auto">
          <a:xfrm>
            <a:off x="1524001"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72" name="Object 4"/>
          <p:cNvGraphicFramePr>
            <a:graphicFrameLocks noChangeAspect="1"/>
          </p:cNvGraphicFramePr>
          <p:nvPr/>
        </p:nvGraphicFramePr>
        <p:xfrm>
          <a:off x="2895600" y="3962400"/>
          <a:ext cx="6400800" cy="920750"/>
        </p:xfrm>
        <a:graphic>
          <a:graphicData uri="http://schemas.openxmlformats.org/presentationml/2006/ole">
            <mc:AlternateContent xmlns:mc="http://schemas.openxmlformats.org/markup-compatibility/2006">
              <mc:Choice xmlns:v="urn:schemas-microsoft-com:vml" Requires="v">
                <p:oleObj spid="_x0000_s4121" name="Equation" r:id="rId3" imgW="1790700" imgH="254000" progId="Equation.3">
                  <p:embed/>
                </p:oleObj>
              </mc:Choice>
              <mc:Fallback>
                <p:oleObj name="Equation" r:id="rId3" imgW="17907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962400"/>
                        <a:ext cx="6400800"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15241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4638"/>
            <a:ext cx="8229600" cy="182562"/>
          </a:xfrm>
        </p:spPr>
        <p:txBody>
          <a:bodyPr>
            <a:normAutofit fontScale="90000"/>
          </a:bodyPr>
          <a:lstStyle/>
          <a:p>
            <a:endParaRPr lang="en-US" altLang="en-US" sz="4000"/>
          </a:p>
        </p:txBody>
      </p:sp>
      <p:sp>
        <p:nvSpPr>
          <p:cNvPr id="8195" name="Rectangle 3"/>
          <p:cNvSpPr>
            <a:spLocks noGrp="1" noChangeArrowheads="1"/>
          </p:cNvSpPr>
          <p:nvPr>
            <p:ph type="body" idx="1"/>
          </p:nvPr>
        </p:nvSpPr>
        <p:spPr>
          <a:xfrm>
            <a:off x="1981200" y="1752601"/>
            <a:ext cx="8229600" cy="4373563"/>
          </a:xfrm>
        </p:spPr>
        <p:txBody>
          <a:bodyPr/>
          <a:lstStyle/>
          <a:p>
            <a:r>
              <a:rPr lang="en-US" altLang="en-US" dirty="0"/>
              <a:t>Where        </a:t>
            </a:r>
            <a:endParaRPr lang="en-US" altLang="en-US" dirty="0" smtClean="0"/>
          </a:p>
          <a:p>
            <a:r>
              <a:rPr lang="en-US" altLang="en-US" dirty="0" smtClean="0"/>
              <a:t>is </a:t>
            </a:r>
            <a:r>
              <a:rPr lang="en-US" altLang="en-US" dirty="0"/>
              <a:t>the bulk transfer coefficient for water vapor. </a:t>
            </a:r>
          </a:p>
          <a:p>
            <a:endParaRPr lang="en-US" altLang="en-US" dirty="0" smtClean="0"/>
          </a:p>
          <a:p>
            <a:r>
              <a:rPr lang="en-US" altLang="en-US" dirty="0" smtClean="0"/>
              <a:t>The </a:t>
            </a:r>
            <a:r>
              <a:rPr lang="en-US" altLang="en-US" dirty="0"/>
              <a:t>value of       is not well established particularly at high wind speeds, such as for                 .</a:t>
            </a:r>
          </a:p>
          <a:p>
            <a:endParaRPr lang="en-US" altLang="en-US" dirty="0"/>
          </a:p>
          <a:p>
            <a:endParaRPr lang="en-US" altLang="en-US" dirty="0"/>
          </a:p>
        </p:txBody>
      </p:sp>
      <p:sp>
        <p:nvSpPr>
          <p:cNvPr id="8197"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96" name="Object 4"/>
          <p:cNvGraphicFramePr>
            <a:graphicFrameLocks noChangeAspect="1"/>
          </p:cNvGraphicFramePr>
          <p:nvPr>
            <p:extLst>
              <p:ext uri="{D42A27DB-BD31-4B8C-83A1-F6EECF244321}">
                <p14:modId xmlns:p14="http://schemas.microsoft.com/office/powerpoint/2010/main" val="2605461075"/>
              </p:ext>
            </p:extLst>
          </p:nvPr>
        </p:nvGraphicFramePr>
        <p:xfrm>
          <a:off x="3626223" y="1752601"/>
          <a:ext cx="609600" cy="609600"/>
        </p:xfrm>
        <a:graphic>
          <a:graphicData uri="http://schemas.openxmlformats.org/presentationml/2006/ole">
            <mc:AlternateContent xmlns:mc="http://schemas.openxmlformats.org/markup-compatibility/2006">
              <mc:Choice xmlns:v="urn:schemas-microsoft-com:vml" Requires="v">
                <p:oleObj spid="_x0000_s5194" name="Equation" r:id="rId3" imgW="228600" imgH="228600" progId="Equation.3">
                  <p:embed/>
                </p:oleObj>
              </mc:Choice>
              <mc:Fallback>
                <p:oleObj name="Equation" r:id="rId3" imgW="2286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6223" y="1752601"/>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98" name="Object 6"/>
          <p:cNvGraphicFramePr>
            <a:graphicFrameLocks noChangeAspect="1"/>
          </p:cNvGraphicFramePr>
          <p:nvPr>
            <p:extLst>
              <p:ext uri="{D42A27DB-BD31-4B8C-83A1-F6EECF244321}">
                <p14:modId xmlns:p14="http://schemas.microsoft.com/office/powerpoint/2010/main" val="76334407"/>
              </p:ext>
            </p:extLst>
          </p:nvPr>
        </p:nvGraphicFramePr>
        <p:xfrm>
          <a:off x="3899647" y="2939529"/>
          <a:ext cx="2402542" cy="180187"/>
        </p:xfrm>
        <a:graphic>
          <a:graphicData uri="http://schemas.openxmlformats.org/presentationml/2006/ole">
            <mc:AlternateContent xmlns:mc="http://schemas.openxmlformats.org/markup-compatibility/2006">
              <mc:Choice xmlns:v="urn:schemas-microsoft-com:vml" Requires="v">
                <p:oleObj spid="_x0000_s5195" name="Equation" r:id="rId5" imgW="228600" imgH="228600" progId="Equation.3">
                  <p:embed/>
                </p:oleObj>
              </mc:Choice>
              <mc:Fallback>
                <p:oleObj name="Equation" r:id="rId5" imgW="2286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647" y="2939529"/>
                        <a:ext cx="2402542" cy="180187"/>
                      </a:xfrm>
                      <a:prstGeom prst="rect">
                        <a:avLst/>
                      </a:prstGeom>
                      <a:noFill/>
                      <a:extLst/>
                    </p:spPr>
                  </p:pic>
                </p:oleObj>
              </mc:Fallback>
            </mc:AlternateContent>
          </a:graphicData>
        </a:graphic>
      </p:graphicFrame>
      <p:sp>
        <p:nvSpPr>
          <p:cNvPr id="8201"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200" name="Object 8"/>
          <p:cNvGraphicFramePr>
            <a:graphicFrameLocks noChangeAspect="1"/>
          </p:cNvGraphicFramePr>
          <p:nvPr>
            <p:extLst>
              <p:ext uri="{D42A27DB-BD31-4B8C-83A1-F6EECF244321}">
                <p14:modId xmlns:p14="http://schemas.microsoft.com/office/powerpoint/2010/main" val="590195562"/>
              </p:ext>
            </p:extLst>
          </p:nvPr>
        </p:nvGraphicFramePr>
        <p:xfrm>
          <a:off x="4724400" y="5173757"/>
          <a:ext cx="1905000" cy="474663"/>
        </p:xfrm>
        <a:graphic>
          <a:graphicData uri="http://schemas.openxmlformats.org/presentationml/2006/ole">
            <mc:AlternateContent xmlns:mc="http://schemas.openxmlformats.org/markup-compatibility/2006">
              <mc:Choice xmlns:v="urn:schemas-microsoft-com:vml" Requires="v">
                <p:oleObj spid="_x0000_s5196" name="Equation" r:id="rId6" imgW="761669" imgH="253890" progId="Equation.3">
                  <p:embed/>
                </p:oleObj>
              </mc:Choice>
              <mc:Fallback>
                <p:oleObj name="Equation" r:id="rId6" imgW="761669"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5173757"/>
                        <a:ext cx="190500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30574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274638"/>
            <a:ext cx="8229600" cy="258762"/>
          </a:xfrm>
        </p:spPr>
        <p:txBody>
          <a:bodyPr>
            <a:normAutofit fontScale="90000"/>
          </a:bodyPr>
          <a:lstStyle/>
          <a:p>
            <a:endParaRPr lang="en-US" altLang="en-US" sz="4000"/>
          </a:p>
        </p:txBody>
      </p:sp>
      <p:sp>
        <p:nvSpPr>
          <p:cNvPr id="9219" name="Rectangle 3"/>
          <p:cNvSpPr>
            <a:spLocks noGrp="1" noChangeArrowheads="1"/>
          </p:cNvSpPr>
          <p:nvPr>
            <p:ph type="body" idx="1"/>
          </p:nvPr>
        </p:nvSpPr>
        <p:spPr>
          <a:xfrm>
            <a:off x="1981200" y="609601"/>
            <a:ext cx="8229600" cy="5516563"/>
          </a:xfrm>
        </p:spPr>
        <p:txBody>
          <a:bodyPr/>
          <a:lstStyle/>
          <a:p>
            <a:r>
              <a:rPr lang="en-US" altLang="en-US"/>
              <a:t>Sometimes               and               are used although they have a somewhat different behavior depending on the stability and wind shear or on the two factors combined in terms of the Richardson number.</a:t>
            </a:r>
          </a:p>
          <a:p>
            <a:r>
              <a:rPr lang="en-US" altLang="en-US"/>
              <a:t>The main difficulty in applying this last method is that the specific humidity at the surface q(0) is not easy to measure or estimate over land.</a:t>
            </a:r>
          </a:p>
          <a:p>
            <a:endParaRPr lang="en-US" altLang="en-US"/>
          </a:p>
        </p:txBody>
      </p:sp>
      <p:sp>
        <p:nvSpPr>
          <p:cNvPr id="9221" name="Rectangle 5"/>
          <p:cNvSpPr>
            <a:spLocks noChangeArrowheads="1"/>
          </p:cNvSpPr>
          <p:nvPr/>
        </p:nvSpPr>
        <p:spPr bwMode="auto">
          <a:xfrm>
            <a:off x="1524001"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0" name="Object 4"/>
          <p:cNvGraphicFramePr>
            <a:graphicFrameLocks noChangeAspect="1"/>
          </p:cNvGraphicFramePr>
          <p:nvPr/>
        </p:nvGraphicFramePr>
        <p:xfrm>
          <a:off x="4572000" y="627064"/>
          <a:ext cx="1524000" cy="581025"/>
        </p:xfrm>
        <a:graphic>
          <a:graphicData uri="http://schemas.openxmlformats.org/presentationml/2006/ole">
            <mc:AlternateContent xmlns:mc="http://schemas.openxmlformats.org/markup-compatibility/2006">
              <mc:Choice xmlns:v="urn:schemas-microsoft-com:vml" Requires="v">
                <p:oleObj spid="_x0000_s6192" name="Equation" r:id="rId3" imgW="596900" imgH="228600" progId="Equation.3">
                  <p:embed/>
                </p:oleObj>
              </mc:Choice>
              <mc:Fallback>
                <p:oleObj name="Equation" r:id="rId3" imgW="5969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27064"/>
                        <a:ext cx="15240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Rectangle 7"/>
          <p:cNvSpPr>
            <a:spLocks noChangeArrowheads="1"/>
          </p:cNvSpPr>
          <p:nvPr/>
        </p:nvSpPr>
        <p:spPr bwMode="auto">
          <a:xfrm>
            <a:off x="1524001" y="3134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2" name="Object 6"/>
          <p:cNvGraphicFramePr>
            <a:graphicFrameLocks noChangeAspect="1"/>
          </p:cNvGraphicFramePr>
          <p:nvPr/>
        </p:nvGraphicFramePr>
        <p:xfrm>
          <a:off x="6934200" y="657225"/>
          <a:ext cx="1447800" cy="528638"/>
        </p:xfrm>
        <a:graphic>
          <a:graphicData uri="http://schemas.openxmlformats.org/presentationml/2006/ole">
            <mc:AlternateContent xmlns:mc="http://schemas.openxmlformats.org/markup-compatibility/2006">
              <mc:Choice xmlns:v="urn:schemas-microsoft-com:vml" Requires="v">
                <p:oleObj spid="_x0000_s6193" name="Equation" r:id="rId5" imgW="596641" imgH="215806" progId="Equation.3">
                  <p:embed/>
                </p:oleObj>
              </mc:Choice>
              <mc:Fallback>
                <p:oleObj name="Equation" r:id="rId5" imgW="59664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657225"/>
                        <a:ext cx="1447800"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3638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1" descr="0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66876"/>
            <a:ext cx="83058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46304" y="0"/>
            <a:ext cx="117652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solidFill>
                  <a:srgbClr val="CC0000"/>
                </a:solidFill>
              </a:rPr>
              <a:t>Ability of the parcel to rise depends on: Relationship between </a:t>
            </a:r>
            <a:r>
              <a:rPr lang="en-US" altLang="en-US" sz="2800" dirty="0">
                <a:solidFill>
                  <a:srgbClr val="339966"/>
                </a:solidFill>
              </a:rPr>
              <a:t>environmental lapse rate and</a:t>
            </a:r>
            <a:r>
              <a:rPr lang="en-US" altLang="en-US" sz="2800" dirty="0">
                <a:solidFill>
                  <a:srgbClr val="CC0000"/>
                </a:solidFill>
              </a:rPr>
              <a:t> </a:t>
            </a:r>
            <a:r>
              <a:rPr lang="en-US" altLang="en-US" sz="2800" i="1" dirty="0">
                <a:solidFill>
                  <a:schemeClr val="accent2"/>
                </a:solidFill>
              </a:rPr>
              <a:t>dry adiabatic lapse rate or</a:t>
            </a:r>
            <a:r>
              <a:rPr lang="en-US" altLang="en-US" sz="2800" dirty="0">
                <a:solidFill>
                  <a:srgbClr val="CC0000"/>
                </a:solidFill>
              </a:rPr>
              <a:t> </a:t>
            </a:r>
            <a:r>
              <a:rPr lang="en-US" altLang="en-US" sz="2800" dirty="0"/>
              <a:t>moist adiabatic lapse rate. </a:t>
            </a:r>
            <a:endParaRPr lang="en-US" altLang="en-US" sz="2400" dirty="0"/>
          </a:p>
        </p:txBody>
      </p:sp>
    </p:spTree>
    <p:custDataLst>
      <p:tags r:id="rId1"/>
    </p:custDataLst>
    <p:extLst>
      <p:ext uri="{BB962C8B-B14F-4D97-AF65-F5344CB8AC3E}">
        <p14:creationId xmlns:p14="http://schemas.microsoft.com/office/powerpoint/2010/main" val="209254716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152401"/>
            <a:ext cx="8229600" cy="792163"/>
          </a:xfrm>
        </p:spPr>
        <p:txBody>
          <a:bodyPr/>
          <a:lstStyle/>
          <a:p>
            <a:r>
              <a:rPr lang="en-US" altLang="en-US">
                <a:solidFill>
                  <a:schemeClr val="accent2"/>
                </a:solidFill>
              </a:rPr>
              <a:t>Energy balance method</a:t>
            </a:r>
          </a:p>
        </p:txBody>
      </p:sp>
      <p:sp>
        <p:nvSpPr>
          <p:cNvPr id="10243" name="Rectangle 3"/>
          <p:cNvSpPr>
            <a:spLocks noGrp="1" noChangeArrowheads="1"/>
          </p:cNvSpPr>
          <p:nvPr>
            <p:ph type="body" idx="1"/>
          </p:nvPr>
        </p:nvSpPr>
        <p:spPr>
          <a:xfrm>
            <a:off x="1981200" y="990601"/>
            <a:ext cx="8229600" cy="5135563"/>
          </a:xfrm>
        </p:spPr>
        <p:txBody>
          <a:bodyPr/>
          <a:lstStyle/>
          <a:p>
            <a:r>
              <a:rPr lang="en-US" altLang="en-US"/>
              <a:t>The energy equation at the surface (6.40) can be written as </a:t>
            </a:r>
          </a:p>
          <a:p>
            <a:endParaRPr lang="en-US" altLang="en-US"/>
          </a:p>
          <a:p>
            <a:r>
              <a:rPr lang="en-US" altLang="en-US"/>
              <a:t>Solving for E we find</a:t>
            </a:r>
          </a:p>
          <a:p>
            <a:endParaRPr lang="en-US" altLang="en-US"/>
          </a:p>
          <a:p>
            <a:r>
              <a:rPr lang="en-US" altLang="en-US"/>
              <a:t>where B is the Bowen ratio.</a:t>
            </a:r>
          </a:p>
          <a:p>
            <a:r>
              <a:rPr lang="en-US" altLang="en-US"/>
              <a:t>Knowing the Bowen ratio and the other fluxes, this can be used to compute the evapotranspiration.</a:t>
            </a:r>
          </a:p>
        </p:txBody>
      </p:sp>
      <p:sp>
        <p:nvSpPr>
          <p:cNvPr id="10245" name="Rectangle 5"/>
          <p:cNvSpPr>
            <a:spLocks noChangeArrowheads="1"/>
          </p:cNvSpPr>
          <p:nvPr/>
        </p:nvSpPr>
        <p:spPr bwMode="auto">
          <a:xfrm>
            <a:off x="1524001"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4" name="Object 4"/>
          <p:cNvGraphicFramePr>
            <a:graphicFrameLocks noChangeAspect="1"/>
          </p:cNvGraphicFramePr>
          <p:nvPr/>
        </p:nvGraphicFramePr>
        <p:xfrm>
          <a:off x="2590800" y="1981201"/>
          <a:ext cx="6324600" cy="677863"/>
        </p:xfrm>
        <a:graphic>
          <a:graphicData uri="http://schemas.openxmlformats.org/presentationml/2006/ole">
            <mc:AlternateContent xmlns:mc="http://schemas.openxmlformats.org/markup-compatibility/2006">
              <mc:Choice xmlns:v="urn:schemas-microsoft-com:vml" Requires="v">
                <p:oleObj spid="_x0000_s7216" name="Equation" r:id="rId3" imgW="2400300" imgH="254000" progId="Equation.3">
                  <p:embed/>
                </p:oleObj>
              </mc:Choice>
              <mc:Fallback>
                <p:oleObj name="Equation" r:id="rId3" imgW="24003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81201"/>
                        <a:ext cx="6324600"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7"/>
          <p:cNvSpPr>
            <a:spLocks noChangeArrowheads="1"/>
          </p:cNvSpPr>
          <p:nvPr/>
        </p:nvSpPr>
        <p:spPr bwMode="auto">
          <a:xfrm>
            <a:off x="1524001"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6" name="Object 6"/>
          <p:cNvGraphicFramePr>
            <a:graphicFrameLocks noChangeAspect="1"/>
          </p:cNvGraphicFramePr>
          <p:nvPr/>
        </p:nvGraphicFramePr>
        <p:xfrm>
          <a:off x="2590800" y="3276600"/>
          <a:ext cx="6629400" cy="660400"/>
        </p:xfrm>
        <a:graphic>
          <a:graphicData uri="http://schemas.openxmlformats.org/presentationml/2006/ole">
            <mc:AlternateContent xmlns:mc="http://schemas.openxmlformats.org/markup-compatibility/2006">
              <mc:Choice xmlns:v="urn:schemas-microsoft-com:vml" Requires="v">
                <p:oleObj spid="_x0000_s7217" name="Equation" r:id="rId5" imgW="2578100" imgH="254000" progId="Equation.3">
                  <p:embed/>
                </p:oleObj>
              </mc:Choice>
              <mc:Fallback>
                <p:oleObj name="Equation" r:id="rId5" imgW="25781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276600"/>
                        <a:ext cx="66294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50278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8"/>
            <a:ext cx="8229600" cy="182562"/>
          </a:xfrm>
        </p:spPr>
        <p:txBody>
          <a:bodyPr>
            <a:normAutofit fontScale="90000"/>
          </a:bodyPr>
          <a:lstStyle/>
          <a:p>
            <a:endParaRPr lang="en-US" altLang="en-US" sz="4000"/>
          </a:p>
        </p:txBody>
      </p:sp>
      <p:sp>
        <p:nvSpPr>
          <p:cNvPr id="11267" name="Rectangle 3"/>
          <p:cNvSpPr>
            <a:spLocks noGrp="1" noChangeArrowheads="1"/>
          </p:cNvSpPr>
          <p:nvPr>
            <p:ph type="body" idx="1"/>
          </p:nvPr>
        </p:nvSpPr>
        <p:spPr>
          <a:xfrm>
            <a:off x="1981200" y="457201"/>
            <a:ext cx="8229600" cy="5668963"/>
          </a:xfrm>
        </p:spPr>
        <p:txBody>
          <a:bodyPr/>
          <a:lstStyle/>
          <a:p>
            <a:endParaRPr lang="en-US" altLang="en-US"/>
          </a:p>
          <a:p>
            <a:endParaRPr lang="en-US" altLang="en-US"/>
          </a:p>
          <a:p>
            <a:r>
              <a:rPr lang="en-US" altLang="en-US"/>
              <a:t>The Bowen ratio can be computed from the gradient-flux relationship for heat (10.33) and water vapor (10.37), assuming that              : </a:t>
            </a:r>
          </a:p>
          <a:p>
            <a:endParaRPr lang="en-US" altLang="en-US"/>
          </a:p>
        </p:txBody>
      </p:sp>
      <p:sp>
        <p:nvSpPr>
          <p:cNvPr id="11269"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68" name="Object 4"/>
          <p:cNvGraphicFramePr>
            <a:graphicFrameLocks noChangeAspect="1"/>
          </p:cNvGraphicFramePr>
          <p:nvPr/>
        </p:nvGraphicFramePr>
        <p:xfrm>
          <a:off x="3124200" y="3124200"/>
          <a:ext cx="1524000" cy="546100"/>
        </p:xfrm>
        <a:graphic>
          <a:graphicData uri="http://schemas.openxmlformats.org/presentationml/2006/ole">
            <mc:AlternateContent xmlns:mc="http://schemas.openxmlformats.org/markup-compatibility/2006">
              <mc:Choice xmlns:v="urn:schemas-microsoft-com:vml" Requires="v">
                <p:oleObj spid="_x0000_s8263" name="Equation" r:id="rId3" imgW="634725" imgH="228501" progId="Equation.3">
                  <p:embed/>
                </p:oleObj>
              </mc:Choice>
              <mc:Fallback>
                <p:oleObj name="Equation" r:id="rId3" imgW="634725"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124200"/>
                        <a:ext cx="15240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70" name="Object 6"/>
          <p:cNvGraphicFramePr>
            <a:graphicFrameLocks noChangeAspect="1"/>
          </p:cNvGraphicFramePr>
          <p:nvPr/>
        </p:nvGraphicFramePr>
        <p:xfrm>
          <a:off x="2362200" y="3810000"/>
          <a:ext cx="2514600" cy="1244600"/>
        </p:xfrm>
        <a:graphic>
          <a:graphicData uri="http://schemas.openxmlformats.org/presentationml/2006/ole">
            <mc:AlternateContent xmlns:mc="http://schemas.openxmlformats.org/markup-compatibility/2006">
              <mc:Choice xmlns:v="urn:schemas-microsoft-com:vml" Requires="v">
                <p:oleObj spid="_x0000_s8264" name="Equation" r:id="rId5" imgW="927100" imgH="457200" progId="Equation.3">
                  <p:embed/>
                </p:oleObj>
              </mc:Choice>
              <mc:Fallback>
                <p:oleObj name="Equation" r:id="rId5" imgW="9271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810000"/>
                        <a:ext cx="25146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Text Box 8"/>
          <p:cNvSpPr txBox="1">
            <a:spLocks noChangeArrowheads="1"/>
          </p:cNvSpPr>
          <p:nvPr/>
        </p:nvSpPr>
        <p:spPr bwMode="auto">
          <a:xfrm>
            <a:off x="5334000" y="4267201"/>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or</a:t>
            </a:r>
          </a:p>
        </p:txBody>
      </p:sp>
      <p:sp>
        <p:nvSpPr>
          <p:cNvPr id="11274" name="Rectangle 10"/>
          <p:cNvSpPr>
            <a:spLocks noChangeArrowheads="1"/>
          </p:cNvSpPr>
          <p:nvPr/>
        </p:nvSpPr>
        <p:spPr bwMode="auto">
          <a:xfrm>
            <a:off x="1524001" y="4387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73" name="Object 9"/>
          <p:cNvGraphicFramePr>
            <a:graphicFrameLocks noChangeAspect="1"/>
          </p:cNvGraphicFramePr>
          <p:nvPr/>
        </p:nvGraphicFramePr>
        <p:xfrm>
          <a:off x="6172200" y="3810001"/>
          <a:ext cx="3733800" cy="1141413"/>
        </p:xfrm>
        <a:graphic>
          <a:graphicData uri="http://schemas.openxmlformats.org/presentationml/2006/ole">
            <mc:AlternateContent xmlns:mc="http://schemas.openxmlformats.org/markup-compatibility/2006">
              <mc:Choice xmlns:v="urn:schemas-microsoft-com:vml" Requires="v">
                <p:oleObj spid="_x0000_s8265" name="Equation" r:id="rId7" imgW="1498600" imgH="457200" progId="Equation.3">
                  <p:embed/>
                </p:oleObj>
              </mc:Choice>
              <mc:Fallback>
                <p:oleObj name="Equation" r:id="rId7" imgW="14986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3810001"/>
                        <a:ext cx="3733800" cy="114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122976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4638"/>
            <a:ext cx="8229600" cy="106362"/>
          </a:xfrm>
        </p:spPr>
        <p:txBody>
          <a:bodyPr>
            <a:normAutofit fontScale="90000"/>
          </a:bodyPr>
          <a:lstStyle/>
          <a:p>
            <a:endParaRPr lang="en-US" altLang="en-US" sz="4000"/>
          </a:p>
        </p:txBody>
      </p:sp>
      <p:sp>
        <p:nvSpPr>
          <p:cNvPr id="12291" name="Rectangle 3"/>
          <p:cNvSpPr>
            <a:spLocks noGrp="1" noChangeArrowheads="1"/>
          </p:cNvSpPr>
          <p:nvPr>
            <p:ph type="body" idx="1"/>
          </p:nvPr>
        </p:nvSpPr>
        <p:spPr>
          <a:xfrm>
            <a:off x="1981200" y="838201"/>
            <a:ext cx="8229600" cy="5287963"/>
          </a:xfrm>
        </p:spPr>
        <p:txBody>
          <a:bodyPr/>
          <a:lstStyle/>
          <a:p>
            <a:r>
              <a:rPr lang="en-US" altLang="en-US"/>
              <a:t>Thus, to evaluate B one needs to measure the temperature difference                  and the specific humidity difference       between two levels in the surface mixed layer.</a:t>
            </a:r>
          </a:p>
          <a:p>
            <a:r>
              <a:rPr lang="en-US" altLang="en-US"/>
              <a:t>                                     ,we can express B in terms on the vapor pressure e instead of q, so that</a:t>
            </a:r>
          </a:p>
        </p:txBody>
      </p:sp>
      <p:sp>
        <p:nvSpPr>
          <p:cNvPr id="12293"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2" name="Object 4"/>
          <p:cNvGraphicFramePr>
            <a:graphicFrameLocks noChangeAspect="1"/>
          </p:cNvGraphicFramePr>
          <p:nvPr/>
        </p:nvGraphicFramePr>
        <p:xfrm>
          <a:off x="7239000" y="1354139"/>
          <a:ext cx="1981200" cy="541337"/>
        </p:xfrm>
        <a:graphic>
          <a:graphicData uri="http://schemas.openxmlformats.org/presentationml/2006/ole">
            <mc:AlternateContent xmlns:mc="http://schemas.openxmlformats.org/markup-compatibility/2006">
              <mc:Choice xmlns:v="urn:schemas-microsoft-com:vml" Requires="v">
                <p:oleObj spid="_x0000_s9310" name="Equation" r:id="rId3" imgW="799753" imgH="215806" progId="Equation.3">
                  <p:embed/>
                </p:oleObj>
              </mc:Choice>
              <mc:Fallback>
                <p:oleObj name="Equation" r:id="rId3" imgW="799753"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354139"/>
                        <a:ext cx="1981200"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4" name="Object 6"/>
          <p:cNvGraphicFramePr>
            <a:graphicFrameLocks noChangeAspect="1"/>
          </p:cNvGraphicFramePr>
          <p:nvPr/>
        </p:nvGraphicFramePr>
        <p:xfrm>
          <a:off x="8001000" y="1825625"/>
          <a:ext cx="1905000" cy="527050"/>
        </p:xfrm>
        <a:graphic>
          <a:graphicData uri="http://schemas.openxmlformats.org/presentationml/2006/ole">
            <mc:AlternateContent xmlns:mc="http://schemas.openxmlformats.org/markup-compatibility/2006">
              <mc:Choice xmlns:v="urn:schemas-microsoft-com:vml" Requires="v">
                <p:oleObj spid="_x0000_s9311" name="Equation" r:id="rId5" imgW="787058" imgH="215806" progId="Equation.3">
                  <p:embed/>
                </p:oleObj>
              </mc:Choice>
              <mc:Fallback>
                <p:oleObj name="Equation" r:id="rId5" imgW="787058"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1825625"/>
                        <a:ext cx="190500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6" name="Object 8"/>
          <p:cNvGraphicFramePr>
            <a:graphicFrameLocks noChangeAspect="1"/>
          </p:cNvGraphicFramePr>
          <p:nvPr/>
        </p:nvGraphicFramePr>
        <p:xfrm>
          <a:off x="2438400" y="3438525"/>
          <a:ext cx="4038600" cy="438150"/>
        </p:xfrm>
        <a:graphic>
          <a:graphicData uri="http://schemas.openxmlformats.org/presentationml/2006/ole">
            <mc:AlternateContent xmlns:mc="http://schemas.openxmlformats.org/markup-compatibility/2006">
              <mc:Choice xmlns:v="urn:schemas-microsoft-com:vml" Requires="v">
                <p:oleObj spid="_x0000_s9312" name="Equation" r:id="rId7" imgW="2019300" imgH="215900" progId="Equation.3">
                  <p:embed/>
                </p:oleObj>
              </mc:Choice>
              <mc:Fallback>
                <p:oleObj name="Equation" r:id="rId7" imgW="20193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438525"/>
                        <a:ext cx="40386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9" name="Rectangle 11"/>
          <p:cNvSpPr>
            <a:spLocks noChangeArrowheads="1"/>
          </p:cNvSpPr>
          <p:nvPr/>
        </p:nvSpPr>
        <p:spPr bwMode="auto">
          <a:xfrm>
            <a:off x="1524001"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8" name="Object 10"/>
          <p:cNvGraphicFramePr>
            <a:graphicFrameLocks noChangeAspect="1"/>
          </p:cNvGraphicFramePr>
          <p:nvPr/>
        </p:nvGraphicFramePr>
        <p:xfrm>
          <a:off x="4267200" y="5176838"/>
          <a:ext cx="3810000" cy="1039812"/>
        </p:xfrm>
        <a:graphic>
          <a:graphicData uri="http://schemas.openxmlformats.org/presentationml/2006/ole">
            <mc:AlternateContent xmlns:mc="http://schemas.openxmlformats.org/markup-compatibility/2006">
              <mc:Choice xmlns:v="urn:schemas-microsoft-com:vml" Requires="v">
                <p:oleObj spid="_x0000_s9313" name="Equation" r:id="rId9" imgW="1536700" imgH="419100" progId="Equation.3">
                  <p:embed/>
                </p:oleObj>
              </mc:Choice>
              <mc:Fallback>
                <p:oleObj name="Equation" r:id="rId9" imgW="1536700" imgH="419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5176838"/>
                        <a:ext cx="3810000" cy="103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53092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ltLang="en-US"/>
          </a:p>
        </p:txBody>
      </p:sp>
      <p:sp>
        <p:nvSpPr>
          <p:cNvPr id="13315" name="Rectangle 3"/>
          <p:cNvSpPr>
            <a:spLocks noGrp="1" noChangeArrowheads="1"/>
          </p:cNvSpPr>
          <p:nvPr>
            <p:ph type="body" idx="1"/>
          </p:nvPr>
        </p:nvSpPr>
        <p:spPr/>
        <p:txBody>
          <a:bodyPr/>
          <a:lstStyle/>
          <a:p>
            <a:pPr>
              <a:buFontTx/>
              <a:buNone/>
            </a:pPr>
            <a:r>
              <a:rPr lang="en-US" altLang="en-US"/>
              <a:t>	where</a:t>
            </a:r>
          </a:p>
          <a:p>
            <a:pPr>
              <a:buFontTx/>
              <a:buNone/>
            </a:pPr>
            <a:endParaRPr lang="en-US" altLang="en-US"/>
          </a:p>
          <a:p>
            <a:pPr>
              <a:buFontTx/>
              <a:buNone/>
            </a:pPr>
            <a:endParaRPr lang="en-US" altLang="en-US"/>
          </a:p>
          <a:p>
            <a:pPr>
              <a:buFontTx/>
              <a:buNone/>
            </a:pPr>
            <a:r>
              <a:rPr lang="en-US" altLang="en-US"/>
              <a:t>	is the Bowen constant, the well-known psychomotor constant with a mean value of   mb º      for p=1000 mb.</a:t>
            </a:r>
          </a:p>
        </p:txBody>
      </p:sp>
      <p:sp>
        <p:nvSpPr>
          <p:cNvPr id="13317" name="Rectangle 5"/>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316" name="Object 4"/>
          <p:cNvGraphicFramePr>
            <a:graphicFrameLocks noChangeAspect="1"/>
          </p:cNvGraphicFramePr>
          <p:nvPr/>
        </p:nvGraphicFramePr>
        <p:xfrm>
          <a:off x="3657600" y="2057400"/>
          <a:ext cx="2438400" cy="1258888"/>
        </p:xfrm>
        <a:graphic>
          <a:graphicData uri="http://schemas.openxmlformats.org/presentationml/2006/ole">
            <mc:AlternateContent xmlns:mc="http://schemas.openxmlformats.org/markup-compatibility/2006">
              <mc:Choice xmlns:v="urn:schemas-microsoft-com:vml" Requires="v">
                <p:oleObj spid="_x0000_s10288" name="Equation" r:id="rId3" imgW="889000" imgH="457200" progId="Equation.3">
                  <p:embed/>
                </p:oleObj>
              </mc:Choice>
              <mc:Fallback>
                <p:oleObj name="Equation" r:id="rId3" imgW="8890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057400"/>
                        <a:ext cx="2438400" cy="1258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Rectangle 7"/>
          <p:cNvSpPr>
            <a:spLocks noChangeArrowheads="1"/>
          </p:cNvSpPr>
          <p:nvPr/>
        </p:nvSpPr>
        <p:spPr bwMode="auto">
          <a:xfrm>
            <a:off x="1524001" y="3144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318" name="Object 6"/>
          <p:cNvGraphicFramePr>
            <a:graphicFrameLocks noChangeAspect="1"/>
          </p:cNvGraphicFramePr>
          <p:nvPr/>
        </p:nvGraphicFramePr>
        <p:xfrm>
          <a:off x="3886200" y="4343401"/>
          <a:ext cx="609600" cy="474663"/>
        </p:xfrm>
        <a:graphic>
          <a:graphicData uri="http://schemas.openxmlformats.org/presentationml/2006/ole">
            <mc:AlternateContent xmlns:mc="http://schemas.openxmlformats.org/markup-compatibility/2006">
              <mc:Choice xmlns:v="urn:schemas-microsoft-com:vml" Requires="v">
                <p:oleObj spid="_x0000_s10289" name="Equation" r:id="rId5" imgW="253780" imgH="203024" progId="Equation.3">
                  <p:embed/>
                </p:oleObj>
              </mc:Choice>
              <mc:Fallback>
                <p:oleObj name="Equation" r:id="rId5" imgW="253780" imgH="2030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343401"/>
                        <a:ext cx="60960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90638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97305" y="208548"/>
            <a:ext cx="12689305" cy="5355312"/>
          </a:xfrm>
          <a:prstGeom prst="rect">
            <a:avLst/>
          </a:prstGeom>
        </p:spPr>
        <p:txBody>
          <a:bodyPr wrap="square">
            <a:spAutoFit/>
          </a:bodyPr>
          <a:lstStyle/>
          <a:p>
            <a:r>
              <a:rPr lang="en-US" dirty="0"/>
              <a:t>Eddy correlation, gradient-flux, and bulk transfer methods</a:t>
            </a:r>
          </a:p>
          <a:p>
            <a:endParaRPr lang="en-US" dirty="0"/>
          </a:p>
          <a:p>
            <a:r>
              <a:rPr lang="en-US" dirty="0"/>
              <a:t>	According to Fick’s law the net vertical flux of water vapor across the earth’s surface is proportional to the specific humidity (concentration) gradient, in a similar manner as for momentum and heat. The proportionality coefficient for the vapor flux   is the molecular diffusivity for water vapor:</a:t>
            </a:r>
          </a:p>
          <a:p>
            <a:r>
              <a:rPr lang="en-US" dirty="0"/>
              <a:t> </a:t>
            </a:r>
          </a:p>
          <a:p>
            <a:endParaRPr lang="en-US" dirty="0"/>
          </a:p>
          <a:p>
            <a:r>
              <a:rPr lang="en-US" dirty="0"/>
              <a:t>This expression is only valid in the laminar viscous sublayer, where the molecular exchange is the prevalent transfer mechanism. This mechanism operates at the air-water, air-soil, and air-vegetation interfaces.</a:t>
            </a:r>
          </a:p>
          <a:p>
            <a:r>
              <a:rPr lang="en-US" dirty="0"/>
              <a:t>	The lower region of the surface boundary layer is almost always turbulent so that in this layer the water is transferred away from the molecular sublayer by turbulence. The vertical flux is the given by</a:t>
            </a:r>
          </a:p>
          <a:p>
            <a:r>
              <a:rPr lang="en-US" dirty="0"/>
              <a:t> </a:t>
            </a:r>
          </a:p>
          <a:p>
            <a:endParaRPr lang="en-US" dirty="0"/>
          </a:p>
          <a:p>
            <a:r>
              <a:rPr lang="en-US" dirty="0"/>
              <a:t>The transport in this mixed layer depends on surface roughness, wind shear, and thermal stratification. Therefore, the rate of transfer of water vapor (evaporation) depends on all these factors as well as on the gradient of specific humidity. We can than accept a gradient-flux relation</a:t>
            </a:r>
          </a:p>
          <a:p>
            <a:r>
              <a:rPr lang="en-US" dirty="0"/>
              <a:t> </a:t>
            </a:r>
          </a:p>
          <a:p>
            <a:endParaRPr lang="en-US" dirty="0"/>
          </a:p>
          <a:p>
            <a:r>
              <a:rPr lang="en-US" dirty="0"/>
              <a:t>Where by analogy the eddy diffusivity for water vapor   replaces the molecular diffusivity  .</a:t>
            </a:r>
          </a:p>
        </p:txBody>
      </p:sp>
      <p:sp>
        <p:nvSpPr>
          <p:cNvPr id="16" name="Rectangle 15"/>
          <p:cNvSpPr>
            <a:spLocks noChangeArrowheads="1"/>
          </p:cNvSpPr>
          <p:nvPr/>
        </p:nvSpPr>
        <p:spPr bwMode="auto">
          <a:xfrm>
            <a:off x="497305" y="2085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p:cNvSpPr>
            <a:spLocks noChangeArrowheads="1"/>
          </p:cNvSpPr>
          <p:nvPr/>
        </p:nvSpPr>
        <p:spPr bwMode="auto">
          <a:xfrm>
            <a:off x="497305" y="737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p:cNvPicPr>
            <a:picLocks noChangeAspect="1"/>
          </p:cNvPicPr>
          <p:nvPr/>
        </p:nvPicPr>
        <p:blipFill>
          <a:blip r:embed="rId2"/>
          <a:stretch>
            <a:fillRect/>
          </a:stretch>
        </p:blipFill>
        <p:spPr>
          <a:xfrm>
            <a:off x="5757515" y="3310298"/>
            <a:ext cx="676969" cy="237404"/>
          </a:xfrm>
          <a:prstGeom prst="rect">
            <a:avLst/>
          </a:prstGeom>
        </p:spPr>
      </p:pic>
      <p:pic>
        <p:nvPicPr>
          <p:cNvPr id="26" name="Picture 25"/>
          <p:cNvPicPr>
            <a:picLocks noChangeAspect="1"/>
          </p:cNvPicPr>
          <p:nvPr/>
        </p:nvPicPr>
        <p:blipFill>
          <a:blip r:embed="rId3"/>
          <a:stretch>
            <a:fillRect/>
          </a:stretch>
        </p:blipFill>
        <p:spPr>
          <a:xfrm>
            <a:off x="5877437" y="1614594"/>
            <a:ext cx="866667" cy="409524"/>
          </a:xfrm>
          <a:prstGeom prst="rect">
            <a:avLst/>
          </a:prstGeom>
        </p:spPr>
      </p:pic>
      <p:pic>
        <p:nvPicPr>
          <p:cNvPr id="27" name="Picture 26"/>
          <p:cNvPicPr>
            <a:picLocks noChangeAspect="1"/>
          </p:cNvPicPr>
          <p:nvPr/>
        </p:nvPicPr>
        <p:blipFill>
          <a:blip r:embed="rId4"/>
          <a:stretch>
            <a:fillRect/>
          </a:stretch>
        </p:blipFill>
        <p:spPr>
          <a:xfrm>
            <a:off x="5312776" y="4833882"/>
            <a:ext cx="923810" cy="409524"/>
          </a:xfrm>
          <a:prstGeom prst="rect">
            <a:avLst/>
          </a:prstGeom>
        </p:spPr>
      </p:pic>
    </p:spTree>
    <p:extLst>
      <p:ext uri="{BB962C8B-B14F-4D97-AF65-F5344CB8AC3E}">
        <p14:creationId xmlns:p14="http://schemas.microsoft.com/office/powerpoint/2010/main" val="35475651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27158" y="396315"/>
            <a:ext cx="6096000" cy="1477328"/>
          </a:xfrm>
          <a:prstGeom prst="rect">
            <a:avLst/>
          </a:prstGeom>
        </p:spPr>
        <p:txBody>
          <a:bodyPr>
            <a:spAutoFit/>
          </a:bodyPr>
          <a:lstStyle/>
          <a:p>
            <a:r>
              <a:rPr lang="en-US" dirty="0"/>
              <a:t>Where by analogy the eddy diffusivity for water vapor   replaces the molecular diffusivity  .</a:t>
            </a:r>
          </a:p>
          <a:p>
            <a:r>
              <a:rPr lang="en-US" dirty="0"/>
              <a:t>	In a similar way as in the bulk transfer approach for determining the heat flux, (10.34), we can also write and equivalent expression for the evaporation as</a:t>
            </a:r>
          </a:p>
        </p:txBody>
      </p:sp>
      <p:pic>
        <p:nvPicPr>
          <p:cNvPr id="8" name="Picture 7"/>
          <p:cNvPicPr>
            <a:picLocks noChangeAspect="1"/>
          </p:cNvPicPr>
          <p:nvPr/>
        </p:nvPicPr>
        <p:blipFill>
          <a:blip r:embed="rId2"/>
          <a:stretch>
            <a:fillRect/>
          </a:stretch>
        </p:blipFill>
        <p:spPr>
          <a:xfrm>
            <a:off x="5244126" y="2108551"/>
            <a:ext cx="1800000" cy="266667"/>
          </a:xfrm>
          <a:prstGeom prst="rect">
            <a:avLst/>
          </a:prstGeom>
        </p:spPr>
      </p:pic>
      <p:sp>
        <p:nvSpPr>
          <p:cNvPr id="9" name="Rectangle 8"/>
          <p:cNvSpPr/>
          <p:nvPr/>
        </p:nvSpPr>
        <p:spPr>
          <a:xfrm>
            <a:off x="2983831" y="2747534"/>
            <a:ext cx="6096000" cy="3416320"/>
          </a:xfrm>
          <a:prstGeom prst="rect">
            <a:avLst/>
          </a:prstGeom>
        </p:spPr>
        <p:txBody>
          <a:bodyPr>
            <a:spAutoFit/>
          </a:bodyPr>
          <a:lstStyle/>
          <a:p>
            <a:r>
              <a:rPr lang="en-US" dirty="0"/>
              <a:t>Where   is the bulk transfer coefficient for water vapor. Over land, Eq. (10.38) gives only a measure of the potential not necessarily the actual evaporation. The value of   is not well established particularly at high wind speeds, such as for , for which there are as yet no direct estimates. Sometimes for convenience   and   are used although they have a somewhat different behavior depending on the stability and wind shear or on the two factors combined in terms of the Richardson number (10.22). The main difficulty in applying this last method is that the specific humidity at the surface q(0) is not easy to measure or estimate over land.</a:t>
            </a:r>
          </a:p>
          <a:p>
            <a:endParaRPr lang="en-US" dirty="0"/>
          </a:p>
        </p:txBody>
      </p:sp>
    </p:spTree>
    <p:extLst>
      <p:ext uri="{BB962C8B-B14F-4D97-AF65-F5344CB8AC3E}">
        <p14:creationId xmlns:p14="http://schemas.microsoft.com/office/powerpoint/2010/main" val="40121908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Evaporative processes play a critical role in the climate</a:t>
            </a:r>
          </a:p>
          <a:p>
            <a:r>
              <a:rPr lang="en-US" dirty="0"/>
              <a:t>system, coupling the surface and the atmosphere and</a:t>
            </a:r>
          </a:p>
          <a:p>
            <a:r>
              <a:rPr lang="en-US" dirty="0"/>
              <a:t>linking the water, energy, and carbon cycles.</a:t>
            </a:r>
          </a:p>
        </p:txBody>
      </p:sp>
    </p:spTree>
    <p:extLst>
      <p:ext uri="{BB962C8B-B14F-4D97-AF65-F5344CB8AC3E}">
        <p14:creationId xmlns:p14="http://schemas.microsoft.com/office/powerpoint/2010/main" val="9740414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828836"/>
            <a:ext cx="6096000" cy="1200329"/>
          </a:xfrm>
          <a:prstGeom prst="rect">
            <a:avLst/>
          </a:prstGeom>
        </p:spPr>
        <p:txBody>
          <a:bodyPr>
            <a:spAutoFit/>
          </a:bodyPr>
          <a:lstStyle/>
          <a:p>
            <a:r>
              <a:rPr lang="en-US" dirty="0"/>
              <a:t>2.2. Reynolds averaging and Reynolds averaged equations We will study several aspects of the PBL. Before that, we need to develop a set of equations that are suitable for studying turbulent flows. 2.2.1. Reynolds Averaging</a:t>
            </a:r>
          </a:p>
        </p:txBody>
      </p:sp>
      <p:sp>
        <p:nvSpPr>
          <p:cNvPr id="5" name="Rectangle 4"/>
          <p:cNvSpPr/>
          <p:nvPr/>
        </p:nvSpPr>
        <p:spPr>
          <a:xfrm>
            <a:off x="2117557" y="4791852"/>
            <a:ext cx="6096000" cy="1477328"/>
          </a:xfrm>
          <a:prstGeom prst="rect">
            <a:avLst/>
          </a:prstGeom>
        </p:spPr>
        <p:txBody>
          <a:bodyPr>
            <a:spAutoFit/>
          </a:bodyPr>
          <a:lstStyle/>
          <a:p>
            <a:r>
              <a:rPr lang="en-US" dirty="0"/>
              <a:t>To obtain a wind speed measurement representative of the large-scale flow, we obtain take an average over a time period long enough to smooth over the fluctuations but still short enough for keep the trend. The trend can be early identified in the above</a:t>
            </a:r>
          </a:p>
        </p:txBody>
      </p:sp>
    </p:spTree>
    <p:extLst>
      <p:ext uri="{BB962C8B-B14F-4D97-AF65-F5344CB8AC3E}">
        <p14:creationId xmlns:p14="http://schemas.microsoft.com/office/powerpoint/2010/main" val="14901197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9565" y="3244334"/>
            <a:ext cx="5092869" cy="369332"/>
          </a:xfrm>
          <a:prstGeom prst="rect">
            <a:avLst/>
          </a:prstGeom>
        </p:spPr>
        <p:txBody>
          <a:bodyPr wrap="none">
            <a:spAutoFit/>
          </a:bodyPr>
          <a:lstStyle/>
          <a:p>
            <a:r>
              <a:rPr lang="en-US" dirty="0"/>
              <a:t>http://twister.caps.ou.edu/MM2002/Chapter2.2.pdf</a:t>
            </a:r>
          </a:p>
        </p:txBody>
      </p:sp>
    </p:spTree>
    <p:extLst>
      <p:ext uri="{BB962C8B-B14F-4D97-AF65-F5344CB8AC3E}">
        <p14:creationId xmlns:p14="http://schemas.microsoft.com/office/powerpoint/2010/main" val="35605912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4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2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November 24, Lecture # 20</a:t>
            </a:r>
            <a:endParaRPr lang="en-US" sz="4400" dirty="0"/>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
        <p:nvSpPr>
          <p:cNvPr id="7" name="Rectangle 6"/>
          <p:cNvSpPr/>
          <p:nvPr/>
        </p:nvSpPr>
        <p:spPr>
          <a:xfrm>
            <a:off x="11162" y="1415031"/>
            <a:ext cx="11774437" cy="4955203"/>
          </a:xfrm>
          <a:prstGeom prst="rect">
            <a:avLst/>
          </a:prstGeom>
        </p:spPr>
        <p:txBody>
          <a:bodyPr wrap="square">
            <a:spAutoFit/>
          </a:bodyPr>
          <a:lstStyle/>
          <a:p>
            <a:endParaRPr lang="en-US" sz="4000" dirty="0" smtClean="0">
              <a:solidFill>
                <a:srgbClr val="C00000"/>
              </a:solidFill>
            </a:endParaRPr>
          </a:p>
          <a:p>
            <a:pPr marL="457200" indent="-457200">
              <a:buFont typeface="Courier New" panose="02070309020205020404" pitchFamily="49" charset="0"/>
              <a:buChar char="o"/>
            </a:pPr>
            <a:r>
              <a:rPr lang="en-US" sz="4000" dirty="0" smtClean="0">
                <a:solidFill>
                  <a:srgbClr val="C00000"/>
                </a:solidFill>
              </a:rPr>
              <a:t>Planetary Boundary Layer </a:t>
            </a:r>
            <a:r>
              <a:rPr lang="en-US" sz="4000" dirty="0" smtClean="0">
                <a:solidFill>
                  <a:srgbClr val="002060"/>
                </a:solidFill>
              </a:rPr>
              <a:t>(PBL</a:t>
            </a:r>
            <a:r>
              <a:rPr lang="en-US" sz="4000" dirty="0" smtClean="0">
                <a:solidFill>
                  <a:srgbClr val="C00000"/>
                </a:solidFill>
              </a:rPr>
              <a:t>) or Atmospheric </a:t>
            </a:r>
            <a:r>
              <a:rPr lang="en-US" sz="4000" dirty="0">
                <a:solidFill>
                  <a:srgbClr val="C00000"/>
                </a:solidFill>
              </a:rPr>
              <a:t>Boundary Layer </a:t>
            </a:r>
            <a:r>
              <a:rPr lang="en-US" sz="4000" dirty="0">
                <a:solidFill>
                  <a:srgbClr val="002060"/>
                </a:solidFill>
              </a:rPr>
              <a:t>(ABL)</a:t>
            </a:r>
          </a:p>
          <a:p>
            <a:pPr marL="457200" indent="-457200">
              <a:buFont typeface="Courier New" panose="02070309020205020404" pitchFamily="49" charset="0"/>
              <a:buChar char="o"/>
            </a:pPr>
            <a:r>
              <a:rPr lang="en-US" sz="4000" dirty="0" smtClean="0">
                <a:solidFill>
                  <a:srgbClr val="C00000"/>
                </a:solidFill>
              </a:rPr>
              <a:t> </a:t>
            </a:r>
            <a:r>
              <a:rPr lang="en-US" sz="4000" dirty="0">
                <a:solidFill>
                  <a:srgbClr val="C00000"/>
                </a:solidFill>
              </a:rPr>
              <a:t>Turbulent and Laminar Flow</a:t>
            </a:r>
          </a:p>
          <a:p>
            <a:pPr marL="457200" indent="-457200">
              <a:buFont typeface="Courier New" panose="02070309020205020404" pitchFamily="49" charset="0"/>
              <a:buChar char="o"/>
            </a:pPr>
            <a:r>
              <a:rPr lang="en-US" sz="4000" spc="-35" dirty="0" smtClean="0">
                <a:solidFill>
                  <a:srgbClr val="C00000"/>
                </a:solidFill>
                <a:cs typeface="Calibri"/>
              </a:rPr>
              <a:t>Concept of stability and Richardson Number</a:t>
            </a:r>
          </a:p>
          <a:p>
            <a:pPr marL="457200" indent="-457200">
              <a:buFont typeface="Courier New" panose="02070309020205020404" pitchFamily="49" charset="0"/>
              <a:buChar char="o"/>
            </a:pPr>
            <a:r>
              <a:rPr lang="en-US" sz="4000" spc="-18" dirty="0">
                <a:solidFill>
                  <a:srgbClr val="C00000"/>
                </a:solidFill>
              </a:rPr>
              <a:t>Eddy </a:t>
            </a:r>
            <a:r>
              <a:rPr lang="en-US" sz="4000" spc="-9" dirty="0">
                <a:solidFill>
                  <a:srgbClr val="C00000"/>
                </a:solidFill>
              </a:rPr>
              <a:t>Covariance Flux  Measurements</a:t>
            </a:r>
            <a:endParaRPr lang="en-US" sz="4000" spc="-35" dirty="0" smtClean="0">
              <a:solidFill>
                <a:srgbClr val="C00000"/>
              </a:solidFill>
              <a:cs typeface="Calibri"/>
            </a:endParaRPr>
          </a:p>
          <a:p>
            <a:pPr marL="571500" indent="-571500">
              <a:buFont typeface="Courier New" panose="02070309020205020404" pitchFamily="49" charset="0"/>
              <a:buChar char="o"/>
            </a:pPr>
            <a:r>
              <a:rPr lang="en-US" sz="4000" dirty="0">
                <a:solidFill>
                  <a:srgbClr val="C00000"/>
                </a:solidFill>
              </a:rPr>
              <a:t>Turbulent Kinetic Energy</a:t>
            </a:r>
          </a:p>
          <a:p>
            <a:pPr marL="457200" indent="-457200">
              <a:buFont typeface="Courier New" panose="02070309020205020404" pitchFamily="49" charset="0"/>
              <a:buChar char="o"/>
            </a:pPr>
            <a:endParaRPr lang="en-US" altLang="en-US" sz="3600" dirty="0" smtClean="0">
              <a:solidFill>
                <a:srgbClr val="002060"/>
              </a:solidFill>
            </a:endParaRPr>
          </a:p>
        </p:txBody>
      </p:sp>
    </p:spTree>
    <p:extLst>
      <p:ext uri="{BB962C8B-B14F-4D97-AF65-F5344CB8AC3E}">
        <p14:creationId xmlns:p14="http://schemas.microsoft.com/office/powerpoint/2010/main" val="59254436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2967335"/>
            <a:ext cx="6096000" cy="923330"/>
          </a:xfrm>
          <a:prstGeom prst="rect">
            <a:avLst/>
          </a:prstGeom>
        </p:spPr>
        <p:txBody>
          <a:bodyPr>
            <a:spAutoFit/>
          </a:bodyPr>
          <a:lstStyle/>
          <a:p>
            <a:r>
              <a:rPr lang="en-US" dirty="0"/>
              <a:t/>
            </a:r>
            <a:br>
              <a:rPr lang="en-US" dirty="0"/>
            </a:br>
            <a:r>
              <a:rPr lang="en-US" dirty="0">
                <a:solidFill>
                  <a:srgbClr val="444444"/>
                </a:solidFill>
                <a:latin typeface="Lucida Sans Unicode" panose="020B0602030504020204" pitchFamily="34" charset="0"/>
              </a:rPr>
              <a:t>Typically, wind shear creates the turbulence and horizontal roll vortices that loft dust up and away </a:t>
            </a:r>
            <a:endParaRPr lang="en-US" dirty="0"/>
          </a:p>
        </p:txBody>
      </p:sp>
    </p:spTree>
    <p:extLst>
      <p:ext uri="{BB962C8B-B14F-4D97-AF65-F5344CB8AC3E}">
        <p14:creationId xmlns:p14="http://schemas.microsoft.com/office/powerpoint/2010/main" val="20352426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58847"/>
            <a:ext cx="6096000" cy="4801314"/>
          </a:xfrm>
          <a:prstGeom prst="rect">
            <a:avLst/>
          </a:prstGeom>
        </p:spPr>
        <p:txBody>
          <a:bodyPr>
            <a:spAutoFit/>
          </a:bodyPr>
          <a:lstStyle/>
          <a:p>
            <a:endParaRPr lang="en-US" dirty="0"/>
          </a:p>
          <a:p>
            <a:endParaRPr lang="en-US" dirty="0"/>
          </a:p>
          <a:p>
            <a:r>
              <a:rPr lang="en-US" dirty="0"/>
              <a:t>0:02</a:t>
            </a:r>
          </a:p>
          <a:p>
            <a:endParaRPr lang="en-US" dirty="0"/>
          </a:p>
          <a:p>
            <a:endParaRPr lang="en-US" dirty="0"/>
          </a:p>
          <a:p>
            <a:endParaRPr lang="en-US" dirty="0"/>
          </a:p>
          <a:p>
            <a:r>
              <a:rPr lang="en-US" dirty="0"/>
              <a:t>0:01</a:t>
            </a:r>
          </a:p>
          <a:p>
            <a:endParaRPr lang="en-US" dirty="0"/>
          </a:p>
          <a:p>
            <a:endParaRPr lang="en-US" dirty="0"/>
          </a:p>
          <a:p>
            <a:r>
              <a:rPr lang="en-US" dirty="0"/>
              <a:t>0:09</a:t>
            </a:r>
          </a:p>
          <a:p>
            <a:endParaRPr lang="en-US" dirty="0"/>
          </a:p>
          <a:p>
            <a:r>
              <a:rPr lang="en-US" dirty="0"/>
              <a:t>Turbulence acts to disperse dust plumes and keep the dust particles in suspension. Without turbulence, dust generally settles at a rate of 305 meters (1,000 feet) per hour. However, this is highly dependent on environmental conditions. Any turbulence will slow the settlement rate.</a:t>
            </a:r>
          </a:p>
          <a:p>
            <a:endParaRPr lang="en-US" dirty="0"/>
          </a:p>
        </p:txBody>
      </p:sp>
    </p:spTree>
    <p:extLst>
      <p:ext uri="{BB962C8B-B14F-4D97-AF65-F5344CB8AC3E}">
        <p14:creationId xmlns:p14="http://schemas.microsoft.com/office/powerpoint/2010/main" val="26261916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947" y="721895"/>
            <a:ext cx="9897979" cy="2862322"/>
          </a:xfrm>
          <a:prstGeom prst="rect">
            <a:avLst/>
          </a:prstGeom>
        </p:spPr>
        <p:txBody>
          <a:bodyPr wrap="square">
            <a:spAutoFit/>
          </a:bodyPr>
          <a:lstStyle/>
          <a:p>
            <a:pPr hangingPunct="0"/>
            <a:r>
              <a:rPr lang="en-US" sz="3600" dirty="0">
                <a:latin typeface="Times New Roman" panose="02020603050405020304" pitchFamily="18" charset="0"/>
                <a:ea typeface="Times New Roman" panose="02020603050405020304" pitchFamily="18" charset="0"/>
              </a:rPr>
              <a:t>A)	Forced – flow across rough surface</a:t>
            </a:r>
          </a:p>
          <a:p>
            <a:pPr hangingPunct="0"/>
            <a:r>
              <a:rPr lang="en-US" sz="3600" dirty="0">
                <a:latin typeface="Times New Roman" panose="02020603050405020304" pitchFamily="18" charset="0"/>
                <a:ea typeface="Times New Roman" panose="02020603050405020304" pitchFamily="18" charset="0"/>
              </a:rPr>
              <a:t>B)	Free – caused by density or buoyancy </a:t>
            </a:r>
            <a:r>
              <a:rPr lang="en-US" sz="3600" dirty="0" smtClean="0">
                <a:latin typeface="Times New Roman" panose="02020603050405020304" pitchFamily="18" charset="0"/>
                <a:ea typeface="Times New Roman" panose="02020603050405020304" pitchFamily="18" charset="0"/>
              </a:rPr>
              <a:t>	differences </a:t>
            </a:r>
            <a:r>
              <a:rPr lang="en-US" sz="3600" dirty="0">
                <a:latin typeface="Times New Roman" panose="02020603050405020304" pitchFamily="18" charset="0"/>
                <a:ea typeface="Times New Roman" panose="02020603050405020304" pitchFamily="18" charset="0"/>
              </a:rPr>
              <a:t>within a moving fluid</a:t>
            </a:r>
          </a:p>
          <a:p>
            <a:pPr hangingPunct="0"/>
            <a:r>
              <a:rPr lang="en-US" sz="3600" dirty="0">
                <a:latin typeface="Times New Roman" panose="02020603050405020304" pitchFamily="18" charset="0"/>
                <a:ea typeface="Times New Roman" panose="02020603050405020304" pitchFamily="18" charset="0"/>
              </a:rPr>
              <a:t>C)	Natural – occurs over a heated surface when </a:t>
            </a:r>
            <a:r>
              <a:rPr lang="en-US" sz="3600" dirty="0" smtClean="0">
                <a:latin typeface="Times New Roman" panose="02020603050405020304" pitchFamily="18" charset="0"/>
                <a:ea typeface="Times New Roman" panose="02020603050405020304" pitchFamily="18" charset="0"/>
              </a:rPr>
              <a:t>	there </a:t>
            </a:r>
            <a:r>
              <a:rPr lang="en-US" sz="3600" dirty="0">
                <a:latin typeface="Times New Roman" panose="02020603050405020304" pitchFamily="18" charset="0"/>
                <a:ea typeface="Times New Roman" panose="02020603050405020304" pitchFamily="18" charset="0"/>
              </a:rPr>
              <a:t>is no wind.</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5236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20840"/>
            <a:ext cx="6096000" cy="3416320"/>
          </a:xfrm>
          <a:prstGeom prst="rect">
            <a:avLst/>
          </a:prstGeom>
        </p:spPr>
        <p:txBody>
          <a:bodyPr>
            <a:spAutoFit/>
          </a:bodyPr>
          <a:lstStyle/>
          <a:p>
            <a:r>
              <a:rPr lang="en-US" dirty="0"/>
              <a:t>Air masses1 are boundary layers that form over different surfaces. Temperature differences between neighboring air masses cause </a:t>
            </a:r>
            <a:r>
              <a:rPr lang="en-US" dirty="0" err="1"/>
              <a:t>baroclinicity</a:t>
            </a:r>
            <a:r>
              <a:rPr lang="en-US" dirty="0"/>
              <a:t> that drives extratropical cyclones. Heat and humidity trapped in the boundary layer are important fuels for convec­tive clouds. The capping inversion inhibits thunder­storm formation, allowing the buildup of convective available potential energy ( CAPE) in the free atmos­phere. Wind shear in the boundary layer, caused by drag near the ground, generates horizontal vorticity that can be tilted by the updrafts in convective clouds to form tornadoes. Dissipation of kinetic energy within the boundary layer serves as a brake on large­scale wind system</a:t>
            </a:r>
          </a:p>
        </p:txBody>
      </p:sp>
    </p:spTree>
    <p:extLst>
      <p:ext uri="{BB962C8B-B14F-4D97-AF65-F5344CB8AC3E}">
        <p14:creationId xmlns:p14="http://schemas.microsoft.com/office/powerpoint/2010/main" val="11434492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37" y="192504"/>
            <a:ext cx="11855115" cy="6863417"/>
          </a:xfrm>
          <a:prstGeom prst="rect">
            <a:avLst/>
          </a:prstGeom>
        </p:spPr>
        <p:txBody>
          <a:bodyPr wrap="square">
            <a:spAutoFit/>
          </a:bodyPr>
          <a:lstStyle/>
          <a:p>
            <a:r>
              <a:rPr lang="en-US" dirty="0" smtClean="0"/>
              <a:t> </a:t>
            </a:r>
            <a:r>
              <a:rPr lang="en-US" sz="4000" dirty="0">
                <a:solidFill>
                  <a:srgbClr val="C00000"/>
                </a:solidFill>
              </a:rPr>
              <a:t>Bowen ratio</a:t>
            </a:r>
          </a:p>
          <a:p>
            <a:r>
              <a:rPr lang="en-US" sz="4000" dirty="0">
                <a:solidFill>
                  <a:srgbClr val="002060"/>
                </a:solidFill>
              </a:rPr>
              <a:t>The nature of the ABL is determined by the balance between H and E, which depends on surface moisture availability. </a:t>
            </a:r>
            <a:endParaRPr lang="en-US" sz="4000" dirty="0" smtClean="0">
              <a:solidFill>
                <a:srgbClr val="002060"/>
              </a:solidFill>
            </a:endParaRPr>
          </a:p>
          <a:p>
            <a:endParaRPr lang="en-US" sz="4000" dirty="0">
              <a:solidFill>
                <a:srgbClr val="002060"/>
              </a:solidFill>
            </a:endParaRPr>
          </a:p>
          <a:p>
            <a:r>
              <a:rPr lang="en-US" sz="4000" dirty="0" smtClean="0">
                <a:solidFill>
                  <a:srgbClr val="002060"/>
                </a:solidFill>
              </a:rPr>
              <a:t>A </a:t>
            </a:r>
            <a:r>
              <a:rPr lang="en-US" sz="4000" dirty="0">
                <a:solidFill>
                  <a:srgbClr val="002060"/>
                </a:solidFill>
              </a:rPr>
              <a:t>convenient parameter is the Bowen ratio, defined as </a:t>
            </a:r>
          </a:p>
          <a:p>
            <a:pPr algn="ctr"/>
            <a:r>
              <a:rPr lang="en-US" sz="4000" dirty="0">
                <a:solidFill>
                  <a:srgbClr val="002060"/>
                </a:solidFill>
              </a:rPr>
              <a:t>B= H / </a:t>
            </a:r>
            <a:r>
              <a:rPr lang="en-US" sz="4000" dirty="0" smtClean="0">
                <a:solidFill>
                  <a:srgbClr val="002060"/>
                </a:solidFill>
              </a:rPr>
              <a:t>E</a:t>
            </a:r>
          </a:p>
          <a:p>
            <a:endParaRPr lang="en-US" sz="4000" dirty="0">
              <a:solidFill>
                <a:srgbClr val="002060"/>
              </a:solidFill>
            </a:endParaRPr>
          </a:p>
          <a:p>
            <a:r>
              <a:rPr lang="en-US" sz="4000" dirty="0" smtClean="0">
                <a:solidFill>
                  <a:srgbClr val="002060"/>
                </a:solidFill>
              </a:rPr>
              <a:t>It </a:t>
            </a:r>
            <a:r>
              <a:rPr lang="en-US" sz="4000" dirty="0">
                <a:solidFill>
                  <a:srgbClr val="002060"/>
                </a:solidFill>
              </a:rPr>
              <a:t>is not suitable for </a:t>
            </a:r>
            <a:r>
              <a:rPr lang="en-US" sz="4000" dirty="0" err="1">
                <a:solidFill>
                  <a:srgbClr val="002060"/>
                </a:solidFill>
              </a:rPr>
              <a:t>parameterisation</a:t>
            </a:r>
            <a:r>
              <a:rPr lang="en-US" sz="4000" dirty="0">
                <a:solidFill>
                  <a:srgbClr val="002060"/>
                </a:solidFill>
              </a:rPr>
              <a:t> schemes in numerical models but it is conceptually helpful. Typical values at midday over different surfaces are: </a:t>
            </a:r>
          </a:p>
        </p:txBody>
      </p:sp>
    </p:spTree>
    <p:extLst>
      <p:ext uri="{BB962C8B-B14F-4D97-AF65-F5344CB8AC3E}">
        <p14:creationId xmlns:p14="http://schemas.microsoft.com/office/powerpoint/2010/main" val="40742929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9242" y="860612"/>
            <a:ext cx="10023014" cy="5204012"/>
          </a:xfrm>
          <a:prstGeom prst="rect">
            <a:avLst/>
          </a:prstGeom>
        </p:spPr>
      </p:pic>
    </p:spTree>
    <p:extLst>
      <p:ext uri="{BB962C8B-B14F-4D97-AF65-F5344CB8AC3E}">
        <p14:creationId xmlns:p14="http://schemas.microsoft.com/office/powerpoint/2010/main" val="13169688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275" y="2474259"/>
            <a:ext cx="10695798" cy="2003925"/>
          </a:xfrm>
          <a:prstGeom prst="rect">
            <a:avLst/>
          </a:prstGeom>
        </p:spPr>
      </p:pic>
    </p:spTree>
    <p:extLst>
      <p:ext uri="{BB962C8B-B14F-4D97-AF65-F5344CB8AC3E}">
        <p14:creationId xmlns:p14="http://schemas.microsoft.com/office/powerpoint/2010/main" val="34503072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262" y="1237129"/>
            <a:ext cx="11578246" cy="2944760"/>
          </a:xfrm>
          <a:prstGeom prst="rect">
            <a:avLst/>
          </a:prstGeom>
        </p:spPr>
      </p:pic>
      <p:pic>
        <p:nvPicPr>
          <p:cNvPr id="3" name="Picture 2"/>
          <p:cNvPicPr>
            <a:picLocks noChangeAspect="1"/>
          </p:cNvPicPr>
          <p:nvPr/>
        </p:nvPicPr>
        <p:blipFill>
          <a:blip r:embed="rId3"/>
          <a:stretch>
            <a:fillRect/>
          </a:stretch>
        </p:blipFill>
        <p:spPr>
          <a:xfrm>
            <a:off x="1087575" y="4791668"/>
            <a:ext cx="4234613" cy="340594"/>
          </a:xfrm>
          <a:prstGeom prst="rect">
            <a:avLst/>
          </a:prstGeom>
        </p:spPr>
      </p:pic>
    </p:spTree>
    <p:extLst>
      <p:ext uri="{BB962C8B-B14F-4D97-AF65-F5344CB8AC3E}">
        <p14:creationId xmlns:p14="http://schemas.microsoft.com/office/powerpoint/2010/main" val="3177322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481" y="304801"/>
            <a:ext cx="11210042" cy="6272462"/>
          </a:xfrm>
          <a:prstGeom prst="rect">
            <a:avLst/>
          </a:prstGeom>
        </p:spPr>
      </p:pic>
    </p:spTree>
    <p:extLst>
      <p:ext uri="{BB962C8B-B14F-4D97-AF65-F5344CB8AC3E}">
        <p14:creationId xmlns:p14="http://schemas.microsoft.com/office/powerpoint/2010/main" val="30025024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5484" y="1600200"/>
            <a:ext cx="10977798" cy="3913094"/>
          </a:xfrm>
          <a:prstGeom prst="rect">
            <a:avLst/>
          </a:prstGeom>
        </p:spPr>
      </p:pic>
      <p:pic>
        <p:nvPicPr>
          <p:cNvPr id="3" name="Picture 2"/>
          <p:cNvPicPr>
            <a:picLocks noChangeAspect="1"/>
          </p:cNvPicPr>
          <p:nvPr/>
        </p:nvPicPr>
        <p:blipFill>
          <a:blip r:embed="rId3"/>
          <a:stretch>
            <a:fillRect/>
          </a:stretch>
        </p:blipFill>
        <p:spPr>
          <a:xfrm>
            <a:off x="1739709" y="5513294"/>
            <a:ext cx="5700440" cy="421688"/>
          </a:xfrm>
          <a:prstGeom prst="rect">
            <a:avLst/>
          </a:prstGeom>
        </p:spPr>
      </p:pic>
    </p:spTree>
    <p:extLst>
      <p:ext uri="{BB962C8B-B14F-4D97-AF65-F5344CB8AC3E}">
        <p14:creationId xmlns:p14="http://schemas.microsoft.com/office/powerpoint/2010/main" val="292114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8647"/>
          <a:stretch/>
        </p:blipFill>
        <p:spPr bwMode="auto">
          <a:xfrm>
            <a:off x="1443790" y="850231"/>
            <a:ext cx="8763000" cy="584734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1524000"/>
            <a:ext cx="1476375" cy="1009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4374" y="265456"/>
            <a:ext cx="7902804" cy="584775"/>
          </a:xfrm>
          <a:prstGeom prst="rect">
            <a:avLst/>
          </a:prstGeom>
          <a:noFill/>
        </p:spPr>
        <p:txBody>
          <a:bodyPr wrap="none" rtlCol="0">
            <a:spAutoFit/>
          </a:bodyPr>
          <a:lstStyle/>
          <a:p>
            <a:r>
              <a:rPr lang="en-US" sz="3200" dirty="0" smtClean="0">
                <a:solidFill>
                  <a:srgbClr val="C00000"/>
                </a:solidFill>
              </a:rPr>
              <a:t>The troposphere can be subdivided as follows:</a:t>
            </a:r>
            <a:endParaRPr lang="en-US" sz="3200" dirty="0">
              <a:solidFill>
                <a:srgbClr val="C00000"/>
              </a:solidFill>
            </a:endParaRPr>
          </a:p>
        </p:txBody>
      </p:sp>
    </p:spTree>
    <p:extLst>
      <p:ext uri="{BB962C8B-B14F-4D97-AF65-F5344CB8AC3E}">
        <p14:creationId xmlns:p14="http://schemas.microsoft.com/office/powerpoint/2010/main" val="93689973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4420" y="164098"/>
            <a:ext cx="8646695" cy="6665841"/>
          </a:xfrm>
          <a:prstGeom prst="rect">
            <a:avLst/>
          </a:prstGeom>
        </p:spPr>
      </p:pic>
    </p:spTree>
    <p:extLst>
      <p:ext uri="{BB962C8B-B14F-4D97-AF65-F5344CB8AC3E}">
        <p14:creationId xmlns:p14="http://schemas.microsoft.com/office/powerpoint/2010/main" val="140372997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396" y="497306"/>
            <a:ext cx="11973604" cy="4700590"/>
          </a:xfrm>
          <a:prstGeom prst="rect">
            <a:avLst/>
          </a:prstGeom>
        </p:spPr>
      </p:pic>
    </p:spTree>
    <p:extLst>
      <p:ext uri="{BB962C8B-B14F-4D97-AF65-F5344CB8AC3E}">
        <p14:creationId xmlns:p14="http://schemas.microsoft.com/office/powerpoint/2010/main" val="34433228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882316"/>
            <a:ext cx="12768349" cy="4604084"/>
          </a:xfrm>
          <a:prstGeom prst="rect">
            <a:avLst/>
          </a:prstGeom>
        </p:spPr>
      </p:pic>
    </p:spTree>
    <p:extLst>
      <p:ext uri="{BB962C8B-B14F-4D97-AF65-F5344CB8AC3E}">
        <p14:creationId xmlns:p14="http://schemas.microsoft.com/office/powerpoint/2010/main" val="23738921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1744"/>
            <a:ext cx="12191999" cy="7232749"/>
          </a:xfrm>
          <a:prstGeom prst="rect">
            <a:avLst/>
          </a:prstGeom>
        </p:spPr>
        <p:txBody>
          <a:bodyPr wrap="square">
            <a:spAutoFit/>
          </a:bodyPr>
          <a:lstStyle/>
          <a:p>
            <a:pPr hangingPunct="0"/>
            <a:r>
              <a:rPr lang="en-US" sz="4000" dirty="0" smtClean="0">
                <a:solidFill>
                  <a:srgbClr val="C00000"/>
                </a:solidFill>
                <a:latin typeface="Times New Roman" panose="02020603050405020304" pitchFamily="18" charset="0"/>
                <a:ea typeface="Times New Roman" panose="02020603050405020304" pitchFamily="18" charset="0"/>
              </a:rPr>
              <a:t>How if heat transported?</a:t>
            </a:r>
          </a:p>
          <a:p>
            <a:pPr hangingPunct="0"/>
            <a:endParaRPr lang="en-US" sz="4000" dirty="0" smtClean="0">
              <a:solidFill>
                <a:srgbClr val="C00000"/>
              </a:solidFill>
              <a:latin typeface="Times New Roman" panose="02020603050405020304" pitchFamily="18" charset="0"/>
              <a:ea typeface="Times New Roman" panose="02020603050405020304" pitchFamily="18" charset="0"/>
            </a:endParaRPr>
          </a:p>
          <a:p>
            <a:pPr hangingPunct="0"/>
            <a:r>
              <a:rPr lang="en-US" sz="3200" dirty="0" smtClean="0">
                <a:solidFill>
                  <a:srgbClr val="C00000"/>
                </a:solidFill>
                <a:latin typeface="Times New Roman" panose="02020603050405020304" pitchFamily="18" charset="0"/>
                <a:ea typeface="Times New Roman" panose="02020603050405020304" pitchFamily="18" charset="0"/>
              </a:rPr>
              <a:t>Conduction </a:t>
            </a:r>
            <a:r>
              <a:rPr lang="en-US" sz="3200" dirty="0">
                <a:latin typeface="Times New Roman" panose="02020603050405020304" pitchFamily="18" charset="0"/>
                <a:ea typeface="Times New Roman" panose="02020603050405020304" pitchFamily="18" charset="0"/>
              </a:rPr>
              <a:t>– principal method of heat transfer in ground.</a:t>
            </a:r>
          </a:p>
          <a:p>
            <a:pPr hangingPunct="0"/>
            <a:r>
              <a:rPr lang="en-US" sz="3200" dirty="0">
                <a:latin typeface="Times New Roman" panose="02020603050405020304" pitchFamily="18" charset="0"/>
                <a:ea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rPr>
              <a:t>Air </a:t>
            </a:r>
            <a:r>
              <a:rPr lang="en-US" sz="3200" dirty="0">
                <a:latin typeface="Times New Roman" panose="02020603050405020304" pitchFamily="18" charset="0"/>
                <a:ea typeface="Times New Roman" panose="02020603050405020304" pitchFamily="18" charset="0"/>
              </a:rPr>
              <a:t>temperature – determined principally by –</a:t>
            </a:r>
          </a:p>
          <a:p>
            <a:pPr hangingPunct="0"/>
            <a:r>
              <a:rPr lang="en-US" sz="3200" dirty="0">
                <a:latin typeface="Times New Roman" panose="02020603050405020304" pitchFamily="18" charset="0"/>
                <a:ea typeface="Times New Roman" panose="02020603050405020304" pitchFamily="18" charset="0"/>
              </a:rPr>
              <a:t> </a:t>
            </a:r>
          </a:p>
          <a:p>
            <a:pPr hangingPunct="0"/>
            <a:r>
              <a:rPr lang="en-US" sz="3200" dirty="0">
                <a:latin typeface="Times New Roman" panose="02020603050405020304" pitchFamily="18" charset="0"/>
                <a:ea typeface="Times New Roman" panose="02020603050405020304" pitchFamily="18" charset="0"/>
              </a:rPr>
              <a:t>a</a:t>
            </a:r>
            <a:r>
              <a:rPr lang="en-US" sz="3200" dirty="0" smtClean="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Radiative flux divergence</a:t>
            </a:r>
          </a:p>
          <a:p>
            <a:pPr hangingPunct="0"/>
            <a:r>
              <a:rPr lang="en-US" sz="3200" dirty="0">
                <a:latin typeface="Times New Roman" panose="02020603050405020304" pitchFamily="18" charset="0"/>
                <a:ea typeface="Times New Roman" panose="02020603050405020304" pitchFamily="18" charset="0"/>
              </a:rPr>
              <a:t>b</a:t>
            </a:r>
            <a:r>
              <a:rPr lang="en-US" sz="3200" dirty="0" smtClean="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Advection</a:t>
            </a:r>
          </a:p>
          <a:p>
            <a:pPr hangingPunct="0"/>
            <a:r>
              <a:rPr lang="en-US" sz="3200" dirty="0">
                <a:latin typeface="Times New Roman" panose="02020603050405020304" pitchFamily="18" charset="0"/>
                <a:ea typeface="Times New Roman" panose="02020603050405020304" pitchFamily="18" charset="0"/>
              </a:rPr>
              <a:t>c</a:t>
            </a:r>
            <a:r>
              <a:rPr lang="en-US" sz="3200" dirty="0" smtClean="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Convection</a:t>
            </a:r>
          </a:p>
          <a:p>
            <a:pPr hangingPunct="0"/>
            <a:r>
              <a:rPr lang="en-US" sz="3200" dirty="0">
                <a:latin typeface="Times New Roman" panose="02020603050405020304" pitchFamily="18" charset="0"/>
                <a:ea typeface="Times New Roman" panose="02020603050405020304" pitchFamily="18" charset="0"/>
              </a:rPr>
              <a:t>d</a:t>
            </a:r>
            <a:r>
              <a:rPr lang="en-US" sz="3200" dirty="0" smtClean="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Latent heat exchanges by evaporation and condensation</a:t>
            </a:r>
          </a:p>
          <a:p>
            <a:pPr hangingPunct="0"/>
            <a:r>
              <a:rPr lang="en-US" sz="3200" dirty="0">
                <a:latin typeface="Times New Roman" panose="02020603050405020304" pitchFamily="18" charset="0"/>
                <a:ea typeface="Times New Roman" panose="02020603050405020304" pitchFamily="18" charset="0"/>
              </a:rPr>
              <a:t>  </a:t>
            </a:r>
          </a:p>
          <a:p>
            <a:pPr indent="457200" hangingPunct="0"/>
            <a:r>
              <a:rPr lang="en-US" sz="3200" dirty="0">
                <a:latin typeface="Times New Roman" panose="02020603050405020304" pitchFamily="18" charset="0"/>
                <a:ea typeface="Times New Roman" panose="02020603050405020304" pitchFamily="18" charset="0"/>
              </a:rPr>
              <a:t>Advection import – if earth surface not uniform (motion of warm air across a cooler lake). </a:t>
            </a:r>
            <a:r>
              <a:rPr lang="en-US" sz="3200" dirty="0" smtClean="0">
                <a:latin typeface="Times New Roman" panose="02020603050405020304" pitchFamily="18" charset="0"/>
                <a:ea typeface="Times New Roman" panose="02020603050405020304" pitchFamily="18" charset="0"/>
              </a:rPr>
              <a:t>Advection </a:t>
            </a:r>
            <a:r>
              <a:rPr lang="en-US" sz="3200" dirty="0">
                <a:latin typeface="Times New Roman" panose="02020603050405020304" pitchFamily="18" charset="0"/>
                <a:ea typeface="Times New Roman" panose="02020603050405020304" pitchFamily="18" charset="0"/>
              </a:rPr>
              <a:t>term doesn’t appear in energy balance because wind flow is </a:t>
            </a:r>
            <a:r>
              <a:rPr lang="en-US" sz="3200" dirty="0" smtClean="0">
                <a:latin typeface="Times New Roman" panose="02020603050405020304" pitchFamily="18" charset="0"/>
                <a:ea typeface="Times New Roman" panose="02020603050405020304" pitchFamily="18" charset="0"/>
              </a:rPr>
              <a:t>horizontal.</a:t>
            </a:r>
            <a:endParaRPr lang="en-US" sz="3200" dirty="0">
              <a:latin typeface="Times New Roman" panose="02020603050405020304" pitchFamily="18" charset="0"/>
              <a:ea typeface="Times New Roman" panose="02020603050405020304" pitchFamily="18" charset="0"/>
            </a:endParaRPr>
          </a:p>
          <a:p>
            <a:pPr hangingPunct="0"/>
            <a:r>
              <a:rPr lang="en-US" sz="32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33674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20840"/>
            <a:ext cx="6096000" cy="3416320"/>
          </a:xfrm>
          <a:prstGeom prst="rect">
            <a:avLst/>
          </a:prstGeom>
        </p:spPr>
        <p:txBody>
          <a:bodyPr>
            <a:spAutoFit/>
          </a:bodyPr>
          <a:lstStyle/>
          <a:p>
            <a:r>
              <a:rPr lang="en-US" dirty="0"/>
              <a:t>Air masses1 are boundary layers that form over different surfaces. Temperature differences between neighboring air masses cause </a:t>
            </a:r>
            <a:r>
              <a:rPr lang="en-US" dirty="0" err="1"/>
              <a:t>baroclinicity</a:t>
            </a:r>
            <a:r>
              <a:rPr lang="en-US" dirty="0"/>
              <a:t> that drives extratropical cyclones. Heat and humidity trapped in the boundary layer are important fuels for convec­tive clouds. The capping inversion inhibits thunder­storm formation, allowing the buildup of convective available potential energy ( CAPE) in the free atmos­phere. Wind shear in the boundary layer, caused by drag near the ground, generates horizontal vorticity that can be tilted by the updrafts in convective clouds to form tornadoes. Dissipation of kinetic energy within the boundary layer serves as a brake on large­scale wind system</a:t>
            </a:r>
          </a:p>
        </p:txBody>
      </p:sp>
    </p:spTree>
    <p:extLst>
      <p:ext uri="{BB962C8B-B14F-4D97-AF65-F5344CB8AC3E}">
        <p14:creationId xmlns:p14="http://schemas.microsoft.com/office/powerpoint/2010/main" val="18283727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20" y="218762"/>
            <a:ext cx="11438021" cy="8463855"/>
          </a:xfrm>
          <a:prstGeom prst="rect">
            <a:avLst/>
          </a:prstGeom>
        </p:spPr>
        <p:txBody>
          <a:bodyPr wrap="square">
            <a:spAutoFit/>
          </a:bodyPr>
          <a:lstStyle/>
          <a:p>
            <a:r>
              <a:rPr lang="en-US" sz="3200" dirty="0" smtClean="0"/>
              <a:t>The </a:t>
            </a:r>
            <a:r>
              <a:rPr lang="en-US" sz="3200" dirty="0"/>
              <a:t>Earth's surface is the bottom boundary of the atmosphere. </a:t>
            </a:r>
            <a:endParaRPr lang="en-US" sz="3200" dirty="0" smtClean="0"/>
          </a:p>
          <a:p>
            <a:r>
              <a:rPr lang="en-US" sz="3200" dirty="0" smtClean="0"/>
              <a:t>The </a:t>
            </a:r>
            <a:r>
              <a:rPr lang="en-US" sz="3200" dirty="0"/>
              <a:t>portion of the atmosphere most affected by that boundary is called the atmospheric boundary layer (</a:t>
            </a:r>
            <a:r>
              <a:rPr lang="en-US" sz="3200" dirty="0" smtClean="0"/>
              <a:t>ABL)   </a:t>
            </a:r>
            <a:r>
              <a:rPr lang="en-US" sz="3200" dirty="0"/>
              <a:t>layer for </a:t>
            </a:r>
            <a:r>
              <a:rPr lang="en-US" sz="3200" dirty="0" smtClean="0"/>
              <a:t>  </a:t>
            </a:r>
          </a:p>
          <a:p>
            <a:endParaRPr lang="en-US" sz="3200" dirty="0" smtClean="0"/>
          </a:p>
          <a:p>
            <a:r>
              <a:rPr lang="en-US" sz="3200" dirty="0" smtClean="0"/>
              <a:t>The </a:t>
            </a:r>
            <a:r>
              <a:rPr lang="en-US" sz="3200" dirty="0"/>
              <a:t>thickness of the boundary layer is quite vari­able in space and time. Normally -1 or 2 km thick (i.e., occupying the bottom 10 to 20% of the troposphere), it can range from tens of meters to 4 km or more. </a:t>
            </a:r>
          </a:p>
          <a:p>
            <a:endParaRPr lang="en-US" sz="3200" dirty="0" smtClean="0"/>
          </a:p>
          <a:p>
            <a:r>
              <a:rPr lang="en-US" sz="3200" dirty="0" smtClean="0"/>
              <a:t>Turbulence </a:t>
            </a:r>
            <a:r>
              <a:rPr lang="en-US" sz="3200" dirty="0"/>
              <a:t>and static stability conspire to sand­wich a strong stable layer ( called a capping inversion) between the boundary layer below and the rest of the troposphere above ( called the free atmosphere). </a:t>
            </a:r>
            <a:endParaRPr lang="en-US" sz="3200" dirty="0" smtClean="0"/>
          </a:p>
          <a:p>
            <a:endParaRPr lang="en-US" sz="3200" dirty="0"/>
          </a:p>
          <a:p>
            <a:r>
              <a:rPr lang="en-US" sz="3200" dirty="0" smtClean="0"/>
              <a:t>This </a:t>
            </a:r>
            <a:r>
              <a:rPr lang="en-US" sz="3200" dirty="0"/>
              <a:t>stable layer traps turbulence, pol­lutants, and moisture below it and prevents most of the surface friction from being felt by the free atmosphere. </a:t>
            </a:r>
          </a:p>
        </p:txBody>
      </p:sp>
    </p:spTree>
    <p:extLst>
      <p:ext uri="{BB962C8B-B14F-4D97-AF65-F5344CB8AC3E}">
        <p14:creationId xmlns:p14="http://schemas.microsoft.com/office/powerpoint/2010/main" val="201850611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28337"/>
            <a:ext cx="11486147" cy="6001643"/>
          </a:xfrm>
          <a:prstGeom prst="rect">
            <a:avLst/>
          </a:prstGeom>
        </p:spPr>
        <p:txBody>
          <a:bodyPr wrap="square">
            <a:spAutoFit/>
          </a:bodyPr>
          <a:lstStyle/>
          <a:p>
            <a:r>
              <a:rPr lang="en-US" sz="3200" dirty="0"/>
              <a:t>Turbulence </a:t>
            </a:r>
            <a:r>
              <a:rPr lang="en-US" sz="3200" dirty="0" smtClean="0"/>
              <a:t>is </a:t>
            </a:r>
            <a:r>
              <a:rPr lang="en-US" sz="3200" dirty="0"/>
              <a:t>responsible for efficiently dispersing the </a:t>
            </a:r>
            <a:r>
              <a:rPr lang="en-US" sz="3200" dirty="0" smtClean="0"/>
              <a:t>pollutants</a:t>
            </a:r>
          </a:p>
          <a:p>
            <a:endParaRPr lang="en-US" sz="3200" dirty="0"/>
          </a:p>
          <a:p>
            <a:r>
              <a:rPr lang="en-US" sz="3200" dirty="0" smtClean="0"/>
              <a:t>However</a:t>
            </a:r>
            <a:r>
              <a:rPr lang="en-US" sz="3200" dirty="0"/>
              <a:t>, the capping inversion traps these pollutants within the boundary </a:t>
            </a:r>
            <a:r>
              <a:rPr lang="en-US" sz="3200" dirty="0" smtClean="0"/>
              <a:t>layer,</a:t>
            </a:r>
          </a:p>
          <a:p>
            <a:endParaRPr lang="en-US" sz="3200" dirty="0"/>
          </a:p>
          <a:p>
            <a:r>
              <a:rPr lang="en-US" sz="3200" dirty="0" smtClean="0"/>
              <a:t>Turbulent </a:t>
            </a:r>
            <a:r>
              <a:rPr lang="en-US" sz="3200" dirty="0"/>
              <a:t>communication between the sur­face and the air is quite rapid, allowing the air to quickly take 'on characteristics of the underlying sur­face. </a:t>
            </a:r>
            <a:endParaRPr lang="en-US" sz="3200" dirty="0" smtClean="0"/>
          </a:p>
          <a:p>
            <a:endParaRPr lang="en-US" sz="3200" dirty="0"/>
          </a:p>
          <a:p>
            <a:r>
              <a:rPr lang="en-US" sz="3200" dirty="0" smtClean="0"/>
              <a:t>In </a:t>
            </a:r>
            <a:r>
              <a:rPr lang="en-US" sz="3200" dirty="0"/>
              <a:t>fact, one definition of the boundary layer is that portion of the lower troposphere that feels the effects of the underlying surface within about 30 min or less. </a:t>
            </a:r>
          </a:p>
        </p:txBody>
      </p:sp>
    </p:spTree>
    <p:extLst>
      <p:ext uri="{BB962C8B-B14F-4D97-AF65-F5344CB8AC3E}">
        <p14:creationId xmlns:p14="http://schemas.microsoft.com/office/powerpoint/2010/main" val="419338578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20" y="218762"/>
            <a:ext cx="11438021" cy="8463855"/>
          </a:xfrm>
          <a:prstGeom prst="rect">
            <a:avLst/>
          </a:prstGeom>
        </p:spPr>
        <p:txBody>
          <a:bodyPr wrap="square">
            <a:spAutoFit/>
          </a:bodyPr>
          <a:lstStyle/>
          <a:p>
            <a:r>
              <a:rPr lang="en-US" sz="3200" dirty="0" smtClean="0"/>
              <a:t>The </a:t>
            </a:r>
            <a:r>
              <a:rPr lang="en-US" sz="3200" dirty="0"/>
              <a:t>Earth's surface is the bottom boundary of the atmosphere. </a:t>
            </a:r>
            <a:endParaRPr lang="en-US" sz="3200" dirty="0" smtClean="0"/>
          </a:p>
          <a:p>
            <a:r>
              <a:rPr lang="en-US" sz="3200" dirty="0" smtClean="0"/>
              <a:t>The </a:t>
            </a:r>
            <a:r>
              <a:rPr lang="en-US" sz="3200" dirty="0"/>
              <a:t>portion of the atmosphere most affected by that boundary is called the atmospheric boundary layer (</a:t>
            </a:r>
            <a:r>
              <a:rPr lang="en-US" sz="3200" dirty="0" smtClean="0"/>
              <a:t>ABL)   </a:t>
            </a:r>
            <a:r>
              <a:rPr lang="en-US" sz="3200" dirty="0"/>
              <a:t>layer for </a:t>
            </a:r>
            <a:r>
              <a:rPr lang="en-US" sz="3200" dirty="0" smtClean="0"/>
              <a:t>  </a:t>
            </a:r>
          </a:p>
          <a:p>
            <a:endParaRPr lang="en-US" sz="3200" dirty="0" smtClean="0"/>
          </a:p>
          <a:p>
            <a:r>
              <a:rPr lang="en-US" sz="3200" dirty="0" smtClean="0"/>
              <a:t>The </a:t>
            </a:r>
            <a:r>
              <a:rPr lang="en-US" sz="3200" dirty="0"/>
              <a:t>thickness of the boundary layer is quite vari­able in space and time. Normally -1 or 2 km thick (i.e., occupying the bottom 10 to 20% of the troposphere), it can range from tens of meters to 4 km or more. </a:t>
            </a:r>
          </a:p>
          <a:p>
            <a:endParaRPr lang="en-US" sz="3200" dirty="0" smtClean="0"/>
          </a:p>
          <a:p>
            <a:r>
              <a:rPr lang="en-US" sz="3200" dirty="0" smtClean="0"/>
              <a:t>Turbulence </a:t>
            </a:r>
            <a:r>
              <a:rPr lang="en-US" sz="3200" dirty="0"/>
              <a:t>and static stability conspire to sand­wich a strong stable layer ( called a capping inversion) between the boundary layer below and the rest of the troposphere above ( called the free atmosphere). </a:t>
            </a:r>
            <a:endParaRPr lang="en-US" sz="3200" dirty="0" smtClean="0"/>
          </a:p>
          <a:p>
            <a:endParaRPr lang="en-US" sz="3200" dirty="0"/>
          </a:p>
          <a:p>
            <a:r>
              <a:rPr lang="en-US" sz="3200" dirty="0" smtClean="0"/>
              <a:t>This </a:t>
            </a:r>
            <a:r>
              <a:rPr lang="en-US" sz="3200" dirty="0"/>
              <a:t>stable layer traps turbulence, pol­lutants, and moisture below it and prevents most of the surface friction from being felt by the free atmosphere. </a:t>
            </a:r>
          </a:p>
        </p:txBody>
      </p:sp>
    </p:spTree>
    <p:extLst>
      <p:ext uri="{BB962C8B-B14F-4D97-AF65-F5344CB8AC3E}">
        <p14:creationId xmlns:p14="http://schemas.microsoft.com/office/powerpoint/2010/main" val="29873022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28337"/>
            <a:ext cx="11486147" cy="6001643"/>
          </a:xfrm>
          <a:prstGeom prst="rect">
            <a:avLst/>
          </a:prstGeom>
        </p:spPr>
        <p:txBody>
          <a:bodyPr wrap="square">
            <a:spAutoFit/>
          </a:bodyPr>
          <a:lstStyle/>
          <a:p>
            <a:r>
              <a:rPr lang="en-US" sz="3200" dirty="0"/>
              <a:t>Turbulence </a:t>
            </a:r>
            <a:r>
              <a:rPr lang="en-US" sz="3200" dirty="0" smtClean="0"/>
              <a:t>is </a:t>
            </a:r>
            <a:r>
              <a:rPr lang="en-US" sz="3200" dirty="0"/>
              <a:t>responsible for efficiently dispersing the </a:t>
            </a:r>
            <a:r>
              <a:rPr lang="en-US" sz="3200" dirty="0" smtClean="0"/>
              <a:t>pollutants</a:t>
            </a:r>
          </a:p>
          <a:p>
            <a:endParaRPr lang="en-US" sz="3200" dirty="0"/>
          </a:p>
          <a:p>
            <a:r>
              <a:rPr lang="en-US" sz="3200" dirty="0" smtClean="0"/>
              <a:t>However</a:t>
            </a:r>
            <a:r>
              <a:rPr lang="en-US" sz="3200" dirty="0"/>
              <a:t>, the capping inversion traps these pollutants within the boundary </a:t>
            </a:r>
            <a:r>
              <a:rPr lang="en-US" sz="3200" dirty="0" smtClean="0"/>
              <a:t>layer,</a:t>
            </a:r>
          </a:p>
          <a:p>
            <a:endParaRPr lang="en-US" sz="3200" dirty="0"/>
          </a:p>
          <a:p>
            <a:r>
              <a:rPr lang="en-US" sz="3200" dirty="0" smtClean="0"/>
              <a:t>Turbulent </a:t>
            </a:r>
            <a:r>
              <a:rPr lang="en-US" sz="3200" dirty="0"/>
              <a:t>communication between the sur­face and the air is quite rapid, allowing the air to quickly take 'on characteristics of the underlying sur­face. </a:t>
            </a:r>
            <a:endParaRPr lang="en-US" sz="3200" dirty="0" smtClean="0"/>
          </a:p>
          <a:p>
            <a:endParaRPr lang="en-US" sz="3200" dirty="0"/>
          </a:p>
          <a:p>
            <a:r>
              <a:rPr lang="en-US" sz="3200" dirty="0" smtClean="0"/>
              <a:t>In </a:t>
            </a:r>
            <a:r>
              <a:rPr lang="en-US" sz="3200" dirty="0"/>
              <a:t>fact, one definition of the boundary layer is that portion of the lower troposphere that feels the effects of the underlying surface within about 30 min or less. </a:t>
            </a:r>
          </a:p>
        </p:txBody>
      </p:sp>
    </p:spTree>
    <p:extLst>
      <p:ext uri="{BB962C8B-B14F-4D97-AF65-F5344CB8AC3E}">
        <p14:creationId xmlns:p14="http://schemas.microsoft.com/office/powerpoint/2010/main" val="31573117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884" y="0"/>
            <a:ext cx="5569499" cy="584775"/>
          </a:xfrm>
          <a:prstGeom prst="rect">
            <a:avLst/>
          </a:prstGeom>
        </p:spPr>
        <p:txBody>
          <a:bodyPr wrap="square">
            <a:spAutoFit/>
          </a:bodyPr>
          <a:lstStyle/>
          <a:p>
            <a:r>
              <a:rPr lang="en-US" sz="3200" dirty="0"/>
              <a:t>Fluxes are defined by:</a:t>
            </a:r>
          </a:p>
        </p:txBody>
      </p:sp>
      <p:sp>
        <p:nvSpPr>
          <p:cNvPr id="5" name="Rectangle 4"/>
          <p:cNvSpPr/>
          <p:nvPr/>
        </p:nvSpPr>
        <p:spPr>
          <a:xfrm>
            <a:off x="1671986" y="935379"/>
            <a:ext cx="3493572" cy="646331"/>
          </a:xfrm>
          <a:prstGeom prst="rect">
            <a:avLst/>
          </a:prstGeom>
        </p:spPr>
        <p:txBody>
          <a:bodyPr wrap="square">
            <a:spAutoFit/>
          </a:bodyPr>
          <a:lstStyle/>
          <a:p>
            <a:r>
              <a:rPr lang="en-US" sz="3600" dirty="0"/>
              <a:t>QH = </a:t>
            </a:r>
            <a:r>
              <a:rPr lang="el-GR" sz="3600" dirty="0"/>
              <a:t>ρ</a:t>
            </a:r>
            <a:r>
              <a:rPr lang="en-US" sz="3600" dirty="0" err="1"/>
              <a:t>Cp</a:t>
            </a:r>
            <a:r>
              <a:rPr lang="en-US" sz="3600" dirty="0"/>
              <a:t> w'</a:t>
            </a:r>
            <a:r>
              <a:rPr lang="el-GR" sz="3600" dirty="0"/>
              <a:t>θ '</a:t>
            </a:r>
            <a:endParaRPr lang="en-US" sz="3600" dirty="0"/>
          </a:p>
        </p:txBody>
      </p:sp>
      <p:sp>
        <p:nvSpPr>
          <p:cNvPr id="6" name="Rectangle 5"/>
          <p:cNvSpPr/>
          <p:nvPr/>
        </p:nvSpPr>
        <p:spPr>
          <a:xfrm>
            <a:off x="1443789" y="2072897"/>
            <a:ext cx="2651361" cy="584775"/>
          </a:xfrm>
          <a:prstGeom prst="rect">
            <a:avLst/>
          </a:prstGeom>
        </p:spPr>
        <p:txBody>
          <a:bodyPr wrap="square">
            <a:spAutoFit/>
          </a:bodyPr>
          <a:lstStyle/>
          <a:p>
            <a:r>
              <a:rPr lang="en-US" sz="3200" dirty="0"/>
              <a:t>QLE = </a:t>
            </a:r>
            <a:r>
              <a:rPr lang="el-GR" sz="3200" dirty="0"/>
              <a:t>ρ </a:t>
            </a:r>
            <a:r>
              <a:rPr lang="en-US" sz="3200" dirty="0" err="1"/>
              <a:t>Lv</a:t>
            </a:r>
            <a:r>
              <a:rPr lang="en-US" sz="3200" dirty="0"/>
              <a:t> </a:t>
            </a:r>
            <a:r>
              <a:rPr lang="en-US" sz="3200" dirty="0" err="1"/>
              <a:t>w'q</a:t>
            </a:r>
            <a:r>
              <a:rPr lang="en-US" sz="3200" dirty="0"/>
              <a:t>'</a:t>
            </a:r>
          </a:p>
        </p:txBody>
      </p:sp>
      <p:sp>
        <p:nvSpPr>
          <p:cNvPr id="7" name="Rectangle 6"/>
          <p:cNvSpPr/>
          <p:nvPr/>
        </p:nvSpPr>
        <p:spPr>
          <a:xfrm>
            <a:off x="1491487" y="3124710"/>
            <a:ext cx="10299459" cy="1138773"/>
          </a:xfrm>
          <a:prstGeom prst="rect">
            <a:avLst/>
          </a:prstGeom>
        </p:spPr>
        <p:txBody>
          <a:bodyPr wrap="square">
            <a:spAutoFit/>
          </a:bodyPr>
          <a:lstStyle/>
          <a:p>
            <a:r>
              <a:rPr lang="en-US" sz="3600" dirty="0"/>
              <a:t>•</a:t>
            </a:r>
            <a:r>
              <a:rPr lang="en-US" dirty="0"/>
              <a:t>	</a:t>
            </a:r>
            <a:r>
              <a:rPr lang="en-US" sz="3200" dirty="0"/>
              <a:t>w’: turbulent fluctuations of upward wind velocity</a:t>
            </a:r>
          </a:p>
          <a:p>
            <a:r>
              <a:rPr lang="en-US" sz="3200" dirty="0"/>
              <a:t>•	q’: turbulent fluctuations of humidity</a:t>
            </a:r>
          </a:p>
        </p:txBody>
      </p:sp>
      <p:sp>
        <p:nvSpPr>
          <p:cNvPr id="8" name="Rectangle 7"/>
          <p:cNvSpPr/>
          <p:nvPr/>
        </p:nvSpPr>
        <p:spPr>
          <a:xfrm>
            <a:off x="1250075" y="5197607"/>
            <a:ext cx="482824" cy="646331"/>
          </a:xfrm>
          <a:prstGeom prst="rect">
            <a:avLst/>
          </a:prstGeom>
        </p:spPr>
        <p:txBody>
          <a:bodyPr wrap="none">
            <a:spAutoFit/>
          </a:bodyPr>
          <a:lstStyle/>
          <a:p>
            <a:r>
              <a:rPr lang="el-GR" sz="3600" dirty="0"/>
              <a:t>θ</a:t>
            </a:r>
            <a:r>
              <a:rPr lang="el-GR" dirty="0"/>
              <a:t> </a:t>
            </a:r>
            <a:endParaRPr lang="en-US" dirty="0"/>
          </a:p>
        </p:txBody>
      </p:sp>
      <p:sp>
        <p:nvSpPr>
          <p:cNvPr id="9" name="Rectangle 8"/>
          <p:cNvSpPr/>
          <p:nvPr/>
        </p:nvSpPr>
        <p:spPr>
          <a:xfrm>
            <a:off x="2271862" y="5197607"/>
            <a:ext cx="7280070" cy="646331"/>
          </a:xfrm>
          <a:prstGeom prst="rect">
            <a:avLst/>
          </a:prstGeom>
        </p:spPr>
        <p:txBody>
          <a:bodyPr wrap="none">
            <a:spAutoFit/>
          </a:bodyPr>
          <a:lstStyle/>
          <a:p>
            <a:r>
              <a:rPr lang="en-US" sz="3600" dirty="0" smtClean="0"/>
              <a:t>Turbulent </a:t>
            </a:r>
            <a:r>
              <a:rPr lang="en-US" sz="3600" dirty="0"/>
              <a:t>fluctuations of temperature</a:t>
            </a:r>
          </a:p>
        </p:txBody>
      </p:sp>
    </p:spTree>
    <p:extLst>
      <p:ext uri="{BB962C8B-B14F-4D97-AF65-F5344CB8AC3E}">
        <p14:creationId xmlns:p14="http://schemas.microsoft.com/office/powerpoint/2010/main" val="205618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647974"/>
          </a:xfrm>
          <a:prstGeom prst="rect">
            <a:avLst/>
          </a:prstGeom>
        </p:spPr>
        <p:txBody>
          <a:bodyPr wrap="square">
            <a:spAutoFit/>
          </a:bodyPr>
          <a:lstStyle/>
          <a:p>
            <a:pPr marL="571500" indent="-571500">
              <a:buFont typeface="Courier New" panose="02070309020205020404" pitchFamily="49" charset="0"/>
              <a:buChar char="o"/>
            </a:pPr>
            <a:r>
              <a:rPr lang="en-US" sz="3400" dirty="0" smtClean="0">
                <a:solidFill>
                  <a:srgbClr val="002060"/>
                </a:solidFill>
              </a:rPr>
              <a:t>The </a:t>
            </a:r>
            <a:r>
              <a:rPr lang="en-US" sz="3400" dirty="0" smtClean="0">
                <a:solidFill>
                  <a:srgbClr val="C00000"/>
                </a:solidFill>
              </a:rPr>
              <a:t>Earth's surface </a:t>
            </a:r>
            <a:r>
              <a:rPr lang="en-US" sz="3400" dirty="0" smtClean="0">
                <a:solidFill>
                  <a:srgbClr val="002060"/>
                </a:solidFill>
              </a:rPr>
              <a:t>is the </a:t>
            </a:r>
            <a:r>
              <a:rPr lang="en-US" sz="3400" dirty="0" smtClean="0">
                <a:solidFill>
                  <a:srgbClr val="C00000"/>
                </a:solidFill>
              </a:rPr>
              <a:t>bottom boundary </a:t>
            </a:r>
            <a:r>
              <a:rPr lang="en-US" sz="3400" dirty="0" smtClean="0">
                <a:solidFill>
                  <a:srgbClr val="002060"/>
                </a:solidFill>
              </a:rPr>
              <a:t>of the atmosphere. </a:t>
            </a:r>
          </a:p>
          <a:p>
            <a:pPr marL="571500" indent="-571500">
              <a:buFont typeface="Courier New" panose="02070309020205020404" pitchFamily="49" charset="0"/>
              <a:buChar char="o"/>
            </a:pPr>
            <a:r>
              <a:rPr lang="en-US" sz="3400" dirty="0" smtClean="0">
                <a:solidFill>
                  <a:srgbClr val="002060"/>
                </a:solidFill>
              </a:rPr>
              <a:t>The </a:t>
            </a:r>
            <a:r>
              <a:rPr lang="en-US" sz="3400" dirty="0">
                <a:solidFill>
                  <a:srgbClr val="002060"/>
                </a:solidFill>
              </a:rPr>
              <a:t>portion of the </a:t>
            </a:r>
            <a:r>
              <a:rPr lang="en-US" sz="3400" dirty="0">
                <a:solidFill>
                  <a:srgbClr val="C00000"/>
                </a:solidFill>
              </a:rPr>
              <a:t>atmosphere</a:t>
            </a:r>
            <a:r>
              <a:rPr lang="en-US" sz="3400" dirty="0">
                <a:solidFill>
                  <a:srgbClr val="002060"/>
                </a:solidFill>
              </a:rPr>
              <a:t> </a:t>
            </a:r>
            <a:r>
              <a:rPr lang="en-US" sz="3400" dirty="0">
                <a:solidFill>
                  <a:srgbClr val="C00000"/>
                </a:solidFill>
              </a:rPr>
              <a:t>most affected </a:t>
            </a:r>
            <a:r>
              <a:rPr lang="en-US" sz="3400" dirty="0">
                <a:solidFill>
                  <a:srgbClr val="002060"/>
                </a:solidFill>
              </a:rPr>
              <a:t>by </a:t>
            </a:r>
            <a:r>
              <a:rPr lang="en-US" sz="3400" dirty="0">
                <a:solidFill>
                  <a:srgbClr val="C00000"/>
                </a:solidFill>
              </a:rPr>
              <a:t>Earth's surface </a:t>
            </a:r>
            <a:r>
              <a:rPr lang="en-US" sz="3400" dirty="0" smtClean="0">
                <a:solidFill>
                  <a:srgbClr val="002060"/>
                </a:solidFill>
              </a:rPr>
              <a:t>is </a:t>
            </a:r>
            <a:r>
              <a:rPr lang="en-US" sz="3400" dirty="0">
                <a:solidFill>
                  <a:srgbClr val="002060"/>
                </a:solidFill>
              </a:rPr>
              <a:t>called the </a:t>
            </a:r>
            <a:r>
              <a:rPr lang="en-US" sz="3400" dirty="0">
                <a:solidFill>
                  <a:srgbClr val="C00000"/>
                </a:solidFill>
              </a:rPr>
              <a:t>A</a:t>
            </a:r>
            <a:r>
              <a:rPr lang="en-US" sz="3400" dirty="0" smtClean="0">
                <a:solidFill>
                  <a:srgbClr val="C00000"/>
                </a:solidFill>
              </a:rPr>
              <a:t>tmospheric </a:t>
            </a:r>
            <a:r>
              <a:rPr lang="en-US" sz="3400" dirty="0">
                <a:solidFill>
                  <a:srgbClr val="C00000"/>
                </a:solidFill>
              </a:rPr>
              <a:t>B</a:t>
            </a:r>
            <a:r>
              <a:rPr lang="en-US" sz="3400" dirty="0" smtClean="0">
                <a:solidFill>
                  <a:srgbClr val="C00000"/>
                </a:solidFill>
              </a:rPr>
              <a:t>oundary </a:t>
            </a:r>
            <a:r>
              <a:rPr lang="en-US" sz="3400" dirty="0">
                <a:solidFill>
                  <a:srgbClr val="C00000"/>
                </a:solidFill>
              </a:rPr>
              <a:t>L</a:t>
            </a:r>
            <a:r>
              <a:rPr lang="en-US" sz="3400" dirty="0" smtClean="0">
                <a:solidFill>
                  <a:srgbClr val="C00000"/>
                </a:solidFill>
              </a:rPr>
              <a:t>ayer </a:t>
            </a:r>
            <a:r>
              <a:rPr lang="en-US" sz="3400" dirty="0">
                <a:solidFill>
                  <a:srgbClr val="002060"/>
                </a:solidFill>
              </a:rPr>
              <a:t>(</a:t>
            </a:r>
            <a:r>
              <a:rPr lang="en-US" sz="3400" dirty="0" smtClean="0">
                <a:solidFill>
                  <a:srgbClr val="002060"/>
                </a:solidFill>
              </a:rPr>
              <a:t>ABL)</a:t>
            </a:r>
          </a:p>
          <a:p>
            <a:pPr marL="571500" indent="-571500">
              <a:buFont typeface="Courier New" panose="02070309020205020404" pitchFamily="49" charset="0"/>
              <a:buChar char="o"/>
            </a:pPr>
            <a:r>
              <a:rPr lang="en-US" sz="3600" dirty="0"/>
              <a:t>A</a:t>
            </a:r>
            <a:r>
              <a:rPr lang="en-US" sz="3600" dirty="0" smtClean="0"/>
              <a:t>BL</a:t>
            </a:r>
            <a:r>
              <a:rPr lang="en-US" sz="3600" dirty="0"/>
              <a:t>, also known as the </a:t>
            </a:r>
            <a:r>
              <a:rPr lang="en-US" sz="3600" dirty="0" smtClean="0"/>
              <a:t>Planetary </a:t>
            </a:r>
            <a:r>
              <a:rPr lang="en-US" sz="3600" dirty="0"/>
              <a:t>B</a:t>
            </a:r>
            <a:r>
              <a:rPr lang="en-US" sz="3600" dirty="0" smtClean="0"/>
              <a:t>oundary </a:t>
            </a:r>
            <a:r>
              <a:rPr lang="en-US" sz="3600" dirty="0"/>
              <a:t>L</a:t>
            </a:r>
            <a:r>
              <a:rPr lang="en-US" sz="3600" dirty="0" smtClean="0"/>
              <a:t>ayer </a:t>
            </a:r>
            <a:r>
              <a:rPr lang="en-US" sz="3600" dirty="0"/>
              <a:t>(PBL), is the lowest layer of the troposphere. </a:t>
            </a:r>
            <a:endParaRPr lang="en-US" sz="3600" dirty="0" smtClean="0"/>
          </a:p>
          <a:p>
            <a:pPr marL="571500" indent="-571500">
              <a:buFont typeface="Courier New" panose="02070309020205020404" pitchFamily="49" charset="0"/>
              <a:buChar char="o"/>
            </a:pPr>
            <a:r>
              <a:rPr lang="en-US" sz="3600" dirty="0" smtClean="0"/>
              <a:t>The </a:t>
            </a:r>
            <a:r>
              <a:rPr lang="en-US" sz="3600" dirty="0">
                <a:solidFill>
                  <a:srgbClr val="C00000"/>
                </a:solidFill>
              </a:rPr>
              <a:t>ABL</a:t>
            </a:r>
            <a:r>
              <a:rPr lang="en-US" sz="3600" dirty="0"/>
              <a:t> is in contact with the surface and </a:t>
            </a:r>
            <a:r>
              <a:rPr lang="en-US" sz="3600" dirty="0">
                <a:solidFill>
                  <a:srgbClr val="C00000"/>
                </a:solidFill>
              </a:rPr>
              <a:t>experiences frictional effects. </a:t>
            </a:r>
            <a:endParaRPr lang="en-US" sz="3600" dirty="0" smtClean="0">
              <a:solidFill>
                <a:srgbClr val="C00000"/>
              </a:solidFill>
            </a:endParaRPr>
          </a:p>
          <a:p>
            <a:pPr marL="571500" indent="-571500">
              <a:buFont typeface="Courier New" panose="02070309020205020404" pitchFamily="49" charset="0"/>
              <a:buChar char="o"/>
            </a:pPr>
            <a:r>
              <a:rPr lang="en-US" sz="3600" dirty="0" smtClean="0"/>
              <a:t>Heat</a:t>
            </a:r>
            <a:r>
              <a:rPr lang="en-US" sz="3600" dirty="0"/>
              <a:t>, moisture, momentum, aerosols, and gases are </a:t>
            </a:r>
            <a:r>
              <a:rPr lang="en-US" sz="3600" dirty="0">
                <a:solidFill>
                  <a:srgbClr val="C00000"/>
                </a:solidFill>
              </a:rPr>
              <a:t>exchanged</a:t>
            </a:r>
            <a:r>
              <a:rPr lang="en-US" sz="3600" dirty="0"/>
              <a:t> between the free atmosphere and the surface through the </a:t>
            </a:r>
            <a:r>
              <a:rPr lang="en-US" sz="3600" dirty="0">
                <a:solidFill>
                  <a:srgbClr val="C00000"/>
                </a:solidFill>
              </a:rPr>
              <a:t>ABL</a:t>
            </a:r>
            <a:r>
              <a:rPr lang="en-US" sz="3600" dirty="0"/>
              <a:t>. </a:t>
            </a:r>
            <a:r>
              <a:rPr lang="en-US" sz="3600" dirty="0" smtClean="0"/>
              <a:t>The </a:t>
            </a:r>
            <a:r>
              <a:rPr lang="en-US" sz="3600" dirty="0"/>
              <a:t>boundary layer depth varies from 10s of meters over tropical oceans to several km over hot, dry continents but the </a:t>
            </a:r>
            <a:r>
              <a:rPr lang="en-US" sz="3600" dirty="0">
                <a:solidFill>
                  <a:srgbClr val="C00000"/>
                </a:solidFill>
              </a:rPr>
              <a:t>typical height is about 1 km. </a:t>
            </a:r>
            <a:endParaRPr lang="en-US" sz="3400" dirty="0">
              <a:solidFill>
                <a:srgbClr val="C00000"/>
              </a:solidFill>
            </a:endParaRPr>
          </a:p>
        </p:txBody>
      </p:sp>
    </p:spTree>
    <p:extLst>
      <p:ext uri="{BB962C8B-B14F-4D97-AF65-F5344CB8AC3E}">
        <p14:creationId xmlns:p14="http://schemas.microsoft.com/office/powerpoint/2010/main" val="246419471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2568" y="554050"/>
            <a:ext cx="6096000" cy="2862322"/>
          </a:xfrm>
          <a:prstGeom prst="rect">
            <a:avLst/>
          </a:prstGeom>
        </p:spPr>
        <p:txBody>
          <a:bodyPr>
            <a:spAutoFit/>
          </a:bodyPr>
          <a:lstStyle/>
          <a:p>
            <a:r>
              <a:rPr lang="en-US" dirty="0"/>
              <a:t>9.1 Turbulence </a:t>
            </a:r>
          </a:p>
          <a:p>
            <a:r>
              <a:rPr lang="en-US" dirty="0"/>
              <a:t>Atmospheric flow is a complex superposition of many different horizontal scales of motion (Table 9.1), where the "scale" of a phenomenon describes its typi­cal or average size. The largest are planetary-scale circulations that have sizes comparable to the circum­ference of the Earth. Slightly smaller than planetary scale are synoptic scale cyclones, anticyclones, and waves in the jet stream. Medium-size features are called mesoscale and include frontal zones, rain bands, the larger thunderstorm and cloud complexes, and various terrain-modulated flows. </a:t>
            </a:r>
          </a:p>
        </p:txBody>
      </p:sp>
      <p:sp>
        <p:nvSpPr>
          <p:cNvPr id="3" name="Rectangle 2"/>
          <p:cNvSpPr/>
          <p:nvPr/>
        </p:nvSpPr>
        <p:spPr>
          <a:xfrm>
            <a:off x="412376" y="4407531"/>
            <a:ext cx="6096000" cy="1754326"/>
          </a:xfrm>
          <a:prstGeom prst="rect">
            <a:avLst/>
          </a:prstGeom>
        </p:spPr>
        <p:txBody>
          <a:bodyPr>
            <a:spAutoFit/>
          </a:bodyPr>
          <a:lstStyle/>
          <a:p>
            <a:r>
              <a:rPr lang="en-US" dirty="0"/>
              <a:t>Smaller yet are the microscales, which contain boundary-layer scales of about 2 km, and the smaller turbulence scales contained within it and within clouds. The mesoscale and microscale are further subdivided, as indicated in Table 9.1. This chapter focuses on the microscales, starting with the smaller ones. </a:t>
            </a:r>
          </a:p>
        </p:txBody>
      </p:sp>
    </p:spTree>
    <p:extLst>
      <p:ext uri="{BB962C8B-B14F-4D97-AF65-F5344CB8AC3E}">
        <p14:creationId xmlns:p14="http://schemas.microsoft.com/office/powerpoint/2010/main" val="24501569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05342"/>
            <a:ext cx="6096000" cy="4247317"/>
          </a:xfrm>
          <a:prstGeom prst="rect">
            <a:avLst/>
          </a:prstGeom>
        </p:spPr>
        <p:txBody>
          <a:bodyPr>
            <a:spAutoFit/>
          </a:bodyPr>
          <a:lstStyle/>
          <a:p>
            <a:r>
              <a:rPr lang="en-US" dirty="0"/>
              <a:t>When flows contain </a:t>
            </a:r>
            <a:r>
              <a:rPr lang="en-US" dirty="0" err="1"/>
              <a:t>irregul'ar</a:t>
            </a:r>
            <a:r>
              <a:rPr lang="en-US" dirty="0"/>
              <a:t> swirls of many sizes that are superimposed, the flow is said to be turbu­lent. The swirls are often called eddies, but each individual eddy is evanescent and quickly disap­pears to be replaced by a succession of different eddies. When the flow is smooth, it is said to be laminar. Both laminar and turbulent flows can exist at different times and locations in the boundary layer. </a:t>
            </a:r>
          </a:p>
          <a:p>
            <a:r>
              <a:rPr lang="en-US" dirty="0"/>
              <a:t>Turbulence can be generated mechanically, ther­mally,, and </a:t>
            </a:r>
            <a:r>
              <a:rPr lang="en-US" dirty="0" err="1"/>
              <a:t>inertially</a:t>
            </a:r>
            <a:r>
              <a:rPr lang="en-US" dirty="0"/>
              <a:t>. </a:t>
            </a:r>
            <a:r>
              <a:rPr lang="en-US" dirty="0" err="1"/>
              <a:t>iWechanical</a:t>
            </a:r>
            <a:r>
              <a:rPr lang="en-US" dirty="0"/>
              <a:t> turbulence, also known as forced convection, can form if there is shear in the mean wind. Such shear can be caused by frictional drag, which causes slower winds near the ground than aloft; by wake turbulence, as the wind swirls behind obstacles such as trees, buildings, and islands (Fig. 9.2); and by free shear in regions away from any solid surface (Fig. 9.3). </a:t>
            </a:r>
          </a:p>
        </p:txBody>
      </p:sp>
    </p:spTree>
    <p:extLst>
      <p:ext uri="{BB962C8B-B14F-4D97-AF65-F5344CB8AC3E}">
        <p14:creationId xmlns:p14="http://schemas.microsoft.com/office/powerpoint/2010/main" val="386306231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1916" y="-735042"/>
            <a:ext cx="9160042" cy="8284557"/>
          </a:xfrm>
          <a:prstGeom prst="rect">
            <a:avLst/>
          </a:prstGeom>
        </p:spPr>
      </p:pic>
    </p:spTree>
    <p:extLst>
      <p:ext uri="{BB962C8B-B14F-4D97-AF65-F5344CB8AC3E}">
        <p14:creationId xmlns:p14="http://schemas.microsoft.com/office/powerpoint/2010/main" val="41070399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04799"/>
            <a:ext cx="11903242" cy="4524315"/>
          </a:xfrm>
          <a:prstGeom prst="rect">
            <a:avLst/>
          </a:prstGeom>
        </p:spPr>
        <p:txBody>
          <a:bodyPr wrap="square">
            <a:spAutoFit/>
          </a:bodyPr>
          <a:lstStyle/>
          <a:p>
            <a:r>
              <a:rPr lang="en-US" sz="3200" dirty="0"/>
              <a:t>Thermal or convective turbulence, also known as free convection, consists of plumes or thermals of warm air that rises and cold air that sinks due to buoyancy forces. Near the ground, the rising air is often in the form of intersecting curtains or sheets of updrafts, the intersections of which we can identify as plumes with diameters about 100 m. Higher in the boundary layer, many such plumes and updraft curtains merge to form larger diameter (-1 km) thermals. For air containing sufficient moisture, the tops of these thermals contain cumu­lus clouds (Fig. 9.4). </a:t>
            </a:r>
          </a:p>
        </p:txBody>
      </p:sp>
    </p:spTree>
    <p:extLst>
      <p:ext uri="{BB962C8B-B14F-4D97-AF65-F5344CB8AC3E}">
        <p14:creationId xmlns:p14="http://schemas.microsoft.com/office/powerpoint/2010/main" val="35630296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589" y="176463"/>
            <a:ext cx="11614485" cy="3539430"/>
          </a:xfrm>
          <a:prstGeom prst="rect">
            <a:avLst/>
          </a:prstGeom>
        </p:spPr>
        <p:txBody>
          <a:bodyPr wrap="square">
            <a:spAutoFit/>
          </a:bodyPr>
          <a:lstStyle/>
          <a:p>
            <a:r>
              <a:rPr lang="en-US" sz="2800" dirty="0"/>
              <a:t>Small eddies can also be generated along the edges of larger eddies, a process called the turbulent cascade, where some of the inertial energy of the larger eddies is lost to the smaller eddies, as elo­quently described by Richardson's poem (see Chapter 1 ). Inertial turbulence is just a special form of shear turbulence, where the shear is generated by larger eddies. The superposition of all scales of eddy motion can be quantified via an energy spectrum (Fig. 9.5), which indicates how much of the total tur­bulence kinetic energy is associated with each eddy scale. </a:t>
            </a:r>
          </a:p>
        </p:txBody>
      </p:sp>
      <p:sp>
        <p:nvSpPr>
          <p:cNvPr id="3" name="Rectangle 2"/>
          <p:cNvSpPr/>
          <p:nvPr/>
        </p:nvSpPr>
        <p:spPr>
          <a:xfrm>
            <a:off x="-1" y="3715893"/>
            <a:ext cx="11967411" cy="2246769"/>
          </a:xfrm>
          <a:prstGeom prst="rect">
            <a:avLst/>
          </a:prstGeom>
        </p:spPr>
        <p:txBody>
          <a:bodyPr wrap="square">
            <a:spAutoFit/>
          </a:bodyPr>
          <a:lstStyle/>
          <a:p>
            <a:r>
              <a:rPr lang="en-US" sz="2800" dirty="0"/>
              <a:t>t affects all turbulent scales because of the turbulent cascade of energy from larger to smaller scales. For turbulence to exist, there must be continual genera­tion of turbulence from shear or buoy </a:t>
            </a:r>
            <a:r>
              <a:rPr lang="en-US" sz="2800" dirty="0" err="1"/>
              <a:t>ancy</a:t>
            </a:r>
            <a:r>
              <a:rPr lang="en-US" sz="2800" dirty="0"/>
              <a:t> (usually into the larger scale eddies) to offset the transfer of kinetic energy down the spectrum of ever-smaller eddy sizes toward eventual dissipation. But why does nature produce turbulence? </a:t>
            </a:r>
          </a:p>
        </p:txBody>
      </p:sp>
    </p:spTree>
    <p:extLst>
      <p:ext uri="{BB962C8B-B14F-4D97-AF65-F5344CB8AC3E}">
        <p14:creationId xmlns:p14="http://schemas.microsoft.com/office/powerpoint/2010/main" val="185581768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698" y="222503"/>
            <a:ext cx="11142186" cy="1384995"/>
          </a:xfrm>
          <a:prstGeom prst="rect">
            <a:avLst/>
          </a:prstGeom>
        </p:spPr>
        <p:txBody>
          <a:bodyPr wrap="square">
            <a:spAutoFit/>
          </a:bodyPr>
          <a:lstStyle/>
          <a:p>
            <a:endParaRPr lang="en-US" sz="2800" dirty="0" smtClean="0"/>
          </a:p>
          <a:p>
            <a:r>
              <a:rPr lang="en-US" sz="2800" dirty="0" smtClean="0"/>
              <a:t>The </a:t>
            </a:r>
            <a:r>
              <a:rPr lang="en-US" sz="2800" dirty="0"/>
              <a:t>intensity of tur­bulence in the u direction is then defined by the </a:t>
            </a:r>
            <a:r>
              <a:rPr lang="en-US" sz="2800" dirty="0" smtClean="0"/>
              <a:t>variance: </a:t>
            </a:r>
            <a:endParaRPr lang="en-US" sz="2800" dirty="0"/>
          </a:p>
        </p:txBody>
      </p:sp>
      <p:sp>
        <p:nvSpPr>
          <p:cNvPr id="3" name="Rectangle 2"/>
          <p:cNvSpPr/>
          <p:nvPr/>
        </p:nvSpPr>
        <p:spPr>
          <a:xfrm>
            <a:off x="176463" y="3283893"/>
            <a:ext cx="11742821" cy="2862322"/>
          </a:xfrm>
          <a:prstGeom prst="rect">
            <a:avLst/>
          </a:prstGeom>
        </p:spPr>
        <p:txBody>
          <a:bodyPr wrap="square">
            <a:spAutoFit/>
          </a:bodyPr>
          <a:lstStyle/>
          <a:p>
            <a:r>
              <a:rPr lang="en-US" dirty="0"/>
              <a:t>Again, this is the variance averaged over a half-hour period so this variance value can vary slowly with time over subsequent averaging periods. Similar equations can be defined for the other velocity components. </a:t>
            </a:r>
          </a:p>
          <a:p>
            <a:r>
              <a:rPr lang="en-US" dirty="0"/>
              <a:t>For situations in which u,7 is relatively constant with time (e.g., the same now as an hour ago), the turbulent nature of the flow is said to be stationary. When </a:t>
            </a:r>
            <a:r>
              <a:rPr lang="en-US" dirty="0" err="1"/>
              <a:t>ua</a:t>
            </a:r>
            <a:r>
              <a:rPr lang="en-US" dirty="0"/>
              <a:t> is relatively uniform in space ( e.g., the same value in one town as in a </a:t>
            </a:r>
            <a:r>
              <a:rPr lang="en-US" dirty="0" err="1"/>
              <a:t>neighboriug</a:t>
            </a:r>
            <a:r>
              <a:rPr lang="en-US" dirty="0"/>
              <a:t> town), the flow is said to be homogeneous. For situations in which the turbulence intensity at any one point is the same in all directions (u,7 = u3 = </a:t>
            </a:r>
            <a:r>
              <a:rPr lang="en-US" dirty="0" err="1"/>
              <a:t>u,i</a:t>
            </a:r>
            <a:r>
              <a:rPr lang="en-US" dirty="0"/>
              <a:t>), the flow is said to be isotropic.</a:t>
            </a:r>
          </a:p>
          <a:p>
            <a:r>
              <a:rPr lang="en-US" dirty="0"/>
              <a:t>In the atmosphere, fluctuations in velocity are often accompanied by fluctuations in scalar values such as temperature, humidity, or pollutant concentration. For example, in a field of thermals there are regions where warm air is rising (positive potential temperature O' accompanies positive vertical velocity w'), surrounded by regions where cold air is sinking (negative O' </a:t>
            </a:r>
            <a:r>
              <a:rPr lang="en-US" dirty="0" err="1"/>
              <a:t>accom-arries</a:t>
            </a:r>
            <a:r>
              <a:rPr lang="en-US" dirty="0"/>
              <a:t> negative w'). One measure of the amount that O and w vary together is the covariance (</a:t>
            </a:r>
            <a:r>
              <a:rPr lang="en-US" dirty="0" err="1"/>
              <a:t>cov</a:t>
            </a:r>
            <a:r>
              <a:rPr lang="en-US" dirty="0"/>
              <a:t>) </a:t>
            </a:r>
          </a:p>
        </p:txBody>
      </p:sp>
      <p:pic>
        <p:nvPicPr>
          <p:cNvPr id="4" name="Picture 3"/>
          <p:cNvPicPr>
            <a:picLocks noChangeAspect="1"/>
          </p:cNvPicPr>
          <p:nvPr/>
        </p:nvPicPr>
        <p:blipFill>
          <a:blip r:embed="rId2"/>
          <a:stretch>
            <a:fillRect/>
          </a:stretch>
        </p:blipFill>
        <p:spPr>
          <a:xfrm>
            <a:off x="1888958" y="1787972"/>
            <a:ext cx="8692585" cy="1495921"/>
          </a:xfrm>
          <a:prstGeom prst="rect">
            <a:avLst/>
          </a:prstGeom>
        </p:spPr>
      </p:pic>
    </p:spTree>
    <p:extLst>
      <p:ext uri="{BB962C8B-B14F-4D97-AF65-F5344CB8AC3E}">
        <p14:creationId xmlns:p14="http://schemas.microsoft.com/office/powerpoint/2010/main" val="22735110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51344"/>
            <a:ext cx="6096000" cy="5355312"/>
          </a:xfrm>
          <a:prstGeom prst="rect">
            <a:avLst/>
          </a:prstGeom>
        </p:spPr>
        <p:txBody>
          <a:bodyPr>
            <a:spAutoFit/>
          </a:bodyPr>
          <a:lstStyle/>
          <a:p>
            <a:pPr>
              <a:buFont typeface="Arial" panose="020B0604020202020204" pitchFamily="34" charset="0"/>
              <a:buChar char="•"/>
            </a:pPr>
            <a:r>
              <a:rPr lang="en-US" dirty="0"/>
              <a:t>table: With warmer environment after an initial upward displacement, the parcel will sink</a:t>
            </a:r>
          </a:p>
          <a:p>
            <a:pPr>
              <a:buFont typeface="Arial" panose="020B0604020202020204" pitchFamily="34" charset="0"/>
              <a:buChar char="•"/>
            </a:pPr>
            <a:r>
              <a:rPr lang="en-US" dirty="0"/>
              <a:t>Unstable: With cooler environment after an initial upward displacement, the parcel will rise</a:t>
            </a:r>
          </a:p>
          <a:p>
            <a:pPr>
              <a:buFont typeface="Arial" panose="020B0604020202020204" pitchFamily="34" charset="0"/>
              <a:buChar char="•"/>
            </a:pPr>
            <a:r>
              <a:rPr lang="en-US" dirty="0"/>
              <a:t>Neutral: With the same temperature, the parcel will remain neutrally buoyant</a:t>
            </a:r>
          </a:p>
          <a:p>
            <a:pPr>
              <a:buFont typeface="Arial" panose="020B0604020202020204" pitchFamily="34" charset="0"/>
              <a:buChar char="•"/>
            </a:pPr>
            <a:r>
              <a:rPr lang="en-US" dirty="0"/>
              <a:t>Conditionally unstable: Stable except for rising or sinking parcels that are saturated with water vapor</a:t>
            </a:r>
          </a:p>
          <a:p>
            <a:r>
              <a:rPr lang="en-US" dirty="0"/>
              <a:t>The temperature profiles associated with stable, neutral, and unstable conditions are illustrated in Fig. 6.4a. Stability is also assessed from the vertical gradient of </a:t>
            </a:r>
            <a:r>
              <a:rPr lang="en-US" dirty="0">
                <a:hlinkClick r:id="rId2"/>
              </a:rPr>
              <a:t>potential temperature, θ</a:t>
            </a:r>
            <a:r>
              <a:rPr lang="en-US" dirty="0"/>
              <a:t>, where </a:t>
            </a:r>
            <a:r>
              <a:rPr lang="en-US" i="1" dirty="0" err="1"/>
              <a:t>δθ</a:t>
            </a:r>
            <a:r>
              <a:rPr lang="en-US" dirty="0"/>
              <a:t>/</a:t>
            </a:r>
            <a:r>
              <a:rPr lang="en-US" i="1" dirty="0" err="1"/>
              <a:t>δz</a:t>
            </a:r>
            <a:r>
              <a:rPr lang="en-US" dirty="0"/>
              <a:t> </a:t>
            </a:r>
            <a:r>
              <a:rPr lang="en-US" i="1" dirty="0"/>
              <a:t>&gt; 0</a:t>
            </a:r>
            <a:r>
              <a:rPr lang="en-US" dirty="0"/>
              <a:t> is stable; </a:t>
            </a:r>
            <a:r>
              <a:rPr lang="en-US" i="1" dirty="0" err="1"/>
              <a:t>δθ</a:t>
            </a:r>
            <a:r>
              <a:rPr lang="en-US" dirty="0"/>
              <a:t>/</a:t>
            </a:r>
            <a:r>
              <a:rPr lang="en-US" i="1" dirty="0" err="1"/>
              <a:t>δz</a:t>
            </a:r>
            <a:r>
              <a:rPr lang="en-US" i="1" dirty="0"/>
              <a:t> = 0</a:t>
            </a:r>
            <a:r>
              <a:rPr lang="en-US" dirty="0"/>
              <a:t> is neutral; and </a:t>
            </a:r>
            <a:r>
              <a:rPr lang="en-US" i="1" dirty="0" err="1"/>
              <a:t>δθ</a:t>
            </a:r>
            <a:r>
              <a:rPr lang="en-US" i="1" dirty="0"/>
              <a:t>/</a:t>
            </a:r>
            <a:r>
              <a:rPr lang="en-US" i="1" dirty="0" err="1"/>
              <a:t>δz</a:t>
            </a:r>
            <a:r>
              <a:rPr lang="en-US" i="1" dirty="0"/>
              <a:t> &lt; 0</a:t>
            </a:r>
            <a:r>
              <a:rPr lang="en-US" dirty="0"/>
              <a:t> is unstable (Fig. 6.4b). Stability for moist convection is determined from the vertical gradient of the equivalent potential temperature, </a:t>
            </a:r>
            <a:r>
              <a:rPr lang="en-US" i="1" dirty="0" err="1"/>
              <a:t>δθ</a:t>
            </a:r>
            <a:r>
              <a:rPr lang="en-US" i="1" baseline="-25000" dirty="0" err="1"/>
              <a:t>e</a:t>
            </a:r>
            <a:r>
              <a:rPr lang="en-US" i="1" dirty="0"/>
              <a:t>/</a:t>
            </a:r>
            <a:r>
              <a:rPr lang="en-US" i="1" dirty="0" err="1"/>
              <a:t>δz</a:t>
            </a:r>
            <a:r>
              <a:rPr lang="en-US" i="1" dirty="0"/>
              <a:t> &gt; 0</a:t>
            </a:r>
            <a:r>
              <a:rPr lang="en-US" dirty="0"/>
              <a:t> is stable; </a:t>
            </a:r>
            <a:r>
              <a:rPr lang="en-US" i="1" dirty="0" err="1"/>
              <a:t>δθ</a:t>
            </a:r>
            <a:r>
              <a:rPr lang="en-US" i="1" baseline="-25000" dirty="0" err="1"/>
              <a:t>e</a:t>
            </a:r>
            <a:r>
              <a:rPr lang="en-US" i="1" dirty="0"/>
              <a:t>/</a:t>
            </a:r>
            <a:r>
              <a:rPr lang="en-US" i="1" dirty="0" err="1"/>
              <a:t>δz</a:t>
            </a:r>
            <a:r>
              <a:rPr lang="en-US" i="1" dirty="0"/>
              <a:t> = 0</a:t>
            </a:r>
            <a:r>
              <a:rPr lang="en-US" dirty="0"/>
              <a:t> is neutral; and </a:t>
            </a:r>
            <a:r>
              <a:rPr lang="en-US" i="1" dirty="0" err="1"/>
              <a:t>δθ</a:t>
            </a:r>
            <a:r>
              <a:rPr lang="en-US" i="1" baseline="-25000" dirty="0" err="1"/>
              <a:t>e</a:t>
            </a:r>
            <a:r>
              <a:rPr lang="en-US" i="1" dirty="0"/>
              <a:t>/</a:t>
            </a:r>
            <a:r>
              <a:rPr lang="en-US" i="1" dirty="0" err="1"/>
              <a:t>δz</a:t>
            </a:r>
            <a:r>
              <a:rPr lang="en-US" i="1" dirty="0"/>
              <a:t> &lt; 0</a:t>
            </a:r>
            <a:r>
              <a:rPr lang="en-US" dirty="0"/>
              <a:t>. The local value of the lapse rate determines local stability; so the atmosphere may have stable and unstable layers. Instability promotes rapid vertical mixing because buoyancy accelerates an initial push on an air parcel.</a:t>
            </a:r>
          </a:p>
        </p:txBody>
      </p:sp>
    </p:spTree>
    <p:extLst>
      <p:ext uri="{BB962C8B-B14F-4D97-AF65-F5344CB8AC3E}">
        <p14:creationId xmlns:p14="http://schemas.microsoft.com/office/powerpoint/2010/main" val="308434420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884" y="1210180"/>
            <a:ext cx="11855116" cy="3416320"/>
          </a:xfrm>
          <a:prstGeom prst="rect">
            <a:avLst/>
          </a:prstGeom>
        </p:spPr>
        <p:txBody>
          <a:bodyPr wrap="square">
            <a:spAutoFit/>
          </a:bodyPr>
          <a:lstStyle/>
          <a:p>
            <a:pPr marL="571500" indent="-571500">
              <a:buFont typeface="Courier New" panose="02070309020205020404" pitchFamily="49" charset="0"/>
              <a:buChar char="o"/>
            </a:pPr>
            <a:r>
              <a:rPr lang="en-US" sz="3600" dirty="0">
                <a:solidFill>
                  <a:srgbClr val="C00000"/>
                </a:solidFill>
              </a:rPr>
              <a:t>Turbulence</a:t>
            </a:r>
            <a:r>
              <a:rPr lang="en-US" sz="3600" dirty="0">
                <a:solidFill>
                  <a:srgbClr val="002060"/>
                </a:solidFill>
              </a:rPr>
              <a:t> and </a:t>
            </a:r>
            <a:r>
              <a:rPr lang="en-US" sz="3600" dirty="0">
                <a:solidFill>
                  <a:srgbClr val="C00000"/>
                </a:solidFill>
              </a:rPr>
              <a:t>static stability </a:t>
            </a:r>
            <a:r>
              <a:rPr lang="en-US" sz="3600" dirty="0">
                <a:solidFill>
                  <a:srgbClr val="002060"/>
                </a:solidFill>
              </a:rPr>
              <a:t>conspire to </a:t>
            </a:r>
            <a:r>
              <a:rPr lang="en-US" sz="3600" dirty="0">
                <a:solidFill>
                  <a:srgbClr val="C00000"/>
                </a:solidFill>
              </a:rPr>
              <a:t>sand­wich</a:t>
            </a:r>
            <a:r>
              <a:rPr lang="en-US" sz="3600" dirty="0">
                <a:solidFill>
                  <a:srgbClr val="002060"/>
                </a:solidFill>
              </a:rPr>
              <a:t> a strong stable layer (</a:t>
            </a:r>
            <a:r>
              <a:rPr lang="en-US" sz="3600" dirty="0">
                <a:solidFill>
                  <a:srgbClr val="C00000"/>
                </a:solidFill>
              </a:rPr>
              <a:t>capping inversion</a:t>
            </a:r>
            <a:r>
              <a:rPr lang="en-US" sz="3600" dirty="0">
                <a:solidFill>
                  <a:srgbClr val="002060"/>
                </a:solidFill>
              </a:rPr>
              <a:t>) between the boundary layer below and the rest of the troposphere above ( called the free atmosphere). </a:t>
            </a:r>
          </a:p>
          <a:p>
            <a:pPr marL="571500" indent="-571500">
              <a:buFont typeface="Courier New" panose="02070309020205020404" pitchFamily="49" charset="0"/>
              <a:buChar char="o"/>
            </a:pPr>
            <a:r>
              <a:rPr lang="en-US" sz="3600" dirty="0">
                <a:solidFill>
                  <a:srgbClr val="C00000"/>
                </a:solidFill>
              </a:rPr>
              <a:t>This stable layer traps pol­lutants, moisture and prevents  the surface friction from being felt by the free atmosphere</a:t>
            </a:r>
            <a:r>
              <a:rPr lang="en-US" sz="3600" dirty="0"/>
              <a:t>. </a:t>
            </a:r>
          </a:p>
        </p:txBody>
      </p:sp>
    </p:spTree>
    <p:extLst>
      <p:ext uri="{BB962C8B-B14F-4D97-AF65-F5344CB8AC3E}">
        <p14:creationId xmlns:p14="http://schemas.microsoft.com/office/powerpoint/2010/main" val="384434731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126" y="554580"/>
            <a:ext cx="8345510" cy="5355312"/>
          </a:xfrm>
          <a:prstGeom prst="rect">
            <a:avLst/>
          </a:prstGeom>
        </p:spPr>
        <p:txBody>
          <a:bodyPr wrap="square">
            <a:spAutoFit/>
          </a:bodyPr>
          <a:lstStyle/>
          <a:p>
            <a:r>
              <a:rPr lang="en-US" b="1" dirty="0"/>
              <a:t>Mean Vertical Structure</a:t>
            </a:r>
          </a:p>
          <a:p>
            <a:r>
              <a:rPr lang="en-US" i="1" dirty="0"/>
              <a:t>“What goes up must come down”</a:t>
            </a:r>
            <a:r>
              <a:rPr lang="en-US" dirty="0"/>
              <a:t> aptly describes the troposphere, which is a deep layer where upward motion is capped by the tropopause and the stable stratosphere. These basic layers characterize the mean sounding: the atmospheric boundary layer (ABL), the free atmosphere, and the tropopause (at 15-18 km, the highest global mean).</a:t>
            </a:r>
          </a:p>
          <a:p>
            <a:pPr>
              <a:buFont typeface="Arial" panose="020B0604020202020204" pitchFamily="34" charset="0"/>
              <a:buChar char="•"/>
            </a:pPr>
            <a:r>
              <a:rPr lang="en-US" dirty="0"/>
              <a:t>The ABL, also known as the planetary boundary layer (PBL), is the lowest layer of the troposphere. The ABL is in contact with the surface and experiences frictional effects. Heat, moisture, momentum, aerosols, and gases are exchanged between the free atmosphere and the surface through the ABL. The boundary layer is marked by small-scale turbulent motion and a rapid response to changes in the surface conditions. The boundary layer depth varies from 10s of meters over tropical oceans to several km over hot, dry continents but the typical height is about 1 km. Note that </a:t>
            </a:r>
            <a:r>
              <a:rPr lang="en-US" i="1" dirty="0"/>
              <a:t>a well-defined boundary layer is not always present.</a:t>
            </a:r>
            <a:r>
              <a:rPr lang="en-US" dirty="0"/>
              <a:t> A gradient level is defined for synoptic analysis as the level where friction effects are negligible; around 1 km—a typical ABL height.</a:t>
            </a:r>
          </a:p>
          <a:p>
            <a:pPr>
              <a:buFont typeface="Arial" panose="020B0604020202020204" pitchFamily="34" charset="0"/>
              <a:buChar char="•"/>
            </a:pPr>
            <a:r>
              <a:rPr lang="en-US" dirty="0"/>
              <a:t>The free atmosphere is unaffected by surface friction. It occupies most of the tropical troposphere and is marked by mostly large-scale subsidence, with upward motion in intermittent deep cumulus and cumulonimbus. Its motions and associated processes have a broad range of time and spatial scales in this layer (</a:t>
            </a:r>
            <a:r>
              <a:rPr lang="en-US" dirty="0">
                <a:hlinkClick r:id="rId2"/>
              </a:rPr>
              <a:t>Fig. 3.1.4</a:t>
            </a:r>
            <a:r>
              <a:rPr lang="en-US" dirty="0"/>
              <a:t>).</a:t>
            </a:r>
          </a:p>
        </p:txBody>
      </p:sp>
    </p:spTree>
    <p:extLst>
      <p:ext uri="{BB962C8B-B14F-4D97-AF65-F5344CB8AC3E}">
        <p14:creationId xmlns:p14="http://schemas.microsoft.com/office/powerpoint/2010/main" val="278768353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1823032" cy="4801314"/>
          </a:xfrm>
          <a:prstGeom prst="rect">
            <a:avLst/>
          </a:prstGeom>
        </p:spPr>
        <p:txBody>
          <a:bodyPr wrap="square">
            <a:spAutoFit/>
          </a:bodyPr>
          <a:lstStyle/>
          <a:p>
            <a:r>
              <a:rPr lang="en-US" dirty="0" smtClean="0"/>
              <a:t>With turbulent flow, there is vertical mixing, while with laminar flow mixing between layers is non-existent or negligible.</a:t>
            </a:r>
          </a:p>
          <a:p>
            <a:r>
              <a:rPr lang="en-US" dirty="0" smtClean="0"/>
              <a:t>For the atmosphere, the Richardson number, </a:t>
            </a:r>
            <a:r>
              <a:rPr lang="en-US" dirty="0" err="1" smtClean="0"/>
              <a:t>Ri</a:t>
            </a:r>
            <a:r>
              <a:rPr lang="en-US" dirty="0" smtClean="0"/>
              <a:t>, used to evaluate whether an atmospheric layer is predominantly turbulent or laminar, is the ratio between the static stability and shear stability. Vertical wind shear can lead to vertical mixing even in a statically stable environment. Using the Brunt-</a:t>
            </a:r>
            <a:r>
              <a:rPr lang="en-US" dirty="0" err="1" smtClean="0"/>
              <a:t>Väisälä</a:t>
            </a:r>
            <a:r>
              <a:rPr lang="en-US" dirty="0" smtClean="0"/>
              <a:t> or buoyancy frequency, N, as a measure of static stability in a stably-stratified environment, </a:t>
            </a:r>
            <a:r>
              <a:rPr lang="en-US" dirty="0" err="1" smtClean="0"/>
              <a:t>Ri</a:t>
            </a:r>
            <a:r>
              <a:rPr lang="en-US" dirty="0" smtClean="0"/>
              <a:t> can be expressed as,</a:t>
            </a:r>
          </a:p>
          <a:p>
            <a:r>
              <a:rPr lang="en-US" dirty="0" err="1" smtClean="0"/>
              <a:t>Eqn</a:t>
            </a:r>
            <a:r>
              <a:rPr lang="en-US" dirty="0" smtClean="0"/>
              <a:t>          (1)</a:t>
            </a:r>
          </a:p>
          <a:p>
            <a:endParaRPr lang="en-US" dirty="0"/>
          </a:p>
          <a:p>
            <a:endParaRPr lang="en-US" dirty="0" smtClean="0"/>
          </a:p>
          <a:p>
            <a:endParaRPr lang="en-US" dirty="0" smtClean="0"/>
          </a:p>
          <a:p>
            <a:endParaRPr lang="en-US" dirty="0" smtClean="0"/>
          </a:p>
          <a:p>
            <a:endParaRPr lang="en-US" dirty="0"/>
          </a:p>
          <a:p>
            <a:r>
              <a:rPr lang="en-US" dirty="0" smtClean="0"/>
              <a:t>Here u is horizontal velocity, z is the height, g is the acceleration due to gravity, ρ is the density as a function of height. For small </a:t>
            </a:r>
            <a:r>
              <a:rPr lang="en-US" dirty="0" err="1" smtClean="0"/>
              <a:t>Ri</a:t>
            </a:r>
            <a:r>
              <a:rPr lang="en-US" dirty="0" smtClean="0"/>
              <a:t>, the shear is enough to overcome the stable stratification; then a shear instability develops. In general,</a:t>
            </a:r>
          </a:p>
          <a:p>
            <a:endParaRPr lang="en-US" dirty="0" smtClean="0"/>
          </a:p>
          <a:p>
            <a:r>
              <a:rPr lang="en-US" dirty="0" smtClean="0"/>
              <a:t>    Laminar flow becomes turbulent when </a:t>
            </a:r>
            <a:r>
              <a:rPr lang="en-US" dirty="0" err="1" smtClean="0"/>
              <a:t>Ri</a:t>
            </a:r>
            <a:r>
              <a:rPr lang="en-US" dirty="0" smtClean="0"/>
              <a:t> &lt; 0.25</a:t>
            </a:r>
          </a:p>
          <a:p>
            <a:r>
              <a:rPr lang="en-US" dirty="0" smtClean="0"/>
              <a:t>    Turbulent flow becomes laminar when </a:t>
            </a:r>
            <a:r>
              <a:rPr lang="en-US" dirty="0" err="1" smtClean="0"/>
              <a:t>Ri</a:t>
            </a:r>
            <a:r>
              <a:rPr lang="en-US" dirty="0" smtClean="0"/>
              <a:t> &gt; 1.0</a:t>
            </a:r>
          </a:p>
          <a:p>
            <a:endParaRPr lang="en-US" dirty="0" smtClean="0"/>
          </a:p>
        </p:txBody>
      </p:sp>
      <p:pic>
        <p:nvPicPr>
          <p:cNvPr id="6" name="Picture 5"/>
          <p:cNvPicPr>
            <a:picLocks noChangeAspect="1"/>
          </p:cNvPicPr>
          <p:nvPr/>
        </p:nvPicPr>
        <p:blipFill>
          <a:blip r:embed="rId2"/>
          <a:stretch>
            <a:fillRect/>
          </a:stretch>
        </p:blipFill>
        <p:spPr>
          <a:xfrm>
            <a:off x="424140" y="1961296"/>
            <a:ext cx="10161631" cy="878722"/>
          </a:xfrm>
          <a:prstGeom prst="rect">
            <a:avLst/>
          </a:prstGeom>
        </p:spPr>
      </p:pic>
    </p:spTree>
    <p:extLst>
      <p:ext uri="{BB962C8B-B14F-4D97-AF65-F5344CB8AC3E}">
        <p14:creationId xmlns:p14="http://schemas.microsoft.com/office/powerpoint/2010/main" val="388432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63663" cy="7048083"/>
          </a:xfrm>
          <a:prstGeom prst="rect">
            <a:avLst/>
          </a:prstGeom>
        </p:spPr>
        <p:txBody>
          <a:bodyPr wrap="square">
            <a:spAutoFit/>
          </a:bodyPr>
          <a:lstStyle/>
          <a:p>
            <a:r>
              <a:rPr lang="en-US" b="1" dirty="0" smtClean="0"/>
              <a:t> </a:t>
            </a:r>
            <a:r>
              <a:rPr lang="en-US" sz="3600" dirty="0" smtClean="0">
                <a:solidFill>
                  <a:srgbClr val="C00000"/>
                </a:solidFill>
              </a:rPr>
              <a:t>Vertical Transport</a:t>
            </a:r>
            <a:endParaRPr lang="en-US" sz="3600" dirty="0">
              <a:solidFill>
                <a:srgbClr val="C00000"/>
              </a:solidFill>
            </a:endParaRPr>
          </a:p>
          <a:p>
            <a:pPr marL="457200" indent="-457200">
              <a:buFont typeface="Courier New" panose="02070309020205020404" pitchFamily="49" charset="0"/>
              <a:buChar char="o"/>
            </a:pPr>
            <a:r>
              <a:rPr lang="en-US" sz="3200" dirty="0">
                <a:solidFill>
                  <a:srgbClr val="002060"/>
                </a:solidFill>
              </a:rPr>
              <a:t>Heat energy </a:t>
            </a:r>
            <a:r>
              <a:rPr lang="en-US" sz="3200" dirty="0" smtClean="0">
                <a:solidFill>
                  <a:srgbClr val="002060"/>
                </a:solidFill>
              </a:rPr>
              <a:t>drives </a:t>
            </a:r>
            <a:r>
              <a:rPr lang="en-US" sz="3200" dirty="0">
                <a:solidFill>
                  <a:srgbClr val="002060"/>
                </a:solidFill>
              </a:rPr>
              <a:t>the physical cycles of the earth system. </a:t>
            </a:r>
            <a:endParaRPr lang="en-US" sz="3200" dirty="0" smtClean="0">
              <a:solidFill>
                <a:srgbClr val="002060"/>
              </a:solidFill>
            </a:endParaRPr>
          </a:p>
          <a:p>
            <a:pPr marL="457200" indent="-457200">
              <a:buFont typeface="Courier New" panose="02070309020205020404" pitchFamily="49" charset="0"/>
              <a:buChar char="o"/>
            </a:pPr>
            <a:r>
              <a:rPr lang="en-US" sz="3200" dirty="0" smtClean="0">
                <a:solidFill>
                  <a:srgbClr val="C00000"/>
                </a:solidFill>
              </a:rPr>
              <a:t>Solar </a:t>
            </a:r>
            <a:r>
              <a:rPr lang="en-US" sz="3200" dirty="0">
                <a:solidFill>
                  <a:srgbClr val="C00000"/>
                </a:solidFill>
              </a:rPr>
              <a:t>radiation </a:t>
            </a:r>
            <a:r>
              <a:rPr lang="en-US" sz="3200" dirty="0">
                <a:solidFill>
                  <a:srgbClr val="002060"/>
                </a:solidFill>
              </a:rPr>
              <a:t>is absorbed by the surface then </a:t>
            </a:r>
            <a:r>
              <a:rPr lang="en-US" sz="3200" dirty="0">
                <a:solidFill>
                  <a:srgbClr val="C00000"/>
                </a:solidFill>
              </a:rPr>
              <a:t>energy is transferred </a:t>
            </a:r>
            <a:r>
              <a:rPr lang="en-US" sz="3200" dirty="0">
                <a:solidFill>
                  <a:srgbClr val="002060"/>
                </a:solidFill>
              </a:rPr>
              <a:t>from the </a:t>
            </a:r>
            <a:r>
              <a:rPr lang="en-US" sz="3200" dirty="0">
                <a:solidFill>
                  <a:srgbClr val="C00000"/>
                </a:solidFill>
              </a:rPr>
              <a:t>surface</a:t>
            </a:r>
            <a:r>
              <a:rPr lang="en-US" sz="3200" dirty="0">
                <a:solidFill>
                  <a:srgbClr val="002060"/>
                </a:solidFill>
              </a:rPr>
              <a:t> to the </a:t>
            </a:r>
            <a:r>
              <a:rPr lang="en-US" sz="3200" dirty="0">
                <a:solidFill>
                  <a:srgbClr val="C00000"/>
                </a:solidFill>
              </a:rPr>
              <a:t>troposphere</a:t>
            </a:r>
            <a:r>
              <a:rPr lang="en-US" sz="3200" dirty="0">
                <a:solidFill>
                  <a:srgbClr val="002060"/>
                </a:solidFill>
              </a:rPr>
              <a:t> by </a:t>
            </a:r>
            <a:r>
              <a:rPr lang="en-US" sz="3200" dirty="0">
                <a:solidFill>
                  <a:srgbClr val="C00000"/>
                </a:solidFill>
              </a:rPr>
              <a:t>latent heat, longwave radiation, and sensible </a:t>
            </a:r>
            <a:r>
              <a:rPr lang="en-US" sz="3200" dirty="0" smtClean="0">
                <a:solidFill>
                  <a:srgbClr val="C00000"/>
                </a:solidFill>
              </a:rPr>
              <a:t>heat. </a:t>
            </a:r>
          </a:p>
          <a:p>
            <a:pPr marL="457200" indent="-457200">
              <a:buFont typeface="Courier New" panose="02070309020205020404" pitchFamily="49" charset="0"/>
              <a:buChar char="o"/>
            </a:pPr>
            <a:r>
              <a:rPr lang="en-US" sz="3200" dirty="0" smtClean="0">
                <a:solidFill>
                  <a:srgbClr val="002060"/>
                </a:solidFill>
              </a:rPr>
              <a:t>In </a:t>
            </a:r>
            <a:r>
              <a:rPr lang="en-US" sz="3200" dirty="0">
                <a:solidFill>
                  <a:srgbClr val="002060"/>
                </a:solidFill>
              </a:rPr>
              <a:t>a very basic sense, vertical transport occurs because surface energy warms the troposphere </a:t>
            </a:r>
            <a:r>
              <a:rPr lang="en-US" sz="3200" dirty="0" smtClean="0">
                <a:solidFill>
                  <a:srgbClr val="002060"/>
                </a:solidFill>
              </a:rPr>
              <a:t> while </a:t>
            </a:r>
            <a:r>
              <a:rPr lang="en-US" sz="3200" dirty="0">
                <a:solidFill>
                  <a:srgbClr val="002060"/>
                </a:solidFill>
              </a:rPr>
              <a:t>the outgoing longwave radiation </a:t>
            </a:r>
            <a:r>
              <a:rPr lang="en-US" sz="3200" dirty="0" smtClean="0">
                <a:solidFill>
                  <a:srgbClr val="002060"/>
                </a:solidFill>
              </a:rPr>
              <a:t>cools.  </a:t>
            </a:r>
          </a:p>
          <a:p>
            <a:pPr marL="457200" indent="-457200">
              <a:buFont typeface="Courier New" panose="02070309020205020404" pitchFamily="49" charset="0"/>
              <a:buChar char="o"/>
            </a:pPr>
            <a:r>
              <a:rPr lang="en-US" sz="3200" dirty="0" smtClean="0">
                <a:solidFill>
                  <a:srgbClr val="C00000"/>
                </a:solidFill>
              </a:rPr>
              <a:t>Latent </a:t>
            </a:r>
            <a:r>
              <a:rPr lang="en-US" sz="3200" dirty="0">
                <a:solidFill>
                  <a:srgbClr val="C00000"/>
                </a:solidFill>
              </a:rPr>
              <a:t>heat </a:t>
            </a:r>
            <a:r>
              <a:rPr lang="en-US" sz="3200" dirty="0" smtClean="0">
                <a:solidFill>
                  <a:srgbClr val="C00000"/>
                </a:solidFill>
              </a:rPr>
              <a:t>energy </a:t>
            </a:r>
            <a:r>
              <a:rPr lang="en-US" sz="3200" dirty="0">
                <a:solidFill>
                  <a:srgbClr val="002060"/>
                </a:solidFill>
              </a:rPr>
              <a:t>stored in water vapor and </a:t>
            </a:r>
            <a:r>
              <a:rPr lang="en-US" sz="3200" dirty="0">
                <a:solidFill>
                  <a:srgbClr val="C00000"/>
                </a:solidFill>
              </a:rPr>
              <a:t>released</a:t>
            </a:r>
            <a:r>
              <a:rPr lang="en-US" sz="3200" dirty="0">
                <a:solidFill>
                  <a:srgbClr val="002060"/>
                </a:solidFill>
              </a:rPr>
              <a:t> into the atmosphere with </a:t>
            </a:r>
            <a:r>
              <a:rPr lang="en-US" sz="3200" dirty="0">
                <a:solidFill>
                  <a:srgbClr val="C00000"/>
                </a:solidFill>
              </a:rPr>
              <a:t>condensation</a:t>
            </a:r>
            <a:r>
              <a:rPr lang="en-US" sz="3200" dirty="0">
                <a:solidFill>
                  <a:srgbClr val="002060"/>
                </a:solidFill>
              </a:rPr>
              <a:t>, is the primary means of </a:t>
            </a:r>
            <a:r>
              <a:rPr lang="en-US" sz="3200" dirty="0">
                <a:solidFill>
                  <a:srgbClr val="C00000"/>
                </a:solidFill>
              </a:rPr>
              <a:t>surface-to-atmosphere energy </a:t>
            </a:r>
            <a:r>
              <a:rPr lang="en-US" sz="3200" dirty="0" smtClean="0">
                <a:solidFill>
                  <a:srgbClr val="C00000"/>
                </a:solidFill>
              </a:rPr>
              <a:t>transport. </a:t>
            </a:r>
          </a:p>
          <a:p>
            <a:pPr marL="457200" indent="-457200">
              <a:buFont typeface="Courier New" panose="02070309020205020404" pitchFamily="49" charset="0"/>
              <a:buChar char="o"/>
            </a:pPr>
            <a:r>
              <a:rPr lang="en-US" sz="3200" dirty="0" smtClean="0">
                <a:solidFill>
                  <a:srgbClr val="C00000"/>
                </a:solidFill>
              </a:rPr>
              <a:t>Sensible </a:t>
            </a:r>
            <a:r>
              <a:rPr lang="en-US" sz="3200" dirty="0">
                <a:solidFill>
                  <a:srgbClr val="C00000"/>
                </a:solidFill>
              </a:rPr>
              <a:t>heat flux </a:t>
            </a:r>
            <a:r>
              <a:rPr lang="en-US" sz="3200" dirty="0">
                <a:solidFill>
                  <a:srgbClr val="002060"/>
                </a:solidFill>
              </a:rPr>
              <a:t>from the surface, which directly warms the atmosphere, while small in the annual global heat budget, is a significant energy source during the daytime over land.</a:t>
            </a:r>
          </a:p>
        </p:txBody>
      </p:sp>
    </p:spTree>
    <p:extLst>
      <p:ext uri="{BB962C8B-B14F-4D97-AF65-F5344CB8AC3E}">
        <p14:creationId xmlns:p14="http://schemas.microsoft.com/office/powerpoint/2010/main" val="75401591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1754326"/>
          </a:xfrm>
          <a:prstGeom prst="rect">
            <a:avLst/>
          </a:prstGeom>
        </p:spPr>
        <p:txBody>
          <a:bodyPr>
            <a:spAutoFit/>
          </a:bodyPr>
          <a:lstStyle/>
          <a:p>
            <a:r>
              <a:rPr lang="en-US" dirty="0"/>
              <a:t>In experiments with flow in pipes, Reynolds (1894)  found that the transition from laminar to turbulent flow depends on the ratio of momentum advection effect to molecular viscosity. Turbulence occurs at a critical Reynolds number, Re, when the flow can no longer sustain the shear.</a:t>
            </a:r>
          </a:p>
          <a:p>
            <a:endParaRPr lang="en-US" dirty="0"/>
          </a:p>
        </p:txBody>
      </p:sp>
    </p:spTree>
    <p:extLst>
      <p:ext uri="{BB962C8B-B14F-4D97-AF65-F5344CB8AC3E}">
        <p14:creationId xmlns:p14="http://schemas.microsoft.com/office/powerpoint/2010/main" val="37906012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463"/>
            <a:ext cx="12015537" cy="2308324"/>
          </a:xfrm>
          <a:prstGeom prst="rect">
            <a:avLst/>
          </a:prstGeom>
        </p:spPr>
        <p:txBody>
          <a:bodyPr wrap="square">
            <a:spAutoFit/>
          </a:bodyPr>
          <a:lstStyle/>
          <a:p>
            <a:r>
              <a:rPr lang="en-US" sz="3600" dirty="0"/>
              <a:t>Using what we already know about mechanical and thermal generation of turbulence, </a:t>
            </a:r>
            <a:r>
              <a:rPr lang="en-US" sz="3600" dirty="0" err="1"/>
              <a:t>aud</a:t>
            </a:r>
            <a:r>
              <a:rPr lang="en-US" sz="3600" dirty="0"/>
              <a:t> of viscous dissipation, we can write in descriptive form an </a:t>
            </a:r>
            <a:r>
              <a:rPr lang="en-US" sz="3600" dirty="0" smtClean="0"/>
              <a:t>Eulerian </a:t>
            </a:r>
            <a:r>
              <a:rPr lang="en-US" sz="3600" dirty="0"/>
              <a:t>(i.e., fixed relative to the ground) forecast equation for turbulence kinetic energy: </a:t>
            </a:r>
          </a:p>
        </p:txBody>
      </p:sp>
    </p:spTree>
    <p:extLst>
      <p:ext uri="{BB962C8B-B14F-4D97-AF65-F5344CB8AC3E}">
        <p14:creationId xmlns:p14="http://schemas.microsoft.com/office/powerpoint/2010/main" val="321038361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9010" y="237412"/>
            <a:ext cx="5213685" cy="5944447"/>
          </a:xfrm>
          <a:prstGeom prst="rect">
            <a:avLst/>
          </a:prstGeom>
        </p:spPr>
      </p:pic>
    </p:spTree>
    <p:extLst>
      <p:ext uri="{BB962C8B-B14F-4D97-AF65-F5344CB8AC3E}">
        <p14:creationId xmlns:p14="http://schemas.microsoft.com/office/powerpoint/2010/main" val="3698061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3347" y="1092648"/>
            <a:ext cx="11448929" cy="1840878"/>
          </a:xfrm>
          <a:prstGeom prst="rect">
            <a:avLst/>
          </a:prstGeom>
        </p:spPr>
      </p:pic>
      <p:sp>
        <p:nvSpPr>
          <p:cNvPr id="3" name="TextBox 2"/>
          <p:cNvSpPr txBox="1"/>
          <p:nvPr/>
        </p:nvSpPr>
        <p:spPr>
          <a:xfrm>
            <a:off x="401053" y="176463"/>
            <a:ext cx="4363452" cy="646331"/>
          </a:xfrm>
          <a:prstGeom prst="rect">
            <a:avLst/>
          </a:prstGeom>
          <a:noFill/>
        </p:spPr>
        <p:txBody>
          <a:bodyPr wrap="square" rtlCol="0">
            <a:spAutoFit/>
          </a:bodyPr>
          <a:lstStyle/>
          <a:p>
            <a:r>
              <a:rPr lang="en-US" sz="3600" dirty="0" smtClean="0"/>
              <a:t>Or using eq. 9.4</a:t>
            </a:r>
            <a:endParaRPr lang="en-US" sz="3600" dirty="0"/>
          </a:p>
        </p:txBody>
      </p:sp>
      <p:sp>
        <p:nvSpPr>
          <p:cNvPr id="5" name="Rectangle 4"/>
          <p:cNvSpPr/>
          <p:nvPr/>
        </p:nvSpPr>
        <p:spPr>
          <a:xfrm>
            <a:off x="160421" y="3008695"/>
            <a:ext cx="11801855" cy="4001095"/>
          </a:xfrm>
          <a:prstGeom prst="rect">
            <a:avLst/>
          </a:prstGeom>
        </p:spPr>
        <p:txBody>
          <a:bodyPr wrap="square">
            <a:spAutoFit/>
          </a:bodyPr>
          <a:lstStyle/>
          <a:p>
            <a:r>
              <a:rPr lang="en-US" sz="3600" dirty="0"/>
              <a:t>where TKE is turbulence kinetic energy. For laminar flow, which contains no </a:t>
            </a:r>
            <a:r>
              <a:rPr lang="en-US" sz="3600" dirty="0" err="1" smtClean="0"/>
              <a:t>rnicro</a:t>
            </a:r>
            <a:r>
              <a:rPr lang="en-US" sz="3600" dirty="0" smtClean="0"/>
              <a:t>-scale </a:t>
            </a:r>
            <a:r>
              <a:rPr lang="en-US" sz="3600" dirty="0"/>
              <a:t>motions, TKE = 0, even though </a:t>
            </a:r>
            <a:endParaRPr lang="en-US" sz="3600" dirty="0" smtClean="0"/>
          </a:p>
          <a:p>
            <a:endParaRPr lang="en-US" dirty="0"/>
          </a:p>
          <a:p>
            <a:endParaRPr lang="en-US" dirty="0" smtClean="0"/>
          </a:p>
          <a:p>
            <a:endParaRPr lang="en-US" dirty="0"/>
          </a:p>
          <a:p>
            <a:r>
              <a:rPr lang="en-US" sz="3200" dirty="0" smtClean="0"/>
              <a:t>are </a:t>
            </a:r>
            <a:r>
              <a:rPr lang="en-US" sz="3200" dirty="0"/>
              <a:t>not necessarily zero. Larger values of TKE indicate a greater intensity of the microscale turbulence. We see now that the three components of velocity variance represent three con­tributions to the scalar TKE.</a:t>
            </a:r>
          </a:p>
        </p:txBody>
      </p:sp>
      <p:pic>
        <p:nvPicPr>
          <p:cNvPr id="6" name="Picture 5"/>
          <p:cNvPicPr>
            <a:picLocks noChangeAspect="1"/>
          </p:cNvPicPr>
          <p:nvPr/>
        </p:nvPicPr>
        <p:blipFill>
          <a:blip r:embed="rId3"/>
          <a:stretch>
            <a:fillRect/>
          </a:stretch>
        </p:blipFill>
        <p:spPr>
          <a:xfrm>
            <a:off x="898357" y="4387642"/>
            <a:ext cx="1732547" cy="504489"/>
          </a:xfrm>
          <a:prstGeom prst="rect">
            <a:avLst/>
          </a:prstGeom>
        </p:spPr>
      </p:pic>
    </p:spTree>
    <p:extLst>
      <p:ext uri="{BB962C8B-B14F-4D97-AF65-F5344CB8AC3E}">
        <p14:creationId xmlns:p14="http://schemas.microsoft.com/office/powerpoint/2010/main" val="233546466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6374" y="2230167"/>
            <a:ext cx="5339250" cy="1916403"/>
          </a:xfrm>
          <a:prstGeom prst="rect">
            <a:avLst/>
          </a:prstGeom>
        </p:spPr>
      </p:pic>
      <p:sp>
        <p:nvSpPr>
          <p:cNvPr id="3" name="Rectangle 2"/>
          <p:cNvSpPr/>
          <p:nvPr/>
        </p:nvSpPr>
        <p:spPr>
          <a:xfrm>
            <a:off x="192505" y="256219"/>
            <a:ext cx="11806989" cy="1754326"/>
          </a:xfrm>
          <a:prstGeom prst="rect">
            <a:avLst/>
          </a:prstGeom>
        </p:spPr>
        <p:txBody>
          <a:bodyPr wrap="square">
            <a:spAutoFit/>
          </a:bodyPr>
          <a:lstStyle/>
          <a:p>
            <a:r>
              <a:rPr lang="en-US" sz="3600" dirty="0"/>
              <a:t>The ratio of these two terms defines the dimensionless Richardson number, </a:t>
            </a:r>
            <a:r>
              <a:rPr lang="en-US" sz="3600" dirty="0" err="1"/>
              <a:t>Ri</a:t>
            </a:r>
            <a:r>
              <a:rPr lang="en-US" sz="3600" dirty="0"/>
              <a:t>, which can be approximated by the vertical gradients of wind and potential temperature </a:t>
            </a:r>
          </a:p>
        </p:txBody>
      </p:sp>
      <p:sp>
        <p:nvSpPr>
          <p:cNvPr id="6" name="Rectangle 5"/>
          <p:cNvSpPr/>
          <p:nvPr/>
        </p:nvSpPr>
        <p:spPr>
          <a:xfrm>
            <a:off x="192505" y="4146570"/>
            <a:ext cx="11806989" cy="2677656"/>
          </a:xfrm>
          <a:prstGeom prst="rect">
            <a:avLst/>
          </a:prstGeom>
        </p:spPr>
        <p:txBody>
          <a:bodyPr wrap="square">
            <a:spAutoFit/>
          </a:bodyPr>
          <a:lstStyle/>
          <a:p>
            <a:r>
              <a:rPr lang="en-US" sz="2800" dirty="0">
                <a:solidFill>
                  <a:srgbClr val="060606"/>
                </a:solidFill>
              </a:rPr>
              <a:t>Laminar flow becomes turbulent when </a:t>
            </a:r>
            <a:r>
              <a:rPr lang="en-US" sz="2800" i="1" dirty="0" err="1" smtClean="0">
                <a:solidFill>
                  <a:srgbClr val="060606"/>
                </a:solidFill>
              </a:rPr>
              <a:t>Ri</a:t>
            </a:r>
            <a:r>
              <a:rPr lang="en-US" sz="2800" i="1" dirty="0" smtClean="0">
                <a:solidFill>
                  <a:srgbClr val="060606"/>
                </a:solidFill>
              </a:rPr>
              <a:t> </a:t>
            </a:r>
            <a:r>
              <a:rPr lang="en-US" sz="2800" dirty="0" smtClean="0">
                <a:solidFill>
                  <a:srgbClr val="060606"/>
                </a:solidFill>
              </a:rPr>
              <a:t>drops </a:t>
            </a:r>
            <a:r>
              <a:rPr lang="en-US" sz="2800" dirty="0">
                <a:solidFill>
                  <a:srgbClr val="060606"/>
                </a:solidFill>
              </a:rPr>
              <a:t>below the critical value </a:t>
            </a:r>
            <a:r>
              <a:rPr lang="en-US" sz="2800" i="1" dirty="0" err="1">
                <a:solidFill>
                  <a:srgbClr val="060606"/>
                </a:solidFill>
              </a:rPr>
              <a:t>Ric</a:t>
            </a:r>
            <a:r>
              <a:rPr lang="en-US" sz="2800" i="1" dirty="0">
                <a:solidFill>
                  <a:srgbClr val="060606"/>
                </a:solidFill>
              </a:rPr>
              <a:t> </a:t>
            </a:r>
            <a:r>
              <a:rPr lang="en-US" sz="2800" dirty="0">
                <a:solidFill>
                  <a:srgbClr val="060606"/>
                </a:solidFill>
              </a:rPr>
              <a:t>= 0.25. </a:t>
            </a:r>
            <a:r>
              <a:rPr lang="en-US" sz="2800" dirty="0" smtClean="0">
                <a:solidFill>
                  <a:srgbClr val="060606"/>
                </a:solidFill>
              </a:rPr>
              <a:t>Turbulent flow </a:t>
            </a:r>
            <a:r>
              <a:rPr lang="en-US" sz="2800" dirty="0">
                <a:solidFill>
                  <a:srgbClr val="060606"/>
                </a:solidFill>
              </a:rPr>
              <a:t>often stays turbulent, even for Richardson numbers</a:t>
            </a:r>
          </a:p>
          <a:p>
            <a:r>
              <a:rPr lang="en-US" sz="2800" dirty="0">
                <a:solidFill>
                  <a:srgbClr val="060606"/>
                </a:solidFill>
              </a:rPr>
              <a:t>as large as 1.0, but becomes laminar at </a:t>
            </a:r>
            <a:r>
              <a:rPr lang="en-US" sz="2800" dirty="0" smtClean="0">
                <a:solidFill>
                  <a:srgbClr val="060606"/>
                </a:solidFill>
              </a:rPr>
              <a:t>larger values </a:t>
            </a:r>
            <a:r>
              <a:rPr lang="en-US" sz="2800" dirty="0">
                <a:solidFill>
                  <a:srgbClr val="060606"/>
                </a:solidFill>
              </a:rPr>
              <a:t>of </a:t>
            </a:r>
            <a:r>
              <a:rPr lang="en-US" sz="2800" i="1" dirty="0" err="1">
                <a:solidFill>
                  <a:srgbClr val="060606"/>
                </a:solidFill>
              </a:rPr>
              <a:t>Ri</a:t>
            </a:r>
            <a:r>
              <a:rPr lang="en-US" sz="2800" i="1" dirty="0">
                <a:solidFill>
                  <a:srgbClr val="060606"/>
                </a:solidFill>
              </a:rPr>
              <a:t>. </a:t>
            </a:r>
            <a:r>
              <a:rPr lang="en-US" sz="2800" dirty="0">
                <a:solidFill>
                  <a:srgbClr val="060606"/>
                </a:solidFill>
              </a:rPr>
              <a:t>The presence or absence of </a:t>
            </a:r>
            <a:r>
              <a:rPr lang="en-US" sz="2800" dirty="0" smtClean="0">
                <a:solidFill>
                  <a:srgbClr val="060606"/>
                </a:solidFill>
              </a:rPr>
              <a:t>turbulence  for </a:t>
            </a:r>
            <a:r>
              <a:rPr lang="en-US" sz="2800" dirty="0">
                <a:solidFill>
                  <a:srgbClr val="060606"/>
                </a:solidFill>
              </a:rPr>
              <a:t>0.25 &lt; </a:t>
            </a:r>
            <a:r>
              <a:rPr lang="en-US" sz="2800" i="1" dirty="0" err="1">
                <a:solidFill>
                  <a:srgbClr val="060606"/>
                </a:solidFill>
              </a:rPr>
              <a:t>Ri</a:t>
            </a:r>
            <a:r>
              <a:rPr lang="en-US" sz="2800" i="1" dirty="0">
                <a:solidFill>
                  <a:srgbClr val="060606"/>
                </a:solidFill>
              </a:rPr>
              <a:t> </a:t>
            </a:r>
            <a:r>
              <a:rPr lang="en-US" sz="2800" dirty="0">
                <a:solidFill>
                  <a:srgbClr val="060606"/>
                </a:solidFill>
              </a:rPr>
              <a:t>&lt; 1.0 depends on the history of the</a:t>
            </a:r>
          </a:p>
          <a:p>
            <a:r>
              <a:rPr lang="en-US" sz="2800" dirty="0">
                <a:solidFill>
                  <a:srgbClr val="060606"/>
                </a:solidFill>
              </a:rPr>
              <a:t>flow: a behavior analogous to hysteresis. Flows </a:t>
            </a:r>
            <a:r>
              <a:rPr lang="en-US" sz="2800" dirty="0" smtClean="0">
                <a:solidFill>
                  <a:srgbClr val="060606"/>
                </a:solidFill>
              </a:rPr>
              <a:t>for which </a:t>
            </a:r>
            <a:r>
              <a:rPr lang="en-US" sz="2800" i="1" dirty="0" err="1">
                <a:solidFill>
                  <a:srgbClr val="060606"/>
                </a:solidFill>
              </a:rPr>
              <a:t>Ric</a:t>
            </a:r>
            <a:r>
              <a:rPr lang="en-US" sz="2800" i="1" dirty="0">
                <a:solidFill>
                  <a:srgbClr val="060606"/>
                </a:solidFill>
              </a:rPr>
              <a:t> </a:t>
            </a:r>
            <a:r>
              <a:rPr lang="en-US" sz="2800" dirty="0">
                <a:solidFill>
                  <a:srgbClr val="060606"/>
                </a:solidFill>
              </a:rPr>
              <a:t>&lt; 0.25 are said to be </a:t>
            </a:r>
            <a:r>
              <a:rPr lang="en-US" sz="2800" i="1" dirty="0">
                <a:solidFill>
                  <a:srgbClr val="060606"/>
                </a:solidFill>
              </a:rPr>
              <a:t>dynamically unstable.</a:t>
            </a:r>
            <a:endParaRPr lang="en-US" sz="2800" dirty="0"/>
          </a:p>
        </p:txBody>
      </p:sp>
    </p:spTree>
    <p:extLst>
      <p:ext uri="{BB962C8B-B14F-4D97-AF65-F5344CB8AC3E}">
        <p14:creationId xmlns:p14="http://schemas.microsoft.com/office/powerpoint/2010/main" val="399059262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505" y="536412"/>
            <a:ext cx="11566358" cy="5570756"/>
          </a:xfrm>
          <a:prstGeom prst="rect">
            <a:avLst/>
          </a:prstGeom>
        </p:spPr>
        <p:txBody>
          <a:bodyPr wrap="square">
            <a:spAutoFit/>
          </a:bodyPr>
          <a:lstStyle/>
          <a:p>
            <a:r>
              <a:rPr lang="en-US" sz="4000" dirty="0"/>
              <a:t>Vertical motions due to horizontal divergence and convergence in the general circulation are on the order of 0.01  m s-1 while vertical motions due to local buoyancy in deep convection and turbulent processes are more rapid, on the order of 1-10 m s-1. </a:t>
            </a:r>
            <a:endParaRPr lang="en-US" sz="4000" dirty="0" smtClean="0"/>
          </a:p>
          <a:p>
            <a:endParaRPr lang="en-US" sz="4000" dirty="0"/>
          </a:p>
          <a:p>
            <a:r>
              <a:rPr lang="en-US" sz="4000" dirty="0" smtClean="0"/>
              <a:t>The </a:t>
            </a:r>
            <a:r>
              <a:rPr lang="en-US" sz="4000" dirty="0"/>
              <a:t>latter indicates the importance of buoyancy and turbulence in the determination of vertical transport.</a:t>
            </a:r>
          </a:p>
          <a:p>
            <a:endParaRPr lang="en-US" sz="3600" dirty="0"/>
          </a:p>
        </p:txBody>
      </p:sp>
    </p:spTree>
    <p:extLst>
      <p:ext uri="{BB962C8B-B14F-4D97-AF65-F5344CB8AC3E}">
        <p14:creationId xmlns:p14="http://schemas.microsoft.com/office/powerpoint/2010/main" val="189623336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9283" y="697902"/>
            <a:ext cx="1476486" cy="314660"/>
          </a:xfrm>
          <a:prstGeom prst="rect">
            <a:avLst/>
          </a:prstGeom>
          <a:blipFill>
            <a:blip r:embed="rId2" cstate="print"/>
            <a:stretch>
              <a:fillRect/>
            </a:stretch>
          </a:blipFill>
        </p:spPr>
        <p:txBody>
          <a:bodyPr wrap="square" lIns="0" tIns="0" rIns="0" bIns="0" rtlCol="0"/>
          <a:lstStyle/>
          <a:p>
            <a:endParaRPr sz="1588"/>
          </a:p>
        </p:txBody>
      </p:sp>
      <p:sp>
        <p:nvSpPr>
          <p:cNvPr id="3" name="object 3"/>
          <p:cNvSpPr/>
          <p:nvPr/>
        </p:nvSpPr>
        <p:spPr>
          <a:xfrm>
            <a:off x="5958841" y="794720"/>
            <a:ext cx="1036767" cy="217842"/>
          </a:xfrm>
          <a:prstGeom prst="rect">
            <a:avLst/>
          </a:prstGeom>
          <a:blipFill>
            <a:blip r:embed="rId3" cstate="print"/>
            <a:stretch>
              <a:fillRect/>
            </a:stretch>
          </a:blipFill>
        </p:spPr>
        <p:txBody>
          <a:bodyPr wrap="square" lIns="0" tIns="0" rIns="0" bIns="0" rtlCol="0"/>
          <a:lstStyle/>
          <a:p>
            <a:endParaRPr sz="1588"/>
          </a:p>
        </p:txBody>
      </p:sp>
      <p:sp>
        <p:nvSpPr>
          <p:cNvPr id="4" name="object 4"/>
          <p:cNvSpPr/>
          <p:nvPr/>
        </p:nvSpPr>
        <p:spPr>
          <a:xfrm>
            <a:off x="3336663" y="2033196"/>
            <a:ext cx="411480" cy="625287"/>
          </a:xfrm>
          <a:prstGeom prst="rect">
            <a:avLst/>
          </a:prstGeom>
          <a:blipFill>
            <a:blip r:embed="rId4" cstate="print"/>
            <a:stretch>
              <a:fillRect/>
            </a:stretch>
          </a:blipFill>
        </p:spPr>
        <p:txBody>
          <a:bodyPr wrap="square" lIns="0" tIns="0" rIns="0" bIns="0" rtlCol="0"/>
          <a:lstStyle/>
          <a:p>
            <a:endParaRPr sz="1588"/>
          </a:p>
        </p:txBody>
      </p:sp>
      <p:sp>
        <p:nvSpPr>
          <p:cNvPr id="5" name="object 5"/>
          <p:cNvSpPr/>
          <p:nvPr/>
        </p:nvSpPr>
        <p:spPr>
          <a:xfrm>
            <a:off x="4518660" y="2033195"/>
            <a:ext cx="391309" cy="387275"/>
          </a:xfrm>
          <a:prstGeom prst="rect">
            <a:avLst/>
          </a:prstGeom>
          <a:blipFill>
            <a:blip r:embed="rId5" cstate="print"/>
            <a:stretch>
              <a:fillRect/>
            </a:stretch>
          </a:blipFill>
        </p:spPr>
        <p:txBody>
          <a:bodyPr wrap="square" lIns="0" tIns="0" rIns="0" bIns="0" rtlCol="0"/>
          <a:lstStyle/>
          <a:p>
            <a:endParaRPr sz="1588"/>
          </a:p>
        </p:txBody>
      </p:sp>
      <p:sp>
        <p:nvSpPr>
          <p:cNvPr id="6" name="object 6"/>
          <p:cNvSpPr/>
          <p:nvPr/>
        </p:nvSpPr>
        <p:spPr>
          <a:xfrm>
            <a:off x="7080324" y="621254"/>
            <a:ext cx="863301" cy="391309"/>
          </a:xfrm>
          <a:prstGeom prst="rect">
            <a:avLst/>
          </a:prstGeom>
          <a:blipFill>
            <a:blip r:embed="rId6" cstate="print"/>
            <a:stretch>
              <a:fillRect/>
            </a:stretch>
          </a:blipFill>
        </p:spPr>
        <p:txBody>
          <a:bodyPr wrap="square" lIns="0" tIns="0" rIns="0" bIns="0" rtlCol="0"/>
          <a:lstStyle/>
          <a:p>
            <a:endParaRPr sz="1588"/>
          </a:p>
        </p:txBody>
      </p:sp>
      <p:sp>
        <p:nvSpPr>
          <p:cNvPr id="7" name="object 7"/>
          <p:cNvSpPr/>
          <p:nvPr/>
        </p:nvSpPr>
        <p:spPr>
          <a:xfrm>
            <a:off x="6927028" y="2033196"/>
            <a:ext cx="1553135" cy="1303019"/>
          </a:xfrm>
          <a:prstGeom prst="rect">
            <a:avLst/>
          </a:prstGeom>
          <a:blipFill>
            <a:blip r:embed="rId7" cstate="print"/>
            <a:stretch>
              <a:fillRect/>
            </a:stretch>
          </a:blipFill>
        </p:spPr>
        <p:txBody>
          <a:bodyPr wrap="square" lIns="0" tIns="0" rIns="0" bIns="0" rtlCol="0"/>
          <a:lstStyle/>
          <a:p>
            <a:endParaRPr sz="1588"/>
          </a:p>
        </p:txBody>
      </p:sp>
      <p:sp>
        <p:nvSpPr>
          <p:cNvPr id="8" name="object 8"/>
          <p:cNvSpPr/>
          <p:nvPr/>
        </p:nvSpPr>
        <p:spPr>
          <a:xfrm>
            <a:off x="2388646" y="645458"/>
            <a:ext cx="0" cy="5518897"/>
          </a:xfrm>
          <a:custGeom>
            <a:avLst/>
            <a:gdLst/>
            <a:ahLst/>
            <a:cxnLst/>
            <a:rect l="l" t="t" r="r" b="b"/>
            <a:pathLst>
              <a:path h="6254750">
                <a:moveTo>
                  <a:pt x="0" y="6254496"/>
                </a:moveTo>
                <a:lnTo>
                  <a:pt x="0" y="0"/>
                </a:lnTo>
              </a:path>
            </a:pathLst>
          </a:custGeom>
          <a:ln w="45720">
            <a:solidFill>
              <a:srgbClr val="4F6470"/>
            </a:solidFill>
          </a:ln>
        </p:spPr>
        <p:txBody>
          <a:bodyPr wrap="square" lIns="0" tIns="0" rIns="0" bIns="0" rtlCol="0"/>
          <a:lstStyle/>
          <a:p>
            <a:endParaRPr sz="1588"/>
          </a:p>
        </p:txBody>
      </p:sp>
      <p:sp>
        <p:nvSpPr>
          <p:cNvPr id="9" name="object 9"/>
          <p:cNvSpPr/>
          <p:nvPr/>
        </p:nvSpPr>
        <p:spPr>
          <a:xfrm>
            <a:off x="8401497" y="3699285"/>
            <a:ext cx="0" cy="2009215"/>
          </a:xfrm>
          <a:custGeom>
            <a:avLst/>
            <a:gdLst/>
            <a:ahLst/>
            <a:cxnLst/>
            <a:rect l="l" t="t" r="r" b="b"/>
            <a:pathLst>
              <a:path h="2277110">
                <a:moveTo>
                  <a:pt x="0" y="2276855"/>
                </a:moveTo>
                <a:lnTo>
                  <a:pt x="0" y="0"/>
                </a:lnTo>
              </a:path>
            </a:pathLst>
          </a:custGeom>
          <a:ln w="13716">
            <a:solidFill>
              <a:srgbClr val="577793"/>
            </a:solidFill>
          </a:ln>
        </p:spPr>
        <p:txBody>
          <a:bodyPr wrap="square" lIns="0" tIns="0" rIns="0" bIns="0" rtlCol="0"/>
          <a:lstStyle/>
          <a:p>
            <a:endParaRPr sz="1588"/>
          </a:p>
        </p:txBody>
      </p:sp>
      <p:sp>
        <p:nvSpPr>
          <p:cNvPr id="10" name="object 10"/>
          <p:cNvSpPr/>
          <p:nvPr/>
        </p:nvSpPr>
        <p:spPr>
          <a:xfrm>
            <a:off x="9654092" y="645458"/>
            <a:ext cx="0" cy="5518897"/>
          </a:xfrm>
          <a:custGeom>
            <a:avLst/>
            <a:gdLst/>
            <a:ahLst/>
            <a:cxnLst/>
            <a:rect l="l" t="t" r="r" b="b"/>
            <a:pathLst>
              <a:path h="6254750">
                <a:moveTo>
                  <a:pt x="0" y="6254496"/>
                </a:moveTo>
                <a:lnTo>
                  <a:pt x="0" y="0"/>
                </a:lnTo>
              </a:path>
            </a:pathLst>
          </a:custGeom>
          <a:ln w="45720">
            <a:solidFill>
              <a:srgbClr val="4B606B"/>
            </a:solidFill>
          </a:ln>
        </p:spPr>
        <p:txBody>
          <a:bodyPr wrap="square" lIns="0" tIns="0" rIns="0" bIns="0" rtlCol="0"/>
          <a:lstStyle/>
          <a:p>
            <a:endParaRPr sz="1588"/>
          </a:p>
        </p:txBody>
      </p:sp>
      <p:sp>
        <p:nvSpPr>
          <p:cNvPr id="11" name="object 11"/>
          <p:cNvSpPr/>
          <p:nvPr/>
        </p:nvSpPr>
        <p:spPr>
          <a:xfrm>
            <a:off x="2368475" y="667646"/>
            <a:ext cx="7185212" cy="0"/>
          </a:xfrm>
          <a:custGeom>
            <a:avLst/>
            <a:gdLst/>
            <a:ahLst/>
            <a:cxnLst/>
            <a:rect l="l" t="t" r="r" b="b"/>
            <a:pathLst>
              <a:path w="8143240">
                <a:moveTo>
                  <a:pt x="0" y="0"/>
                </a:moveTo>
                <a:lnTo>
                  <a:pt x="8142732" y="0"/>
                </a:lnTo>
              </a:path>
            </a:pathLst>
          </a:custGeom>
          <a:ln w="50292">
            <a:solidFill>
              <a:srgbClr val="4B6477"/>
            </a:solidFill>
          </a:ln>
        </p:spPr>
        <p:txBody>
          <a:bodyPr wrap="square" lIns="0" tIns="0" rIns="0" bIns="0" rtlCol="0"/>
          <a:lstStyle/>
          <a:p>
            <a:endParaRPr sz="1588"/>
          </a:p>
        </p:txBody>
      </p:sp>
      <p:sp>
        <p:nvSpPr>
          <p:cNvPr id="12" name="object 12"/>
          <p:cNvSpPr/>
          <p:nvPr/>
        </p:nvSpPr>
        <p:spPr>
          <a:xfrm>
            <a:off x="3970019" y="3374539"/>
            <a:ext cx="331134" cy="0"/>
          </a:xfrm>
          <a:custGeom>
            <a:avLst/>
            <a:gdLst/>
            <a:ahLst/>
            <a:cxnLst/>
            <a:rect l="l" t="t" r="r" b="b"/>
            <a:pathLst>
              <a:path w="375285">
                <a:moveTo>
                  <a:pt x="0" y="0"/>
                </a:moveTo>
                <a:lnTo>
                  <a:pt x="374904" y="0"/>
                </a:lnTo>
              </a:path>
            </a:pathLst>
          </a:custGeom>
          <a:ln w="18288">
            <a:solidFill>
              <a:srgbClr val="60778C"/>
            </a:solidFill>
          </a:ln>
        </p:spPr>
        <p:txBody>
          <a:bodyPr wrap="square" lIns="0" tIns="0" rIns="0" bIns="0" rtlCol="0"/>
          <a:lstStyle/>
          <a:p>
            <a:endParaRPr sz="1588"/>
          </a:p>
        </p:txBody>
      </p:sp>
      <p:sp>
        <p:nvSpPr>
          <p:cNvPr id="13" name="object 13"/>
          <p:cNvSpPr/>
          <p:nvPr/>
        </p:nvSpPr>
        <p:spPr>
          <a:xfrm>
            <a:off x="3703768" y="3703320"/>
            <a:ext cx="4704229" cy="0"/>
          </a:xfrm>
          <a:custGeom>
            <a:avLst/>
            <a:gdLst/>
            <a:ahLst/>
            <a:cxnLst/>
            <a:rect l="l" t="t" r="r" b="b"/>
            <a:pathLst>
              <a:path w="5331459">
                <a:moveTo>
                  <a:pt x="0" y="0"/>
                </a:moveTo>
                <a:lnTo>
                  <a:pt x="5330951" y="0"/>
                </a:lnTo>
              </a:path>
            </a:pathLst>
          </a:custGeom>
          <a:ln w="18288">
            <a:solidFill>
              <a:srgbClr val="6B87A0"/>
            </a:solidFill>
          </a:ln>
        </p:spPr>
        <p:txBody>
          <a:bodyPr wrap="square" lIns="0" tIns="0" rIns="0" bIns="0" rtlCol="0"/>
          <a:lstStyle/>
          <a:p>
            <a:endParaRPr sz="1588"/>
          </a:p>
        </p:txBody>
      </p:sp>
      <p:sp>
        <p:nvSpPr>
          <p:cNvPr id="14" name="object 14"/>
          <p:cNvSpPr/>
          <p:nvPr/>
        </p:nvSpPr>
        <p:spPr>
          <a:xfrm>
            <a:off x="3703768" y="5702224"/>
            <a:ext cx="4704229" cy="0"/>
          </a:xfrm>
          <a:custGeom>
            <a:avLst/>
            <a:gdLst/>
            <a:ahLst/>
            <a:cxnLst/>
            <a:rect l="l" t="t" r="r" b="b"/>
            <a:pathLst>
              <a:path w="5331459">
                <a:moveTo>
                  <a:pt x="0" y="0"/>
                </a:moveTo>
                <a:lnTo>
                  <a:pt x="5330951" y="0"/>
                </a:lnTo>
              </a:path>
            </a:pathLst>
          </a:custGeom>
          <a:ln w="13716">
            <a:solidFill>
              <a:srgbClr val="4F6B93"/>
            </a:solidFill>
          </a:ln>
        </p:spPr>
        <p:txBody>
          <a:bodyPr wrap="square" lIns="0" tIns="0" rIns="0" bIns="0" rtlCol="0"/>
          <a:lstStyle/>
          <a:p>
            <a:endParaRPr sz="1588"/>
          </a:p>
        </p:txBody>
      </p:sp>
      <p:sp>
        <p:nvSpPr>
          <p:cNvPr id="15" name="object 15"/>
          <p:cNvSpPr/>
          <p:nvPr/>
        </p:nvSpPr>
        <p:spPr>
          <a:xfrm>
            <a:off x="2368475" y="6141943"/>
            <a:ext cx="7306235" cy="0"/>
          </a:xfrm>
          <a:custGeom>
            <a:avLst/>
            <a:gdLst/>
            <a:ahLst/>
            <a:cxnLst/>
            <a:rect l="l" t="t" r="r" b="b"/>
            <a:pathLst>
              <a:path w="8280400">
                <a:moveTo>
                  <a:pt x="0" y="0"/>
                </a:moveTo>
                <a:lnTo>
                  <a:pt x="8279892" y="0"/>
                </a:lnTo>
              </a:path>
            </a:pathLst>
          </a:custGeom>
          <a:ln w="50292">
            <a:solidFill>
              <a:srgbClr val="546777"/>
            </a:solidFill>
          </a:ln>
        </p:spPr>
        <p:txBody>
          <a:bodyPr wrap="square" lIns="0" tIns="0" rIns="0" bIns="0" rtlCol="0"/>
          <a:lstStyle/>
          <a:p>
            <a:endParaRPr sz="1588"/>
          </a:p>
        </p:txBody>
      </p:sp>
      <p:sp>
        <p:nvSpPr>
          <p:cNvPr id="16" name="object 16"/>
          <p:cNvSpPr/>
          <p:nvPr/>
        </p:nvSpPr>
        <p:spPr>
          <a:xfrm>
            <a:off x="3356833" y="2444675"/>
            <a:ext cx="0" cy="307041"/>
          </a:xfrm>
          <a:custGeom>
            <a:avLst/>
            <a:gdLst/>
            <a:ahLst/>
            <a:cxnLst/>
            <a:rect l="l" t="t" r="r" b="b"/>
            <a:pathLst>
              <a:path h="347980">
                <a:moveTo>
                  <a:pt x="0" y="347472"/>
                </a:moveTo>
                <a:lnTo>
                  <a:pt x="0" y="0"/>
                </a:lnTo>
              </a:path>
            </a:pathLst>
          </a:custGeom>
          <a:ln w="18288">
            <a:solidFill>
              <a:srgbClr val="57748C"/>
            </a:solidFill>
          </a:ln>
        </p:spPr>
        <p:txBody>
          <a:bodyPr wrap="square" lIns="0" tIns="0" rIns="0" bIns="0" rtlCol="0"/>
          <a:lstStyle/>
          <a:p>
            <a:endParaRPr sz="1588"/>
          </a:p>
        </p:txBody>
      </p:sp>
      <p:sp>
        <p:nvSpPr>
          <p:cNvPr id="17" name="object 17"/>
          <p:cNvSpPr/>
          <p:nvPr/>
        </p:nvSpPr>
        <p:spPr>
          <a:xfrm>
            <a:off x="3455670" y="2416436"/>
            <a:ext cx="0" cy="375397"/>
          </a:xfrm>
          <a:custGeom>
            <a:avLst/>
            <a:gdLst/>
            <a:ahLst/>
            <a:cxnLst/>
            <a:rect l="l" t="t" r="r" b="b"/>
            <a:pathLst>
              <a:path h="425450">
                <a:moveTo>
                  <a:pt x="0" y="425196"/>
                </a:moveTo>
                <a:lnTo>
                  <a:pt x="0" y="0"/>
                </a:lnTo>
              </a:path>
            </a:pathLst>
          </a:custGeom>
          <a:ln w="13716">
            <a:solidFill>
              <a:srgbClr val="4F6477"/>
            </a:solidFill>
          </a:ln>
        </p:spPr>
        <p:txBody>
          <a:bodyPr wrap="square" lIns="0" tIns="0" rIns="0" bIns="0" rtlCol="0"/>
          <a:lstStyle/>
          <a:p>
            <a:endParaRPr sz="1588"/>
          </a:p>
        </p:txBody>
      </p:sp>
      <p:sp>
        <p:nvSpPr>
          <p:cNvPr id="18" name="object 18"/>
          <p:cNvSpPr/>
          <p:nvPr/>
        </p:nvSpPr>
        <p:spPr>
          <a:xfrm>
            <a:off x="8365191" y="2456778"/>
            <a:ext cx="0" cy="371475"/>
          </a:xfrm>
          <a:custGeom>
            <a:avLst/>
            <a:gdLst/>
            <a:ahLst/>
            <a:cxnLst/>
            <a:rect l="l" t="t" r="r" b="b"/>
            <a:pathLst>
              <a:path h="421005">
                <a:moveTo>
                  <a:pt x="0" y="420623"/>
                </a:moveTo>
                <a:lnTo>
                  <a:pt x="0" y="0"/>
                </a:lnTo>
              </a:path>
            </a:pathLst>
          </a:custGeom>
          <a:ln w="9144">
            <a:solidFill>
              <a:srgbClr val="4F6774"/>
            </a:solidFill>
          </a:ln>
        </p:spPr>
        <p:txBody>
          <a:bodyPr wrap="square" lIns="0" tIns="0" rIns="0" bIns="0" rtlCol="0"/>
          <a:lstStyle/>
          <a:p>
            <a:endParaRPr sz="1588"/>
          </a:p>
        </p:txBody>
      </p:sp>
      <p:sp>
        <p:nvSpPr>
          <p:cNvPr id="19" name="object 19"/>
          <p:cNvSpPr/>
          <p:nvPr/>
        </p:nvSpPr>
        <p:spPr>
          <a:xfrm>
            <a:off x="8451924" y="2432573"/>
            <a:ext cx="0" cy="411816"/>
          </a:xfrm>
          <a:custGeom>
            <a:avLst/>
            <a:gdLst/>
            <a:ahLst/>
            <a:cxnLst/>
            <a:rect l="l" t="t" r="r" b="b"/>
            <a:pathLst>
              <a:path h="466725">
                <a:moveTo>
                  <a:pt x="0" y="466344"/>
                </a:moveTo>
                <a:lnTo>
                  <a:pt x="0" y="0"/>
                </a:lnTo>
              </a:path>
            </a:pathLst>
          </a:custGeom>
          <a:ln w="13716">
            <a:solidFill>
              <a:srgbClr val="576B74"/>
            </a:solidFill>
          </a:ln>
        </p:spPr>
        <p:txBody>
          <a:bodyPr wrap="square" lIns="0" tIns="0" rIns="0" bIns="0" rtlCol="0"/>
          <a:lstStyle/>
          <a:p>
            <a:endParaRPr sz="1588"/>
          </a:p>
        </p:txBody>
      </p:sp>
      <p:sp>
        <p:nvSpPr>
          <p:cNvPr id="20" name="object 20"/>
          <p:cNvSpPr/>
          <p:nvPr/>
        </p:nvSpPr>
        <p:spPr>
          <a:xfrm>
            <a:off x="8453941" y="2432573"/>
            <a:ext cx="0" cy="359148"/>
          </a:xfrm>
          <a:custGeom>
            <a:avLst/>
            <a:gdLst/>
            <a:ahLst/>
            <a:cxnLst/>
            <a:rect l="l" t="t" r="r" b="b"/>
            <a:pathLst>
              <a:path h="407035">
                <a:moveTo>
                  <a:pt x="0" y="406907"/>
                </a:moveTo>
                <a:lnTo>
                  <a:pt x="0" y="0"/>
                </a:lnTo>
              </a:path>
            </a:pathLst>
          </a:custGeom>
          <a:ln w="13716">
            <a:solidFill>
              <a:srgbClr val="576B70"/>
            </a:solidFill>
          </a:ln>
        </p:spPr>
        <p:txBody>
          <a:bodyPr wrap="square" lIns="0" tIns="0" rIns="0" bIns="0" rtlCol="0"/>
          <a:lstStyle/>
          <a:p>
            <a:endParaRPr sz="1588"/>
          </a:p>
        </p:txBody>
      </p:sp>
      <p:sp>
        <p:nvSpPr>
          <p:cNvPr id="21" name="object 21"/>
          <p:cNvSpPr txBox="1"/>
          <p:nvPr/>
        </p:nvSpPr>
        <p:spPr>
          <a:xfrm>
            <a:off x="2853465" y="1555499"/>
            <a:ext cx="532840" cy="450508"/>
          </a:xfrm>
          <a:prstGeom prst="rect">
            <a:avLst/>
          </a:prstGeom>
        </p:spPr>
        <p:txBody>
          <a:bodyPr vert="horz" wrap="square" lIns="0" tIns="0" rIns="0" bIns="0" rtlCol="0">
            <a:spAutoFit/>
          </a:bodyPr>
          <a:lstStyle/>
          <a:p>
            <a:pPr marL="19051" marR="4483" indent="-8405">
              <a:lnSpc>
                <a:spcPct val="106500"/>
              </a:lnSpc>
            </a:pPr>
            <a:r>
              <a:rPr sz="1368" spc="190" dirty="0">
                <a:solidFill>
                  <a:srgbClr val="2F4152"/>
                </a:solidFill>
                <a:latin typeface="Arial"/>
                <a:cs typeface="Arial"/>
              </a:rPr>
              <a:t>t</a:t>
            </a:r>
            <a:r>
              <a:rPr sz="1368" spc="40" dirty="0">
                <a:solidFill>
                  <a:srgbClr val="445B70"/>
                </a:solidFill>
                <a:latin typeface="Arial"/>
                <a:cs typeface="Arial"/>
              </a:rPr>
              <a:t>i</a:t>
            </a:r>
            <a:r>
              <a:rPr sz="1368" spc="-31" dirty="0">
                <a:solidFill>
                  <a:srgbClr val="2F4152"/>
                </a:solidFill>
                <a:latin typeface="Arial"/>
                <a:cs typeface="Arial"/>
              </a:rPr>
              <a:t>m</a:t>
            </a:r>
            <a:r>
              <a:rPr sz="1368" spc="-13" dirty="0">
                <a:solidFill>
                  <a:srgbClr val="2F4152"/>
                </a:solidFill>
                <a:latin typeface="Arial"/>
                <a:cs typeface="Arial"/>
              </a:rPr>
              <a:t>e:i. </a:t>
            </a:r>
            <a:r>
              <a:rPr sz="1368" spc="-9" dirty="0">
                <a:solidFill>
                  <a:srgbClr val="2F4152"/>
                </a:solidFill>
                <a:latin typeface="Arial"/>
                <a:cs typeface="Arial"/>
              </a:rPr>
              <a:t> </a:t>
            </a:r>
            <a:r>
              <a:rPr sz="1368" spc="13" dirty="0">
                <a:solidFill>
                  <a:srgbClr val="2F4152"/>
                </a:solidFill>
                <a:latin typeface="Arial"/>
                <a:cs typeface="Arial"/>
              </a:rPr>
              <a:t>e</a:t>
            </a:r>
            <a:r>
              <a:rPr sz="1368" spc="-49" dirty="0">
                <a:solidFill>
                  <a:srgbClr val="2F4152"/>
                </a:solidFill>
                <a:latin typeface="Arial"/>
                <a:cs typeface="Arial"/>
              </a:rPr>
              <a:t>d</a:t>
            </a:r>
            <a:r>
              <a:rPr sz="1368" spc="-66" dirty="0">
                <a:solidFill>
                  <a:srgbClr val="2F4152"/>
                </a:solidFill>
                <a:latin typeface="Arial"/>
                <a:cs typeface="Arial"/>
              </a:rPr>
              <a:t>d</a:t>
            </a:r>
            <a:r>
              <a:rPr sz="1368" dirty="0">
                <a:solidFill>
                  <a:srgbClr val="2F4152"/>
                </a:solidFill>
                <a:latin typeface="Arial"/>
                <a:cs typeface="Arial"/>
              </a:rPr>
              <a:t>y:i.</a:t>
            </a:r>
            <a:endParaRPr sz="1368">
              <a:latin typeface="Arial"/>
              <a:cs typeface="Arial"/>
            </a:endParaRPr>
          </a:p>
        </p:txBody>
      </p:sp>
      <p:sp>
        <p:nvSpPr>
          <p:cNvPr id="22" name="object 22"/>
          <p:cNvSpPr txBox="1"/>
          <p:nvPr/>
        </p:nvSpPr>
        <p:spPr>
          <a:xfrm>
            <a:off x="8513332" y="1569047"/>
            <a:ext cx="536762" cy="433837"/>
          </a:xfrm>
          <a:prstGeom prst="rect">
            <a:avLst/>
          </a:prstGeom>
        </p:spPr>
        <p:txBody>
          <a:bodyPr vert="horz" wrap="square" lIns="0" tIns="0" rIns="0" bIns="0" rtlCol="0">
            <a:spAutoFit/>
          </a:bodyPr>
          <a:lstStyle/>
          <a:p>
            <a:pPr marL="11206"/>
            <a:r>
              <a:rPr sz="1368" spc="202" dirty="0">
                <a:solidFill>
                  <a:srgbClr val="445B70"/>
                </a:solidFill>
                <a:latin typeface="Arial"/>
                <a:cs typeface="Arial"/>
              </a:rPr>
              <a:t>t</a:t>
            </a:r>
            <a:r>
              <a:rPr sz="1368" spc="57" dirty="0">
                <a:solidFill>
                  <a:srgbClr val="445B70"/>
                </a:solidFill>
                <a:latin typeface="Arial"/>
                <a:cs typeface="Arial"/>
              </a:rPr>
              <a:t>i</a:t>
            </a:r>
            <a:r>
              <a:rPr sz="1368" dirty="0">
                <a:solidFill>
                  <a:srgbClr val="445B70"/>
                </a:solidFill>
                <a:latin typeface="Arial"/>
                <a:cs typeface="Arial"/>
              </a:rPr>
              <a:t>m</a:t>
            </a:r>
            <a:r>
              <a:rPr sz="1368" spc="35" dirty="0">
                <a:solidFill>
                  <a:srgbClr val="2F4152"/>
                </a:solidFill>
                <a:latin typeface="Arial"/>
                <a:cs typeface="Arial"/>
              </a:rPr>
              <a:t>e</a:t>
            </a:r>
            <a:r>
              <a:rPr sz="1368" spc="-229" dirty="0">
                <a:solidFill>
                  <a:srgbClr val="2F4152"/>
                </a:solidFill>
                <a:latin typeface="Arial"/>
                <a:cs typeface="Arial"/>
              </a:rPr>
              <a:t> </a:t>
            </a:r>
            <a:r>
              <a:rPr sz="1368" spc="4" dirty="0">
                <a:solidFill>
                  <a:srgbClr val="2F4152"/>
                </a:solidFill>
                <a:latin typeface="Arial"/>
                <a:cs typeface="Arial"/>
              </a:rPr>
              <a:t>2</a:t>
            </a:r>
            <a:endParaRPr sz="1368">
              <a:latin typeface="Arial"/>
              <a:cs typeface="Arial"/>
            </a:endParaRPr>
          </a:p>
          <a:p>
            <a:pPr marL="22972">
              <a:spcBef>
                <a:spcPts val="106"/>
              </a:spcBef>
            </a:pPr>
            <a:r>
              <a:rPr sz="1368" spc="-13" dirty="0">
                <a:solidFill>
                  <a:srgbClr val="2F4152"/>
                </a:solidFill>
                <a:latin typeface="Arial"/>
                <a:cs typeface="Arial"/>
              </a:rPr>
              <a:t>eddy</a:t>
            </a:r>
            <a:r>
              <a:rPr sz="1368" spc="-243" dirty="0">
                <a:solidFill>
                  <a:srgbClr val="2F4152"/>
                </a:solidFill>
                <a:latin typeface="Arial"/>
                <a:cs typeface="Arial"/>
              </a:rPr>
              <a:t> </a:t>
            </a:r>
            <a:r>
              <a:rPr sz="1368" spc="44" dirty="0">
                <a:solidFill>
                  <a:srgbClr val="2F4152"/>
                </a:solidFill>
                <a:latin typeface="Arial"/>
                <a:cs typeface="Arial"/>
              </a:rPr>
              <a:t>2</a:t>
            </a:r>
            <a:endParaRPr sz="1368">
              <a:latin typeface="Arial"/>
              <a:cs typeface="Arial"/>
            </a:endParaRPr>
          </a:p>
        </p:txBody>
      </p:sp>
      <p:sp>
        <p:nvSpPr>
          <p:cNvPr id="23" name="object 23"/>
          <p:cNvSpPr txBox="1"/>
          <p:nvPr/>
        </p:nvSpPr>
        <p:spPr>
          <a:xfrm>
            <a:off x="6488206" y="1919342"/>
            <a:ext cx="369234" cy="597536"/>
          </a:xfrm>
          <a:prstGeom prst="rect">
            <a:avLst/>
          </a:prstGeom>
        </p:spPr>
        <p:txBody>
          <a:bodyPr vert="horz" wrap="square" lIns="0" tIns="0" rIns="0" bIns="0" rtlCol="0">
            <a:spAutoFit/>
          </a:bodyPr>
          <a:lstStyle/>
          <a:p>
            <a:pPr marL="11206"/>
            <a:r>
              <a:rPr sz="3883" spc="-1121" dirty="0">
                <a:solidFill>
                  <a:srgbClr val="445B70"/>
                </a:solidFill>
                <a:latin typeface="Arial"/>
                <a:cs typeface="Arial"/>
              </a:rPr>
              <a:t>GJ</a:t>
            </a:r>
            <a:endParaRPr sz="3883">
              <a:latin typeface="Arial"/>
              <a:cs typeface="Arial"/>
            </a:endParaRPr>
          </a:p>
        </p:txBody>
      </p:sp>
      <p:sp>
        <p:nvSpPr>
          <p:cNvPr id="24" name="object 24"/>
          <p:cNvSpPr txBox="1"/>
          <p:nvPr/>
        </p:nvSpPr>
        <p:spPr>
          <a:xfrm>
            <a:off x="5544223" y="2645484"/>
            <a:ext cx="86285" cy="108619"/>
          </a:xfrm>
          <a:prstGeom prst="rect">
            <a:avLst/>
          </a:prstGeom>
        </p:spPr>
        <p:txBody>
          <a:bodyPr vert="horz" wrap="square" lIns="0" tIns="0" rIns="0" bIns="0" rtlCol="0">
            <a:spAutoFit/>
          </a:bodyPr>
          <a:lstStyle/>
          <a:p>
            <a:pPr marL="11206"/>
            <a:r>
              <a:rPr sz="706" spc="146" dirty="0">
                <a:solidFill>
                  <a:srgbClr val="2F4152"/>
                </a:solidFill>
                <a:latin typeface="Times New Roman"/>
                <a:cs typeface="Times New Roman"/>
              </a:rPr>
              <a:t>2</a:t>
            </a:r>
            <a:endParaRPr sz="706">
              <a:latin typeface="Times New Roman"/>
              <a:cs typeface="Times New Roman"/>
            </a:endParaRPr>
          </a:p>
        </p:txBody>
      </p:sp>
      <p:sp>
        <p:nvSpPr>
          <p:cNvPr id="25" name="object 25"/>
          <p:cNvSpPr txBox="1"/>
          <p:nvPr/>
        </p:nvSpPr>
        <p:spPr>
          <a:xfrm>
            <a:off x="6302637" y="2617470"/>
            <a:ext cx="215713" cy="142603"/>
          </a:xfrm>
          <a:prstGeom prst="rect">
            <a:avLst/>
          </a:prstGeom>
        </p:spPr>
        <p:txBody>
          <a:bodyPr vert="horz" wrap="square" lIns="0" tIns="0" rIns="0" bIns="0" rtlCol="0">
            <a:spAutoFit/>
          </a:bodyPr>
          <a:lstStyle/>
          <a:p>
            <a:pPr marL="11206"/>
            <a:r>
              <a:rPr sz="1390" spc="199" baseline="-15873" dirty="0">
                <a:solidFill>
                  <a:srgbClr val="2F4152"/>
                </a:solidFill>
                <a:latin typeface="Arial"/>
                <a:cs typeface="Arial"/>
              </a:rPr>
              <a:t>W</a:t>
            </a:r>
            <a:r>
              <a:rPr sz="750" spc="124" dirty="0">
                <a:solidFill>
                  <a:srgbClr val="445B70"/>
                </a:solidFill>
                <a:latin typeface="Times New Roman"/>
                <a:cs typeface="Times New Roman"/>
              </a:rPr>
              <a:t>2</a:t>
            </a:r>
            <a:endParaRPr sz="750">
              <a:latin typeface="Times New Roman"/>
              <a:cs typeface="Times New Roman"/>
            </a:endParaRPr>
          </a:p>
        </p:txBody>
      </p:sp>
      <p:sp>
        <p:nvSpPr>
          <p:cNvPr id="26" name="object 26"/>
          <p:cNvSpPr txBox="1"/>
          <p:nvPr/>
        </p:nvSpPr>
        <p:spPr>
          <a:xfrm>
            <a:off x="6576956" y="2341581"/>
            <a:ext cx="174812" cy="515975"/>
          </a:xfrm>
          <a:prstGeom prst="rect">
            <a:avLst/>
          </a:prstGeom>
        </p:spPr>
        <p:txBody>
          <a:bodyPr vert="horz" wrap="square" lIns="0" tIns="0" rIns="0" bIns="0" rtlCol="0">
            <a:spAutoFit/>
          </a:bodyPr>
          <a:lstStyle/>
          <a:p>
            <a:pPr marL="11206"/>
            <a:r>
              <a:rPr sz="3353" spc="265" dirty="0">
                <a:solidFill>
                  <a:srgbClr val="116D7C"/>
                </a:solidFill>
                <a:latin typeface="Arial"/>
                <a:cs typeface="Arial"/>
              </a:rPr>
              <a:t>t</a:t>
            </a:r>
            <a:endParaRPr sz="3353">
              <a:latin typeface="Arial"/>
              <a:cs typeface="Arial"/>
            </a:endParaRPr>
          </a:p>
        </p:txBody>
      </p:sp>
      <p:sp>
        <p:nvSpPr>
          <p:cNvPr id="27" name="object 27"/>
          <p:cNvSpPr txBox="1"/>
          <p:nvPr/>
        </p:nvSpPr>
        <p:spPr>
          <a:xfrm>
            <a:off x="2570813" y="2473362"/>
            <a:ext cx="1629895" cy="872034"/>
          </a:xfrm>
          <a:prstGeom prst="rect">
            <a:avLst/>
          </a:prstGeom>
        </p:spPr>
        <p:txBody>
          <a:bodyPr vert="horz" wrap="square" lIns="0" tIns="0" rIns="0" bIns="0" rtlCol="0">
            <a:spAutoFit/>
          </a:bodyPr>
          <a:lstStyle/>
          <a:p>
            <a:pPr marR="4483" algn="r">
              <a:lnSpc>
                <a:spcPts val="512"/>
              </a:lnSpc>
            </a:pPr>
            <a:r>
              <a:rPr sz="1235" i="1" spc="22" dirty="0">
                <a:solidFill>
                  <a:srgbClr val="2F4152"/>
                </a:solidFill>
                <a:latin typeface="Arial"/>
                <a:cs typeface="Arial"/>
              </a:rPr>
              <a:t>air</a:t>
            </a:r>
            <a:endParaRPr sz="1235">
              <a:latin typeface="Arial"/>
              <a:cs typeface="Arial"/>
            </a:endParaRPr>
          </a:p>
          <a:p>
            <a:pPr marL="11206">
              <a:lnSpc>
                <a:spcPts val="6283"/>
              </a:lnSpc>
            </a:pPr>
            <a:r>
              <a:rPr sz="6044" spc="578" dirty="0">
                <a:solidFill>
                  <a:srgbClr val="445B70"/>
                </a:solidFill>
                <a:latin typeface="Times New Roman"/>
                <a:cs typeface="Times New Roman"/>
              </a:rPr>
              <a:t>,_</a:t>
            </a:r>
            <a:endParaRPr sz="6044">
              <a:latin typeface="Times New Roman"/>
              <a:cs typeface="Times New Roman"/>
            </a:endParaRPr>
          </a:p>
        </p:txBody>
      </p:sp>
      <p:sp>
        <p:nvSpPr>
          <p:cNvPr id="28" name="object 28"/>
          <p:cNvSpPr txBox="1"/>
          <p:nvPr/>
        </p:nvSpPr>
        <p:spPr>
          <a:xfrm>
            <a:off x="5072231" y="1917102"/>
            <a:ext cx="494740" cy="1449115"/>
          </a:xfrm>
          <a:prstGeom prst="rect">
            <a:avLst/>
          </a:prstGeom>
        </p:spPr>
        <p:txBody>
          <a:bodyPr vert="horz" wrap="square" lIns="0" tIns="0" rIns="0" bIns="0" rtlCol="0">
            <a:spAutoFit/>
          </a:bodyPr>
          <a:lstStyle/>
          <a:p>
            <a:pPr marL="11206">
              <a:lnSpc>
                <a:spcPts val="3777"/>
              </a:lnSpc>
            </a:pPr>
            <a:r>
              <a:rPr sz="3265" spc="-199" dirty="0">
                <a:solidFill>
                  <a:srgbClr val="445B70"/>
                </a:solidFill>
                <a:latin typeface="Times New Roman"/>
                <a:cs typeface="Times New Roman"/>
              </a:rPr>
              <a:t>[;J</a:t>
            </a:r>
            <a:endParaRPr sz="3265">
              <a:latin typeface="Times New Roman"/>
              <a:cs typeface="Times New Roman"/>
            </a:endParaRPr>
          </a:p>
          <a:p>
            <a:pPr marL="19051">
              <a:lnSpc>
                <a:spcPts val="3141"/>
              </a:lnSpc>
            </a:pPr>
            <a:r>
              <a:rPr sz="3000" spc="949" dirty="0">
                <a:solidFill>
                  <a:srgbClr val="6E0F13"/>
                </a:solidFill>
                <a:latin typeface="Arial"/>
                <a:cs typeface="Arial"/>
              </a:rPr>
              <a:t>l</a:t>
            </a:r>
            <a:r>
              <a:rPr sz="1015" spc="949" dirty="0">
                <a:solidFill>
                  <a:srgbClr val="2F4152"/>
                </a:solidFill>
                <a:latin typeface="Times New Roman"/>
                <a:cs typeface="Times New Roman"/>
              </a:rPr>
              <a:t>W</a:t>
            </a:r>
            <a:endParaRPr sz="1015">
              <a:latin typeface="Times New Roman"/>
              <a:cs typeface="Times New Roman"/>
            </a:endParaRPr>
          </a:p>
          <a:p>
            <a:pPr marL="11206">
              <a:lnSpc>
                <a:spcPts val="4447"/>
              </a:lnSpc>
            </a:pPr>
            <a:r>
              <a:rPr sz="3971" spc="-1196" dirty="0">
                <a:solidFill>
                  <a:srgbClr val="445B70"/>
                </a:solidFill>
                <a:latin typeface="Arial"/>
                <a:cs typeface="Arial"/>
              </a:rPr>
              <a:t>GJ</a:t>
            </a:r>
            <a:endParaRPr sz="3971">
              <a:latin typeface="Arial"/>
              <a:cs typeface="Arial"/>
            </a:endParaRPr>
          </a:p>
        </p:txBody>
      </p:sp>
      <p:sp>
        <p:nvSpPr>
          <p:cNvPr id="29" name="object 29"/>
          <p:cNvSpPr txBox="1"/>
          <p:nvPr/>
        </p:nvSpPr>
        <p:spPr>
          <a:xfrm>
            <a:off x="6488206" y="2716082"/>
            <a:ext cx="342900" cy="658642"/>
          </a:xfrm>
          <a:prstGeom prst="rect">
            <a:avLst/>
          </a:prstGeom>
        </p:spPr>
        <p:txBody>
          <a:bodyPr vert="horz" wrap="square" lIns="0" tIns="0" rIns="0" bIns="0" rtlCol="0">
            <a:spAutoFit/>
          </a:bodyPr>
          <a:lstStyle/>
          <a:p>
            <a:pPr marL="11206"/>
            <a:r>
              <a:rPr sz="4280" spc="-1121" dirty="0">
                <a:solidFill>
                  <a:srgbClr val="445B70"/>
                </a:solidFill>
                <a:latin typeface="Times New Roman"/>
                <a:cs typeface="Times New Roman"/>
              </a:rPr>
              <a:t>GJ</a:t>
            </a:r>
            <a:endParaRPr sz="4280">
              <a:latin typeface="Times New Roman"/>
              <a:cs typeface="Times New Roman"/>
            </a:endParaRPr>
          </a:p>
        </p:txBody>
      </p:sp>
      <p:sp>
        <p:nvSpPr>
          <p:cNvPr id="30" name="object 30"/>
          <p:cNvSpPr txBox="1"/>
          <p:nvPr/>
        </p:nvSpPr>
        <p:spPr>
          <a:xfrm>
            <a:off x="3769211" y="3758229"/>
            <a:ext cx="4512609" cy="1881284"/>
          </a:xfrm>
          <a:prstGeom prst="rect">
            <a:avLst/>
          </a:prstGeom>
        </p:spPr>
        <p:txBody>
          <a:bodyPr vert="horz" wrap="square" lIns="0" tIns="0" rIns="0" bIns="0" rtlCol="0">
            <a:spAutoFit/>
          </a:bodyPr>
          <a:lstStyle/>
          <a:p>
            <a:pPr marL="52110" algn="ctr"/>
            <a:r>
              <a:rPr sz="1632" i="1" u="heavy" spc="-31" dirty="0">
                <a:solidFill>
                  <a:srgbClr val="212D3A"/>
                </a:solidFill>
                <a:latin typeface="Times New Roman"/>
                <a:cs typeface="Times New Roman"/>
              </a:rPr>
              <a:t>At</a:t>
            </a:r>
            <a:r>
              <a:rPr sz="1632" i="1" u="heavy" spc="35" dirty="0">
                <a:solidFill>
                  <a:srgbClr val="212D3A"/>
                </a:solidFill>
                <a:latin typeface="Times New Roman"/>
                <a:cs typeface="Times New Roman"/>
              </a:rPr>
              <a:t> </a:t>
            </a:r>
            <a:r>
              <a:rPr sz="1632" i="1" u="heavy" spc="-93" dirty="0">
                <a:solidFill>
                  <a:srgbClr val="2F4152"/>
                </a:solidFill>
                <a:latin typeface="Times New Roman"/>
                <a:cs typeface="Times New Roman"/>
              </a:rPr>
              <a:t>a</a:t>
            </a:r>
            <a:r>
              <a:rPr sz="1632" i="1" u="heavy" spc="-132" dirty="0">
                <a:solidFill>
                  <a:srgbClr val="2F4152"/>
                </a:solidFill>
                <a:latin typeface="Times New Roman"/>
                <a:cs typeface="Times New Roman"/>
              </a:rPr>
              <a:t> </a:t>
            </a:r>
            <a:r>
              <a:rPr sz="1632" i="1" u="heavy" spc="-49" dirty="0">
                <a:solidFill>
                  <a:srgbClr val="212D3A"/>
                </a:solidFill>
                <a:latin typeface="Times New Roman"/>
                <a:cs typeface="Times New Roman"/>
              </a:rPr>
              <a:t>single</a:t>
            </a:r>
            <a:r>
              <a:rPr sz="1632" i="1" u="heavy" spc="-115" dirty="0">
                <a:solidFill>
                  <a:srgbClr val="212D3A"/>
                </a:solidFill>
                <a:latin typeface="Times New Roman"/>
                <a:cs typeface="Times New Roman"/>
              </a:rPr>
              <a:t> </a:t>
            </a:r>
            <a:r>
              <a:rPr sz="1632" i="1" u="heavy" spc="9" dirty="0">
                <a:solidFill>
                  <a:srgbClr val="212D3A"/>
                </a:solidFill>
                <a:latin typeface="Times New Roman"/>
                <a:cs typeface="Times New Roman"/>
              </a:rPr>
              <a:t>point</a:t>
            </a:r>
            <a:r>
              <a:rPr sz="1632" i="1" u="heavy" spc="-185" dirty="0">
                <a:solidFill>
                  <a:srgbClr val="212D3A"/>
                </a:solidFill>
                <a:latin typeface="Times New Roman"/>
                <a:cs typeface="Times New Roman"/>
              </a:rPr>
              <a:t> </a:t>
            </a:r>
            <a:r>
              <a:rPr sz="1632" i="1" u="heavy" spc="-18" dirty="0">
                <a:solidFill>
                  <a:srgbClr val="2F4152"/>
                </a:solidFill>
                <a:latin typeface="Times New Roman"/>
                <a:cs typeface="Times New Roman"/>
              </a:rPr>
              <a:t>on</a:t>
            </a:r>
            <a:r>
              <a:rPr sz="1632" i="1" u="heavy" spc="-13" dirty="0">
                <a:solidFill>
                  <a:srgbClr val="2F4152"/>
                </a:solidFill>
                <a:latin typeface="Times New Roman"/>
                <a:cs typeface="Times New Roman"/>
              </a:rPr>
              <a:t> </a:t>
            </a:r>
            <a:r>
              <a:rPr sz="1632" i="1" u="heavy" spc="31" dirty="0">
                <a:solidFill>
                  <a:srgbClr val="2F4152"/>
                </a:solidFill>
                <a:latin typeface="Times New Roman"/>
                <a:cs typeface="Times New Roman"/>
              </a:rPr>
              <a:t>the</a:t>
            </a:r>
            <a:r>
              <a:rPr sz="1632" i="1" u="heavy" spc="-115" dirty="0">
                <a:solidFill>
                  <a:srgbClr val="2F4152"/>
                </a:solidFill>
                <a:latin typeface="Times New Roman"/>
                <a:cs typeface="Times New Roman"/>
              </a:rPr>
              <a:t> </a:t>
            </a:r>
            <a:r>
              <a:rPr sz="1632" i="1" u="heavy" spc="-26" dirty="0">
                <a:solidFill>
                  <a:srgbClr val="212D3A"/>
                </a:solidFill>
                <a:latin typeface="Times New Roman"/>
                <a:cs typeface="Times New Roman"/>
              </a:rPr>
              <a:t>tower</a:t>
            </a:r>
            <a:r>
              <a:rPr sz="1632" i="1" u="heavy" spc="-26" dirty="0">
                <a:solidFill>
                  <a:srgbClr val="445B70"/>
                </a:solidFill>
                <a:latin typeface="Times New Roman"/>
                <a:cs typeface="Times New Roman"/>
              </a:rPr>
              <a:t>:</a:t>
            </a:r>
            <a:endParaRPr sz="1632">
              <a:latin typeface="Times New Roman"/>
              <a:cs typeface="Times New Roman"/>
            </a:endParaRPr>
          </a:p>
          <a:p>
            <a:pPr>
              <a:spcBef>
                <a:spcPts val="45"/>
              </a:spcBef>
            </a:pPr>
            <a:endParaRPr sz="1324">
              <a:latin typeface="Times New Roman"/>
              <a:cs typeface="Times New Roman"/>
            </a:endParaRPr>
          </a:p>
          <a:p>
            <a:pPr marR="42585" algn="ctr">
              <a:lnSpc>
                <a:spcPts val="1641"/>
              </a:lnSpc>
            </a:pPr>
            <a:r>
              <a:rPr sz="1632" spc="-57" dirty="0">
                <a:solidFill>
                  <a:srgbClr val="2F4152"/>
                </a:solidFill>
                <a:latin typeface="Times New Roman"/>
                <a:cs typeface="Times New Roman"/>
              </a:rPr>
              <a:t>Eddy </a:t>
            </a:r>
            <a:r>
              <a:rPr sz="1059" spc="106" dirty="0">
                <a:solidFill>
                  <a:srgbClr val="2F4152"/>
                </a:solidFill>
                <a:latin typeface="Arial"/>
                <a:cs typeface="Arial"/>
              </a:rPr>
              <a:t>1</a:t>
            </a:r>
            <a:r>
              <a:rPr sz="1632" spc="106" dirty="0">
                <a:solidFill>
                  <a:srgbClr val="2F4152"/>
                </a:solidFill>
                <a:latin typeface="Times New Roman"/>
                <a:cs typeface="Times New Roman"/>
              </a:rPr>
              <a:t>moves </a:t>
            </a:r>
            <a:r>
              <a:rPr sz="1632" spc="-31" dirty="0">
                <a:solidFill>
                  <a:srgbClr val="2F4152"/>
                </a:solidFill>
                <a:latin typeface="Times New Roman"/>
                <a:cs typeface="Times New Roman"/>
              </a:rPr>
              <a:t>parcel </a:t>
            </a:r>
            <a:r>
              <a:rPr sz="1632" spc="-49" dirty="0">
                <a:solidFill>
                  <a:srgbClr val="212D3A"/>
                </a:solidFill>
                <a:latin typeface="Times New Roman"/>
                <a:cs typeface="Times New Roman"/>
              </a:rPr>
              <a:t>of </a:t>
            </a:r>
            <a:r>
              <a:rPr sz="1632" spc="22" dirty="0">
                <a:solidFill>
                  <a:srgbClr val="2F4152"/>
                </a:solidFill>
                <a:latin typeface="Times New Roman"/>
                <a:cs typeface="Times New Roman"/>
              </a:rPr>
              <a:t>air </a:t>
            </a:r>
            <a:r>
              <a:rPr sz="1632" spc="4" dirty="0">
                <a:solidFill>
                  <a:srgbClr val="2F4152"/>
                </a:solidFill>
                <a:latin typeface="Times New Roman"/>
                <a:cs typeface="Times New Roman"/>
              </a:rPr>
              <a:t>c </a:t>
            </a:r>
            <a:r>
              <a:rPr sz="1632" spc="-22" dirty="0">
                <a:solidFill>
                  <a:srgbClr val="2F4152"/>
                </a:solidFill>
                <a:latin typeface="Times New Roman"/>
                <a:cs typeface="Times New Roman"/>
              </a:rPr>
              <a:t>down </a:t>
            </a:r>
            <a:r>
              <a:rPr sz="1632" spc="-35" dirty="0">
                <a:solidFill>
                  <a:srgbClr val="2F4152"/>
                </a:solidFill>
                <a:latin typeface="Times New Roman"/>
                <a:cs typeface="Times New Roman"/>
              </a:rPr>
              <a:t>with </a:t>
            </a:r>
            <a:r>
              <a:rPr sz="1632" spc="62" dirty="0">
                <a:solidFill>
                  <a:srgbClr val="2F4152"/>
                </a:solidFill>
                <a:latin typeface="Times New Roman"/>
                <a:cs typeface="Times New Roman"/>
              </a:rPr>
              <a:t>the</a:t>
            </a:r>
            <a:r>
              <a:rPr sz="1632" spc="-304" dirty="0">
                <a:solidFill>
                  <a:srgbClr val="2F4152"/>
                </a:solidFill>
                <a:latin typeface="Times New Roman"/>
                <a:cs typeface="Times New Roman"/>
              </a:rPr>
              <a:t> </a:t>
            </a:r>
            <a:r>
              <a:rPr sz="1632" spc="18" dirty="0">
                <a:solidFill>
                  <a:srgbClr val="2F4152"/>
                </a:solidFill>
                <a:latin typeface="Times New Roman"/>
                <a:cs typeface="Times New Roman"/>
              </a:rPr>
              <a:t>speed </a:t>
            </a:r>
            <a:r>
              <a:rPr sz="1412" spc="49" dirty="0">
                <a:solidFill>
                  <a:srgbClr val="2F4152"/>
                </a:solidFill>
                <a:latin typeface="Arial"/>
                <a:cs typeface="Arial"/>
              </a:rPr>
              <a:t>w</a:t>
            </a:r>
            <a:endParaRPr sz="1412">
              <a:latin typeface="Arial"/>
              <a:cs typeface="Arial"/>
            </a:endParaRPr>
          </a:p>
          <a:p>
            <a:pPr marL="2362886">
              <a:lnSpc>
                <a:spcPts val="582"/>
              </a:lnSpc>
              <a:tabLst>
                <a:tab pos="4367726" algn="l"/>
              </a:tabLst>
            </a:pPr>
            <a:r>
              <a:rPr sz="750" spc="578" dirty="0">
                <a:solidFill>
                  <a:srgbClr val="445B70"/>
                </a:solidFill>
                <a:latin typeface="Arial"/>
                <a:cs typeface="Arial"/>
              </a:rPr>
              <a:t>1	</a:t>
            </a:r>
            <a:r>
              <a:rPr sz="750" spc="512" dirty="0">
                <a:solidFill>
                  <a:srgbClr val="445B70"/>
                </a:solidFill>
                <a:latin typeface="Arial"/>
                <a:cs typeface="Arial"/>
              </a:rPr>
              <a:t>1</a:t>
            </a:r>
            <a:endParaRPr sz="750">
              <a:latin typeface="Arial"/>
              <a:cs typeface="Arial"/>
            </a:endParaRPr>
          </a:p>
          <a:p>
            <a:pPr marL="3922" algn="ctr">
              <a:spcBef>
                <a:spcPts val="124"/>
              </a:spcBef>
            </a:pPr>
            <a:r>
              <a:rPr sz="1632" spc="18" dirty="0">
                <a:solidFill>
                  <a:srgbClr val="2F4152"/>
                </a:solidFill>
                <a:latin typeface="Times New Roman"/>
                <a:cs typeface="Times New Roman"/>
              </a:rPr>
              <a:t>then </a:t>
            </a:r>
            <a:r>
              <a:rPr sz="1632" spc="-168" dirty="0">
                <a:solidFill>
                  <a:srgbClr val="2F4152"/>
                </a:solidFill>
                <a:latin typeface="Times New Roman"/>
                <a:cs typeface="Times New Roman"/>
              </a:rPr>
              <a:t>Ed </a:t>
            </a:r>
            <a:r>
              <a:rPr sz="1632" spc="-57" dirty="0">
                <a:solidFill>
                  <a:srgbClr val="2F4152"/>
                </a:solidFill>
                <a:latin typeface="Times New Roman"/>
                <a:cs typeface="Times New Roman"/>
              </a:rPr>
              <a:t>dy </a:t>
            </a:r>
            <a:r>
              <a:rPr sz="1059" spc="180" dirty="0">
                <a:solidFill>
                  <a:srgbClr val="212D3A"/>
                </a:solidFill>
                <a:latin typeface="Arial"/>
                <a:cs typeface="Arial"/>
              </a:rPr>
              <a:t>2 </a:t>
            </a:r>
            <a:r>
              <a:rPr sz="1632" spc="-13" dirty="0">
                <a:solidFill>
                  <a:srgbClr val="2F4152"/>
                </a:solidFill>
                <a:latin typeface="Times New Roman"/>
                <a:cs typeface="Times New Roman"/>
              </a:rPr>
              <a:t>moves </a:t>
            </a:r>
            <a:r>
              <a:rPr sz="1632" spc="-35" dirty="0">
                <a:solidFill>
                  <a:srgbClr val="2F4152"/>
                </a:solidFill>
                <a:latin typeface="Times New Roman"/>
                <a:cs typeface="Times New Roman"/>
              </a:rPr>
              <a:t>parcel </a:t>
            </a:r>
            <a:r>
              <a:rPr sz="1632" spc="26" dirty="0">
                <a:solidFill>
                  <a:srgbClr val="2F4152"/>
                </a:solidFill>
                <a:latin typeface="Times New Roman"/>
                <a:cs typeface="Times New Roman"/>
              </a:rPr>
              <a:t>c</a:t>
            </a:r>
            <a:r>
              <a:rPr sz="1257" spc="39" baseline="-20467" dirty="0">
                <a:solidFill>
                  <a:srgbClr val="2F4152"/>
                </a:solidFill>
                <a:latin typeface="Times New Roman"/>
                <a:cs typeface="Times New Roman"/>
              </a:rPr>
              <a:t>2 </a:t>
            </a:r>
            <a:r>
              <a:rPr sz="1257" spc="390" baseline="-20467" dirty="0">
                <a:solidFill>
                  <a:srgbClr val="2F4152"/>
                </a:solidFill>
                <a:latin typeface="Times New Roman"/>
                <a:cs typeface="Times New Roman"/>
              </a:rPr>
              <a:t> </a:t>
            </a:r>
            <a:r>
              <a:rPr sz="1632" spc="-9" dirty="0">
                <a:solidFill>
                  <a:srgbClr val="2F4152"/>
                </a:solidFill>
                <a:latin typeface="Times New Roman"/>
                <a:cs typeface="Times New Roman"/>
              </a:rPr>
              <a:t>up  </a:t>
            </a:r>
            <a:r>
              <a:rPr sz="1632" spc="-49" dirty="0">
                <a:solidFill>
                  <a:srgbClr val="2F4152"/>
                </a:solidFill>
                <a:latin typeface="Times New Roman"/>
                <a:cs typeface="Times New Roman"/>
              </a:rPr>
              <a:t>with  </a:t>
            </a:r>
            <a:r>
              <a:rPr sz="1632" spc="62" dirty="0">
                <a:solidFill>
                  <a:srgbClr val="2F4152"/>
                </a:solidFill>
                <a:latin typeface="Times New Roman"/>
                <a:cs typeface="Times New Roman"/>
              </a:rPr>
              <a:t>the  </a:t>
            </a:r>
            <a:r>
              <a:rPr sz="1632" spc="4" dirty="0">
                <a:solidFill>
                  <a:srgbClr val="2F4152"/>
                </a:solidFill>
                <a:latin typeface="Times New Roman"/>
                <a:cs typeface="Times New Roman"/>
              </a:rPr>
              <a:t>speed</a:t>
            </a:r>
            <a:r>
              <a:rPr sz="1632" spc="-44" dirty="0">
                <a:solidFill>
                  <a:srgbClr val="2F4152"/>
                </a:solidFill>
                <a:latin typeface="Times New Roman"/>
                <a:cs typeface="Times New Roman"/>
              </a:rPr>
              <a:t> </a:t>
            </a:r>
            <a:r>
              <a:rPr sz="1632" spc="57" dirty="0">
                <a:solidFill>
                  <a:srgbClr val="2F4152"/>
                </a:solidFill>
                <a:latin typeface="Times New Roman"/>
                <a:cs typeface="Times New Roman"/>
              </a:rPr>
              <a:t>w</a:t>
            </a:r>
            <a:r>
              <a:rPr sz="1257" spc="86" baseline="-20467" dirty="0">
                <a:solidFill>
                  <a:srgbClr val="2F4152"/>
                </a:solidFill>
                <a:latin typeface="Times New Roman"/>
                <a:cs typeface="Times New Roman"/>
              </a:rPr>
              <a:t>2</a:t>
            </a:r>
            <a:endParaRPr sz="1257" baseline="-20467">
              <a:latin typeface="Times New Roman"/>
              <a:cs typeface="Times New Roman"/>
            </a:endParaRPr>
          </a:p>
          <a:p>
            <a:pPr>
              <a:spcBef>
                <a:spcPts val="15"/>
              </a:spcBef>
            </a:pPr>
            <a:endParaRPr sz="2206">
              <a:latin typeface="Times New Roman"/>
              <a:cs typeface="Times New Roman"/>
            </a:endParaRPr>
          </a:p>
          <a:p>
            <a:pPr marL="3922" algn="ctr"/>
            <a:r>
              <a:rPr sz="1632" spc="-66" dirty="0">
                <a:solidFill>
                  <a:srgbClr val="2F4152"/>
                </a:solidFill>
                <a:latin typeface="Times New Roman"/>
                <a:cs typeface="Times New Roman"/>
              </a:rPr>
              <a:t>Each </a:t>
            </a:r>
            <a:r>
              <a:rPr sz="1632" spc="-40" dirty="0">
                <a:solidFill>
                  <a:srgbClr val="2F4152"/>
                </a:solidFill>
                <a:latin typeface="Times New Roman"/>
                <a:cs typeface="Times New Roman"/>
              </a:rPr>
              <a:t>pa </a:t>
            </a:r>
            <a:r>
              <a:rPr sz="1632" spc="-44" dirty="0">
                <a:solidFill>
                  <a:srgbClr val="2F4152"/>
                </a:solidFill>
                <a:latin typeface="Times New Roman"/>
                <a:cs typeface="Times New Roman"/>
              </a:rPr>
              <a:t>ce</a:t>
            </a:r>
            <a:r>
              <a:rPr sz="1632" spc="-44" dirty="0">
                <a:solidFill>
                  <a:srgbClr val="445B70"/>
                </a:solidFill>
                <a:latin typeface="Times New Roman"/>
                <a:cs typeface="Times New Roman"/>
              </a:rPr>
              <a:t>l </a:t>
            </a:r>
            <a:r>
              <a:rPr sz="1632" spc="4" dirty="0">
                <a:solidFill>
                  <a:srgbClr val="2F4152"/>
                </a:solidFill>
                <a:latin typeface="Times New Roman"/>
                <a:cs typeface="Times New Roman"/>
              </a:rPr>
              <a:t>has </a:t>
            </a:r>
            <a:r>
              <a:rPr sz="1632" spc="40" dirty="0">
                <a:solidFill>
                  <a:srgbClr val="2F4152"/>
                </a:solidFill>
                <a:latin typeface="Times New Roman"/>
                <a:cs typeface="Times New Roman"/>
              </a:rPr>
              <a:t>concentrat</a:t>
            </a:r>
            <a:r>
              <a:rPr sz="1632" spc="40" dirty="0">
                <a:solidFill>
                  <a:srgbClr val="0C151F"/>
                </a:solidFill>
                <a:latin typeface="Times New Roman"/>
                <a:cs typeface="Times New Roman"/>
              </a:rPr>
              <a:t>i</a:t>
            </a:r>
            <a:r>
              <a:rPr sz="1632" spc="40" dirty="0">
                <a:solidFill>
                  <a:srgbClr val="212D3A"/>
                </a:solidFill>
                <a:latin typeface="Times New Roman"/>
                <a:cs typeface="Times New Roman"/>
              </a:rPr>
              <a:t>on</a:t>
            </a:r>
            <a:r>
              <a:rPr sz="1632" spc="40" dirty="0">
                <a:solidFill>
                  <a:srgbClr val="445B70"/>
                </a:solidFill>
                <a:latin typeface="Times New Roman"/>
                <a:cs typeface="Times New Roman"/>
              </a:rPr>
              <a:t>,</a:t>
            </a:r>
            <a:r>
              <a:rPr sz="1632" spc="40" dirty="0">
                <a:solidFill>
                  <a:srgbClr val="2F4152"/>
                </a:solidFill>
                <a:latin typeface="Times New Roman"/>
                <a:cs typeface="Times New Roman"/>
              </a:rPr>
              <a:t>temperature, </a:t>
            </a:r>
            <a:r>
              <a:rPr sz="1632" spc="-44" dirty="0">
                <a:solidFill>
                  <a:srgbClr val="2F4152"/>
                </a:solidFill>
                <a:latin typeface="Times New Roman"/>
                <a:cs typeface="Times New Roman"/>
              </a:rPr>
              <a:t>hum</a:t>
            </a:r>
            <a:r>
              <a:rPr sz="1632" spc="-119" dirty="0">
                <a:solidFill>
                  <a:srgbClr val="2F4152"/>
                </a:solidFill>
                <a:latin typeface="Times New Roman"/>
                <a:cs typeface="Times New Roman"/>
              </a:rPr>
              <a:t> </a:t>
            </a:r>
            <a:r>
              <a:rPr sz="1632" spc="-31" dirty="0">
                <a:solidFill>
                  <a:srgbClr val="445B70"/>
                </a:solidFill>
                <a:latin typeface="Times New Roman"/>
                <a:cs typeface="Times New Roman"/>
              </a:rPr>
              <a:t>i</a:t>
            </a:r>
            <a:r>
              <a:rPr sz="1632" spc="-31" dirty="0">
                <a:solidFill>
                  <a:srgbClr val="2F4152"/>
                </a:solidFill>
                <a:latin typeface="Times New Roman"/>
                <a:cs typeface="Times New Roman"/>
              </a:rPr>
              <a:t>dity;</a:t>
            </a:r>
            <a:endParaRPr sz="1632">
              <a:latin typeface="Times New Roman"/>
              <a:cs typeface="Times New Roman"/>
            </a:endParaRPr>
          </a:p>
          <a:p>
            <a:pPr marL="11206">
              <a:spcBef>
                <a:spcPts val="326"/>
              </a:spcBef>
            </a:pPr>
            <a:r>
              <a:rPr sz="1544" spc="128" dirty="0">
                <a:solidFill>
                  <a:srgbClr val="445B70"/>
                </a:solidFill>
                <a:latin typeface="Arial"/>
                <a:cs typeface="Arial"/>
              </a:rPr>
              <a:t>i</a:t>
            </a:r>
            <a:r>
              <a:rPr sz="1544" spc="128" dirty="0">
                <a:solidFill>
                  <a:srgbClr val="2F4152"/>
                </a:solidFill>
                <a:latin typeface="Arial"/>
                <a:cs typeface="Arial"/>
              </a:rPr>
              <a:t>f</a:t>
            </a:r>
            <a:r>
              <a:rPr sz="1544" spc="-190" dirty="0">
                <a:solidFill>
                  <a:srgbClr val="2F4152"/>
                </a:solidFill>
                <a:latin typeface="Arial"/>
                <a:cs typeface="Arial"/>
              </a:rPr>
              <a:t> </a:t>
            </a:r>
            <a:r>
              <a:rPr sz="1632" spc="-4" dirty="0">
                <a:solidFill>
                  <a:srgbClr val="2F4152"/>
                </a:solidFill>
                <a:latin typeface="Times New Roman"/>
                <a:cs typeface="Times New Roman"/>
              </a:rPr>
              <a:t>we</a:t>
            </a:r>
            <a:r>
              <a:rPr sz="1632" spc="-44" dirty="0">
                <a:solidFill>
                  <a:srgbClr val="2F4152"/>
                </a:solidFill>
                <a:latin typeface="Times New Roman"/>
                <a:cs typeface="Times New Roman"/>
              </a:rPr>
              <a:t> </a:t>
            </a:r>
            <a:r>
              <a:rPr sz="1632" spc="-49" dirty="0">
                <a:solidFill>
                  <a:srgbClr val="212D3A"/>
                </a:solidFill>
                <a:latin typeface="Times New Roman"/>
                <a:cs typeface="Times New Roman"/>
              </a:rPr>
              <a:t>know</a:t>
            </a:r>
            <a:r>
              <a:rPr sz="1632" spc="-119" dirty="0">
                <a:solidFill>
                  <a:srgbClr val="212D3A"/>
                </a:solidFill>
                <a:latin typeface="Times New Roman"/>
                <a:cs typeface="Times New Roman"/>
              </a:rPr>
              <a:t> </a:t>
            </a:r>
            <a:r>
              <a:rPr sz="1632" spc="49" dirty="0">
                <a:solidFill>
                  <a:srgbClr val="2F4152"/>
                </a:solidFill>
                <a:latin typeface="Times New Roman"/>
                <a:cs typeface="Times New Roman"/>
              </a:rPr>
              <a:t>these</a:t>
            </a:r>
            <a:r>
              <a:rPr sz="1632" spc="-75" dirty="0">
                <a:solidFill>
                  <a:srgbClr val="2F4152"/>
                </a:solidFill>
                <a:latin typeface="Times New Roman"/>
                <a:cs typeface="Times New Roman"/>
              </a:rPr>
              <a:t> </a:t>
            </a:r>
            <a:r>
              <a:rPr sz="1632" spc="-9" dirty="0">
                <a:solidFill>
                  <a:srgbClr val="2F4152"/>
                </a:solidFill>
                <a:latin typeface="Times New Roman"/>
                <a:cs typeface="Times New Roman"/>
              </a:rPr>
              <a:t>and</a:t>
            </a:r>
            <a:r>
              <a:rPr sz="1632" spc="-62" dirty="0">
                <a:solidFill>
                  <a:srgbClr val="2F4152"/>
                </a:solidFill>
                <a:latin typeface="Times New Roman"/>
                <a:cs typeface="Times New Roman"/>
              </a:rPr>
              <a:t> </a:t>
            </a:r>
            <a:r>
              <a:rPr sz="1632" spc="62" dirty="0">
                <a:solidFill>
                  <a:srgbClr val="2F4152"/>
                </a:solidFill>
                <a:latin typeface="Times New Roman"/>
                <a:cs typeface="Times New Roman"/>
              </a:rPr>
              <a:t>the</a:t>
            </a:r>
            <a:r>
              <a:rPr sz="1632" spc="-13" dirty="0">
                <a:solidFill>
                  <a:srgbClr val="2F4152"/>
                </a:solidFill>
                <a:latin typeface="Times New Roman"/>
                <a:cs typeface="Times New Roman"/>
              </a:rPr>
              <a:t> </a:t>
            </a:r>
            <a:r>
              <a:rPr sz="1632" spc="4" dirty="0">
                <a:solidFill>
                  <a:srgbClr val="2F4152"/>
                </a:solidFill>
                <a:latin typeface="Times New Roman"/>
                <a:cs typeface="Times New Roman"/>
              </a:rPr>
              <a:t>speed</a:t>
            </a:r>
            <a:r>
              <a:rPr sz="1632" spc="-79" dirty="0">
                <a:solidFill>
                  <a:srgbClr val="2F4152"/>
                </a:solidFill>
                <a:latin typeface="Times New Roman"/>
                <a:cs typeface="Times New Roman"/>
              </a:rPr>
              <a:t> </a:t>
            </a:r>
            <a:r>
              <a:rPr sz="1632" spc="194" dirty="0">
                <a:solidFill>
                  <a:srgbClr val="2F4152"/>
                </a:solidFill>
                <a:latin typeface="Times New Roman"/>
                <a:cs typeface="Times New Roman"/>
              </a:rPr>
              <a:t>-we</a:t>
            </a:r>
            <a:r>
              <a:rPr sz="1632" spc="-88" dirty="0">
                <a:solidFill>
                  <a:srgbClr val="2F4152"/>
                </a:solidFill>
                <a:latin typeface="Times New Roman"/>
                <a:cs typeface="Times New Roman"/>
              </a:rPr>
              <a:t> </a:t>
            </a:r>
            <a:r>
              <a:rPr sz="1632" spc="-40" dirty="0">
                <a:solidFill>
                  <a:srgbClr val="2F4152"/>
                </a:solidFill>
                <a:latin typeface="Times New Roman"/>
                <a:cs typeface="Times New Roman"/>
              </a:rPr>
              <a:t>know</a:t>
            </a:r>
            <a:r>
              <a:rPr sz="1632" spc="-124" dirty="0">
                <a:solidFill>
                  <a:srgbClr val="2F4152"/>
                </a:solidFill>
                <a:latin typeface="Times New Roman"/>
                <a:cs typeface="Times New Roman"/>
              </a:rPr>
              <a:t> </a:t>
            </a:r>
            <a:r>
              <a:rPr sz="1632" spc="84" dirty="0">
                <a:solidFill>
                  <a:srgbClr val="212D3A"/>
                </a:solidFill>
                <a:latin typeface="Times New Roman"/>
                <a:cs typeface="Times New Roman"/>
              </a:rPr>
              <a:t>the</a:t>
            </a:r>
            <a:r>
              <a:rPr sz="1632" spc="-132" dirty="0">
                <a:solidFill>
                  <a:srgbClr val="212D3A"/>
                </a:solidFill>
                <a:latin typeface="Times New Roman"/>
                <a:cs typeface="Times New Roman"/>
              </a:rPr>
              <a:t> </a:t>
            </a:r>
            <a:r>
              <a:rPr sz="1632" spc="-49" dirty="0">
                <a:solidFill>
                  <a:srgbClr val="2F4152"/>
                </a:solidFill>
                <a:latin typeface="Times New Roman"/>
                <a:cs typeface="Times New Roman"/>
              </a:rPr>
              <a:t>flux</a:t>
            </a:r>
            <a:endParaRPr sz="1632">
              <a:latin typeface="Times New Roman"/>
              <a:cs typeface="Times New Roman"/>
            </a:endParaRPr>
          </a:p>
        </p:txBody>
      </p:sp>
    </p:spTree>
    <p:extLst>
      <p:ext uri="{BB962C8B-B14F-4D97-AF65-F5344CB8AC3E}">
        <p14:creationId xmlns:p14="http://schemas.microsoft.com/office/powerpoint/2010/main" val="137614400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60476" y="718073"/>
            <a:ext cx="927847" cy="242047"/>
          </a:xfrm>
          <a:prstGeom prst="rect">
            <a:avLst/>
          </a:prstGeom>
          <a:blipFill>
            <a:blip r:embed="rId2" cstate="print"/>
            <a:stretch>
              <a:fillRect/>
            </a:stretch>
          </a:blipFill>
        </p:spPr>
        <p:txBody>
          <a:bodyPr wrap="square" lIns="0" tIns="0" rIns="0" bIns="0" rtlCol="0"/>
          <a:lstStyle/>
          <a:p>
            <a:endParaRPr sz="1588"/>
          </a:p>
        </p:txBody>
      </p:sp>
      <p:sp>
        <p:nvSpPr>
          <p:cNvPr id="3" name="object 3"/>
          <p:cNvSpPr/>
          <p:nvPr/>
        </p:nvSpPr>
        <p:spPr>
          <a:xfrm>
            <a:off x="5293210" y="718073"/>
            <a:ext cx="2101774" cy="242047"/>
          </a:xfrm>
          <a:prstGeom prst="rect">
            <a:avLst/>
          </a:prstGeom>
          <a:blipFill>
            <a:blip r:embed="rId3" cstate="print"/>
            <a:stretch>
              <a:fillRect/>
            </a:stretch>
          </a:blipFill>
        </p:spPr>
        <p:txBody>
          <a:bodyPr wrap="square" lIns="0" tIns="0" rIns="0" bIns="0" rtlCol="0"/>
          <a:lstStyle/>
          <a:p>
            <a:endParaRPr sz="1588"/>
          </a:p>
        </p:txBody>
      </p:sp>
      <p:sp>
        <p:nvSpPr>
          <p:cNvPr id="4" name="object 4"/>
          <p:cNvSpPr/>
          <p:nvPr/>
        </p:nvSpPr>
        <p:spPr>
          <a:xfrm>
            <a:off x="7185212" y="1827456"/>
            <a:ext cx="1811318" cy="1044836"/>
          </a:xfrm>
          <a:prstGeom prst="rect">
            <a:avLst/>
          </a:prstGeom>
          <a:blipFill>
            <a:blip r:embed="rId4" cstate="print"/>
            <a:stretch>
              <a:fillRect/>
            </a:stretch>
          </a:blipFill>
        </p:spPr>
        <p:txBody>
          <a:bodyPr wrap="square" lIns="0" tIns="0" rIns="0" bIns="0" rtlCol="0"/>
          <a:lstStyle/>
          <a:p>
            <a:endParaRPr sz="1588"/>
          </a:p>
        </p:txBody>
      </p:sp>
      <p:sp>
        <p:nvSpPr>
          <p:cNvPr id="5" name="object 5"/>
          <p:cNvSpPr/>
          <p:nvPr/>
        </p:nvSpPr>
        <p:spPr>
          <a:xfrm>
            <a:off x="3828826" y="4247925"/>
            <a:ext cx="1476486" cy="108921"/>
          </a:xfrm>
          <a:prstGeom prst="rect">
            <a:avLst/>
          </a:prstGeom>
          <a:blipFill>
            <a:blip r:embed="rId5" cstate="print"/>
            <a:stretch>
              <a:fillRect/>
            </a:stretch>
          </a:blipFill>
        </p:spPr>
        <p:txBody>
          <a:bodyPr wrap="square" lIns="0" tIns="0" rIns="0" bIns="0" rtlCol="0"/>
          <a:lstStyle/>
          <a:p>
            <a:endParaRPr sz="1588"/>
          </a:p>
        </p:txBody>
      </p:sp>
      <p:sp>
        <p:nvSpPr>
          <p:cNvPr id="6" name="object 6"/>
          <p:cNvSpPr/>
          <p:nvPr/>
        </p:nvSpPr>
        <p:spPr>
          <a:xfrm>
            <a:off x="4163657" y="4699746"/>
            <a:ext cx="778585" cy="217842"/>
          </a:xfrm>
          <a:prstGeom prst="rect">
            <a:avLst/>
          </a:prstGeom>
          <a:blipFill>
            <a:blip r:embed="rId6" cstate="print"/>
            <a:stretch>
              <a:fillRect/>
            </a:stretch>
          </a:blipFill>
        </p:spPr>
        <p:txBody>
          <a:bodyPr wrap="square" lIns="0" tIns="0" rIns="0" bIns="0" rtlCol="0"/>
          <a:lstStyle/>
          <a:p>
            <a:endParaRPr sz="1588"/>
          </a:p>
        </p:txBody>
      </p:sp>
      <p:sp>
        <p:nvSpPr>
          <p:cNvPr id="7" name="object 7"/>
          <p:cNvSpPr/>
          <p:nvPr/>
        </p:nvSpPr>
        <p:spPr>
          <a:xfrm>
            <a:off x="2067934" y="564777"/>
            <a:ext cx="0" cy="5894294"/>
          </a:xfrm>
          <a:custGeom>
            <a:avLst/>
            <a:gdLst/>
            <a:ahLst/>
            <a:cxnLst/>
            <a:rect l="l" t="t" r="r" b="b"/>
            <a:pathLst>
              <a:path h="6680200">
                <a:moveTo>
                  <a:pt x="0" y="6679692"/>
                </a:moveTo>
                <a:lnTo>
                  <a:pt x="0" y="0"/>
                </a:lnTo>
              </a:path>
            </a:pathLst>
          </a:custGeom>
          <a:ln w="22860">
            <a:solidFill>
              <a:srgbClr val="77A3D8"/>
            </a:solidFill>
          </a:ln>
        </p:spPr>
        <p:txBody>
          <a:bodyPr wrap="square" lIns="0" tIns="0" rIns="0" bIns="0" rtlCol="0"/>
          <a:lstStyle/>
          <a:p>
            <a:endParaRPr sz="1588"/>
          </a:p>
        </p:txBody>
      </p:sp>
      <p:sp>
        <p:nvSpPr>
          <p:cNvPr id="8" name="object 8"/>
          <p:cNvSpPr/>
          <p:nvPr/>
        </p:nvSpPr>
        <p:spPr>
          <a:xfrm>
            <a:off x="2344271" y="4268096"/>
            <a:ext cx="0" cy="428065"/>
          </a:xfrm>
          <a:custGeom>
            <a:avLst/>
            <a:gdLst/>
            <a:ahLst/>
            <a:cxnLst/>
            <a:rect l="l" t="t" r="r" b="b"/>
            <a:pathLst>
              <a:path h="485139">
                <a:moveTo>
                  <a:pt x="0" y="484632"/>
                </a:moveTo>
                <a:lnTo>
                  <a:pt x="0" y="0"/>
                </a:lnTo>
              </a:path>
            </a:pathLst>
          </a:custGeom>
          <a:ln w="18288">
            <a:solidFill>
              <a:srgbClr val="678397"/>
            </a:solidFill>
          </a:ln>
        </p:spPr>
        <p:txBody>
          <a:bodyPr wrap="square" lIns="0" tIns="0" rIns="0" bIns="0" rtlCol="0"/>
          <a:lstStyle/>
          <a:p>
            <a:endParaRPr sz="1588"/>
          </a:p>
        </p:txBody>
      </p:sp>
      <p:sp>
        <p:nvSpPr>
          <p:cNvPr id="9" name="object 9"/>
          <p:cNvSpPr/>
          <p:nvPr/>
        </p:nvSpPr>
        <p:spPr>
          <a:xfrm>
            <a:off x="4403687" y="5772822"/>
            <a:ext cx="0" cy="221876"/>
          </a:xfrm>
          <a:custGeom>
            <a:avLst/>
            <a:gdLst/>
            <a:ahLst/>
            <a:cxnLst/>
            <a:rect l="l" t="t" r="r" b="b"/>
            <a:pathLst>
              <a:path h="251459">
                <a:moveTo>
                  <a:pt x="0" y="251460"/>
                </a:moveTo>
                <a:lnTo>
                  <a:pt x="0" y="0"/>
                </a:lnTo>
              </a:path>
            </a:pathLst>
          </a:custGeom>
          <a:ln w="4572">
            <a:solidFill>
              <a:srgbClr val="5B83B8"/>
            </a:solidFill>
          </a:ln>
        </p:spPr>
        <p:txBody>
          <a:bodyPr wrap="square" lIns="0" tIns="0" rIns="0" bIns="0" rtlCol="0"/>
          <a:lstStyle/>
          <a:p>
            <a:endParaRPr sz="1588"/>
          </a:p>
        </p:txBody>
      </p:sp>
      <p:sp>
        <p:nvSpPr>
          <p:cNvPr id="10" name="object 10"/>
          <p:cNvSpPr/>
          <p:nvPr/>
        </p:nvSpPr>
        <p:spPr>
          <a:xfrm>
            <a:off x="9190167" y="4268096"/>
            <a:ext cx="0" cy="428065"/>
          </a:xfrm>
          <a:custGeom>
            <a:avLst/>
            <a:gdLst/>
            <a:ahLst/>
            <a:cxnLst/>
            <a:rect l="l" t="t" r="r" b="b"/>
            <a:pathLst>
              <a:path h="485139">
                <a:moveTo>
                  <a:pt x="0" y="484632"/>
                </a:moveTo>
                <a:lnTo>
                  <a:pt x="0" y="0"/>
                </a:lnTo>
              </a:path>
            </a:pathLst>
          </a:custGeom>
          <a:ln w="18288">
            <a:solidFill>
              <a:srgbClr val="6B879C"/>
            </a:solidFill>
          </a:ln>
        </p:spPr>
        <p:txBody>
          <a:bodyPr wrap="square" lIns="0" tIns="0" rIns="0" bIns="0" rtlCol="0"/>
          <a:lstStyle/>
          <a:p>
            <a:endParaRPr sz="1588"/>
          </a:p>
        </p:txBody>
      </p:sp>
      <p:sp>
        <p:nvSpPr>
          <p:cNvPr id="11" name="object 11"/>
          <p:cNvSpPr/>
          <p:nvPr/>
        </p:nvSpPr>
        <p:spPr>
          <a:xfrm>
            <a:off x="9821508" y="564777"/>
            <a:ext cx="0" cy="5894294"/>
          </a:xfrm>
          <a:custGeom>
            <a:avLst/>
            <a:gdLst/>
            <a:ahLst/>
            <a:cxnLst/>
            <a:rect l="l" t="t" r="r" b="b"/>
            <a:pathLst>
              <a:path h="6680200">
                <a:moveTo>
                  <a:pt x="0" y="6679692"/>
                </a:moveTo>
                <a:lnTo>
                  <a:pt x="0" y="0"/>
                </a:lnTo>
              </a:path>
            </a:pathLst>
          </a:custGeom>
          <a:ln w="50292">
            <a:solidFill>
              <a:srgbClr val="4B606B"/>
            </a:solidFill>
          </a:ln>
        </p:spPr>
        <p:txBody>
          <a:bodyPr wrap="square" lIns="0" tIns="0" rIns="0" bIns="0" rtlCol="0"/>
          <a:lstStyle/>
          <a:p>
            <a:endParaRPr sz="1588"/>
          </a:p>
        </p:txBody>
      </p:sp>
      <p:sp>
        <p:nvSpPr>
          <p:cNvPr id="12" name="object 12"/>
          <p:cNvSpPr/>
          <p:nvPr/>
        </p:nvSpPr>
        <p:spPr>
          <a:xfrm>
            <a:off x="2057847" y="586964"/>
            <a:ext cx="7785847" cy="0"/>
          </a:xfrm>
          <a:custGeom>
            <a:avLst/>
            <a:gdLst/>
            <a:ahLst/>
            <a:cxnLst/>
            <a:rect l="l" t="t" r="r" b="b"/>
            <a:pathLst>
              <a:path w="8823960">
                <a:moveTo>
                  <a:pt x="0" y="0"/>
                </a:moveTo>
                <a:lnTo>
                  <a:pt x="8823960" y="0"/>
                </a:lnTo>
              </a:path>
            </a:pathLst>
          </a:custGeom>
          <a:ln w="50292">
            <a:solidFill>
              <a:srgbClr val="4B606B"/>
            </a:solidFill>
          </a:ln>
        </p:spPr>
        <p:txBody>
          <a:bodyPr wrap="square" lIns="0" tIns="0" rIns="0" bIns="0" rtlCol="0"/>
          <a:lstStyle/>
          <a:p>
            <a:endParaRPr sz="1588"/>
          </a:p>
        </p:txBody>
      </p:sp>
      <p:sp>
        <p:nvSpPr>
          <p:cNvPr id="13" name="object 13"/>
          <p:cNvSpPr/>
          <p:nvPr/>
        </p:nvSpPr>
        <p:spPr>
          <a:xfrm>
            <a:off x="8520504" y="1484554"/>
            <a:ext cx="540684" cy="0"/>
          </a:xfrm>
          <a:custGeom>
            <a:avLst/>
            <a:gdLst/>
            <a:ahLst/>
            <a:cxnLst/>
            <a:rect l="l" t="t" r="r" b="b"/>
            <a:pathLst>
              <a:path w="612775">
                <a:moveTo>
                  <a:pt x="0" y="0"/>
                </a:moveTo>
                <a:lnTo>
                  <a:pt x="612648" y="0"/>
                </a:lnTo>
              </a:path>
            </a:pathLst>
          </a:custGeom>
          <a:ln w="18288">
            <a:solidFill>
              <a:srgbClr val="181C1F"/>
            </a:solidFill>
          </a:ln>
        </p:spPr>
        <p:txBody>
          <a:bodyPr wrap="square" lIns="0" tIns="0" rIns="0" bIns="0" rtlCol="0"/>
          <a:lstStyle/>
          <a:p>
            <a:endParaRPr sz="1588"/>
          </a:p>
        </p:txBody>
      </p:sp>
      <p:sp>
        <p:nvSpPr>
          <p:cNvPr id="14" name="object 14"/>
          <p:cNvSpPr/>
          <p:nvPr/>
        </p:nvSpPr>
        <p:spPr>
          <a:xfrm>
            <a:off x="6624470" y="2848087"/>
            <a:ext cx="2497231" cy="0"/>
          </a:xfrm>
          <a:custGeom>
            <a:avLst/>
            <a:gdLst/>
            <a:ahLst/>
            <a:cxnLst/>
            <a:rect l="l" t="t" r="r" b="b"/>
            <a:pathLst>
              <a:path w="2830195">
                <a:moveTo>
                  <a:pt x="0" y="0"/>
                </a:moveTo>
                <a:lnTo>
                  <a:pt x="2830067" y="0"/>
                </a:lnTo>
              </a:path>
            </a:pathLst>
          </a:custGeom>
          <a:ln w="18288">
            <a:solidFill>
              <a:srgbClr val="0C0F13"/>
            </a:solidFill>
          </a:ln>
        </p:spPr>
        <p:txBody>
          <a:bodyPr wrap="square" lIns="0" tIns="0" rIns="0" bIns="0" rtlCol="0"/>
          <a:lstStyle/>
          <a:p>
            <a:endParaRPr sz="1588"/>
          </a:p>
        </p:txBody>
      </p:sp>
      <p:sp>
        <p:nvSpPr>
          <p:cNvPr id="15" name="object 15"/>
          <p:cNvSpPr/>
          <p:nvPr/>
        </p:nvSpPr>
        <p:spPr>
          <a:xfrm>
            <a:off x="6168614" y="2789592"/>
            <a:ext cx="2997574" cy="0"/>
          </a:xfrm>
          <a:custGeom>
            <a:avLst/>
            <a:gdLst/>
            <a:ahLst/>
            <a:cxnLst/>
            <a:rect l="l" t="t" r="r" b="b"/>
            <a:pathLst>
              <a:path w="3397250">
                <a:moveTo>
                  <a:pt x="0" y="0"/>
                </a:moveTo>
                <a:lnTo>
                  <a:pt x="3396996" y="0"/>
                </a:lnTo>
              </a:path>
            </a:pathLst>
          </a:custGeom>
          <a:ln w="13716">
            <a:solidFill>
              <a:srgbClr val="678093"/>
            </a:solidFill>
          </a:ln>
        </p:spPr>
        <p:txBody>
          <a:bodyPr wrap="square" lIns="0" tIns="0" rIns="0" bIns="0" rtlCol="0"/>
          <a:lstStyle/>
          <a:p>
            <a:endParaRPr sz="1588"/>
          </a:p>
        </p:txBody>
      </p:sp>
      <p:sp>
        <p:nvSpPr>
          <p:cNvPr id="16" name="object 16"/>
          <p:cNvSpPr/>
          <p:nvPr/>
        </p:nvSpPr>
        <p:spPr>
          <a:xfrm>
            <a:off x="2336202" y="4272130"/>
            <a:ext cx="1508872" cy="0"/>
          </a:xfrm>
          <a:custGeom>
            <a:avLst/>
            <a:gdLst/>
            <a:ahLst/>
            <a:cxnLst/>
            <a:rect l="l" t="t" r="r" b="b"/>
            <a:pathLst>
              <a:path w="1710055">
                <a:moveTo>
                  <a:pt x="0" y="0"/>
                </a:moveTo>
                <a:lnTo>
                  <a:pt x="1709928" y="0"/>
                </a:lnTo>
              </a:path>
            </a:pathLst>
          </a:custGeom>
          <a:ln w="18288">
            <a:solidFill>
              <a:srgbClr val="678797"/>
            </a:solidFill>
          </a:ln>
        </p:spPr>
        <p:txBody>
          <a:bodyPr wrap="square" lIns="0" tIns="0" rIns="0" bIns="0" rtlCol="0"/>
          <a:lstStyle/>
          <a:p>
            <a:endParaRPr sz="1588"/>
          </a:p>
        </p:txBody>
      </p:sp>
      <p:sp>
        <p:nvSpPr>
          <p:cNvPr id="17" name="object 17"/>
          <p:cNvSpPr/>
          <p:nvPr/>
        </p:nvSpPr>
        <p:spPr>
          <a:xfrm>
            <a:off x="6624470" y="5667934"/>
            <a:ext cx="633693" cy="0"/>
          </a:xfrm>
          <a:custGeom>
            <a:avLst/>
            <a:gdLst/>
            <a:ahLst/>
            <a:cxnLst/>
            <a:rect l="l" t="t" r="r" b="b"/>
            <a:pathLst>
              <a:path w="718185">
                <a:moveTo>
                  <a:pt x="0" y="0"/>
                </a:moveTo>
                <a:lnTo>
                  <a:pt x="717803" y="0"/>
                </a:lnTo>
              </a:path>
            </a:pathLst>
          </a:custGeom>
          <a:ln w="18288">
            <a:solidFill>
              <a:srgbClr val="0C0F13"/>
            </a:solidFill>
          </a:ln>
        </p:spPr>
        <p:txBody>
          <a:bodyPr wrap="square" lIns="0" tIns="0" rIns="0" bIns="0" rtlCol="0"/>
          <a:lstStyle/>
          <a:p>
            <a:endParaRPr sz="1588"/>
          </a:p>
        </p:txBody>
      </p:sp>
      <p:sp>
        <p:nvSpPr>
          <p:cNvPr id="18" name="object 18"/>
          <p:cNvSpPr/>
          <p:nvPr/>
        </p:nvSpPr>
        <p:spPr>
          <a:xfrm>
            <a:off x="7495838" y="5667934"/>
            <a:ext cx="649941" cy="0"/>
          </a:xfrm>
          <a:custGeom>
            <a:avLst/>
            <a:gdLst/>
            <a:ahLst/>
            <a:cxnLst/>
            <a:rect l="l" t="t" r="r" b="b"/>
            <a:pathLst>
              <a:path w="736600">
                <a:moveTo>
                  <a:pt x="0" y="0"/>
                </a:moveTo>
                <a:lnTo>
                  <a:pt x="736092" y="0"/>
                </a:lnTo>
              </a:path>
            </a:pathLst>
          </a:custGeom>
          <a:ln w="18288">
            <a:solidFill>
              <a:srgbClr val="0C0F13"/>
            </a:solidFill>
          </a:ln>
        </p:spPr>
        <p:txBody>
          <a:bodyPr wrap="square" lIns="0" tIns="0" rIns="0" bIns="0" rtlCol="0"/>
          <a:lstStyle/>
          <a:p>
            <a:endParaRPr sz="1588"/>
          </a:p>
        </p:txBody>
      </p:sp>
      <p:sp>
        <p:nvSpPr>
          <p:cNvPr id="19" name="object 19"/>
          <p:cNvSpPr/>
          <p:nvPr/>
        </p:nvSpPr>
        <p:spPr>
          <a:xfrm>
            <a:off x="8367208" y="5667934"/>
            <a:ext cx="694204" cy="0"/>
          </a:xfrm>
          <a:custGeom>
            <a:avLst/>
            <a:gdLst/>
            <a:ahLst/>
            <a:cxnLst/>
            <a:rect l="l" t="t" r="r" b="b"/>
            <a:pathLst>
              <a:path w="786765">
                <a:moveTo>
                  <a:pt x="0" y="0"/>
                </a:moveTo>
                <a:lnTo>
                  <a:pt x="786384" y="0"/>
                </a:lnTo>
              </a:path>
            </a:pathLst>
          </a:custGeom>
          <a:ln w="18288">
            <a:solidFill>
              <a:srgbClr val="0C0F13"/>
            </a:solidFill>
          </a:ln>
        </p:spPr>
        <p:txBody>
          <a:bodyPr wrap="square" lIns="0" tIns="0" rIns="0" bIns="0" rtlCol="0"/>
          <a:lstStyle/>
          <a:p>
            <a:endParaRPr sz="1588"/>
          </a:p>
        </p:txBody>
      </p:sp>
      <p:sp>
        <p:nvSpPr>
          <p:cNvPr id="20" name="object 20"/>
          <p:cNvSpPr/>
          <p:nvPr/>
        </p:nvSpPr>
        <p:spPr>
          <a:xfrm>
            <a:off x="4417807" y="6008817"/>
            <a:ext cx="4805082" cy="0"/>
          </a:xfrm>
          <a:custGeom>
            <a:avLst/>
            <a:gdLst/>
            <a:ahLst/>
            <a:cxnLst/>
            <a:rect l="l" t="t" r="r" b="b"/>
            <a:pathLst>
              <a:path w="5445759">
                <a:moveTo>
                  <a:pt x="0" y="0"/>
                </a:moveTo>
                <a:lnTo>
                  <a:pt x="5445252" y="0"/>
                </a:lnTo>
              </a:path>
            </a:pathLst>
          </a:custGeom>
          <a:ln w="22860">
            <a:solidFill>
              <a:srgbClr val="6787A8"/>
            </a:solidFill>
          </a:ln>
        </p:spPr>
        <p:txBody>
          <a:bodyPr wrap="square" lIns="0" tIns="0" rIns="0" bIns="0" rtlCol="0"/>
          <a:lstStyle/>
          <a:p>
            <a:endParaRPr sz="1588"/>
          </a:p>
        </p:txBody>
      </p:sp>
      <p:sp>
        <p:nvSpPr>
          <p:cNvPr id="21" name="object 21"/>
          <p:cNvSpPr/>
          <p:nvPr/>
        </p:nvSpPr>
        <p:spPr>
          <a:xfrm>
            <a:off x="2057847" y="6448537"/>
            <a:ext cx="7785847" cy="0"/>
          </a:xfrm>
          <a:custGeom>
            <a:avLst/>
            <a:gdLst/>
            <a:ahLst/>
            <a:cxnLst/>
            <a:rect l="l" t="t" r="r" b="b"/>
            <a:pathLst>
              <a:path w="8823960">
                <a:moveTo>
                  <a:pt x="0" y="0"/>
                </a:moveTo>
                <a:lnTo>
                  <a:pt x="8823960" y="0"/>
                </a:lnTo>
              </a:path>
            </a:pathLst>
          </a:custGeom>
          <a:ln w="22860">
            <a:solidFill>
              <a:srgbClr val="5B83BC"/>
            </a:solidFill>
          </a:ln>
        </p:spPr>
        <p:txBody>
          <a:bodyPr wrap="square" lIns="0" tIns="0" rIns="0" bIns="0" rtlCol="0"/>
          <a:lstStyle/>
          <a:p>
            <a:endParaRPr sz="1588"/>
          </a:p>
        </p:txBody>
      </p:sp>
      <p:sp>
        <p:nvSpPr>
          <p:cNvPr id="22" name="object 22"/>
          <p:cNvSpPr/>
          <p:nvPr/>
        </p:nvSpPr>
        <p:spPr>
          <a:xfrm>
            <a:off x="6624470" y="3017519"/>
            <a:ext cx="322729" cy="105335"/>
          </a:xfrm>
          <a:custGeom>
            <a:avLst/>
            <a:gdLst/>
            <a:ahLst/>
            <a:cxnLst/>
            <a:rect l="l" t="t" r="r" b="b"/>
            <a:pathLst>
              <a:path w="365760" h="119379">
                <a:moveTo>
                  <a:pt x="0" y="0"/>
                </a:moveTo>
                <a:lnTo>
                  <a:pt x="365759" y="0"/>
                </a:lnTo>
                <a:lnTo>
                  <a:pt x="365759" y="118872"/>
                </a:lnTo>
                <a:lnTo>
                  <a:pt x="0" y="118872"/>
                </a:lnTo>
                <a:lnTo>
                  <a:pt x="0" y="0"/>
                </a:lnTo>
                <a:close/>
              </a:path>
            </a:pathLst>
          </a:custGeom>
          <a:solidFill>
            <a:srgbClr val="000000"/>
          </a:solidFill>
        </p:spPr>
        <p:txBody>
          <a:bodyPr wrap="square" lIns="0" tIns="0" rIns="0" bIns="0" rtlCol="0"/>
          <a:lstStyle/>
          <a:p>
            <a:endParaRPr sz="1588"/>
          </a:p>
        </p:txBody>
      </p:sp>
      <p:sp>
        <p:nvSpPr>
          <p:cNvPr id="23" name="object 23"/>
          <p:cNvSpPr/>
          <p:nvPr/>
        </p:nvSpPr>
        <p:spPr>
          <a:xfrm>
            <a:off x="7435327" y="3017519"/>
            <a:ext cx="439831" cy="105335"/>
          </a:xfrm>
          <a:custGeom>
            <a:avLst/>
            <a:gdLst/>
            <a:ahLst/>
            <a:cxnLst/>
            <a:rect l="l" t="t" r="r" b="b"/>
            <a:pathLst>
              <a:path w="498475" h="119379">
                <a:moveTo>
                  <a:pt x="0" y="0"/>
                </a:moveTo>
                <a:lnTo>
                  <a:pt x="498348" y="0"/>
                </a:lnTo>
                <a:lnTo>
                  <a:pt x="498348" y="118872"/>
                </a:lnTo>
                <a:lnTo>
                  <a:pt x="0" y="118872"/>
                </a:lnTo>
                <a:lnTo>
                  <a:pt x="0" y="0"/>
                </a:lnTo>
                <a:close/>
              </a:path>
            </a:pathLst>
          </a:custGeom>
          <a:solidFill>
            <a:srgbClr val="000000"/>
          </a:solidFill>
        </p:spPr>
        <p:txBody>
          <a:bodyPr wrap="square" lIns="0" tIns="0" rIns="0" bIns="0" rtlCol="0"/>
          <a:lstStyle/>
          <a:p>
            <a:endParaRPr sz="1588"/>
          </a:p>
        </p:txBody>
      </p:sp>
      <p:sp>
        <p:nvSpPr>
          <p:cNvPr id="24" name="object 24"/>
          <p:cNvSpPr/>
          <p:nvPr/>
        </p:nvSpPr>
        <p:spPr>
          <a:xfrm>
            <a:off x="8355105" y="3017519"/>
            <a:ext cx="270622" cy="133350"/>
          </a:xfrm>
          <a:custGeom>
            <a:avLst/>
            <a:gdLst/>
            <a:ahLst/>
            <a:cxnLst/>
            <a:rect l="l" t="t" r="r" b="b"/>
            <a:pathLst>
              <a:path w="306704" h="151129">
                <a:moveTo>
                  <a:pt x="0" y="0"/>
                </a:moveTo>
                <a:lnTo>
                  <a:pt x="306324" y="0"/>
                </a:lnTo>
                <a:lnTo>
                  <a:pt x="306324" y="150875"/>
                </a:lnTo>
                <a:lnTo>
                  <a:pt x="0" y="150875"/>
                </a:lnTo>
                <a:lnTo>
                  <a:pt x="0" y="0"/>
                </a:lnTo>
                <a:close/>
              </a:path>
            </a:pathLst>
          </a:custGeom>
          <a:solidFill>
            <a:srgbClr val="000000"/>
          </a:solidFill>
        </p:spPr>
        <p:txBody>
          <a:bodyPr wrap="square" lIns="0" tIns="0" rIns="0" bIns="0" rtlCol="0"/>
          <a:lstStyle/>
          <a:p>
            <a:endParaRPr sz="1588"/>
          </a:p>
        </p:txBody>
      </p:sp>
      <p:sp>
        <p:nvSpPr>
          <p:cNvPr id="25" name="object 25"/>
          <p:cNvSpPr txBox="1"/>
          <p:nvPr/>
        </p:nvSpPr>
        <p:spPr>
          <a:xfrm>
            <a:off x="2349201" y="1406562"/>
            <a:ext cx="4673413" cy="543226"/>
          </a:xfrm>
          <a:prstGeom prst="rect">
            <a:avLst/>
          </a:prstGeom>
        </p:spPr>
        <p:txBody>
          <a:bodyPr vert="horz" wrap="square" lIns="0" tIns="0" rIns="0" bIns="0" rtlCol="0">
            <a:spAutoFit/>
          </a:bodyPr>
          <a:lstStyle/>
          <a:p>
            <a:pPr marL="15129"/>
            <a:r>
              <a:rPr sz="1853" spc="-97" dirty="0">
                <a:solidFill>
                  <a:srgbClr val="314254"/>
                </a:solidFill>
                <a:latin typeface="Times New Roman"/>
                <a:cs typeface="Times New Roman"/>
              </a:rPr>
              <a:t>In </a:t>
            </a:r>
            <a:r>
              <a:rPr sz="1853" spc="9" dirty="0">
                <a:solidFill>
                  <a:srgbClr val="314254"/>
                </a:solidFill>
                <a:latin typeface="Times New Roman"/>
                <a:cs typeface="Times New Roman"/>
              </a:rPr>
              <a:t>tur</a:t>
            </a:r>
            <a:r>
              <a:rPr sz="1853" spc="9" dirty="0">
                <a:solidFill>
                  <a:srgbClr val="425972"/>
                </a:solidFill>
                <a:latin typeface="Times New Roman"/>
                <a:cs typeface="Times New Roman"/>
              </a:rPr>
              <a:t>b</a:t>
            </a:r>
            <a:r>
              <a:rPr sz="1853" spc="9" dirty="0">
                <a:solidFill>
                  <a:srgbClr val="314254"/>
                </a:solidFill>
                <a:latin typeface="Times New Roman"/>
                <a:cs typeface="Times New Roman"/>
              </a:rPr>
              <a:t>u</a:t>
            </a:r>
            <a:r>
              <a:rPr sz="1853" spc="9" dirty="0">
                <a:solidFill>
                  <a:srgbClr val="425972"/>
                </a:solidFill>
                <a:latin typeface="Times New Roman"/>
                <a:cs typeface="Times New Roman"/>
              </a:rPr>
              <a:t>l</a:t>
            </a:r>
            <a:r>
              <a:rPr sz="1853" spc="9" dirty="0">
                <a:solidFill>
                  <a:srgbClr val="314254"/>
                </a:solidFill>
                <a:latin typeface="Times New Roman"/>
                <a:cs typeface="Times New Roman"/>
              </a:rPr>
              <a:t>en</a:t>
            </a:r>
            <a:r>
              <a:rPr sz="1853" spc="9" dirty="0">
                <a:solidFill>
                  <a:srgbClr val="425972"/>
                </a:solidFill>
                <a:latin typeface="Times New Roman"/>
                <a:cs typeface="Times New Roman"/>
              </a:rPr>
              <a:t>t </a:t>
            </a:r>
            <a:r>
              <a:rPr sz="1853" spc="-53" dirty="0">
                <a:solidFill>
                  <a:srgbClr val="425972"/>
                </a:solidFill>
                <a:latin typeface="Times New Roman"/>
                <a:cs typeface="Times New Roman"/>
              </a:rPr>
              <a:t>fl</a:t>
            </a:r>
            <a:r>
              <a:rPr sz="1853" spc="-53" dirty="0">
                <a:solidFill>
                  <a:srgbClr val="314254"/>
                </a:solidFill>
                <a:latin typeface="Times New Roman"/>
                <a:cs typeface="Times New Roman"/>
              </a:rPr>
              <a:t>ow, </a:t>
            </a:r>
            <a:r>
              <a:rPr sz="1853" spc="-31" dirty="0">
                <a:solidFill>
                  <a:srgbClr val="314254"/>
                </a:solidFill>
                <a:latin typeface="Times New Roman"/>
                <a:cs typeface="Times New Roman"/>
              </a:rPr>
              <a:t>vert</a:t>
            </a:r>
            <a:r>
              <a:rPr sz="1853" spc="-31" dirty="0">
                <a:solidFill>
                  <a:srgbClr val="425972"/>
                </a:solidFill>
                <a:latin typeface="Times New Roman"/>
                <a:cs typeface="Times New Roman"/>
              </a:rPr>
              <a:t>i</a:t>
            </a:r>
            <a:r>
              <a:rPr sz="1853" spc="-31" dirty="0">
                <a:solidFill>
                  <a:srgbClr val="314254"/>
                </a:solidFill>
                <a:latin typeface="Times New Roman"/>
                <a:cs typeface="Times New Roman"/>
              </a:rPr>
              <a:t>ca</a:t>
            </a:r>
            <a:r>
              <a:rPr sz="1853" spc="-31" dirty="0">
                <a:solidFill>
                  <a:srgbClr val="425972"/>
                </a:solidFill>
                <a:latin typeface="Times New Roman"/>
                <a:cs typeface="Times New Roman"/>
              </a:rPr>
              <a:t>l </a:t>
            </a:r>
            <a:r>
              <a:rPr sz="1853" spc="-88" dirty="0">
                <a:solidFill>
                  <a:srgbClr val="425972"/>
                </a:solidFill>
                <a:latin typeface="Times New Roman"/>
                <a:cs typeface="Times New Roman"/>
              </a:rPr>
              <a:t>fl</a:t>
            </a:r>
            <a:r>
              <a:rPr sz="1853" spc="-88" dirty="0">
                <a:solidFill>
                  <a:srgbClr val="314254"/>
                </a:solidFill>
                <a:latin typeface="Times New Roman"/>
                <a:cs typeface="Times New Roman"/>
              </a:rPr>
              <a:t>ux </a:t>
            </a:r>
            <a:r>
              <a:rPr sz="1853" spc="-53" dirty="0">
                <a:solidFill>
                  <a:srgbClr val="314254"/>
                </a:solidFill>
                <a:latin typeface="Times New Roman"/>
                <a:cs typeface="Times New Roman"/>
              </a:rPr>
              <a:t>can </a:t>
            </a:r>
            <a:r>
              <a:rPr sz="1677" spc="-49" dirty="0">
                <a:solidFill>
                  <a:srgbClr val="242F38"/>
                </a:solidFill>
                <a:latin typeface="Arial"/>
                <a:cs typeface="Arial"/>
              </a:rPr>
              <a:t>b</a:t>
            </a:r>
            <a:r>
              <a:rPr sz="1677" spc="-49" dirty="0">
                <a:solidFill>
                  <a:srgbClr val="314254"/>
                </a:solidFill>
                <a:latin typeface="Arial"/>
                <a:cs typeface="Arial"/>
              </a:rPr>
              <a:t>e</a:t>
            </a:r>
            <a:r>
              <a:rPr sz="1677" spc="-318" dirty="0">
                <a:solidFill>
                  <a:srgbClr val="314254"/>
                </a:solidFill>
                <a:latin typeface="Arial"/>
                <a:cs typeface="Arial"/>
              </a:rPr>
              <a:t> </a:t>
            </a:r>
            <a:r>
              <a:rPr sz="1853" spc="-18" dirty="0">
                <a:solidFill>
                  <a:srgbClr val="314254"/>
                </a:solidFill>
                <a:latin typeface="Times New Roman"/>
                <a:cs typeface="Times New Roman"/>
              </a:rPr>
              <a:t>presented </a:t>
            </a:r>
            <a:r>
              <a:rPr sz="1677" spc="128" dirty="0">
                <a:solidFill>
                  <a:srgbClr val="314254"/>
                </a:solidFill>
                <a:latin typeface="Arial"/>
                <a:cs typeface="Arial"/>
              </a:rPr>
              <a:t>as</a:t>
            </a:r>
            <a:r>
              <a:rPr sz="1677" spc="128" dirty="0">
                <a:solidFill>
                  <a:srgbClr val="425972"/>
                </a:solidFill>
                <a:latin typeface="Arial"/>
                <a:cs typeface="Arial"/>
              </a:rPr>
              <a:t>:</a:t>
            </a:r>
            <a:endParaRPr sz="1677">
              <a:latin typeface="Arial"/>
              <a:cs typeface="Arial"/>
            </a:endParaRPr>
          </a:p>
          <a:p>
            <a:pPr marL="11206">
              <a:spcBef>
                <a:spcPts val="49"/>
              </a:spcBef>
            </a:pPr>
            <a:r>
              <a:rPr sz="1500" i="1" spc="57" dirty="0">
                <a:solidFill>
                  <a:srgbClr val="314254"/>
                </a:solidFill>
                <a:latin typeface="Arial"/>
                <a:cs typeface="Arial"/>
              </a:rPr>
              <a:t>(s</a:t>
            </a:r>
            <a:r>
              <a:rPr sz="1500" i="1" spc="57" dirty="0">
                <a:solidFill>
                  <a:srgbClr val="425972"/>
                </a:solidFill>
                <a:latin typeface="Arial"/>
                <a:cs typeface="Arial"/>
              </a:rPr>
              <a:t>-</a:t>
            </a:r>
            <a:r>
              <a:rPr sz="1500" i="1" u="heavy" spc="57" dirty="0">
                <a:solidFill>
                  <a:srgbClr val="314254"/>
                </a:solidFill>
                <a:latin typeface="Arial"/>
                <a:cs typeface="Arial"/>
              </a:rPr>
              <a:t>p/p</a:t>
            </a:r>
            <a:r>
              <a:rPr sz="1500" i="1" spc="57" dirty="0">
                <a:solidFill>
                  <a:srgbClr val="425972"/>
                </a:solidFill>
                <a:latin typeface="Arial"/>
                <a:cs typeface="Arial"/>
              </a:rPr>
              <a:t>a</a:t>
            </a:r>
            <a:r>
              <a:rPr sz="1500" i="1" spc="-212" dirty="0">
                <a:solidFill>
                  <a:srgbClr val="425972"/>
                </a:solidFill>
                <a:latin typeface="Arial"/>
                <a:cs typeface="Arial"/>
              </a:rPr>
              <a:t> </a:t>
            </a:r>
            <a:r>
              <a:rPr sz="1677" spc="-9" dirty="0">
                <a:solidFill>
                  <a:srgbClr val="425972"/>
                </a:solidFill>
                <a:latin typeface="Arial"/>
                <a:cs typeface="Arial"/>
              </a:rPr>
              <a:t>i</a:t>
            </a:r>
            <a:r>
              <a:rPr sz="1677" spc="-9" dirty="0">
                <a:solidFill>
                  <a:srgbClr val="314254"/>
                </a:solidFill>
                <a:latin typeface="Arial"/>
                <a:cs typeface="Arial"/>
              </a:rPr>
              <a:t>s</a:t>
            </a:r>
            <a:r>
              <a:rPr sz="1677" spc="-326" dirty="0">
                <a:solidFill>
                  <a:srgbClr val="314254"/>
                </a:solidFill>
                <a:latin typeface="Arial"/>
                <a:cs typeface="Arial"/>
              </a:rPr>
              <a:t> </a:t>
            </a:r>
            <a:r>
              <a:rPr sz="1677" spc="57" dirty="0">
                <a:solidFill>
                  <a:srgbClr val="314254"/>
                </a:solidFill>
                <a:latin typeface="Arial"/>
                <a:cs typeface="Arial"/>
              </a:rPr>
              <a:t>the</a:t>
            </a:r>
            <a:r>
              <a:rPr sz="1677" spc="-300" dirty="0">
                <a:solidFill>
                  <a:srgbClr val="314254"/>
                </a:solidFill>
                <a:latin typeface="Arial"/>
                <a:cs typeface="Arial"/>
              </a:rPr>
              <a:t> </a:t>
            </a:r>
            <a:r>
              <a:rPr sz="1677" spc="66" dirty="0">
                <a:solidFill>
                  <a:srgbClr val="314254"/>
                </a:solidFill>
                <a:latin typeface="Arial"/>
                <a:cs typeface="Arial"/>
              </a:rPr>
              <a:t>m</a:t>
            </a:r>
            <a:r>
              <a:rPr sz="1677" spc="66" dirty="0">
                <a:solidFill>
                  <a:srgbClr val="242F38"/>
                </a:solidFill>
                <a:latin typeface="Arial"/>
                <a:cs typeface="Arial"/>
              </a:rPr>
              <a:t>i</a:t>
            </a:r>
            <a:r>
              <a:rPr sz="1677" spc="66" dirty="0">
                <a:solidFill>
                  <a:srgbClr val="314254"/>
                </a:solidFill>
                <a:latin typeface="Arial"/>
                <a:cs typeface="Arial"/>
              </a:rPr>
              <a:t>x</a:t>
            </a:r>
            <a:r>
              <a:rPr sz="1677" spc="66" dirty="0">
                <a:solidFill>
                  <a:srgbClr val="242F38"/>
                </a:solidFill>
                <a:latin typeface="Arial"/>
                <a:cs typeface="Arial"/>
              </a:rPr>
              <a:t>i</a:t>
            </a:r>
            <a:r>
              <a:rPr sz="1677" spc="66" dirty="0">
                <a:solidFill>
                  <a:srgbClr val="314254"/>
                </a:solidFill>
                <a:latin typeface="Arial"/>
                <a:cs typeface="Arial"/>
              </a:rPr>
              <a:t>ng</a:t>
            </a:r>
            <a:r>
              <a:rPr sz="1677" spc="-322" dirty="0">
                <a:solidFill>
                  <a:srgbClr val="314254"/>
                </a:solidFill>
                <a:latin typeface="Arial"/>
                <a:cs typeface="Arial"/>
              </a:rPr>
              <a:t> </a:t>
            </a:r>
            <a:r>
              <a:rPr sz="1677" spc="66" dirty="0">
                <a:solidFill>
                  <a:srgbClr val="314254"/>
                </a:solidFill>
                <a:latin typeface="Arial"/>
                <a:cs typeface="Arial"/>
              </a:rPr>
              <a:t>rat</a:t>
            </a:r>
            <a:r>
              <a:rPr sz="1677" spc="66" dirty="0">
                <a:solidFill>
                  <a:srgbClr val="242F38"/>
                </a:solidFill>
                <a:latin typeface="Arial"/>
                <a:cs typeface="Arial"/>
              </a:rPr>
              <a:t>i</a:t>
            </a:r>
            <a:r>
              <a:rPr sz="1677" spc="66" dirty="0">
                <a:solidFill>
                  <a:srgbClr val="314254"/>
                </a:solidFill>
                <a:latin typeface="Arial"/>
                <a:cs typeface="Arial"/>
              </a:rPr>
              <a:t>o</a:t>
            </a:r>
            <a:r>
              <a:rPr sz="1677" spc="-300" dirty="0">
                <a:solidFill>
                  <a:srgbClr val="314254"/>
                </a:solidFill>
                <a:latin typeface="Arial"/>
                <a:cs typeface="Arial"/>
              </a:rPr>
              <a:t> </a:t>
            </a:r>
            <a:r>
              <a:rPr sz="1677" spc="18" dirty="0">
                <a:solidFill>
                  <a:srgbClr val="314254"/>
                </a:solidFill>
                <a:latin typeface="Arial"/>
                <a:cs typeface="Arial"/>
              </a:rPr>
              <a:t>of</a:t>
            </a:r>
            <a:r>
              <a:rPr sz="1677" spc="-260" dirty="0">
                <a:solidFill>
                  <a:srgbClr val="314254"/>
                </a:solidFill>
                <a:latin typeface="Arial"/>
                <a:cs typeface="Arial"/>
              </a:rPr>
              <a:t> </a:t>
            </a:r>
            <a:r>
              <a:rPr sz="1677" spc="-49" dirty="0">
                <a:solidFill>
                  <a:srgbClr val="314254"/>
                </a:solidFill>
                <a:latin typeface="Arial"/>
                <a:cs typeface="Arial"/>
              </a:rPr>
              <a:t>substance</a:t>
            </a:r>
            <a:r>
              <a:rPr sz="1677" spc="-274" dirty="0">
                <a:solidFill>
                  <a:srgbClr val="314254"/>
                </a:solidFill>
                <a:latin typeface="Arial"/>
                <a:cs typeface="Arial"/>
              </a:rPr>
              <a:t> </a:t>
            </a:r>
            <a:r>
              <a:rPr sz="1677" spc="287" dirty="0">
                <a:solidFill>
                  <a:srgbClr val="314254"/>
                </a:solidFill>
                <a:latin typeface="Arial"/>
                <a:cs typeface="Arial"/>
              </a:rPr>
              <a:t>'c</a:t>
            </a:r>
            <a:r>
              <a:rPr sz="1677" spc="287" dirty="0">
                <a:solidFill>
                  <a:srgbClr val="242F38"/>
                </a:solidFill>
                <a:latin typeface="Arial"/>
                <a:cs typeface="Arial"/>
              </a:rPr>
              <a:t>i</a:t>
            </a:r>
            <a:r>
              <a:rPr sz="1677" spc="287" dirty="0">
                <a:solidFill>
                  <a:srgbClr val="314254"/>
                </a:solidFill>
                <a:latin typeface="Arial"/>
                <a:cs typeface="Arial"/>
              </a:rPr>
              <a:t>n</a:t>
            </a:r>
            <a:r>
              <a:rPr sz="1677" spc="-375" dirty="0">
                <a:solidFill>
                  <a:srgbClr val="314254"/>
                </a:solidFill>
                <a:latin typeface="Arial"/>
                <a:cs typeface="Arial"/>
              </a:rPr>
              <a:t> </a:t>
            </a:r>
            <a:r>
              <a:rPr sz="1677" spc="40" dirty="0">
                <a:solidFill>
                  <a:srgbClr val="314254"/>
                </a:solidFill>
                <a:latin typeface="Arial"/>
                <a:cs typeface="Arial"/>
              </a:rPr>
              <a:t>a</a:t>
            </a:r>
            <a:r>
              <a:rPr sz="1677" spc="40" dirty="0">
                <a:solidFill>
                  <a:srgbClr val="242F38"/>
                </a:solidFill>
                <a:latin typeface="Arial"/>
                <a:cs typeface="Arial"/>
              </a:rPr>
              <a:t>i</a:t>
            </a:r>
            <a:r>
              <a:rPr sz="1677" spc="40" dirty="0">
                <a:solidFill>
                  <a:srgbClr val="314254"/>
                </a:solidFill>
                <a:latin typeface="Arial"/>
                <a:cs typeface="Arial"/>
              </a:rPr>
              <a:t>r</a:t>
            </a:r>
            <a:r>
              <a:rPr sz="1677" spc="40" dirty="0">
                <a:solidFill>
                  <a:srgbClr val="425972"/>
                </a:solidFill>
                <a:latin typeface="Arial"/>
                <a:cs typeface="Arial"/>
              </a:rPr>
              <a:t>)</a:t>
            </a:r>
            <a:endParaRPr sz="1677">
              <a:latin typeface="Arial"/>
              <a:cs typeface="Arial"/>
            </a:endParaRPr>
          </a:p>
        </p:txBody>
      </p:sp>
      <p:sp>
        <p:nvSpPr>
          <p:cNvPr id="26" name="object 26"/>
          <p:cNvSpPr txBox="1"/>
          <p:nvPr/>
        </p:nvSpPr>
        <p:spPr>
          <a:xfrm>
            <a:off x="8021170" y="1470659"/>
            <a:ext cx="1078006" cy="339452"/>
          </a:xfrm>
          <a:prstGeom prst="rect">
            <a:avLst/>
          </a:prstGeom>
        </p:spPr>
        <p:txBody>
          <a:bodyPr vert="horz" wrap="square" lIns="0" tIns="0" rIns="0" bIns="0" rtlCol="0">
            <a:spAutoFit/>
          </a:bodyPr>
          <a:lstStyle/>
          <a:p>
            <a:pPr marL="11206"/>
            <a:r>
              <a:rPr sz="1941" i="1" spc="361" dirty="0">
                <a:solidFill>
                  <a:srgbClr val="242F38"/>
                </a:solidFill>
                <a:latin typeface="Arial"/>
                <a:cs typeface="Arial"/>
              </a:rPr>
              <a:t>F</a:t>
            </a:r>
            <a:r>
              <a:rPr sz="1941" i="1" spc="-71" dirty="0">
                <a:solidFill>
                  <a:srgbClr val="242F38"/>
                </a:solidFill>
                <a:latin typeface="Arial"/>
                <a:cs typeface="Arial"/>
              </a:rPr>
              <a:t> </a:t>
            </a:r>
            <a:r>
              <a:rPr sz="2206" spc="22" dirty="0">
                <a:solidFill>
                  <a:srgbClr val="010101"/>
                </a:solidFill>
                <a:latin typeface="Times New Roman"/>
                <a:cs typeface="Times New Roman"/>
              </a:rPr>
              <a:t>= </a:t>
            </a:r>
            <a:r>
              <a:rPr sz="1500" spc="212" dirty="0">
                <a:solidFill>
                  <a:srgbClr val="242F38"/>
                </a:solidFill>
                <a:latin typeface="Times New Roman"/>
                <a:cs typeface="Times New Roman"/>
              </a:rPr>
              <a:t>Jlili</a:t>
            </a:r>
            <a:r>
              <a:rPr sz="1500" spc="212" dirty="0">
                <a:solidFill>
                  <a:srgbClr val="314254"/>
                </a:solidFill>
                <a:latin typeface="Times New Roman"/>
                <a:cs typeface="Times New Roman"/>
              </a:rPr>
              <a:t>S</a:t>
            </a:r>
            <a:endParaRPr sz="1500">
              <a:latin typeface="Times New Roman"/>
              <a:cs typeface="Times New Roman"/>
            </a:endParaRPr>
          </a:p>
        </p:txBody>
      </p:sp>
      <p:sp>
        <p:nvSpPr>
          <p:cNvPr id="27" name="object 27"/>
          <p:cNvSpPr txBox="1"/>
          <p:nvPr/>
        </p:nvSpPr>
        <p:spPr>
          <a:xfrm>
            <a:off x="6108999" y="2440416"/>
            <a:ext cx="3015503" cy="699294"/>
          </a:xfrm>
          <a:prstGeom prst="rect">
            <a:avLst/>
          </a:prstGeom>
        </p:spPr>
        <p:txBody>
          <a:bodyPr vert="horz" wrap="square" lIns="0" tIns="0" rIns="0" bIns="0" rtlCol="0">
            <a:spAutoFit/>
          </a:bodyPr>
          <a:lstStyle/>
          <a:p>
            <a:pPr marL="11206"/>
            <a:r>
              <a:rPr sz="4544" spc="-291" dirty="0">
                <a:solidFill>
                  <a:srgbClr val="678293"/>
                </a:solidFill>
                <a:latin typeface="Arial"/>
                <a:cs typeface="Arial"/>
              </a:rPr>
              <a:t>l</a:t>
            </a:r>
            <a:r>
              <a:rPr sz="4544" strike="sngStrike" spc="-291" dirty="0">
                <a:solidFill>
                  <a:srgbClr val="242F38"/>
                </a:solidFill>
                <a:latin typeface="Arial"/>
                <a:cs typeface="Arial"/>
              </a:rPr>
              <a:t>F</a:t>
            </a:r>
            <a:r>
              <a:rPr sz="1588" spc="-291" dirty="0">
                <a:solidFill>
                  <a:srgbClr val="010101"/>
                </a:solidFill>
                <a:latin typeface="Arial"/>
                <a:cs typeface="Arial"/>
              </a:rPr>
              <a:t>=</a:t>
            </a:r>
            <a:r>
              <a:rPr sz="1588" spc="-238" dirty="0">
                <a:solidFill>
                  <a:srgbClr val="010101"/>
                </a:solidFill>
                <a:latin typeface="Arial"/>
                <a:cs typeface="Arial"/>
              </a:rPr>
              <a:t> </a:t>
            </a:r>
            <a:r>
              <a:rPr sz="1677" i="1" spc="40" dirty="0">
                <a:solidFill>
                  <a:srgbClr val="242F38"/>
                </a:solidFill>
                <a:latin typeface="Arial"/>
                <a:cs typeface="Arial"/>
              </a:rPr>
              <a:t>(pa</a:t>
            </a:r>
            <a:r>
              <a:rPr sz="1677" i="1" spc="-115" dirty="0">
                <a:solidFill>
                  <a:srgbClr val="242F38"/>
                </a:solidFill>
                <a:latin typeface="Arial"/>
                <a:cs typeface="Arial"/>
              </a:rPr>
              <a:t> </a:t>
            </a:r>
            <a:r>
              <a:rPr sz="1985" spc="9" dirty="0">
                <a:solidFill>
                  <a:srgbClr val="242F38"/>
                </a:solidFill>
                <a:latin typeface="Times New Roman"/>
                <a:cs typeface="Times New Roman"/>
              </a:rPr>
              <a:t>+</a:t>
            </a:r>
            <a:r>
              <a:rPr sz="1985" spc="-154" dirty="0">
                <a:solidFill>
                  <a:srgbClr val="242F38"/>
                </a:solidFill>
                <a:latin typeface="Times New Roman"/>
                <a:cs typeface="Times New Roman"/>
              </a:rPr>
              <a:t> </a:t>
            </a:r>
            <a:r>
              <a:rPr sz="2074" i="1" spc="62" dirty="0">
                <a:solidFill>
                  <a:srgbClr val="242F38"/>
                </a:solidFill>
                <a:latin typeface="Times New Roman"/>
                <a:cs typeface="Times New Roman"/>
              </a:rPr>
              <a:t>p</a:t>
            </a:r>
            <a:r>
              <a:rPr sz="2074" i="1" spc="-260" dirty="0">
                <a:solidFill>
                  <a:srgbClr val="242F38"/>
                </a:solidFill>
                <a:latin typeface="Times New Roman"/>
                <a:cs typeface="Times New Roman"/>
              </a:rPr>
              <a:t> </a:t>
            </a:r>
            <a:r>
              <a:rPr sz="2074" i="1" spc="-53" dirty="0">
                <a:solidFill>
                  <a:srgbClr val="242F38"/>
                </a:solidFill>
                <a:latin typeface="Times New Roman"/>
                <a:cs typeface="Times New Roman"/>
              </a:rPr>
              <a:t>'</a:t>
            </a:r>
            <a:r>
              <a:rPr sz="1765" i="1" spc="-53" dirty="0">
                <a:solidFill>
                  <a:srgbClr val="242F38"/>
                </a:solidFill>
                <a:latin typeface="Arial"/>
                <a:cs typeface="Arial"/>
              </a:rPr>
              <a:t>Q)</a:t>
            </a:r>
            <a:r>
              <a:rPr sz="1765" i="1" spc="-53" dirty="0">
                <a:solidFill>
                  <a:srgbClr val="314254"/>
                </a:solidFill>
                <a:latin typeface="Arial"/>
                <a:cs typeface="Arial"/>
              </a:rPr>
              <a:t>(</a:t>
            </a:r>
            <a:r>
              <a:rPr sz="1765" i="1" spc="-53" dirty="0">
                <a:solidFill>
                  <a:srgbClr val="242F38"/>
                </a:solidFill>
                <a:latin typeface="Arial"/>
                <a:cs typeface="Arial"/>
              </a:rPr>
              <a:t>,..</a:t>
            </a:r>
            <a:r>
              <a:rPr sz="1765" i="1" spc="-53" dirty="0">
                <a:solidFill>
                  <a:srgbClr val="314254"/>
                </a:solidFill>
                <a:latin typeface="Arial"/>
                <a:cs typeface="Arial"/>
              </a:rPr>
              <a:t>,</a:t>
            </a:r>
            <a:r>
              <a:rPr sz="1985" spc="-53" dirty="0">
                <a:solidFill>
                  <a:srgbClr val="010101"/>
                </a:solidFill>
                <a:latin typeface="Times New Roman"/>
                <a:cs typeface="Times New Roman"/>
              </a:rPr>
              <a:t>+</a:t>
            </a:r>
            <a:r>
              <a:rPr sz="1985" spc="-128" dirty="0">
                <a:solidFill>
                  <a:srgbClr val="010101"/>
                </a:solidFill>
                <a:latin typeface="Times New Roman"/>
                <a:cs typeface="Times New Roman"/>
              </a:rPr>
              <a:t> </a:t>
            </a:r>
            <a:r>
              <a:rPr sz="1500" spc="22" dirty="0">
                <a:solidFill>
                  <a:srgbClr val="242F38"/>
                </a:solidFill>
                <a:latin typeface="Times New Roman"/>
                <a:cs typeface="Times New Roman"/>
              </a:rPr>
              <a:t>l</a:t>
            </a:r>
            <a:r>
              <a:rPr sz="1500" spc="22" dirty="0">
                <a:solidFill>
                  <a:srgbClr val="314254"/>
                </a:solidFill>
                <a:latin typeface="Times New Roman"/>
                <a:cs typeface="Times New Roman"/>
              </a:rPr>
              <a:t>t</a:t>
            </a:r>
            <a:r>
              <a:rPr sz="1500" spc="22" dirty="0">
                <a:solidFill>
                  <a:srgbClr val="425972"/>
                </a:solidFill>
                <a:latin typeface="Times New Roman"/>
                <a:cs typeface="Times New Roman"/>
              </a:rPr>
              <a:t>·</a:t>
            </a:r>
            <a:r>
              <a:rPr sz="1500" spc="22" dirty="0">
                <a:solidFill>
                  <a:srgbClr val="314254"/>
                </a:solidFill>
                <a:latin typeface="Times New Roman"/>
                <a:cs typeface="Times New Roman"/>
              </a:rPr>
              <a:t>'</a:t>
            </a:r>
            <a:r>
              <a:rPr sz="1500" spc="22" dirty="0">
                <a:solidFill>
                  <a:srgbClr val="425972"/>
                </a:solidFill>
                <a:latin typeface="Times New Roman"/>
                <a:cs typeface="Times New Roman"/>
              </a:rPr>
              <a:t>'</a:t>
            </a:r>
            <a:r>
              <a:rPr sz="1677" i="1" spc="22" dirty="0">
                <a:solidFill>
                  <a:srgbClr val="314254"/>
                </a:solidFill>
                <a:latin typeface="Arial"/>
                <a:cs typeface="Arial"/>
              </a:rPr>
              <a:t>)(</a:t>
            </a:r>
            <a:r>
              <a:rPr sz="1677" i="1" spc="22" dirty="0">
                <a:solidFill>
                  <a:srgbClr val="242F38"/>
                </a:solidFill>
                <a:latin typeface="Arial"/>
                <a:cs typeface="Arial"/>
              </a:rPr>
              <a:t>s</a:t>
            </a:r>
            <a:r>
              <a:rPr sz="1677" i="1" spc="-212" dirty="0">
                <a:solidFill>
                  <a:srgbClr val="242F38"/>
                </a:solidFill>
                <a:latin typeface="Arial"/>
                <a:cs typeface="Arial"/>
              </a:rPr>
              <a:t> </a:t>
            </a:r>
            <a:r>
              <a:rPr sz="2118" spc="97" dirty="0">
                <a:solidFill>
                  <a:srgbClr val="314254"/>
                </a:solidFill>
                <a:latin typeface="Arial"/>
                <a:cs typeface="Arial"/>
              </a:rPr>
              <a:t>+</a:t>
            </a:r>
            <a:r>
              <a:rPr sz="1677" i="1" spc="97" dirty="0">
                <a:solidFill>
                  <a:srgbClr val="242F38"/>
                </a:solidFill>
                <a:latin typeface="Arial"/>
                <a:cs typeface="Arial"/>
              </a:rPr>
              <a:t>s</a:t>
            </a:r>
            <a:r>
              <a:rPr sz="1677" i="1" spc="97" dirty="0">
                <a:solidFill>
                  <a:srgbClr val="0F1318"/>
                </a:solidFill>
                <a:latin typeface="Arial"/>
                <a:cs typeface="Arial"/>
              </a:rPr>
              <a:t>'</a:t>
            </a:r>
            <a:r>
              <a:rPr sz="1677" i="1" spc="-287" dirty="0">
                <a:solidFill>
                  <a:srgbClr val="0F1318"/>
                </a:solidFill>
                <a:latin typeface="Arial"/>
                <a:cs typeface="Arial"/>
              </a:rPr>
              <a:t> </a:t>
            </a:r>
            <a:r>
              <a:rPr sz="1677" i="1" spc="9" dirty="0">
                <a:solidFill>
                  <a:srgbClr val="314254"/>
                </a:solidFill>
                <a:latin typeface="Arial"/>
                <a:cs typeface="Arial"/>
              </a:rPr>
              <a:t>)</a:t>
            </a:r>
            <a:endParaRPr sz="1677" dirty="0">
              <a:latin typeface="Arial"/>
              <a:cs typeface="Arial"/>
            </a:endParaRPr>
          </a:p>
        </p:txBody>
      </p:sp>
      <p:sp>
        <p:nvSpPr>
          <p:cNvPr id="28" name="object 28"/>
          <p:cNvSpPr txBox="1"/>
          <p:nvPr/>
        </p:nvSpPr>
        <p:spPr>
          <a:xfrm>
            <a:off x="2365338" y="2882533"/>
            <a:ext cx="3629025" cy="361381"/>
          </a:xfrm>
          <a:prstGeom prst="rect">
            <a:avLst/>
          </a:prstGeom>
        </p:spPr>
        <p:txBody>
          <a:bodyPr vert="horz" wrap="square" lIns="0" tIns="0" rIns="0" bIns="0" rtlCol="0">
            <a:spAutoFit/>
          </a:bodyPr>
          <a:lstStyle/>
          <a:p>
            <a:pPr marL="11206" marR="4483">
              <a:lnSpc>
                <a:spcPct val="69500"/>
              </a:lnSpc>
            </a:pPr>
            <a:r>
              <a:rPr sz="1677" spc="31" dirty="0">
                <a:solidFill>
                  <a:srgbClr val="242F38"/>
                </a:solidFill>
                <a:latin typeface="Times New Roman"/>
                <a:cs typeface="Times New Roman"/>
              </a:rPr>
              <a:t>R</a:t>
            </a:r>
            <a:r>
              <a:rPr sz="1677" spc="31" dirty="0">
                <a:solidFill>
                  <a:srgbClr val="314254"/>
                </a:solidFill>
                <a:latin typeface="Times New Roman"/>
                <a:cs typeface="Times New Roman"/>
              </a:rPr>
              <a:t>eyn</a:t>
            </a:r>
            <a:r>
              <a:rPr sz="1677" spc="31" dirty="0">
                <a:solidFill>
                  <a:srgbClr val="242F38"/>
                </a:solidFill>
                <a:latin typeface="Times New Roman"/>
                <a:cs typeface="Times New Roman"/>
              </a:rPr>
              <a:t>o</a:t>
            </a:r>
            <a:r>
              <a:rPr sz="1677" spc="31" dirty="0">
                <a:solidFill>
                  <a:srgbClr val="314254"/>
                </a:solidFill>
                <a:latin typeface="Times New Roman"/>
                <a:cs typeface="Times New Roman"/>
              </a:rPr>
              <a:t>l</a:t>
            </a:r>
            <a:r>
              <a:rPr sz="1677" spc="31" dirty="0">
                <a:solidFill>
                  <a:srgbClr val="242F38"/>
                </a:solidFill>
                <a:latin typeface="Times New Roman"/>
                <a:cs typeface="Times New Roman"/>
              </a:rPr>
              <a:t>ds</a:t>
            </a:r>
            <a:r>
              <a:rPr sz="1677" spc="-176" dirty="0">
                <a:solidFill>
                  <a:srgbClr val="242F38"/>
                </a:solidFill>
                <a:latin typeface="Times New Roman"/>
                <a:cs typeface="Times New Roman"/>
              </a:rPr>
              <a:t> </a:t>
            </a:r>
            <a:r>
              <a:rPr sz="1677" spc="71" dirty="0">
                <a:solidFill>
                  <a:srgbClr val="314254"/>
                </a:solidFill>
                <a:latin typeface="Times New Roman"/>
                <a:cs typeface="Times New Roman"/>
              </a:rPr>
              <a:t>de</a:t>
            </a:r>
            <a:r>
              <a:rPr sz="1677" spc="71" dirty="0">
                <a:solidFill>
                  <a:srgbClr val="242F38"/>
                </a:solidFill>
                <a:latin typeface="Times New Roman"/>
                <a:cs typeface="Times New Roman"/>
              </a:rPr>
              <a:t>c</a:t>
            </a:r>
            <a:r>
              <a:rPr sz="1677" spc="71" dirty="0">
                <a:solidFill>
                  <a:srgbClr val="314254"/>
                </a:solidFill>
                <a:latin typeface="Times New Roman"/>
                <a:cs typeface="Times New Roman"/>
              </a:rPr>
              <a:t>omposit</a:t>
            </a:r>
            <a:r>
              <a:rPr sz="1677" spc="71" dirty="0">
                <a:solidFill>
                  <a:srgbClr val="0F1318"/>
                </a:solidFill>
                <a:latin typeface="Times New Roman"/>
                <a:cs typeface="Times New Roman"/>
              </a:rPr>
              <a:t>i</a:t>
            </a:r>
            <a:r>
              <a:rPr sz="1677" spc="71" dirty="0">
                <a:solidFill>
                  <a:srgbClr val="242F38"/>
                </a:solidFill>
                <a:latin typeface="Times New Roman"/>
                <a:cs typeface="Times New Roman"/>
              </a:rPr>
              <a:t>on</a:t>
            </a:r>
            <a:r>
              <a:rPr sz="1677" spc="4" dirty="0">
                <a:solidFill>
                  <a:srgbClr val="242F38"/>
                </a:solidFill>
                <a:latin typeface="Times New Roman"/>
                <a:cs typeface="Times New Roman"/>
              </a:rPr>
              <a:t> </a:t>
            </a:r>
            <a:r>
              <a:rPr sz="1677" spc="40" dirty="0">
                <a:solidFill>
                  <a:srgbClr val="425972"/>
                </a:solidFill>
                <a:latin typeface="Times New Roman"/>
                <a:cs typeface="Times New Roman"/>
              </a:rPr>
              <a:t>i</a:t>
            </a:r>
            <a:r>
              <a:rPr sz="1677" spc="40" dirty="0">
                <a:solidFill>
                  <a:srgbClr val="314254"/>
                </a:solidFill>
                <a:latin typeface="Times New Roman"/>
                <a:cs typeface="Times New Roman"/>
              </a:rPr>
              <a:t>s</a:t>
            </a:r>
            <a:r>
              <a:rPr sz="1677" spc="-176" dirty="0">
                <a:solidFill>
                  <a:srgbClr val="314254"/>
                </a:solidFill>
                <a:latin typeface="Times New Roman"/>
                <a:cs typeface="Times New Roman"/>
              </a:rPr>
              <a:t> </a:t>
            </a:r>
            <a:r>
              <a:rPr sz="1677" spc="22" dirty="0">
                <a:solidFill>
                  <a:srgbClr val="314254"/>
                </a:solidFill>
                <a:latin typeface="Times New Roman"/>
                <a:cs typeface="Times New Roman"/>
              </a:rPr>
              <a:t>used</a:t>
            </a:r>
            <a:r>
              <a:rPr sz="1677" spc="31" dirty="0">
                <a:solidFill>
                  <a:srgbClr val="314254"/>
                </a:solidFill>
                <a:latin typeface="Times New Roman"/>
                <a:cs typeface="Times New Roman"/>
              </a:rPr>
              <a:t> </a:t>
            </a:r>
            <a:r>
              <a:rPr sz="1677" spc="75" dirty="0">
                <a:solidFill>
                  <a:srgbClr val="314254"/>
                </a:solidFill>
                <a:latin typeface="Times New Roman"/>
                <a:cs typeface="Times New Roman"/>
              </a:rPr>
              <a:t>then</a:t>
            </a:r>
            <a:r>
              <a:rPr sz="1677" spc="-4" dirty="0">
                <a:solidFill>
                  <a:srgbClr val="314254"/>
                </a:solidFill>
                <a:latin typeface="Times New Roman"/>
                <a:cs typeface="Times New Roman"/>
              </a:rPr>
              <a:t> </a:t>
            </a:r>
            <a:r>
              <a:rPr sz="1677" spc="141" dirty="0">
                <a:solidFill>
                  <a:srgbClr val="314254"/>
                </a:solidFill>
                <a:latin typeface="Times New Roman"/>
                <a:cs typeface="Times New Roman"/>
              </a:rPr>
              <a:t>to  </a:t>
            </a:r>
            <a:r>
              <a:rPr sz="1677" spc="35" dirty="0">
                <a:solidFill>
                  <a:srgbClr val="242F38"/>
                </a:solidFill>
                <a:latin typeface="Times New Roman"/>
                <a:cs typeface="Times New Roman"/>
              </a:rPr>
              <a:t>br</a:t>
            </a:r>
            <a:r>
              <a:rPr sz="1677" spc="35" dirty="0">
                <a:solidFill>
                  <a:srgbClr val="314254"/>
                </a:solidFill>
                <a:latin typeface="Times New Roman"/>
                <a:cs typeface="Times New Roman"/>
              </a:rPr>
              <a:t>e</a:t>
            </a:r>
            <a:r>
              <a:rPr sz="1677" spc="35" dirty="0">
                <a:solidFill>
                  <a:srgbClr val="242F38"/>
                </a:solidFill>
                <a:latin typeface="Times New Roman"/>
                <a:cs typeface="Times New Roman"/>
              </a:rPr>
              <a:t>a</a:t>
            </a:r>
            <a:r>
              <a:rPr sz="1677" spc="35" dirty="0">
                <a:solidFill>
                  <a:srgbClr val="314254"/>
                </a:solidFill>
                <a:latin typeface="Times New Roman"/>
                <a:cs typeface="Times New Roman"/>
              </a:rPr>
              <a:t>k</a:t>
            </a:r>
            <a:r>
              <a:rPr sz="1677" dirty="0">
                <a:solidFill>
                  <a:srgbClr val="314254"/>
                </a:solidFill>
                <a:latin typeface="Times New Roman"/>
                <a:cs typeface="Times New Roman"/>
              </a:rPr>
              <a:t> </a:t>
            </a:r>
            <a:r>
              <a:rPr sz="1677" spc="-238" dirty="0">
                <a:solidFill>
                  <a:srgbClr val="314254"/>
                </a:solidFill>
                <a:latin typeface="Times New Roman"/>
                <a:cs typeface="Times New Roman"/>
              </a:rPr>
              <a:t>i</a:t>
            </a:r>
            <a:r>
              <a:rPr sz="1677" spc="-282" dirty="0">
                <a:solidFill>
                  <a:srgbClr val="314254"/>
                </a:solidFill>
                <a:latin typeface="Times New Roman"/>
                <a:cs typeface="Times New Roman"/>
              </a:rPr>
              <a:t> </a:t>
            </a:r>
            <a:r>
              <a:rPr sz="1677" spc="110" dirty="0">
                <a:solidFill>
                  <a:srgbClr val="242F38"/>
                </a:solidFill>
                <a:latin typeface="Times New Roman"/>
                <a:cs typeface="Times New Roman"/>
              </a:rPr>
              <a:t>n</a:t>
            </a:r>
            <a:r>
              <a:rPr sz="1677" spc="110" dirty="0">
                <a:solidFill>
                  <a:srgbClr val="425972"/>
                </a:solidFill>
                <a:latin typeface="Times New Roman"/>
                <a:cs typeface="Times New Roman"/>
              </a:rPr>
              <a:t>t</a:t>
            </a:r>
            <a:r>
              <a:rPr sz="1677" spc="110" dirty="0">
                <a:solidFill>
                  <a:srgbClr val="242F38"/>
                </a:solidFill>
                <a:latin typeface="Times New Roman"/>
                <a:cs typeface="Times New Roman"/>
              </a:rPr>
              <a:t>o</a:t>
            </a:r>
            <a:r>
              <a:rPr sz="1677" spc="-119" dirty="0">
                <a:solidFill>
                  <a:srgbClr val="242F38"/>
                </a:solidFill>
                <a:latin typeface="Times New Roman"/>
                <a:cs typeface="Times New Roman"/>
              </a:rPr>
              <a:t> </a:t>
            </a:r>
            <a:r>
              <a:rPr sz="1677" spc="106" dirty="0">
                <a:solidFill>
                  <a:srgbClr val="242F38"/>
                </a:solidFill>
                <a:latin typeface="Times New Roman"/>
                <a:cs typeface="Times New Roman"/>
              </a:rPr>
              <a:t>m</a:t>
            </a:r>
            <a:r>
              <a:rPr sz="1677" spc="106" dirty="0">
                <a:solidFill>
                  <a:srgbClr val="314254"/>
                </a:solidFill>
                <a:latin typeface="Times New Roman"/>
                <a:cs typeface="Times New Roman"/>
              </a:rPr>
              <a:t>e</a:t>
            </a:r>
            <a:r>
              <a:rPr sz="1677" spc="106" dirty="0">
                <a:solidFill>
                  <a:srgbClr val="242F38"/>
                </a:solidFill>
                <a:latin typeface="Times New Roman"/>
                <a:cs typeface="Times New Roman"/>
              </a:rPr>
              <a:t>an</a:t>
            </a:r>
            <a:r>
              <a:rPr sz="1677" spc="106" dirty="0">
                <a:solidFill>
                  <a:srgbClr val="314254"/>
                </a:solidFill>
                <a:latin typeface="Times New Roman"/>
                <a:cs typeface="Times New Roman"/>
              </a:rPr>
              <a:t>s</a:t>
            </a:r>
            <a:r>
              <a:rPr sz="1677" spc="-159" dirty="0">
                <a:solidFill>
                  <a:srgbClr val="314254"/>
                </a:solidFill>
                <a:latin typeface="Times New Roman"/>
                <a:cs typeface="Times New Roman"/>
              </a:rPr>
              <a:t> </a:t>
            </a:r>
            <a:r>
              <a:rPr sz="1677" spc="26" dirty="0">
                <a:solidFill>
                  <a:srgbClr val="314254"/>
                </a:solidFill>
                <a:latin typeface="Times New Roman"/>
                <a:cs typeface="Times New Roman"/>
              </a:rPr>
              <a:t>a</a:t>
            </a:r>
            <a:r>
              <a:rPr sz="1677" spc="26" dirty="0">
                <a:solidFill>
                  <a:srgbClr val="242F38"/>
                </a:solidFill>
                <a:latin typeface="Times New Roman"/>
                <a:cs typeface="Times New Roman"/>
              </a:rPr>
              <a:t>nd</a:t>
            </a:r>
            <a:r>
              <a:rPr sz="1677" spc="71" dirty="0">
                <a:solidFill>
                  <a:srgbClr val="242F38"/>
                </a:solidFill>
                <a:latin typeface="Times New Roman"/>
                <a:cs typeface="Times New Roman"/>
              </a:rPr>
              <a:t> </a:t>
            </a:r>
            <a:r>
              <a:rPr sz="1677" spc="62" dirty="0">
                <a:solidFill>
                  <a:srgbClr val="314254"/>
                </a:solidFill>
                <a:latin typeface="Times New Roman"/>
                <a:cs typeface="Times New Roman"/>
              </a:rPr>
              <a:t>dev</a:t>
            </a:r>
            <a:r>
              <a:rPr sz="1677" spc="62" dirty="0">
                <a:solidFill>
                  <a:srgbClr val="597282"/>
                </a:solidFill>
                <a:latin typeface="Times New Roman"/>
                <a:cs typeface="Times New Roman"/>
              </a:rPr>
              <a:t>i</a:t>
            </a:r>
            <a:r>
              <a:rPr sz="1677" spc="62" dirty="0">
                <a:solidFill>
                  <a:srgbClr val="242F38"/>
                </a:solidFill>
                <a:latin typeface="Times New Roman"/>
                <a:cs typeface="Times New Roman"/>
              </a:rPr>
              <a:t>a</a:t>
            </a:r>
            <a:r>
              <a:rPr sz="1677" spc="62" dirty="0">
                <a:solidFill>
                  <a:srgbClr val="425972"/>
                </a:solidFill>
                <a:latin typeface="Times New Roman"/>
                <a:cs typeface="Times New Roman"/>
              </a:rPr>
              <a:t>t</a:t>
            </a:r>
            <a:r>
              <a:rPr sz="1677" spc="62" dirty="0">
                <a:solidFill>
                  <a:srgbClr val="314254"/>
                </a:solidFill>
                <a:latin typeface="Times New Roman"/>
                <a:cs typeface="Times New Roman"/>
              </a:rPr>
              <a:t>io</a:t>
            </a:r>
            <a:r>
              <a:rPr sz="1677" spc="62" dirty="0">
                <a:solidFill>
                  <a:srgbClr val="242F38"/>
                </a:solidFill>
                <a:latin typeface="Times New Roman"/>
                <a:cs typeface="Times New Roman"/>
              </a:rPr>
              <a:t>n</a:t>
            </a:r>
            <a:r>
              <a:rPr sz="1677" spc="62" dirty="0">
                <a:solidFill>
                  <a:srgbClr val="314254"/>
                </a:solidFill>
                <a:latin typeface="Times New Roman"/>
                <a:cs typeface="Times New Roman"/>
              </a:rPr>
              <a:t>s:</a:t>
            </a:r>
            <a:endParaRPr sz="1677">
              <a:latin typeface="Times New Roman"/>
              <a:cs typeface="Times New Roman"/>
            </a:endParaRPr>
          </a:p>
        </p:txBody>
      </p:sp>
      <p:sp>
        <p:nvSpPr>
          <p:cNvPr id="29" name="object 29"/>
          <p:cNvSpPr txBox="1"/>
          <p:nvPr/>
        </p:nvSpPr>
        <p:spPr>
          <a:xfrm>
            <a:off x="7783157" y="2982109"/>
            <a:ext cx="91328" cy="258084"/>
          </a:xfrm>
          <a:prstGeom prst="rect">
            <a:avLst/>
          </a:prstGeom>
        </p:spPr>
        <p:txBody>
          <a:bodyPr vert="horz" wrap="square" lIns="0" tIns="0" rIns="0" bIns="0" rtlCol="0">
            <a:spAutoFit/>
          </a:bodyPr>
          <a:lstStyle/>
          <a:p>
            <a:pPr marL="11206"/>
            <a:r>
              <a:rPr sz="1677" spc="-146" dirty="0">
                <a:solidFill>
                  <a:srgbClr val="242F38"/>
                </a:solidFill>
                <a:latin typeface="Times New Roman"/>
                <a:cs typeface="Times New Roman"/>
              </a:rPr>
              <a:t>"</a:t>
            </a:r>
            <a:endParaRPr sz="1677">
              <a:latin typeface="Times New Roman"/>
              <a:cs typeface="Times New Roman"/>
            </a:endParaRPr>
          </a:p>
        </p:txBody>
      </p:sp>
      <p:sp>
        <p:nvSpPr>
          <p:cNvPr id="30" name="object 30"/>
          <p:cNvSpPr txBox="1"/>
          <p:nvPr/>
        </p:nvSpPr>
        <p:spPr>
          <a:xfrm>
            <a:off x="2357270" y="3889785"/>
            <a:ext cx="2400860" cy="258084"/>
          </a:xfrm>
          <a:prstGeom prst="rect">
            <a:avLst/>
          </a:prstGeom>
        </p:spPr>
        <p:txBody>
          <a:bodyPr vert="horz" wrap="square" lIns="0" tIns="0" rIns="0" bIns="0" rtlCol="0">
            <a:spAutoFit/>
          </a:bodyPr>
          <a:lstStyle/>
          <a:p>
            <a:pPr marL="11206"/>
            <a:r>
              <a:rPr sz="1677" spc="57" dirty="0">
                <a:solidFill>
                  <a:srgbClr val="314254"/>
                </a:solidFill>
                <a:latin typeface="Times New Roman"/>
                <a:cs typeface="Times New Roman"/>
              </a:rPr>
              <a:t>Ope</a:t>
            </a:r>
            <a:r>
              <a:rPr sz="1677" spc="57" dirty="0">
                <a:solidFill>
                  <a:srgbClr val="242F38"/>
                </a:solidFill>
                <a:latin typeface="Times New Roman"/>
                <a:cs typeface="Times New Roman"/>
              </a:rPr>
              <a:t>n</a:t>
            </a:r>
            <a:r>
              <a:rPr sz="1677" spc="57" dirty="0">
                <a:solidFill>
                  <a:srgbClr val="314254"/>
                </a:solidFill>
                <a:latin typeface="Times New Roman"/>
                <a:cs typeface="Times New Roman"/>
              </a:rPr>
              <a:t>i</a:t>
            </a:r>
            <a:r>
              <a:rPr sz="1677" spc="57" dirty="0">
                <a:solidFill>
                  <a:srgbClr val="242F38"/>
                </a:solidFill>
                <a:latin typeface="Times New Roman"/>
                <a:cs typeface="Times New Roman"/>
              </a:rPr>
              <a:t>n</a:t>
            </a:r>
            <a:r>
              <a:rPr sz="1677" spc="57" dirty="0">
                <a:solidFill>
                  <a:srgbClr val="314254"/>
                </a:solidFill>
                <a:latin typeface="Times New Roman"/>
                <a:cs typeface="Times New Roman"/>
              </a:rPr>
              <a:t>g </a:t>
            </a:r>
            <a:r>
              <a:rPr sz="1677" spc="119" dirty="0">
                <a:solidFill>
                  <a:srgbClr val="314254"/>
                </a:solidFill>
                <a:latin typeface="Times New Roman"/>
                <a:cs typeface="Times New Roman"/>
              </a:rPr>
              <a:t>the</a:t>
            </a:r>
            <a:r>
              <a:rPr sz="1677" spc="-168" dirty="0">
                <a:solidFill>
                  <a:srgbClr val="314254"/>
                </a:solidFill>
                <a:latin typeface="Times New Roman"/>
                <a:cs typeface="Times New Roman"/>
              </a:rPr>
              <a:t> </a:t>
            </a:r>
            <a:r>
              <a:rPr sz="1677" spc="84" dirty="0">
                <a:solidFill>
                  <a:srgbClr val="314254"/>
                </a:solidFill>
                <a:latin typeface="Times New Roman"/>
                <a:cs typeface="Times New Roman"/>
              </a:rPr>
              <a:t>p</a:t>
            </a:r>
            <a:r>
              <a:rPr sz="1677" spc="84" dirty="0">
                <a:solidFill>
                  <a:srgbClr val="242F38"/>
                </a:solidFill>
                <a:latin typeface="Times New Roman"/>
                <a:cs typeface="Times New Roman"/>
              </a:rPr>
              <a:t>a</a:t>
            </a:r>
            <a:r>
              <a:rPr sz="1677" spc="84" dirty="0">
                <a:solidFill>
                  <a:srgbClr val="425972"/>
                </a:solidFill>
                <a:latin typeface="Times New Roman"/>
                <a:cs typeface="Times New Roman"/>
              </a:rPr>
              <a:t>r</a:t>
            </a:r>
            <a:r>
              <a:rPr sz="1677" spc="84" dirty="0">
                <a:solidFill>
                  <a:srgbClr val="314254"/>
                </a:solidFill>
                <a:latin typeface="Times New Roman"/>
                <a:cs typeface="Times New Roman"/>
              </a:rPr>
              <a:t>e</a:t>
            </a:r>
            <a:r>
              <a:rPr sz="1677" spc="84" dirty="0">
                <a:solidFill>
                  <a:srgbClr val="242F38"/>
                </a:solidFill>
                <a:latin typeface="Times New Roman"/>
                <a:cs typeface="Times New Roman"/>
              </a:rPr>
              <a:t>n</a:t>
            </a:r>
            <a:r>
              <a:rPr sz="1677" spc="84" dirty="0">
                <a:solidFill>
                  <a:srgbClr val="314254"/>
                </a:solidFill>
                <a:latin typeface="Times New Roman"/>
                <a:cs typeface="Times New Roman"/>
              </a:rPr>
              <a:t>these</a:t>
            </a:r>
            <a:r>
              <a:rPr sz="1677" spc="84" dirty="0">
                <a:solidFill>
                  <a:srgbClr val="242F38"/>
                </a:solidFill>
                <a:latin typeface="Times New Roman"/>
                <a:cs typeface="Times New Roman"/>
              </a:rPr>
              <a:t>s</a:t>
            </a:r>
            <a:r>
              <a:rPr sz="1677" spc="84" dirty="0">
                <a:solidFill>
                  <a:srgbClr val="314254"/>
                </a:solidFill>
                <a:latin typeface="Times New Roman"/>
                <a:cs typeface="Times New Roman"/>
              </a:rPr>
              <a:t>:</a:t>
            </a:r>
            <a:endParaRPr sz="1677">
              <a:latin typeface="Times New Roman"/>
              <a:cs typeface="Times New Roman"/>
            </a:endParaRPr>
          </a:p>
        </p:txBody>
      </p:sp>
      <p:sp>
        <p:nvSpPr>
          <p:cNvPr id="31" name="object 31"/>
          <p:cNvSpPr txBox="1"/>
          <p:nvPr/>
        </p:nvSpPr>
        <p:spPr>
          <a:xfrm>
            <a:off x="2805056" y="4214084"/>
            <a:ext cx="1171575" cy="251159"/>
          </a:xfrm>
          <a:prstGeom prst="rect">
            <a:avLst/>
          </a:prstGeom>
        </p:spPr>
        <p:txBody>
          <a:bodyPr vert="horz" wrap="square" lIns="0" tIns="0" rIns="0" bIns="0" rtlCol="0">
            <a:spAutoFit/>
          </a:bodyPr>
          <a:lstStyle/>
          <a:p>
            <a:pPr marL="11206">
              <a:tabLst>
                <a:tab pos="837684" algn="l"/>
              </a:tabLst>
            </a:pPr>
            <a:r>
              <a:rPr sz="1632" strike="sngStrike" spc="163" dirty="0">
                <a:solidFill>
                  <a:srgbClr val="010101"/>
                </a:solidFill>
                <a:latin typeface="Times New Roman"/>
                <a:cs typeface="Times New Roman"/>
              </a:rPr>
              <a:t> </a:t>
            </a:r>
            <a:r>
              <a:rPr sz="1632" strike="sngStrike" spc="1178" dirty="0">
                <a:solidFill>
                  <a:srgbClr val="010101"/>
                </a:solidFill>
                <a:latin typeface="Times New Roman"/>
                <a:cs typeface="Times New Roman"/>
              </a:rPr>
              <a:t>-</a:t>
            </a:r>
            <a:r>
              <a:rPr sz="1632" strike="sngStrike" spc="745" dirty="0">
                <a:solidFill>
                  <a:srgbClr val="010101"/>
                </a:solidFill>
                <a:latin typeface="Times New Roman"/>
                <a:cs typeface="Times New Roman"/>
              </a:rPr>
              <a:t>-</a:t>
            </a:r>
            <a:r>
              <a:rPr sz="1632" strike="sngStrike" spc="993" dirty="0">
                <a:solidFill>
                  <a:srgbClr val="010101"/>
                </a:solidFill>
                <a:latin typeface="Times New Roman"/>
                <a:cs typeface="Times New Roman"/>
              </a:rPr>
              <a:t>-</a:t>
            </a:r>
            <a:r>
              <a:rPr sz="1632" strike="sngStrike" dirty="0">
                <a:solidFill>
                  <a:srgbClr val="010101"/>
                </a:solidFill>
                <a:latin typeface="Times New Roman"/>
                <a:cs typeface="Times New Roman"/>
              </a:rPr>
              <a:t>	</a:t>
            </a:r>
            <a:r>
              <a:rPr sz="1632" strike="sngStrike" spc="1200" dirty="0">
                <a:solidFill>
                  <a:srgbClr val="010101"/>
                </a:solidFill>
                <a:latin typeface="Times New Roman"/>
                <a:cs typeface="Times New Roman"/>
              </a:rPr>
              <a:t>-</a:t>
            </a:r>
            <a:endParaRPr sz="1632">
              <a:latin typeface="Times New Roman"/>
              <a:cs typeface="Times New Roman"/>
            </a:endParaRPr>
          </a:p>
        </p:txBody>
      </p:sp>
      <p:sp>
        <p:nvSpPr>
          <p:cNvPr id="32" name="object 32"/>
          <p:cNvSpPr txBox="1"/>
          <p:nvPr/>
        </p:nvSpPr>
        <p:spPr>
          <a:xfrm>
            <a:off x="8009068" y="4247702"/>
            <a:ext cx="155201" cy="210507"/>
          </a:xfrm>
          <a:prstGeom prst="rect">
            <a:avLst/>
          </a:prstGeom>
        </p:spPr>
        <p:txBody>
          <a:bodyPr vert="horz" wrap="square" lIns="0" tIns="0" rIns="0" bIns="0" rtlCol="0">
            <a:spAutoFit/>
          </a:bodyPr>
          <a:lstStyle/>
          <a:p>
            <a:pPr marL="11206"/>
            <a:r>
              <a:rPr sz="1368" spc="587" dirty="0">
                <a:solidFill>
                  <a:srgbClr val="010101"/>
                </a:solidFill>
                <a:latin typeface="Arial"/>
                <a:cs typeface="Arial"/>
              </a:rPr>
              <a:t>-</a:t>
            </a:r>
            <a:endParaRPr sz="1368">
              <a:latin typeface="Arial"/>
              <a:cs typeface="Arial"/>
            </a:endParaRPr>
          </a:p>
        </p:txBody>
      </p:sp>
      <p:sp>
        <p:nvSpPr>
          <p:cNvPr id="33" name="object 33"/>
          <p:cNvSpPr txBox="1"/>
          <p:nvPr/>
        </p:nvSpPr>
        <p:spPr>
          <a:xfrm>
            <a:off x="2365338" y="4335555"/>
            <a:ext cx="1502709" cy="319190"/>
          </a:xfrm>
          <a:prstGeom prst="rect">
            <a:avLst/>
          </a:prstGeom>
        </p:spPr>
        <p:txBody>
          <a:bodyPr vert="horz" wrap="square" lIns="0" tIns="0" rIns="0" bIns="0" rtlCol="0">
            <a:spAutoFit/>
          </a:bodyPr>
          <a:lstStyle/>
          <a:p>
            <a:pPr marL="11206"/>
            <a:r>
              <a:rPr sz="1765" i="1" spc="340" dirty="0">
                <a:solidFill>
                  <a:srgbClr val="242F38"/>
                </a:solidFill>
                <a:latin typeface="Arial"/>
                <a:cs typeface="Arial"/>
              </a:rPr>
              <a:t>F </a:t>
            </a:r>
            <a:r>
              <a:rPr sz="1588" spc="-84" dirty="0">
                <a:solidFill>
                  <a:srgbClr val="0F1318"/>
                </a:solidFill>
                <a:latin typeface="Arial"/>
                <a:cs typeface="Arial"/>
              </a:rPr>
              <a:t>=</a:t>
            </a:r>
            <a:r>
              <a:rPr sz="1897" spc="-84" dirty="0">
                <a:solidFill>
                  <a:srgbClr val="314254"/>
                </a:solidFill>
                <a:latin typeface="Times New Roman"/>
                <a:cs typeface="Times New Roman"/>
              </a:rPr>
              <a:t>(</a:t>
            </a:r>
            <a:r>
              <a:rPr sz="1897" spc="-84" dirty="0">
                <a:solidFill>
                  <a:srgbClr val="242F38"/>
                </a:solidFill>
                <a:latin typeface="Times New Roman"/>
                <a:cs typeface="Times New Roman"/>
              </a:rPr>
              <a:t>pa1</a:t>
            </a:r>
            <a:r>
              <a:rPr sz="1897" spc="-84" dirty="0">
                <a:solidFill>
                  <a:srgbClr val="314254"/>
                </a:solidFill>
                <a:latin typeface="Times New Roman"/>
                <a:cs typeface="Times New Roman"/>
              </a:rPr>
              <a:t>1.1</a:t>
            </a:r>
            <a:r>
              <a:rPr sz="1897" spc="-84" dirty="0">
                <a:solidFill>
                  <a:srgbClr val="242F38"/>
                </a:solidFill>
                <a:latin typeface="Times New Roman"/>
                <a:cs typeface="Times New Roman"/>
              </a:rPr>
              <a:t>s</a:t>
            </a:r>
            <a:r>
              <a:rPr sz="1324" spc="-84" dirty="0">
                <a:solidFill>
                  <a:srgbClr val="010101"/>
                </a:solidFill>
                <a:latin typeface="Times New Roman"/>
                <a:cs typeface="Times New Roman"/>
              </a:rPr>
              <a:t>+</a:t>
            </a:r>
            <a:r>
              <a:rPr sz="1324" spc="-26" dirty="0">
                <a:solidFill>
                  <a:srgbClr val="010101"/>
                </a:solidFill>
                <a:latin typeface="Times New Roman"/>
                <a:cs typeface="Times New Roman"/>
              </a:rPr>
              <a:t> </a:t>
            </a:r>
            <a:r>
              <a:rPr sz="2074" i="1" spc="-199" dirty="0">
                <a:solidFill>
                  <a:srgbClr val="242F38"/>
                </a:solidFill>
                <a:latin typeface="Times New Roman"/>
                <a:cs typeface="Times New Roman"/>
              </a:rPr>
              <a:t>pa</a:t>
            </a:r>
            <a:endParaRPr sz="2074">
              <a:latin typeface="Times New Roman"/>
              <a:cs typeface="Times New Roman"/>
            </a:endParaRPr>
          </a:p>
        </p:txBody>
      </p:sp>
      <p:sp>
        <p:nvSpPr>
          <p:cNvPr id="34" name="object 34"/>
          <p:cNvSpPr txBox="1"/>
          <p:nvPr/>
        </p:nvSpPr>
        <p:spPr>
          <a:xfrm>
            <a:off x="4140349" y="4335555"/>
            <a:ext cx="2162735" cy="319190"/>
          </a:xfrm>
          <a:prstGeom prst="rect">
            <a:avLst/>
          </a:prstGeom>
        </p:spPr>
        <p:txBody>
          <a:bodyPr vert="horz" wrap="square" lIns="0" tIns="0" rIns="0" bIns="0" rtlCol="0">
            <a:spAutoFit/>
          </a:bodyPr>
          <a:lstStyle/>
          <a:p>
            <a:pPr marL="11206">
              <a:tabLst>
                <a:tab pos="196674" algn="l"/>
                <a:tab pos="987291" algn="l"/>
              </a:tabLst>
            </a:pPr>
            <a:r>
              <a:rPr sz="2074" spc="79" dirty="0">
                <a:solidFill>
                  <a:srgbClr val="314254"/>
                </a:solidFill>
                <a:latin typeface="Times New Roman"/>
                <a:cs typeface="Times New Roman"/>
              </a:rPr>
              <a:t>'	</a:t>
            </a:r>
            <a:r>
              <a:rPr sz="2030" i="1" spc="-234" dirty="0">
                <a:solidFill>
                  <a:srgbClr val="242F38"/>
                </a:solidFill>
                <a:latin typeface="Times New Roman"/>
                <a:cs typeface="Times New Roman"/>
              </a:rPr>
              <a:t>pa</a:t>
            </a:r>
            <a:r>
              <a:rPr sz="2030" i="1" spc="-291" dirty="0">
                <a:solidFill>
                  <a:srgbClr val="242F38"/>
                </a:solidFill>
                <a:latin typeface="Times New Roman"/>
                <a:cs typeface="Times New Roman"/>
              </a:rPr>
              <a:t> </a:t>
            </a:r>
            <a:r>
              <a:rPr sz="2030" i="1" spc="-234" dirty="0">
                <a:solidFill>
                  <a:srgbClr val="242F38"/>
                </a:solidFill>
                <a:latin typeface="Times New Roman"/>
                <a:cs typeface="Times New Roman"/>
              </a:rPr>
              <a:t>1</a:t>
            </a:r>
            <a:r>
              <a:rPr sz="2030" i="1" spc="-243" dirty="0">
                <a:solidFill>
                  <a:srgbClr val="242F38"/>
                </a:solidFill>
                <a:latin typeface="Times New Roman"/>
                <a:cs typeface="Times New Roman"/>
              </a:rPr>
              <a:t> </a:t>
            </a:r>
            <a:r>
              <a:rPr sz="2030" spc="-278" dirty="0">
                <a:solidFill>
                  <a:srgbClr val="425972"/>
                </a:solidFill>
                <a:latin typeface="Times New Roman"/>
                <a:cs typeface="Times New Roman"/>
              </a:rPr>
              <a:t>·	</a:t>
            </a:r>
            <a:r>
              <a:rPr sz="2030" i="1" spc="-202" dirty="0">
                <a:solidFill>
                  <a:srgbClr val="242F38"/>
                </a:solidFill>
                <a:latin typeface="Times New Roman"/>
                <a:cs typeface="Times New Roman"/>
              </a:rPr>
              <a:t>pa </a:t>
            </a:r>
            <a:r>
              <a:rPr sz="2030" i="1" spc="-124" dirty="0">
                <a:solidFill>
                  <a:srgbClr val="242F38"/>
                </a:solidFill>
                <a:latin typeface="Times New Roman"/>
                <a:cs typeface="Times New Roman"/>
              </a:rPr>
              <a:t>1v</a:t>
            </a:r>
            <a:r>
              <a:rPr sz="2030" i="1" spc="-124" dirty="0">
                <a:solidFill>
                  <a:srgbClr val="314254"/>
                </a:solidFill>
                <a:latin typeface="Times New Roman"/>
                <a:cs typeface="Times New Roman"/>
              </a:rPr>
              <a:t>'</a:t>
            </a:r>
            <a:r>
              <a:rPr sz="2030" i="1" spc="-124" dirty="0">
                <a:solidFill>
                  <a:srgbClr val="242F38"/>
                </a:solidFill>
                <a:latin typeface="Times New Roman"/>
                <a:cs typeface="Times New Roman"/>
              </a:rPr>
              <a:t>s</a:t>
            </a:r>
            <a:r>
              <a:rPr sz="2030" i="1" spc="-124" dirty="0">
                <a:solidFill>
                  <a:srgbClr val="0F1318"/>
                </a:solidFill>
                <a:latin typeface="Times New Roman"/>
                <a:cs typeface="Times New Roman"/>
              </a:rPr>
              <a:t>'+</a:t>
            </a:r>
            <a:r>
              <a:rPr sz="2074" i="1" spc="-124" dirty="0">
                <a:solidFill>
                  <a:srgbClr val="242F38"/>
                </a:solidFill>
                <a:latin typeface="Times New Roman"/>
                <a:cs typeface="Times New Roman"/>
              </a:rPr>
              <a:t>p</a:t>
            </a:r>
            <a:r>
              <a:rPr sz="2074" i="1" spc="97" dirty="0">
                <a:solidFill>
                  <a:srgbClr val="242F38"/>
                </a:solidFill>
                <a:latin typeface="Times New Roman"/>
                <a:cs typeface="Times New Roman"/>
              </a:rPr>
              <a:t> </a:t>
            </a:r>
            <a:r>
              <a:rPr sz="1324" spc="221" dirty="0">
                <a:solidFill>
                  <a:srgbClr val="314254"/>
                </a:solidFill>
                <a:latin typeface="Times New Roman"/>
                <a:cs typeface="Times New Roman"/>
              </a:rPr>
              <a:t>a</a:t>
            </a:r>
            <a:r>
              <a:rPr sz="1324" spc="221" dirty="0">
                <a:solidFill>
                  <a:srgbClr val="242F38"/>
                </a:solidFill>
                <a:latin typeface="Times New Roman"/>
                <a:cs typeface="Times New Roman"/>
              </a:rPr>
              <a:t>l</a:t>
            </a:r>
            <a:endParaRPr sz="1324">
              <a:latin typeface="Times New Roman"/>
              <a:cs typeface="Times New Roman"/>
            </a:endParaRPr>
          </a:p>
        </p:txBody>
      </p:sp>
      <p:sp>
        <p:nvSpPr>
          <p:cNvPr id="35" name="object 35"/>
          <p:cNvSpPr txBox="1"/>
          <p:nvPr/>
        </p:nvSpPr>
        <p:spPr>
          <a:xfrm>
            <a:off x="6697980" y="4335555"/>
            <a:ext cx="2451287" cy="319190"/>
          </a:xfrm>
          <a:prstGeom prst="rect">
            <a:avLst/>
          </a:prstGeom>
        </p:spPr>
        <p:txBody>
          <a:bodyPr vert="horz" wrap="square" lIns="0" tIns="0" rIns="0" bIns="0" rtlCol="0">
            <a:spAutoFit/>
          </a:bodyPr>
          <a:lstStyle/>
          <a:p>
            <a:pPr marL="11206">
              <a:tabLst>
                <a:tab pos="2358964" algn="l"/>
              </a:tabLst>
            </a:pPr>
            <a:r>
              <a:rPr sz="2074" i="1" spc="31" dirty="0">
                <a:solidFill>
                  <a:srgbClr val="242F38"/>
                </a:solidFill>
                <a:latin typeface="Times New Roman"/>
                <a:cs typeface="Times New Roman"/>
              </a:rPr>
              <a:t>p</a:t>
            </a:r>
            <a:r>
              <a:rPr sz="2074" i="1" spc="-221" dirty="0">
                <a:solidFill>
                  <a:srgbClr val="242F38"/>
                </a:solidFill>
                <a:latin typeface="Times New Roman"/>
                <a:cs typeface="Times New Roman"/>
              </a:rPr>
              <a:t> </a:t>
            </a:r>
            <a:r>
              <a:rPr sz="2074" i="1" spc="-35" dirty="0">
                <a:solidFill>
                  <a:srgbClr val="314254"/>
                </a:solidFill>
                <a:latin typeface="Times New Roman"/>
                <a:cs typeface="Times New Roman"/>
              </a:rPr>
              <a:t>'</a:t>
            </a:r>
            <a:r>
              <a:rPr sz="1324" spc="150" dirty="0">
                <a:solidFill>
                  <a:srgbClr val="314254"/>
                </a:solidFill>
                <a:latin typeface="Times New Roman"/>
                <a:cs typeface="Times New Roman"/>
              </a:rPr>
              <a:t>a</a:t>
            </a:r>
            <a:r>
              <a:rPr sz="1324" spc="-71" dirty="0">
                <a:solidFill>
                  <a:srgbClr val="314254"/>
                </a:solidFill>
                <a:latin typeface="Times New Roman"/>
                <a:cs typeface="Times New Roman"/>
              </a:rPr>
              <a:t>1</a:t>
            </a:r>
            <a:r>
              <a:rPr sz="1324" spc="229" dirty="0">
                <a:solidFill>
                  <a:srgbClr val="242F38"/>
                </a:solidFill>
                <a:latin typeface="Times New Roman"/>
                <a:cs typeface="Times New Roman"/>
              </a:rPr>
              <a:t>1</a:t>
            </a:r>
            <a:r>
              <a:rPr sz="1324" dirty="0">
                <a:solidFill>
                  <a:srgbClr val="242F38"/>
                </a:solidFill>
                <a:latin typeface="Times New Roman"/>
                <a:cs typeface="Times New Roman"/>
              </a:rPr>
              <a:t> </a:t>
            </a:r>
            <a:r>
              <a:rPr sz="1324" spc="-31" dirty="0">
                <a:solidFill>
                  <a:srgbClr val="242F38"/>
                </a:solidFill>
                <a:latin typeface="Times New Roman"/>
                <a:cs typeface="Times New Roman"/>
              </a:rPr>
              <a:t> </a:t>
            </a:r>
            <a:r>
              <a:rPr sz="1324" spc="9" dirty="0">
                <a:solidFill>
                  <a:srgbClr val="314254"/>
                </a:solidFill>
                <a:latin typeface="Times New Roman"/>
                <a:cs typeface="Times New Roman"/>
              </a:rPr>
              <a:t>'</a:t>
            </a:r>
            <a:r>
              <a:rPr sz="1324" spc="393" dirty="0">
                <a:solidFill>
                  <a:srgbClr val="242F38"/>
                </a:solidFill>
                <a:latin typeface="Times New Roman"/>
                <a:cs typeface="Times New Roman"/>
              </a:rPr>
              <a:t>+</a:t>
            </a:r>
            <a:r>
              <a:rPr sz="2074" i="1" spc="110" dirty="0">
                <a:solidFill>
                  <a:srgbClr val="242F38"/>
                </a:solidFill>
                <a:latin typeface="Times New Roman"/>
                <a:cs typeface="Times New Roman"/>
              </a:rPr>
              <a:t>p</a:t>
            </a:r>
            <a:r>
              <a:rPr sz="2074" i="1" spc="-243" dirty="0">
                <a:solidFill>
                  <a:srgbClr val="242F38"/>
                </a:solidFill>
                <a:latin typeface="Times New Roman"/>
                <a:cs typeface="Times New Roman"/>
              </a:rPr>
              <a:t> </a:t>
            </a:r>
            <a:r>
              <a:rPr sz="2074" i="1" spc="26" dirty="0">
                <a:solidFill>
                  <a:srgbClr val="314254"/>
                </a:solidFill>
                <a:latin typeface="Times New Roman"/>
                <a:cs typeface="Times New Roman"/>
              </a:rPr>
              <a:t>'</a:t>
            </a:r>
            <a:r>
              <a:rPr sz="1324" spc="-18" dirty="0">
                <a:solidFill>
                  <a:srgbClr val="242F38"/>
                </a:solidFill>
                <a:latin typeface="Times New Roman"/>
                <a:cs typeface="Times New Roman"/>
              </a:rPr>
              <a:t>a</a:t>
            </a:r>
            <a:r>
              <a:rPr sz="1324" spc="-154" dirty="0">
                <a:solidFill>
                  <a:srgbClr val="242F38"/>
                </a:solidFill>
                <a:latin typeface="Times New Roman"/>
                <a:cs typeface="Times New Roman"/>
              </a:rPr>
              <a:t>1</a:t>
            </a:r>
            <a:r>
              <a:rPr sz="1324" spc="199" dirty="0">
                <a:solidFill>
                  <a:srgbClr val="242F38"/>
                </a:solidFill>
                <a:latin typeface="Times New Roman"/>
                <a:cs typeface="Times New Roman"/>
              </a:rPr>
              <a:t>i</a:t>
            </a:r>
            <a:r>
              <a:rPr sz="1324" spc="190" dirty="0">
                <a:solidFill>
                  <a:srgbClr val="425972"/>
                </a:solidFill>
                <a:latin typeface="Times New Roman"/>
                <a:cs typeface="Times New Roman"/>
              </a:rPr>
              <a:t>"</a:t>
            </a:r>
            <a:r>
              <a:rPr sz="1588" i="1" spc="44" dirty="0">
                <a:solidFill>
                  <a:srgbClr val="242F38"/>
                </a:solidFill>
                <a:latin typeface="Arial"/>
                <a:cs typeface="Arial"/>
              </a:rPr>
              <a:t>s</a:t>
            </a:r>
            <a:r>
              <a:rPr sz="1588" i="1" spc="-110" dirty="0">
                <a:solidFill>
                  <a:srgbClr val="242F38"/>
                </a:solidFill>
                <a:latin typeface="Arial"/>
                <a:cs typeface="Arial"/>
              </a:rPr>
              <a:t> </a:t>
            </a:r>
            <a:r>
              <a:rPr sz="1324" spc="424" dirty="0">
                <a:solidFill>
                  <a:srgbClr val="242F38"/>
                </a:solidFill>
                <a:latin typeface="Times New Roman"/>
                <a:cs typeface="Times New Roman"/>
              </a:rPr>
              <a:t>+</a:t>
            </a:r>
            <a:r>
              <a:rPr sz="1324" spc="-40" dirty="0">
                <a:solidFill>
                  <a:srgbClr val="242F38"/>
                </a:solidFill>
                <a:latin typeface="Times New Roman"/>
                <a:cs typeface="Times New Roman"/>
              </a:rPr>
              <a:t> </a:t>
            </a:r>
            <a:r>
              <a:rPr sz="2074" i="1" spc="62" dirty="0">
                <a:solidFill>
                  <a:srgbClr val="242F38"/>
                </a:solidFill>
                <a:latin typeface="Times New Roman"/>
                <a:cs typeface="Times New Roman"/>
              </a:rPr>
              <a:t>p</a:t>
            </a:r>
            <a:r>
              <a:rPr sz="2074" i="1" spc="-221" dirty="0">
                <a:solidFill>
                  <a:srgbClr val="242F38"/>
                </a:solidFill>
                <a:latin typeface="Times New Roman"/>
                <a:cs typeface="Times New Roman"/>
              </a:rPr>
              <a:t> </a:t>
            </a:r>
            <a:r>
              <a:rPr sz="2074" i="1" spc="-4" dirty="0">
                <a:solidFill>
                  <a:srgbClr val="314254"/>
                </a:solidFill>
                <a:latin typeface="Times New Roman"/>
                <a:cs typeface="Times New Roman"/>
              </a:rPr>
              <a:t>'</a:t>
            </a:r>
            <a:r>
              <a:rPr sz="1324" spc="-18" dirty="0">
                <a:solidFill>
                  <a:srgbClr val="242F38"/>
                </a:solidFill>
                <a:latin typeface="Times New Roman"/>
                <a:cs typeface="Times New Roman"/>
              </a:rPr>
              <a:t>a</a:t>
            </a:r>
            <a:r>
              <a:rPr sz="1324" spc="-154" dirty="0">
                <a:solidFill>
                  <a:srgbClr val="242F38"/>
                </a:solidFill>
                <a:latin typeface="Times New Roman"/>
                <a:cs typeface="Times New Roman"/>
              </a:rPr>
              <a:t>1</a:t>
            </a:r>
            <a:r>
              <a:rPr sz="1324" spc="-207" dirty="0">
                <a:solidFill>
                  <a:srgbClr val="242F38"/>
                </a:solidFill>
                <a:latin typeface="Times New Roman"/>
                <a:cs typeface="Times New Roman"/>
              </a:rPr>
              <a:t>1</a:t>
            </a:r>
            <a:r>
              <a:rPr sz="1324" spc="-326" dirty="0">
                <a:solidFill>
                  <a:srgbClr val="242F38"/>
                </a:solidFill>
                <a:latin typeface="Times New Roman"/>
                <a:cs typeface="Times New Roman"/>
              </a:rPr>
              <a:t>-</a:t>
            </a:r>
            <a:r>
              <a:rPr sz="1655" spc="761" baseline="22222" dirty="0">
                <a:solidFill>
                  <a:srgbClr val="425972"/>
                </a:solidFill>
                <a:latin typeface="Arial"/>
                <a:cs typeface="Arial"/>
              </a:rPr>
              <a:t>1</a:t>
            </a:r>
            <a:r>
              <a:rPr sz="1655" baseline="22222" dirty="0">
                <a:solidFill>
                  <a:srgbClr val="425972"/>
                </a:solidFill>
                <a:latin typeface="Arial"/>
                <a:cs typeface="Arial"/>
              </a:rPr>
              <a:t>	</a:t>
            </a:r>
            <a:r>
              <a:rPr sz="1103" i="1" spc="265" dirty="0">
                <a:solidFill>
                  <a:srgbClr val="425972"/>
                </a:solidFill>
                <a:latin typeface="Arial"/>
                <a:cs typeface="Arial"/>
              </a:rPr>
              <a:t>)</a:t>
            </a:r>
            <a:endParaRPr sz="1103">
              <a:latin typeface="Arial"/>
              <a:cs typeface="Arial"/>
            </a:endParaRPr>
          </a:p>
        </p:txBody>
      </p:sp>
      <p:sp>
        <p:nvSpPr>
          <p:cNvPr id="36" name="object 36"/>
          <p:cNvSpPr txBox="1"/>
          <p:nvPr/>
        </p:nvSpPr>
        <p:spPr>
          <a:xfrm>
            <a:off x="3958813" y="4603152"/>
            <a:ext cx="150159" cy="400559"/>
          </a:xfrm>
          <a:prstGeom prst="rect">
            <a:avLst/>
          </a:prstGeom>
        </p:spPr>
        <p:txBody>
          <a:bodyPr vert="horz" wrap="square" lIns="0" tIns="0" rIns="0" bIns="0" rtlCol="0">
            <a:spAutoFit/>
          </a:bodyPr>
          <a:lstStyle/>
          <a:p>
            <a:pPr marL="11206"/>
            <a:r>
              <a:rPr sz="2603" spc="-300" dirty="0">
                <a:solidFill>
                  <a:srgbClr val="242F38"/>
                </a:solidFill>
                <a:latin typeface="Times New Roman"/>
                <a:cs typeface="Times New Roman"/>
              </a:rPr>
              <a:t>1</a:t>
            </a:r>
            <a:endParaRPr sz="2603">
              <a:latin typeface="Times New Roman"/>
              <a:cs typeface="Times New Roman"/>
            </a:endParaRPr>
          </a:p>
        </p:txBody>
      </p:sp>
      <p:sp>
        <p:nvSpPr>
          <p:cNvPr id="37" name="object 37"/>
          <p:cNvSpPr txBox="1"/>
          <p:nvPr/>
        </p:nvSpPr>
        <p:spPr>
          <a:xfrm>
            <a:off x="3950745" y="4890695"/>
            <a:ext cx="2737037" cy="203774"/>
          </a:xfrm>
          <a:prstGeom prst="rect">
            <a:avLst/>
          </a:prstGeom>
        </p:spPr>
        <p:txBody>
          <a:bodyPr vert="horz" wrap="square" lIns="0" tIns="0" rIns="0" bIns="0" rtlCol="0">
            <a:spAutoFit/>
          </a:bodyPr>
          <a:lstStyle/>
          <a:p>
            <a:pPr marL="11206"/>
            <a:r>
              <a:rPr sz="1279" i="1" spc="-44" dirty="0">
                <a:solidFill>
                  <a:srgbClr val="314254"/>
                </a:solidFill>
                <a:latin typeface="Times New Roman"/>
                <a:cs typeface="Times New Roman"/>
              </a:rPr>
              <a:t>Averoged </a:t>
            </a:r>
            <a:r>
              <a:rPr sz="1279" i="1" spc="-35" dirty="0">
                <a:solidFill>
                  <a:srgbClr val="314254"/>
                </a:solidFill>
                <a:latin typeface="Times New Roman"/>
                <a:cs typeface="Times New Roman"/>
              </a:rPr>
              <a:t>deviation</a:t>
            </a:r>
            <a:r>
              <a:rPr sz="1324" i="1" spc="-35" dirty="0">
                <a:solidFill>
                  <a:srgbClr val="314254"/>
                </a:solidFill>
                <a:latin typeface="Times New Roman"/>
                <a:cs typeface="Times New Roman"/>
              </a:rPr>
              <a:t>from  </a:t>
            </a:r>
            <a:r>
              <a:rPr sz="1147" i="1" spc="35" dirty="0">
                <a:solidFill>
                  <a:srgbClr val="314254"/>
                </a:solidFill>
                <a:latin typeface="Times New Roman"/>
                <a:cs typeface="Times New Roman"/>
              </a:rPr>
              <a:t>the</a:t>
            </a:r>
            <a:r>
              <a:rPr sz="1279" i="1" spc="35" dirty="0">
                <a:solidFill>
                  <a:srgbClr val="425972"/>
                </a:solidFill>
                <a:latin typeface="Times New Roman"/>
                <a:cs typeface="Times New Roman"/>
              </a:rPr>
              <a:t>avemge </a:t>
            </a:r>
            <a:r>
              <a:rPr sz="1103" i="1" spc="-26" dirty="0">
                <a:solidFill>
                  <a:srgbClr val="314254"/>
                </a:solidFill>
                <a:latin typeface="Arial"/>
                <a:cs typeface="Arial"/>
              </a:rPr>
              <a:t>is</a:t>
            </a:r>
            <a:r>
              <a:rPr sz="1103" i="1" spc="-106" dirty="0">
                <a:solidFill>
                  <a:srgbClr val="314254"/>
                </a:solidFill>
                <a:latin typeface="Arial"/>
                <a:cs typeface="Arial"/>
              </a:rPr>
              <a:t> </a:t>
            </a:r>
            <a:r>
              <a:rPr sz="1103" spc="13" dirty="0">
                <a:solidFill>
                  <a:srgbClr val="314254"/>
                </a:solidFill>
                <a:latin typeface="Arial"/>
                <a:cs typeface="Arial"/>
              </a:rPr>
              <a:t>zem</a:t>
            </a:r>
            <a:endParaRPr sz="1103">
              <a:latin typeface="Arial"/>
              <a:cs typeface="Arial"/>
            </a:endParaRPr>
          </a:p>
        </p:txBody>
      </p:sp>
      <p:sp>
        <p:nvSpPr>
          <p:cNvPr id="38" name="object 38"/>
          <p:cNvSpPr txBox="1"/>
          <p:nvPr/>
        </p:nvSpPr>
        <p:spPr>
          <a:xfrm>
            <a:off x="4971378" y="5479453"/>
            <a:ext cx="1468531" cy="291939"/>
          </a:xfrm>
          <a:prstGeom prst="rect">
            <a:avLst/>
          </a:prstGeom>
        </p:spPr>
        <p:txBody>
          <a:bodyPr vert="horz" wrap="square" lIns="0" tIns="0" rIns="0" bIns="0" rtlCol="0">
            <a:spAutoFit/>
          </a:bodyPr>
          <a:lstStyle/>
          <a:p>
            <a:pPr marL="11206">
              <a:tabLst>
                <a:tab pos="777169" algn="l"/>
              </a:tabLst>
            </a:pPr>
            <a:r>
              <a:rPr sz="1897" spc="1235" dirty="0">
                <a:solidFill>
                  <a:srgbClr val="0F1318"/>
                </a:solidFill>
                <a:latin typeface="Times New Roman"/>
                <a:cs typeface="Times New Roman"/>
              </a:rPr>
              <a:t>-</a:t>
            </a:r>
            <a:r>
              <a:rPr sz="1897" spc="507" dirty="0">
                <a:solidFill>
                  <a:srgbClr val="0F1318"/>
                </a:solidFill>
                <a:latin typeface="Times New Roman"/>
                <a:cs typeface="Times New Roman"/>
              </a:rPr>
              <a:t>-</a:t>
            </a:r>
            <a:r>
              <a:rPr sz="1897" spc="899" dirty="0">
                <a:solidFill>
                  <a:srgbClr val="0F1318"/>
                </a:solidFill>
                <a:latin typeface="Times New Roman"/>
                <a:cs typeface="Times New Roman"/>
              </a:rPr>
              <a:t>-</a:t>
            </a:r>
            <a:r>
              <a:rPr sz="1897" dirty="0">
                <a:solidFill>
                  <a:srgbClr val="0F1318"/>
                </a:solidFill>
                <a:latin typeface="Times New Roman"/>
                <a:cs typeface="Times New Roman"/>
              </a:rPr>
              <a:t>	</a:t>
            </a:r>
            <a:r>
              <a:rPr sz="1897" spc="1015" dirty="0">
                <a:solidFill>
                  <a:srgbClr val="0F1318"/>
                </a:solidFill>
                <a:latin typeface="Times New Roman"/>
                <a:cs typeface="Times New Roman"/>
              </a:rPr>
              <a:t>-</a:t>
            </a:r>
            <a:r>
              <a:rPr sz="1897" spc="1204" dirty="0">
                <a:solidFill>
                  <a:srgbClr val="0F1318"/>
                </a:solidFill>
                <a:latin typeface="Times New Roman"/>
                <a:cs typeface="Times New Roman"/>
              </a:rPr>
              <a:t>-</a:t>
            </a:r>
            <a:r>
              <a:rPr sz="1897" spc="777" dirty="0">
                <a:solidFill>
                  <a:srgbClr val="0F1318"/>
                </a:solidFill>
                <a:latin typeface="Times New Roman"/>
                <a:cs typeface="Times New Roman"/>
              </a:rPr>
              <a:t>-</a:t>
            </a:r>
            <a:endParaRPr sz="1897">
              <a:latin typeface="Times New Roman"/>
              <a:cs typeface="Times New Roman"/>
            </a:endParaRPr>
          </a:p>
        </p:txBody>
      </p:sp>
      <p:sp>
        <p:nvSpPr>
          <p:cNvPr id="39" name="object 39"/>
          <p:cNvSpPr txBox="1"/>
          <p:nvPr/>
        </p:nvSpPr>
        <p:spPr>
          <a:xfrm>
            <a:off x="2333065" y="5580753"/>
            <a:ext cx="6823262" cy="359778"/>
          </a:xfrm>
          <a:prstGeom prst="rect">
            <a:avLst/>
          </a:prstGeom>
        </p:spPr>
        <p:txBody>
          <a:bodyPr vert="horz" wrap="square" lIns="0" tIns="0" rIns="0" bIns="0" rtlCol="0">
            <a:spAutoFit/>
          </a:bodyPr>
          <a:lstStyle/>
          <a:p>
            <a:pPr marL="11206"/>
            <a:r>
              <a:rPr sz="1677" spc="-13" dirty="0">
                <a:solidFill>
                  <a:srgbClr val="314254"/>
                </a:solidFill>
                <a:latin typeface="Arial"/>
                <a:cs typeface="Arial"/>
              </a:rPr>
              <a:t>Equa</a:t>
            </a:r>
            <a:r>
              <a:rPr sz="1677" spc="-13" dirty="0">
                <a:solidFill>
                  <a:srgbClr val="425972"/>
                </a:solidFill>
                <a:latin typeface="Arial"/>
                <a:cs typeface="Arial"/>
              </a:rPr>
              <a:t>ti</a:t>
            </a:r>
            <a:r>
              <a:rPr sz="1677" spc="-13" dirty="0">
                <a:solidFill>
                  <a:srgbClr val="314254"/>
                </a:solidFill>
                <a:latin typeface="Arial"/>
                <a:cs typeface="Arial"/>
              </a:rPr>
              <a:t>on</a:t>
            </a:r>
            <a:r>
              <a:rPr sz="1677" spc="-247" dirty="0">
                <a:solidFill>
                  <a:srgbClr val="314254"/>
                </a:solidFill>
                <a:latin typeface="Arial"/>
                <a:cs typeface="Arial"/>
              </a:rPr>
              <a:t> </a:t>
            </a:r>
            <a:r>
              <a:rPr sz="1677" spc="-9" dirty="0">
                <a:solidFill>
                  <a:srgbClr val="425972"/>
                </a:solidFill>
                <a:latin typeface="Arial"/>
                <a:cs typeface="Arial"/>
              </a:rPr>
              <a:t>i</a:t>
            </a:r>
            <a:r>
              <a:rPr sz="1677" spc="-9" dirty="0">
                <a:solidFill>
                  <a:srgbClr val="314254"/>
                </a:solidFill>
                <a:latin typeface="Arial"/>
                <a:cs typeface="Arial"/>
              </a:rPr>
              <a:t>s</a:t>
            </a:r>
            <a:r>
              <a:rPr sz="1677" spc="-224" dirty="0">
                <a:solidFill>
                  <a:srgbClr val="314254"/>
                </a:solidFill>
                <a:latin typeface="Arial"/>
                <a:cs typeface="Arial"/>
              </a:rPr>
              <a:t> </a:t>
            </a:r>
            <a:r>
              <a:rPr sz="1677" spc="66" dirty="0">
                <a:solidFill>
                  <a:srgbClr val="314254"/>
                </a:solidFill>
                <a:latin typeface="Arial"/>
                <a:cs typeface="Arial"/>
              </a:rPr>
              <a:t>s</a:t>
            </a:r>
            <a:r>
              <a:rPr sz="1677" spc="66" dirty="0">
                <a:solidFill>
                  <a:srgbClr val="425972"/>
                </a:solidFill>
                <a:latin typeface="Arial"/>
                <a:cs typeface="Arial"/>
              </a:rPr>
              <a:t>i</a:t>
            </a:r>
            <a:r>
              <a:rPr sz="1677" spc="66" dirty="0">
                <a:solidFill>
                  <a:srgbClr val="314254"/>
                </a:solidFill>
                <a:latin typeface="Arial"/>
                <a:cs typeface="Arial"/>
              </a:rPr>
              <a:t>mp</a:t>
            </a:r>
            <a:r>
              <a:rPr sz="1677" spc="66" dirty="0">
                <a:solidFill>
                  <a:srgbClr val="0F1318"/>
                </a:solidFill>
                <a:latin typeface="Arial"/>
                <a:cs typeface="Arial"/>
              </a:rPr>
              <a:t>l</a:t>
            </a:r>
            <a:r>
              <a:rPr sz="1677" spc="66" dirty="0">
                <a:solidFill>
                  <a:srgbClr val="314254"/>
                </a:solidFill>
                <a:latin typeface="Arial"/>
                <a:cs typeface="Arial"/>
              </a:rPr>
              <a:t>ified:</a:t>
            </a:r>
            <a:r>
              <a:rPr sz="1677" spc="-146" dirty="0">
                <a:solidFill>
                  <a:srgbClr val="314254"/>
                </a:solidFill>
                <a:latin typeface="Arial"/>
                <a:cs typeface="Arial"/>
              </a:rPr>
              <a:t> </a:t>
            </a:r>
            <a:r>
              <a:rPr sz="1765" i="1" spc="287" dirty="0">
                <a:solidFill>
                  <a:srgbClr val="0F1318"/>
                </a:solidFill>
                <a:latin typeface="Arial"/>
                <a:cs typeface="Arial"/>
              </a:rPr>
              <a:t>F</a:t>
            </a:r>
            <a:r>
              <a:rPr sz="1765" i="1" spc="-88" dirty="0">
                <a:solidFill>
                  <a:srgbClr val="0F1318"/>
                </a:solidFill>
                <a:latin typeface="Arial"/>
                <a:cs typeface="Arial"/>
              </a:rPr>
              <a:t> </a:t>
            </a:r>
            <a:r>
              <a:rPr sz="2338" spc="-163" dirty="0">
                <a:solidFill>
                  <a:srgbClr val="010101"/>
                </a:solidFill>
                <a:latin typeface="Times New Roman"/>
                <a:cs typeface="Times New Roman"/>
              </a:rPr>
              <a:t>=</a:t>
            </a:r>
            <a:r>
              <a:rPr sz="2338" spc="-269" dirty="0">
                <a:solidFill>
                  <a:srgbClr val="010101"/>
                </a:solidFill>
                <a:latin typeface="Times New Roman"/>
                <a:cs typeface="Times New Roman"/>
              </a:rPr>
              <a:t> </a:t>
            </a:r>
            <a:r>
              <a:rPr sz="1809" spc="146" dirty="0">
                <a:solidFill>
                  <a:srgbClr val="242F38"/>
                </a:solidFill>
                <a:latin typeface="Times New Roman"/>
                <a:cs typeface="Times New Roman"/>
              </a:rPr>
              <a:t>(pa</a:t>
            </a:r>
            <a:r>
              <a:rPr sz="1809" spc="146" dirty="0">
                <a:solidFill>
                  <a:srgbClr val="0F1318"/>
                </a:solidFill>
                <a:latin typeface="Times New Roman"/>
                <a:cs typeface="Times New Roman"/>
              </a:rPr>
              <a:t>l</a:t>
            </a:r>
            <a:r>
              <a:rPr sz="1809" spc="146" dirty="0">
                <a:solidFill>
                  <a:srgbClr val="242F38"/>
                </a:solidFill>
                <a:latin typeface="Times New Roman"/>
                <a:cs typeface="Times New Roman"/>
              </a:rPr>
              <a:t>i</a:t>
            </a:r>
            <a:r>
              <a:rPr sz="728" spc="218" baseline="50505" dirty="0">
                <a:solidFill>
                  <a:srgbClr val="314254"/>
                </a:solidFill>
                <a:latin typeface="Arial"/>
                <a:cs typeface="Arial"/>
              </a:rPr>
              <a:t>1</a:t>
            </a:r>
            <a:r>
              <a:rPr sz="1941" spc="146" dirty="0">
                <a:solidFill>
                  <a:srgbClr val="242F38"/>
                </a:solidFill>
                <a:latin typeface="Times New Roman"/>
                <a:cs typeface="Times New Roman"/>
              </a:rPr>
              <a:t>s</a:t>
            </a:r>
            <a:r>
              <a:rPr sz="1324" spc="146" dirty="0">
                <a:solidFill>
                  <a:srgbClr val="242F38"/>
                </a:solidFill>
                <a:latin typeface="Times New Roman"/>
                <a:cs typeface="Times New Roman"/>
              </a:rPr>
              <a:t>+</a:t>
            </a:r>
            <a:r>
              <a:rPr sz="1324" spc="-44" dirty="0">
                <a:solidFill>
                  <a:srgbClr val="242F38"/>
                </a:solidFill>
                <a:latin typeface="Times New Roman"/>
                <a:cs typeface="Times New Roman"/>
              </a:rPr>
              <a:t> </a:t>
            </a:r>
            <a:r>
              <a:rPr sz="2074" i="1" spc="-199" dirty="0">
                <a:solidFill>
                  <a:srgbClr val="242F38"/>
                </a:solidFill>
                <a:latin typeface="Times New Roman"/>
                <a:cs typeface="Times New Roman"/>
              </a:rPr>
              <a:t>pa</a:t>
            </a:r>
            <a:r>
              <a:rPr sz="2074" i="1" spc="-282" dirty="0">
                <a:solidFill>
                  <a:srgbClr val="242F38"/>
                </a:solidFill>
                <a:latin typeface="Times New Roman"/>
                <a:cs typeface="Times New Roman"/>
              </a:rPr>
              <a:t> </a:t>
            </a:r>
            <a:r>
              <a:rPr sz="2074" i="1" spc="-9" dirty="0">
                <a:solidFill>
                  <a:srgbClr val="0F1318"/>
                </a:solidFill>
                <a:latin typeface="Times New Roman"/>
                <a:cs typeface="Times New Roman"/>
              </a:rPr>
              <a:t>,</a:t>
            </a:r>
            <a:r>
              <a:rPr sz="2074" i="1" spc="-9" dirty="0">
                <a:solidFill>
                  <a:srgbClr val="242F38"/>
                </a:solidFill>
                <a:latin typeface="Times New Roman"/>
                <a:cs typeface="Times New Roman"/>
              </a:rPr>
              <a:t>i</a:t>
            </a:r>
            <a:r>
              <a:rPr sz="2074" i="1" spc="-9" dirty="0">
                <a:solidFill>
                  <a:srgbClr val="314254"/>
                </a:solidFill>
                <a:latin typeface="Times New Roman"/>
                <a:cs typeface="Times New Roman"/>
              </a:rPr>
              <a:t>,</a:t>
            </a:r>
            <a:r>
              <a:rPr sz="2074" i="1" spc="-9" dirty="0">
                <a:solidFill>
                  <a:srgbClr val="0F1318"/>
                </a:solidFill>
                <a:latin typeface="Times New Roman"/>
                <a:cs typeface="Times New Roman"/>
              </a:rPr>
              <a:t>'</a:t>
            </a:r>
            <a:r>
              <a:rPr sz="1765" i="1" spc="-9" dirty="0">
                <a:solidFill>
                  <a:srgbClr val="242F38"/>
                </a:solidFill>
                <a:latin typeface="Arial"/>
                <a:cs typeface="Arial"/>
              </a:rPr>
              <a:t>s</a:t>
            </a:r>
            <a:r>
              <a:rPr sz="1765" i="1" spc="-9" dirty="0">
                <a:solidFill>
                  <a:srgbClr val="314254"/>
                </a:solidFill>
                <a:latin typeface="Arial"/>
                <a:cs typeface="Arial"/>
              </a:rPr>
              <a:t>'</a:t>
            </a:r>
            <a:r>
              <a:rPr sz="1765" i="1" spc="-335" dirty="0">
                <a:solidFill>
                  <a:srgbClr val="314254"/>
                </a:solidFill>
                <a:latin typeface="Arial"/>
                <a:cs typeface="Arial"/>
              </a:rPr>
              <a:t> </a:t>
            </a:r>
            <a:r>
              <a:rPr sz="2030" spc="4" dirty="0">
                <a:solidFill>
                  <a:srgbClr val="242F38"/>
                </a:solidFill>
                <a:latin typeface="Arial"/>
                <a:cs typeface="Arial"/>
              </a:rPr>
              <a:t>+</a:t>
            </a:r>
            <a:r>
              <a:rPr sz="1324" spc="4" dirty="0">
                <a:solidFill>
                  <a:srgbClr val="314254"/>
                </a:solidFill>
                <a:latin typeface="Times New Roman"/>
                <a:cs typeface="Times New Roman"/>
              </a:rPr>
              <a:t>1</a:t>
            </a:r>
            <a:r>
              <a:rPr sz="1324" spc="4" dirty="0">
                <a:solidFill>
                  <a:srgbClr val="242F38"/>
                </a:solidFill>
                <a:latin typeface="Times New Roman"/>
                <a:cs typeface="Times New Roman"/>
              </a:rPr>
              <a:t>1</a:t>
            </a:r>
            <a:r>
              <a:rPr sz="1324" spc="4" dirty="0">
                <a:solidFill>
                  <a:srgbClr val="597282"/>
                </a:solidFill>
                <a:latin typeface="Times New Roman"/>
                <a:cs typeface="Times New Roman"/>
              </a:rPr>
              <a:t>-</a:t>
            </a:r>
            <a:r>
              <a:rPr sz="1324" spc="-190" dirty="0">
                <a:solidFill>
                  <a:srgbClr val="597282"/>
                </a:solidFill>
                <a:latin typeface="Times New Roman"/>
                <a:cs typeface="Times New Roman"/>
              </a:rPr>
              <a:t> </a:t>
            </a:r>
            <a:r>
              <a:rPr sz="1853" i="1" spc="66" dirty="0">
                <a:solidFill>
                  <a:srgbClr val="242F38"/>
                </a:solidFill>
                <a:latin typeface="Arial"/>
                <a:cs typeface="Arial"/>
              </a:rPr>
              <a:t>p</a:t>
            </a:r>
            <a:r>
              <a:rPr sz="1853" i="1" spc="66" dirty="0">
                <a:solidFill>
                  <a:srgbClr val="425972"/>
                </a:solidFill>
                <a:latin typeface="Arial"/>
                <a:cs typeface="Arial"/>
              </a:rPr>
              <a:t>'</a:t>
            </a:r>
            <a:r>
              <a:rPr sz="1324" i="1" spc="66" dirty="0">
                <a:solidFill>
                  <a:srgbClr val="242F38"/>
                </a:solidFill>
                <a:latin typeface="Times New Roman"/>
                <a:cs typeface="Times New Roman"/>
              </a:rPr>
              <a:t>a.S</a:t>
            </a:r>
            <a:r>
              <a:rPr sz="1324" i="1" spc="66" dirty="0">
                <a:solidFill>
                  <a:srgbClr val="314254"/>
                </a:solidFill>
                <a:latin typeface="Times New Roman"/>
                <a:cs typeface="Times New Roman"/>
              </a:rPr>
              <a:t>'</a:t>
            </a:r>
            <a:r>
              <a:rPr sz="1324" i="1" spc="-146" dirty="0">
                <a:solidFill>
                  <a:srgbClr val="314254"/>
                </a:solidFill>
                <a:latin typeface="Times New Roman"/>
                <a:cs typeface="Times New Roman"/>
              </a:rPr>
              <a:t> </a:t>
            </a:r>
            <a:r>
              <a:rPr sz="1324" spc="424" dirty="0">
                <a:solidFill>
                  <a:srgbClr val="242F38"/>
                </a:solidFill>
                <a:latin typeface="Times New Roman"/>
                <a:cs typeface="Times New Roman"/>
              </a:rPr>
              <a:t>+</a:t>
            </a:r>
            <a:r>
              <a:rPr sz="1324" spc="-141" dirty="0">
                <a:solidFill>
                  <a:srgbClr val="242F38"/>
                </a:solidFill>
                <a:latin typeface="Times New Roman"/>
                <a:cs typeface="Times New Roman"/>
              </a:rPr>
              <a:t> </a:t>
            </a:r>
            <a:r>
              <a:rPr sz="1721" i="1" spc="57" dirty="0">
                <a:solidFill>
                  <a:srgbClr val="242F38"/>
                </a:solidFill>
                <a:latin typeface="Arial"/>
                <a:cs typeface="Arial"/>
              </a:rPr>
              <a:t>s</a:t>
            </a:r>
            <a:r>
              <a:rPr sz="2074" i="1" spc="57" dirty="0">
                <a:solidFill>
                  <a:srgbClr val="242F38"/>
                </a:solidFill>
                <a:latin typeface="Times New Roman"/>
                <a:cs typeface="Times New Roman"/>
              </a:rPr>
              <a:t>p</a:t>
            </a:r>
            <a:r>
              <a:rPr sz="2074" i="1" spc="-274" dirty="0">
                <a:solidFill>
                  <a:srgbClr val="242F38"/>
                </a:solidFill>
                <a:latin typeface="Times New Roman"/>
                <a:cs typeface="Times New Roman"/>
              </a:rPr>
              <a:t> </a:t>
            </a:r>
            <a:r>
              <a:rPr sz="2074" i="1" spc="57" dirty="0">
                <a:solidFill>
                  <a:srgbClr val="0F1318"/>
                </a:solidFill>
                <a:latin typeface="Times New Roman"/>
                <a:cs typeface="Times New Roman"/>
              </a:rPr>
              <a:t>'</a:t>
            </a:r>
            <a:r>
              <a:rPr sz="1324" spc="57" dirty="0">
                <a:solidFill>
                  <a:srgbClr val="314254"/>
                </a:solidFill>
                <a:latin typeface="Times New Roman"/>
                <a:cs typeface="Times New Roman"/>
              </a:rPr>
              <a:t>a</a:t>
            </a:r>
            <a:r>
              <a:rPr sz="1324" spc="57" dirty="0">
                <a:solidFill>
                  <a:srgbClr val="242F38"/>
                </a:solidFill>
                <a:latin typeface="Times New Roman"/>
                <a:cs typeface="Times New Roman"/>
              </a:rPr>
              <a:t>11</a:t>
            </a:r>
            <a:r>
              <a:rPr sz="1191" spc="86" baseline="40123" dirty="0">
                <a:solidFill>
                  <a:srgbClr val="0F1318"/>
                </a:solidFill>
                <a:latin typeface="Arial"/>
                <a:cs typeface="Arial"/>
              </a:rPr>
              <a:t>1</a:t>
            </a:r>
            <a:r>
              <a:rPr sz="1191" spc="-139" baseline="40123" dirty="0">
                <a:solidFill>
                  <a:srgbClr val="0F1318"/>
                </a:solidFill>
                <a:latin typeface="Arial"/>
                <a:cs typeface="Arial"/>
              </a:rPr>
              <a:t> </a:t>
            </a:r>
            <a:r>
              <a:rPr sz="1324" spc="424" dirty="0">
                <a:solidFill>
                  <a:srgbClr val="242F38"/>
                </a:solidFill>
                <a:latin typeface="Times New Roman"/>
                <a:cs typeface="Times New Roman"/>
              </a:rPr>
              <a:t>+</a:t>
            </a:r>
            <a:r>
              <a:rPr sz="1324" spc="-44" dirty="0">
                <a:solidFill>
                  <a:srgbClr val="242F38"/>
                </a:solidFill>
                <a:latin typeface="Times New Roman"/>
                <a:cs typeface="Times New Roman"/>
              </a:rPr>
              <a:t> </a:t>
            </a:r>
            <a:r>
              <a:rPr sz="1588" i="1" spc="119" dirty="0">
                <a:solidFill>
                  <a:srgbClr val="242F38"/>
                </a:solidFill>
                <a:latin typeface="Times New Roman"/>
                <a:cs typeface="Times New Roman"/>
              </a:rPr>
              <a:t>pi</a:t>
            </a:r>
            <a:r>
              <a:rPr sz="1588" i="1" spc="-84" dirty="0">
                <a:solidFill>
                  <a:srgbClr val="242F38"/>
                </a:solidFill>
                <a:latin typeface="Times New Roman"/>
                <a:cs typeface="Times New Roman"/>
              </a:rPr>
              <a:t> </a:t>
            </a:r>
            <a:r>
              <a:rPr sz="1588" i="1" spc="-35" dirty="0">
                <a:solidFill>
                  <a:srgbClr val="0F1318"/>
                </a:solidFill>
                <a:latin typeface="Times New Roman"/>
                <a:cs typeface="Times New Roman"/>
              </a:rPr>
              <a:t>'</a:t>
            </a:r>
            <a:r>
              <a:rPr sz="1588" i="1" spc="-269" dirty="0">
                <a:solidFill>
                  <a:srgbClr val="0F1318"/>
                </a:solidFill>
                <a:latin typeface="Times New Roman"/>
                <a:cs typeface="Times New Roman"/>
              </a:rPr>
              <a:t> </a:t>
            </a:r>
            <a:r>
              <a:rPr sz="1809" spc="31" dirty="0">
                <a:solidFill>
                  <a:srgbClr val="0F1318"/>
                </a:solidFill>
                <a:latin typeface="Times New Roman"/>
                <a:cs typeface="Times New Roman"/>
              </a:rPr>
              <a:t>,</a:t>
            </a:r>
            <a:r>
              <a:rPr sz="1809" spc="31" dirty="0">
                <a:solidFill>
                  <a:srgbClr val="242F38"/>
                </a:solidFill>
                <a:latin typeface="Times New Roman"/>
                <a:cs typeface="Times New Roman"/>
              </a:rPr>
              <a:t>i</a:t>
            </a:r>
            <a:r>
              <a:rPr sz="1809" spc="31" dirty="0">
                <a:solidFill>
                  <a:srgbClr val="314254"/>
                </a:solidFill>
                <a:latin typeface="Times New Roman"/>
                <a:cs typeface="Times New Roman"/>
              </a:rPr>
              <a:t>,'</a:t>
            </a:r>
            <a:r>
              <a:rPr sz="1765" i="1" spc="31" dirty="0">
                <a:solidFill>
                  <a:srgbClr val="242F38"/>
                </a:solidFill>
                <a:latin typeface="Arial"/>
                <a:cs typeface="Arial"/>
              </a:rPr>
              <a:t>s</a:t>
            </a:r>
            <a:r>
              <a:rPr sz="1765" i="1" spc="31" dirty="0">
                <a:solidFill>
                  <a:srgbClr val="314254"/>
                </a:solidFill>
                <a:latin typeface="Arial"/>
                <a:cs typeface="Arial"/>
              </a:rPr>
              <a:t>')</a:t>
            </a:r>
            <a:endParaRPr sz="1765">
              <a:latin typeface="Arial"/>
              <a:cs typeface="Arial"/>
            </a:endParaRPr>
          </a:p>
        </p:txBody>
      </p:sp>
    </p:spTree>
    <p:extLst>
      <p:ext uri="{BB962C8B-B14F-4D97-AF65-F5344CB8AC3E}">
        <p14:creationId xmlns:p14="http://schemas.microsoft.com/office/powerpoint/2010/main" val="409145886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38831" y="782619"/>
            <a:ext cx="1649954" cy="250114"/>
          </a:xfrm>
          <a:prstGeom prst="rect">
            <a:avLst/>
          </a:prstGeom>
          <a:blipFill>
            <a:blip r:embed="rId2" cstate="print"/>
            <a:stretch>
              <a:fillRect/>
            </a:stretch>
          </a:blipFill>
        </p:spPr>
        <p:txBody>
          <a:bodyPr wrap="square" lIns="0" tIns="0" rIns="0" bIns="0" rtlCol="0"/>
          <a:lstStyle/>
          <a:p>
            <a:endParaRPr sz="1588"/>
          </a:p>
        </p:txBody>
      </p:sp>
      <p:sp>
        <p:nvSpPr>
          <p:cNvPr id="3" name="object 3"/>
          <p:cNvSpPr/>
          <p:nvPr/>
        </p:nvSpPr>
        <p:spPr>
          <a:xfrm>
            <a:off x="6305775" y="782619"/>
            <a:ext cx="1605578" cy="250114"/>
          </a:xfrm>
          <a:prstGeom prst="rect">
            <a:avLst/>
          </a:prstGeom>
          <a:blipFill>
            <a:blip r:embed="rId3" cstate="print"/>
            <a:stretch>
              <a:fillRect/>
            </a:stretch>
          </a:blipFill>
        </p:spPr>
        <p:txBody>
          <a:bodyPr wrap="square" lIns="0" tIns="0" rIns="0" bIns="0" rtlCol="0"/>
          <a:lstStyle/>
          <a:p>
            <a:endParaRPr sz="1588"/>
          </a:p>
        </p:txBody>
      </p:sp>
      <p:sp>
        <p:nvSpPr>
          <p:cNvPr id="4" name="object 4"/>
          <p:cNvSpPr/>
          <p:nvPr/>
        </p:nvSpPr>
        <p:spPr>
          <a:xfrm>
            <a:off x="2459242" y="677731"/>
            <a:ext cx="0" cy="5781115"/>
          </a:xfrm>
          <a:custGeom>
            <a:avLst/>
            <a:gdLst/>
            <a:ahLst/>
            <a:cxnLst/>
            <a:rect l="l" t="t" r="r" b="b"/>
            <a:pathLst>
              <a:path h="6551930">
                <a:moveTo>
                  <a:pt x="0" y="6551676"/>
                </a:moveTo>
                <a:lnTo>
                  <a:pt x="0" y="0"/>
                </a:lnTo>
              </a:path>
            </a:pathLst>
          </a:custGeom>
          <a:ln w="50292">
            <a:solidFill>
              <a:srgbClr val="546770"/>
            </a:solidFill>
          </a:ln>
        </p:spPr>
        <p:txBody>
          <a:bodyPr wrap="square" lIns="0" tIns="0" rIns="0" bIns="0" rtlCol="0"/>
          <a:lstStyle/>
          <a:p>
            <a:endParaRPr sz="1588"/>
          </a:p>
        </p:txBody>
      </p:sp>
      <p:sp>
        <p:nvSpPr>
          <p:cNvPr id="5" name="object 5"/>
          <p:cNvSpPr/>
          <p:nvPr/>
        </p:nvSpPr>
        <p:spPr>
          <a:xfrm>
            <a:off x="6102051" y="4139005"/>
            <a:ext cx="0" cy="593351"/>
          </a:xfrm>
          <a:custGeom>
            <a:avLst/>
            <a:gdLst/>
            <a:ahLst/>
            <a:cxnLst/>
            <a:rect l="l" t="t" r="r" b="b"/>
            <a:pathLst>
              <a:path h="672464">
                <a:moveTo>
                  <a:pt x="0" y="672083"/>
                </a:moveTo>
                <a:lnTo>
                  <a:pt x="0" y="0"/>
                </a:lnTo>
              </a:path>
            </a:pathLst>
          </a:custGeom>
          <a:ln w="13716">
            <a:solidFill>
              <a:srgbClr val="445460"/>
            </a:solidFill>
          </a:ln>
        </p:spPr>
        <p:txBody>
          <a:bodyPr wrap="square" lIns="0" tIns="0" rIns="0" bIns="0" rtlCol="0"/>
          <a:lstStyle/>
          <a:p>
            <a:endParaRPr sz="1588"/>
          </a:p>
        </p:txBody>
      </p:sp>
      <p:sp>
        <p:nvSpPr>
          <p:cNvPr id="6" name="object 6"/>
          <p:cNvSpPr/>
          <p:nvPr/>
        </p:nvSpPr>
        <p:spPr>
          <a:xfrm>
            <a:off x="6104068" y="3384625"/>
            <a:ext cx="0" cy="605118"/>
          </a:xfrm>
          <a:custGeom>
            <a:avLst/>
            <a:gdLst/>
            <a:ahLst/>
            <a:cxnLst/>
            <a:rect l="l" t="t" r="r" b="b"/>
            <a:pathLst>
              <a:path h="685800">
                <a:moveTo>
                  <a:pt x="0" y="685800"/>
                </a:moveTo>
                <a:lnTo>
                  <a:pt x="0" y="0"/>
                </a:lnTo>
              </a:path>
            </a:pathLst>
          </a:custGeom>
          <a:ln w="18288">
            <a:solidFill>
              <a:srgbClr val="181F23"/>
            </a:solidFill>
          </a:ln>
        </p:spPr>
        <p:txBody>
          <a:bodyPr wrap="square" lIns="0" tIns="0" rIns="0" bIns="0" rtlCol="0"/>
          <a:lstStyle/>
          <a:p>
            <a:endParaRPr sz="1588"/>
          </a:p>
        </p:txBody>
      </p:sp>
      <p:sp>
        <p:nvSpPr>
          <p:cNvPr id="7" name="object 7"/>
          <p:cNvSpPr/>
          <p:nvPr/>
        </p:nvSpPr>
        <p:spPr>
          <a:xfrm>
            <a:off x="6102051" y="2610073"/>
            <a:ext cx="0" cy="605118"/>
          </a:xfrm>
          <a:custGeom>
            <a:avLst/>
            <a:gdLst/>
            <a:ahLst/>
            <a:cxnLst/>
            <a:rect l="l" t="t" r="r" b="b"/>
            <a:pathLst>
              <a:path h="685800">
                <a:moveTo>
                  <a:pt x="0" y="685800"/>
                </a:moveTo>
                <a:lnTo>
                  <a:pt x="0" y="0"/>
                </a:lnTo>
              </a:path>
            </a:pathLst>
          </a:custGeom>
          <a:ln w="13716">
            <a:solidFill>
              <a:srgbClr val="445764"/>
            </a:solidFill>
          </a:ln>
        </p:spPr>
        <p:txBody>
          <a:bodyPr wrap="square" lIns="0" tIns="0" rIns="0" bIns="0" rtlCol="0"/>
          <a:lstStyle/>
          <a:p>
            <a:endParaRPr sz="1588"/>
          </a:p>
        </p:txBody>
      </p:sp>
      <p:sp>
        <p:nvSpPr>
          <p:cNvPr id="8" name="object 8"/>
          <p:cNvSpPr/>
          <p:nvPr/>
        </p:nvSpPr>
        <p:spPr>
          <a:xfrm>
            <a:off x="8217260" y="4172695"/>
            <a:ext cx="0" cy="593351"/>
          </a:xfrm>
          <a:custGeom>
            <a:avLst/>
            <a:gdLst/>
            <a:ahLst/>
            <a:cxnLst/>
            <a:rect l="l" t="t" r="r" b="b"/>
            <a:pathLst>
              <a:path h="672464">
                <a:moveTo>
                  <a:pt x="0" y="672083"/>
                </a:moveTo>
                <a:lnTo>
                  <a:pt x="0" y="0"/>
                </a:lnTo>
              </a:path>
            </a:pathLst>
          </a:custGeom>
          <a:ln w="18288">
            <a:solidFill>
              <a:srgbClr val="4B6470"/>
            </a:solidFill>
          </a:ln>
        </p:spPr>
        <p:txBody>
          <a:bodyPr wrap="square" lIns="0" tIns="0" rIns="0" bIns="0" rtlCol="0"/>
          <a:lstStyle/>
          <a:p>
            <a:endParaRPr sz="1588"/>
          </a:p>
        </p:txBody>
      </p:sp>
      <p:sp>
        <p:nvSpPr>
          <p:cNvPr id="9" name="object 9"/>
          <p:cNvSpPr/>
          <p:nvPr/>
        </p:nvSpPr>
        <p:spPr>
          <a:xfrm>
            <a:off x="8165501" y="3384625"/>
            <a:ext cx="0" cy="605118"/>
          </a:xfrm>
          <a:custGeom>
            <a:avLst/>
            <a:gdLst/>
            <a:ahLst/>
            <a:cxnLst/>
            <a:rect l="l" t="t" r="r" b="b"/>
            <a:pathLst>
              <a:path h="685800">
                <a:moveTo>
                  <a:pt x="0" y="685800"/>
                </a:moveTo>
                <a:lnTo>
                  <a:pt x="0" y="0"/>
                </a:lnTo>
              </a:path>
            </a:pathLst>
          </a:custGeom>
          <a:ln w="18288">
            <a:solidFill>
              <a:srgbClr val="4B6470"/>
            </a:solidFill>
          </a:ln>
        </p:spPr>
        <p:txBody>
          <a:bodyPr wrap="square" lIns="0" tIns="0" rIns="0" bIns="0" rtlCol="0"/>
          <a:lstStyle/>
          <a:p>
            <a:endParaRPr sz="1588"/>
          </a:p>
        </p:txBody>
      </p:sp>
      <p:sp>
        <p:nvSpPr>
          <p:cNvPr id="10" name="object 10"/>
          <p:cNvSpPr/>
          <p:nvPr/>
        </p:nvSpPr>
        <p:spPr>
          <a:xfrm>
            <a:off x="8165501" y="2610073"/>
            <a:ext cx="0" cy="605118"/>
          </a:xfrm>
          <a:custGeom>
            <a:avLst/>
            <a:gdLst/>
            <a:ahLst/>
            <a:cxnLst/>
            <a:rect l="l" t="t" r="r" b="b"/>
            <a:pathLst>
              <a:path h="685800">
                <a:moveTo>
                  <a:pt x="0" y="685800"/>
                </a:moveTo>
                <a:lnTo>
                  <a:pt x="0" y="0"/>
                </a:lnTo>
              </a:path>
            </a:pathLst>
          </a:custGeom>
          <a:ln w="18288">
            <a:solidFill>
              <a:srgbClr val="4B6470"/>
            </a:solidFill>
          </a:ln>
        </p:spPr>
        <p:txBody>
          <a:bodyPr wrap="square" lIns="0" tIns="0" rIns="0" bIns="0" rtlCol="0"/>
          <a:lstStyle/>
          <a:p>
            <a:endParaRPr sz="1588"/>
          </a:p>
        </p:txBody>
      </p:sp>
      <p:sp>
        <p:nvSpPr>
          <p:cNvPr id="11" name="object 11"/>
          <p:cNvSpPr/>
          <p:nvPr/>
        </p:nvSpPr>
        <p:spPr>
          <a:xfrm>
            <a:off x="9970770" y="677731"/>
            <a:ext cx="0" cy="5781115"/>
          </a:xfrm>
          <a:custGeom>
            <a:avLst/>
            <a:gdLst/>
            <a:ahLst/>
            <a:cxnLst/>
            <a:rect l="l" t="t" r="r" b="b"/>
            <a:pathLst>
              <a:path h="6551930">
                <a:moveTo>
                  <a:pt x="0" y="6551676"/>
                </a:moveTo>
                <a:lnTo>
                  <a:pt x="0" y="0"/>
                </a:lnTo>
              </a:path>
            </a:pathLst>
          </a:custGeom>
          <a:ln w="50292">
            <a:solidFill>
              <a:srgbClr val="4B6470"/>
            </a:solidFill>
          </a:ln>
        </p:spPr>
        <p:txBody>
          <a:bodyPr wrap="square" lIns="0" tIns="0" rIns="0" bIns="0" rtlCol="0"/>
          <a:lstStyle/>
          <a:p>
            <a:endParaRPr sz="1588"/>
          </a:p>
        </p:txBody>
      </p:sp>
      <p:sp>
        <p:nvSpPr>
          <p:cNvPr id="12" name="object 12"/>
          <p:cNvSpPr/>
          <p:nvPr/>
        </p:nvSpPr>
        <p:spPr>
          <a:xfrm>
            <a:off x="2437056" y="653526"/>
            <a:ext cx="7556126" cy="0"/>
          </a:xfrm>
          <a:custGeom>
            <a:avLst/>
            <a:gdLst/>
            <a:ahLst/>
            <a:cxnLst/>
            <a:rect l="l" t="t" r="r" b="b"/>
            <a:pathLst>
              <a:path w="8563610">
                <a:moveTo>
                  <a:pt x="0" y="0"/>
                </a:moveTo>
                <a:lnTo>
                  <a:pt x="8563356" y="0"/>
                </a:lnTo>
              </a:path>
            </a:pathLst>
          </a:custGeom>
          <a:ln w="54864">
            <a:solidFill>
              <a:srgbClr val="4F6474"/>
            </a:solidFill>
          </a:ln>
        </p:spPr>
        <p:txBody>
          <a:bodyPr wrap="square" lIns="0" tIns="0" rIns="0" bIns="0" rtlCol="0"/>
          <a:lstStyle/>
          <a:p>
            <a:endParaRPr sz="1588"/>
          </a:p>
        </p:txBody>
      </p:sp>
      <p:sp>
        <p:nvSpPr>
          <p:cNvPr id="13" name="object 13"/>
          <p:cNvSpPr/>
          <p:nvPr/>
        </p:nvSpPr>
        <p:spPr>
          <a:xfrm>
            <a:off x="6096000" y="2612091"/>
            <a:ext cx="2077571" cy="0"/>
          </a:xfrm>
          <a:custGeom>
            <a:avLst/>
            <a:gdLst/>
            <a:ahLst/>
            <a:cxnLst/>
            <a:rect l="l" t="t" r="r" b="b"/>
            <a:pathLst>
              <a:path w="2354579">
                <a:moveTo>
                  <a:pt x="0" y="0"/>
                </a:moveTo>
                <a:lnTo>
                  <a:pt x="2354579" y="0"/>
                </a:lnTo>
              </a:path>
            </a:pathLst>
          </a:custGeom>
          <a:ln w="32004">
            <a:solidFill>
              <a:srgbClr val="6787A3"/>
            </a:solidFill>
          </a:ln>
        </p:spPr>
        <p:txBody>
          <a:bodyPr wrap="square" lIns="0" tIns="0" rIns="0" bIns="0" rtlCol="0"/>
          <a:lstStyle/>
          <a:p>
            <a:endParaRPr sz="1588"/>
          </a:p>
        </p:txBody>
      </p:sp>
      <p:sp>
        <p:nvSpPr>
          <p:cNvPr id="14" name="object 14"/>
          <p:cNvSpPr/>
          <p:nvPr/>
        </p:nvSpPr>
        <p:spPr>
          <a:xfrm>
            <a:off x="7503907" y="2694790"/>
            <a:ext cx="584947" cy="0"/>
          </a:xfrm>
          <a:custGeom>
            <a:avLst/>
            <a:gdLst/>
            <a:ahLst/>
            <a:cxnLst/>
            <a:rect l="l" t="t" r="r" b="b"/>
            <a:pathLst>
              <a:path w="662940">
                <a:moveTo>
                  <a:pt x="0" y="0"/>
                </a:moveTo>
                <a:lnTo>
                  <a:pt x="662940" y="0"/>
                </a:lnTo>
              </a:path>
            </a:pathLst>
          </a:custGeom>
          <a:ln w="18288">
            <a:solidFill>
              <a:srgbClr val="080C0C"/>
            </a:solidFill>
          </a:ln>
        </p:spPr>
        <p:txBody>
          <a:bodyPr wrap="square" lIns="0" tIns="0" rIns="0" bIns="0" rtlCol="0"/>
          <a:lstStyle/>
          <a:p>
            <a:endParaRPr sz="1588"/>
          </a:p>
        </p:txBody>
      </p:sp>
      <p:sp>
        <p:nvSpPr>
          <p:cNvPr id="15" name="object 15"/>
          <p:cNvSpPr/>
          <p:nvPr/>
        </p:nvSpPr>
        <p:spPr>
          <a:xfrm>
            <a:off x="6096000" y="3201072"/>
            <a:ext cx="2077571" cy="0"/>
          </a:xfrm>
          <a:custGeom>
            <a:avLst/>
            <a:gdLst/>
            <a:ahLst/>
            <a:cxnLst/>
            <a:rect l="l" t="t" r="r" b="b"/>
            <a:pathLst>
              <a:path w="2354579">
                <a:moveTo>
                  <a:pt x="0" y="0"/>
                </a:moveTo>
                <a:lnTo>
                  <a:pt x="2354579" y="0"/>
                </a:lnTo>
              </a:path>
            </a:pathLst>
          </a:custGeom>
          <a:ln w="32004">
            <a:solidFill>
              <a:srgbClr val="648093"/>
            </a:solidFill>
          </a:ln>
        </p:spPr>
        <p:txBody>
          <a:bodyPr wrap="square" lIns="0" tIns="0" rIns="0" bIns="0" rtlCol="0"/>
          <a:lstStyle/>
          <a:p>
            <a:endParaRPr sz="1588"/>
          </a:p>
        </p:txBody>
      </p:sp>
      <p:sp>
        <p:nvSpPr>
          <p:cNvPr id="16" name="object 16"/>
          <p:cNvSpPr/>
          <p:nvPr/>
        </p:nvSpPr>
        <p:spPr>
          <a:xfrm>
            <a:off x="6096000" y="3392693"/>
            <a:ext cx="2077571" cy="0"/>
          </a:xfrm>
          <a:custGeom>
            <a:avLst/>
            <a:gdLst/>
            <a:ahLst/>
            <a:cxnLst/>
            <a:rect l="l" t="t" r="r" b="b"/>
            <a:pathLst>
              <a:path w="2354579">
                <a:moveTo>
                  <a:pt x="0" y="0"/>
                </a:moveTo>
                <a:lnTo>
                  <a:pt x="2354579" y="0"/>
                </a:lnTo>
              </a:path>
            </a:pathLst>
          </a:custGeom>
          <a:ln w="18288">
            <a:solidFill>
              <a:srgbClr val="0F181C"/>
            </a:solidFill>
          </a:ln>
        </p:spPr>
        <p:txBody>
          <a:bodyPr wrap="square" lIns="0" tIns="0" rIns="0" bIns="0" rtlCol="0"/>
          <a:lstStyle/>
          <a:p>
            <a:endParaRPr sz="1588"/>
          </a:p>
        </p:txBody>
      </p:sp>
      <p:sp>
        <p:nvSpPr>
          <p:cNvPr id="17" name="object 17"/>
          <p:cNvSpPr/>
          <p:nvPr/>
        </p:nvSpPr>
        <p:spPr>
          <a:xfrm>
            <a:off x="6096000" y="3981674"/>
            <a:ext cx="2077571" cy="0"/>
          </a:xfrm>
          <a:custGeom>
            <a:avLst/>
            <a:gdLst/>
            <a:ahLst/>
            <a:cxnLst/>
            <a:rect l="l" t="t" r="r" b="b"/>
            <a:pathLst>
              <a:path w="2354579">
                <a:moveTo>
                  <a:pt x="0" y="0"/>
                </a:moveTo>
                <a:lnTo>
                  <a:pt x="2354579" y="0"/>
                </a:lnTo>
              </a:path>
            </a:pathLst>
          </a:custGeom>
          <a:ln w="18288">
            <a:solidFill>
              <a:srgbClr val="485B67"/>
            </a:solidFill>
          </a:ln>
        </p:spPr>
        <p:txBody>
          <a:bodyPr wrap="square" lIns="0" tIns="0" rIns="0" bIns="0" rtlCol="0"/>
          <a:lstStyle/>
          <a:p>
            <a:endParaRPr sz="1588"/>
          </a:p>
        </p:txBody>
      </p:sp>
      <p:sp>
        <p:nvSpPr>
          <p:cNvPr id="18" name="object 18"/>
          <p:cNvSpPr/>
          <p:nvPr/>
        </p:nvSpPr>
        <p:spPr>
          <a:xfrm>
            <a:off x="6096000" y="4143039"/>
            <a:ext cx="2077571" cy="0"/>
          </a:xfrm>
          <a:custGeom>
            <a:avLst/>
            <a:gdLst/>
            <a:ahLst/>
            <a:cxnLst/>
            <a:rect l="l" t="t" r="r" b="b"/>
            <a:pathLst>
              <a:path w="2354579">
                <a:moveTo>
                  <a:pt x="0" y="0"/>
                </a:moveTo>
                <a:lnTo>
                  <a:pt x="2354579" y="0"/>
                </a:lnTo>
              </a:path>
            </a:pathLst>
          </a:custGeom>
          <a:ln w="27432">
            <a:solidFill>
              <a:srgbClr val="6B8CA0"/>
            </a:solidFill>
          </a:ln>
        </p:spPr>
        <p:txBody>
          <a:bodyPr wrap="square" lIns="0" tIns="0" rIns="0" bIns="0" rtlCol="0"/>
          <a:lstStyle/>
          <a:p>
            <a:endParaRPr sz="1588"/>
          </a:p>
        </p:txBody>
      </p:sp>
      <p:sp>
        <p:nvSpPr>
          <p:cNvPr id="19" name="object 19"/>
          <p:cNvSpPr/>
          <p:nvPr/>
        </p:nvSpPr>
        <p:spPr>
          <a:xfrm>
            <a:off x="7076291" y="4231789"/>
            <a:ext cx="996763" cy="0"/>
          </a:xfrm>
          <a:custGeom>
            <a:avLst/>
            <a:gdLst/>
            <a:ahLst/>
            <a:cxnLst/>
            <a:rect l="l" t="t" r="r" b="b"/>
            <a:pathLst>
              <a:path w="1129665">
                <a:moveTo>
                  <a:pt x="0" y="0"/>
                </a:moveTo>
                <a:lnTo>
                  <a:pt x="1129283" y="0"/>
                </a:lnTo>
              </a:path>
            </a:pathLst>
          </a:custGeom>
          <a:ln w="36576">
            <a:solidFill>
              <a:srgbClr val="080C0C"/>
            </a:solidFill>
          </a:ln>
        </p:spPr>
        <p:txBody>
          <a:bodyPr wrap="square" lIns="0" tIns="0" rIns="0" bIns="0" rtlCol="0"/>
          <a:lstStyle/>
          <a:p>
            <a:endParaRPr sz="1588"/>
          </a:p>
        </p:txBody>
      </p:sp>
      <p:sp>
        <p:nvSpPr>
          <p:cNvPr id="20" name="object 20"/>
          <p:cNvSpPr/>
          <p:nvPr/>
        </p:nvSpPr>
        <p:spPr>
          <a:xfrm>
            <a:off x="6096000" y="4723951"/>
            <a:ext cx="2077571" cy="0"/>
          </a:xfrm>
          <a:custGeom>
            <a:avLst/>
            <a:gdLst/>
            <a:ahLst/>
            <a:cxnLst/>
            <a:rect l="l" t="t" r="r" b="b"/>
            <a:pathLst>
              <a:path w="2354579">
                <a:moveTo>
                  <a:pt x="0" y="0"/>
                </a:moveTo>
                <a:lnTo>
                  <a:pt x="2354579" y="0"/>
                </a:lnTo>
              </a:path>
            </a:pathLst>
          </a:custGeom>
          <a:ln w="18288">
            <a:solidFill>
              <a:srgbClr val="0F131C"/>
            </a:solidFill>
          </a:ln>
        </p:spPr>
        <p:txBody>
          <a:bodyPr wrap="square" lIns="0" tIns="0" rIns="0" bIns="0" rtlCol="0"/>
          <a:lstStyle/>
          <a:p>
            <a:endParaRPr sz="1588"/>
          </a:p>
        </p:txBody>
      </p:sp>
      <p:sp>
        <p:nvSpPr>
          <p:cNvPr id="21" name="object 21"/>
          <p:cNvSpPr/>
          <p:nvPr/>
        </p:nvSpPr>
        <p:spPr>
          <a:xfrm>
            <a:off x="2437056" y="6448537"/>
            <a:ext cx="7556126" cy="0"/>
          </a:xfrm>
          <a:custGeom>
            <a:avLst/>
            <a:gdLst/>
            <a:ahLst/>
            <a:cxnLst/>
            <a:rect l="l" t="t" r="r" b="b"/>
            <a:pathLst>
              <a:path w="8563610">
                <a:moveTo>
                  <a:pt x="0" y="0"/>
                </a:moveTo>
                <a:lnTo>
                  <a:pt x="8563356" y="0"/>
                </a:lnTo>
              </a:path>
            </a:pathLst>
          </a:custGeom>
          <a:ln w="22860">
            <a:solidFill>
              <a:srgbClr val="6493D8"/>
            </a:solidFill>
          </a:ln>
        </p:spPr>
        <p:txBody>
          <a:bodyPr wrap="square" lIns="0" tIns="0" rIns="0" bIns="0" rtlCol="0"/>
          <a:lstStyle/>
          <a:p>
            <a:endParaRPr sz="1588"/>
          </a:p>
        </p:txBody>
      </p:sp>
      <p:sp>
        <p:nvSpPr>
          <p:cNvPr id="22" name="object 22"/>
          <p:cNvSpPr/>
          <p:nvPr/>
        </p:nvSpPr>
        <p:spPr>
          <a:xfrm>
            <a:off x="6096000" y="2422487"/>
            <a:ext cx="2021541" cy="0"/>
          </a:xfrm>
          <a:custGeom>
            <a:avLst/>
            <a:gdLst/>
            <a:ahLst/>
            <a:cxnLst/>
            <a:rect l="l" t="t" r="r" b="b"/>
            <a:pathLst>
              <a:path w="2291079">
                <a:moveTo>
                  <a:pt x="0" y="0"/>
                </a:moveTo>
                <a:lnTo>
                  <a:pt x="2290572" y="0"/>
                </a:lnTo>
              </a:path>
            </a:pathLst>
          </a:custGeom>
          <a:ln w="13716">
            <a:solidFill>
              <a:srgbClr val="000000"/>
            </a:solidFill>
          </a:ln>
        </p:spPr>
        <p:txBody>
          <a:bodyPr wrap="square" lIns="0" tIns="0" rIns="0" bIns="0" rtlCol="0"/>
          <a:lstStyle/>
          <a:p>
            <a:endParaRPr sz="1588"/>
          </a:p>
        </p:txBody>
      </p:sp>
      <p:sp>
        <p:nvSpPr>
          <p:cNvPr id="23" name="object 23"/>
          <p:cNvSpPr/>
          <p:nvPr/>
        </p:nvSpPr>
        <p:spPr>
          <a:xfrm>
            <a:off x="8927950" y="5631627"/>
            <a:ext cx="28574" cy="0"/>
          </a:xfrm>
          <a:custGeom>
            <a:avLst/>
            <a:gdLst/>
            <a:ahLst/>
            <a:cxnLst/>
            <a:rect l="l" t="t" r="r" b="b"/>
            <a:pathLst>
              <a:path w="32384">
                <a:moveTo>
                  <a:pt x="0" y="0"/>
                </a:moveTo>
                <a:lnTo>
                  <a:pt x="32003" y="0"/>
                </a:lnTo>
              </a:path>
            </a:pathLst>
          </a:custGeom>
          <a:ln w="9144">
            <a:solidFill>
              <a:srgbClr val="000000"/>
            </a:solidFill>
          </a:ln>
        </p:spPr>
        <p:txBody>
          <a:bodyPr wrap="square" lIns="0" tIns="0" rIns="0" bIns="0" rtlCol="0"/>
          <a:lstStyle/>
          <a:p>
            <a:endParaRPr sz="1588"/>
          </a:p>
        </p:txBody>
      </p:sp>
      <p:sp>
        <p:nvSpPr>
          <p:cNvPr id="24" name="object 24"/>
          <p:cNvSpPr txBox="1">
            <a:spLocks noGrp="1"/>
          </p:cNvSpPr>
          <p:nvPr>
            <p:ph type="title"/>
          </p:nvPr>
        </p:nvSpPr>
        <p:spPr>
          <a:xfrm>
            <a:off x="4348780" y="1304411"/>
            <a:ext cx="3886760" cy="807913"/>
          </a:xfrm>
          <a:prstGeom prst="rect">
            <a:avLst/>
          </a:prstGeom>
        </p:spPr>
        <p:txBody>
          <a:bodyPr vert="horz" wrap="square" lIns="0" tIns="0" rIns="0" bIns="0" rtlCol="0" anchor="ctr">
            <a:spAutoFit/>
          </a:bodyPr>
          <a:lstStyle/>
          <a:p>
            <a:pPr marL="11206">
              <a:lnSpc>
                <a:spcPct val="100000"/>
              </a:lnSpc>
              <a:tabLst>
                <a:tab pos="1785753" algn="l"/>
                <a:tab pos="2302371" algn="l"/>
              </a:tabLst>
            </a:pPr>
            <a:r>
              <a:rPr sz="1677" spc="-119" dirty="0">
                <a:solidFill>
                  <a:srgbClr val="33465B"/>
                </a:solidFill>
                <a:latin typeface="Arial"/>
                <a:cs typeface="Arial"/>
              </a:rPr>
              <a:t>G</a:t>
            </a:r>
            <a:r>
              <a:rPr sz="1677" spc="-124" dirty="0">
                <a:solidFill>
                  <a:srgbClr val="33465B"/>
                </a:solidFill>
                <a:latin typeface="Arial"/>
                <a:cs typeface="Arial"/>
              </a:rPr>
              <a:t>e</a:t>
            </a:r>
            <a:r>
              <a:rPr sz="1677" spc="-141" dirty="0">
                <a:solidFill>
                  <a:srgbClr val="33465B"/>
                </a:solidFill>
                <a:latin typeface="Arial"/>
                <a:cs typeface="Arial"/>
              </a:rPr>
              <a:t>n</a:t>
            </a:r>
            <a:r>
              <a:rPr sz="1677" spc="-75" dirty="0">
                <a:solidFill>
                  <a:srgbClr val="33465B"/>
                </a:solidFill>
                <a:latin typeface="Arial"/>
                <a:cs typeface="Arial"/>
              </a:rPr>
              <a:t>e</a:t>
            </a:r>
            <a:r>
              <a:rPr sz="1677" spc="-84" dirty="0">
                <a:solidFill>
                  <a:srgbClr val="33465B"/>
                </a:solidFill>
                <a:latin typeface="Arial"/>
                <a:cs typeface="Arial"/>
              </a:rPr>
              <a:t>r</a:t>
            </a:r>
            <a:r>
              <a:rPr sz="1677" spc="-4" dirty="0">
                <a:solidFill>
                  <a:srgbClr val="33465B"/>
                </a:solidFill>
                <a:latin typeface="Arial"/>
                <a:cs typeface="Arial"/>
              </a:rPr>
              <a:t>al</a:t>
            </a:r>
            <a:r>
              <a:rPr sz="1677" spc="-309" dirty="0">
                <a:solidFill>
                  <a:srgbClr val="33465B"/>
                </a:solidFill>
                <a:latin typeface="Arial"/>
                <a:cs typeface="Arial"/>
              </a:rPr>
              <a:t> </a:t>
            </a:r>
            <a:r>
              <a:rPr sz="1677" spc="-44" dirty="0">
                <a:solidFill>
                  <a:srgbClr val="33465B"/>
                </a:solidFill>
                <a:latin typeface="Arial"/>
                <a:cs typeface="Arial"/>
              </a:rPr>
              <a:t>e</a:t>
            </a:r>
            <a:r>
              <a:rPr sz="1677" spc="-49" dirty="0">
                <a:solidFill>
                  <a:srgbClr val="28343F"/>
                </a:solidFill>
                <a:latin typeface="Arial"/>
                <a:cs typeface="Arial"/>
              </a:rPr>
              <a:t>q</a:t>
            </a:r>
            <a:r>
              <a:rPr sz="1677" spc="-110" dirty="0">
                <a:solidFill>
                  <a:srgbClr val="33465B"/>
                </a:solidFill>
                <a:latin typeface="Arial"/>
                <a:cs typeface="Arial"/>
              </a:rPr>
              <a:t>u</a:t>
            </a:r>
            <a:r>
              <a:rPr sz="1677" spc="-238" dirty="0">
                <a:solidFill>
                  <a:srgbClr val="33465B"/>
                </a:solidFill>
                <a:latin typeface="Arial"/>
                <a:cs typeface="Arial"/>
              </a:rPr>
              <a:t>a</a:t>
            </a:r>
            <a:r>
              <a:rPr sz="1677" spc="163" dirty="0">
                <a:solidFill>
                  <a:srgbClr val="33465B"/>
                </a:solidFill>
                <a:latin typeface="Arial"/>
                <a:cs typeface="Arial"/>
              </a:rPr>
              <a:t>t</a:t>
            </a:r>
            <a:r>
              <a:rPr sz="1677" spc="-26" dirty="0">
                <a:solidFill>
                  <a:srgbClr val="1A2328"/>
                </a:solidFill>
                <a:latin typeface="Arial"/>
                <a:cs typeface="Arial"/>
              </a:rPr>
              <a:t>i</a:t>
            </a:r>
            <a:r>
              <a:rPr sz="1677" spc="49" dirty="0">
                <a:solidFill>
                  <a:srgbClr val="33465B"/>
                </a:solidFill>
                <a:latin typeface="Arial"/>
                <a:cs typeface="Arial"/>
              </a:rPr>
              <a:t>o</a:t>
            </a:r>
            <a:r>
              <a:rPr sz="1677" spc="-141" dirty="0">
                <a:solidFill>
                  <a:srgbClr val="33465B"/>
                </a:solidFill>
                <a:latin typeface="Arial"/>
                <a:cs typeface="Arial"/>
              </a:rPr>
              <a:t>n</a:t>
            </a:r>
            <a:r>
              <a:rPr sz="1677" spc="490" dirty="0">
                <a:solidFill>
                  <a:srgbClr val="33465B"/>
                </a:solidFill>
                <a:latin typeface="Arial"/>
                <a:cs typeface="Arial"/>
              </a:rPr>
              <a:t>:</a:t>
            </a:r>
            <a:r>
              <a:rPr sz="1677" dirty="0">
                <a:solidFill>
                  <a:srgbClr val="33465B"/>
                </a:solidFill>
                <a:latin typeface="Arial"/>
                <a:cs typeface="Arial"/>
              </a:rPr>
              <a:t>	</a:t>
            </a:r>
            <a:r>
              <a:rPr sz="3794" spc="-424" dirty="0">
                <a:solidFill>
                  <a:srgbClr val="33465B"/>
                </a:solidFill>
                <a:latin typeface="Arial"/>
                <a:cs typeface="Arial"/>
              </a:rPr>
              <a:t>I</a:t>
            </a:r>
            <a:r>
              <a:rPr sz="3044" i="1" spc="-115" dirty="0">
                <a:solidFill>
                  <a:srgbClr val="1A2328"/>
                </a:solidFill>
                <a:latin typeface="Times New Roman"/>
                <a:cs typeface="Times New Roman"/>
              </a:rPr>
              <a:t>F</a:t>
            </a:r>
            <a:r>
              <a:rPr sz="3044" i="1" dirty="0">
                <a:solidFill>
                  <a:srgbClr val="1A2328"/>
                </a:solidFill>
                <a:latin typeface="Times New Roman"/>
                <a:cs typeface="Times New Roman"/>
              </a:rPr>
              <a:t>	</a:t>
            </a:r>
            <a:r>
              <a:rPr sz="3044" spc="-644" dirty="0">
                <a:solidFill>
                  <a:srgbClr val="1A2328"/>
                </a:solidFill>
                <a:latin typeface="Times New Roman"/>
                <a:cs typeface="Times New Roman"/>
              </a:rPr>
              <a:t>:::::::</a:t>
            </a:r>
            <a:r>
              <a:rPr sz="3044" spc="361" dirty="0">
                <a:solidFill>
                  <a:srgbClr val="1A2328"/>
                </a:solidFill>
                <a:latin typeface="Times New Roman"/>
                <a:cs typeface="Times New Roman"/>
              </a:rPr>
              <a:t> </a:t>
            </a:r>
            <a:r>
              <a:rPr sz="5250" i="1" spc="-953" dirty="0">
                <a:solidFill>
                  <a:srgbClr val="1A2328"/>
                </a:solidFill>
                <a:latin typeface="Times New Roman"/>
                <a:cs typeface="Times New Roman"/>
              </a:rPr>
              <a:t>P</a:t>
            </a:r>
            <a:r>
              <a:rPr sz="5250" i="1" spc="-1813" dirty="0">
                <a:solidFill>
                  <a:srgbClr val="1A2328"/>
                </a:solidFill>
                <a:latin typeface="Times New Roman"/>
                <a:cs typeface="Times New Roman"/>
              </a:rPr>
              <a:t>a</a:t>
            </a:r>
            <a:r>
              <a:rPr sz="5250" i="1" spc="-825" dirty="0">
                <a:solidFill>
                  <a:srgbClr val="1A2328"/>
                </a:solidFill>
                <a:latin typeface="Times New Roman"/>
                <a:cs typeface="Times New Roman"/>
              </a:rPr>
              <a:t> </a:t>
            </a:r>
            <a:r>
              <a:rPr sz="1765" i="1" spc="212" dirty="0">
                <a:solidFill>
                  <a:srgbClr val="28343F"/>
                </a:solidFill>
                <a:latin typeface="Arial"/>
                <a:cs typeface="Arial"/>
              </a:rPr>
              <a:t>W</a:t>
            </a:r>
            <a:r>
              <a:rPr sz="1765" i="1" spc="40" dirty="0">
                <a:solidFill>
                  <a:srgbClr val="28343F"/>
                </a:solidFill>
                <a:latin typeface="Arial"/>
                <a:cs typeface="Arial"/>
              </a:rPr>
              <a:t> </a:t>
            </a:r>
            <a:r>
              <a:rPr sz="1787" spc="833" baseline="47325" dirty="0">
                <a:solidFill>
                  <a:srgbClr val="28343F"/>
                </a:solidFill>
                <a:latin typeface="Arial"/>
                <a:cs typeface="Arial"/>
              </a:rPr>
              <a:t>I</a:t>
            </a:r>
            <a:r>
              <a:rPr sz="1765" i="1" spc="101" dirty="0">
                <a:solidFill>
                  <a:srgbClr val="28343F"/>
                </a:solidFill>
                <a:latin typeface="Arial"/>
                <a:cs typeface="Arial"/>
              </a:rPr>
              <a:t>S</a:t>
            </a:r>
            <a:r>
              <a:rPr sz="1765" i="1" spc="-282" dirty="0">
                <a:solidFill>
                  <a:srgbClr val="28343F"/>
                </a:solidFill>
                <a:latin typeface="Arial"/>
                <a:cs typeface="Arial"/>
              </a:rPr>
              <a:t> </a:t>
            </a:r>
            <a:r>
              <a:rPr sz="1787" spc="781" baseline="47325" dirty="0">
                <a:solidFill>
                  <a:srgbClr val="28343F"/>
                </a:solidFill>
                <a:latin typeface="Arial"/>
                <a:cs typeface="Arial"/>
              </a:rPr>
              <a:t>I</a:t>
            </a:r>
            <a:r>
              <a:rPr sz="3794" spc="-424" dirty="0">
                <a:solidFill>
                  <a:srgbClr val="648091"/>
                </a:solidFill>
                <a:latin typeface="Arial"/>
                <a:cs typeface="Arial"/>
              </a:rPr>
              <a:t>I</a:t>
            </a:r>
            <a:endParaRPr sz="3794" dirty="0">
              <a:latin typeface="Arial"/>
              <a:cs typeface="Arial"/>
            </a:endParaRPr>
          </a:p>
        </p:txBody>
      </p:sp>
      <p:sp>
        <p:nvSpPr>
          <p:cNvPr id="25" name="object 25"/>
          <p:cNvSpPr txBox="1"/>
          <p:nvPr/>
        </p:nvSpPr>
        <p:spPr>
          <a:xfrm>
            <a:off x="4301714" y="2803712"/>
            <a:ext cx="1577788" cy="244362"/>
          </a:xfrm>
          <a:prstGeom prst="rect">
            <a:avLst/>
          </a:prstGeom>
        </p:spPr>
        <p:txBody>
          <a:bodyPr vert="horz" wrap="square" lIns="0" tIns="0" rIns="0" bIns="0" rtlCol="0">
            <a:spAutoFit/>
          </a:bodyPr>
          <a:lstStyle/>
          <a:p>
            <a:pPr marL="11206"/>
            <a:r>
              <a:rPr sz="1588" spc="-53" dirty="0">
                <a:solidFill>
                  <a:srgbClr val="28343F"/>
                </a:solidFill>
                <a:latin typeface="Arial"/>
                <a:cs typeface="Arial"/>
              </a:rPr>
              <a:t>Se</a:t>
            </a:r>
            <a:r>
              <a:rPr sz="1588" spc="-53" dirty="0">
                <a:solidFill>
                  <a:srgbClr val="33465B"/>
                </a:solidFill>
                <a:latin typeface="Arial"/>
                <a:cs typeface="Arial"/>
              </a:rPr>
              <a:t>nsib</a:t>
            </a:r>
            <a:r>
              <a:rPr sz="1588" spc="-53" dirty="0">
                <a:solidFill>
                  <a:srgbClr val="4D6679"/>
                </a:solidFill>
                <a:latin typeface="Arial"/>
                <a:cs typeface="Arial"/>
              </a:rPr>
              <a:t>l</a:t>
            </a:r>
            <a:r>
              <a:rPr sz="1588" spc="-53" dirty="0">
                <a:solidFill>
                  <a:srgbClr val="33465B"/>
                </a:solidFill>
                <a:latin typeface="Arial"/>
                <a:cs typeface="Arial"/>
              </a:rPr>
              <a:t>e </a:t>
            </a:r>
            <a:r>
              <a:rPr sz="1588" spc="-18" dirty="0">
                <a:solidFill>
                  <a:srgbClr val="33465B"/>
                </a:solidFill>
                <a:latin typeface="Arial"/>
                <a:cs typeface="Arial"/>
              </a:rPr>
              <a:t>heat</a:t>
            </a:r>
            <a:r>
              <a:rPr sz="1588" spc="-309" dirty="0">
                <a:solidFill>
                  <a:srgbClr val="33465B"/>
                </a:solidFill>
                <a:latin typeface="Arial"/>
                <a:cs typeface="Arial"/>
              </a:rPr>
              <a:t> </a:t>
            </a:r>
            <a:r>
              <a:rPr sz="1588" spc="4" dirty="0">
                <a:solidFill>
                  <a:srgbClr val="33465B"/>
                </a:solidFill>
                <a:latin typeface="Arial"/>
                <a:cs typeface="Arial"/>
              </a:rPr>
              <a:t>flux:</a:t>
            </a:r>
            <a:endParaRPr sz="1588">
              <a:latin typeface="Arial"/>
              <a:cs typeface="Arial"/>
            </a:endParaRPr>
          </a:p>
        </p:txBody>
      </p:sp>
      <p:sp>
        <p:nvSpPr>
          <p:cNvPr id="26" name="object 26"/>
          <p:cNvSpPr txBox="1"/>
          <p:nvPr/>
        </p:nvSpPr>
        <p:spPr>
          <a:xfrm>
            <a:off x="6152478" y="2664311"/>
            <a:ext cx="1952625" cy="397545"/>
          </a:xfrm>
          <a:prstGeom prst="rect">
            <a:avLst/>
          </a:prstGeom>
        </p:spPr>
        <p:txBody>
          <a:bodyPr vert="horz" wrap="square" lIns="0" tIns="0" rIns="0" bIns="0" rtlCol="0">
            <a:spAutoFit/>
          </a:bodyPr>
          <a:lstStyle/>
          <a:p>
            <a:pPr>
              <a:lnSpc>
                <a:spcPts val="3058"/>
              </a:lnSpc>
              <a:tabLst>
                <a:tab pos="367012" algn="l"/>
                <a:tab pos="976084" algn="l"/>
                <a:tab pos="1363268" algn="l"/>
              </a:tabLst>
            </a:pPr>
            <a:r>
              <a:rPr sz="2427" i="1" spc="49" dirty="0">
                <a:solidFill>
                  <a:srgbClr val="1A2328"/>
                </a:solidFill>
                <a:latin typeface="Times New Roman"/>
                <a:cs typeface="Times New Roman"/>
              </a:rPr>
              <a:t>H	</a:t>
            </a:r>
            <a:r>
              <a:rPr sz="2118" i="1" spc="-688" dirty="0">
                <a:solidFill>
                  <a:srgbClr val="0C1116"/>
                </a:solidFill>
                <a:latin typeface="Times New Roman"/>
                <a:cs typeface="Times New Roman"/>
              </a:rPr>
              <a:t>==</a:t>
            </a:r>
            <a:r>
              <a:rPr sz="2118" i="1" spc="110" dirty="0">
                <a:solidFill>
                  <a:srgbClr val="0C1116"/>
                </a:solidFill>
                <a:latin typeface="Times New Roman"/>
                <a:cs typeface="Times New Roman"/>
              </a:rPr>
              <a:t> </a:t>
            </a:r>
            <a:r>
              <a:rPr sz="2427" i="1" spc="97" dirty="0">
                <a:solidFill>
                  <a:srgbClr val="28343F"/>
                </a:solidFill>
                <a:latin typeface="Times New Roman"/>
                <a:cs typeface="Times New Roman"/>
              </a:rPr>
              <a:t>p	</a:t>
            </a:r>
            <a:r>
              <a:rPr sz="2427" i="1" spc="13" dirty="0">
                <a:solidFill>
                  <a:srgbClr val="1A2328"/>
                </a:solidFill>
                <a:latin typeface="Times New Roman"/>
                <a:cs typeface="Times New Roman"/>
              </a:rPr>
              <a:t>C	</a:t>
            </a:r>
            <a:r>
              <a:rPr sz="2559" i="1" spc="-207" dirty="0">
                <a:solidFill>
                  <a:srgbClr val="28343F"/>
                </a:solidFill>
                <a:latin typeface="Times New Roman"/>
                <a:cs typeface="Times New Roman"/>
              </a:rPr>
              <a:t>,1</a:t>
            </a:r>
            <a:r>
              <a:rPr sz="2559" i="1" spc="-207" dirty="0">
                <a:solidFill>
                  <a:srgbClr val="33465B"/>
                </a:solidFill>
                <a:latin typeface="Times New Roman"/>
                <a:cs typeface="Times New Roman"/>
              </a:rPr>
              <a:t>,</a:t>
            </a:r>
            <a:r>
              <a:rPr sz="2559" i="1" spc="-207" dirty="0">
                <a:solidFill>
                  <a:srgbClr val="28343F"/>
                </a:solidFill>
                <a:latin typeface="Times New Roman"/>
                <a:cs typeface="Times New Roman"/>
              </a:rPr>
              <a:t>'</a:t>
            </a:r>
            <a:r>
              <a:rPr sz="2559" i="1" spc="-485" dirty="0">
                <a:solidFill>
                  <a:srgbClr val="28343F"/>
                </a:solidFill>
                <a:latin typeface="Times New Roman"/>
                <a:cs typeface="Times New Roman"/>
              </a:rPr>
              <a:t> </a:t>
            </a:r>
            <a:r>
              <a:rPr sz="2559" i="1" spc="-88" dirty="0">
                <a:solidFill>
                  <a:srgbClr val="28343F"/>
                </a:solidFill>
                <a:latin typeface="Times New Roman"/>
                <a:cs typeface="Times New Roman"/>
              </a:rPr>
              <a:t>T</a:t>
            </a:r>
            <a:r>
              <a:rPr sz="2559" i="1" spc="-379" dirty="0">
                <a:solidFill>
                  <a:srgbClr val="28343F"/>
                </a:solidFill>
                <a:latin typeface="Times New Roman"/>
                <a:cs typeface="Times New Roman"/>
              </a:rPr>
              <a:t> </a:t>
            </a:r>
            <a:r>
              <a:rPr sz="2559" i="1" spc="-44" dirty="0">
                <a:solidFill>
                  <a:srgbClr val="28343F"/>
                </a:solidFill>
                <a:latin typeface="Times New Roman"/>
                <a:cs typeface="Times New Roman"/>
              </a:rPr>
              <a:t>'</a:t>
            </a:r>
            <a:endParaRPr sz="2559">
              <a:latin typeface="Times New Roman"/>
              <a:cs typeface="Times New Roman"/>
            </a:endParaRPr>
          </a:p>
        </p:txBody>
      </p:sp>
      <p:sp>
        <p:nvSpPr>
          <p:cNvPr id="27" name="object 27"/>
          <p:cNvSpPr txBox="1"/>
          <p:nvPr/>
        </p:nvSpPr>
        <p:spPr>
          <a:xfrm>
            <a:off x="6999642" y="2874757"/>
            <a:ext cx="433668" cy="256480"/>
          </a:xfrm>
          <a:prstGeom prst="rect">
            <a:avLst/>
          </a:prstGeom>
        </p:spPr>
        <p:txBody>
          <a:bodyPr vert="horz" wrap="square" lIns="0" tIns="0" rIns="0" bIns="0" rtlCol="0">
            <a:spAutoFit/>
          </a:bodyPr>
          <a:lstStyle/>
          <a:p>
            <a:pPr>
              <a:lnSpc>
                <a:spcPts val="1950"/>
              </a:lnSpc>
              <a:tabLst>
                <a:tab pos="338436" algn="l"/>
              </a:tabLst>
            </a:pPr>
            <a:r>
              <a:rPr sz="1324" i="1" spc="57" dirty="0">
                <a:solidFill>
                  <a:srgbClr val="28343F"/>
                </a:solidFill>
                <a:latin typeface="Arial"/>
                <a:cs typeface="Arial"/>
              </a:rPr>
              <a:t>a	</a:t>
            </a:r>
            <a:r>
              <a:rPr sz="1632" i="1" spc="-75" dirty="0">
                <a:solidFill>
                  <a:srgbClr val="1A2328"/>
                </a:solidFill>
                <a:latin typeface="Times New Roman"/>
                <a:cs typeface="Times New Roman"/>
              </a:rPr>
              <a:t>p</a:t>
            </a:r>
            <a:endParaRPr sz="1632">
              <a:latin typeface="Times New Roman"/>
              <a:cs typeface="Times New Roman"/>
            </a:endParaRPr>
          </a:p>
        </p:txBody>
      </p:sp>
      <p:sp>
        <p:nvSpPr>
          <p:cNvPr id="28" name="object 28"/>
          <p:cNvSpPr txBox="1"/>
          <p:nvPr/>
        </p:nvSpPr>
        <p:spPr>
          <a:xfrm>
            <a:off x="4317850" y="3562349"/>
            <a:ext cx="1418665" cy="278410"/>
          </a:xfrm>
          <a:prstGeom prst="rect">
            <a:avLst/>
          </a:prstGeom>
        </p:spPr>
        <p:txBody>
          <a:bodyPr vert="horz" wrap="square" lIns="0" tIns="0" rIns="0" bIns="0" rtlCol="0">
            <a:spAutoFit/>
          </a:bodyPr>
          <a:lstStyle/>
          <a:p>
            <a:pPr marL="11206"/>
            <a:r>
              <a:rPr sz="1588" dirty="0">
                <a:solidFill>
                  <a:srgbClr val="0C1116"/>
                </a:solidFill>
                <a:latin typeface="Arial"/>
                <a:cs typeface="Arial"/>
              </a:rPr>
              <a:t>L</a:t>
            </a:r>
            <a:r>
              <a:rPr sz="1588" dirty="0">
                <a:solidFill>
                  <a:srgbClr val="33465B"/>
                </a:solidFill>
                <a:latin typeface="Arial"/>
                <a:cs typeface="Arial"/>
              </a:rPr>
              <a:t>ate</a:t>
            </a:r>
            <a:r>
              <a:rPr sz="1588" dirty="0">
                <a:solidFill>
                  <a:srgbClr val="28343F"/>
                </a:solidFill>
                <a:latin typeface="Arial"/>
                <a:cs typeface="Arial"/>
              </a:rPr>
              <a:t>n</a:t>
            </a:r>
            <a:r>
              <a:rPr sz="1588" dirty="0">
                <a:solidFill>
                  <a:srgbClr val="33465B"/>
                </a:solidFill>
                <a:latin typeface="Arial"/>
                <a:cs typeface="Arial"/>
              </a:rPr>
              <a:t>t</a:t>
            </a:r>
            <a:r>
              <a:rPr sz="1588" spc="-229" dirty="0">
                <a:solidFill>
                  <a:srgbClr val="33465B"/>
                </a:solidFill>
                <a:latin typeface="Arial"/>
                <a:cs typeface="Arial"/>
              </a:rPr>
              <a:t> </a:t>
            </a:r>
            <a:r>
              <a:rPr sz="1588" dirty="0">
                <a:solidFill>
                  <a:srgbClr val="33465B"/>
                </a:solidFill>
                <a:latin typeface="Arial"/>
                <a:cs typeface="Arial"/>
              </a:rPr>
              <a:t>h</a:t>
            </a:r>
            <a:r>
              <a:rPr sz="1588" dirty="0">
                <a:solidFill>
                  <a:srgbClr val="28343F"/>
                </a:solidFill>
                <a:latin typeface="Arial"/>
                <a:cs typeface="Arial"/>
              </a:rPr>
              <a:t>e</a:t>
            </a:r>
            <a:r>
              <a:rPr sz="1588" dirty="0">
                <a:solidFill>
                  <a:srgbClr val="33465B"/>
                </a:solidFill>
                <a:latin typeface="Arial"/>
                <a:cs typeface="Arial"/>
              </a:rPr>
              <a:t>at</a:t>
            </a:r>
            <a:r>
              <a:rPr sz="1588" spc="-256" dirty="0">
                <a:solidFill>
                  <a:srgbClr val="33465B"/>
                </a:solidFill>
                <a:latin typeface="Arial"/>
                <a:cs typeface="Arial"/>
              </a:rPr>
              <a:t> </a:t>
            </a:r>
            <a:r>
              <a:rPr sz="1809" spc="-88" dirty="0">
                <a:solidFill>
                  <a:srgbClr val="28343F"/>
                </a:solidFill>
                <a:latin typeface="Times New Roman"/>
                <a:cs typeface="Times New Roman"/>
              </a:rPr>
              <a:t>fl</a:t>
            </a:r>
            <a:r>
              <a:rPr sz="1809" spc="-88" dirty="0">
                <a:solidFill>
                  <a:srgbClr val="33465B"/>
                </a:solidFill>
                <a:latin typeface="Times New Roman"/>
                <a:cs typeface="Times New Roman"/>
              </a:rPr>
              <a:t>ux:</a:t>
            </a:r>
            <a:endParaRPr sz="1809" dirty="0">
              <a:latin typeface="Times New Roman"/>
              <a:cs typeface="Times New Roman"/>
            </a:endParaRPr>
          </a:p>
        </p:txBody>
      </p:sp>
      <p:sp>
        <p:nvSpPr>
          <p:cNvPr id="29" name="object 29"/>
          <p:cNvSpPr txBox="1"/>
          <p:nvPr/>
        </p:nvSpPr>
        <p:spPr>
          <a:xfrm>
            <a:off x="6660776" y="3424069"/>
            <a:ext cx="1481417" cy="230832"/>
          </a:xfrm>
          <a:prstGeom prst="rect">
            <a:avLst/>
          </a:prstGeom>
        </p:spPr>
        <p:txBody>
          <a:bodyPr vert="horz" wrap="square" lIns="0" tIns="0" rIns="0" bIns="0" rtlCol="0">
            <a:spAutoFit/>
          </a:bodyPr>
          <a:lstStyle/>
          <a:p>
            <a:pPr>
              <a:lnSpc>
                <a:spcPts val="1791"/>
              </a:lnSpc>
              <a:tabLst>
                <a:tab pos="1088149" algn="l"/>
              </a:tabLst>
            </a:pPr>
            <a:r>
              <a:rPr sz="838" spc="84" dirty="0">
                <a:solidFill>
                  <a:srgbClr val="28343F"/>
                </a:solidFill>
                <a:latin typeface="Arial"/>
                <a:cs typeface="Arial"/>
              </a:rPr>
              <a:t>'l </a:t>
            </a:r>
            <a:r>
              <a:rPr sz="838" spc="-4" dirty="0">
                <a:solidFill>
                  <a:srgbClr val="28343F"/>
                </a:solidFill>
                <a:latin typeface="Arial"/>
                <a:cs typeface="Arial"/>
              </a:rPr>
              <a:t> </a:t>
            </a:r>
            <a:r>
              <a:rPr sz="1500" i="1" spc="-265" dirty="0">
                <a:solidFill>
                  <a:srgbClr val="28343F"/>
                </a:solidFill>
                <a:latin typeface="Times New Roman"/>
                <a:cs typeface="Times New Roman"/>
              </a:rPr>
              <a:t>.</a:t>
            </a:r>
            <a:r>
              <a:rPr sz="1500" i="1" spc="-609" dirty="0">
                <a:solidFill>
                  <a:srgbClr val="28343F"/>
                </a:solidFill>
                <a:latin typeface="Times New Roman"/>
                <a:cs typeface="Times New Roman"/>
              </a:rPr>
              <a:t>1</a:t>
            </a:r>
            <a:r>
              <a:rPr sz="1500" i="1" spc="-340" dirty="0">
                <a:solidFill>
                  <a:srgbClr val="28343F"/>
                </a:solidFill>
                <a:latin typeface="Times New Roman"/>
                <a:cs typeface="Times New Roman"/>
              </a:rPr>
              <a:t>\</a:t>
            </a:r>
            <a:r>
              <a:rPr sz="1500" i="1" spc="-265" dirty="0">
                <a:solidFill>
                  <a:srgbClr val="28343F"/>
                </a:solidFill>
                <a:latin typeface="Times New Roman"/>
                <a:cs typeface="Times New Roman"/>
              </a:rPr>
              <a:t>.</a:t>
            </a:r>
            <a:r>
              <a:rPr sz="1500" i="1" spc="-224" dirty="0">
                <a:solidFill>
                  <a:srgbClr val="28343F"/>
                </a:solidFill>
                <a:latin typeface="Times New Roman"/>
                <a:cs typeface="Times New Roman"/>
              </a:rPr>
              <a:t> </a:t>
            </a:r>
            <a:r>
              <a:rPr sz="1500" i="1" spc="-93" dirty="0">
                <a:solidFill>
                  <a:srgbClr val="28343F"/>
                </a:solidFill>
                <a:latin typeface="Times New Roman"/>
                <a:cs typeface="Times New Roman"/>
              </a:rPr>
              <a:t>.1</a:t>
            </a:r>
            <a:r>
              <a:rPr sz="1500" i="1" spc="-309" dirty="0">
                <a:solidFill>
                  <a:srgbClr val="28343F"/>
                </a:solidFill>
                <a:latin typeface="Times New Roman"/>
                <a:cs typeface="Times New Roman"/>
              </a:rPr>
              <a:t>.</a:t>
            </a:r>
            <a:r>
              <a:rPr sz="1500" i="1" spc="-93" dirty="0">
                <a:solidFill>
                  <a:srgbClr val="28343F"/>
                </a:solidFill>
                <a:latin typeface="Times New Roman"/>
                <a:cs typeface="Times New Roman"/>
              </a:rPr>
              <a:t>,</a:t>
            </a:r>
            <a:r>
              <a:rPr sz="1500" i="1" spc="-88" dirty="0">
                <a:solidFill>
                  <a:srgbClr val="4D6679"/>
                </a:solidFill>
                <a:latin typeface="Times New Roman"/>
                <a:cs typeface="Times New Roman"/>
              </a:rPr>
              <a:t>..</a:t>
            </a:r>
            <a:r>
              <a:rPr sz="1500" i="1" spc="-159" dirty="0">
                <a:solidFill>
                  <a:srgbClr val="4D6679"/>
                </a:solidFill>
                <a:latin typeface="Times New Roman"/>
                <a:cs typeface="Times New Roman"/>
              </a:rPr>
              <a:t> </a:t>
            </a:r>
            <a:r>
              <a:rPr sz="1500" spc="75" dirty="0">
                <a:solidFill>
                  <a:srgbClr val="4D6679"/>
                </a:solidFill>
                <a:latin typeface="Times New Roman"/>
                <a:cs typeface="Times New Roman"/>
              </a:rPr>
              <a:t>/</a:t>
            </a:r>
            <a:r>
              <a:rPr sz="1500" spc="-172" dirty="0">
                <a:solidFill>
                  <a:srgbClr val="4D6679"/>
                </a:solidFill>
                <a:latin typeface="Times New Roman"/>
                <a:cs typeface="Times New Roman"/>
              </a:rPr>
              <a:t> </a:t>
            </a:r>
            <a:r>
              <a:rPr sz="1324" i="1" spc="-274" dirty="0">
                <a:solidFill>
                  <a:srgbClr val="28343F"/>
                </a:solidFill>
                <a:latin typeface="Times New Roman"/>
                <a:cs typeface="Times New Roman"/>
              </a:rPr>
              <a:t>J</a:t>
            </a:r>
            <a:r>
              <a:rPr sz="1324" i="1" spc="243" dirty="0">
                <a:solidFill>
                  <a:srgbClr val="28343F"/>
                </a:solidFill>
                <a:latin typeface="Times New Roman"/>
                <a:cs typeface="Times New Roman"/>
              </a:rPr>
              <a:t>\</a:t>
            </a:r>
            <a:r>
              <a:rPr sz="1324" i="1" spc="53" dirty="0">
                <a:solidFill>
                  <a:srgbClr val="28343F"/>
                </a:solidFill>
                <a:latin typeface="Times New Roman"/>
                <a:cs typeface="Times New Roman"/>
              </a:rPr>
              <a:t>f</a:t>
            </a:r>
            <a:r>
              <a:rPr sz="1324" i="1" spc="-410" dirty="0">
                <a:solidFill>
                  <a:srgbClr val="28343F"/>
                </a:solidFill>
                <a:latin typeface="Times New Roman"/>
                <a:cs typeface="Times New Roman"/>
              </a:rPr>
              <a:t>.</a:t>
            </a:r>
            <a:r>
              <a:rPr sz="1324" i="1" spc="-141" dirty="0">
                <a:solidFill>
                  <a:srgbClr val="33465B"/>
                </a:solidFill>
                <a:latin typeface="Times New Roman"/>
                <a:cs typeface="Times New Roman"/>
              </a:rPr>
              <a:t>a</a:t>
            </a:r>
            <a:r>
              <a:rPr sz="1324" i="1" dirty="0">
                <a:solidFill>
                  <a:srgbClr val="33465B"/>
                </a:solidFill>
                <a:latin typeface="Times New Roman"/>
                <a:cs typeface="Times New Roman"/>
              </a:rPr>
              <a:t>	</a:t>
            </a:r>
            <a:r>
              <a:rPr sz="1324" spc="-419" dirty="0">
                <a:solidFill>
                  <a:srgbClr val="010101"/>
                </a:solidFill>
                <a:latin typeface="Times New Roman"/>
                <a:cs typeface="Times New Roman"/>
              </a:rPr>
              <a:t>-</a:t>
            </a:r>
            <a:r>
              <a:rPr sz="1324" spc="-1527" dirty="0">
                <a:solidFill>
                  <a:srgbClr val="010101"/>
                </a:solidFill>
                <a:latin typeface="Times New Roman"/>
                <a:cs typeface="Times New Roman"/>
              </a:rPr>
              <a:t>-</a:t>
            </a:r>
            <a:r>
              <a:rPr sz="1324" spc="-13" dirty="0">
                <a:solidFill>
                  <a:srgbClr val="010101"/>
                </a:solidFill>
                <a:latin typeface="Times New Roman"/>
                <a:cs typeface="Times New Roman"/>
              </a:rPr>
              <a:t>,</a:t>
            </a:r>
            <a:r>
              <a:rPr sz="1324" dirty="0">
                <a:solidFill>
                  <a:srgbClr val="010101"/>
                </a:solidFill>
                <a:latin typeface="Times New Roman"/>
                <a:cs typeface="Times New Roman"/>
              </a:rPr>
              <a:t> </a:t>
            </a:r>
            <a:r>
              <a:rPr sz="1324" spc="128" dirty="0">
                <a:solidFill>
                  <a:srgbClr val="010101"/>
                </a:solidFill>
                <a:latin typeface="Times New Roman"/>
                <a:cs typeface="Times New Roman"/>
              </a:rPr>
              <a:t> </a:t>
            </a:r>
            <a:r>
              <a:rPr sz="1324" spc="150" dirty="0">
                <a:solidFill>
                  <a:srgbClr val="4D6679"/>
                </a:solidFill>
                <a:latin typeface="Times New Roman"/>
                <a:cs typeface="Times New Roman"/>
              </a:rPr>
              <a:t>,</a:t>
            </a:r>
            <a:endParaRPr sz="1324">
              <a:latin typeface="Times New Roman"/>
              <a:cs typeface="Times New Roman"/>
            </a:endParaRPr>
          </a:p>
        </p:txBody>
      </p:sp>
      <p:sp>
        <p:nvSpPr>
          <p:cNvPr id="30" name="object 30"/>
          <p:cNvSpPr txBox="1"/>
          <p:nvPr/>
        </p:nvSpPr>
        <p:spPr>
          <a:xfrm>
            <a:off x="6136341" y="3512372"/>
            <a:ext cx="603997" cy="282129"/>
          </a:xfrm>
          <a:prstGeom prst="rect">
            <a:avLst/>
          </a:prstGeom>
        </p:spPr>
        <p:txBody>
          <a:bodyPr vert="horz" wrap="square" lIns="0" tIns="0" rIns="0" bIns="0" rtlCol="0">
            <a:spAutoFit/>
          </a:bodyPr>
          <a:lstStyle/>
          <a:p>
            <a:pPr>
              <a:lnSpc>
                <a:spcPts val="2206"/>
              </a:lnSpc>
            </a:pPr>
            <a:r>
              <a:rPr sz="1809" i="1" spc="-110" dirty="0">
                <a:solidFill>
                  <a:srgbClr val="1A2328"/>
                </a:solidFill>
                <a:latin typeface="Times New Roman"/>
                <a:cs typeface="Times New Roman"/>
              </a:rPr>
              <a:t>LE </a:t>
            </a:r>
            <a:r>
              <a:rPr sz="2780" spc="-112" baseline="1322" dirty="0">
                <a:solidFill>
                  <a:srgbClr val="010101"/>
                </a:solidFill>
                <a:latin typeface="Times New Roman"/>
                <a:cs typeface="Times New Roman"/>
              </a:rPr>
              <a:t>=</a:t>
            </a:r>
            <a:r>
              <a:rPr sz="2780" spc="86" baseline="1322" dirty="0">
                <a:solidFill>
                  <a:srgbClr val="010101"/>
                </a:solidFill>
                <a:latin typeface="Times New Roman"/>
                <a:cs typeface="Times New Roman"/>
              </a:rPr>
              <a:t> </a:t>
            </a:r>
            <a:r>
              <a:rPr sz="1059" spc="-46" baseline="3472" dirty="0">
                <a:solidFill>
                  <a:srgbClr val="28343F"/>
                </a:solidFill>
                <a:latin typeface="Times New Roman"/>
                <a:cs typeface="Times New Roman"/>
              </a:rPr>
              <a:t>.11,</a:t>
            </a:r>
            <a:endParaRPr sz="1059" baseline="3472" dirty="0">
              <a:latin typeface="Times New Roman"/>
              <a:cs typeface="Times New Roman"/>
            </a:endParaRPr>
          </a:p>
        </p:txBody>
      </p:sp>
      <p:sp>
        <p:nvSpPr>
          <p:cNvPr id="31" name="object 31"/>
          <p:cNvSpPr txBox="1"/>
          <p:nvPr/>
        </p:nvSpPr>
        <p:spPr>
          <a:xfrm>
            <a:off x="7003677" y="3513940"/>
            <a:ext cx="1076885" cy="359073"/>
          </a:xfrm>
          <a:prstGeom prst="rect">
            <a:avLst/>
          </a:prstGeom>
        </p:spPr>
        <p:txBody>
          <a:bodyPr vert="horz" wrap="square" lIns="0" tIns="0" rIns="0" bIns="0" rtlCol="0">
            <a:spAutoFit/>
          </a:bodyPr>
          <a:lstStyle/>
          <a:p>
            <a:pPr>
              <a:lnSpc>
                <a:spcPts val="1985"/>
              </a:lnSpc>
              <a:tabLst>
                <a:tab pos="552479" algn="l"/>
                <a:tab pos="782212" algn="l"/>
              </a:tabLst>
            </a:pPr>
            <a:r>
              <a:rPr sz="706" spc="106" dirty="0">
                <a:solidFill>
                  <a:srgbClr val="33465B"/>
                </a:solidFill>
                <a:latin typeface="Times New Roman"/>
                <a:cs typeface="Times New Roman"/>
              </a:rPr>
              <a:t>"</a:t>
            </a:r>
            <a:r>
              <a:rPr sz="706" spc="9" dirty="0">
                <a:solidFill>
                  <a:srgbClr val="33465B"/>
                </a:solidFill>
                <a:latin typeface="Times New Roman"/>
                <a:cs typeface="Times New Roman"/>
              </a:rPr>
              <a:t>'</a:t>
            </a:r>
            <a:r>
              <a:rPr sz="2382" i="1" spc="449" baseline="-29320" dirty="0">
                <a:solidFill>
                  <a:srgbClr val="1A2328"/>
                </a:solidFill>
                <a:latin typeface="Arial"/>
                <a:cs typeface="Arial"/>
              </a:rPr>
              <a:t>p</a:t>
            </a:r>
            <a:r>
              <a:rPr sz="2382" i="1" baseline="-29320" dirty="0">
                <a:solidFill>
                  <a:srgbClr val="1A2328"/>
                </a:solidFill>
                <a:latin typeface="Arial"/>
                <a:cs typeface="Arial"/>
              </a:rPr>
              <a:t>	</a:t>
            </a:r>
            <a:r>
              <a:rPr sz="1721" i="1" spc="49" dirty="0">
                <a:solidFill>
                  <a:srgbClr val="28343F"/>
                </a:solidFill>
                <a:latin typeface="Times New Roman"/>
                <a:cs typeface="Times New Roman"/>
              </a:rPr>
              <a:t>p</a:t>
            </a:r>
            <a:r>
              <a:rPr sz="1721" i="1" dirty="0">
                <a:solidFill>
                  <a:srgbClr val="28343F"/>
                </a:solidFill>
                <a:latin typeface="Times New Roman"/>
                <a:cs typeface="Times New Roman"/>
              </a:rPr>
              <a:t>	</a:t>
            </a:r>
            <a:r>
              <a:rPr sz="1279" spc="-57" dirty="0">
                <a:solidFill>
                  <a:srgbClr val="1A2328"/>
                </a:solidFill>
                <a:latin typeface="Times New Roman"/>
                <a:cs typeface="Times New Roman"/>
              </a:rPr>
              <a:t>lt.</a:t>
            </a:r>
            <a:r>
              <a:rPr sz="1279" spc="-202" dirty="0">
                <a:solidFill>
                  <a:srgbClr val="1A2328"/>
                </a:solidFill>
                <a:latin typeface="Times New Roman"/>
                <a:cs typeface="Times New Roman"/>
              </a:rPr>
              <a:t>.</a:t>
            </a:r>
            <a:r>
              <a:rPr sz="1279" spc="110" dirty="0">
                <a:solidFill>
                  <a:srgbClr val="33465B"/>
                </a:solidFill>
                <a:latin typeface="Times New Roman"/>
                <a:cs typeface="Times New Roman"/>
              </a:rPr>
              <a:t>'</a:t>
            </a:r>
            <a:r>
              <a:rPr sz="1279" spc="-57" dirty="0">
                <a:solidFill>
                  <a:srgbClr val="33465B"/>
                </a:solidFill>
                <a:latin typeface="Times New Roman"/>
                <a:cs typeface="Times New Roman"/>
              </a:rPr>
              <a:t> </a:t>
            </a:r>
            <a:r>
              <a:rPr sz="1809" i="1" spc="-84" dirty="0">
                <a:solidFill>
                  <a:srgbClr val="28343F"/>
                </a:solidFill>
                <a:latin typeface="Times New Roman"/>
                <a:cs typeface="Times New Roman"/>
              </a:rPr>
              <a:t>e</a:t>
            </a:r>
            <a:endParaRPr sz="1809" dirty="0">
              <a:latin typeface="Times New Roman"/>
              <a:cs typeface="Times New Roman"/>
            </a:endParaRPr>
          </a:p>
          <a:p>
            <a:pPr marL="685837">
              <a:lnSpc>
                <a:spcPts val="821"/>
              </a:lnSpc>
            </a:pPr>
            <a:r>
              <a:rPr sz="838" spc="-13" dirty="0">
                <a:solidFill>
                  <a:srgbClr val="33465B"/>
                </a:solidFill>
                <a:latin typeface="Times New Roman"/>
                <a:cs typeface="Times New Roman"/>
              </a:rPr>
              <a:t>/J</a:t>
            </a:r>
            <a:endParaRPr sz="838" dirty="0">
              <a:latin typeface="Times New Roman"/>
              <a:cs typeface="Times New Roman"/>
            </a:endParaRPr>
          </a:p>
        </p:txBody>
      </p:sp>
      <p:sp>
        <p:nvSpPr>
          <p:cNvPr id="32" name="object 32"/>
          <p:cNvSpPr txBox="1"/>
          <p:nvPr/>
        </p:nvSpPr>
        <p:spPr>
          <a:xfrm>
            <a:off x="4305749" y="4210051"/>
            <a:ext cx="2072528" cy="1115690"/>
          </a:xfrm>
          <a:prstGeom prst="rect">
            <a:avLst/>
          </a:prstGeom>
        </p:spPr>
        <p:txBody>
          <a:bodyPr vert="horz" wrap="square" lIns="0" tIns="0" rIns="0" bIns="0" rtlCol="0">
            <a:spAutoFit/>
          </a:bodyPr>
          <a:lstStyle/>
          <a:p>
            <a:pPr marL="11206">
              <a:lnSpc>
                <a:spcPts val="2899"/>
              </a:lnSpc>
              <a:tabLst>
                <a:tab pos="1870922" algn="l"/>
              </a:tabLst>
            </a:pPr>
            <a:r>
              <a:rPr sz="1588" spc="-150" dirty="0">
                <a:solidFill>
                  <a:srgbClr val="33465B"/>
                </a:solidFill>
                <a:latin typeface="Arial"/>
                <a:cs typeface="Arial"/>
              </a:rPr>
              <a:t>C</a:t>
            </a:r>
            <a:r>
              <a:rPr sz="1588" spc="-75" dirty="0">
                <a:solidFill>
                  <a:srgbClr val="33465B"/>
                </a:solidFill>
                <a:latin typeface="Arial"/>
                <a:cs typeface="Arial"/>
              </a:rPr>
              <a:t>a</a:t>
            </a:r>
            <a:r>
              <a:rPr sz="1588" spc="-516" dirty="0">
                <a:solidFill>
                  <a:srgbClr val="33465B"/>
                </a:solidFill>
                <a:latin typeface="Arial"/>
                <a:cs typeface="Arial"/>
              </a:rPr>
              <a:t>1</a:t>
            </a:r>
            <a:r>
              <a:rPr sz="1588" spc="-688" dirty="0">
                <a:solidFill>
                  <a:srgbClr val="33465B"/>
                </a:solidFill>
                <a:latin typeface="Arial"/>
                <a:cs typeface="Arial"/>
              </a:rPr>
              <a:t>1</a:t>
            </a:r>
            <a:r>
              <a:rPr sz="1588" spc="4" dirty="0">
                <a:solidFill>
                  <a:srgbClr val="33465B"/>
                </a:solidFill>
                <a:latin typeface="Arial"/>
                <a:cs typeface="Arial"/>
              </a:rPr>
              <a:t>b</a:t>
            </a:r>
            <a:r>
              <a:rPr sz="1588" spc="-66" dirty="0">
                <a:solidFill>
                  <a:srgbClr val="33465B"/>
                </a:solidFill>
                <a:latin typeface="Arial"/>
                <a:cs typeface="Arial"/>
              </a:rPr>
              <a:t>o</a:t>
            </a:r>
            <a:r>
              <a:rPr sz="1588" spc="256" dirty="0">
                <a:solidFill>
                  <a:srgbClr val="33465B"/>
                </a:solidFill>
                <a:latin typeface="Arial"/>
                <a:cs typeface="Arial"/>
              </a:rPr>
              <a:t>n</a:t>
            </a:r>
            <a:r>
              <a:rPr sz="1588" dirty="0">
                <a:solidFill>
                  <a:srgbClr val="33465B"/>
                </a:solidFill>
                <a:latin typeface="Arial"/>
                <a:cs typeface="Arial"/>
              </a:rPr>
              <a:t>d</a:t>
            </a:r>
            <a:r>
              <a:rPr sz="1588" spc="-9" dirty="0">
                <a:solidFill>
                  <a:srgbClr val="4D6679"/>
                </a:solidFill>
                <a:latin typeface="Arial"/>
                <a:cs typeface="Arial"/>
              </a:rPr>
              <a:t>i</a:t>
            </a:r>
            <a:r>
              <a:rPr sz="1588" spc="-31" dirty="0">
                <a:solidFill>
                  <a:srgbClr val="33465B"/>
                </a:solidFill>
                <a:latin typeface="Arial"/>
                <a:cs typeface="Arial"/>
              </a:rPr>
              <a:t>o</a:t>
            </a:r>
            <a:r>
              <a:rPr sz="1588" spc="22" dirty="0">
                <a:solidFill>
                  <a:srgbClr val="33465B"/>
                </a:solidFill>
                <a:latin typeface="Arial"/>
                <a:cs typeface="Arial"/>
              </a:rPr>
              <a:t>x</a:t>
            </a:r>
            <a:r>
              <a:rPr sz="1588" spc="-40" dirty="0">
                <a:solidFill>
                  <a:srgbClr val="4D6679"/>
                </a:solidFill>
                <a:latin typeface="Arial"/>
                <a:cs typeface="Arial"/>
              </a:rPr>
              <a:t>i</a:t>
            </a:r>
            <a:r>
              <a:rPr sz="1588" spc="-40" dirty="0">
                <a:solidFill>
                  <a:srgbClr val="33465B"/>
                </a:solidFill>
                <a:latin typeface="Arial"/>
                <a:cs typeface="Arial"/>
              </a:rPr>
              <a:t>de</a:t>
            </a:r>
            <a:r>
              <a:rPr sz="1588" spc="-137" dirty="0">
                <a:solidFill>
                  <a:srgbClr val="33465B"/>
                </a:solidFill>
                <a:latin typeface="Arial"/>
                <a:cs typeface="Arial"/>
              </a:rPr>
              <a:t> </a:t>
            </a:r>
            <a:r>
              <a:rPr sz="1809" spc="-66" dirty="0">
                <a:solidFill>
                  <a:srgbClr val="1A2328"/>
                </a:solidFill>
                <a:latin typeface="Times New Roman"/>
                <a:cs typeface="Times New Roman"/>
              </a:rPr>
              <a:t>f</a:t>
            </a:r>
            <a:r>
              <a:rPr sz="1809" spc="-124" dirty="0">
                <a:solidFill>
                  <a:srgbClr val="33465B"/>
                </a:solidFill>
                <a:latin typeface="Times New Roman"/>
                <a:cs typeface="Times New Roman"/>
              </a:rPr>
              <a:t>l</a:t>
            </a:r>
            <a:r>
              <a:rPr sz="1809" spc="-154" dirty="0">
                <a:solidFill>
                  <a:srgbClr val="33465B"/>
                </a:solidFill>
                <a:latin typeface="Times New Roman"/>
                <a:cs typeface="Times New Roman"/>
              </a:rPr>
              <a:t>u</a:t>
            </a:r>
            <a:r>
              <a:rPr sz="1809" spc="-40" dirty="0">
                <a:solidFill>
                  <a:srgbClr val="33465B"/>
                </a:solidFill>
                <a:latin typeface="Times New Roman"/>
                <a:cs typeface="Times New Roman"/>
              </a:rPr>
              <a:t>x</a:t>
            </a:r>
            <a:r>
              <a:rPr sz="1809" spc="132" dirty="0">
                <a:solidFill>
                  <a:srgbClr val="28343F"/>
                </a:solidFill>
                <a:latin typeface="Times New Roman"/>
                <a:cs typeface="Times New Roman"/>
              </a:rPr>
              <a:t>:</a:t>
            </a:r>
            <a:r>
              <a:rPr sz="1809" dirty="0">
                <a:solidFill>
                  <a:srgbClr val="28343F"/>
                </a:solidFill>
                <a:latin typeface="Times New Roman"/>
                <a:cs typeface="Times New Roman"/>
              </a:rPr>
              <a:t>	</a:t>
            </a:r>
            <a:r>
              <a:rPr sz="2427" i="1" spc="101" dirty="0">
                <a:solidFill>
                  <a:srgbClr val="1A2328"/>
                </a:solidFill>
                <a:latin typeface="Times New Roman"/>
                <a:cs typeface="Times New Roman"/>
              </a:rPr>
              <a:t>F</a:t>
            </a:r>
            <a:endParaRPr sz="2427">
              <a:latin typeface="Times New Roman"/>
              <a:cs typeface="Times New Roman"/>
            </a:endParaRPr>
          </a:p>
        </p:txBody>
      </p:sp>
      <p:sp>
        <p:nvSpPr>
          <p:cNvPr id="33" name="object 33"/>
          <p:cNvSpPr txBox="1"/>
          <p:nvPr/>
        </p:nvSpPr>
        <p:spPr>
          <a:xfrm>
            <a:off x="6434866" y="4515970"/>
            <a:ext cx="84604" cy="153888"/>
          </a:xfrm>
          <a:prstGeom prst="rect">
            <a:avLst/>
          </a:prstGeom>
        </p:spPr>
        <p:txBody>
          <a:bodyPr vert="horz" wrap="square" lIns="0" tIns="0" rIns="0" bIns="0" rtlCol="0">
            <a:spAutoFit/>
          </a:bodyPr>
          <a:lstStyle/>
          <a:p>
            <a:pPr>
              <a:lnSpc>
                <a:spcPts val="1156"/>
              </a:lnSpc>
            </a:pPr>
            <a:r>
              <a:rPr sz="971" i="1" spc="-35" dirty="0">
                <a:solidFill>
                  <a:srgbClr val="28343F"/>
                </a:solidFill>
                <a:latin typeface="Arial"/>
                <a:cs typeface="Arial"/>
              </a:rPr>
              <a:t>C</a:t>
            </a:r>
            <a:endParaRPr sz="971">
              <a:latin typeface="Arial"/>
              <a:cs typeface="Arial"/>
            </a:endParaRPr>
          </a:p>
        </p:txBody>
      </p:sp>
      <p:sp>
        <p:nvSpPr>
          <p:cNvPr id="34" name="object 34"/>
          <p:cNvSpPr txBox="1"/>
          <p:nvPr/>
        </p:nvSpPr>
        <p:spPr>
          <a:xfrm>
            <a:off x="7088392" y="4215205"/>
            <a:ext cx="992841" cy="846386"/>
          </a:xfrm>
          <a:prstGeom prst="rect">
            <a:avLst/>
          </a:prstGeom>
        </p:spPr>
        <p:txBody>
          <a:bodyPr vert="horz" wrap="square" lIns="0" tIns="0" rIns="0" bIns="0" rtlCol="0">
            <a:spAutoFit/>
          </a:bodyPr>
          <a:lstStyle/>
          <a:p>
            <a:pPr>
              <a:lnSpc>
                <a:spcPts val="3268"/>
              </a:lnSpc>
              <a:tabLst>
                <a:tab pos="443215" algn="l"/>
              </a:tabLst>
            </a:pPr>
            <a:r>
              <a:rPr sz="1279" spc="335" dirty="0">
                <a:solidFill>
                  <a:srgbClr val="28343F"/>
                </a:solidFill>
                <a:latin typeface="Times New Roman"/>
                <a:cs typeface="Times New Roman"/>
              </a:rPr>
              <a:t>l</a:t>
            </a:r>
            <a:r>
              <a:rPr sz="1279" spc="547" dirty="0">
                <a:solidFill>
                  <a:srgbClr val="33465B"/>
                </a:solidFill>
                <a:latin typeface="Times New Roman"/>
                <a:cs typeface="Times New Roman"/>
              </a:rPr>
              <a:t>{</a:t>
            </a:r>
            <a:r>
              <a:rPr sz="1279" dirty="0">
                <a:solidFill>
                  <a:srgbClr val="33465B"/>
                </a:solidFill>
                <a:latin typeface="Times New Roman"/>
                <a:cs typeface="Times New Roman"/>
              </a:rPr>
              <a:t>	</a:t>
            </a:r>
            <a:r>
              <a:rPr sz="2735" i="1" spc="13" dirty="0">
                <a:solidFill>
                  <a:srgbClr val="28343F"/>
                </a:solidFill>
                <a:latin typeface="Times New Roman"/>
                <a:cs typeface="Times New Roman"/>
              </a:rPr>
              <a:t>p</a:t>
            </a:r>
            <a:r>
              <a:rPr sz="2735" i="1" spc="251" dirty="0">
                <a:solidFill>
                  <a:srgbClr val="28343F"/>
                </a:solidFill>
                <a:latin typeface="Times New Roman"/>
                <a:cs typeface="Times New Roman"/>
              </a:rPr>
              <a:t> </a:t>
            </a:r>
            <a:r>
              <a:rPr sz="971" i="1" spc="-35" dirty="0">
                <a:solidFill>
                  <a:srgbClr val="33465B"/>
                </a:solidFill>
                <a:latin typeface="Arial"/>
                <a:cs typeface="Arial"/>
              </a:rPr>
              <a:t>C</a:t>
            </a:r>
            <a:r>
              <a:rPr sz="971" i="1" dirty="0">
                <a:solidFill>
                  <a:srgbClr val="33465B"/>
                </a:solidFill>
                <a:latin typeface="Arial"/>
                <a:cs typeface="Arial"/>
              </a:rPr>
              <a:t>  </a:t>
            </a:r>
            <a:r>
              <a:rPr sz="971" i="1" spc="-18" dirty="0">
                <a:solidFill>
                  <a:srgbClr val="33465B"/>
                </a:solidFill>
                <a:latin typeface="Arial"/>
                <a:cs typeface="Arial"/>
              </a:rPr>
              <a:t> </a:t>
            </a:r>
            <a:r>
              <a:rPr sz="971" spc="353" dirty="0">
                <a:solidFill>
                  <a:srgbClr val="28343F"/>
                </a:solidFill>
                <a:latin typeface="Arial"/>
                <a:cs typeface="Arial"/>
              </a:rPr>
              <a:t>'</a:t>
            </a:r>
            <a:endParaRPr sz="971">
              <a:latin typeface="Arial"/>
              <a:cs typeface="Arial"/>
            </a:endParaRPr>
          </a:p>
        </p:txBody>
      </p:sp>
      <p:sp>
        <p:nvSpPr>
          <p:cNvPr id="35" name="object 35"/>
          <p:cNvSpPr txBox="1"/>
          <p:nvPr/>
        </p:nvSpPr>
        <p:spPr>
          <a:xfrm>
            <a:off x="3051137" y="5375253"/>
            <a:ext cx="6240556" cy="728917"/>
          </a:xfrm>
          <a:prstGeom prst="rect">
            <a:avLst/>
          </a:prstGeom>
        </p:spPr>
        <p:txBody>
          <a:bodyPr vert="horz" wrap="square" lIns="0" tIns="0" rIns="0" bIns="0" rtlCol="0">
            <a:spAutoFit/>
          </a:bodyPr>
          <a:lstStyle/>
          <a:p>
            <a:pPr marL="11206" marR="4483">
              <a:lnSpc>
                <a:spcPct val="112900"/>
              </a:lnSpc>
              <a:tabLst>
                <a:tab pos="4932532" algn="l"/>
              </a:tabLst>
            </a:pPr>
            <a:r>
              <a:rPr sz="1677" i="1" spc="-150" dirty="0">
                <a:solidFill>
                  <a:srgbClr val="33465B"/>
                </a:solidFill>
                <a:latin typeface="Arial"/>
                <a:cs typeface="Arial"/>
              </a:rPr>
              <a:t>NOTE:</a:t>
            </a:r>
            <a:r>
              <a:rPr sz="1677" i="1" spc="-199" dirty="0">
                <a:solidFill>
                  <a:srgbClr val="33465B"/>
                </a:solidFill>
                <a:latin typeface="Arial"/>
                <a:cs typeface="Arial"/>
              </a:rPr>
              <a:t> </a:t>
            </a:r>
            <a:r>
              <a:rPr sz="1721" spc="-75" dirty="0">
                <a:solidFill>
                  <a:srgbClr val="33465B"/>
                </a:solidFill>
                <a:latin typeface="Arial"/>
                <a:cs typeface="Arial"/>
              </a:rPr>
              <a:t>Instruments</a:t>
            </a:r>
            <a:r>
              <a:rPr sz="1721" spc="-180" dirty="0">
                <a:solidFill>
                  <a:srgbClr val="33465B"/>
                </a:solidFill>
                <a:latin typeface="Arial"/>
                <a:cs typeface="Arial"/>
              </a:rPr>
              <a:t> </a:t>
            </a:r>
            <a:r>
              <a:rPr sz="1721" spc="-79" dirty="0">
                <a:solidFill>
                  <a:srgbClr val="33465B"/>
                </a:solidFill>
                <a:latin typeface="Arial"/>
                <a:cs typeface="Arial"/>
              </a:rPr>
              <a:t>usua</a:t>
            </a:r>
            <a:r>
              <a:rPr sz="1721" spc="-79" dirty="0">
                <a:solidFill>
                  <a:srgbClr val="010101"/>
                </a:solidFill>
                <a:latin typeface="Arial"/>
                <a:cs typeface="Arial"/>
              </a:rPr>
              <a:t>l</a:t>
            </a:r>
            <a:r>
              <a:rPr sz="1721" spc="-79" dirty="0">
                <a:solidFill>
                  <a:srgbClr val="33465B"/>
                </a:solidFill>
                <a:latin typeface="Arial"/>
                <a:cs typeface="Arial"/>
              </a:rPr>
              <a:t>ly</a:t>
            </a:r>
            <a:r>
              <a:rPr sz="1721" spc="-168" dirty="0">
                <a:solidFill>
                  <a:srgbClr val="33465B"/>
                </a:solidFill>
                <a:latin typeface="Arial"/>
                <a:cs typeface="Arial"/>
              </a:rPr>
              <a:t> </a:t>
            </a:r>
            <a:r>
              <a:rPr sz="1721" spc="-62" dirty="0">
                <a:solidFill>
                  <a:srgbClr val="33465B"/>
                </a:solidFill>
                <a:latin typeface="Arial"/>
                <a:cs typeface="Arial"/>
              </a:rPr>
              <a:t>do</a:t>
            </a:r>
            <a:r>
              <a:rPr sz="1721" spc="-194" dirty="0">
                <a:solidFill>
                  <a:srgbClr val="33465B"/>
                </a:solidFill>
                <a:latin typeface="Arial"/>
                <a:cs typeface="Arial"/>
              </a:rPr>
              <a:t> </a:t>
            </a:r>
            <a:r>
              <a:rPr sz="1721" spc="-35" dirty="0">
                <a:solidFill>
                  <a:srgbClr val="33465B"/>
                </a:solidFill>
                <a:latin typeface="Arial"/>
                <a:cs typeface="Arial"/>
              </a:rPr>
              <a:t>no</a:t>
            </a:r>
            <a:r>
              <a:rPr sz="1721" spc="-35" dirty="0">
                <a:solidFill>
                  <a:srgbClr val="28343F"/>
                </a:solidFill>
                <a:latin typeface="Arial"/>
                <a:cs typeface="Arial"/>
              </a:rPr>
              <a:t>t</a:t>
            </a:r>
            <a:r>
              <a:rPr sz="1721" spc="-251" dirty="0">
                <a:solidFill>
                  <a:srgbClr val="28343F"/>
                </a:solidFill>
                <a:latin typeface="Arial"/>
                <a:cs typeface="Arial"/>
              </a:rPr>
              <a:t> </a:t>
            </a:r>
            <a:r>
              <a:rPr sz="1721" spc="-119" dirty="0">
                <a:solidFill>
                  <a:srgbClr val="33465B"/>
                </a:solidFill>
                <a:latin typeface="Arial"/>
                <a:cs typeface="Arial"/>
              </a:rPr>
              <a:t>measure</a:t>
            </a:r>
            <a:r>
              <a:rPr sz="1721" spc="-212" dirty="0">
                <a:solidFill>
                  <a:srgbClr val="33465B"/>
                </a:solidFill>
                <a:latin typeface="Arial"/>
                <a:cs typeface="Arial"/>
              </a:rPr>
              <a:t> </a:t>
            </a:r>
            <a:r>
              <a:rPr sz="1721" spc="-40" dirty="0">
                <a:solidFill>
                  <a:srgbClr val="33465B"/>
                </a:solidFill>
                <a:latin typeface="Arial"/>
                <a:cs typeface="Arial"/>
              </a:rPr>
              <a:t>mixing</a:t>
            </a:r>
            <a:r>
              <a:rPr sz="1721" spc="-260" dirty="0">
                <a:solidFill>
                  <a:srgbClr val="33465B"/>
                </a:solidFill>
                <a:latin typeface="Arial"/>
                <a:cs typeface="Arial"/>
              </a:rPr>
              <a:t> </a:t>
            </a:r>
            <a:r>
              <a:rPr sz="1721" spc="-26" dirty="0">
                <a:solidFill>
                  <a:srgbClr val="33465B"/>
                </a:solidFill>
                <a:latin typeface="Arial"/>
                <a:cs typeface="Arial"/>
              </a:rPr>
              <a:t>ratio</a:t>
            </a:r>
            <a:r>
              <a:rPr sz="1721" spc="-300" dirty="0">
                <a:solidFill>
                  <a:srgbClr val="33465B"/>
                </a:solidFill>
                <a:latin typeface="Arial"/>
                <a:cs typeface="Arial"/>
              </a:rPr>
              <a:t> </a:t>
            </a:r>
            <a:r>
              <a:rPr sz="1721" spc="-18" dirty="0">
                <a:solidFill>
                  <a:srgbClr val="33465B"/>
                </a:solidFill>
                <a:latin typeface="Arial"/>
                <a:cs typeface="Arial"/>
              </a:rPr>
              <a:t>s,so</a:t>
            </a:r>
            <a:r>
              <a:rPr sz="1721" spc="-357" dirty="0">
                <a:solidFill>
                  <a:srgbClr val="33465B"/>
                </a:solidFill>
                <a:latin typeface="Arial"/>
                <a:cs typeface="Arial"/>
              </a:rPr>
              <a:t> </a:t>
            </a:r>
            <a:r>
              <a:rPr sz="1721" spc="-31" dirty="0">
                <a:solidFill>
                  <a:srgbClr val="33465B"/>
                </a:solidFill>
                <a:latin typeface="Arial"/>
                <a:cs typeface="Arial"/>
              </a:rPr>
              <a:t>there</a:t>
            </a:r>
            <a:r>
              <a:rPr sz="1721" spc="-224" dirty="0">
                <a:solidFill>
                  <a:srgbClr val="33465B"/>
                </a:solidFill>
                <a:latin typeface="Arial"/>
                <a:cs typeface="Arial"/>
              </a:rPr>
              <a:t> </a:t>
            </a:r>
            <a:r>
              <a:rPr sz="1721" spc="-71" dirty="0">
                <a:solidFill>
                  <a:srgbClr val="0C1116"/>
                </a:solidFill>
                <a:latin typeface="Arial"/>
                <a:cs typeface="Arial"/>
              </a:rPr>
              <a:t>i</a:t>
            </a:r>
            <a:r>
              <a:rPr sz="1721" spc="-71" dirty="0">
                <a:solidFill>
                  <a:srgbClr val="33465B"/>
                </a:solidFill>
                <a:latin typeface="Arial"/>
                <a:cs typeface="Arial"/>
              </a:rPr>
              <a:t>s</a:t>
            </a:r>
            <a:r>
              <a:rPr sz="1721" spc="-269" dirty="0">
                <a:solidFill>
                  <a:srgbClr val="33465B"/>
                </a:solidFill>
                <a:latin typeface="Arial"/>
                <a:cs typeface="Arial"/>
              </a:rPr>
              <a:t> </a:t>
            </a:r>
            <a:r>
              <a:rPr sz="1721" spc="-31" dirty="0">
                <a:solidFill>
                  <a:srgbClr val="33465B"/>
                </a:solidFill>
                <a:latin typeface="Arial"/>
                <a:cs typeface="Arial"/>
              </a:rPr>
              <a:t>yet  </a:t>
            </a:r>
            <a:r>
              <a:rPr sz="1721" spc="-97" dirty="0">
                <a:solidFill>
                  <a:srgbClr val="33465B"/>
                </a:solidFill>
                <a:latin typeface="Arial"/>
                <a:cs typeface="Arial"/>
              </a:rPr>
              <a:t>a</a:t>
            </a:r>
            <a:r>
              <a:rPr sz="1721" spc="-168" dirty="0">
                <a:solidFill>
                  <a:srgbClr val="33465B"/>
                </a:solidFill>
                <a:latin typeface="Arial"/>
                <a:cs typeface="Arial"/>
              </a:rPr>
              <a:t>no</a:t>
            </a:r>
            <a:r>
              <a:rPr sz="1721" spc="40" dirty="0">
                <a:solidFill>
                  <a:srgbClr val="33465B"/>
                </a:solidFill>
                <a:latin typeface="Arial"/>
                <a:cs typeface="Arial"/>
              </a:rPr>
              <a:t>t</a:t>
            </a:r>
            <a:r>
              <a:rPr sz="1721" spc="-18" dirty="0">
                <a:solidFill>
                  <a:srgbClr val="33465B"/>
                </a:solidFill>
                <a:latin typeface="Arial"/>
                <a:cs typeface="Arial"/>
              </a:rPr>
              <a:t>h</a:t>
            </a:r>
            <a:r>
              <a:rPr sz="1721" spc="-75" dirty="0">
                <a:solidFill>
                  <a:srgbClr val="33465B"/>
                </a:solidFill>
                <a:latin typeface="Arial"/>
                <a:cs typeface="Arial"/>
              </a:rPr>
              <a:t>e</a:t>
            </a:r>
            <a:r>
              <a:rPr sz="1721" spc="49" dirty="0">
                <a:solidFill>
                  <a:srgbClr val="33465B"/>
                </a:solidFill>
                <a:latin typeface="Arial"/>
                <a:cs typeface="Arial"/>
              </a:rPr>
              <a:t>r</a:t>
            </a:r>
            <a:r>
              <a:rPr sz="1721" spc="-309" dirty="0">
                <a:solidFill>
                  <a:srgbClr val="33465B"/>
                </a:solidFill>
                <a:latin typeface="Arial"/>
                <a:cs typeface="Arial"/>
              </a:rPr>
              <a:t> </a:t>
            </a:r>
            <a:r>
              <a:rPr sz="1721" spc="-185" dirty="0">
                <a:solidFill>
                  <a:srgbClr val="33465B"/>
                </a:solidFill>
                <a:latin typeface="Arial"/>
                <a:cs typeface="Arial"/>
              </a:rPr>
              <a:t>as</a:t>
            </a:r>
            <a:r>
              <a:rPr sz="1721" spc="-190" dirty="0">
                <a:solidFill>
                  <a:srgbClr val="33465B"/>
                </a:solidFill>
                <a:latin typeface="Arial"/>
                <a:cs typeface="Arial"/>
              </a:rPr>
              <a:t>s</a:t>
            </a:r>
            <a:r>
              <a:rPr sz="1721" spc="-75" dirty="0">
                <a:solidFill>
                  <a:srgbClr val="33465B"/>
                </a:solidFill>
                <a:latin typeface="Arial"/>
                <a:cs typeface="Arial"/>
              </a:rPr>
              <a:t>u</a:t>
            </a:r>
            <a:r>
              <a:rPr sz="1721" spc="-101" dirty="0">
                <a:solidFill>
                  <a:srgbClr val="33465B"/>
                </a:solidFill>
                <a:latin typeface="Arial"/>
                <a:cs typeface="Arial"/>
              </a:rPr>
              <a:t>m</a:t>
            </a:r>
            <a:r>
              <a:rPr sz="1721" spc="-168" dirty="0">
                <a:solidFill>
                  <a:srgbClr val="33465B"/>
                </a:solidFill>
                <a:latin typeface="Arial"/>
                <a:cs typeface="Arial"/>
              </a:rPr>
              <a:t>p</a:t>
            </a:r>
            <a:r>
              <a:rPr sz="1721" spc="185" dirty="0">
                <a:solidFill>
                  <a:srgbClr val="33465B"/>
                </a:solidFill>
                <a:latin typeface="Arial"/>
                <a:cs typeface="Arial"/>
              </a:rPr>
              <a:t>t</a:t>
            </a:r>
            <a:r>
              <a:rPr sz="1721" spc="-35" dirty="0">
                <a:solidFill>
                  <a:srgbClr val="4D6679"/>
                </a:solidFill>
                <a:latin typeface="Arial"/>
                <a:cs typeface="Arial"/>
              </a:rPr>
              <a:t>i</a:t>
            </a:r>
            <a:r>
              <a:rPr sz="1721" spc="-71" dirty="0">
                <a:solidFill>
                  <a:srgbClr val="33465B"/>
                </a:solidFill>
                <a:latin typeface="Arial"/>
                <a:cs typeface="Arial"/>
              </a:rPr>
              <a:t>o</a:t>
            </a:r>
            <a:r>
              <a:rPr sz="1721" spc="274" dirty="0">
                <a:solidFill>
                  <a:srgbClr val="33465B"/>
                </a:solidFill>
                <a:latin typeface="Arial"/>
                <a:cs typeface="Arial"/>
              </a:rPr>
              <a:t>n</a:t>
            </a:r>
            <a:r>
              <a:rPr sz="1721" spc="-35" dirty="0">
                <a:solidFill>
                  <a:srgbClr val="33465B"/>
                </a:solidFill>
                <a:latin typeface="Arial"/>
                <a:cs typeface="Arial"/>
              </a:rPr>
              <a:t>i</a:t>
            </a:r>
            <a:r>
              <a:rPr sz="1721" spc="57" dirty="0">
                <a:solidFill>
                  <a:srgbClr val="33465B"/>
                </a:solidFill>
                <a:latin typeface="Arial"/>
                <a:cs typeface="Arial"/>
              </a:rPr>
              <a:t>n</a:t>
            </a:r>
            <a:r>
              <a:rPr sz="1721" spc="247" dirty="0">
                <a:solidFill>
                  <a:srgbClr val="33465B"/>
                </a:solidFill>
                <a:latin typeface="Arial"/>
                <a:cs typeface="Arial"/>
              </a:rPr>
              <a:t>t</a:t>
            </a:r>
            <a:r>
              <a:rPr sz="1721" spc="-137" dirty="0">
                <a:solidFill>
                  <a:srgbClr val="28343F"/>
                </a:solidFill>
                <a:latin typeface="Arial"/>
                <a:cs typeface="Arial"/>
              </a:rPr>
              <a:t>h</a:t>
            </a:r>
            <a:r>
              <a:rPr sz="1721" spc="-49" dirty="0">
                <a:solidFill>
                  <a:srgbClr val="33465B"/>
                </a:solidFill>
                <a:latin typeface="Arial"/>
                <a:cs typeface="Arial"/>
              </a:rPr>
              <a:t>e</a:t>
            </a:r>
            <a:r>
              <a:rPr sz="1721" spc="-180" dirty="0">
                <a:solidFill>
                  <a:srgbClr val="33465B"/>
                </a:solidFill>
                <a:latin typeface="Arial"/>
                <a:cs typeface="Arial"/>
              </a:rPr>
              <a:t> </a:t>
            </a:r>
            <a:r>
              <a:rPr sz="1721" spc="-79" dirty="0">
                <a:solidFill>
                  <a:srgbClr val="33465B"/>
                </a:solidFill>
                <a:latin typeface="Arial"/>
                <a:cs typeface="Arial"/>
              </a:rPr>
              <a:t>prac</a:t>
            </a:r>
            <a:r>
              <a:rPr sz="1721" spc="-62" dirty="0">
                <a:solidFill>
                  <a:srgbClr val="33465B"/>
                </a:solidFill>
                <a:latin typeface="Arial"/>
                <a:cs typeface="Arial"/>
              </a:rPr>
              <a:t>t</a:t>
            </a:r>
            <a:r>
              <a:rPr sz="1721" spc="-35" dirty="0">
                <a:solidFill>
                  <a:srgbClr val="33465B"/>
                </a:solidFill>
                <a:latin typeface="Arial"/>
                <a:cs typeface="Arial"/>
              </a:rPr>
              <a:t>i</a:t>
            </a:r>
            <a:r>
              <a:rPr sz="1721" spc="-115" dirty="0">
                <a:solidFill>
                  <a:srgbClr val="33465B"/>
                </a:solidFill>
                <a:latin typeface="Arial"/>
                <a:cs typeface="Arial"/>
              </a:rPr>
              <a:t>c</a:t>
            </a:r>
            <a:r>
              <a:rPr sz="1721" spc="-154" dirty="0">
                <a:solidFill>
                  <a:srgbClr val="33465B"/>
                </a:solidFill>
                <a:latin typeface="Arial"/>
                <a:cs typeface="Arial"/>
              </a:rPr>
              <a:t>a</a:t>
            </a:r>
            <a:r>
              <a:rPr sz="1721" spc="185" dirty="0">
                <a:solidFill>
                  <a:srgbClr val="33465B"/>
                </a:solidFill>
                <a:latin typeface="Arial"/>
                <a:cs typeface="Arial"/>
              </a:rPr>
              <a:t>l</a:t>
            </a:r>
            <a:r>
              <a:rPr sz="1721" spc="18" dirty="0">
                <a:solidFill>
                  <a:srgbClr val="33465B"/>
                </a:solidFill>
                <a:latin typeface="Arial"/>
                <a:cs typeface="Arial"/>
              </a:rPr>
              <a:t>f</a:t>
            </a:r>
            <a:r>
              <a:rPr sz="1721" spc="4" dirty="0">
                <a:solidFill>
                  <a:srgbClr val="33465B"/>
                </a:solidFill>
                <a:latin typeface="Arial"/>
                <a:cs typeface="Arial"/>
              </a:rPr>
              <a:t>or</a:t>
            </a:r>
            <a:r>
              <a:rPr sz="1721" spc="-79" dirty="0">
                <a:solidFill>
                  <a:srgbClr val="33465B"/>
                </a:solidFill>
                <a:latin typeface="Arial"/>
                <a:cs typeface="Arial"/>
              </a:rPr>
              <a:t>m</a:t>
            </a:r>
            <a:r>
              <a:rPr sz="1721" spc="-101" dirty="0">
                <a:solidFill>
                  <a:srgbClr val="33465B"/>
                </a:solidFill>
                <a:latin typeface="Arial"/>
                <a:cs typeface="Arial"/>
              </a:rPr>
              <a:t>u</a:t>
            </a:r>
            <a:r>
              <a:rPr sz="1721" spc="-35" dirty="0">
                <a:solidFill>
                  <a:srgbClr val="4D6679"/>
                </a:solidFill>
                <a:latin typeface="Arial"/>
                <a:cs typeface="Arial"/>
              </a:rPr>
              <a:t>l</a:t>
            </a:r>
            <a:r>
              <a:rPr sz="1721" spc="-168" dirty="0">
                <a:solidFill>
                  <a:srgbClr val="28343F"/>
                </a:solidFill>
                <a:latin typeface="Arial"/>
                <a:cs typeface="Arial"/>
              </a:rPr>
              <a:t>a</a:t>
            </a:r>
            <a:r>
              <a:rPr sz="1721" spc="-141" dirty="0">
                <a:solidFill>
                  <a:srgbClr val="33465B"/>
                </a:solidFill>
                <a:latin typeface="Arial"/>
                <a:cs typeface="Arial"/>
              </a:rPr>
              <a:t>s</a:t>
            </a:r>
            <a:r>
              <a:rPr sz="1721" spc="-216" dirty="0">
                <a:solidFill>
                  <a:srgbClr val="33465B"/>
                </a:solidFill>
                <a:latin typeface="Arial"/>
                <a:cs typeface="Arial"/>
              </a:rPr>
              <a:t> </a:t>
            </a:r>
            <a:r>
              <a:rPr sz="1721" spc="-101" dirty="0">
                <a:solidFill>
                  <a:srgbClr val="33465B"/>
                </a:solidFill>
                <a:latin typeface="Arial"/>
                <a:cs typeface="Arial"/>
              </a:rPr>
              <a:t>(s</a:t>
            </a:r>
            <a:r>
              <a:rPr sz="1721" spc="-199" dirty="0">
                <a:solidFill>
                  <a:srgbClr val="33465B"/>
                </a:solidFill>
                <a:latin typeface="Arial"/>
                <a:cs typeface="Arial"/>
              </a:rPr>
              <a:t>u</a:t>
            </a:r>
            <a:r>
              <a:rPr sz="1721" spc="-66" dirty="0">
                <a:solidFill>
                  <a:srgbClr val="33465B"/>
                </a:solidFill>
                <a:latin typeface="Arial"/>
                <a:cs typeface="Arial"/>
              </a:rPr>
              <a:t>c</a:t>
            </a:r>
            <a:r>
              <a:rPr sz="1721" spc="-13" dirty="0">
                <a:solidFill>
                  <a:srgbClr val="28343F"/>
                </a:solidFill>
                <a:latin typeface="Arial"/>
                <a:cs typeface="Arial"/>
              </a:rPr>
              <a:t>h</a:t>
            </a:r>
            <a:r>
              <a:rPr sz="1721" spc="-318" dirty="0">
                <a:solidFill>
                  <a:srgbClr val="28343F"/>
                </a:solidFill>
                <a:latin typeface="Arial"/>
                <a:cs typeface="Arial"/>
              </a:rPr>
              <a:t> </a:t>
            </a:r>
            <a:r>
              <a:rPr sz="1721" spc="-163" dirty="0">
                <a:solidFill>
                  <a:srgbClr val="33465B"/>
                </a:solidFill>
                <a:latin typeface="Arial"/>
                <a:cs typeface="Arial"/>
              </a:rPr>
              <a:t>a</a:t>
            </a:r>
            <a:r>
              <a:rPr sz="1721" spc="-168" dirty="0">
                <a:solidFill>
                  <a:srgbClr val="33465B"/>
                </a:solidFill>
                <a:latin typeface="Arial"/>
                <a:cs typeface="Arial"/>
              </a:rPr>
              <a:t>s</a:t>
            </a:r>
            <a:r>
              <a:rPr sz="1721" spc="476" dirty="0">
                <a:solidFill>
                  <a:srgbClr val="33465B"/>
                </a:solidFill>
                <a:latin typeface="Arial"/>
                <a:cs typeface="Arial"/>
              </a:rPr>
              <a:t>:</a:t>
            </a:r>
            <a:r>
              <a:rPr sz="1721" dirty="0">
                <a:solidFill>
                  <a:srgbClr val="33465B"/>
                </a:solidFill>
                <a:latin typeface="Arial"/>
                <a:cs typeface="Arial"/>
              </a:rPr>
              <a:t>	</a:t>
            </a:r>
            <a:r>
              <a:rPr sz="1809" i="1" spc="-93" dirty="0">
                <a:solidFill>
                  <a:srgbClr val="33465B"/>
                </a:solidFill>
                <a:latin typeface="Arial"/>
                <a:cs typeface="Arial"/>
              </a:rPr>
              <a:t>p,</a:t>
            </a:r>
            <a:r>
              <a:rPr sz="1809" i="1" spc="-146" dirty="0">
                <a:solidFill>
                  <a:srgbClr val="33465B"/>
                </a:solidFill>
                <a:latin typeface="Arial"/>
                <a:cs typeface="Arial"/>
              </a:rPr>
              <a:t>,</a:t>
            </a:r>
            <a:r>
              <a:rPr sz="1809" i="1" spc="-9" dirty="0">
                <a:solidFill>
                  <a:srgbClr val="33465B"/>
                </a:solidFill>
                <a:latin typeface="Arial"/>
                <a:cs typeface="Arial"/>
              </a:rPr>
              <a:t>w</a:t>
            </a:r>
            <a:r>
              <a:rPr sz="1809" i="1" spc="62" dirty="0">
                <a:solidFill>
                  <a:srgbClr val="28343F"/>
                </a:solidFill>
                <a:latin typeface="Arial"/>
                <a:cs typeface="Arial"/>
              </a:rPr>
              <a:t>'</a:t>
            </a:r>
            <a:r>
              <a:rPr sz="1897" i="1" spc="115" dirty="0">
                <a:solidFill>
                  <a:srgbClr val="28343F"/>
                </a:solidFill>
                <a:latin typeface="Times New Roman"/>
                <a:cs typeface="Times New Roman"/>
              </a:rPr>
              <a:t>s</a:t>
            </a:r>
            <a:r>
              <a:rPr sz="1897" i="1" spc="251" dirty="0">
                <a:solidFill>
                  <a:srgbClr val="28343F"/>
                </a:solidFill>
                <a:latin typeface="Times New Roman"/>
                <a:cs typeface="Times New Roman"/>
              </a:rPr>
              <a:t>'</a:t>
            </a:r>
            <a:r>
              <a:rPr sz="2471" spc="-296" dirty="0">
                <a:solidFill>
                  <a:srgbClr val="0C1116"/>
                </a:solidFill>
                <a:latin typeface="Times New Roman"/>
                <a:cs typeface="Times New Roman"/>
              </a:rPr>
              <a:t>=</a:t>
            </a:r>
            <a:r>
              <a:rPr sz="2471" spc="-291" dirty="0">
                <a:solidFill>
                  <a:srgbClr val="0C1116"/>
                </a:solidFill>
                <a:latin typeface="Times New Roman"/>
                <a:cs typeface="Times New Roman"/>
              </a:rPr>
              <a:t> </a:t>
            </a:r>
            <a:r>
              <a:rPr sz="1721" spc="26" dirty="0">
                <a:solidFill>
                  <a:srgbClr val="33465B"/>
                </a:solidFill>
                <a:latin typeface="Times New Roman"/>
                <a:cs typeface="Times New Roman"/>
              </a:rPr>
              <a:t>w</a:t>
            </a:r>
            <a:r>
              <a:rPr sz="1721" spc="154" dirty="0">
                <a:solidFill>
                  <a:srgbClr val="33465B"/>
                </a:solidFill>
                <a:latin typeface="Times New Roman"/>
                <a:cs typeface="Times New Roman"/>
              </a:rPr>
              <a:t>'</a:t>
            </a:r>
            <a:r>
              <a:rPr sz="2118" i="1" spc="-88" dirty="0">
                <a:solidFill>
                  <a:srgbClr val="28343F"/>
                </a:solidFill>
                <a:latin typeface="Times New Roman"/>
                <a:cs typeface="Times New Roman"/>
              </a:rPr>
              <a:t>'</a:t>
            </a:r>
            <a:r>
              <a:rPr sz="2118" i="1" spc="-361" dirty="0">
                <a:solidFill>
                  <a:srgbClr val="28343F"/>
                </a:solidFill>
                <a:latin typeface="Times New Roman"/>
                <a:cs typeface="Times New Roman"/>
              </a:rPr>
              <a:t>P</a:t>
            </a:r>
            <a:r>
              <a:rPr sz="2118" i="1" spc="-234" dirty="0">
                <a:solidFill>
                  <a:srgbClr val="28343F"/>
                </a:solidFill>
                <a:latin typeface="Times New Roman"/>
                <a:cs typeface="Times New Roman"/>
              </a:rPr>
              <a:t>'</a:t>
            </a:r>
            <a:r>
              <a:rPr sz="2118" i="1" spc="-361" dirty="0">
                <a:solidFill>
                  <a:srgbClr val="33465B"/>
                </a:solidFill>
                <a:latin typeface="Times New Roman"/>
                <a:cs typeface="Times New Roman"/>
              </a:rPr>
              <a:t>c</a:t>
            </a:r>
            <a:endParaRPr sz="2118">
              <a:latin typeface="Times New Roman"/>
              <a:cs typeface="Times New Roman"/>
            </a:endParaRPr>
          </a:p>
        </p:txBody>
      </p:sp>
    </p:spTree>
    <p:extLst>
      <p:ext uri="{BB962C8B-B14F-4D97-AF65-F5344CB8AC3E}">
        <p14:creationId xmlns:p14="http://schemas.microsoft.com/office/powerpoint/2010/main" val="88809620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18660" y="718073"/>
            <a:ext cx="1044836" cy="229945"/>
          </a:xfrm>
          <a:prstGeom prst="rect">
            <a:avLst/>
          </a:prstGeom>
          <a:blipFill>
            <a:blip r:embed="rId2" cstate="print"/>
            <a:stretch>
              <a:fillRect/>
            </a:stretch>
          </a:blipFill>
        </p:spPr>
        <p:txBody>
          <a:bodyPr wrap="square" lIns="0" tIns="0" rIns="0" bIns="0" rtlCol="0"/>
          <a:lstStyle/>
          <a:p>
            <a:endParaRPr sz="1588"/>
          </a:p>
        </p:txBody>
      </p:sp>
      <p:sp>
        <p:nvSpPr>
          <p:cNvPr id="3" name="object 3"/>
          <p:cNvSpPr/>
          <p:nvPr/>
        </p:nvSpPr>
        <p:spPr>
          <a:xfrm>
            <a:off x="5648213" y="718073"/>
            <a:ext cx="2154219" cy="229945"/>
          </a:xfrm>
          <a:prstGeom prst="rect">
            <a:avLst/>
          </a:prstGeom>
          <a:blipFill>
            <a:blip r:embed="rId3" cstate="print"/>
            <a:stretch>
              <a:fillRect/>
            </a:stretch>
          </a:blipFill>
        </p:spPr>
        <p:txBody>
          <a:bodyPr wrap="square" lIns="0" tIns="0" rIns="0" bIns="0" rtlCol="0"/>
          <a:lstStyle/>
          <a:p>
            <a:endParaRPr sz="1588"/>
          </a:p>
        </p:txBody>
      </p:sp>
      <p:sp>
        <p:nvSpPr>
          <p:cNvPr id="4" name="object 4"/>
          <p:cNvSpPr/>
          <p:nvPr/>
        </p:nvSpPr>
        <p:spPr>
          <a:xfrm>
            <a:off x="2471345" y="568810"/>
            <a:ext cx="0" cy="5797363"/>
          </a:xfrm>
          <a:custGeom>
            <a:avLst/>
            <a:gdLst/>
            <a:ahLst/>
            <a:cxnLst/>
            <a:rect l="l" t="t" r="r" b="b"/>
            <a:pathLst>
              <a:path h="6570345">
                <a:moveTo>
                  <a:pt x="0" y="6569964"/>
                </a:moveTo>
                <a:lnTo>
                  <a:pt x="0" y="0"/>
                </a:lnTo>
              </a:path>
            </a:pathLst>
          </a:custGeom>
          <a:ln w="22860">
            <a:solidFill>
              <a:srgbClr val="77A3D8"/>
            </a:solidFill>
          </a:ln>
        </p:spPr>
        <p:txBody>
          <a:bodyPr wrap="square" lIns="0" tIns="0" rIns="0" bIns="0" rtlCol="0"/>
          <a:lstStyle/>
          <a:p>
            <a:endParaRPr sz="1588"/>
          </a:p>
        </p:txBody>
      </p:sp>
      <p:sp>
        <p:nvSpPr>
          <p:cNvPr id="5" name="object 5"/>
          <p:cNvSpPr/>
          <p:nvPr/>
        </p:nvSpPr>
        <p:spPr>
          <a:xfrm>
            <a:off x="9758979" y="6087483"/>
            <a:ext cx="0" cy="351304"/>
          </a:xfrm>
          <a:custGeom>
            <a:avLst/>
            <a:gdLst/>
            <a:ahLst/>
            <a:cxnLst/>
            <a:rect l="l" t="t" r="r" b="b"/>
            <a:pathLst>
              <a:path h="398145">
                <a:moveTo>
                  <a:pt x="0" y="397763"/>
                </a:moveTo>
                <a:lnTo>
                  <a:pt x="0" y="0"/>
                </a:lnTo>
              </a:path>
            </a:pathLst>
          </a:custGeom>
          <a:ln w="13716">
            <a:solidFill>
              <a:srgbClr val="18232F"/>
            </a:solidFill>
          </a:ln>
        </p:spPr>
        <p:txBody>
          <a:bodyPr wrap="square" lIns="0" tIns="0" rIns="0" bIns="0" rtlCol="0"/>
          <a:lstStyle/>
          <a:p>
            <a:endParaRPr sz="1588"/>
          </a:p>
        </p:txBody>
      </p:sp>
      <p:sp>
        <p:nvSpPr>
          <p:cNvPr id="6" name="object 6"/>
          <p:cNvSpPr/>
          <p:nvPr/>
        </p:nvSpPr>
        <p:spPr>
          <a:xfrm>
            <a:off x="9968752" y="568810"/>
            <a:ext cx="0" cy="5535146"/>
          </a:xfrm>
          <a:custGeom>
            <a:avLst/>
            <a:gdLst/>
            <a:ahLst/>
            <a:cxnLst/>
            <a:rect l="l" t="t" r="r" b="b"/>
            <a:pathLst>
              <a:path h="6273165">
                <a:moveTo>
                  <a:pt x="0" y="6272783"/>
                </a:moveTo>
                <a:lnTo>
                  <a:pt x="0" y="0"/>
                </a:lnTo>
              </a:path>
            </a:pathLst>
          </a:custGeom>
          <a:ln w="45720">
            <a:solidFill>
              <a:srgbClr val="4B606B"/>
            </a:solidFill>
          </a:ln>
        </p:spPr>
        <p:txBody>
          <a:bodyPr wrap="square" lIns="0" tIns="0" rIns="0" bIns="0" rtlCol="0"/>
          <a:lstStyle/>
          <a:p>
            <a:endParaRPr sz="1588"/>
          </a:p>
        </p:txBody>
      </p:sp>
      <p:sp>
        <p:nvSpPr>
          <p:cNvPr id="7" name="object 7"/>
          <p:cNvSpPr/>
          <p:nvPr/>
        </p:nvSpPr>
        <p:spPr>
          <a:xfrm>
            <a:off x="10065571" y="467957"/>
            <a:ext cx="0" cy="5635999"/>
          </a:xfrm>
          <a:custGeom>
            <a:avLst/>
            <a:gdLst/>
            <a:ahLst/>
            <a:cxnLst/>
            <a:rect l="l" t="t" r="r" b="b"/>
            <a:pathLst>
              <a:path h="6387465">
                <a:moveTo>
                  <a:pt x="0" y="6387083"/>
                </a:moveTo>
                <a:lnTo>
                  <a:pt x="0" y="0"/>
                </a:lnTo>
              </a:path>
            </a:pathLst>
          </a:custGeom>
          <a:ln w="45720">
            <a:solidFill>
              <a:srgbClr val="646464"/>
            </a:solidFill>
          </a:ln>
        </p:spPr>
        <p:txBody>
          <a:bodyPr wrap="square" lIns="0" tIns="0" rIns="0" bIns="0" rtlCol="0"/>
          <a:lstStyle/>
          <a:p>
            <a:endParaRPr sz="1588"/>
          </a:p>
        </p:txBody>
      </p:sp>
      <p:sp>
        <p:nvSpPr>
          <p:cNvPr id="8" name="object 8"/>
          <p:cNvSpPr/>
          <p:nvPr/>
        </p:nvSpPr>
        <p:spPr>
          <a:xfrm>
            <a:off x="2461259" y="588981"/>
            <a:ext cx="7528112" cy="0"/>
          </a:xfrm>
          <a:custGeom>
            <a:avLst/>
            <a:gdLst/>
            <a:ahLst/>
            <a:cxnLst/>
            <a:rect l="l" t="t" r="r" b="b"/>
            <a:pathLst>
              <a:path w="8531860">
                <a:moveTo>
                  <a:pt x="0" y="0"/>
                </a:moveTo>
                <a:lnTo>
                  <a:pt x="8531352" y="0"/>
                </a:lnTo>
              </a:path>
            </a:pathLst>
          </a:custGeom>
          <a:ln w="45720">
            <a:solidFill>
              <a:srgbClr val="4B606B"/>
            </a:solidFill>
          </a:ln>
        </p:spPr>
        <p:txBody>
          <a:bodyPr wrap="square" lIns="0" tIns="0" rIns="0" bIns="0" rtlCol="0"/>
          <a:lstStyle/>
          <a:p>
            <a:endParaRPr sz="1588"/>
          </a:p>
        </p:txBody>
      </p:sp>
      <p:sp>
        <p:nvSpPr>
          <p:cNvPr id="9" name="object 9"/>
          <p:cNvSpPr/>
          <p:nvPr/>
        </p:nvSpPr>
        <p:spPr>
          <a:xfrm>
            <a:off x="9754945" y="6095552"/>
            <a:ext cx="331134" cy="0"/>
          </a:xfrm>
          <a:custGeom>
            <a:avLst/>
            <a:gdLst/>
            <a:ahLst/>
            <a:cxnLst/>
            <a:rect l="l" t="t" r="r" b="b"/>
            <a:pathLst>
              <a:path w="375284">
                <a:moveTo>
                  <a:pt x="0" y="0"/>
                </a:moveTo>
                <a:lnTo>
                  <a:pt x="374903" y="0"/>
                </a:lnTo>
              </a:path>
            </a:pathLst>
          </a:custGeom>
          <a:ln w="18288">
            <a:solidFill>
              <a:srgbClr val="232B34"/>
            </a:solidFill>
          </a:ln>
        </p:spPr>
        <p:txBody>
          <a:bodyPr wrap="square" lIns="0" tIns="0" rIns="0" bIns="0" rtlCol="0"/>
          <a:lstStyle/>
          <a:p>
            <a:endParaRPr sz="1588"/>
          </a:p>
        </p:txBody>
      </p:sp>
      <p:sp>
        <p:nvSpPr>
          <p:cNvPr id="10" name="object 10"/>
          <p:cNvSpPr/>
          <p:nvPr/>
        </p:nvSpPr>
        <p:spPr>
          <a:xfrm>
            <a:off x="2461259" y="6343649"/>
            <a:ext cx="7306235" cy="0"/>
          </a:xfrm>
          <a:custGeom>
            <a:avLst/>
            <a:gdLst/>
            <a:ahLst/>
            <a:cxnLst/>
            <a:rect l="l" t="t" r="r" b="b"/>
            <a:pathLst>
              <a:path w="8280400">
                <a:moveTo>
                  <a:pt x="0" y="0"/>
                </a:moveTo>
                <a:lnTo>
                  <a:pt x="8279892" y="0"/>
                </a:lnTo>
              </a:path>
            </a:pathLst>
          </a:custGeom>
          <a:ln w="50292">
            <a:solidFill>
              <a:srgbClr val="4F6474"/>
            </a:solidFill>
          </a:ln>
        </p:spPr>
        <p:txBody>
          <a:bodyPr wrap="square" lIns="0" tIns="0" rIns="0" bIns="0" rtlCol="0"/>
          <a:lstStyle/>
          <a:p>
            <a:endParaRPr sz="1588"/>
          </a:p>
        </p:txBody>
      </p:sp>
      <p:sp>
        <p:nvSpPr>
          <p:cNvPr id="11" name="object 11"/>
          <p:cNvSpPr txBox="1"/>
          <p:nvPr/>
        </p:nvSpPr>
        <p:spPr>
          <a:xfrm>
            <a:off x="3248809" y="1419337"/>
            <a:ext cx="6321238" cy="3962688"/>
          </a:xfrm>
          <a:prstGeom prst="rect">
            <a:avLst/>
          </a:prstGeom>
        </p:spPr>
        <p:txBody>
          <a:bodyPr vert="horz" wrap="square" lIns="0" tIns="0" rIns="0" bIns="0" rtlCol="0">
            <a:spAutoFit/>
          </a:bodyPr>
          <a:lstStyle/>
          <a:p>
            <a:pPr marL="39223"/>
            <a:r>
              <a:rPr sz="1721" spc="-93" dirty="0">
                <a:solidFill>
                  <a:srgbClr val="2F4152"/>
                </a:solidFill>
                <a:latin typeface="Arial"/>
                <a:cs typeface="Arial"/>
              </a:rPr>
              <a:t>Measurements</a:t>
            </a:r>
            <a:r>
              <a:rPr sz="1721" spc="-278" dirty="0">
                <a:solidFill>
                  <a:srgbClr val="2F4152"/>
                </a:solidFill>
                <a:latin typeface="Arial"/>
                <a:cs typeface="Arial"/>
              </a:rPr>
              <a:t> </a:t>
            </a:r>
            <a:r>
              <a:rPr sz="1500" spc="66" dirty="0">
                <a:solidFill>
                  <a:srgbClr val="2F4152"/>
                </a:solidFill>
                <a:latin typeface="Arial"/>
                <a:cs typeface="Arial"/>
              </a:rPr>
              <a:t>at</a:t>
            </a:r>
            <a:r>
              <a:rPr sz="1500" spc="-207" dirty="0">
                <a:solidFill>
                  <a:srgbClr val="2F4152"/>
                </a:solidFill>
                <a:latin typeface="Arial"/>
                <a:cs typeface="Arial"/>
              </a:rPr>
              <a:t> </a:t>
            </a:r>
            <a:r>
              <a:rPr sz="1721" spc="-49" dirty="0">
                <a:solidFill>
                  <a:srgbClr val="2F4152"/>
                </a:solidFill>
                <a:latin typeface="Arial"/>
                <a:cs typeface="Arial"/>
              </a:rPr>
              <a:t>a</a:t>
            </a:r>
            <a:r>
              <a:rPr sz="1721" spc="-265" dirty="0">
                <a:solidFill>
                  <a:srgbClr val="2F4152"/>
                </a:solidFill>
                <a:latin typeface="Arial"/>
                <a:cs typeface="Arial"/>
              </a:rPr>
              <a:t> </a:t>
            </a:r>
            <a:r>
              <a:rPr sz="1721" dirty="0">
                <a:solidFill>
                  <a:srgbClr val="2F4152"/>
                </a:solidFill>
                <a:latin typeface="Arial"/>
                <a:cs typeface="Arial"/>
              </a:rPr>
              <a:t>pointcan</a:t>
            </a:r>
            <a:r>
              <a:rPr sz="1721" spc="-216" dirty="0">
                <a:solidFill>
                  <a:srgbClr val="2F4152"/>
                </a:solidFill>
                <a:latin typeface="Arial"/>
                <a:cs typeface="Arial"/>
              </a:rPr>
              <a:t> </a:t>
            </a:r>
            <a:r>
              <a:rPr sz="1721" spc="-71" dirty="0">
                <a:solidFill>
                  <a:srgbClr val="2F4152"/>
                </a:solidFill>
                <a:latin typeface="Arial"/>
                <a:cs typeface="Arial"/>
              </a:rPr>
              <a:t>represent</a:t>
            </a:r>
            <a:r>
              <a:rPr sz="1721" spc="-287" dirty="0">
                <a:solidFill>
                  <a:srgbClr val="2F4152"/>
                </a:solidFill>
                <a:latin typeface="Arial"/>
                <a:cs typeface="Arial"/>
              </a:rPr>
              <a:t> </a:t>
            </a:r>
            <a:r>
              <a:rPr sz="1721" spc="-49" dirty="0">
                <a:solidFill>
                  <a:srgbClr val="2F4152"/>
                </a:solidFill>
                <a:latin typeface="Arial"/>
                <a:cs typeface="Arial"/>
              </a:rPr>
              <a:t>an</a:t>
            </a:r>
            <a:r>
              <a:rPr sz="1721" spc="-282" dirty="0">
                <a:solidFill>
                  <a:srgbClr val="2F4152"/>
                </a:solidFill>
                <a:latin typeface="Arial"/>
                <a:cs typeface="Arial"/>
              </a:rPr>
              <a:t> </a:t>
            </a:r>
            <a:r>
              <a:rPr sz="1721" spc="-26" dirty="0">
                <a:solidFill>
                  <a:srgbClr val="2F4152"/>
                </a:solidFill>
                <a:latin typeface="Arial"/>
                <a:cs typeface="Arial"/>
              </a:rPr>
              <a:t>upw</a:t>
            </a:r>
            <a:r>
              <a:rPr sz="1721" spc="-26" dirty="0">
                <a:solidFill>
                  <a:srgbClr val="4D6479"/>
                </a:solidFill>
                <a:latin typeface="Arial"/>
                <a:cs typeface="Arial"/>
              </a:rPr>
              <a:t>i</a:t>
            </a:r>
            <a:r>
              <a:rPr sz="1721" spc="-26" dirty="0">
                <a:solidFill>
                  <a:srgbClr val="2F4152"/>
                </a:solidFill>
                <a:latin typeface="Arial"/>
                <a:cs typeface="Arial"/>
              </a:rPr>
              <a:t>nd</a:t>
            </a:r>
            <a:r>
              <a:rPr sz="1721" spc="-318" dirty="0">
                <a:solidFill>
                  <a:srgbClr val="2F4152"/>
                </a:solidFill>
                <a:latin typeface="Arial"/>
                <a:cs typeface="Arial"/>
              </a:rPr>
              <a:t> </a:t>
            </a:r>
            <a:r>
              <a:rPr sz="1721" spc="-93" dirty="0">
                <a:solidFill>
                  <a:srgbClr val="2F4152"/>
                </a:solidFill>
                <a:latin typeface="Arial"/>
                <a:cs typeface="Arial"/>
              </a:rPr>
              <a:t>area</a:t>
            </a:r>
            <a:endParaRPr sz="1721">
              <a:latin typeface="Arial"/>
              <a:cs typeface="Arial"/>
            </a:endParaRPr>
          </a:p>
          <a:p>
            <a:pPr>
              <a:spcBef>
                <a:spcPts val="9"/>
              </a:spcBef>
            </a:pPr>
            <a:endParaRPr sz="2338">
              <a:latin typeface="Times New Roman"/>
              <a:cs typeface="Times New Roman"/>
            </a:endParaRPr>
          </a:p>
          <a:p>
            <a:pPr marL="39223"/>
            <a:r>
              <a:rPr sz="1500" spc="26" dirty="0">
                <a:solidFill>
                  <a:srgbClr val="2F4152"/>
                </a:solidFill>
                <a:latin typeface="Arial"/>
                <a:cs typeface="Arial"/>
              </a:rPr>
              <a:t>Measurements</a:t>
            </a:r>
            <a:r>
              <a:rPr sz="1500" spc="-185" dirty="0">
                <a:solidFill>
                  <a:srgbClr val="2F4152"/>
                </a:solidFill>
                <a:latin typeface="Arial"/>
                <a:cs typeface="Arial"/>
              </a:rPr>
              <a:t> </a:t>
            </a:r>
            <a:r>
              <a:rPr sz="1500" spc="-4" dirty="0">
                <a:solidFill>
                  <a:srgbClr val="2F4152"/>
                </a:solidFill>
                <a:latin typeface="Arial"/>
                <a:cs typeface="Arial"/>
              </a:rPr>
              <a:t>are</a:t>
            </a:r>
            <a:r>
              <a:rPr sz="1500" spc="-154" dirty="0">
                <a:solidFill>
                  <a:srgbClr val="2F4152"/>
                </a:solidFill>
                <a:latin typeface="Arial"/>
                <a:cs typeface="Arial"/>
              </a:rPr>
              <a:t> </a:t>
            </a:r>
            <a:r>
              <a:rPr sz="1500" spc="22" dirty="0">
                <a:solidFill>
                  <a:srgbClr val="2F4152"/>
                </a:solidFill>
                <a:latin typeface="Arial"/>
                <a:cs typeface="Arial"/>
              </a:rPr>
              <a:t>done</a:t>
            </a:r>
            <a:r>
              <a:rPr sz="1500" spc="-185" dirty="0">
                <a:solidFill>
                  <a:srgbClr val="2F4152"/>
                </a:solidFill>
                <a:latin typeface="Arial"/>
                <a:cs typeface="Arial"/>
              </a:rPr>
              <a:t> </a:t>
            </a:r>
            <a:r>
              <a:rPr sz="1500" spc="53" dirty="0">
                <a:solidFill>
                  <a:srgbClr val="2F4152"/>
                </a:solidFill>
                <a:latin typeface="Arial"/>
                <a:cs typeface="Arial"/>
              </a:rPr>
              <a:t>inside</a:t>
            </a:r>
            <a:r>
              <a:rPr sz="1500" spc="-287" dirty="0">
                <a:solidFill>
                  <a:srgbClr val="2F4152"/>
                </a:solidFill>
                <a:latin typeface="Arial"/>
                <a:cs typeface="Arial"/>
              </a:rPr>
              <a:t> </a:t>
            </a:r>
            <a:r>
              <a:rPr sz="1500" spc="124" dirty="0">
                <a:solidFill>
                  <a:srgbClr val="212B36"/>
                </a:solidFill>
                <a:latin typeface="Arial"/>
                <a:cs typeface="Arial"/>
              </a:rPr>
              <a:t>t</a:t>
            </a:r>
            <a:r>
              <a:rPr sz="1500" spc="124" dirty="0">
                <a:solidFill>
                  <a:srgbClr val="2F4152"/>
                </a:solidFill>
                <a:latin typeface="Arial"/>
                <a:cs typeface="Arial"/>
              </a:rPr>
              <a:t>he</a:t>
            </a:r>
            <a:r>
              <a:rPr sz="1500" spc="-141" dirty="0">
                <a:solidFill>
                  <a:srgbClr val="2F4152"/>
                </a:solidFill>
                <a:latin typeface="Arial"/>
                <a:cs typeface="Arial"/>
              </a:rPr>
              <a:t> </a:t>
            </a:r>
            <a:r>
              <a:rPr sz="1500" spc="22" dirty="0">
                <a:solidFill>
                  <a:srgbClr val="2F4152"/>
                </a:solidFill>
                <a:latin typeface="Arial"/>
                <a:cs typeface="Arial"/>
              </a:rPr>
              <a:t>boundary</a:t>
            </a:r>
            <a:r>
              <a:rPr sz="1500" spc="-110" dirty="0">
                <a:solidFill>
                  <a:srgbClr val="2F4152"/>
                </a:solidFill>
                <a:latin typeface="Arial"/>
                <a:cs typeface="Arial"/>
              </a:rPr>
              <a:t> </a:t>
            </a:r>
            <a:r>
              <a:rPr sz="1500" spc="53" dirty="0">
                <a:solidFill>
                  <a:srgbClr val="4D6479"/>
                </a:solidFill>
                <a:latin typeface="Arial"/>
                <a:cs typeface="Arial"/>
              </a:rPr>
              <a:t>l</a:t>
            </a:r>
            <a:r>
              <a:rPr sz="1500" spc="53" dirty="0">
                <a:solidFill>
                  <a:srgbClr val="2F4152"/>
                </a:solidFill>
                <a:latin typeface="Arial"/>
                <a:cs typeface="Arial"/>
              </a:rPr>
              <a:t>aye</a:t>
            </a:r>
            <a:r>
              <a:rPr sz="1500" spc="53" dirty="0">
                <a:solidFill>
                  <a:srgbClr val="212B36"/>
                </a:solidFill>
                <a:latin typeface="Arial"/>
                <a:cs typeface="Arial"/>
              </a:rPr>
              <a:t>r</a:t>
            </a:r>
            <a:r>
              <a:rPr sz="1500" spc="-185" dirty="0">
                <a:solidFill>
                  <a:srgbClr val="212B36"/>
                </a:solidFill>
                <a:latin typeface="Arial"/>
                <a:cs typeface="Arial"/>
              </a:rPr>
              <a:t> </a:t>
            </a:r>
            <a:r>
              <a:rPr sz="1500" spc="75" dirty="0">
                <a:solidFill>
                  <a:srgbClr val="2F4152"/>
                </a:solidFill>
                <a:latin typeface="Arial"/>
                <a:cs typeface="Arial"/>
              </a:rPr>
              <a:t>o</a:t>
            </a:r>
            <a:r>
              <a:rPr sz="1500" spc="75" dirty="0">
                <a:solidFill>
                  <a:srgbClr val="161C21"/>
                </a:solidFill>
                <a:latin typeface="Arial"/>
                <a:cs typeface="Arial"/>
              </a:rPr>
              <a:t>f</a:t>
            </a:r>
            <a:r>
              <a:rPr sz="1500" spc="-150" dirty="0">
                <a:solidFill>
                  <a:srgbClr val="161C21"/>
                </a:solidFill>
                <a:latin typeface="Arial"/>
                <a:cs typeface="Arial"/>
              </a:rPr>
              <a:t> </a:t>
            </a:r>
            <a:r>
              <a:rPr sz="1500" spc="62" dirty="0">
                <a:solidFill>
                  <a:srgbClr val="4D6479"/>
                </a:solidFill>
                <a:latin typeface="Arial"/>
                <a:cs typeface="Arial"/>
              </a:rPr>
              <a:t>i</a:t>
            </a:r>
            <a:r>
              <a:rPr sz="1500" spc="62" dirty="0">
                <a:solidFill>
                  <a:srgbClr val="2F4152"/>
                </a:solidFill>
                <a:latin typeface="Arial"/>
                <a:cs typeface="Arial"/>
              </a:rPr>
              <a:t>nterest</a:t>
            </a:r>
            <a:endParaRPr sz="1500">
              <a:latin typeface="Arial"/>
              <a:cs typeface="Arial"/>
            </a:endParaRPr>
          </a:p>
          <a:p>
            <a:pPr>
              <a:spcBef>
                <a:spcPts val="10"/>
              </a:spcBef>
            </a:pPr>
            <a:endParaRPr sz="1235">
              <a:latin typeface="Times New Roman"/>
              <a:cs typeface="Times New Roman"/>
            </a:endParaRPr>
          </a:p>
          <a:p>
            <a:pPr marL="39223" marR="368693">
              <a:lnSpc>
                <a:spcPct val="167600"/>
              </a:lnSpc>
            </a:pPr>
            <a:r>
              <a:rPr sz="1500" spc="53" dirty="0">
                <a:solidFill>
                  <a:srgbClr val="2F4152"/>
                </a:solidFill>
                <a:latin typeface="Arial"/>
                <a:cs typeface="Arial"/>
              </a:rPr>
              <a:t>Fe</a:t>
            </a:r>
            <a:r>
              <a:rPr sz="1500" spc="53" dirty="0">
                <a:solidFill>
                  <a:srgbClr val="161C21"/>
                </a:solidFill>
                <a:latin typeface="Arial"/>
                <a:cs typeface="Arial"/>
              </a:rPr>
              <a:t>t</a:t>
            </a:r>
            <a:r>
              <a:rPr sz="1500" spc="53" dirty="0">
                <a:solidFill>
                  <a:srgbClr val="2F4152"/>
                </a:solidFill>
                <a:latin typeface="Arial"/>
                <a:cs typeface="Arial"/>
              </a:rPr>
              <a:t>ch</a:t>
            </a:r>
            <a:r>
              <a:rPr sz="1500" spc="53" dirty="0">
                <a:solidFill>
                  <a:srgbClr val="212B36"/>
                </a:solidFill>
                <a:latin typeface="Arial"/>
                <a:cs typeface="Arial"/>
              </a:rPr>
              <a:t>/f</a:t>
            </a:r>
            <a:r>
              <a:rPr sz="1500" spc="53" dirty="0">
                <a:solidFill>
                  <a:srgbClr val="2F4152"/>
                </a:solidFill>
                <a:latin typeface="Arial"/>
                <a:cs typeface="Arial"/>
              </a:rPr>
              <a:t>ootprint</a:t>
            </a:r>
            <a:r>
              <a:rPr sz="1500" spc="-66" dirty="0">
                <a:solidFill>
                  <a:srgbClr val="2F4152"/>
                </a:solidFill>
                <a:latin typeface="Arial"/>
                <a:cs typeface="Arial"/>
              </a:rPr>
              <a:t> </a:t>
            </a:r>
            <a:r>
              <a:rPr sz="1500" spc="18" dirty="0">
                <a:solidFill>
                  <a:srgbClr val="2F4152"/>
                </a:solidFill>
                <a:latin typeface="Arial"/>
                <a:cs typeface="Arial"/>
              </a:rPr>
              <a:t>is</a:t>
            </a:r>
            <a:r>
              <a:rPr sz="1500" spc="-57" dirty="0">
                <a:solidFill>
                  <a:srgbClr val="2F4152"/>
                </a:solidFill>
                <a:latin typeface="Arial"/>
                <a:cs typeface="Arial"/>
              </a:rPr>
              <a:t> </a:t>
            </a:r>
            <a:r>
              <a:rPr sz="1500" spc="26" dirty="0">
                <a:solidFill>
                  <a:srgbClr val="2F4152"/>
                </a:solidFill>
                <a:latin typeface="Arial"/>
                <a:cs typeface="Arial"/>
              </a:rPr>
              <a:t>adequa</a:t>
            </a:r>
            <a:r>
              <a:rPr sz="1500" spc="26" dirty="0">
                <a:solidFill>
                  <a:srgbClr val="212B36"/>
                </a:solidFill>
                <a:latin typeface="Arial"/>
                <a:cs typeface="Arial"/>
              </a:rPr>
              <a:t>t</a:t>
            </a:r>
            <a:r>
              <a:rPr sz="1500" spc="26" dirty="0">
                <a:solidFill>
                  <a:srgbClr val="2F4152"/>
                </a:solidFill>
                <a:latin typeface="Arial"/>
                <a:cs typeface="Arial"/>
              </a:rPr>
              <a:t>e</a:t>
            </a:r>
            <a:r>
              <a:rPr sz="1500" spc="-221" dirty="0">
                <a:solidFill>
                  <a:srgbClr val="2F4152"/>
                </a:solidFill>
                <a:latin typeface="Arial"/>
                <a:cs typeface="Arial"/>
              </a:rPr>
              <a:t> </a:t>
            </a:r>
            <a:r>
              <a:rPr sz="1500" spc="93" dirty="0">
                <a:solidFill>
                  <a:srgbClr val="2F4152"/>
                </a:solidFill>
                <a:latin typeface="Arial"/>
                <a:cs typeface="Arial"/>
              </a:rPr>
              <a:t>-fluxes</a:t>
            </a:r>
            <a:r>
              <a:rPr sz="1500" dirty="0">
                <a:solidFill>
                  <a:srgbClr val="2F4152"/>
                </a:solidFill>
                <a:latin typeface="Arial"/>
                <a:cs typeface="Arial"/>
              </a:rPr>
              <a:t> </a:t>
            </a:r>
            <a:r>
              <a:rPr sz="1500" spc="-4" dirty="0">
                <a:solidFill>
                  <a:srgbClr val="2F4152"/>
                </a:solidFill>
                <a:latin typeface="Arial"/>
                <a:cs typeface="Arial"/>
              </a:rPr>
              <a:t>are</a:t>
            </a:r>
            <a:r>
              <a:rPr sz="1500" spc="-53" dirty="0">
                <a:solidFill>
                  <a:srgbClr val="2F4152"/>
                </a:solidFill>
                <a:latin typeface="Arial"/>
                <a:cs typeface="Arial"/>
              </a:rPr>
              <a:t> </a:t>
            </a:r>
            <a:r>
              <a:rPr sz="1500" spc="22" dirty="0">
                <a:solidFill>
                  <a:srgbClr val="2F4152"/>
                </a:solidFill>
                <a:latin typeface="Arial"/>
                <a:cs typeface="Arial"/>
              </a:rPr>
              <a:t>me</a:t>
            </a:r>
            <a:r>
              <a:rPr sz="1500" spc="22" dirty="0">
                <a:solidFill>
                  <a:srgbClr val="212B36"/>
                </a:solidFill>
                <a:latin typeface="Arial"/>
                <a:cs typeface="Arial"/>
              </a:rPr>
              <a:t>a</a:t>
            </a:r>
            <a:r>
              <a:rPr sz="1500" spc="22" dirty="0">
                <a:solidFill>
                  <a:srgbClr val="2F4152"/>
                </a:solidFill>
                <a:latin typeface="Arial"/>
                <a:cs typeface="Arial"/>
              </a:rPr>
              <a:t>sure</a:t>
            </a:r>
            <a:r>
              <a:rPr sz="1500" spc="22" dirty="0">
                <a:solidFill>
                  <a:srgbClr val="212B36"/>
                </a:solidFill>
                <a:latin typeface="Arial"/>
                <a:cs typeface="Arial"/>
              </a:rPr>
              <a:t>d</a:t>
            </a:r>
            <a:r>
              <a:rPr sz="1500" spc="-115" dirty="0">
                <a:solidFill>
                  <a:srgbClr val="212B36"/>
                </a:solidFill>
                <a:latin typeface="Arial"/>
                <a:cs typeface="Arial"/>
              </a:rPr>
              <a:t> </a:t>
            </a:r>
            <a:r>
              <a:rPr sz="1500" spc="44" dirty="0">
                <a:solidFill>
                  <a:srgbClr val="2F4152"/>
                </a:solidFill>
                <a:latin typeface="Arial"/>
                <a:cs typeface="Arial"/>
              </a:rPr>
              <a:t>only</a:t>
            </a:r>
            <a:r>
              <a:rPr sz="1500" spc="-75" dirty="0">
                <a:solidFill>
                  <a:srgbClr val="2F4152"/>
                </a:solidFill>
                <a:latin typeface="Arial"/>
                <a:cs typeface="Arial"/>
              </a:rPr>
              <a:t> </a:t>
            </a:r>
            <a:r>
              <a:rPr sz="1500" spc="66" dirty="0">
                <a:solidFill>
                  <a:srgbClr val="2F4152"/>
                </a:solidFill>
                <a:latin typeface="Arial"/>
                <a:cs typeface="Arial"/>
              </a:rPr>
              <a:t>at</a:t>
            </a:r>
            <a:r>
              <a:rPr sz="1500" spc="-190" dirty="0">
                <a:solidFill>
                  <a:srgbClr val="2F4152"/>
                </a:solidFill>
                <a:latin typeface="Arial"/>
                <a:cs typeface="Arial"/>
              </a:rPr>
              <a:t> </a:t>
            </a:r>
            <a:r>
              <a:rPr sz="1500" spc="119" dirty="0">
                <a:solidFill>
                  <a:srgbClr val="161C21"/>
                </a:solidFill>
                <a:latin typeface="Arial"/>
                <a:cs typeface="Arial"/>
              </a:rPr>
              <a:t>t</a:t>
            </a:r>
            <a:r>
              <a:rPr sz="1500" spc="119" dirty="0">
                <a:solidFill>
                  <a:srgbClr val="2F4152"/>
                </a:solidFill>
                <a:latin typeface="Arial"/>
                <a:cs typeface="Arial"/>
              </a:rPr>
              <a:t>he</a:t>
            </a:r>
            <a:r>
              <a:rPr sz="1500" spc="-190" dirty="0">
                <a:solidFill>
                  <a:srgbClr val="2F4152"/>
                </a:solidFill>
                <a:latin typeface="Arial"/>
                <a:cs typeface="Arial"/>
              </a:rPr>
              <a:t> </a:t>
            </a:r>
            <a:r>
              <a:rPr sz="1500" spc="4" dirty="0">
                <a:solidFill>
                  <a:srgbClr val="2F4152"/>
                </a:solidFill>
                <a:latin typeface="Arial"/>
                <a:cs typeface="Arial"/>
              </a:rPr>
              <a:t>a</a:t>
            </a:r>
            <a:r>
              <a:rPr sz="1500" spc="4" dirty="0">
                <a:solidFill>
                  <a:srgbClr val="161C21"/>
                </a:solidFill>
                <a:latin typeface="Arial"/>
                <a:cs typeface="Arial"/>
              </a:rPr>
              <a:t>r</a:t>
            </a:r>
            <a:r>
              <a:rPr sz="1500" spc="4" dirty="0">
                <a:solidFill>
                  <a:srgbClr val="2F4152"/>
                </a:solidFill>
                <a:latin typeface="Arial"/>
                <a:cs typeface="Arial"/>
              </a:rPr>
              <a:t>e</a:t>
            </a:r>
            <a:r>
              <a:rPr sz="1500" spc="4" dirty="0">
                <a:solidFill>
                  <a:srgbClr val="212B36"/>
                </a:solidFill>
                <a:latin typeface="Arial"/>
                <a:cs typeface="Arial"/>
              </a:rPr>
              <a:t>a</a:t>
            </a:r>
            <a:r>
              <a:rPr sz="1500" spc="-110" dirty="0">
                <a:solidFill>
                  <a:srgbClr val="212B36"/>
                </a:solidFill>
                <a:latin typeface="Arial"/>
                <a:cs typeface="Arial"/>
              </a:rPr>
              <a:t> </a:t>
            </a:r>
            <a:r>
              <a:rPr sz="1500" spc="93" dirty="0">
                <a:solidFill>
                  <a:srgbClr val="2F4152"/>
                </a:solidFill>
                <a:latin typeface="Arial"/>
                <a:cs typeface="Arial"/>
              </a:rPr>
              <a:t>of  </a:t>
            </a:r>
            <a:r>
              <a:rPr sz="1500" spc="57" dirty="0">
                <a:solidFill>
                  <a:srgbClr val="2F4152"/>
                </a:solidFill>
                <a:latin typeface="Arial"/>
                <a:cs typeface="Arial"/>
              </a:rPr>
              <a:t>in</a:t>
            </a:r>
            <a:r>
              <a:rPr sz="1500" spc="57" dirty="0">
                <a:solidFill>
                  <a:srgbClr val="212B36"/>
                </a:solidFill>
                <a:latin typeface="Arial"/>
                <a:cs typeface="Arial"/>
              </a:rPr>
              <a:t>t</a:t>
            </a:r>
            <a:r>
              <a:rPr sz="1500" spc="57" dirty="0">
                <a:solidFill>
                  <a:srgbClr val="2F4152"/>
                </a:solidFill>
                <a:latin typeface="Arial"/>
                <a:cs typeface="Arial"/>
              </a:rPr>
              <a:t>eres</a:t>
            </a:r>
            <a:r>
              <a:rPr sz="1500" spc="57" dirty="0">
                <a:solidFill>
                  <a:srgbClr val="161C21"/>
                </a:solidFill>
                <a:latin typeface="Arial"/>
                <a:cs typeface="Arial"/>
              </a:rPr>
              <a:t>t</a:t>
            </a:r>
            <a:endParaRPr sz="1500">
              <a:latin typeface="Arial"/>
              <a:cs typeface="Arial"/>
            </a:endParaRPr>
          </a:p>
          <a:p>
            <a:pPr marL="11206" marR="4483" indent="28016">
              <a:lnSpc>
                <a:spcPts val="4483"/>
              </a:lnSpc>
              <a:spcBef>
                <a:spcPts val="560"/>
              </a:spcBef>
            </a:pPr>
            <a:r>
              <a:rPr sz="1677" spc="-79" dirty="0">
                <a:solidFill>
                  <a:srgbClr val="2F4152"/>
                </a:solidFill>
                <a:latin typeface="Times New Roman"/>
                <a:cs typeface="Times New Roman"/>
              </a:rPr>
              <a:t>F</a:t>
            </a:r>
            <a:r>
              <a:rPr sz="1677" spc="-79" dirty="0">
                <a:solidFill>
                  <a:srgbClr val="4D6479"/>
                </a:solidFill>
                <a:latin typeface="Times New Roman"/>
                <a:cs typeface="Times New Roman"/>
              </a:rPr>
              <a:t>l</a:t>
            </a:r>
            <a:r>
              <a:rPr sz="1677" spc="-79" dirty="0">
                <a:solidFill>
                  <a:srgbClr val="2F4152"/>
                </a:solidFill>
                <a:latin typeface="Times New Roman"/>
                <a:cs typeface="Times New Roman"/>
              </a:rPr>
              <a:t>ux</a:t>
            </a:r>
            <a:r>
              <a:rPr sz="1677" spc="40" dirty="0">
                <a:solidFill>
                  <a:srgbClr val="2F4152"/>
                </a:solidFill>
                <a:latin typeface="Times New Roman"/>
                <a:cs typeface="Times New Roman"/>
              </a:rPr>
              <a:t> </a:t>
            </a:r>
            <a:r>
              <a:rPr sz="1500" spc="9" dirty="0">
                <a:solidFill>
                  <a:srgbClr val="2F4152"/>
                </a:solidFill>
                <a:latin typeface="Arial"/>
                <a:cs typeface="Arial"/>
              </a:rPr>
              <a:t>is</a:t>
            </a:r>
            <a:r>
              <a:rPr sz="1500" spc="-150" dirty="0">
                <a:solidFill>
                  <a:srgbClr val="2F4152"/>
                </a:solidFill>
                <a:latin typeface="Arial"/>
                <a:cs typeface="Arial"/>
              </a:rPr>
              <a:t> </a:t>
            </a:r>
            <a:r>
              <a:rPr sz="1500" spc="66" dirty="0">
                <a:solidFill>
                  <a:srgbClr val="2F4152"/>
                </a:solidFill>
                <a:latin typeface="Arial"/>
                <a:cs typeface="Arial"/>
              </a:rPr>
              <a:t>fully</a:t>
            </a:r>
            <a:r>
              <a:rPr sz="1500" spc="-190" dirty="0">
                <a:solidFill>
                  <a:srgbClr val="2F4152"/>
                </a:solidFill>
                <a:latin typeface="Arial"/>
                <a:cs typeface="Arial"/>
              </a:rPr>
              <a:t> </a:t>
            </a:r>
            <a:r>
              <a:rPr sz="1500" spc="75" dirty="0">
                <a:solidFill>
                  <a:srgbClr val="2F4152"/>
                </a:solidFill>
                <a:latin typeface="Arial"/>
                <a:cs typeface="Arial"/>
              </a:rPr>
              <a:t>turbu</a:t>
            </a:r>
            <a:r>
              <a:rPr sz="1500" spc="75" dirty="0">
                <a:solidFill>
                  <a:srgbClr val="4D6479"/>
                </a:solidFill>
                <a:latin typeface="Arial"/>
                <a:cs typeface="Arial"/>
              </a:rPr>
              <a:t>l</a:t>
            </a:r>
            <a:r>
              <a:rPr sz="1500" spc="75" dirty="0">
                <a:solidFill>
                  <a:srgbClr val="2F4152"/>
                </a:solidFill>
                <a:latin typeface="Arial"/>
                <a:cs typeface="Arial"/>
              </a:rPr>
              <a:t>en</a:t>
            </a:r>
            <a:r>
              <a:rPr sz="1500" spc="75" dirty="0">
                <a:solidFill>
                  <a:srgbClr val="161C21"/>
                </a:solidFill>
                <a:latin typeface="Arial"/>
                <a:cs typeface="Arial"/>
              </a:rPr>
              <a:t>t</a:t>
            </a:r>
            <a:r>
              <a:rPr sz="1500" spc="-132" dirty="0">
                <a:solidFill>
                  <a:srgbClr val="161C21"/>
                </a:solidFill>
                <a:latin typeface="Arial"/>
                <a:cs typeface="Arial"/>
              </a:rPr>
              <a:t> </a:t>
            </a:r>
            <a:r>
              <a:rPr sz="1500" spc="185" dirty="0">
                <a:solidFill>
                  <a:srgbClr val="2F4152"/>
                </a:solidFill>
                <a:latin typeface="Arial"/>
                <a:cs typeface="Arial"/>
              </a:rPr>
              <a:t>-most</a:t>
            </a:r>
            <a:r>
              <a:rPr sz="1500" spc="-128" dirty="0">
                <a:solidFill>
                  <a:srgbClr val="2F4152"/>
                </a:solidFill>
                <a:latin typeface="Arial"/>
                <a:cs typeface="Arial"/>
              </a:rPr>
              <a:t> </a:t>
            </a:r>
            <a:r>
              <a:rPr sz="1500" spc="57" dirty="0">
                <a:solidFill>
                  <a:srgbClr val="2F4152"/>
                </a:solidFill>
                <a:latin typeface="Arial"/>
                <a:cs typeface="Arial"/>
              </a:rPr>
              <a:t>o</a:t>
            </a:r>
            <a:r>
              <a:rPr sz="1500" spc="57" dirty="0">
                <a:solidFill>
                  <a:srgbClr val="212B36"/>
                </a:solidFill>
                <a:latin typeface="Arial"/>
                <a:cs typeface="Arial"/>
              </a:rPr>
              <a:t>f</a:t>
            </a:r>
            <a:r>
              <a:rPr sz="1500" spc="-172" dirty="0">
                <a:solidFill>
                  <a:srgbClr val="212B36"/>
                </a:solidFill>
                <a:latin typeface="Arial"/>
                <a:cs typeface="Arial"/>
              </a:rPr>
              <a:t> </a:t>
            </a:r>
            <a:r>
              <a:rPr sz="1500" spc="62" dirty="0">
                <a:solidFill>
                  <a:srgbClr val="2F4152"/>
                </a:solidFill>
                <a:latin typeface="Arial"/>
                <a:cs typeface="Arial"/>
              </a:rPr>
              <a:t>the</a:t>
            </a:r>
            <a:r>
              <a:rPr sz="1500" spc="-18" dirty="0">
                <a:solidFill>
                  <a:srgbClr val="2F4152"/>
                </a:solidFill>
                <a:latin typeface="Arial"/>
                <a:cs typeface="Arial"/>
              </a:rPr>
              <a:t> </a:t>
            </a:r>
            <a:r>
              <a:rPr sz="1500" spc="62" dirty="0">
                <a:solidFill>
                  <a:srgbClr val="2F4152"/>
                </a:solidFill>
                <a:latin typeface="Arial"/>
                <a:cs typeface="Arial"/>
              </a:rPr>
              <a:t>net</a:t>
            </a:r>
            <a:r>
              <a:rPr sz="1500" spc="-185" dirty="0">
                <a:solidFill>
                  <a:srgbClr val="2F4152"/>
                </a:solidFill>
                <a:latin typeface="Arial"/>
                <a:cs typeface="Arial"/>
              </a:rPr>
              <a:t> </a:t>
            </a:r>
            <a:r>
              <a:rPr sz="1500" spc="44" dirty="0">
                <a:solidFill>
                  <a:srgbClr val="2F4152"/>
                </a:solidFill>
                <a:latin typeface="Arial"/>
                <a:cs typeface="Arial"/>
              </a:rPr>
              <a:t>ve</a:t>
            </a:r>
            <a:r>
              <a:rPr sz="1500" spc="44" dirty="0">
                <a:solidFill>
                  <a:srgbClr val="212B36"/>
                </a:solidFill>
                <a:latin typeface="Arial"/>
                <a:cs typeface="Arial"/>
              </a:rPr>
              <a:t>rt</a:t>
            </a:r>
            <a:r>
              <a:rPr sz="1500" spc="44" dirty="0">
                <a:solidFill>
                  <a:srgbClr val="4D6479"/>
                </a:solidFill>
                <a:latin typeface="Arial"/>
                <a:cs typeface="Arial"/>
              </a:rPr>
              <a:t>i</a:t>
            </a:r>
            <a:r>
              <a:rPr sz="1500" spc="44" dirty="0">
                <a:solidFill>
                  <a:srgbClr val="2F4152"/>
                </a:solidFill>
                <a:latin typeface="Arial"/>
                <a:cs typeface="Arial"/>
              </a:rPr>
              <a:t>cal</a:t>
            </a:r>
            <a:r>
              <a:rPr sz="1500" spc="-180" dirty="0">
                <a:solidFill>
                  <a:srgbClr val="2F4152"/>
                </a:solidFill>
                <a:latin typeface="Arial"/>
                <a:cs typeface="Arial"/>
              </a:rPr>
              <a:t> </a:t>
            </a:r>
            <a:r>
              <a:rPr sz="1500" spc="44" dirty="0">
                <a:solidFill>
                  <a:srgbClr val="161C21"/>
                </a:solidFill>
                <a:latin typeface="Arial"/>
                <a:cs typeface="Arial"/>
              </a:rPr>
              <a:t>tr</a:t>
            </a:r>
            <a:r>
              <a:rPr sz="1500" spc="44" dirty="0">
                <a:solidFill>
                  <a:srgbClr val="2F4152"/>
                </a:solidFill>
                <a:latin typeface="Arial"/>
                <a:cs typeface="Arial"/>
              </a:rPr>
              <a:t>ans</a:t>
            </a:r>
            <a:r>
              <a:rPr sz="1500" spc="44" dirty="0">
                <a:solidFill>
                  <a:srgbClr val="161C21"/>
                </a:solidFill>
                <a:latin typeface="Arial"/>
                <a:cs typeface="Arial"/>
              </a:rPr>
              <a:t>f</a:t>
            </a:r>
            <a:r>
              <a:rPr sz="1500" spc="44" dirty="0">
                <a:solidFill>
                  <a:srgbClr val="2F4152"/>
                </a:solidFill>
                <a:latin typeface="Arial"/>
                <a:cs typeface="Arial"/>
              </a:rPr>
              <a:t>e</a:t>
            </a:r>
            <a:r>
              <a:rPr sz="1500" spc="44" dirty="0">
                <a:solidFill>
                  <a:srgbClr val="161C21"/>
                </a:solidFill>
                <a:latin typeface="Arial"/>
                <a:cs typeface="Arial"/>
              </a:rPr>
              <a:t>r</a:t>
            </a:r>
            <a:r>
              <a:rPr sz="1500" spc="-154" dirty="0">
                <a:solidFill>
                  <a:srgbClr val="161C21"/>
                </a:solidFill>
                <a:latin typeface="Arial"/>
                <a:cs typeface="Arial"/>
              </a:rPr>
              <a:t> </a:t>
            </a:r>
            <a:r>
              <a:rPr sz="1500" spc="40" dirty="0">
                <a:solidFill>
                  <a:srgbClr val="4D6479"/>
                </a:solidFill>
                <a:latin typeface="Arial"/>
                <a:cs typeface="Arial"/>
              </a:rPr>
              <a:t>i</a:t>
            </a:r>
            <a:r>
              <a:rPr sz="1500" spc="40" dirty="0">
                <a:solidFill>
                  <a:srgbClr val="2F4152"/>
                </a:solidFill>
                <a:latin typeface="Arial"/>
                <a:cs typeface="Arial"/>
              </a:rPr>
              <a:t>s</a:t>
            </a:r>
            <a:r>
              <a:rPr sz="1500" spc="-101" dirty="0">
                <a:solidFill>
                  <a:srgbClr val="2F4152"/>
                </a:solidFill>
                <a:latin typeface="Arial"/>
                <a:cs typeface="Arial"/>
              </a:rPr>
              <a:t> </a:t>
            </a:r>
            <a:r>
              <a:rPr sz="1500" spc="35" dirty="0">
                <a:solidFill>
                  <a:srgbClr val="161C21"/>
                </a:solidFill>
                <a:latin typeface="Arial"/>
                <a:cs typeface="Arial"/>
              </a:rPr>
              <a:t>d</a:t>
            </a:r>
            <a:r>
              <a:rPr sz="1500" spc="35" dirty="0">
                <a:solidFill>
                  <a:srgbClr val="2F4152"/>
                </a:solidFill>
                <a:latin typeface="Arial"/>
                <a:cs typeface="Arial"/>
              </a:rPr>
              <a:t>one</a:t>
            </a:r>
            <a:r>
              <a:rPr sz="1500" spc="-93" dirty="0">
                <a:solidFill>
                  <a:srgbClr val="2F4152"/>
                </a:solidFill>
                <a:latin typeface="Arial"/>
                <a:cs typeface="Arial"/>
              </a:rPr>
              <a:t> </a:t>
            </a:r>
            <a:r>
              <a:rPr sz="1500" spc="62" dirty="0">
                <a:solidFill>
                  <a:srgbClr val="2F4152"/>
                </a:solidFill>
                <a:latin typeface="Arial"/>
                <a:cs typeface="Arial"/>
              </a:rPr>
              <a:t>by</a:t>
            </a:r>
            <a:r>
              <a:rPr sz="1500" spc="-194" dirty="0">
                <a:solidFill>
                  <a:srgbClr val="2F4152"/>
                </a:solidFill>
                <a:latin typeface="Arial"/>
                <a:cs typeface="Arial"/>
              </a:rPr>
              <a:t> </a:t>
            </a:r>
            <a:r>
              <a:rPr sz="1500" spc="26" dirty="0">
                <a:solidFill>
                  <a:srgbClr val="2F4152"/>
                </a:solidFill>
                <a:latin typeface="Arial"/>
                <a:cs typeface="Arial"/>
              </a:rPr>
              <a:t>edd</a:t>
            </a:r>
            <a:r>
              <a:rPr sz="1500" spc="26" dirty="0">
                <a:solidFill>
                  <a:srgbClr val="161C21"/>
                </a:solidFill>
                <a:latin typeface="Arial"/>
                <a:cs typeface="Arial"/>
              </a:rPr>
              <a:t>i</a:t>
            </a:r>
            <a:r>
              <a:rPr sz="1500" spc="26" dirty="0">
                <a:solidFill>
                  <a:srgbClr val="2F4152"/>
                </a:solidFill>
                <a:latin typeface="Arial"/>
                <a:cs typeface="Arial"/>
              </a:rPr>
              <a:t>es  </a:t>
            </a:r>
            <a:r>
              <a:rPr sz="1500" spc="35" dirty="0">
                <a:solidFill>
                  <a:srgbClr val="2F4152"/>
                </a:solidFill>
                <a:latin typeface="Arial"/>
                <a:cs typeface="Arial"/>
              </a:rPr>
              <a:t>Te</a:t>
            </a:r>
            <a:r>
              <a:rPr sz="1500" spc="35" dirty="0">
                <a:solidFill>
                  <a:srgbClr val="161C21"/>
                </a:solidFill>
                <a:latin typeface="Arial"/>
                <a:cs typeface="Arial"/>
              </a:rPr>
              <a:t>r</a:t>
            </a:r>
            <a:r>
              <a:rPr sz="1500" spc="35" dirty="0">
                <a:solidFill>
                  <a:srgbClr val="2F4152"/>
                </a:solidFill>
                <a:latin typeface="Arial"/>
                <a:cs typeface="Arial"/>
              </a:rPr>
              <a:t>rain</a:t>
            </a:r>
            <a:r>
              <a:rPr sz="1500" spc="-247" dirty="0">
                <a:solidFill>
                  <a:srgbClr val="2F4152"/>
                </a:solidFill>
                <a:latin typeface="Arial"/>
                <a:cs typeface="Arial"/>
              </a:rPr>
              <a:t> </a:t>
            </a:r>
            <a:r>
              <a:rPr sz="1500" spc="49" dirty="0">
                <a:solidFill>
                  <a:srgbClr val="4D6479"/>
                </a:solidFill>
                <a:latin typeface="Arial"/>
                <a:cs typeface="Arial"/>
              </a:rPr>
              <a:t>i</a:t>
            </a:r>
            <a:r>
              <a:rPr sz="1500" spc="49" dirty="0">
                <a:solidFill>
                  <a:srgbClr val="2F4152"/>
                </a:solidFill>
                <a:latin typeface="Arial"/>
                <a:cs typeface="Arial"/>
              </a:rPr>
              <a:t>s</a:t>
            </a:r>
            <a:r>
              <a:rPr sz="1500" spc="-132" dirty="0">
                <a:solidFill>
                  <a:srgbClr val="2F4152"/>
                </a:solidFill>
                <a:latin typeface="Arial"/>
                <a:cs typeface="Arial"/>
              </a:rPr>
              <a:t> </a:t>
            </a:r>
            <a:r>
              <a:rPr sz="1500" spc="49" dirty="0">
                <a:solidFill>
                  <a:srgbClr val="2F4152"/>
                </a:solidFill>
                <a:latin typeface="Arial"/>
                <a:cs typeface="Arial"/>
              </a:rPr>
              <a:t>hor</a:t>
            </a:r>
            <a:r>
              <a:rPr sz="1500" spc="49" dirty="0">
                <a:solidFill>
                  <a:srgbClr val="4D6479"/>
                </a:solidFill>
                <a:latin typeface="Arial"/>
                <a:cs typeface="Arial"/>
              </a:rPr>
              <a:t>i</a:t>
            </a:r>
            <a:r>
              <a:rPr sz="1500" spc="49" dirty="0">
                <a:solidFill>
                  <a:srgbClr val="212B36"/>
                </a:solidFill>
                <a:latin typeface="Arial"/>
                <a:cs typeface="Arial"/>
              </a:rPr>
              <a:t>z</a:t>
            </a:r>
            <a:r>
              <a:rPr sz="1500" spc="49" dirty="0">
                <a:solidFill>
                  <a:srgbClr val="2F4152"/>
                </a:solidFill>
                <a:latin typeface="Arial"/>
                <a:cs typeface="Arial"/>
              </a:rPr>
              <a:t>ontal</a:t>
            </a:r>
            <a:r>
              <a:rPr sz="1500" spc="-159" dirty="0">
                <a:solidFill>
                  <a:srgbClr val="2F4152"/>
                </a:solidFill>
                <a:latin typeface="Arial"/>
                <a:cs typeface="Arial"/>
              </a:rPr>
              <a:t> </a:t>
            </a:r>
            <a:r>
              <a:rPr sz="1500" spc="49" dirty="0">
                <a:solidFill>
                  <a:srgbClr val="2F4152"/>
                </a:solidFill>
                <a:latin typeface="Arial"/>
                <a:cs typeface="Arial"/>
              </a:rPr>
              <a:t>and</a:t>
            </a:r>
            <a:r>
              <a:rPr sz="1500" spc="-154" dirty="0">
                <a:solidFill>
                  <a:srgbClr val="2F4152"/>
                </a:solidFill>
                <a:latin typeface="Arial"/>
                <a:cs typeface="Arial"/>
              </a:rPr>
              <a:t> </a:t>
            </a:r>
            <a:r>
              <a:rPr sz="1500" spc="66" dirty="0">
                <a:solidFill>
                  <a:srgbClr val="2F4152"/>
                </a:solidFill>
                <a:latin typeface="Arial"/>
                <a:cs typeface="Arial"/>
              </a:rPr>
              <a:t>un</a:t>
            </a:r>
            <a:r>
              <a:rPr sz="1500" spc="66" dirty="0">
                <a:solidFill>
                  <a:srgbClr val="050808"/>
                </a:solidFill>
                <a:latin typeface="Arial"/>
                <a:cs typeface="Arial"/>
              </a:rPr>
              <a:t>i</a:t>
            </a:r>
            <a:r>
              <a:rPr sz="1500" spc="66" dirty="0">
                <a:solidFill>
                  <a:srgbClr val="2F4152"/>
                </a:solidFill>
                <a:latin typeface="Arial"/>
                <a:cs typeface="Arial"/>
              </a:rPr>
              <a:t>torm:</a:t>
            </a:r>
            <a:r>
              <a:rPr sz="1500" spc="-163" dirty="0">
                <a:solidFill>
                  <a:srgbClr val="2F4152"/>
                </a:solidFill>
                <a:latin typeface="Arial"/>
                <a:cs typeface="Arial"/>
              </a:rPr>
              <a:t> </a:t>
            </a:r>
            <a:r>
              <a:rPr sz="1500" spc="4" dirty="0">
                <a:solidFill>
                  <a:srgbClr val="2F4152"/>
                </a:solidFill>
                <a:latin typeface="Arial"/>
                <a:cs typeface="Arial"/>
              </a:rPr>
              <a:t>average</a:t>
            </a:r>
            <a:r>
              <a:rPr sz="1500" spc="-176" dirty="0">
                <a:solidFill>
                  <a:srgbClr val="2F4152"/>
                </a:solidFill>
                <a:latin typeface="Arial"/>
                <a:cs typeface="Arial"/>
              </a:rPr>
              <a:t> </a:t>
            </a:r>
            <a:r>
              <a:rPr sz="1500" spc="93" dirty="0">
                <a:solidFill>
                  <a:srgbClr val="2F4152"/>
                </a:solidFill>
                <a:latin typeface="Arial"/>
                <a:cs typeface="Arial"/>
              </a:rPr>
              <a:t>of</a:t>
            </a:r>
            <a:r>
              <a:rPr sz="1500" spc="-199" dirty="0">
                <a:solidFill>
                  <a:srgbClr val="2F4152"/>
                </a:solidFill>
                <a:latin typeface="Arial"/>
                <a:cs typeface="Arial"/>
              </a:rPr>
              <a:t> </a:t>
            </a:r>
            <a:r>
              <a:rPr sz="1500" spc="49" dirty="0">
                <a:solidFill>
                  <a:srgbClr val="2F4152"/>
                </a:solidFill>
                <a:latin typeface="Arial"/>
                <a:cs typeface="Arial"/>
              </a:rPr>
              <a:t>flu</a:t>
            </a:r>
            <a:r>
              <a:rPr sz="1500" spc="49" dirty="0">
                <a:solidFill>
                  <a:srgbClr val="212B36"/>
                </a:solidFill>
                <a:latin typeface="Arial"/>
                <a:cs typeface="Arial"/>
              </a:rPr>
              <a:t>ct</a:t>
            </a:r>
            <a:r>
              <a:rPr sz="1500" spc="49" dirty="0">
                <a:solidFill>
                  <a:srgbClr val="2F4152"/>
                </a:solidFill>
                <a:latin typeface="Arial"/>
                <a:cs typeface="Arial"/>
              </a:rPr>
              <a:t>ua</a:t>
            </a:r>
            <a:r>
              <a:rPr sz="1500" spc="49" dirty="0">
                <a:solidFill>
                  <a:srgbClr val="161C21"/>
                </a:solidFill>
                <a:latin typeface="Arial"/>
                <a:cs typeface="Arial"/>
              </a:rPr>
              <a:t>t</a:t>
            </a:r>
            <a:r>
              <a:rPr sz="1500" spc="49" dirty="0">
                <a:solidFill>
                  <a:srgbClr val="2F4152"/>
                </a:solidFill>
                <a:latin typeface="Arial"/>
                <a:cs typeface="Arial"/>
              </a:rPr>
              <a:t>ions</a:t>
            </a:r>
            <a:r>
              <a:rPr sz="1500" spc="-106" dirty="0">
                <a:solidFill>
                  <a:srgbClr val="2F4152"/>
                </a:solidFill>
                <a:latin typeface="Arial"/>
                <a:cs typeface="Arial"/>
              </a:rPr>
              <a:t> </a:t>
            </a:r>
            <a:r>
              <a:rPr sz="1500" spc="-9" dirty="0">
                <a:solidFill>
                  <a:srgbClr val="161C21"/>
                </a:solidFill>
                <a:latin typeface="Arial"/>
                <a:cs typeface="Arial"/>
              </a:rPr>
              <a:t>i</a:t>
            </a:r>
            <a:r>
              <a:rPr sz="1500" spc="-9" dirty="0">
                <a:solidFill>
                  <a:srgbClr val="2F4152"/>
                </a:solidFill>
                <a:latin typeface="Arial"/>
                <a:cs typeface="Arial"/>
              </a:rPr>
              <a:t>s</a:t>
            </a:r>
            <a:r>
              <a:rPr sz="1500" spc="-176" dirty="0">
                <a:solidFill>
                  <a:srgbClr val="2F4152"/>
                </a:solidFill>
                <a:latin typeface="Arial"/>
                <a:cs typeface="Arial"/>
              </a:rPr>
              <a:t> </a:t>
            </a:r>
            <a:r>
              <a:rPr sz="1500" spc="110" dirty="0">
                <a:solidFill>
                  <a:srgbClr val="212B36"/>
                </a:solidFill>
                <a:latin typeface="Arial"/>
                <a:cs typeface="Arial"/>
              </a:rPr>
              <a:t>z</a:t>
            </a:r>
            <a:r>
              <a:rPr sz="1500" spc="110" dirty="0">
                <a:solidFill>
                  <a:srgbClr val="2F4152"/>
                </a:solidFill>
                <a:latin typeface="Arial"/>
                <a:cs typeface="Arial"/>
              </a:rPr>
              <a:t>e</a:t>
            </a:r>
            <a:r>
              <a:rPr sz="1500" spc="110" dirty="0">
                <a:solidFill>
                  <a:srgbClr val="212B36"/>
                </a:solidFill>
                <a:latin typeface="Arial"/>
                <a:cs typeface="Arial"/>
              </a:rPr>
              <a:t>r</a:t>
            </a:r>
            <a:r>
              <a:rPr sz="1500" spc="110" dirty="0">
                <a:solidFill>
                  <a:srgbClr val="2F4152"/>
                </a:solidFill>
                <a:latin typeface="Arial"/>
                <a:cs typeface="Arial"/>
              </a:rPr>
              <a:t>o;</a:t>
            </a:r>
            <a:endParaRPr sz="1500">
              <a:latin typeface="Arial"/>
              <a:cs typeface="Arial"/>
            </a:endParaRPr>
          </a:p>
          <a:p>
            <a:pPr marL="31378">
              <a:spcBef>
                <a:spcPts val="653"/>
              </a:spcBef>
            </a:pPr>
            <a:r>
              <a:rPr sz="1500" spc="79" dirty="0">
                <a:solidFill>
                  <a:srgbClr val="2F4152"/>
                </a:solidFill>
                <a:latin typeface="Arial"/>
                <a:cs typeface="Arial"/>
              </a:rPr>
              <a:t>a</a:t>
            </a:r>
            <a:r>
              <a:rPr sz="1500" spc="79" dirty="0">
                <a:solidFill>
                  <a:srgbClr val="4D6479"/>
                </a:solidFill>
                <a:latin typeface="Arial"/>
                <a:cs typeface="Arial"/>
              </a:rPr>
              <a:t>i</a:t>
            </a:r>
            <a:r>
              <a:rPr sz="1500" spc="79" dirty="0">
                <a:solidFill>
                  <a:srgbClr val="2F4152"/>
                </a:solidFill>
                <a:latin typeface="Arial"/>
                <a:cs typeface="Arial"/>
              </a:rPr>
              <a:t>r</a:t>
            </a:r>
            <a:r>
              <a:rPr sz="1500" spc="-207" dirty="0">
                <a:solidFill>
                  <a:srgbClr val="2F4152"/>
                </a:solidFill>
                <a:latin typeface="Arial"/>
                <a:cs typeface="Arial"/>
              </a:rPr>
              <a:t> </a:t>
            </a:r>
            <a:r>
              <a:rPr sz="1500" spc="31" dirty="0">
                <a:solidFill>
                  <a:srgbClr val="2F4152"/>
                </a:solidFill>
                <a:latin typeface="Arial"/>
                <a:cs typeface="Arial"/>
              </a:rPr>
              <a:t>de</a:t>
            </a:r>
            <a:r>
              <a:rPr sz="1500" spc="31" dirty="0">
                <a:solidFill>
                  <a:srgbClr val="212B36"/>
                </a:solidFill>
                <a:latin typeface="Arial"/>
                <a:cs typeface="Arial"/>
              </a:rPr>
              <a:t>n</a:t>
            </a:r>
            <a:r>
              <a:rPr sz="1500" spc="31" dirty="0">
                <a:solidFill>
                  <a:srgbClr val="2F4152"/>
                </a:solidFill>
                <a:latin typeface="Arial"/>
                <a:cs typeface="Arial"/>
              </a:rPr>
              <a:t>sity</a:t>
            </a:r>
            <a:r>
              <a:rPr sz="1500" spc="-180" dirty="0">
                <a:solidFill>
                  <a:srgbClr val="2F4152"/>
                </a:solidFill>
                <a:latin typeface="Arial"/>
                <a:cs typeface="Arial"/>
              </a:rPr>
              <a:t> </a:t>
            </a:r>
            <a:r>
              <a:rPr sz="1500" spc="49" dirty="0">
                <a:solidFill>
                  <a:srgbClr val="2F4152"/>
                </a:solidFill>
                <a:latin typeface="Arial"/>
                <a:cs typeface="Arial"/>
              </a:rPr>
              <a:t>fluctuations</a:t>
            </a:r>
            <a:r>
              <a:rPr sz="1500" spc="-224" dirty="0">
                <a:solidFill>
                  <a:srgbClr val="2F4152"/>
                </a:solidFill>
                <a:latin typeface="Arial"/>
                <a:cs typeface="Arial"/>
              </a:rPr>
              <a:t> </a:t>
            </a:r>
            <a:r>
              <a:rPr sz="1500" spc="159" dirty="0">
                <a:solidFill>
                  <a:srgbClr val="2F4152"/>
                </a:solidFill>
                <a:latin typeface="Arial"/>
                <a:cs typeface="Arial"/>
              </a:rPr>
              <a:t>,flow</a:t>
            </a:r>
            <a:r>
              <a:rPr sz="1500" spc="-190" dirty="0">
                <a:solidFill>
                  <a:srgbClr val="2F4152"/>
                </a:solidFill>
                <a:latin typeface="Arial"/>
                <a:cs typeface="Arial"/>
              </a:rPr>
              <a:t> </a:t>
            </a:r>
            <a:r>
              <a:rPr sz="1500" spc="13" dirty="0">
                <a:solidFill>
                  <a:srgbClr val="2F4152"/>
                </a:solidFill>
                <a:latin typeface="Arial"/>
                <a:cs typeface="Arial"/>
              </a:rPr>
              <a:t>convergence</a:t>
            </a:r>
            <a:r>
              <a:rPr sz="1500" spc="-119" dirty="0">
                <a:solidFill>
                  <a:srgbClr val="2F4152"/>
                </a:solidFill>
                <a:latin typeface="Arial"/>
                <a:cs typeface="Arial"/>
              </a:rPr>
              <a:t> </a:t>
            </a:r>
            <a:r>
              <a:rPr sz="1500" spc="106" dirty="0">
                <a:solidFill>
                  <a:srgbClr val="2F4152"/>
                </a:solidFill>
                <a:latin typeface="Arial"/>
                <a:cs typeface="Arial"/>
              </a:rPr>
              <a:t>&amp;</a:t>
            </a:r>
            <a:r>
              <a:rPr sz="1500" spc="-207" dirty="0">
                <a:solidFill>
                  <a:srgbClr val="2F4152"/>
                </a:solidFill>
                <a:latin typeface="Arial"/>
                <a:cs typeface="Arial"/>
              </a:rPr>
              <a:t> </a:t>
            </a:r>
            <a:r>
              <a:rPr sz="1500" spc="35" dirty="0">
                <a:solidFill>
                  <a:srgbClr val="2F4152"/>
                </a:solidFill>
                <a:latin typeface="Arial"/>
                <a:cs typeface="Arial"/>
              </a:rPr>
              <a:t>d</a:t>
            </a:r>
            <a:r>
              <a:rPr sz="1500" spc="35" dirty="0">
                <a:solidFill>
                  <a:srgbClr val="161C21"/>
                </a:solidFill>
                <a:latin typeface="Arial"/>
                <a:cs typeface="Arial"/>
              </a:rPr>
              <a:t>i</a:t>
            </a:r>
            <a:r>
              <a:rPr sz="1500" spc="35" dirty="0">
                <a:solidFill>
                  <a:srgbClr val="2F4152"/>
                </a:solidFill>
                <a:latin typeface="Arial"/>
                <a:cs typeface="Arial"/>
              </a:rPr>
              <a:t>ve</a:t>
            </a:r>
            <a:r>
              <a:rPr sz="1500" spc="35" dirty="0">
                <a:solidFill>
                  <a:srgbClr val="212B36"/>
                </a:solidFill>
                <a:latin typeface="Arial"/>
                <a:cs typeface="Arial"/>
              </a:rPr>
              <a:t>r</a:t>
            </a:r>
            <a:r>
              <a:rPr sz="1500" spc="35" dirty="0">
                <a:solidFill>
                  <a:srgbClr val="2F4152"/>
                </a:solidFill>
                <a:latin typeface="Arial"/>
                <a:cs typeface="Arial"/>
              </a:rPr>
              <a:t>ge</a:t>
            </a:r>
            <a:r>
              <a:rPr sz="1500" spc="35" dirty="0">
                <a:solidFill>
                  <a:srgbClr val="212B36"/>
                </a:solidFill>
                <a:latin typeface="Arial"/>
                <a:cs typeface="Arial"/>
              </a:rPr>
              <a:t>n</a:t>
            </a:r>
            <a:r>
              <a:rPr sz="1500" spc="35" dirty="0">
                <a:solidFill>
                  <a:srgbClr val="2F4152"/>
                </a:solidFill>
                <a:latin typeface="Arial"/>
                <a:cs typeface="Arial"/>
              </a:rPr>
              <a:t>ce</a:t>
            </a:r>
            <a:r>
              <a:rPr sz="1500" spc="-159" dirty="0">
                <a:solidFill>
                  <a:srgbClr val="2F4152"/>
                </a:solidFill>
                <a:latin typeface="Arial"/>
                <a:cs typeface="Arial"/>
              </a:rPr>
              <a:t> </a:t>
            </a:r>
            <a:r>
              <a:rPr sz="1500" spc="-4" dirty="0">
                <a:solidFill>
                  <a:srgbClr val="2F4152"/>
                </a:solidFill>
                <a:latin typeface="Arial"/>
                <a:cs typeface="Arial"/>
              </a:rPr>
              <a:t>are</a:t>
            </a:r>
            <a:r>
              <a:rPr sz="1500" spc="-146" dirty="0">
                <a:solidFill>
                  <a:srgbClr val="2F4152"/>
                </a:solidFill>
                <a:latin typeface="Arial"/>
                <a:cs typeface="Arial"/>
              </a:rPr>
              <a:t> </a:t>
            </a:r>
            <a:r>
              <a:rPr sz="1500" spc="71" dirty="0">
                <a:solidFill>
                  <a:srgbClr val="2F4152"/>
                </a:solidFill>
                <a:latin typeface="Arial"/>
                <a:cs typeface="Arial"/>
              </a:rPr>
              <a:t>negligib</a:t>
            </a:r>
            <a:r>
              <a:rPr sz="1500" spc="71" dirty="0">
                <a:solidFill>
                  <a:srgbClr val="4D6479"/>
                </a:solidFill>
                <a:latin typeface="Arial"/>
                <a:cs typeface="Arial"/>
              </a:rPr>
              <a:t>l</a:t>
            </a:r>
            <a:r>
              <a:rPr sz="1500" spc="71" dirty="0">
                <a:solidFill>
                  <a:srgbClr val="2F4152"/>
                </a:solidFill>
                <a:latin typeface="Arial"/>
                <a:cs typeface="Arial"/>
              </a:rPr>
              <a:t>e</a:t>
            </a:r>
            <a:endParaRPr sz="1500">
              <a:latin typeface="Arial"/>
              <a:cs typeface="Arial"/>
            </a:endParaRPr>
          </a:p>
          <a:p>
            <a:pPr>
              <a:lnSpc>
                <a:spcPct val="100000"/>
              </a:lnSpc>
            </a:pPr>
            <a:endParaRPr sz="1500">
              <a:latin typeface="Times New Roman"/>
              <a:cs typeface="Times New Roman"/>
            </a:endParaRPr>
          </a:p>
          <a:p>
            <a:pPr marL="39223">
              <a:spcBef>
                <a:spcPts val="953"/>
              </a:spcBef>
            </a:pPr>
            <a:r>
              <a:rPr sz="1500" spc="62" dirty="0">
                <a:solidFill>
                  <a:srgbClr val="2F4152"/>
                </a:solidFill>
                <a:latin typeface="Arial"/>
                <a:cs typeface="Arial"/>
              </a:rPr>
              <a:t>Inst</a:t>
            </a:r>
            <a:r>
              <a:rPr sz="1500" spc="62" dirty="0">
                <a:solidFill>
                  <a:srgbClr val="212B36"/>
                </a:solidFill>
                <a:latin typeface="Arial"/>
                <a:cs typeface="Arial"/>
              </a:rPr>
              <a:t>r</a:t>
            </a:r>
            <a:r>
              <a:rPr sz="1500" spc="62" dirty="0">
                <a:solidFill>
                  <a:srgbClr val="2F4152"/>
                </a:solidFill>
                <a:latin typeface="Arial"/>
                <a:cs typeface="Arial"/>
              </a:rPr>
              <a:t>uments</a:t>
            </a:r>
            <a:r>
              <a:rPr sz="1500" spc="-260" dirty="0">
                <a:solidFill>
                  <a:srgbClr val="2F4152"/>
                </a:solidFill>
                <a:latin typeface="Arial"/>
                <a:cs typeface="Arial"/>
              </a:rPr>
              <a:t> </a:t>
            </a:r>
            <a:r>
              <a:rPr sz="1500" spc="4" dirty="0">
                <a:solidFill>
                  <a:srgbClr val="2F4152"/>
                </a:solidFill>
                <a:latin typeface="Arial"/>
                <a:cs typeface="Arial"/>
              </a:rPr>
              <a:t>can</a:t>
            </a:r>
            <a:r>
              <a:rPr sz="1500" spc="-159" dirty="0">
                <a:solidFill>
                  <a:srgbClr val="2F4152"/>
                </a:solidFill>
                <a:latin typeface="Arial"/>
                <a:cs typeface="Arial"/>
              </a:rPr>
              <a:t> </a:t>
            </a:r>
            <a:r>
              <a:rPr sz="1500" spc="57" dirty="0">
                <a:solidFill>
                  <a:srgbClr val="2F4152"/>
                </a:solidFill>
                <a:latin typeface="Arial"/>
                <a:cs typeface="Arial"/>
              </a:rPr>
              <a:t>detect</a:t>
            </a:r>
            <a:r>
              <a:rPr sz="1500" spc="-137" dirty="0">
                <a:solidFill>
                  <a:srgbClr val="2F4152"/>
                </a:solidFill>
                <a:latin typeface="Arial"/>
                <a:cs typeface="Arial"/>
              </a:rPr>
              <a:t> </a:t>
            </a:r>
            <a:r>
              <a:rPr sz="1500" spc="44" dirty="0">
                <a:solidFill>
                  <a:srgbClr val="2F4152"/>
                </a:solidFill>
                <a:latin typeface="Arial"/>
                <a:cs typeface="Arial"/>
              </a:rPr>
              <a:t>very</a:t>
            </a:r>
            <a:r>
              <a:rPr sz="1500" spc="-194" dirty="0">
                <a:solidFill>
                  <a:srgbClr val="2F4152"/>
                </a:solidFill>
                <a:latin typeface="Arial"/>
                <a:cs typeface="Arial"/>
              </a:rPr>
              <a:t> </a:t>
            </a:r>
            <a:r>
              <a:rPr sz="1500" spc="18" dirty="0">
                <a:solidFill>
                  <a:srgbClr val="2F4152"/>
                </a:solidFill>
                <a:latin typeface="Arial"/>
                <a:cs typeface="Arial"/>
              </a:rPr>
              <a:t>small</a:t>
            </a:r>
            <a:r>
              <a:rPr sz="1500" spc="-88" dirty="0">
                <a:solidFill>
                  <a:srgbClr val="2F4152"/>
                </a:solidFill>
                <a:latin typeface="Arial"/>
                <a:cs typeface="Arial"/>
              </a:rPr>
              <a:t> </a:t>
            </a:r>
            <a:r>
              <a:rPr sz="1500" dirty="0">
                <a:solidFill>
                  <a:srgbClr val="2F4152"/>
                </a:solidFill>
                <a:latin typeface="Arial"/>
                <a:cs typeface="Arial"/>
              </a:rPr>
              <a:t>changes</a:t>
            </a:r>
            <a:r>
              <a:rPr sz="1500" spc="-93" dirty="0">
                <a:solidFill>
                  <a:srgbClr val="2F4152"/>
                </a:solidFill>
                <a:latin typeface="Arial"/>
                <a:cs typeface="Arial"/>
              </a:rPr>
              <a:t> </a:t>
            </a:r>
            <a:r>
              <a:rPr sz="1500" spc="62" dirty="0">
                <a:solidFill>
                  <a:srgbClr val="2F4152"/>
                </a:solidFill>
                <a:latin typeface="Arial"/>
                <a:cs typeface="Arial"/>
              </a:rPr>
              <a:t>a</a:t>
            </a:r>
            <a:r>
              <a:rPr sz="1500" spc="62" dirty="0">
                <a:solidFill>
                  <a:srgbClr val="212B36"/>
                </a:solidFill>
                <a:latin typeface="Arial"/>
                <a:cs typeface="Arial"/>
              </a:rPr>
              <a:t>t</a:t>
            </a:r>
            <a:r>
              <a:rPr sz="1500" spc="-150" dirty="0">
                <a:solidFill>
                  <a:srgbClr val="212B36"/>
                </a:solidFill>
                <a:latin typeface="Arial"/>
                <a:cs typeface="Arial"/>
              </a:rPr>
              <a:t> </a:t>
            </a:r>
            <a:r>
              <a:rPr sz="1500" spc="62" dirty="0">
                <a:solidFill>
                  <a:srgbClr val="2F4152"/>
                </a:solidFill>
                <a:latin typeface="Arial"/>
                <a:cs typeface="Arial"/>
              </a:rPr>
              <a:t>very</a:t>
            </a:r>
            <a:r>
              <a:rPr sz="1500" spc="-168" dirty="0">
                <a:solidFill>
                  <a:srgbClr val="2F4152"/>
                </a:solidFill>
                <a:latin typeface="Arial"/>
                <a:cs typeface="Arial"/>
              </a:rPr>
              <a:t> </a:t>
            </a:r>
            <a:r>
              <a:rPr sz="1500" spc="49" dirty="0">
                <a:solidFill>
                  <a:srgbClr val="2F4152"/>
                </a:solidFill>
                <a:latin typeface="Arial"/>
                <a:cs typeface="Arial"/>
              </a:rPr>
              <a:t>high</a:t>
            </a:r>
            <a:r>
              <a:rPr sz="1500" spc="-199" dirty="0">
                <a:solidFill>
                  <a:srgbClr val="2F4152"/>
                </a:solidFill>
                <a:latin typeface="Arial"/>
                <a:cs typeface="Arial"/>
              </a:rPr>
              <a:t> </a:t>
            </a:r>
            <a:r>
              <a:rPr sz="1500" spc="40" dirty="0">
                <a:solidFill>
                  <a:srgbClr val="2F4152"/>
                </a:solidFill>
                <a:latin typeface="Arial"/>
                <a:cs typeface="Arial"/>
              </a:rPr>
              <a:t>frequency</a:t>
            </a:r>
            <a:endParaRPr sz="1500">
              <a:latin typeface="Arial"/>
              <a:cs typeface="Arial"/>
            </a:endParaRPr>
          </a:p>
        </p:txBody>
      </p:sp>
      <p:sp>
        <p:nvSpPr>
          <p:cNvPr id="12" name="object 12"/>
          <p:cNvSpPr txBox="1"/>
          <p:nvPr/>
        </p:nvSpPr>
        <p:spPr>
          <a:xfrm>
            <a:off x="9893001" y="6204064"/>
            <a:ext cx="235324" cy="146450"/>
          </a:xfrm>
          <a:prstGeom prst="rect">
            <a:avLst/>
          </a:prstGeom>
        </p:spPr>
        <p:txBody>
          <a:bodyPr vert="horz" wrap="square" lIns="0" tIns="0" rIns="0" bIns="0" rtlCol="0">
            <a:spAutoFit/>
          </a:bodyPr>
          <a:lstStyle/>
          <a:p>
            <a:pPr marL="11206" marR="4483">
              <a:lnSpc>
                <a:spcPct val="77100"/>
              </a:lnSpc>
            </a:pPr>
            <a:r>
              <a:rPr sz="618" spc="202" dirty="0">
                <a:solidFill>
                  <a:srgbClr val="797E85"/>
                </a:solidFill>
                <a:latin typeface="Arial"/>
                <a:cs typeface="Arial"/>
              </a:rPr>
              <a:t>r</a:t>
            </a:r>
            <a:r>
              <a:rPr sz="618" spc="-128" dirty="0">
                <a:solidFill>
                  <a:srgbClr val="797E85"/>
                </a:solidFill>
                <a:latin typeface="Arial"/>
                <a:cs typeface="Arial"/>
              </a:rPr>
              <a:t> </a:t>
            </a:r>
            <a:r>
              <a:rPr sz="618" spc="361" dirty="0">
                <a:solidFill>
                  <a:srgbClr val="797E85"/>
                </a:solidFill>
                <a:latin typeface="Arial"/>
                <a:cs typeface="Arial"/>
              </a:rPr>
              <a:t>-· </a:t>
            </a:r>
            <a:r>
              <a:rPr sz="618" spc="300" dirty="0">
                <a:solidFill>
                  <a:srgbClr val="797E85"/>
                </a:solidFill>
                <a:latin typeface="Arial"/>
                <a:cs typeface="Arial"/>
              </a:rPr>
              <a:t> </a:t>
            </a:r>
            <a:r>
              <a:rPr sz="618" spc="194" dirty="0">
                <a:solidFill>
                  <a:srgbClr val="797E85"/>
                </a:solidFill>
                <a:latin typeface="Arial"/>
                <a:cs typeface="Arial"/>
              </a:rPr>
              <a:t>I</a:t>
            </a:r>
            <a:endParaRPr sz="618">
              <a:latin typeface="Arial"/>
              <a:cs typeface="Arial"/>
            </a:endParaRPr>
          </a:p>
        </p:txBody>
      </p:sp>
    </p:spTree>
    <p:extLst>
      <p:ext uri="{BB962C8B-B14F-4D97-AF65-F5344CB8AC3E}">
        <p14:creationId xmlns:p14="http://schemas.microsoft.com/office/powerpoint/2010/main" val="2174083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752" b="4387"/>
          <a:stretch/>
        </p:blipFill>
        <p:spPr>
          <a:xfrm>
            <a:off x="10278" y="167425"/>
            <a:ext cx="12044347" cy="5602311"/>
          </a:xfrm>
          <a:prstGeom prst="rect">
            <a:avLst/>
          </a:prstGeom>
        </p:spPr>
      </p:pic>
      <p:sp>
        <p:nvSpPr>
          <p:cNvPr id="3" name="Rectangle 2"/>
          <p:cNvSpPr/>
          <p:nvPr/>
        </p:nvSpPr>
        <p:spPr>
          <a:xfrm>
            <a:off x="154546" y="6183886"/>
            <a:ext cx="11900079" cy="523220"/>
          </a:xfrm>
          <a:prstGeom prst="rect">
            <a:avLst/>
          </a:prstGeom>
        </p:spPr>
        <p:txBody>
          <a:bodyPr wrap="square">
            <a:spAutoFit/>
          </a:bodyPr>
          <a:lstStyle/>
          <a:p>
            <a:pPr algn="ctr"/>
            <a:r>
              <a:rPr lang="en-US" sz="2800" dirty="0" smtClean="0">
                <a:solidFill>
                  <a:srgbClr val="C00000"/>
                </a:solidFill>
              </a:rPr>
              <a:t>Surface </a:t>
            </a:r>
            <a:r>
              <a:rPr lang="en-US" sz="2800" dirty="0">
                <a:solidFill>
                  <a:srgbClr val="C00000"/>
                </a:solidFill>
              </a:rPr>
              <a:t>energy budget for land surface and ocean surface during the daytime.</a:t>
            </a:r>
          </a:p>
        </p:txBody>
      </p:sp>
    </p:spTree>
    <p:extLst>
      <p:ext uri="{BB962C8B-B14F-4D97-AF65-F5344CB8AC3E}">
        <p14:creationId xmlns:p14="http://schemas.microsoft.com/office/powerpoint/2010/main" val="357506825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54736" y="685800"/>
            <a:ext cx="1024666" cy="229945"/>
          </a:xfrm>
          <a:prstGeom prst="rect">
            <a:avLst/>
          </a:prstGeom>
          <a:blipFill>
            <a:blip r:embed="rId2" cstate="print"/>
            <a:stretch>
              <a:fillRect/>
            </a:stretch>
          </a:blipFill>
        </p:spPr>
        <p:txBody>
          <a:bodyPr wrap="square" lIns="0" tIns="0" rIns="0" bIns="0" rtlCol="0"/>
          <a:lstStyle/>
          <a:p>
            <a:endParaRPr sz="1588"/>
          </a:p>
        </p:txBody>
      </p:sp>
      <p:sp>
        <p:nvSpPr>
          <p:cNvPr id="3" name="object 3"/>
          <p:cNvSpPr/>
          <p:nvPr/>
        </p:nvSpPr>
        <p:spPr>
          <a:xfrm>
            <a:off x="5164118" y="685800"/>
            <a:ext cx="1432112" cy="229945"/>
          </a:xfrm>
          <a:prstGeom prst="rect">
            <a:avLst/>
          </a:prstGeom>
          <a:blipFill>
            <a:blip r:embed="rId3" cstate="print"/>
            <a:stretch>
              <a:fillRect/>
            </a:stretch>
          </a:blipFill>
        </p:spPr>
        <p:txBody>
          <a:bodyPr wrap="square" lIns="0" tIns="0" rIns="0" bIns="0" rtlCol="0"/>
          <a:lstStyle/>
          <a:p>
            <a:endParaRPr sz="1588"/>
          </a:p>
        </p:txBody>
      </p:sp>
      <p:sp>
        <p:nvSpPr>
          <p:cNvPr id="4" name="object 4"/>
          <p:cNvSpPr/>
          <p:nvPr/>
        </p:nvSpPr>
        <p:spPr>
          <a:xfrm>
            <a:off x="7185212" y="685800"/>
            <a:ext cx="1230406" cy="229945"/>
          </a:xfrm>
          <a:prstGeom prst="rect">
            <a:avLst/>
          </a:prstGeom>
          <a:blipFill>
            <a:blip r:embed="rId4" cstate="print"/>
            <a:stretch>
              <a:fillRect/>
            </a:stretch>
          </a:blipFill>
        </p:spPr>
        <p:txBody>
          <a:bodyPr wrap="square" lIns="0" tIns="0" rIns="0" bIns="0" rtlCol="0"/>
          <a:lstStyle/>
          <a:p>
            <a:endParaRPr sz="1588"/>
          </a:p>
        </p:txBody>
      </p:sp>
      <p:sp>
        <p:nvSpPr>
          <p:cNvPr id="5" name="object 5"/>
          <p:cNvSpPr/>
          <p:nvPr/>
        </p:nvSpPr>
        <p:spPr>
          <a:xfrm>
            <a:off x="6693049" y="685800"/>
            <a:ext cx="387275" cy="229945"/>
          </a:xfrm>
          <a:prstGeom prst="rect">
            <a:avLst/>
          </a:prstGeom>
          <a:blipFill>
            <a:blip r:embed="rId5" cstate="print"/>
            <a:stretch>
              <a:fillRect/>
            </a:stretch>
          </a:blipFill>
        </p:spPr>
        <p:txBody>
          <a:bodyPr wrap="square" lIns="0" tIns="0" rIns="0" bIns="0" rtlCol="0"/>
          <a:lstStyle/>
          <a:p>
            <a:endParaRPr sz="1588"/>
          </a:p>
        </p:txBody>
      </p:sp>
      <p:sp>
        <p:nvSpPr>
          <p:cNvPr id="6" name="object 6"/>
          <p:cNvSpPr/>
          <p:nvPr/>
        </p:nvSpPr>
        <p:spPr>
          <a:xfrm>
            <a:off x="3022002" y="2892462"/>
            <a:ext cx="3082066" cy="2852121"/>
          </a:xfrm>
          <a:prstGeom prst="rect">
            <a:avLst/>
          </a:prstGeom>
          <a:blipFill>
            <a:blip r:embed="rId6" cstate="print"/>
            <a:stretch>
              <a:fillRect/>
            </a:stretch>
          </a:blipFill>
        </p:spPr>
        <p:txBody>
          <a:bodyPr wrap="square" lIns="0" tIns="0" rIns="0" bIns="0" rtlCol="0"/>
          <a:lstStyle/>
          <a:p>
            <a:endParaRPr sz="1588"/>
          </a:p>
        </p:txBody>
      </p:sp>
      <p:sp>
        <p:nvSpPr>
          <p:cNvPr id="7" name="object 7"/>
          <p:cNvSpPr/>
          <p:nvPr/>
        </p:nvSpPr>
        <p:spPr>
          <a:xfrm>
            <a:off x="6370321" y="2872292"/>
            <a:ext cx="3025587" cy="2840019"/>
          </a:xfrm>
          <a:prstGeom prst="rect">
            <a:avLst/>
          </a:prstGeom>
          <a:blipFill>
            <a:blip r:embed="rId7" cstate="print"/>
            <a:stretch>
              <a:fillRect/>
            </a:stretch>
          </a:blipFill>
        </p:spPr>
        <p:txBody>
          <a:bodyPr wrap="square" lIns="0" tIns="0" rIns="0" bIns="0" rtlCol="0"/>
          <a:lstStyle/>
          <a:p>
            <a:endParaRPr sz="1588"/>
          </a:p>
        </p:txBody>
      </p:sp>
      <p:sp>
        <p:nvSpPr>
          <p:cNvPr id="8" name="object 8"/>
          <p:cNvSpPr/>
          <p:nvPr/>
        </p:nvSpPr>
        <p:spPr>
          <a:xfrm>
            <a:off x="2455208" y="568810"/>
            <a:ext cx="0" cy="5619750"/>
          </a:xfrm>
          <a:custGeom>
            <a:avLst/>
            <a:gdLst/>
            <a:ahLst/>
            <a:cxnLst/>
            <a:rect l="l" t="t" r="r" b="b"/>
            <a:pathLst>
              <a:path h="6369050">
                <a:moveTo>
                  <a:pt x="0" y="6368796"/>
                </a:moveTo>
                <a:lnTo>
                  <a:pt x="0" y="0"/>
                </a:lnTo>
              </a:path>
            </a:pathLst>
          </a:custGeom>
          <a:ln w="50292">
            <a:solidFill>
              <a:srgbClr val="4B6070"/>
            </a:solidFill>
          </a:ln>
        </p:spPr>
        <p:txBody>
          <a:bodyPr wrap="square" lIns="0" tIns="0" rIns="0" bIns="0" rtlCol="0"/>
          <a:lstStyle/>
          <a:p>
            <a:endParaRPr sz="1588"/>
          </a:p>
        </p:txBody>
      </p:sp>
      <p:sp>
        <p:nvSpPr>
          <p:cNvPr id="9" name="object 9"/>
          <p:cNvSpPr/>
          <p:nvPr/>
        </p:nvSpPr>
        <p:spPr>
          <a:xfrm>
            <a:off x="3038139" y="3634740"/>
            <a:ext cx="0" cy="581025"/>
          </a:xfrm>
          <a:custGeom>
            <a:avLst/>
            <a:gdLst/>
            <a:ahLst/>
            <a:cxnLst/>
            <a:rect l="l" t="t" r="r" b="b"/>
            <a:pathLst>
              <a:path h="658495">
                <a:moveTo>
                  <a:pt x="0" y="658367"/>
                </a:moveTo>
                <a:lnTo>
                  <a:pt x="0" y="0"/>
                </a:lnTo>
              </a:path>
            </a:pathLst>
          </a:custGeom>
          <a:ln w="9144">
            <a:solidFill>
              <a:srgbClr val="000000"/>
            </a:solidFill>
          </a:ln>
        </p:spPr>
        <p:txBody>
          <a:bodyPr wrap="square" lIns="0" tIns="0" rIns="0" bIns="0" rtlCol="0"/>
          <a:lstStyle/>
          <a:p>
            <a:endParaRPr sz="1588"/>
          </a:p>
        </p:txBody>
      </p:sp>
      <p:sp>
        <p:nvSpPr>
          <p:cNvPr id="10" name="object 10"/>
          <p:cNvSpPr/>
          <p:nvPr/>
        </p:nvSpPr>
        <p:spPr>
          <a:xfrm>
            <a:off x="9992958" y="568810"/>
            <a:ext cx="0" cy="5619750"/>
          </a:xfrm>
          <a:custGeom>
            <a:avLst/>
            <a:gdLst/>
            <a:ahLst/>
            <a:cxnLst/>
            <a:rect l="l" t="t" r="r" b="b"/>
            <a:pathLst>
              <a:path h="6369050">
                <a:moveTo>
                  <a:pt x="0" y="6368796"/>
                </a:moveTo>
                <a:lnTo>
                  <a:pt x="0" y="0"/>
                </a:lnTo>
              </a:path>
            </a:pathLst>
          </a:custGeom>
          <a:ln w="45720">
            <a:solidFill>
              <a:srgbClr val="4B606B"/>
            </a:solidFill>
          </a:ln>
        </p:spPr>
        <p:txBody>
          <a:bodyPr wrap="square" lIns="0" tIns="0" rIns="0" bIns="0" rtlCol="0"/>
          <a:lstStyle/>
          <a:p>
            <a:endParaRPr sz="1588"/>
          </a:p>
        </p:txBody>
      </p:sp>
      <p:sp>
        <p:nvSpPr>
          <p:cNvPr id="11" name="object 11"/>
          <p:cNvSpPr/>
          <p:nvPr/>
        </p:nvSpPr>
        <p:spPr>
          <a:xfrm>
            <a:off x="2433022" y="582930"/>
            <a:ext cx="7580219" cy="0"/>
          </a:xfrm>
          <a:custGeom>
            <a:avLst/>
            <a:gdLst/>
            <a:ahLst/>
            <a:cxnLst/>
            <a:rect l="l" t="t" r="r" b="b"/>
            <a:pathLst>
              <a:path w="8590915">
                <a:moveTo>
                  <a:pt x="0" y="0"/>
                </a:moveTo>
                <a:lnTo>
                  <a:pt x="8590788" y="0"/>
                </a:lnTo>
              </a:path>
            </a:pathLst>
          </a:custGeom>
          <a:ln w="32004">
            <a:solidFill>
              <a:srgbClr val="5483D8"/>
            </a:solidFill>
          </a:ln>
        </p:spPr>
        <p:txBody>
          <a:bodyPr wrap="square" lIns="0" tIns="0" rIns="0" bIns="0" rtlCol="0"/>
          <a:lstStyle/>
          <a:p>
            <a:endParaRPr sz="1588"/>
          </a:p>
        </p:txBody>
      </p:sp>
      <p:sp>
        <p:nvSpPr>
          <p:cNvPr id="12" name="object 12"/>
          <p:cNvSpPr/>
          <p:nvPr/>
        </p:nvSpPr>
        <p:spPr>
          <a:xfrm>
            <a:off x="2433022" y="6176233"/>
            <a:ext cx="7580219" cy="0"/>
          </a:xfrm>
          <a:custGeom>
            <a:avLst/>
            <a:gdLst/>
            <a:ahLst/>
            <a:cxnLst/>
            <a:rect l="l" t="t" r="r" b="b"/>
            <a:pathLst>
              <a:path w="8590915">
                <a:moveTo>
                  <a:pt x="0" y="0"/>
                </a:moveTo>
                <a:lnTo>
                  <a:pt x="8590788" y="0"/>
                </a:lnTo>
              </a:path>
            </a:pathLst>
          </a:custGeom>
          <a:ln w="27432">
            <a:solidFill>
              <a:srgbClr val="6090D8"/>
            </a:solidFill>
          </a:ln>
        </p:spPr>
        <p:txBody>
          <a:bodyPr wrap="square" lIns="0" tIns="0" rIns="0" bIns="0" rtlCol="0"/>
          <a:lstStyle/>
          <a:p>
            <a:endParaRPr sz="1588"/>
          </a:p>
        </p:txBody>
      </p:sp>
      <p:sp>
        <p:nvSpPr>
          <p:cNvPr id="13" name="object 13"/>
          <p:cNvSpPr/>
          <p:nvPr/>
        </p:nvSpPr>
        <p:spPr>
          <a:xfrm>
            <a:off x="3207572" y="4401222"/>
            <a:ext cx="36419" cy="0"/>
          </a:xfrm>
          <a:custGeom>
            <a:avLst/>
            <a:gdLst/>
            <a:ahLst/>
            <a:cxnLst/>
            <a:rect l="l" t="t" r="r" b="b"/>
            <a:pathLst>
              <a:path w="41275">
                <a:moveTo>
                  <a:pt x="0" y="0"/>
                </a:moveTo>
                <a:lnTo>
                  <a:pt x="41147" y="0"/>
                </a:lnTo>
              </a:path>
            </a:pathLst>
          </a:custGeom>
          <a:ln w="18288">
            <a:solidFill>
              <a:srgbClr val="000000"/>
            </a:solidFill>
          </a:ln>
        </p:spPr>
        <p:txBody>
          <a:bodyPr wrap="square" lIns="0" tIns="0" rIns="0" bIns="0" rtlCol="0"/>
          <a:lstStyle/>
          <a:p>
            <a:endParaRPr sz="1588"/>
          </a:p>
        </p:txBody>
      </p:sp>
      <p:sp>
        <p:nvSpPr>
          <p:cNvPr id="14" name="object 14"/>
          <p:cNvSpPr txBox="1"/>
          <p:nvPr/>
        </p:nvSpPr>
        <p:spPr>
          <a:xfrm>
            <a:off x="3083410" y="1561977"/>
            <a:ext cx="6167718" cy="3155607"/>
          </a:xfrm>
          <a:prstGeom prst="rect">
            <a:avLst/>
          </a:prstGeom>
        </p:spPr>
        <p:txBody>
          <a:bodyPr vert="horz" wrap="square" lIns="0" tIns="0" rIns="0" bIns="0" rtlCol="0">
            <a:spAutoFit/>
          </a:bodyPr>
          <a:lstStyle/>
          <a:p>
            <a:pPr marL="26896" marR="4483" indent="7845">
              <a:lnSpc>
                <a:spcPct val="114500"/>
              </a:lnSpc>
            </a:pPr>
            <a:r>
              <a:rPr sz="1456" spc="31" dirty="0">
                <a:solidFill>
                  <a:srgbClr val="333F49"/>
                </a:solidFill>
                <a:latin typeface="Arial"/>
                <a:cs typeface="Arial"/>
              </a:rPr>
              <a:t>Measurements are </a:t>
            </a:r>
            <a:r>
              <a:rPr sz="1456" spc="110" dirty="0">
                <a:solidFill>
                  <a:srgbClr val="333F49"/>
                </a:solidFill>
                <a:latin typeface="Arial"/>
                <a:cs typeface="Arial"/>
              </a:rPr>
              <a:t>no</a:t>
            </a:r>
            <a:r>
              <a:rPr sz="1456" spc="110" dirty="0">
                <a:solidFill>
                  <a:srgbClr val="465066"/>
                </a:solidFill>
                <a:latin typeface="Arial"/>
                <a:cs typeface="Arial"/>
              </a:rPr>
              <a:t>t </a:t>
            </a:r>
            <a:r>
              <a:rPr sz="1456" spc="75" dirty="0">
                <a:solidFill>
                  <a:srgbClr val="212D33"/>
                </a:solidFill>
                <a:latin typeface="Arial"/>
                <a:cs typeface="Arial"/>
              </a:rPr>
              <a:t>perfect</a:t>
            </a:r>
            <a:r>
              <a:rPr sz="1456" spc="75" dirty="0">
                <a:solidFill>
                  <a:srgbClr val="465066"/>
                </a:solidFill>
                <a:latin typeface="Arial"/>
                <a:cs typeface="Arial"/>
              </a:rPr>
              <a:t>:</a:t>
            </a:r>
            <a:r>
              <a:rPr sz="1456" spc="75" dirty="0">
                <a:solidFill>
                  <a:srgbClr val="333F49"/>
                </a:solidFill>
                <a:latin typeface="Arial"/>
                <a:cs typeface="Arial"/>
              </a:rPr>
              <a:t>due </a:t>
            </a:r>
            <a:r>
              <a:rPr sz="1456" spc="163" dirty="0">
                <a:solidFill>
                  <a:srgbClr val="465066"/>
                </a:solidFill>
                <a:latin typeface="Arial"/>
                <a:cs typeface="Arial"/>
              </a:rPr>
              <a:t>t</a:t>
            </a:r>
            <a:r>
              <a:rPr sz="1456" spc="163" dirty="0">
                <a:solidFill>
                  <a:srgbClr val="212D33"/>
                </a:solidFill>
                <a:latin typeface="Arial"/>
                <a:cs typeface="Arial"/>
              </a:rPr>
              <a:t>o </a:t>
            </a:r>
            <a:r>
              <a:rPr sz="1456" spc="66" dirty="0">
                <a:solidFill>
                  <a:srgbClr val="333F49"/>
                </a:solidFill>
                <a:latin typeface="Arial"/>
                <a:cs typeface="Arial"/>
              </a:rPr>
              <a:t>assumpt</a:t>
            </a:r>
            <a:r>
              <a:rPr sz="1456" spc="66" dirty="0">
                <a:solidFill>
                  <a:srgbClr val="506B75"/>
                </a:solidFill>
                <a:latin typeface="Arial"/>
                <a:cs typeface="Arial"/>
              </a:rPr>
              <a:t>i</a:t>
            </a:r>
            <a:r>
              <a:rPr sz="1456" spc="66" dirty="0">
                <a:solidFill>
                  <a:srgbClr val="333F49"/>
                </a:solidFill>
                <a:latin typeface="Arial"/>
                <a:cs typeface="Arial"/>
              </a:rPr>
              <a:t>ons,phys</a:t>
            </a:r>
            <a:r>
              <a:rPr sz="1456" spc="66" dirty="0">
                <a:solidFill>
                  <a:srgbClr val="465066"/>
                </a:solidFill>
                <a:latin typeface="Arial"/>
                <a:cs typeface="Arial"/>
              </a:rPr>
              <a:t>i</a:t>
            </a:r>
            <a:r>
              <a:rPr sz="1456" spc="66" dirty="0">
                <a:solidFill>
                  <a:srgbClr val="333F49"/>
                </a:solidFill>
                <a:latin typeface="Arial"/>
                <a:cs typeface="Arial"/>
              </a:rPr>
              <a:t>ca</a:t>
            </a:r>
            <a:r>
              <a:rPr sz="1456" spc="66" dirty="0">
                <a:solidFill>
                  <a:srgbClr val="506B75"/>
                </a:solidFill>
                <a:latin typeface="Arial"/>
                <a:cs typeface="Arial"/>
              </a:rPr>
              <a:t>l  </a:t>
            </a:r>
            <a:r>
              <a:rPr sz="1456" spc="71" dirty="0">
                <a:solidFill>
                  <a:srgbClr val="333F49"/>
                </a:solidFill>
                <a:latin typeface="Arial"/>
                <a:cs typeface="Arial"/>
              </a:rPr>
              <a:t>phenomena</a:t>
            </a:r>
            <a:r>
              <a:rPr sz="1456" spc="71" dirty="0">
                <a:solidFill>
                  <a:srgbClr val="465066"/>
                </a:solidFill>
                <a:latin typeface="Arial"/>
                <a:cs typeface="Arial"/>
              </a:rPr>
              <a:t>,</a:t>
            </a:r>
            <a:r>
              <a:rPr sz="1456" spc="71" dirty="0">
                <a:solidFill>
                  <a:srgbClr val="212D33"/>
                </a:solidFill>
                <a:latin typeface="Arial"/>
                <a:cs typeface="Arial"/>
              </a:rPr>
              <a:t>instrument</a:t>
            </a:r>
            <a:r>
              <a:rPr sz="1456" spc="-150" dirty="0">
                <a:solidFill>
                  <a:srgbClr val="212D33"/>
                </a:solidFill>
                <a:latin typeface="Arial"/>
                <a:cs typeface="Arial"/>
              </a:rPr>
              <a:t> </a:t>
            </a:r>
            <a:r>
              <a:rPr sz="1456" spc="71" dirty="0">
                <a:solidFill>
                  <a:srgbClr val="333F49"/>
                </a:solidFill>
                <a:latin typeface="Arial"/>
                <a:cs typeface="Arial"/>
              </a:rPr>
              <a:t>problems</a:t>
            </a:r>
            <a:r>
              <a:rPr sz="1456" spc="71" dirty="0">
                <a:solidFill>
                  <a:srgbClr val="465066"/>
                </a:solidFill>
                <a:latin typeface="Arial"/>
                <a:cs typeface="Arial"/>
              </a:rPr>
              <a:t>,</a:t>
            </a:r>
            <a:r>
              <a:rPr sz="1456" spc="71" dirty="0">
                <a:solidFill>
                  <a:srgbClr val="333F49"/>
                </a:solidFill>
                <a:latin typeface="Arial"/>
                <a:cs typeface="Arial"/>
              </a:rPr>
              <a:t>and</a:t>
            </a:r>
            <a:r>
              <a:rPr sz="1456" spc="-207" dirty="0">
                <a:solidFill>
                  <a:srgbClr val="333F49"/>
                </a:solidFill>
                <a:latin typeface="Arial"/>
                <a:cs typeface="Arial"/>
              </a:rPr>
              <a:t> </a:t>
            </a:r>
            <a:r>
              <a:rPr sz="1456" spc="31" dirty="0">
                <a:solidFill>
                  <a:srgbClr val="333F49"/>
                </a:solidFill>
                <a:latin typeface="Arial"/>
                <a:cs typeface="Arial"/>
              </a:rPr>
              <a:t>spec</a:t>
            </a:r>
            <a:r>
              <a:rPr sz="1456" spc="31" dirty="0">
                <a:solidFill>
                  <a:srgbClr val="465066"/>
                </a:solidFill>
                <a:latin typeface="Arial"/>
                <a:cs typeface="Arial"/>
              </a:rPr>
              <a:t>ifi</a:t>
            </a:r>
            <a:r>
              <a:rPr sz="1456" spc="31" dirty="0">
                <a:solidFill>
                  <a:srgbClr val="212D33"/>
                </a:solidFill>
                <a:latin typeface="Arial"/>
                <a:cs typeface="Arial"/>
              </a:rPr>
              <a:t>c</a:t>
            </a:r>
            <a:r>
              <a:rPr sz="1456" spc="31" dirty="0">
                <a:solidFill>
                  <a:srgbClr val="465066"/>
                </a:solidFill>
                <a:latin typeface="Arial"/>
                <a:cs typeface="Arial"/>
              </a:rPr>
              <a:t>i</a:t>
            </a:r>
            <a:r>
              <a:rPr sz="1456" spc="31" dirty="0">
                <a:solidFill>
                  <a:srgbClr val="333F49"/>
                </a:solidFill>
                <a:latin typeface="Arial"/>
                <a:cs typeface="Arial"/>
              </a:rPr>
              <a:t>ties</a:t>
            </a:r>
            <a:r>
              <a:rPr sz="1456" spc="-128" dirty="0">
                <a:solidFill>
                  <a:srgbClr val="333F49"/>
                </a:solidFill>
                <a:latin typeface="Arial"/>
                <a:cs typeface="Arial"/>
              </a:rPr>
              <a:t> </a:t>
            </a:r>
            <a:r>
              <a:rPr sz="1456" spc="49" dirty="0">
                <a:solidFill>
                  <a:srgbClr val="333F49"/>
                </a:solidFill>
                <a:latin typeface="Arial"/>
                <a:cs typeface="Arial"/>
              </a:rPr>
              <a:t>o</a:t>
            </a:r>
            <a:r>
              <a:rPr sz="1456" spc="49" dirty="0">
                <a:solidFill>
                  <a:srgbClr val="465066"/>
                </a:solidFill>
                <a:latin typeface="Arial"/>
                <a:cs typeface="Arial"/>
              </a:rPr>
              <a:t>f</a:t>
            </a:r>
            <a:r>
              <a:rPr sz="1456" spc="-190" dirty="0">
                <a:solidFill>
                  <a:srgbClr val="465066"/>
                </a:solidFill>
                <a:latin typeface="Arial"/>
                <a:cs typeface="Arial"/>
              </a:rPr>
              <a:t> </a:t>
            </a:r>
            <a:r>
              <a:rPr sz="1456" spc="88" dirty="0">
                <a:solidFill>
                  <a:srgbClr val="333F49"/>
                </a:solidFill>
                <a:latin typeface="Arial"/>
                <a:cs typeface="Arial"/>
              </a:rPr>
              <a:t>terra</a:t>
            </a:r>
            <a:r>
              <a:rPr sz="1456" spc="88" dirty="0">
                <a:solidFill>
                  <a:srgbClr val="465066"/>
                </a:solidFill>
                <a:latin typeface="Arial"/>
                <a:cs typeface="Arial"/>
              </a:rPr>
              <a:t>i</a:t>
            </a:r>
            <a:r>
              <a:rPr sz="1456" spc="88" dirty="0">
                <a:solidFill>
                  <a:srgbClr val="333F49"/>
                </a:solidFill>
                <a:latin typeface="Arial"/>
                <a:cs typeface="Arial"/>
              </a:rPr>
              <a:t>n</a:t>
            </a:r>
            <a:r>
              <a:rPr sz="1456" spc="-265" dirty="0">
                <a:solidFill>
                  <a:srgbClr val="333F49"/>
                </a:solidFill>
                <a:latin typeface="Arial"/>
                <a:cs typeface="Arial"/>
              </a:rPr>
              <a:t> </a:t>
            </a:r>
            <a:r>
              <a:rPr sz="1456" spc="44" dirty="0">
                <a:solidFill>
                  <a:srgbClr val="333F49"/>
                </a:solidFill>
                <a:latin typeface="Arial"/>
                <a:cs typeface="Arial"/>
              </a:rPr>
              <a:t>and</a:t>
            </a:r>
            <a:r>
              <a:rPr sz="1456" spc="-185" dirty="0">
                <a:solidFill>
                  <a:srgbClr val="333F49"/>
                </a:solidFill>
                <a:latin typeface="Arial"/>
                <a:cs typeface="Arial"/>
              </a:rPr>
              <a:t> </a:t>
            </a:r>
            <a:r>
              <a:rPr sz="1456" spc="53" dirty="0">
                <a:solidFill>
                  <a:srgbClr val="333F49"/>
                </a:solidFill>
                <a:latin typeface="Arial"/>
                <a:cs typeface="Arial"/>
              </a:rPr>
              <a:t>se</a:t>
            </a:r>
            <a:r>
              <a:rPr sz="1456" spc="53" dirty="0">
                <a:solidFill>
                  <a:srgbClr val="465066"/>
                </a:solidFill>
                <a:latin typeface="Arial"/>
                <a:cs typeface="Arial"/>
              </a:rPr>
              <a:t>t</a:t>
            </a:r>
            <a:r>
              <a:rPr sz="1456" spc="53" dirty="0">
                <a:solidFill>
                  <a:srgbClr val="333F49"/>
                </a:solidFill>
                <a:latin typeface="Arial"/>
                <a:cs typeface="Arial"/>
              </a:rPr>
              <a:t>up</a:t>
            </a:r>
            <a:endParaRPr sz="1456">
              <a:latin typeface="Arial"/>
              <a:cs typeface="Arial"/>
            </a:endParaRPr>
          </a:p>
          <a:p>
            <a:pPr>
              <a:spcBef>
                <a:spcPts val="41"/>
              </a:spcBef>
            </a:pPr>
            <a:endParaRPr sz="1897">
              <a:latin typeface="Times New Roman"/>
              <a:cs typeface="Times New Roman"/>
            </a:endParaRPr>
          </a:p>
          <a:p>
            <a:pPr marL="26896"/>
            <a:r>
              <a:rPr sz="1456" spc="22" dirty="0">
                <a:solidFill>
                  <a:srgbClr val="333F49"/>
                </a:solidFill>
                <a:latin typeface="Arial"/>
                <a:cs typeface="Arial"/>
              </a:rPr>
              <a:t>There</a:t>
            </a:r>
            <a:r>
              <a:rPr sz="1456" spc="-13" dirty="0">
                <a:solidFill>
                  <a:srgbClr val="333F49"/>
                </a:solidFill>
                <a:latin typeface="Arial"/>
                <a:cs typeface="Arial"/>
              </a:rPr>
              <a:t> </a:t>
            </a:r>
            <a:r>
              <a:rPr sz="1456" spc="40" dirty="0">
                <a:solidFill>
                  <a:srgbClr val="212D33"/>
                </a:solidFill>
                <a:latin typeface="Arial"/>
                <a:cs typeface="Arial"/>
              </a:rPr>
              <a:t>could</a:t>
            </a:r>
            <a:r>
              <a:rPr sz="1456" spc="-40" dirty="0">
                <a:solidFill>
                  <a:srgbClr val="212D33"/>
                </a:solidFill>
                <a:latin typeface="Arial"/>
                <a:cs typeface="Arial"/>
              </a:rPr>
              <a:t> </a:t>
            </a:r>
            <a:r>
              <a:rPr sz="1456" spc="13" dirty="0">
                <a:solidFill>
                  <a:srgbClr val="333F49"/>
                </a:solidFill>
                <a:latin typeface="Arial"/>
                <a:cs typeface="Arial"/>
              </a:rPr>
              <a:t>be</a:t>
            </a:r>
            <a:r>
              <a:rPr sz="1456" spc="-97" dirty="0">
                <a:solidFill>
                  <a:srgbClr val="333F49"/>
                </a:solidFill>
                <a:latin typeface="Arial"/>
                <a:cs typeface="Arial"/>
              </a:rPr>
              <a:t> </a:t>
            </a:r>
            <a:r>
              <a:rPr sz="1456" spc="-18" dirty="0">
                <a:solidFill>
                  <a:srgbClr val="333F49"/>
                </a:solidFill>
                <a:latin typeface="Arial"/>
                <a:cs typeface="Arial"/>
              </a:rPr>
              <a:t>a</a:t>
            </a:r>
            <a:r>
              <a:rPr sz="1456" spc="-40" dirty="0">
                <a:solidFill>
                  <a:srgbClr val="333F49"/>
                </a:solidFill>
                <a:latin typeface="Arial"/>
                <a:cs typeface="Arial"/>
              </a:rPr>
              <a:t> </a:t>
            </a:r>
            <a:r>
              <a:rPr sz="1456" spc="57" dirty="0">
                <a:solidFill>
                  <a:srgbClr val="333F49"/>
                </a:solidFill>
                <a:latin typeface="Arial"/>
                <a:cs typeface="Arial"/>
              </a:rPr>
              <a:t>number</a:t>
            </a:r>
            <a:r>
              <a:rPr sz="1456" spc="-44" dirty="0">
                <a:solidFill>
                  <a:srgbClr val="333F49"/>
                </a:solidFill>
                <a:latin typeface="Arial"/>
                <a:cs typeface="Arial"/>
              </a:rPr>
              <a:t> </a:t>
            </a:r>
            <a:r>
              <a:rPr sz="1456" spc="75" dirty="0">
                <a:solidFill>
                  <a:srgbClr val="212D33"/>
                </a:solidFill>
                <a:latin typeface="Arial"/>
                <a:cs typeface="Arial"/>
              </a:rPr>
              <a:t>of</a:t>
            </a:r>
            <a:r>
              <a:rPr sz="1456" spc="-75" dirty="0">
                <a:solidFill>
                  <a:srgbClr val="212D33"/>
                </a:solidFill>
                <a:latin typeface="Arial"/>
                <a:cs typeface="Arial"/>
              </a:rPr>
              <a:t> </a:t>
            </a:r>
            <a:r>
              <a:rPr sz="1456" spc="62" dirty="0">
                <a:solidFill>
                  <a:srgbClr val="465066"/>
                </a:solidFill>
                <a:latin typeface="Arial"/>
                <a:cs typeface="Arial"/>
              </a:rPr>
              <a:t>fl</a:t>
            </a:r>
            <a:r>
              <a:rPr sz="1456" spc="62" dirty="0">
                <a:solidFill>
                  <a:srgbClr val="333F49"/>
                </a:solidFill>
                <a:latin typeface="Arial"/>
                <a:cs typeface="Arial"/>
              </a:rPr>
              <a:t>ux</a:t>
            </a:r>
            <a:r>
              <a:rPr sz="1456" spc="-93" dirty="0">
                <a:solidFill>
                  <a:srgbClr val="333F49"/>
                </a:solidFill>
                <a:latin typeface="Arial"/>
                <a:cs typeface="Arial"/>
              </a:rPr>
              <a:t> </a:t>
            </a:r>
            <a:r>
              <a:rPr sz="1456" spc="26" dirty="0">
                <a:solidFill>
                  <a:srgbClr val="333F49"/>
                </a:solidFill>
                <a:latin typeface="Arial"/>
                <a:cs typeface="Arial"/>
              </a:rPr>
              <a:t>e</a:t>
            </a:r>
            <a:r>
              <a:rPr sz="1456" spc="26" dirty="0">
                <a:solidFill>
                  <a:srgbClr val="465066"/>
                </a:solidFill>
                <a:latin typeface="Arial"/>
                <a:cs typeface="Arial"/>
              </a:rPr>
              <a:t>r</a:t>
            </a:r>
            <a:r>
              <a:rPr sz="1456" spc="26" dirty="0">
                <a:solidFill>
                  <a:srgbClr val="333F49"/>
                </a:solidFill>
                <a:latin typeface="Arial"/>
                <a:cs typeface="Arial"/>
              </a:rPr>
              <a:t>rors</a:t>
            </a:r>
            <a:r>
              <a:rPr sz="1456" spc="-88" dirty="0">
                <a:solidFill>
                  <a:srgbClr val="333F49"/>
                </a:solidFill>
                <a:latin typeface="Arial"/>
                <a:cs typeface="Arial"/>
              </a:rPr>
              <a:t> </a:t>
            </a:r>
            <a:r>
              <a:rPr sz="1456" spc="53" dirty="0">
                <a:solidFill>
                  <a:srgbClr val="506B75"/>
                </a:solidFill>
                <a:latin typeface="Arial"/>
                <a:cs typeface="Arial"/>
              </a:rPr>
              <a:t>i</a:t>
            </a:r>
            <a:r>
              <a:rPr sz="1456" spc="53" dirty="0">
                <a:solidFill>
                  <a:srgbClr val="333F49"/>
                </a:solidFill>
                <a:latin typeface="Arial"/>
                <a:cs typeface="Arial"/>
              </a:rPr>
              <a:t>ntroduced</a:t>
            </a:r>
            <a:r>
              <a:rPr sz="1456" spc="40" dirty="0">
                <a:solidFill>
                  <a:srgbClr val="333F49"/>
                </a:solidFill>
                <a:latin typeface="Arial"/>
                <a:cs typeface="Arial"/>
              </a:rPr>
              <a:t> </a:t>
            </a:r>
            <a:r>
              <a:rPr sz="1456" spc="84" dirty="0">
                <a:solidFill>
                  <a:srgbClr val="333F49"/>
                </a:solidFill>
                <a:latin typeface="Arial"/>
                <a:cs typeface="Arial"/>
              </a:rPr>
              <a:t>if</a:t>
            </a:r>
            <a:r>
              <a:rPr sz="1456" spc="-79" dirty="0">
                <a:solidFill>
                  <a:srgbClr val="333F49"/>
                </a:solidFill>
                <a:latin typeface="Arial"/>
                <a:cs typeface="Arial"/>
              </a:rPr>
              <a:t> </a:t>
            </a:r>
            <a:r>
              <a:rPr sz="1456" spc="93" dirty="0">
                <a:solidFill>
                  <a:srgbClr val="333F49"/>
                </a:solidFill>
                <a:latin typeface="Arial"/>
                <a:cs typeface="Arial"/>
              </a:rPr>
              <a:t>not</a:t>
            </a:r>
            <a:r>
              <a:rPr sz="1456" spc="-115" dirty="0">
                <a:solidFill>
                  <a:srgbClr val="333F49"/>
                </a:solidFill>
                <a:latin typeface="Arial"/>
                <a:cs typeface="Arial"/>
              </a:rPr>
              <a:t> </a:t>
            </a:r>
            <a:r>
              <a:rPr sz="1456" spc="40" dirty="0">
                <a:solidFill>
                  <a:srgbClr val="212D33"/>
                </a:solidFill>
                <a:latin typeface="Arial"/>
                <a:cs typeface="Arial"/>
              </a:rPr>
              <a:t>correc</a:t>
            </a:r>
            <a:r>
              <a:rPr sz="1456" spc="40" dirty="0">
                <a:solidFill>
                  <a:srgbClr val="465066"/>
                </a:solidFill>
                <a:latin typeface="Arial"/>
                <a:cs typeface="Arial"/>
              </a:rPr>
              <a:t>t</a:t>
            </a:r>
            <a:r>
              <a:rPr sz="1456" spc="40" dirty="0">
                <a:solidFill>
                  <a:srgbClr val="333F49"/>
                </a:solidFill>
                <a:latin typeface="Arial"/>
                <a:cs typeface="Arial"/>
              </a:rPr>
              <a:t>ed:</a:t>
            </a:r>
            <a:endParaRPr sz="1456">
              <a:latin typeface="Arial"/>
              <a:cs typeface="Arial"/>
            </a:endParaRPr>
          </a:p>
          <a:p>
            <a:pPr>
              <a:lnSpc>
                <a:spcPct val="100000"/>
              </a:lnSpc>
            </a:pPr>
            <a:endParaRPr sz="1412">
              <a:latin typeface="Times New Roman"/>
              <a:cs typeface="Times New Roman"/>
            </a:endParaRPr>
          </a:p>
          <a:p>
            <a:pPr marL="3343453">
              <a:spcBef>
                <a:spcPts val="984"/>
              </a:spcBef>
            </a:pPr>
            <a:r>
              <a:rPr sz="1456" i="1" u="heavy" spc="22" dirty="0">
                <a:solidFill>
                  <a:srgbClr val="333F49"/>
                </a:solidFill>
                <a:latin typeface="Arial"/>
                <a:cs typeface="Arial"/>
              </a:rPr>
              <a:t>Other </a:t>
            </a:r>
            <a:r>
              <a:rPr sz="1677" i="1" u="heavy" spc="-132" dirty="0">
                <a:solidFill>
                  <a:srgbClr val="333F49"/>
                </a:solidFill>
                <a:latin typeface="Arial"/>
                <a:cs typeface="Arial"/>
              </a:rPr>
              <a:t>key </a:t>
            </a:r>
            <a:r>
              <a:rPr sz="1677" i="1" u="heavy" spc="-93" dirty="0">
                <a:solidFill>
                  <a:srgbClr val="212D33"/>
                </a:solidFill>
                <a:latin typeface="Arial"/>
                <a:cs typeface="Arial"/>
              </a:rPr>
              <a:t>error</a:t>
            </a:r>
            <a:r>
              <a:rPr sz="1677" i="1" u="heavy" spc="-357" dirty="0">
                <a:solidFill>
                  <a:srgbClr val="212D33"/>
                </a:solidFill>
                <a:latin typeface="Arial"/>
                <a:cs typeface="Arial"/>
              </a:rPr>
              <a:t> </a:t>
            </a:r>
            <a:r>
              <a:rPr sz="1677" i="1" u="heavy" spc="-119" dirty="0">
                <a:solidFill>
                  <a:srgbClr val="333F49"/>
                </a:solidFill>
                <a:latin typeface="Arial"/>
                <a:cs typeface="Arial"/>
              </a:rPr>
              <a:t>sources</a:t>
            </a:r>
            <a:r>
              <a:rPr sz="1677" i="1" spc="-119" dirty="0">
                <a:solidFill>
                  <a:srgbClr val="386070"/>
                </a:solidFill>
                <a:latin typeface="Arial"/>
                <a:cs typeface="Arial"/>
              </a:rPr>
              <a:t>:</a:t>
            </a:r>
            <a:endParaRPr sz="1677">
              <a:latin typeface="Arial"/>
              <a:cs typeface="Arial"/>
            </a:endParaRPr>
          </a:p>
          <a:p>
            <a:pPr>
              <a:spcBef>
                <a:spcPts val="49"/>
              </a:spcBef>
            </a:pPr>
            <a:endParaRPr sz="1632">
              <a:latin typeface="Times New Roman"/>
              <a:cs typeface="Times New Roman"/>
            </a:endParaRPr>
          </a:p>
          <a:p>
            <a:pPr marL="31378">
              <a:lnSpc>
                <a:spcPts val="1932"/>
              </a:lnSpc>
            </a:pPr>
            <a:r>
              <a:rPr sz="1677" spc="22" dirty="0">
                <a:solidFill>
                  <a:srgbClr val="333F49"/>
                </a:solidFill>
                <a:latin typeface="Times New Roman"/>
                <a:cs typeface="Times New Roman"/>
              </a:rPr>
              <a:t>System</a:t>
            </a:r>
            <a:r>
              <a:rPr sz="1677" spc="-221" dirty="0">
                <a:solidFill>
                  <a:srgbClr val="333F49"/>
                </a:solidFill>
                <a:latin typeface="Times New Roman"/>
                <a:cs typeface="Times New Roman"/>
              </a:rPr>
              <a:t> </a:t>
            </a:r>
            <a:r>
              <a:rPr sz="1677" spc="53" dirty="0">
                <a:solidFill>
                  <a:srgbClr val="333F49"/>
                </a:solidFill>
                <a:latin typeface="Times New Roman"/>
                <a:cs typeface="Times New Roman"/>
              </a:rPr>
              <a:t>t</a:t>
            </a:r>
            <a:r>
              <a:rPr sz="1677" spc="53" dirty="0">
                <a:solidFill>
                  <a:srgbClr val="465066"/>
                </a:solidFill>
                <a:latin typeface="Times New Roman"/>
                <a:cs typeface="Times New Roman"/>
              </a:rPr>
              <a:t>i</a:t>
            </a:r>
            <a:r>
              <a:rPr sz="1677" spc="53" dirty="0">
                <a:solidFill>
                  <a:srgbClr val="333F49"/>
                </a:solidFill>
                <a:latin typeface="Times New Roman"/>
                <a:cs typeface="Times New Roman"/>
              </a:rPr>
              <a:t>me</a:t>
            </a:r>
            <a:r>
              <a:rPr sz="1677" spc="-101" dirty="0">
                <a:solidFill>
                  <a:srgbClr val="333F49"/>
                </a:solidFill>
                <a:latin typeface="Times New Roman"/>
                <a:cs typeface="Times New Roman"/>
              </a:rPr>
              <a:t> </a:t>
            </a:r>
            <a:r>
              <a:rPr sz="1677" spc="31" dirty="0">
                <a:solidFill>
                  <a:srgbClr val="333F49"/>
                </a:solidFill>
                <a:latin typeface="Times New Roman"/>
                <a:cs typeface="Times New Roman"/>
              </a:rPr>
              <a:t>response</a:t>
            </a:r>
            <a:endParaRPr sz="1677">
              <a:latin typeface="Times New Roman"/>
              <a:cs typeface="Times New Roman"/>
            </a:endParaRPr>
          </a:p>
          <a:p>
            <a:pPr marL="31378">
              <a:lnSpc>
                <a:spcPts val="2007"/>
              </a:lnSpc>
            </a:pPr>
            <a:r>
              <a:rPr sz="1853" spc="-57" dirty="0">
                <a:solidFill>
                  <a:srgbClr val="333F49"/>
                </a:solidFill>
                <a:latin typeface="Times New Roman"/>
                <a:cs typeface="Times New Roman"/>
              </a:rPr>
              <a:t>Sensor</a:t>
            </a:r>
            <a:r>
              <a:rPr sz="1853" spc="-274" dirty="0">
                <a:solidFill>
                  <a:srgbClr val="333F49"/>
                </a:solidFill>
                <a:latin typeface="Times New Roman"/>
                <a:cs typeface="Times New Roman"/>
              </a:rPr>
              <a:t> </a:t>
            </a:r>
            <a:r>
              <a:rPr sz="1853" spc="-44" dirty="0">
                <a:solidFill>
                  <a:srgbClr val="333F49"/>
                </a:solidFill>
                <a:latin typeface="Times New Roman"/>
                <a:cs typeface="Times New Roman"/>
              </a:rPr>
              <a:t>separa</a:t>
            </a:r>
            <a:r>
              <a:rPr sz="1853" spc="-44" dirty="0">
                <a:solidFill>
                  <a:srgbClr val="465066"/>
                </a:solidFill>
                <a:latin typeface="Times New Roman"/>
                <a:cs typeface="Times New Roman"/>
              </a:rPr>
              <a:t>ti</a:t>
            </a:r>
            <a:r>
              <a:rPr sz="1853" spc="-44" dirty="0">
                <a:solidFill>
                  <a:srgbClr val="333F49"/>
                </a:solidFill>
                <a:latin typeface="Times New Roman"/>
                <a:cs typeface="Times New Roman"/>
              </a:rPr>
              <a:t>on</a:t>
            </a:r>
            <a:endParaRPr sz="1853">
              <a:latin typeface="Times New Roman"/>
              <a:cs typeface="Times New Roman"/>
            </a:endParaRPr>
          </a:p>
          <a:p>
            <a:pPr marL="107582" marR="4267988" indent="-80687">
              <a:lnSpc>
                <a:spcPts val="2003"/>
              </a:lnSpc>
              <a:spcBef>
                <a:spcPts val="199"/>
              </a:spcBef>
              <a:tabLst>
                <a:tab pos="382141" algn="l"/>
                <a:tab pos="1241118" algn="l"/>
              </a:tabLst>
            </a:pPr>
            <a:r>
              <a:rPr sz="1853" spc="-115" dirty="0">
                <a:solidFill>
                  <a:srgbClr val="465066"/>
                </a:solidFill>
                <a:latin typeface="Times New Roman"/>
                <a:cs typeface="Times New Roman"/>
              </a:rPr>
              <a:t>S</a:t>
            </a:r>
            <a:r>
              <a:rPr sz="1853" spc="-22" dirty="0">
                <a:solidFill>
                  <a:srgbClr val="465066"/>
                </a:solidFill>
                <a:latin typeface="Times New Roman"/>
                <a:cs typeface="Times New Roman"/>
              </a:rPr>
              <a:t>c</a:t>
            </a:r>
            <a:r>
              <a:rPr sz="1853" dirty="0">
                <a:solidFill>
                  <a:srgbClr val="465066"/>
                </a:solidFill>
                <a:latin typeface="Times New Roman"/>
                <a:cs typeface="Times New Roman"/>
              </a:rPr>
              <a:t>	</a:t>
            </a:r>
            <a:r>
              <a:rPr sz="1941" spc="-31" dirty="0">
                <a:solidFill>
                  <a:srgbClr val="333F49"/>
                </a:solidFill>
                <a:latin typeface="Times New Roman"/>
                <a:cs typeface="Times New Roman"/>
              </a:rPr>
              <a:t>a</a:t>
            </a:r>
            <a:r>
              <a:rPr sz="1941" spc="168" dirty="0">
                <a:solidFill>
                  <a:srgbClr val="333F49"/>
                </a:solidFill>
                <a:latin typeface="Times New Roman"/>
                <a:cs typeface="Times New Roman"/>
              </a:rPr>
              <a:t>r</a:t>
            </a:r>
            <a:r>
              <a:rPr sz="1853" spc="-75" dirty="0">
                <a:solidFill>
                  <a:srgbClr val="333F49"/>
                </a:solidFill>
                <a:latin typeface="Times New Roman"/>
                <a:cs typeface="Times New Roman"/>
              </a:rPr>
              <a:t>pa</a:t>
            </a:r>
            <a:r>
              <a:rPr sz="1853" spc="216" dirty="0">
                <a:solidFill>
                  <a:srgbClr val="333F49"/>
                </a:solidFill>
                <a:latin typeface="Times New Roman"/>
                <a:cs typeface="Times New Roman"/>
              </a:rPr>
              <a:t> </a:t>
            </a:r>
            <a:r>
              <a:rPr sz="1853" spc="-93" dirty="0">
                <a:solidFill>
                  <a:srgbClr val="465066"/>
                </a:solidFill>
                <a:latin typeface="Times New Roman"/>
                <a:cs typeface="Times New Roman"/>
              </a:rPr>
              <a:t>h</a:t>
            </a:r>
            <a:r>
              <a:rPr sz="1853" spc="-154" dirty="0">
                <a:solidFill>
                  <a:srgbClr val="465066"/>
                </a:solidFill>
                <a:latin typeface="Times New Roman"/>
                <a:cs typeface="Times New Roman"/>
              </a:rPr>
              <a:t> </a:t>
            </a:r>
            <a:r>
              <a:rPr sz="1853" spc="-71" dirty="0">
                <a:solidFill>
                  <a:srgbClr val="333F49"/>
                </a:solidFill>
                <a:latin typeface="Times New Roman"/>
                <a:cs typeface="Times New Roman"/>
              </a:rPr>
              <a:t>ave</a:t>
            </a:r>
            <a:r>
              <a:rPr sz="1853" spc="-128" dirty="0">
                <a:solidFill>
                  <a:srgbClr val="333F49"/>
                </a:solidFill>
                <a:latin typeface="Times New Roman"/>
                <a:cs typeface="Times New Roman"/>
              </a:rPr>
              <a:t>r</a:t>
            </a:r>
            <a:r>
              <a:rPr sz="1853" spc="574" dirty="0">
                <a:solidFill>
                  <a:srgbClr val="465066"/>
                </a:solidFill>
                <a:latin typeface="Times New Roman"/>
                <a:cs typeface="Times New Roman"/>
              </a:rPr>
              <a:t>-</a:t>
            </a:r>
            <a:r>
              <a:rPr sz="1853" spc="119" dirty="0">
                <a:solidFill>
                  <a:srgbClr val="465066"/>
                </a:solidFill>
                <a:latin typeface="Times New Roman"/>
                <a:cs typeface="Times New Roman"/>
              </a:rPr>
              <a:t>,</a:t>
            </a:r>
            <a:r>
              <a:rPr sz="1853" spc="-199" dirty="0">
                <a:solidFill>
                  <a:srgbClr val="465066"/>
                </a:solidFill>
                <a:latin typeface="Times New Roman"/>
                <a:cs typeface="Times New Roman"/>
              </a:rPr>
              <a:t>i</a:t>
            </a:r>
            <a:r>
              <a:rPr sz="1853" spc="-9" dirty="0">
                <a:solidFill>
                  <a:srgbClr val="333F49"/>
                </a:solidFill>
                <a:latin typeface="Times New Roman"/>
                <a:cs typeface="Times New Roman"/>
              </a:rPr>
              <a:t>n</a:t>
            </a:r>
            <a:r>
              <a:rPr sz="1853" spc="4" dirty="0">
                <a:solidFill>
                  <a:srgbClr val="465066"/>
                </a:solidFill>
                <a:latin typeface="Times New Roman"/>
                <a:cs typeface="Times New Roman"/>
              </a:rPr>
              <a:t>g  </a:t>
            </a:r>
            <a:r>
              <a:rPr sz="1853" spc="31" dirty="0">
                <a:solidFill>
                  <a:srgbClr val="465066"/>
                </a:solidFill>
                <a:latin typeface="Times New Roman"/>
                <a:cs typeface="Times New Roman"/>
              </a:rPr>
              <a:t>ub</a:t>
            </a:r>
            <a:r>
              <a:rPr sz="1853" spc="31" dirty="0">
                <a:solidFill>
                  <a:srgbClr val="333F49"/>
                </a:solidFill>
                <a:latin typeface="Times New Roman"/>
                <a:cs typeface="Times New Roman"/>
              </a:rPr>
              <a:t>e	</a:t>
            </a:r>
            <a:r>
              <a:rPr sz="1853" spc="-79" dirty="0">
                <a:solidFill>
                  <a:srgbClr val="465066"/>
                </a:solidFill>
                <a:latin typeface="Times New Roman"/>
                <a:cs typeface="Times New Roman"/>
              </a:rPr>
              <a:t>l</a:t>
            </a:r>
            <a:r>
              <a:rPr sz="1853" spc="-79" dirty="0">
                <a:solidFill>
                  <a:srgbClr val="333F49"/>
                </a:solidFill>
                <a:latin typeface="Times New Roman"/>
                <a:cs typeface="Times New Roman"/>
              </a:rPr>
              <a:t>on</a:t>
            </a:r>
            <a:endParaRPr sz="1853">
              <a:latin typeface="Times New Roman"/>
              <a:cs typeface="Times New Roman"/>
            </a:endParaRPr>
          </a:p>
          <a:p>
            <a:pPr marL="11206">
              <a:lnSpc>
                <a:spcPts val="1799"/>
              </a:lnSpc>
            </a:pPr>
            <a:r>
              <a:rPr sz="1147" spc="146" dirty="0">
                <a:solidFill>
                  <a:srgbClr val="465066"/>
                </a:solidFill>
                <a:latin typeface="Arial"/>
                <a:cs typeface="Arial"/>
              </a:rPr>
              <a:t>1</a:t>
            </a:r>
            <a:r>
              <a:rPr sz="1147" spc="-154" dirty="0">
                <a:solidFill>
                  <a:srgbClr val="465066"/>
                </a:solidFill>
                <a:latin typeface="Arial"/>
                <a:cs typeface="Arial"/>
              </a:rPr>
              <a:t>1</a:t>
            </a:r>
            <a:r>
              <a:rPr sz="1147" spc="97" dirty="0">
                <a:solidFill>
                  <a:srgbClr val="465066"/>
                </a:solidFill>
                <a:latin typeface="Arial"/>
                <a:cs typeface="Arial"/>
              </a:rPr>
              <a:t>K</a:t>
            </a:r>
            <a:r>
              <a:rPr sz="1147" spc="-168" dirty="0">
                <a:solidFill>
                  <a:srgbClr val="465066"/>
                </a:solidFill>
                <a:latin typeface="Arial"/>
                <a:cs typeface="Arial"/>
              </a:rPr>
              <a:t>l</a:t>
            </a:r>
            <a:r>
              <a:rPr sz="1147" spc="115" dirty="0">
                <a:solidFill>
                  <a:srgbClr val="465066"/>
                </a:solidFill>
                <a:latin typeface="Arial"/>
                <a:cs typeface="Arial"/>
              </a:rPr>
              <a:t>lD</a:t>
            </a:r>
            <a:r>
              <a:rPr sz="1147" spc="-180" dirty="0">
                <a:solidFill>
                  <a:srgbClr val="465066"/>
                </a:solidFill>
                <a:latin typeface="Arial"/>
                <a:cs typeface="Arial"/>
              </a:rPr>
              <a:t> </a:t>
            </a:r>
            <a:r>
              <a:rPr sz="1941" spc="-405" dirty="0">
                <a:solidFill>
                  <a:srgbClr val="465066"/>
                </a:solidFill>
                <a:latin typeface="Times New Roman"/>
                <a:cs typeface="Times New Roman"/>
              </a:rPr>
              <a:t>R</a:t>
            </a:r>
            <a:r>
              <a:rPr sz="1941" spc="-260" dirty="0">
                <a:solidFill>
                  <a:srgbClr val="333F49"/>
                </a:solidFill>
                <a:latin typeface="Times New Roman"/>
                <a:cs typeface="Times New Roman"/>
              </a:rPr>
              <a:t>.,.,...</a:t>
            </a:r>
            <a:r>
              <a:rPr sz="1941" spc="-476" dirty="0">
                <a:solidFill>
                  <a:srgbClr val="333F49"/>
                </a:solidFill>
                <a:latin typeface="Times New Roman"/>
                <a:cs typeface="Times New Roman"/>
              </a:rPr>
              <a:t>_</a:t>
            </a:r>
            <a:r>
              <a:rPr sz="1941" spc="-481" dirty="0">
                <a:solidFill>
                  <a:srgbClr val="7B70AF"/>
                </a:solidFill>
                <a:latin typeface="Times New Roman"/>
                <a:cs typeface="Times New Roman"/>
              </a:rPr>
              <a:t>c</a:t>
            </a:r>
            <a:r>
              <a:rPr sz="1941" spc="-216" dirty="0">
                <a:solidFill>
                  <a:srgbClr val="465066"/>
                </a:solidFill>
                <a:latin typeface="Times New Roman"/>
                <a:cs typeface="Times New Roman"/>
              </a:rPr>
              <a:t>r</a:t>
            </a:r>
            <a:endParaRPr sz="1941">
              <a:latin typeface="Times New Roman"/>
              <a:cs typeface="Times New Roman"/>
            </a:endParaRPr>
          </a:p>
        </p:txBody>
      </p:sp>
    </p:spTree>
    <p:extLst>
      <p:ext uri="{BB962C8B-B14F-4D97-AF65-F5344CB8AC3E}">
        <p14:creationId xmlns:p14="http://schemas.microsoft.com/office/powerpoint/2010/main" val="291328328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79401" y="968189"/>
            <a:ext cx="2658484" cy="367104"/>
          </a:xfrm>
          <a:prstGeom prst="rect">
            <a:avLst/>
          </a:prstGeom>
          <a:blipFill>
            <a:blip r:embed="rId2" cstate="print"/>
            <a:stretch>
              <a:fillRect/>
            </a:stretch>
          </a:blipFill>
        </p:spPr>
        <p:txBody>
          <a:bodyPr wrap="square" lIns="0" tIns="0" rIns="0" bIns="0" rtlCol="0"/>
          <a:lstStyle/>
          <a:p>
            <a:endParaRPr sz="1588"/>
          </a:p>
        </p:txBody>
      </p:sp>
      <p:sp>
        <p:nvSpPr>
          <p:cNvPr id="3" name="object 3"/>
          <p:cNvSpPr/>
          <p:nvPr/>
        </p:nvSpPr>
        <p:spPr>
          <a:xfrm>
            <a:off x="2963507" y="980290"/>
            <a:ext cx="0" cy="5196168"/>
          </a:xfrm>
          <a:custGeom>
            <a:avLst/>
            <a:gdLst/>
            <a:ahLst/>
            <a:cxnLst/>
            <a:rect l="l" t="t" r="r" b="b"/>
            <a:pathLst>
              <a:path h="5888990">
                <a:moveTo>
                  <a:pt x="0" y="5888735"/>
                </a:moveTo>
                <a:lnTo>
                  <a:pt x="0" y="0"/>
                </a:lnTo>
              </a:path>
            </a:pathLst>
          </a:custGeom>
          <a:ln w="41148">
            <a:solidFill>
              <a:srgbClr val="4B606B"/>
            </a:solidFill>
          </a:ln>
        </p:spPr>
        <p:txBody>
          <a:bodyPr wrap="square" lIns="0" tIns="0" rIns="0" bIns="0" rtlCol="0"/>
          <a:lstStyle/>
          <a:p>
            <a:endParaRPr sz="1588"/>
          </a:p>
        </p:txBody>
      </p:sp>
      <p:sp>
        <p:nvSpPr>
          <p:cNvPr id="4" name="object 4"/>
          <p:cNvSpPr/>
          <p:nvPr/>
        </p:nvSpPr>
        <p:spPr>
          <a:xfrm>
            <a:off x="9843695" y="980290"/>
            <a:ext cx="0" cy="5196168"/>
          </a:xfrm>
          <a:custGeom>
            <a:avLst/>
            <a:gdLst/>
            <a:ahLst/>
            <a:cxnLst/>
            <a:rect l="l" t="t" r="r" b="b"/>
            <a:pathLst>
              <a:path h="5888990">
                <a:moveTo>
                  <a:pt x="0" y="5888735"/>
                </a:moveTo>
                <a:lnTo>
                  <a:pt x="0" y="0"/>
                </a:lnTo>
              </a:path>
            </a:pathLst>
          </a:custGeom>
          <a:ln w="41148">
            <a:solidFill>
              <a:srgbClr val="4B6070"/>
            </a:solidFill>
          </a:ln>
        </p:spPr>
        <p:txBody>
          <a:bodyPr wrap="square" lIns="0" tIns="0" rIns="0" bIns="0" rtlCol="0"/>
          <a:lstStyle/>
          <a:p>
            <a:endParaRPr sz="1588"/>
          </a:p>
        </p:txBody>
      </p:sp>
      <p:sp>
        <p:nvSpPr>
          <p:cNvPr id="5" name="object 5"/>
          <p:cNvSpPr/>
          <p:nvPr/>
        </p:nvSpPr>
        <p:spPr>
          <a:xfrm>
            <a:off x="2945354" y="1000460"/>
            <a:ext cx="2146487" cy="0"/>
          </a:xfrm>
          <a:custGeom>
            <a:avLst/>
            <a:gdLst/>
            <a:ahLst/>
            <a:cxnLst/>
            <a:rect l="l" t="t" r="r" b="b"/>
            <a:pathLst>
              <a:path w="2432685">
                <a:moveTo>
                  <a:pt x="0" y="0"/>
                </a:moveTo>
                <a:lnTo>
                  <a:pt x="2432304" y="0"/>
                </a:lnTo>
              </a:path>
            </a:pathLst>
          </a:custGeom>
          <a:ln w="45720">
            <a:solidFill>
              <a:srgbClr val="4B6070"/>
            </a:solidFill>
          </a:ln>
        </p:spPr>
        <p:txBody>
          <a:bodyPr wrap="square" lIns="0" tIns="0" rIns="0" bIns="0" rtlCol="0"/>
          <a:lstStyle/>
          <a:p>
            <a:endParaRPr sz="1588"/>
          </a:p>
        </p:txBody>
      </p:sp>
      <p:sp>
        <p:nvSpPr>
          <p:cNvPr id="6" name="object 6"/>
          <p:cNvSpPr/>
          <p:nvPr/>
        </p:nvSpPr>
        <p:spPr>
          <a:xfrm>
            <a:off x="2945353" y="6162115"/>
            <a:ext cx="6918512" cy="0"/>
          </a:xfrm>
          <a:custGeom>
            <a:avLst/>
            <a:gdLst/>
            <a:ahLst/>
            <a:cxnLst/>
            <a:rect l="l" t="t" r="r" b="b"/>
            <a:pathLst>
              <a:path w="7840980">
                <a:moveTo>
                  <a:pt x="0" y="0"/>
                </a:moveTo>
                <a:lnTo>
                  <a:pt x="7840980" y="0"/>
                </a:lnTo>
              </a:path>
            </a:pathLst>
          </a:custGeom>
          <a:ln w="32004">
            <a:solidFill>
              <a:srgbClr val="6090D8"/>
            </a:solidFill>
          </a:ln>
        </p:spPr>
        <p:txBody>
          <a:bodyPr wrap="square" lIns="0" tIns="0" rIns="0" bIns="0" rtlCol="0"/>
          <a:lstStyle/>
          <a:p>
            <a:endParaRPr sz="1588"/>
          </a:p>
        </p:txBody>
      </p:sp>
      <p:sp>
        <p:nvSpPr>
          <p:cNvPr id="7" name="object 7"/>
          <p:cNvSpPr txBox="1"/>
          <p:nvPr/>
        </p:nvSpPr>
        <p:spPr>
          <a:xfrm>
            <a:off x="3273014" y="1606475"/>
            <a:ext cx="6242236" cy="712952"/>
          </a:xfrm>
          <a:prstGeom prst="rect">
            <a:avLst/>
          </a:prstGeom>
        </p:spPr>
        <p:txBody>
          <a:bodyPr vert="horz" wrap="square" lIns="0" tIns="0" rIns="0" bIns="0" rtlCol="0">
            <a:spAutoFit/>
          </a:bodyPr>
          <a:lstStyle/>
          <a:p>
            <a:pPr marL="216845" indent="-205639">
              <a:buClr>
                <a:srgbClr val="0F771F"/>
              </a:buClr>
              <a:buChar char="•"/>
              <a:tabLst>
                <a:tab pos="217405" algn="l"/>
              </a:tabLst>
            </a:pPr>
            <a:r>
              <a:rPr sz="1368" spc="-4" dirty="0">
                <a:solidFill>
                  <a:srgbClr val="314459"/>
                </a:solidFill>
                <a:latin typeface="Arial"/>
                <a:cs typeface="Arial"/>
              </a:rPr>
              <a:t>These</a:t>
            </a:r>
            <a:r>
              <a:rPr sz="1368" spc="-176" dirty="0">
                <a:solidFill>
                  <a:srgbClr val="314459"/>
                </a:solidFill>
                <a:latin typeface="Arial"/>
                <a:cs typeface="Arial"/>
              </a:rPr>
              <a:t> </a:t>
            </a:r>
            <a:r>
              <a:rPr sz="1456" spc="-18" dirty="0">
                <a:solidFill>
                  <a:srgbClr val="314459"/>
                </a:solidFill>
                <a:latin typeface="Arial"/>
                <a:cs typeface="Arial"/>
              </a:rPr>
              <a:t>errors</a:t>
            </a:r>
            <a:r>
              <a:rPr sz="1456" spc="-180" dirty="0">
                <a:solidFill>
                  <a:srgbClr val="314459"/>
                </a:solidFill>
                <a:latin typeface="Arial"/>
                <a:cs typeface="Arial"/>
              </a:rPr>
              <a:t> </a:t>
            </a:r>
            <a:r>
              <a:rPr sz="1368" spc="44" dirty="0">
                <a:solidFill>
                  <a:srgbClr val="314459"/>
                </a:solidFill>
                <a:latin typeface="Arial"/>
                <a:cs typeface="Arial"/>
              </a:rPr>
              <a:t>are</a:t>
            </a:r>
            <a:r>
              <a:rPr sz="1368" spc="-238" dirty="0">
                <a:solidFill>
                  <a:srgbClr val="314459"/>
                </a:solidFill>
                <a:latin typeface="Arial"/>
                <a:cs typeface="Arial"/>
              </a:rPr>
              <a:t> </a:t>
            </a:r>
            <a:r>
              <a:rPr sz="1368" spc="88" dirty="0">
                <a:solidFill>
                  <a:srgbClr val="314459"/>
                </a:solidFill>
                <a:latin typeface="Arial"/>
                <a:cs typeface="Arial"/>
              </a:rPr>
              <a:t>not</a:t>
            </a:r>
            <a:r>
              <a:rPr sz="1368" spc="-229" dirty="0">
                <a:solidFill>
                  <a:srgbClr val="314459"/>
                </a:solidFill>
                <a:latin typeface="Arial"/>
                <a:cs typeface="Arial"/>
              </a:rPr>
              <a:t> </a:t>
            </a:r>
            <a:r>
              <a:rPr sz="1368" spc="97" dirty="0">
                <a:solidFill>
                  <a:srgbClr val="314459"/>
                </a:solidFill>
                <a:latin typeface="Arial"/>
                <a:cs typeface="Arial"/>
              </a:rPr>
              <a:t>trivia</a:t>
            </a:r>
            <a:r>
              <a:rPr sz="1368" spc="97" dirty="0">
                <a:solidFill>
                  <a:srgbClr val="496685"/>
                </a:solidFill>
                <a:latin typeface="Arial"/>
                <a:cs typeface="Arial"/>
              </a:rPr>
              <a:t>l</a:t>
            </a:r>
            <a:r>
              <a:rPr sz="1368" spc="97" dirty="0">
                <a:solidFill>
                  <a:srgbClr val="243342"/>
                </a:solidFill>
                <a:latin typeface="Arial"/>
                <a:cs typeface="Arial"/>
              </a:rPr>
              <a:t>-</a:t>
            </a:r>
            <a:r>
              <a:rPr sz="1368" spc="-247" dirty="0">
                <a:solidFill>
                  <a:srgbClr val="243342"/>
                </a:solidFill>
                <a:latin typeface="Arial"/>
                <a:cs typeface="Arial"/>
              </a:rPr>
              <a:t> </a:t>
            </a:r>
            <a:r>
              <a:rPr sz="1368" spc="88" dirty="0">
                <a:solidFill>
                  <a:srgbClr val="314459"/>
                </a:solidFill>
                <a:latin typeface="Arial"/>
                <a:cs typeface="Arial"/>
              </a:rPr>
              <a:t>they</a:t>
            </a:r>
            <a:r>
              <a:rPr sz="1368" spc="-150" dirty="0">
                <a:solidFill>
                  <a:srgbClr val="314459"/>
                </a:solidFill>
                <a:latin typeface="Arial"/>
                <a:cs typeface="Arial"/>
              </a:rPr>
              <a:t> </a:t>
            </a:r>
            <a:r>
              <a:rPr sz="1456" spc="-4" dirty="0">
                <a:solidFill>
                  <a:srgbClr val="314459"/>
                </a:solidFill>
                <a:latin typeface="Arial"/>
                <a:cs typeface="Arial"/>
              </a:rPr>
              <a:t>may</a:t>
            </a:r>
            <a:r>
              <a:rPr sz="1456" spc="-221" dirty="0">
                <a:solidFill>
                  <a:srgbClr val="314459"/>
                </a:solidFill>
                <a:latin typeface="Arial"/>
                <a:cs typeface="Arial"/>
              </a:rPr>
              <a:t> </a:t>
            </a:r>
            <a:r>
              <a:rPr sz="1368" spc="57" dirty="0">
                <a:solidFill>
                  <a:srgbClr val="314459"/>
                </a:solidFill>
                <a:latin typeface="Arial"/>
                <a:cs typeface="Arial"/>
              </a:rPr>
              <a:t>combine</a:t>
            </a:r>
            <a:r>
              <a:rPr sz="1368" spc="-199" dirty="0">
                <a:solidFill>
                  <a:srgbClr val="314459"/>
                </a:solidFill>
                <a:latin typeface="Arial"/>
                <a:cs typeface="Arial"/>
              </a:rPr>
              <a:t> </a:t>
            </a:r>
            <a:r>
              <a:rPr sz="1368" spc="75" dirty="0">
                <a:solidFill>
                  <a:srgbClr val="3F546B"/>
                </a:solidFill>
                <a:latin typeface="Arial"/>
                <a:cs typeface="Arial"/>
              </a:rPr>
              <a:t>to</a:t>
            </a:r>
            <a:r>
              <a:rPr sz="1456" spc="75" dirty="0">
                <a:solidFill>
                  <a:srgbClr val="314459"/>
                </a:solidFill>
                <a:latin typeface="Arial"/>
                <a:cs typeface="Arial"/>
              </a:rPr>
              <a:t>over</a:t>
            </a:r>
            <a:r>
              <a:rPr sz="1456" spc="-274" dirty="0">
                <a:solidFill>
                  <a:srgbClr val="314459"/>
                </a:solidFill>
                <a:latin typeface="Arial"/>
                <a:cs typeface="Arial"/>
              </a:rPr>
              <a:t> </a:t>
            </a:r>
            <a:r>
              <a:rPr sz="1368" spc="22" dirty="0">
                <a:solidFill>
                  <a:srgbClr val="314459"/>
                </a:solidFill>
                <a:latin typeface="Arial"/>
                <a:cs typeface="Arial"/>
              </a:rPr>
              <a:t>10o%</a:t>
            </a:r>
            <a:r>
              <a:rPr sz="1368" spc="-247" dirty="0">
                <a:solidFill>
                  <a:srgbClr val="314459"/>
                </a:solidFill>
                <a:latin typeface="Arial"/>
                <a:cs typeface="Arial"/>
              </a:rPr>
              <a:t> </a:t>
            </a:r>
            <a:r>
              <a:rPr sz="1677" spc="-101" dirty="0">
                <a:solidFill>
                  <a:srgbClr val="314459"/>
                </a:solidFill>
                <a:latin typeface="Times New Roman"/>
                <a:cs typeface="Times New Roman"/>
              </a:rPr>
              <a:t>of</a:t>
            </a:r>
            <a:r>
              <a:rPr sz="1677" spc="-176" dirty="0">
                <a:solidFill>
                  <a:srgbClr val="314459"/>
                </a:solidFill>
                <a:latin typeface="Times New Roman"/>
                <a:cs typeface="Times New Roman"/>
              </a:rPr>
              <a:t> </a:t>
            </a:r>
            <a:r>
              <a:rPr sz="1368" spc="101" dirty="0">
                <a:solidFill>
                  <a:srgbClr val="314459"/>
                </a:solidFill>
                <a:latin typeface="Arial"/>
                <a:cs typeface="Arial"/>
              </a:rPr>
              <a:t>the</a:t>
            </a:r>
            <a:r>
              <a:rPr sz="1368" spc="-172" dirty="0">
                <a:solidFill>
                  <a:srgbClr val="314459"/>
                </a:solidFill>
                <a:latin typeface="Arial"/>
                <a:cs typeface="Arial"/>
              </a:rPr>
              <a:t> </a:t>
            </a:r>
            <a:r>
              <a:rPr sz="1456" spc="13" dirty="0">
                <a:solidFill>
                  <a:srgbClr val="3F546B"/>
                </a:solidFill>
                <a:latin typeface="Arial"/>
                <a:cs typeface="Arial"/>
              </a:rPr>
              <a:t>flux</a:t>
            </a:r>
            <a:endParaRPr sz="1456">
              <a:latin typeface="Arial"/>
              <a:cs typeface="Arial"/>
            </a:endParaRPr>
          </a:p>
          <a:p>
            <a:pPr>
              <a:spcBef>
                <a:spcPts val="10"/>
              </a:spcBef>
              <a:buFont typeface="Arial"/>
              <a:buChar char="•"/>
            </a:pPr>
            <a:endParaRPr sz="1500">
              <a:latin typeface="Times New Roman"/>
              <a:cs typeface="Times New Roman"/>
            </a:endParaRPr>
          </a:p>
          <a:p>
            <a:pPr marL="216845" indent="-205639">
              <a:buClr>
                <a:srgbClr val="0F771F"/>
              </a:buClr>
              <a:buChar char="•"/>
              <a:tabLst>
                <a:tab pos="217405" algn="l"/>
              </a:tabLst>
            </a:pPr>
            <a:r>
              <a:rPr sz="1456" spc="-26" dirty="0">
                <a:solidFill>
                  <a:srgbClr val="314459"/>
                </a:solidFill>
                <a:latin typeface="Arial"/>
                <a:cs typeface="Arial"/>
              </a:rPr>
              <a:t>To</a:t>
            </a:r>
            <a:r>
              <a:rPr sz="1456" spc="-202" dirty="0">
                <a:solidFill>
                  <a:srgbClr val="314459"/>
                </a:solidFill>
                <a:latin typeface="Arial"/>
                <a:cs typeface="Arial"/>
              </a:rPr>
              <a:t> </a:t>
            </a:r>
            <a:r>
              <a:rPr sz="1456" spc="40" dirty="0">
                <a:solidFill>
                  <a:srgbClr val="314459"/>
                </a:solidFill>
                <a:latin typeface="Arial"/>
                <a:cs typeface="Arial"/>
              </a:rPr>
              <a:t>m</a:t>
            </a:r>
            <a:r>
              <a:rPr sz="1456" spc="40" dirty="0">
                <a:solidFill>
                  <a:srgbClr val="496685"/>
                </a:solidFill>
                <a:latin typeface="Arial"/>
                <a:cs typeface="Arial"/>
              </a:rPr>
              <a:t>i</a:t>
            </a:r>
            <a:r>
              <a:rPr sz="1456" spc="40" dirty="0">
                <a:solidFill>
                  <a:srgbClr val="314459"/>
                </a:solidFill>
                <a:latin typeface="Arial"/>
                <a:cs typeface="Arial"/>
              </a:rPr>
              <a:t>nim</a:t>
            </a:r>
            <a:r>
              <a:rPr sz="1456" spc="40" dirty="0">
                <a:solidFill>
                  <a:srgbClr val="496685"/>
                </a:solidFill>
                <a:latin typeface="Arial"/>
                <a:cs typeface="Arial"/>
              </a:rPr>
              <a:t>i</a:t>
            </a:r>
            <a:r>
              <a:rPr sz="1456" spc="40" dirty="0">
                <a:solidFill>
                  <a:srgbClr val="314459"/>
                </a:solidFill>
                <a:latin typeface="Arial"/>
                <a:cs typeface="Arial"/>
              </a:rPr>
              <a:t>ze</a:t>
            </a:r>
            <a:r>
              <a:rPr sz="1456" spc="-163" dirty="0">
                <a:solidFill>
                  <a:srgbClr val="314459"/>
                </a:solidFill>
                <a:latin typeface="Arial"/>
                <a:cs typeface="Arial"/>
              </a:rPr>
              <a:t> </a:t>
            </a:r>
            <a:r>
              <a:rPr sz="1368" spc="57" dirty="0">
                <a:solidFill>
                  <a:srgbClr val="314459"/>
                </a:solidFill>
                <a:latin typeface="Arial"/>
                <a:cs typeface="Arial"/>
              </a:rPr>
              <a:t>or</a:t>
            </a:r>
            <a:r>
              <a:rPr sz="1368" spc="-154" dirty="0">
                <a:solidFill>
                  <a:srgbClr val="314459"/>
                </a:solidFill>
                <a:latin typeface="Arial"/>
                <a:cs typeface="Arial"/>
              </a:rPr>
              <a:t> </a:t>
            </a:r>
            <a:r>
              <a:rPr sz="1456" spc="9" dirty="0">
                <a:solidFill>
                  <a:srgbClr val="314459"/>
                </a:solidFill>
                <a:latin typeface="Arial"/>
                <a:cs typeface="Arial"/>
              </a:rPr>
              <a:t>avo</a:t>
            </a:r>
            <a:r>
              <a:rPr sz="1456" spc="9" dirty="0">
                <a:solidFill>
                  <a:srgbClr val="496685"/>
                </a:solidFill>
                <a:latin typeface="Arial"/>
                <a:cs typeface="Arial"/>
              </a:rPr>
              <a:t>i</a:t>
            </a:r>
            <a:r>
              <a:rPr sz="1456" spc="9" dirty="0">
                <a:solidFill>
                  <a:srgbClr val="3F546B"/>
                </a:solidFill>
                <a:latin typeface="Arial"/>
                <a:cs typeface="Arial"/>
              </a:rPr>
              <a:t>d</a:t>
            </a:r>
            <a:r>
              <a:rPr sz="1456" spc="-229" dirty="0">
                <a:solidFill>
                  <a:srgbClr val="3F546B"/>
                </a:solidFill>
                <a:latin typeface="Arial"/>
                <a:cs typeface="Arial"/>
              </a:rPr>
              <a:t> </a:t>
            </a:r>
            <a:r>
              <a:rPr sz="1456" spc="-57" dirty="0">
                <a:solidFill>
                  <a:srgbClr val="314459"/>
                </a:solidFill>
                <a:latin typeface="Arial"/>
                <a:cs typeface="Arial"/>
              </a:rPr>
              <a:t>such</a:t>
            </a:r>
            <a:r>
              <a:rPr sz="1456" spc="-199" dirty="0">
                <a:solidFill>
                  <a:srgbClr val="314459"/>
                </a:solidFill>
                <a:latin typeface="Arial"/>
                <a:cs typeface="Arial"/>
              </a:rPr>
              <a:t> </a:t>
            </a:r>
            <a:r>
              <a:rPr sz="1456" spc="-35" dirty="0">
                <a:solidFill>
                  <a:srgbClr val="314459"/>
                </a:solidFill>
                <a:latin typeface="Arial"/>
                <a:cs typeface="Arial"/>
              </a:rPr>
              <a:t>errors</a:t>
            </a:r>
            <a:r>
              <a:rPr sz="1456" spc="-141" dirty="0">
                <a:solidFill>
                  <a:srgbClr val="314459"/>
                </a:solidFill>
                <a:latin typeface="Arial"/>
                <a:cs typeface="Arial"/>
              </a:rPr>
              <a:t> </a:t>
            </a:r>
            <a:r>
              <a:rPr sz="1456" spc="-53" dirty="0">
                <a:solidFill>
                  <a:srgbClr val="314459"/>
                </a:solidFill>
                <a:latin typeface="Arial"/>
                <a:cs typeface="Arial"/>
              </a:rPr>
              <a:t>a</a:t>
            </a:r>
            <a:r>
              <a:rPr sz="1456" spc="-150" dirty="0">
                <a:solidFill>
                  <a:srgbClr val="314459"/>
                </a:solidFill>
                <a:latin typeface="Arial"/>
                <a:cs typeface="Arial"/>
              </a:rPr>
              <a:t> </a:t>
            </a:r>
            <a:r>
              <a:rPr sz="1456" spc="-18" dirty="0">
                <a:solidFill>
                  <a:srgbClr val="314459"/>
                </a:solidFill>
                <a:latin typeface="Arial"/>
                <a:cs typeface="Arial"/>
              </a:rPr>
              <a:t>number</a:t>
            </a:r>
            <a:r>
              <a:rPr sz="1456" spc="-216" dirty="0">
                <a:solidFill>
                  <a:srgbClr val="314459"/>
                </a:solidFill>
                <a:latin typeface="Arial"/>
                <a:cs typeface="Arial"/>
              </a:rPr>
              <a:t> </a:t>
            </a:r>
            <a:r>
              <a:rPr sz="1456" spc="40" dirty="0">
                <a:solidFill>
                  <a:srgbClr val="243342"/>
                </a:solidFill>
                <a:latin typeface="Arial"/>
                <a:cs typeface="Arial"/>
              </a:rPr>
              <a:t>o</a:t>
            </a:r>
            <a:r>
              <a:rPr sz="1456" spc="40" dirty="0">
                <a:solidFill>
                  <a:srgbClr val="3F546B"/>
                </a:solidFill>
                <a:latin typeface="Arial"/>
                <a:cs typeface="Arial"/>
              </a:rPr>
              <a:t>f</a:t>
            </a:r>
            <a:r>
              <a:rPr sz="1456" spc="-159" dirty="0">
                <a:solidFill>
                  <a:srgbClr val="3F546B"/>
                </a:solidFill>
                <a:latin typeface="Arial"/>
                <a:cs typeface="Arial"/>
              </a:rPr>
              <a:t> </a:t>
            </a:r>
            <a:r>
              <a:rPr sz="1456" spc="-31" dirty="0">
                <a:solidFill>
                  <a:srgbClr val="314459"/>
                </a:solidFill>
                <a:latin typeface="Arial"/>
                <a:cs typeface="Arial"/>
              </a:rPr>
              <a:t>procedures</a:t>
            </a:r>
            <a:r>
              <a:rPr sz="1456" spc="-190" dirty="0">
                <a:solidFill>
                  <a:srgbClr val="314459"/>
                </a:solidFill>
                <a:latin typeface="Arial"/>
                <a:cs typeface="Arial"/>
              </a:rPr>
              <a:t> </a:t>
            </a:r>
            <a:r>
              <a:rPr sz="1456" spc="9" dirty="0">
                <a:solidFill>
                  <a:srgbClr val="314459"/>
                </a:solidFill>
                <a:latin typeface="Arial"/>
                <a:cs typeface="Arial"/>
              </a:rPr>
              <a:t>cou</a:t>
            </a:r>
            <a:r>
              <a:rPr sz="1456" spc="9" dirty="0">
                <a:solidFill>
                  <a:srgbClr val="496685"/>
                </a:solidFill>
                <a:latin typeface="Arial"/>
                <a:cs typeface="Arial"/>
              </a:rPr>
              <a:t>l</a:t>
            </a:r>
            <a:r>
              <a:rPr sz="1456" spc="9" dirty="0">
                <a:solidFill>
                  <a:srgbClr val="3F546B"/>
                </a:solidFill>
                <a:latin typeface="Arial"/>
                <a:cs typeface="Arial"/>
              </a:rPr>
              <a:t>d</a:t>
            </a:r>
            <a:r>
              <a:rPr sz="1456" spc="-176" dirty="0">
                <a:solidFill>
                  <a:srgbClr val="3F546B"/>
                </a:solidFill>
                <a:latin typeface="Arial"/>
                <a:cs typeface="Arial"/>
              </a:rPr>
              <a:t> </a:t>
            </a:r>
            <a:r>
              <a:rPr sz="1456" spc="-18" dirty="0">
                <a:solidFill>
                  <a:srgbClr val="243342"/>
                </a:solidFill>
                <a:latin typeface="Arial"/>
                <a:cs typeface="Arial"/>
              </a:rPr>
              <a:t>be</a:t>
            </a:r>
            <a:r>
              <a:rPr sz="1456" spc="-199" dirty="0">
                <a:solidFill>
                  <a:srgbClr val="243342"/>
                </a:solidFill>
                <a:latin typeface="Arial"/>
                <a:cs typeface="Arial"/>
              </a:rPr>
              <a:t> </a:t>
            </a:r>
            <a:r>
              <a:rPr sz="1456" spc="-9" dirty="0">
                <a:solidFill>
                  <a:srgbClr val="314459"/>
                </a:solidFill>
                <a:latin typeface="Arial"/>
                <a:cs typeface="Arial"/>
              </a:rPr>
              <a:t>performe</a:t>
            </a:r>
            <a:r>
              <a:rPr sz="1456" spc="-9" dirty="0">
                <a:solidFill>
                  <a:srgbClr val="161F28"/>
                </a:solidFill>
                <a:latin typeface="Arial"/>
                <a:cs typeface="Arial"/>
              </a:rPr>
              <a:t>d</a:t>
            </a:r>
            <a:endParaRPr sz="1456">
              <a:latin typeface="Arial"/>
              <a:cs typeface="Arial"/>
            </a:endParaRPr>
          </a:p>
        </p:txBody>
      </p:sp>
      <p:graphicFrame>
        <p:nvGraphicFramePr>
          <p:cNvPr id="8" name="object 8"/>
          <p:cNvGraphicFramePr>
            <a:graphicFrameLocks noGrp="1"/>
          </p:cNvGraphicFramePr>
          <p:nvPr/>
        </p:nvGraphicFramePr>
        <p:xfrm>
          <a:off x="4072890" y="2541494"/>
          <a:ext cx="4855059" cy="6743542"/>
        </p:xfrm>
        <a:graphic>
          <a:graphicData uri="http://schemas.openxmlformats.org/drawingml/2006/table">
            <a:tbl>
              <a:tblPr firstRow="1" bandRow="1">
                <a:tableStyleId>{2D5ABB26-0587-4C30-8999-92F81FD0307C}</a:tableStyleId>
              </a:tblPr>
              <a:tblGrid>
                <a:gridCol w="2170354"/>
                <a:gridCol w="1524896"/>
                <a:gridCol w="1159809"/>
              </a:tblGrid>
              <a:tr h="532504">
                <a:tc gridSpan="3">
                  <a:txBody>
                    <a:bodyPr/>
                    <a:lstStyle/>
                    <a:p>
                      <a:pPr marL="4583430" marR="107314" indent="-3872865">
                        <a:lnSpc>
                          <a:spcPts val="2160"/>
                        </a:lnSpc>
                        <a:spcBef>
                          <a:spcPts val="70"/>
                        </a:spcBef>
                        <a:tabLst>
                          <a:tab pos="2708275" algn="l"/>
                          <a:tab pos="4304030" algn="l"/>
                        </a:tabLst>
                      </a:pPr>
                      <a:r>
                        <a:rPr sz="1200" dirty="0">
                          <a:solidFill>
                            <a:srgbClr val="85B1BC"/>
                          </a:solidFill>
                          <a:latin typeface="Arial"/>
                          <a:cs typeface="Arial"/>
                        </a:rPr>
                        <a:t>Errors</a:t>
                      </a:r>
                      <a:r>
                        <a:rPr sz="1200" spc="-165" dirty="0">
                          <a:solidFill>
                            <a:srgbClr val="85B1BC"/>
                          </a:solidFill>
                          <a:latin typeface="Arial"/>
                          <a:cs typeface="Arial"/>
                        </a:rPr>
                        <a:t> </a:t>
                      </a:r>
                      <a:r>
                        <a:rPr sz="1200" dirty="0">
                          <a:solidFill>
                            <a:srgbClr val="85B1BC"/>
                          </a:solidFill>
                          <a:latin typeface="Arial"/>
                          <a:cs typeface="Arial"/>
                        </a:rPr>
                        <a:t>due</a:t>
                      </a:r>
                      <a:r>
                        <a:rPr sz="1200" spc="-80" dirty="0">
                          <a:solidFill>
                            <a:srgbClr val="85B1BC"/>
                          </a:solidFill>
                          <a:latin typeface="Arial"/>
                          <a:cs typeface="Arial"/>
                        </a:rPr>
                        <a:t> </a:t>
                      </a:r>
                      <a:r>
                        <a:rPr sz="1200" dirty="0">
                          <a:solidFill>
                            <a:srgbClr val="85B1BC"/>
                          </a:solidFill>
                          <a:latin typeface="Arial"/>
                          <a:cs typeface="Arial"/>
                        </a:rPr>
                        <a:t>to	</a:t>
                      </a:r>
                      <a:r>
                        <a:rPr sz="1800" baseline="2057" dirty="0">
                          <a:solidFill>
                            <a:srgbClr val="85B1BC"/>
                          </a:solidFill>
                          <a:latin typeface="Arial"/>
                          <a:cs typeface="Arial"/>
                        </a:rPr>
                        <a:t>Affected</a:t>
                      </a:r>
                      <a:r>
                        <a:rPr sz="1800" spc="-15" baseline="2057" dirty="0">
                          <a:solidFill>
                            <a:srgbClr val="85B1BC"/>
                          </a:solidFill>
                          <a:latin typeface="Arial"/>
                          <a:cs typeface="Arial"/>
                        </a:rPr>
                        <a:t> </a:t>
                      </a:r>
                      <a:r>
                        <a:rPr sz="1800" baseline="2057" dirty="0">
                          <a:solidFill>
                            <a:srgbClr val="85B1BC"/>
                          </a:solidFill>
                          <a:latin typeface="Arial"/>
                          <a:cs typeface="Arial"/>
                        </a:rPr>
                        <a:t>fluxes	Approximate  </a:t>
                      </a:r>
                      <a:r>
                        <a:rPr sz="1200" spc="-5" dirty="0">
                          <a:solidFill>
                            <a:srgbClr val="85B1BC"/>
                          </a:solidFill>
                          <a:latin typeface="Arial"/>
                          <a:cs typeface="Arial"/>
                        </a:rPr>
                        <a:t>Range</a:t>
                      </a:r>
                      <a:endParaRPr sz="1200">
                        <a:latin typeface="Arial"/>
                        <a:cs typeface="Arial"/>
                      </a:endParaRPr>
                    </a:p>
                  </a:txBody>
                  <a:tcPr marL="0" marR="0" marT="0" marB="0">
                    <a:lnL w="32003">
                      <a:solidFill>
                        <a:srgbClr val="080C0F"/>
                      </a:solidFill>
                      <a:prstDash val="solid"/>
                    </a:lnL>
                    <a:lnR w="54863">
                      <a:solidFill>
                        <a:srgbClr val="033808"/>
                      </a:solidFill>
                      <a:prstDash val="solid"/>
                    </a:lnR>
                    <a:lnT w="22859">
                      <a:solidFill>
                        <a:srgbClr val="0C0F13"/>
                      </a:solidFill>
                      <a:prstDash val="solid"/>
                    </a:lnT>
                    <a:lnB w="32004">
                      <a:solidFill>
                        <a:srgbClr val="0C4813"/>
                      </a:solidFill>
                      <a:prstDash val="solid"/>
                    </a:lnB>
                  </a:tcPr>
                </a:tc>
                <a:tc hMerge="1">
                  <a:txBody>
                    <a:bodyPr/>
                    <a:lstStyle/>
                    <a:p>
                      <a:endParaRPr/>
                    </a:p>
                  </a:txBody>
                  <a:tcPr marL="0" marR="0" marT="0" marB="0"/>
                </a:tc>
                <a:tc hMerge="1">
                  <a:txBody>
                    <a:bodyPr/>
                    <a:lstStyle/>
                    <a:p>
                      <a:endParaRPr/>
                    </a:p>
                  </a:txBody>
                  <a:tcPr marL="0" marR="0" marT="0" marB="0"/>
                </a:tc>
              </a:tr>
              <a:tr h="286421">
                <a:tc>
                  <a:txBody>
                    <a:bodyPr/>
                    <a:lstStyle/>
                    <a:p>
                      <a:pPr marL="74930">
                        <a:lnSpc>
                          <a:spcPct val="100000"/>
                        </a:lnSpc>
                        <a:spcBef>
                          <a:spcPts val="275"/>
                        </a:spcBef>
                      </a:pPr>
                      <a:r>
                        <a:rPr sz="1100" spc="15" dirty="0">
                          <a:solidFill>
                            <a:srgbClr val="243342"/>
                          </a:solidFill>
                          <a:latin typeface="Arial"/>
                          <a:cs typeface="Arial"/>
                        </a:rPr>
                        <a:t>Fr</a:t>
                      </a:r>
                      <a:r>
                        <a:rPr sz="1100" spc="15" dirty="0">
                          <a:solidFill>
                            <a:srgbClr val="3F546B"/>
                          </a:solidFill>
                          <a:latin typeface="Arial"/>
                          <a:cs typeface="Arial"/>
                        </a:rPr>
                        <a:t>equency</a:t>
                      </a:r>
                      <a:r>
                        <a:rPr sz="1100" spc="-140" dirty="0">
                          <a:solidFill>
                            <a:srgbClr val="3F546B"/>
                          </a:solidFill>
                          <a:latin typeface="Arial"/>
                          <a:cs typeface="Arial"/>
                        </a:rPr>
                        <a:t> </a:t>
                      </a:r>
                      <a:r>
                        <a:rPr sz="1100" spc="5" dirty="0">
                          <a:solidFill>
                            <a:srgbClr val="314459"/>
                          </a:solidFill>
                          <a:latin typeface="Arial"/>
                          <a:cs typeface="Arial"/>
                        </a:rPr>
                        <a:t>response</a:t>
                      </a:r>
                      <a:endParaRPr sz="1100">
                        <a:latin typeface="Arial"/>
                        <a:cs typeface="Arial"/>
                      </a:endParaRPr>
                    </a:p>
                  </a:txBody>
                  <a:tcPr marL="0" marR="0" marT="0" marB="0">
                    <a:lnL w="32003">
                      <a:solidFill>
                        <a:srgbClr val="080C0F"/>
                      </a:solidFill>
                      <a:prstDash val="solid"/>
                    </a:lnL>
                    <a:lnR w="18288">
                      <a:solidFill>
                        <a:srgbClr val="181F28"/>
                      </a:solidFill>
                      <a:prstDash val="solid"/>
                    </a:lnR>
                    <a:lnT w="32004">
                      <a:solidFill>
                        <a:srgbClr val="0C4813"/>
                      </a:solidFill>
                      <a:prstDash val="solid"/>
                    </a:lnT>
                    <a:lnB w="13716">
                      <a:solidFill>
                        <a:srgbClr val="000000"/>
                      </a:solidFill>
                      <a:prstDash val="solid"/>
                    </a:lnB>
                  </a:tcPr>
                </a:tc>
                <a:tc>
                  <a:txBody>
                    <a:bodyPr/>
                    <a:lstStyle/>
                    <a:p>
                      <a:pPr marL="9525" algn="ctr">
                        <a:lnSpc>
                          <a:spcPct val="100000"/>
                        </a:lnSpc>
                        <a:spcBef>
                          <a:spcPts val="190"/>
                        </a:spcBef>
                      </a:pPr>
                      <a:r>
                        <a:rPr sz="1100" spc="15" dirty="0">
                          <a:solidFill>
                            <a:srgbClr val="3F546B"/>
                          </a:solidFill>
                          <a:latin typeface="Arial"/>
                          <a:cs typeface="Arial"/>
                        </a:rPr>
                        <a:t>all</a:t>
                      </a:r>
                      <a:endParaRPr sz="1100">
                        <a:latin typeface="Arial"/>
                        <a:cs typeface="Arial"/>
                      </a:endParaRPr>
                    </a:p>
                  </a:txBody>
                  <a:tcPr marL="0" marR="0" marT="0" marB="0">
                    <a:lnL w="18288">
                      <a:solidFill>
                        <a:srgbClr val="181F28"/>
                      </a:solidFill>
                      <a:prstDash val="solid"/>
                    </a:lnL>
                    <a:lnR w="18288">
                      <a:solidFill>
                        <a:srgbClr val="181F28"/>
                      </a:solidFill>
                      <a:prstDash val="solid"/>
                    </a:lnR>
                    <a:lnT w="32004">
                      <a:solidFill>
                        <a:srgbClr val="0C4813"/>
                      </a:solidFill>
                      <a:prstDash val="solid"/>
                    </a:lnT>
                    <a:lnB w="13716">
                      <a:solidFill>
                        <a:srgbClr val="000000"/>
                      </a:solidFill>
                      <a:prstDash val="solid"/>
                    </a:lnB>
                  </a:tcPr>
                </a:tc>
                <a:tc>
                  <a:txBody>
                    <a:bodyPr/>
                    <a:lstStyle/>
                    <a:p>
                      <a:pPr marL="429259">
                        <a:lnSpc>
                          <a:spcPct val="100000"/>
                        </a:lnSpc>
                        <a:spcBef>
                          <a:spcPts val="245"/>
                        </a:spcBef>
                      </a:pPr>
                      <a:r>
                        <a:rPr sz="1100" spc="10" dirty="0">
                          <a:solidFill>
                            <a:srgbClr val="3F546B"/>
                          </a:solidFill>
                          <a:latin typeface="Times New Roman"/>
                          <a:cs typeface="Times New Roman"/>
                        </a:rPr>
                        <a:t>5</a:t>
                      </a:r>
                      <a:r>
                        <a:rPr sz="1100" spc="10" dirty="0">
                          <a:solidFill>
                            <a:srgbClr val="5E798E"/>
                          </a:solidFill>
                          <a:latin typeface="Times New Roman"/>
                          <a:cs typeface="Times New Roman"/>
                        </a:rPr>
                        <a:t>-</a:t>
                      </a:r>
                      <a:r>
                        <a:rPr sz="1100" spc="10" dirty="0">
                          <a:solidFill>
                            <a:srgbClr val="3F546B"/>
                          </a:solidFill>
                          <a:latin typeface="Times New Roman"/>
                          <a:cs typeface="Times New Roman"/>
                        </a:rPr>
                        <a:t>30%</a:t>
                      </a:r>
                      <a:endParaRPr sz="1100">
                        <a:latin typeface="Times New Roman"/>
                        <a:cs typeface="Times New Roman"/>
                      </a:endParaRPr>
                    </a:p>
                  </a:txBody>
                  <a:tcPr marL="0" marR="0" marT="0" marB="0">
                    <a:lnL w="18288">
                      <a:solidFill>
                        <a:srgbClr val="181F28"/>
                      </a:solidFill>
                      <a:prstDash val="solid"/>
                    </a:lnL>
                    <a:lnR w="54863">
                      <a:solidFill>
                        <a:srgbClr val="033808"/>
                      </a:solidFill>
                      <a:prstDash val="solid"/>
                    </a:lnR>
                    <a:lnT w="32004">
                      <a:solidFill>
                        <a:srgbClr val="0C4813"/>
                      </a:solidFill>
                      <a:prstDash val="solid"/>
                    </a:lnT>
                    <a:lnB w="13716">
                      <a:solidFill>
                        <a:srgbClr val="000000"/>
                      </a:solidFill>
                      <a:prstDash val="solid"/>
                    </a:lnB>
                  </a:tcPr>
                </a:tc>
              </a:tr>
              <a:tr h="282388">
                <a:tc>
                  <a:txBody>
                    <a:bodyPr/>
                    <a:lstStyle/>
                    <a:p>
                      <a:pPr marL="66040">
                        <a:lnSpc>
                          <a:spcPct val="100000"/>
                        </a:lnSpc>
                        <a:spcBef>
                          <a:spcPts val="225"/>
                        </a:spcBef>
                      </a:pPr>
                      <a:r>
                        <a:rPr sz="1100" spc="25" dirty="0">
                          <a:solidFill>
                            <a:srgbClr val="314459"/>
                          </a:solidFill>
                          <a:latin typeface="Arial"/>
                          <a:cs typeface="Arial"/>
                        </a:rPr>
                        <a:t>T </a:t>
                      </a:r>
                      <a:r>
                        <a:rPr sz="1100" spc="60" dirty="0">
                          <a:solidFill>
                            <a:srgbClr val="314459"/>
                          </a:solidFill>
                          <a:latin typeface="Arial"/>
                          <a:cs typeface="Arial"/>
                        </a:rPr>
                        <a:t>me</a:t>
                      </a:r>
                      <a:r>
                        <a:rPr sz="1100" spc="-140" dirty="0">
                          <a:solidFill>
                            <a:srgbClr val="314459"/>
                          </a:solidFill>
                          <a:latin typeface="Arial"/>
                          <a:cs typeface="Arial"/>
                        </a:rPr>
                        <a:t> </a:t>
                      </a:r>
                      <a:r>
                        <a:rPr sz="1100" spc="-45" dirty="0">
                          <a:solidFill>
                            <a:srgbClr val="314459"/>
                          </a:solidFill>
                          <a:latin typeface="Arial"/>
                          <a:cs typeface="Arial"/>
                        </a:rPr>
                        <a:t>de</a:t>
                      </a:r>
                      <a:r>
                        <a:rPr sz="1100" spc="-45" dirty="0">
                          <a:solidFill>
                            <a:srgbClr val="5E798E"/>
                          </a:solidFill>
                          <a:latin typeface="Arial"/>
                          <a:cs typeface="Arial"/>
                        </a:rPr>
                        <a:t>r</a:t>
                      </a:r>
                      <a:r>
                        <a:rPr sz="1100" spc="-45" dirty="0">
                          <a:solidFill>
                            <a:srgbClr val="314459"/>
                          </a:solidFill>
                          <a:latin typeface="Arial"/>
                          <a:cs typeface="Arial"/>
                        </a:rPr>
                        <a:t>ay</a:t>
                      </a:r>
                      <a:endParaRPr sz="1100">
                        <a:latin typeface="Arial"/>
                        <a:cs typeface="Arial"/>
                      </a:endParaRPr>
                    </a:p>
                  </a:txBody>
                  <a:tcPr marL="0" marR="0" marT="0" marB="0">
                    <a:lnL w="32003">
                      <a:solidFill>
                        <a:srgbClr val="080C0F"/>
                      </a:solidFill>
                      <a:prstDash val="solid"/>
                    </a:lnL>
                    <a:lnR w="18288">
                      <a:solidFill>
                        <a:srgbClr val="181F28"/>
                      </a:solidFill>
                      <a:prstDash val="solid"/>
                    </a:lnR>
                    <a:lnT w="13716">
                      <a:solidFill>
                        <a:srgbClr val="000000"/>
                      </a:solidFill>
                      <a:prstDash val="solid"/>
                    </a:lnT>
                    <a:lnB w="13716">
                      <a:solidFill>
                        <a:srgbClr val="000000"/>
                      </a:solidFill>
                      <a:prstDash val="solid"/>
                    </a:lnB>
                  </a:tcPr>
                </a:tc>
                <a:tc>
                  <a:txBody>
                    <a:bodyPr/>
                    <a:lstStyle/>
                    <a:p>
                      <a:pPr marL="10160" algn="ctr">
                        <a:lnSpc>
                          <a:spcPct val="100000"/>
                        </a:lnSpc>
                        <a:spcBef>
                          <a:spcPts val="275"/>
                        </a:spcBef>
                      </a:pPr>
                      <a:r>
                        <a:rPr sz="1100" spc="35" dirty="0">
                          <a:solidFill>
                            <a:srgbClr val="3F546B"/>
                          </a:solidFill>
                          <a:latin typeface="Arial"/>
                          <a:cs typeface="Arial"/>
                        </a:rPr>
                        <a:t>all</a:t>
                      </a:r>
                      <a:endParaRPr sz="1100">
                        <a:latin typeface="Arial"/>
                        <a:cs typeface="Arial"/>
                      </a:endParaRPr>
                    </a:p>
                  </a:txBody>
                  <a:tcPr marL="0" marR="0" marT="0" marB="0">
                    <a:lnL w="18288">
                      <a:solidFill>
                        <a:srgbClr val="181F28"/>
                      </a:solidFill>
                      <a:prstDash val="solid"/>
                    </a:lnL>
                    <a:lnR w="18288">
                      <a:solidFill>
                        <a:srgbClr val="181F28"/>
                      </a:solidFill>
                      <a:prstDash val="solid"/>
                    </a:lnR>
                    <a:lnT w="13716">
                      <a:solidFill>
                        <a:srgbClr val="000000"/>
                      </a:solidFill>
                      <a:prstDash val="solid"/>
                    </a:lnT>
                    <a:lnB w="13716">
                      <a:solidFill>
                        <a:srgbClr val="000000"/>
                      </a:solidFill>
                      <a:prstDash val="solid"/>
                    </a:lnB>
                  </a:tcPr>
                </a:tc>
                <a:tc>
                  <a:txBody>
                    <a:bodyPr/>
                    <a:lstStyle/>
                    <a:p>
                      <a:pPr marL="429259">
                        <a:lnSpc>
                          <a:spcPct val="100000"/>
                        </a:lnSpc>
                        <a:spcBef>
                          <a:spcPts val="170"/>
                        </a:spcBef>
                      </a:pPr>
                      <a:r>
                        <a:rPr sz="1300" spc="-65" dirty="0">
                          <a:solidFill>
                            <a:srgbClr val="3F546B"/>
                          </a:solidFill>
                          <a:latin typeface="Times New Roman"/>
                          <a:cs typeface="Times New Roman"/>
                        </a:rPr>
                        <a:t>5</a:t>
                      </a:r>
                      <a:r>
                        <a:rPr sz="1300" spc="-65" dirty="0">
                          <a:solidFill>
                            <a:srgbClr val="5E798E"/>
                          </a:solidFill>
                          <a:latin typeface="Times New Roman"/>
                          <a:cs typeface="Times New Roman"/>
                        </a:rPr>
                        <a:t>-</a:t>
                      </a:r>
                      <a:r>
                        <a:rPr sz="1300" spc="-65" dirty="0">
                          <a:solidFill>
                            <a:srgbClr val="314459"/>
                          </a:solidFill>
                          <a:latin typeface="Times New Roman"/>
                          <a:cs typeface="Times New Roman"/>
                        </a:rPr>
                        <a:t>15%</a:t>
                      </a:r>
                      <a:endParaRPr sz="1300">
                        <a:latin typeface="Times New Roman"/>
                        <a:cs typeface="Times New Roman"/>
                      </a:endParaRPr>
                    </a:p>
                  </a:txBody>
                  <a:tcPr marL="0" marR="0" marT="0" marB="0">
                    <a:lnL w="18288">
                      <a:solidFill>
                        <a:srgbClr val="181F28"/>
                      </a:solidFill>
                      <a:prstDash val="solid"/>
                    </a:lnL>
                    <a:lnR w="32003">
                      <a:solidFill>
                        <a:srgbClr val="0C0F0F"/>
                      </a:solidFill>
                      <a:prstDash val="solid"/>
                    </a:lnR>
                    <a:lnT w="13716">
                      <a:solidFill>
                        <a:srgbClr val="000000"/>
                      </a:solidFill>
                      <a:prstDash val="solid"/>
                    </a:lnT>
                    <a:lnB w="13716">
                      <a:solidFill>
                        <a:srgbClr val="000000"/>
                      </a:solidFill>
                      <a:prstDash val="solid"/>
                    </a:lnB>
                  </a:tcPr>
                </a:tc>
              </a:tr>
              <a:tr h="282387">
                <a:tc>
                  <a:txBody>
                    <a:bodyPr/>
                    <a:lstStyle/>
                    <a:p>
                      <a:pPr marL="74930">
                        <a:lnSpc>
                          <a:spcPct val="100000"/>
                        </a:lnSpc>
                        <a:spcBef>
                          <a:spcPts val="225"/>
                        </a:spcBef>
                      </a:pPr>
                      <a:r>
                        <a:rPr sz="1100" spc="25" dirty="0">
                          <a:solidFill>
                            <a:srgbClr val="314459"/>
                          </a:solidFill>
                          <a:latin typeface="Arial"/>
                          <a:cs typeface="Arial"/>
                        </a:rPr>
                        <a:t>Sp</a:t>
                      </a:r>
                      <a:r>
                        <a:rPr sz="1100" spc="25" dirty="0">
                          <a:solidFill>
                            <a:srgbClr val="5E798E"/>
                          </a:solidFill>
                          <a:latin typeface="Arial"/>
                          <a:cs typeface="Arial"/>
                        </a:rPr>
                        <a:t>ik</a:t>
                      </a:r>
                      <a:r>
                        <a:rPr sz="1100" spc="25" dirty="0">
                          <a:solidFill>
                            <a:srgbClr val="3F546B"/>
                          </a:solidFill>
                          <a:latin typeface="Arial"/>
                          <a:cs typeface="Arial"/>
                        </a:rPr>
                        <a:t>es,</a:t>
                      </a:r>
                      <a:r>
                        <a:rPr sz="1100" spc="25" dirty="0">
                          <a:solidFill>
                            <a:srgbClr val="314459"/>
                          </a:solidFill>
                          <a:latin typeface="Arial"/>
                          <a:cs typeface="Arial"/>
                        </a:rPr>
                        <a:t>no</a:t>
                      </a:r>
                      <a:r>
                        <a:rPr sz="1100" spc="-195" dirty="0">
                          <a:solidFill>
                            <a:srgbClr val="314459"/>
                          </a:solidFill>
                          <a:latin typeface="Arial"/>
                          <a:cs typeface="Arial"/>
                        </a:rPr>
                        <a:t> </a:t>
                      </a:r>
                      <a:r>
                        <a:rPr sz="1100" spc="-55" dirty="0">
                          <a:solidFill>
                            <a:srgbClr val="314459"/>
                          </a:solidFill>
                          <a:latin typeface="Arial"/>
                          <a:cs typeface="Arial"/>
                        </a:rPr>
                        <a:t>se</a:t>
                      </a:r>
                      <a:endParaRPr sz="1100">
                        <a:latin typeface="Arial"/>
                        <a:cs typeface="Arial"/>
                      </a:endParaRPr>
                    </a:p>
                  </a:txBody>
                  <a:tcPr marL="0" marR="0" marT="0" marB="0">
                    <a:lnL w="32003">
                      <a:solidFill>
                        <a:srgbClr val="080C0F"/>
                      </a:solidFill>
                      <a:prstDash val="solid"/>
                    </a:lnL>
                    <a:lnR w="18288">
                      <a:solidFill>
                        <a:srgbClr val="181F28"/>
                      </a:solidFill>
                      <a:prstDash val="solid"/>
                    </a:lnR>
                    <a:lnT w="13716">
                      <a:solidFill>
                        <a:srgbClr val="000000"/>
                      </a:solidFill>
                      <a:prstDash val="solid"/>
                    </a:lnT>
                    <a:lnB w="13716">
                      <a:solidFill>
                        <a:srgbClr val="000000"/>
                      </a:solidFill>
                      <a:prstDash val="solid"/>
                    </a:lnB>
                  </a:tcPr>
                </a:tc>
                <a:tc>
                  <a:txBody>
                    <a:bodyPr/>
                    <a:lstStyle/>
                    <a:p>
                      <a:pPr marL="10160" algn="ctr">
                        <a:lnSpc>
                          <a:spcPct val="100000"/>
                        </a:lnSpc>
                        <a:spcBef>
                          <a:spcPts val="275"/>
                        </a:spcBef>
                      </a:pPr>
                      <a:r>
                        <a:rPr sz="1100" spc="35" dirty="0">
                          <a:solidFill>
                            <a:srgbClr val="3F546B"/>
                          </a:solidFill>
                          <a:latin typeface="Arial"/>
                          <a:cs typeface="Arial"/>
                        </a:rPr>
                        <a:t>all</a:t>
                      </a:r>
                      <a:endParaRPr sz="1100">
                        <a:latin typeface="Arial"/>
                        <a:cs typeface="Arial"/>
                      </a:endParaRPr>
                    </a:p>
                  </a:txBody>
                  <a:tcPr marL="0" marR="0" marT="0" marB="0">
                    <a:lnL w="18288">
                      <a:solidFill>
                        <a:srgbClr val="181F28"/>
                      </a:solidFill>
                      <a:prstDash val="solid"/>
                    </a:lnL>
                    <a:lnR w="18288">
                      <a:solidFill>
                        <a:srgbClr val="181F28"/>
                      </a:solidFill>
                      <a:prstDash val="solid"/>
                    </a:lnR>
                    <a:lnT w="13716">
                      <a:solidFill>
                        <a:srgbClr val="000000"/>
                      </a:solidFill>
                      <a:prstDash val="solid"/>
                    </a:lnT>
                    <a:lnB w="13716">
                      <a:solidFill>
                        <a:srgbClr val="000000"/>
                      </a:solidFill>
                      <a:prstDash val="solid"/>
                    </a:lnB>
                  </a:tcPr>
                </a:tc>
                <a:tc>
                  <a:txBody>
                    <a:bodyPr/>
                    <a:lstStyle/>
                    <a:p>
                      <a:pPr marL="424815">
                        <a:lnSpc>
                          <a:spcPct val="100000"/>
                        </a:lnSpc>
                        <a:spcBef>
                          <a:spcPts val="210"/>
                        </a:spcBef>
                      </a:pPr>
                      <a:r>
                        <a:rPr sz="1100" spc="50" dirty="0">
                          <a:solidFill>
                            <a:srgbClr val="314459"/>
                          </a:solidFill>
                          <a:latin typeface="Times New Roman"/>
                          <a:cs typeface="Times New Roman"/>
                        </a:rPr>
                        <a:t>0</a:t>
                      </a:r>
                      <a:r>
                        <a:rPr sz="1100" spc="50" dirty="0">
                          <a:solidFill>
                            <a:srgbClr val="5E798E"/>
                          </a:solidFill>
                          <a:latin typeface="Times New Roman"/>
                          <a:cs typeface="Times New Roman"/>
                        </a:rPr>
                        <a:t>-</a:t>
                      </a:r>
                      <a:r>
                        <a:rPr sz="1100" spc="50" dirty="0">
                          <a:solidFill>
                            <a:srgbClr val="161F28"/>
                          </a:solidFill>
                          <a:latin typeface="Times New Roman"/>
                          <a:cs typeface="Times New Roman"/>
                        </a:rPr>
                        <a:t>1</a:t>
                      </a:r>
                      <a:r>
                        <a:rPr sz="1100" spc="50" dirty="0">
                          <a:solidFill>
                            <a:srgbClr val="314459"/>
                          </a:solidFill>
                          <a:latin typeface="Times New Roman"/>
                          <a:cs typeface="Times New Roman"/>
                        </a:rPr>
                        <a:t>5%</a:t>
                      </a:r>
                      <a:endParaRPr sz="1100">
                        <a:latin typeface="Times New Roman"/>
                        <a:cs typeface="Times New Roman"/>
                      </a:endParaRPr>
                    </a:p>
                  </a:txBody>
                  <a:tcPr marL="0" marR="0" marT="0" marB="0">
                    <a:lnL w="18288">
                      <a:solidFill>
                        <a:srgbClr val="181F28"/>
                      </a:solidFill>
                      <a:prstDash val="solid"/>
                    </a:lnL>
                    <a:lnR w="32003">
                      <a:solidFill>
                        <a:srgbClr val="0C0F0F"/>
                      </a:solidFill>
                      <a:prstDash val="solid"/>
                    </a:lnR>
                    <a:lnT w="13716">
                      <a:solidFill>
                        <a:srgbClr val="000000"/>
                      </a:solidFill>
                      <a:prstDash val="solid"/>
                    </a:lnT>
                    <a:lnB w="13716">
                      <a:solidFill>
                        <a:srgbClr val="000000"/>
                      </a:solidFill>
                      <a:prstDash val="solid"/>
                    </a:lnB>
                  </a:tcPr>
                </a:tc>
              </a:tr>
              <a:tr h="282388">
                <a:tc>
                  <a:txBody>
                    <a:bodyPr/>
                    <a:lstStyle/>
                    <a:p>
                      <a:pPr marL="74930">
                        <a:lnSpc>
                          <a:spcPct val="100000"/>
                        </a:lnSpc>
                        <a:spcBef>
                          <a:spcPts val="275"/>
                        </a:spcBef>
                      </a:pPr>
                      <a:r>
                        <a:rPr sz="1100" spc="30" dirty="0">
                          <a:solidFill>
                            <a:srgbClr val="161F28"/>
                          </a:solidFill>
                          <a:latin typeface="Arial"/>
                          <a:cs typeface="Arial"/>
                        </a:rPr>
                        <a:t>U</a:t>
                      </a:r>
                      <a:r>
                        <a:rPr sz="1100" spc="30" dirty="0">
                          <a:solidFill>
                            <a:srgbClr val="3F546B"/>
                          </a:solidFill>
                          <a:latin typeface="Arial"/>
                          <a:cs typeface="Arial"/>
                        </a:rPr>
                        <a:t>nlevele</a:t>
                      </a:r>
                      <a:r>
                        <a:rPr sz="1100" spc="30" dirty="0">
                          <a:solidFill>
                            <a:srgbClr val="243342"/>
                          </a:solidFill>
                          <a:latin typeface="Arial"/>
                          <a:cs typeface="Arial"/>
                        </a:rPr>
                        <a:t>d</a:t>
                      </a:r>
                      <a:r>
                        <a:rPr sz="1100" spc="-155" dirty="0">
                          <a:solidFill>
                            <a:srgbClr val="243342"/>
                          </a:solidFill>
                          <a:latin typeface="Arial"/>
                          <a:cs typeface="Arial"/>
                        </a:rPr>
                        <a:t> </a:t>
                      </a:r>
                      <a:r>
                        <a:rPr sz="1100" spc="50" dirty="0">
                          <a:solidFill>
                            <a:srgbClr val="3F546B"/>
                          </a:solidFill>
                          <a:latin typeface="Arial"/>
                          <a:cs typeface="Arial"/>
                        </a:rPr>
                        <a:t>mstrument/flow</a:t>
                      </a:r>
                      <a:endParaRPr sz="1100">
                        <a:latin typeface="Arial"/>
                        <a:cs typeface="Arial"/>
                      </a:endParaRPr>
                    </a:p>
                  </a:txBody>
                  <a:tcPr marL="0" marR="0" marT="0" marB="0">
                    <a:lnL w="32003">
                      <a:solidFill>
                        <a:srgbClr val="080C0F"/>
                      </a:solidFill>
                      <a:prstDash val="solid"/>
                    </a:lnL>
                    <a:lnR w="18288">
                      <a:solidFill>
                        <a:srgbClr val="181F28"/>
                      </a:solidFill>
                      <a:prstDash val="solid"/>
                    </a:lnR>
                    <a:lnT w="13716">
                      <a:solidFill>
                        <a:srgbClr val="000000"/>
                      </a:solidFill>
                      <a:prstDash val="solid"/>
                    </a:lnT>
                    <a:lnB w="13716">
                      <a:solidFill>
                        <a:srgbClr val="000303"/>
                      </a:solidFill>
                      <a:prstDash val="solid"/>
                    </a:lnB>
                  </a:tcPr>
                </a:tc>
                <a:tc>
                  <a:txBody>
                    <a:bodyPr/>
                    <a:lstStyle/>
                    <a:p>
                      <a:pPr marL="9525" algn="ctr">
                        <a:lnSpc>
                          <a:spcPct val="100000"/>
                        </a:lnSpc>
                        <a:spcBef>
                          <a:spcPts val="225"/>
                        </a:spcBef>
                      </a:pPr>
                      <a:r>
                        <a:rPr sz="1100" spc="15" dirty="0">
                          <a:solidFill>
                            <a:srgbClr val="3F546B"/>
                          </a:solidFill>
                          <a:latin typeface="Arial"/>
                          <a:cs typeface="Arial"/>
                        </a:rPr>
                        <a:t>all</a:t>
                      </a:r>
                      <a:endParaRPr sz="1100">
                        <a:latin typeface="Arial"/>
                        <a:cs typeface="Arial"/>
                      </a:endParaRPr>
                    </a:p>
                  </a:txBody>
                  <a:tcPr marL="0" marR="0" marT="0" marB="0">
                    <a:lnL w="18288">
                      <a:solidFill>
                        <a:srgbClr val="181F28"/>
                      </a:solidFill>
                      <a:prstDash val="solid"/>
                    </a:lnL>
                    <a:lnR w="18288">
                      <a:solidFill>
                        <a:srgbClr val="181F28"/>
                      </a:solidFill>
                      <a:prstDash val="solid"/>
                    </a:lnR>
                    <a:lnT w="13716">
                      <a:solidFill>
                        <a:srgbClr val="000000"/>
                      </a:solidFill>
                      <a:prstDash val="solid"/>
                    </a:lnT>
                    <a:lnB w="13716">
                      <a:solidFill>
                        <a:srgbClr val="000303"/>
                      </a:solidFill>
                      <a:prstDash val="solid"/>
                    </a:lnB>
                  </a:tcPr>
                </a:tc>
                <a:tc>
                  <a:txBody>
                    <a:bodyPr/>
                    <a:lstStyle/>
                    <a:p>
                      <a:pPr marL="424815">
                        <a:lnSpc>
                          <a:spcPct val="100000"/>
                        </a:lnSpc>
                        <a:spcBef>
                          <a:spcPts val="245"/>
                        </a:spcBef>
                      </a:pPr>
                      <a:r>
                        <a:rPr sz="1100" spc="10" dirty="0">
                          <a:solidFill>
                            <a:srgbClr val="314459"/>
                          </a:solidFill>
                          <a:latin typeface="Times New Roman"/>
                          <a:cs typeface="Times New Roman"/>
                        </a:rPr>
                        <a:t>0</a:t>
                      </a:r>
                      <a:r>
                        <a:rPr sz="1100" spc="10" dirty="0">
                          <a:solidFill>
                            <a:srgbClr val="5E798E"/>
                          </a:solidFill>
                          <a:latin typeface="Times New Roman"/>
                          <a:cs typeface="Times New Roman"/>
                        </a:rPr>
                        <a:t>-</a:t>
                      </a:r>
                      <a:r>
                        <a:rPr sz="1100" spc="10" dirty="0">
                          <a:solidFill>
                            <a:srgbClr val="3F546B"/>
                          </a:solidFill>
                          <a:latin typeface="Times New Roman"/>
                          <a:cs typeface="Times New Roman"/>
                        </a:rPr>
                        <a:t>25%</a:t>
                      </a:r>
                      <a:endParaRPr sz="1100">
                        <a:latin typeface="Times New Roman"/>
                        <a:cs typeface="Times New Roman"/>
                      </a:endParaRPr>
                    </a:p>
                  </a:txBody>
                  <a:tcPr marL="0" marR="0" marT="0" marB="0">
                    <a:lnL w="18288">
                      <a:solidFill>
                        <a:srgbClr val="181F28"/>
                      </a:solidFill>
                      <a:prstDash val="solid"/>
                    </a:lnL>
                    <a:lnR w="32003">
                      <a:solidFill>
                        <a:srgbClr val="0C0F0F"/>
                      </a:solidFill>
                      <a:prstDash val="solid"/>
                    </a:lnR>
                    <a:lnT w="13716">
                      <a:solidFill>
                        <a:srgbClr val="000000"/>
                      </a:solidFill>
                      <a:prstDash val="solid"/>
                    </a:lnT>
                    <a:lnB w="13716">
                      <a:solidFill>
                        <a:srgbClr val="000303"/>
                      </a:solidFill>
                      <a:prstDash val="solid"/>
                    </a:lnB>
                  </a:tcPr>
                </a:tc>
              </a:tr>
              <a:tr h="280370">
                <a:tc>
                  <a:txBody>
                    <a:bodyPr/>
                    <a:lstStyle/>
                    <a:p>
                      <a:pPr marL="74930">
                        <a:lnSpc>
                          <a:spcPct val="100000"/>
                        </a:lnSpc>
                        <a:spcBef>
                          <a:spcPts val="225"/>
                        </a:spcBef>
                      </a:pPr>
                      <a:r>
                        <a:rPr sz="1100" spc="25" dirty="0">
                          <a:solidFill>
                            <a:srgbClr val="314459"/>
                          </a:solidFill>
                          <a:latin typeface="Arial"/>
                          <a:cs typeface="Arial"/>
                        </a:rPr>
                        <a:t>Dens</a:t>
                      </a:r>
                      <a:r>
                        <a:rPr sz="1100" spc="25" dirty="0">
                          <a:solidFill>
                            <a:srgbClr val="496685"/>
                          </a:solidFill>
                          <a:latin typeface="Arial"/>
                          <a:cs typeface="Arial"/>
                        </a:rPr>
                        <a:t>it</a:t>
                      </a:r>
                      <a:r>
                        <a:rPr sz="1100" spc="25" dirty="0">
                          <a:solidFill>
                            <a:srgbClr val="3F546B"/>
                          </a:solidFill>
                          <a:latin typeface="Arial"/>
                          <a:cs typeface="Arial"/>
                        </a:rPr>
                        <a:t>y</a:t>
                      </a:r>
                      <a:r>
                        <a:rPr sz="1100" spc="-125" dirty="0">
                          <a:solidFill>
                            <a:srgbClr val="3F546B"/>
                          </a:solidFill>
                          <a:latin typeface="Arial"/>
                          <a:cs typeface="Arial"/>
                        </a:rPr>
                        <a:t> </a:t>
                      </a:r>
                      <a:r>
                        <a:rPr sz="1100" spc="25" dirty="0">
                          <a:solidFill>
                            <a:srgbClr val="3F546B"/>
                          </a:solidFill>
                          <a:latin typeface="Arial"/>
                          <a:cs typeface="Arial"/>
                        </a:rPr>
                        <a:t>fluctuat</a:t>
                      </a:r>
                      <a:r>
                        <a:rPr sz="1100" spc="25" dirty="0">
                          <a:solidFill>
                            <a:srgbClr val="496685"/>
                          </a:solidFill>
                          <a:latin typeface="Arial"/>
                          <a:cs typeface="Arial"/>
                        </a:rPr>
                        <a:t>t</a:t>
                      </a:r>
                      <a:r>
                        <a:rPr sz="1100" spc="25" dirty="0">
                          <a:solidFill>
                            <a:srgbClr val="314459"/>
                          </a:solidFill>
                          <a:latin typeface="Arial"/>
                          <a:cs typeface="Arial"/>
                        </a:rPr>
                        <a:t>on</a:t>
                      </a:r>
                      <a:endParaRPr sz="1100">
                        <a:latin typeface="Arial"/>
                        <a:cs typeface="Arial"/>
                      </a:endParaRPr>
                    </a:p>
                  </a:txBody>
                  <a:tcPr marL="0" marR="0" marT="0" marB="0">
                    <a:lnL w="32003">
                      <a:solidFill>
                        <a:srgbClr val="080C0F"/>
                      </a:solidFill>
                      <a:prstDash val="solid"/>
                    </a:lnL>
                    <a:lnR w="18288">
                      <a:solidFill>
                        <a:srgbClr val="181F28"/>
                      </a:solidFill>
                      <a:prstDash val="solid"/>
                    </a:lnR>
                    <a:lnT w="13716">
                      <a:solidFill>
                        <a:srgbClr val="000303"/>
                      </a:solidFill>
                      <a:prstDash val="solid"/>
                    </a:lnT>
                    <a:lnB w="18288">
                      <a:solidFill>
                        <a:srgbClr val="18232B"/>
                      </a:solidFill>
                      <a:prstDash val="solid"/>
                    </a:lnB>
                  </a:tcPr>
                </a:tc>
                <a:tc>
                  <a:txBody>
                    <a:bodyPr/>
                    <a:lstStyle/>
                    <a:p>
                      <a:pPr marL="27940" algn="ctr">
                        <a:lnSpc>
                          <a:spcPts val="1960"/>
                        </a:lnSpc>
                      </a:pPr>
                      <a:r>
                        <a:rPr sz="1100" spc="-45" dirty="0">
                          <a:solidFill>
                            <a:srgbClr val="3F546B"/>
                          </a:solidFill>
                          <a:latin typeface="Arial"/>
                          <a:cs typeface="Arial"/>
                        </a:rPr>
                        <a:t>H2</a:t>
                      </a:r>
                      <a:r>
                        <a:rPr sz="1100" spc="-45" dirty="0">
                          <a:solidFill>
                            <a:srgbClr val="243342"/>
                          </a:solidFill>
                          <a:latin typeface="Arial"/>
                          <a:cs typeface="Arial"/>
                        </a:rPr>
                        <a:t>0</a:t>
                      </a:r>
                      <a:r>
                        <a:rPr sz="1100" spc="-45" dirty="0">
                          <a:solidFill>
                            <a:srgbClr val="3F546B"/>
                          </a:solidFill>
                          <a:latin typeface="Arial"/>
                          <a:cs typeface="Arial"/>
                        </a:rPr>
                        <a:t>,</a:t>
                      </a:r>
                      <a:r>
                        <a:rPr sz="1500" spc="-45" dirty="0">
                          <a:solidFill>
                            <a:srgbClr val="3F546B"/>
                          </a:solidFill>
                          <a:latin typeface="Arial"/>
                          <a:cs typeface="Arial"/>
                        </a:rPr>
                        <a:t>co&gt;'</a:t>
                      </a:r>
                      <a:r>
                        <a:rPr sz="1500" spc="-275" dirty="0">
                          <a:solidFill>
                            <a:srgbClr val="3F546B"/>
                          </a:solidFill>
                          <a:latin typeface="Arial"/>
                          <a:cs typeface="Arial"/>
                        </a:rPr>
                        <a:t> </a:t>
                      </a:r>
                      <a:r>
                        <a:rPr sz="1100" spc="-35" dirty="0">
                          <a:solidFill>
                            <a:srgbClr val="314459"/>
                          </a:solidFill>
                          <a:latin typeface="Arial"/>
                          <a:cs typeface="Arial"/>
                        </a:rPr>
                        <a:t>C</a:t>
                      </a:r>
                      <a:r>
                        <a:rPr sz="1100" spc="-35" dirty="0">
                          <a:solidFill>
                            <a:srgbClr val="496685"/>
                          </a:solidFill>
                          <a:latin typeface="Arial"/>
                          <a:cs typeface="Arial"/>
                        </a:rPr>
                        <a:t>H</a:t>
                      </a:r>
                      <a:r>
                        <a:rPr sz="1100" spc="-35" dirty="0">
                          <a:solidFill>
                            <a:srgbClr val="3F546B"/>
                          </a:solidFill>
                          <a:latin typeface="Arial"/>
                          <a:cs typeface="Arial"/>
                        </a:rPr>
                        <a:t>..</a:t>
                      </a:r>
                      <a:endParaRPr sz="1100">
                        <a:latin typeface="Arial"/>
                        <a:cs typeface="Arial"/>
                      </a:endParaRPr>
                    </a:p>
                  </a:txBody>
                  <a:tcPr marL="0" marR="0" marT="0" marB="0">
                    <a:lnL w="18288">
                      <a:solidFill>
                        <a:srgbClr val="181F28"/>
                      </a:solidFill>
                      <a:prstDash val="solid"/>
                    </a:lnL>
                    <a:lnR w="18288">
                      <a:solidFill>
                        <a:srgbClr val="181F28"/>
                      </a:solidFill>
                      <a:prstDash val="solid"/>
                    </a:lnR>
                    <a:lnT w="13716">
                      <a:solidFill>
                        <a:srgbClr val="000303"/>
                      </a:solidFill>
                      <a:prstDash val="solid"/>
                    </a:lnT>
                    <a:lnB w="18288">
                      <a:solidFill>
                        <a:srgbClr val="18232B"/>
                      </a:solidFill>
                      <a:prstDash val="solid"/>
                    </a:lnB>
                  </a:tcPr>
                </a:tc>
                <a:tc>
                  <a:txBody>
                    <a:bodyPr/>
                    <a:lstStyle/>
                    <a:p>
                      <a:pPr marL="420370">
                        <a:lnSpc>
                          <a:spcPct val="100000"/>
                        </a:lnSpc>
                        <a:spcBef>
                          <a:spcPts val="245"/>
                        </a:spcBef>
                      </a:pPr>
                      <a:r>
                        <a:rPr sz="1100" spc="20" dirty="0">
                          <a:solidFill>
                            <a:srgbClr val="3F546B"/>
                          </a:solidFill>
                          <a:latin typeface="Times New Roman"/>
                          <a:cs typeface="Times New Roman"/>
                        </a:rPr>
                        <a:t>0</a:t>
                      </a:r>
                      <a:r>
                        <a:rPr sz="1100" spc="20" dirty="0">
                          <a:solidFill>
                            <a:srgbClr val="496685"/>
                          </a:solidFill>
                          <a:latin typeface="Times New Roman"/>
                          <a:cs typeface="Times New Roman"/>
                        </a:rPr>
                        <a:t>-</a:t>
                      </a:r>
                      <a:r>
                        <a:rPr sz="1100" spc="20" dirty="0">
                          <a:solidFill>
                            <a:srgbClr val="3F546B"/>
                          </a:solidFill>
                          <a:latin typeface="Times New Roman"/>
                          <a:cs typeface="Times New Roman"/>
                        </a:rPr>
                        <a:t>50%</a:t>
                      </a:r>
                      <a:endParaRPr sz="1100">
                        <a:latin typeface="Times New Roman"/>
                        <a:cs typeface="Times New Roman"/>
                      </a:endParaRPr>
                    </a:p>
                  </a:txBody>
                  <a:tcPr marL="0" marR="0" marT="0" marB="0">
                    <a:lnL w="18288">
                      <a:solidFill>
                        <a:srgbClr val="181F28"/>
                      </a:solidFill>
                      <a:prstDash val="solid"/>
                    </a:lnL>
                    <a:lnR w="32003">
                      <a:solidFill>
                        <a:srgbClr val="0C0F0F"/>
                      </a:solidFill>
                      <a:prstDash val="solid"/>
                    </a:lnR>
                    <a:lnT w="13716">
                      <a:solidFill>
                        <a:srgbClr val="000303"/>
                      </a:solidFill>
                      <a:prstDash val="solid"/>
                    </a:lnT>
                    <a:lnB w="18288">
                      <a:solidFill>
                        <a:srgbClr val="18232B"/>
                      </a:solidFill>
                      <a:prstDash val="solid"/>
                    </a:lnB>
                  </a:tcPr>
                </a:tc>
              </a:tr>
              <a:tr h="282388">
                <a:tc>
                  <a:txBody>
                    <a:bodyPr/>
                    <a:lstStyle/>
                    <a:p>
                      <a:pPr marL="70485">
                        <a:lnSpc>
                          <a:spcPct val="100000"/>
                        </a:lnSpc>
                        <a:spcBef>
                          <a:spcPts val="225"/>
                        </a:spcBef>
                      </a:pPr>
                      <a:r>
                        <a:rPr sz="1100" spc="-20" dirty="0">
                          <a:solidFill>
                            <a:srgbClr val="314459"/>
                          </a:solidFill>
                          <a:latin typeface="Arial"/>
                          <a:cs typeface="Arial"/>
                        </a:rPr>
                        <a:t>Sonic </a:t>
                      </a:r>
                      <a:r>
                        <a:rPr sz="1100" spc="15" dirty="0">
                          <a:solidFill>
                            <a:srgbClr val="3F546B"/>
                          </a:solidFill>
                          <a:latin typeface="Arial"/>
                          <a:cs typeface="Arial"/>
                        </a:rPr>
                        <a:t>heat</a:t>
                      </a:r>
                      <a:r>
                        <a:rPr sz="1100" spc="-180" dirty="0">
                          <a:solidFill>
                            <a:srgbClr val="3F546B"/>
                          </a:solidFill>
                          <a:latin typeface="Arial"/>
                          <a:cs typeface="Arial"/>
                        </a:rPr>
                        <a:t> </a:t>
                      </a:r>
                      <a:r>
                        <a:rPr sz="1100" spc="25" dirty="0">
                          <a:solidFill>
                            <a:srgbClr val="3F546B"/>
                          </a:solidFill>
                          <a:latin typeface="Arial"/>
                          <a:cs typeface="Arial"/>
                        </a:rPr>
                        <a:t>e</a:t>
                      </a:r>
                      <a:r>
                        <a:rPr sz="1100" spc="25" dirty="0">
                          <a:solidFill>
                            <a:srgbClr val="496685"/>
                          </a:solidFill>
                          <a:latin typeface="Arial"/>
                          <a:cs typeface="Arial"/>
                        </a:rPr>
                        <a:t>rr</a:t>
                      </a:r>
                      <a:r>
                        <a:rPr sz="1100" spc="25" dirty="0">
                          <a:solidFill>
                            <a:srgbClr val="3F546B"/>
                          </a:solidFill>
                          <a:latin typeface="Arial"/>
                          <a:cs typeface="Arial"/>
                        </a:rPr>
                        <a:t>or</a:t>
                      </a:r>
                      <a:endParaRPr sz="1100">
                        <a:latin typeface="Arial"/>
                        <a:cs typeface="Arial"/>
                      </a:endParaRPr>
                    </a:p>
                  </a:txBody>
                  <a:tcPr marL="0" marR="0" marT="0" marB="0">
                    <a:lnL w="32003">
                      <a:solidFill>
                        <a:srgbClr val="080C0F"/>
                      </a:solidFill>
                      <a:prstDash val="solid"/>
                    </a:lnL>
                    <a:lnR w="18288">
                      <a:solidFill>
                        <a:srgbClr val="181F28"/>
                      </a:solidFill>
                      <a:prstDash val="solid"/>
                    </a:lnR>
                    <a:lnT w="18288">
                      <a:solidFill>
                        <a:srgbClr val="18232B"/>
                      </a:solidFill>
                      <a:prstDash val="solid"/>
                    </a:lnT>
                    <a:lnB w="18288">
                      <a:solidFill>
                        <a:srgbClr val="181F2B"/>
                      </a:solidFill>
                      <a:prstDash val="solid"/>
                    </a:lnB>
                  </a:tcPr>
                </a:tc>
                <a:tc>
                  <a:txBody>
                    <a:bodyPr/>
                    <a:lstStyle/>
                    <a:p>
                      <a:pPr algn="ctr">
                        <a:lnSpc>
                          <a:spcPct val="100000"/>
                        </a:lnSpc>
                        <a:spcBef>
                          <a:spcPts val="275"/>
                        </a:spcBef>
                      </a:pPr>
                      <a:r>
                        <a:rPr sz="1100" spc="20" dirty="0">
                          <a:solidFill>
                            <a:srgbClr val="3F546B"/>
                          </a:solidFill>
                          <a:latin typeface="Arial"/>
                          <a:cs typeface="Arial"/>
                        </a:rPr>
                        <a:t>sen</a:t>
                      </a:r>
                      <a:r>
                        <a:rPr sz="1100" spc="20" dirty="0">
                          <a:solidFill>
                            <a:srgbClr val="496685"/>
                          </a:solidFill>
                          <a:latin typeface="Arial"/>
                          <a:cs typeface="Arial"/>
                        </a:rPr>
                        <a:t>sibl</a:t>
                      </a:r>
                      <a:r>
                        <a:rPr sz="1100" spc="20" dirty="0">
                          <a:solidFill>
                            <a:srgbClr val="3F546B"/>
                          </a:solidFill>
                          <a:latin typeface="Arial"/>
                          <a:cs typeface="Arial"/>
                        </a:rPr>
                        <a:t>e</a:t>
                      </a:r>
                      <a:r>
                        <a:rPr sz="1100" spc="-95" dirty="0">
                          <a:solidFill>
                            <a:srgbClr val="3F546B"/>
                          </a:solidFill>
                          <a:latin typeface="Arial"/>
                          <a:cs typeface="Arial"/>
                        </a:rPr>
                        <a:t> </a:t>
                      </a:r>
                      <a:r>
                        <a:rPr sz="1100" spc="25" dirty="0">
                          <a:solidFill>
                            <a:srgbClr val="3F546B"/>
                          </a:solidFill>
                          <a:latin typeface="Arial"/>
                          <a:cs typeface="Arial"/>
                        </a:rPr>
                        <a:t>heat</a:t>
                      </a:r>
                      <a:endParaRPr sz="1100">
                        <a:latin typeface="Arial"/>
                        <a:cs typeface="Arial"/>
                      </a:endParaRPr>
                    </a:p>
                  </a:txBody>
                  <a:tcPr marL="0" marR="0" marT="0" marB="0">
                    <a:lnL w="18288">
                      <a:solidFill>
                        <a:srgbClr val="181F28"/>
                      </a:solidFill>
                      <a:prstDash val="solid"/>
                    </a:lnL>
                    <a:lnR w="18288">
                      <a:solidFill>
                        <a:srgbClr val="181F28"/>
                      </a:solidFill>
                      <a:prstDash val="solid"/>
                    </a:lnR>
                    <a:lnT w="18288">
                      <a:solidFill>
                        <a:srgbClr val="18232B"/>
                      </a:solidFill>
                      <a:prstDash val="solid"/>
                    </a:lnT>
                    <a:lnB w="18288">
                      <a:solidFill>
                        <a:srgbClr val="181F2B"/>
                      </a:solidFill>
                      <a:prstDash val="solid"/>
                    </a:lnB>
                  </a:tcPr>
                </a:tc>
                <a:tc>
                  <a:txBody>
                    <a:bodyPr/>
                    <a:lstStyle/>
                    <a:p>
                      <a:pPr marL="420370">
                        <a:lnSpc>
                          <a:spcPct val="100000"/>
                        </a:lnSpc>
                        <a:spcBef>
                          <a:spcPts val="405"/>
                        </a:spcBef>
                      </a:pPr>
                      <a:r>
                        <a:rPr sz="900" spc="160" dirty="0">
                          <a:solidFill>
                            <a:srgbClr val="3F546B"/>
                          </a:solidFill>
                          <a:latin typeface="Times New Roman"/>
                          <a:cs typeface="Times New Roman"/>
                        </a:rPr>
                        <a:t>0</a:t>
                      </a:r>
                      <a:r>
                        <a:rPr sz="900" spc="160" dirty="0">
                          <a:solidFill>
                            <a:srgbClr val="5E798E"/>
                          </a:solidFill>
                          <a:latin typeface="Times New Roman"/>
                          <a:cs typeface="Times New Roman"/>
                        </a:rPr>
                        <a:t>..</a:t>
                      </a:r>
                      <a:r>
                        <a:rPr sz="900" spc="160" dirty="0">
                          <a:solidFill>
                            <a:srgbClr val="314459"/>
                          </a:solidFill>
                          <a:latin typeface="Times New Roman"/>
                          <a:cs typeface="Times New Roman"/>
                        </a:rPr>
                        <a:t>10%</a:t>
                      </a:r>
                      <a:endParaRPr sz="900">
                        <a:latin typeface="Times New Roman"/>
                        <a:cs typeface="Times New Roman"/>
                      </a:endParaRPr>
                    </a:p>
                  </a:txBody>
                  <a:tcPr marL="0" marR="0" marT="0" marB="0">
                    <a:lnL w="18288">
                      <a:solidFill>
                        <a:srgbClr val="181F28"/>
                      </a:solidFill>
                      <a:prstDash val="solid"/>
                    </a:lnL>
                    <a:lnR w="32003">
                      <a:solidFill>
                        <a:srgbClr val="0C0F0F"/>
                      </a:solidFill>
                      <a:prstDash val="solid"/>
                    </a:lnR>
                    <a:lnT w="18288">
                      <a:solidFill>
                        <a:srgbClr val="18232B"/>
                      </a:solidFill>
                      <a:prstDash val="solid"/>
                    </a:lnT>
                    <a:lnB w="18288">
                      <a:solidFill>
                        <a:srgbClr val="181F2B"/>
                      </a:solidFill>
                      <a:prstDash val="solid"/>
                    </a:lnB>
                  </a:tcPr>
                </a:tc>
              </a:tr>
              <a:tr h="282387">
                <a:tc>
                  <a:txBody>
                    <a:bodyPr/>
                    <a:lstStyle/>
                    <a:p>
                      <a:pPr marL="74930">
                        <a:lnSpc>
                          <a:spcPct val="100000"/>
                        </a:lnSpc>
                        <a:spcBef>
                          <a:spcPts val="275"/>
                        </a:spcBef>
                      </a:pPr>
                      <a:r>
                        <a:rPr sz="1100" spc="30" dirty="0">
                          <a:solidFill>
                            <a:srgbClr val="314459"/>
                          </a:solidFill>
                          <a:latin typeface="Arial"/>
                          <a:cs typeface="Arial"/>
                        </a:rPr>
                        <a:t>Band</a:t>
                      </a:r>
                      <a:r>
                        <a:rPr sz="1100" spc="-145" dirty="0">
                          <a:solidFill>
                            <a:srgbClr val="314459"/>
                          </a:solidFill>
                          <a:latin typeface="Arial"/>
                          <a:cs typeface="Arial"/>
                        </a:rPr>
                        <a:t> </a:t>
                      </a:r>
                      <a:r>
                        <a:rPr sz="1100" spc="45" dirty="0">
                          <a:solidFill>
                            <a:srgbClr val="314459"/>
                          </a:solidFill>
                          <a:latin typeface="Arial"/>
                          <a:cs typeface="Arial"/>
                        </a:rPr>
                        <a:t>B</a:t>
                      </a:r>
                      <a:r>
                        <a:rPr sz="1100" spc="45" dirty="0">
                          <a:solidFill>
                            <a:srgbClr val="496685"/>
                          </a:solidFill>
                          <a:latin typeface="Arial"/>
                          <a:cs typeface="Arial"/>
                        </a:rPr>
                        <a:t>r</a:t>
                      </a:r>
                      <a:r>
                        <a:rPr sz="1100" spc="45" dirty="0">
                          <a:solidFill>
                            <a:srgbClr val="3F546B"/>
                          </a:solidFill>
                          <a:latin typeface="Arial"/>
                          <a:cs typeface="Arial"/>
                        </a:rPr>
                        <a:t>oadening</a:t>
                      </a:r>
                      <a:r>
                        <a:rPr sz="1100" spc="-145" dirty="0">
                          <a:solidFill>
                            <a:srgbClr val="3F546B"/>
                          </a:solidFill>
                          <a:latin typeface="Arial"/>
                          <a:cs typeface="Arial"/>
                        </a:rPr>
                        <a:t> </a:t>
                      </a:r>
                      <a:r>
                        <a:rPr sz="1100" spc="70" dirty="0">
                          <a:solidFill>
                            <a:srgbClr val="3F546B"/>
                          </a:solidFill>
                          <a:latin typeface="Arial"/>
                          <a:cs typeface="Arial"/>
                        </a:rPr>
                        <a:t>fo</a:t>
                      </a:r>
                      <a:r>
                        <a:rPr sz="1100" spc="70" dirty="0">
                          <a:solidFill>
                            <a:srgbClr val="161F28"/>
                          </a:solidFill>
                          <a:latin typeface="Arial"/>
                          <a:cs typeface="Arial"/>
                        </a:rPr>
                        <a:t>r</a:t>
                      </a:r>
                      <a:r>
                        <a:rPr sz="1100" spc="-120" dirty="0">
                          <a:solidFill>
                            <a:srgbClr val="161F28"/>
                          </a:solidFill>
                          <a:latin typeface="Arial"/>
                          <a:cs typeface="Arial"/>
                        </a:rPr>
                        <a:t> </a:t>
                      </a:r>
                      <a:r>
                        <a:rPr sz="1100" dirty="0">
                          <a:solidFill>
                            <a:srgbClr val="243342"/>
                          </a:solidFill>
                          <a:latin typeface="Arial"/>
                          <a:cs typeface="Arial"/>
                        </a:rPr>
                        <a:t>N</a:t>
                      </a:r>
                      <a:r>
                        <a:rPr sz="1100" dirty="0">
                          <a:solidFill>
                            <a:srgbClr val="314459"/>
                          </a:solidFill>
                          <a:latin typeface="Arial"/>
                          <a:cs typeface="Arial"/>
                        </a:rPr>
                        <a:t>DtR</a:t>
                      </a:r>
                      <a:endParaRPr sz="1100">
                        <a:latin typeface="Arial"/>
                        <a:cs typeface="Arial"/>
                      </a:endParaRPr>
                    </a:p>
                  </a:txBody>
                  <a:tcPr marL="0" marR="0" marT="0" marB="0">
                    <a:lnL w="32003">
                      <a:solidFill>
                        <a:srgbClr val="080C0F"/>
                      </a:solidFill>
                      <a:prstDash val="solid"/>
                    </a:lnL>
                    <a:lnR w="18288">
                      <a:solidFill>
                        <a:srgbClr val="181F28"/>
                      </a:solidFill>
                      <a:prstDash val="solid"/>
                    </a:lnR>
                    <a:lnT w="18288">
                      <a:solidFill>
                        <a:srgbClr val="181F2B"/>
                      </a:solidFill>
                      <a:prstDash val="solid"/>
                    </a:lnT>
                    <a:lnB w="18288">
                      <a:solidFill>
                        <a:srgbClr val="181F2B"/>
                      </a:solidFill>
                      <a:prstDash val="solid"/>
                    </a:lnB>
                  </a:tcPr>
                </a:tc>
                <a:tc>
                  <a:txBody>
                    <a:bodyPr/>
                    <a:lstStyle/>
                    <a:p>
                      <a:pPr marL="17145" algn="ctr">
                        <a:lnSpc>
                          <a:spcPct val="100000"/>
                        </a:lnSpc>
                        <a:spcBef>
                          <a:spcPts val="125"/>
                        </a:spcBef>
                      </a:pPr>
                      <a:r>
                        <a:rPr sz="1200" spc="15" dirty="0">
                          <a:solidFill>
                            <a:srgbClr val="3F546B"/>
                          </a:solidFill>
                          <a:latin typeface="Times New Roman"/>
                          <a:cs typeface="Times New Roman"/>
                        </a:rPr>
                        <a:t>mostly</a:t>
                      </a:r>
                      <a:r>
                        <a:rPr sz="1200" spc="-175" dirty="0">
                          <a:solidFill>
                            <a:srgbClr val="3F546B"/>
                          </a:solidFill>
                          <a:latin typeface="Times New Roman"/>
                          <a:cs typeface="Times New Roman"/>
                        </a:rPr>
                        <a:t> </a:t>
                      </a:r>
                      <a:r>
                        <a:rPr sz="1200" spc="145" dirty="0">
                          <a:solidFill>
                            <a:srgbClr val="3F546B"/>
                          </a:solidFill>
                          <a:latin typeface="Times New Roman"/>
                          <a:cs typeface="Times New Roman"/>
                        </a:rPr>
                        <a:t>C0</a:t>
                      </a:r>
                      <a:r>
                        <a:rPr sz="900" spc="217" baseline="-27777" dirty="0">
                          <a:solidFill>
                            <a:srgbClr val="3F546B"/>
                          </a:solidFill>
                          <a:latin typeface="Times New Roman"/>
                          <a:cs typeface="Times New Roman"/>
                        </a:rPr>
                        <a:t>3</a:t>
                      </a:r>
                      <a:endParaRPr sz="900" baseline="-27777">
                        <a:latin typeface="Times New Roman"/>
                        <a:cs typeface="Times New Roman"/>
                      </a:endParaRPr>
                    </a:p>
                  </a:txBody>
                  <a:tcPr marL="0" marR="0" marT="0" marB="0">
                    <a:lnL w="18288">
                      <a:solidFill>
                        <a:srgbClr val="181F28"/>
                      </a:solidFill>
                      <a:prstDash val="solid"/>
                    </a:lnL>
                    <a:lnR w="18288">
                      <a:solidFill>
                        <a:srgbClr val="181F28"/>
                      </a:solidFill>
                      <a:prstDash val="solid"/>
                    </a:lnR>
                    <a:lnT w="18288">
                      <a:solidFill>
                        <a:srgbClr val="181F2B"/>
                      </a:solidFill>
                      <a:prstDash val="solid"/>
                    </a:lnT>
                    <a:lnB w="18288">
                      <a:solidFill>
                        <a:srgbClr val="181F2B"/>
                      </a:solidFill>
                      <a:prstDash val="solid"/>
                    </a:lnB>
                  </a:tcPr>
                </a:tc>
                <a:tc>
                  <a:txBody>
                    <a:bodyPr/>
                    <a:lstStyle/>
                    <a:p>
                      <a:pPr marL="466090">
                        <a:lnSpc>
                          <a:spcPct val="100000"/>
                        </a:lnSpc>
                        <a:spcBef>
                          <a:spcPts val="25"/>
                        </a:spcBef>
                      </a:pPr>
                      <a:r>
                        <a:rPr sz="900" spc="-5" dirty="0">
                          <a:solidFill>
                            <a:srgbClr val="314459"/>
                          </a:solidFill>
                          <a:latin typeface="Times New Roman"/>
                          <a:cs typeface="Times New Roman"/>
                        </a:rPr>
                        <a:t>0</a:t>
                      </a:r>
                      <a:r>
                        <a:rPr sz="900" spc="-5" dirty="0">
                          <a:solidFill>
                            <a:srgbClr val="496685"/>
                          </a:solidFill>
                          <a:latin typeface="Times New Roman"/>
                          <a:cs typeface="Times New Roman"/>
                        </a:rPr>
                        <a:t>..</a:t>
                      </a:r>
                      <a:r>
                        <a:rPr sz="1300" spc="-5" dirty="0">
                          <a:solidFill>
                            <a:srgbClr val="3F546B"/>
                          </a:solidFill>
                          <a:latin typeface="Times New Roman"/>
                          <a:cs typeface="Times New Roman"/>
                        </a:rPr>
                        <a:t>5%</a:t>
                      </a:r>
                      <a:endParaRPr sz="1300">
                        <a:latin typeface="Times New Roman"/>
                        <a:cs typeface="Times New Roman"/>
                      </a:endParaRPr>
                    </a:p>
                  </a:txBody>
                  <a:tcPr marL="0" marR="0" marT="0" marB="0">
                    <a:lnL w="18288">
                      <a:solidFill>
                        <a:srgbClr val="181F28"/>
                      </a:solidFill>
                      <a:prstDash val="solid"/>
                    </a:lnL>
                    <a:lnR w="32003">
                      <a:solidFill>
                        <a:srgbClr val="0C0F0F"/>
                      </a:solidFill>
                      <a:prstDash val="solid"/>
                    </a:lnR>
                    <a:lnT w="18288">
                      <a:solidFill>
                        <a:srgbClr val="181F2B"/>
                      </a:solidFill>
                      <a:prstDash val="solid"/>
                    </a:lnT>
                    <a:lnB w="18288">
                      <a:solidFill>
                        <a:srgbClr val="181F2B"/>
                      </a:solidFill>
                      <a:prstDash val="solid"/>
                    </a:lnB>
                  </a:tcPr>
                </a:tc>
              </a:tr>
              <a:tr h="282387">
                <a:tc>
                  <a:txBody>
                    <a:bodyPr/>
                    <a:lstStyle/>
                    <a:p>
                      <a:pPr marL="66040">
                        <a:lnSpc>
                          <a:spcPct val="100000"/>
                        </a:lnSpc>
                        <a:spcBef>
                          <a:spcPts val="220"/>
                        </a:spcBef>
                      </a:pPr>
                      <a:r>
                        <a:rPr sz="1100" spc="-5" dirty="0">
                          <a:solidFill>
                            <a:srgbClr val="314459"/>
                          </a:solidFill>
                          <a:latin typeface="Arial"/>
                          <a:cs typeface="Arial"/>
                        </a:rPr>
                        <a:t>Spectroscop</a:t>
                      </a:r>
                      <a:r>
                        <a:rPr sz="1100" spc="-5" dirty="0">
                          <a:solidFill>
                            <a:srgbClr val="496685"/>
                          </a:solidFill>
                          <a:latin typeface="Arial"/>
                          <a:cs typeface="Arial"/>
                        </a:rPr>
                        <a:t>..:</a:t>
                      </a:r>
                      <a:r>
                        <a:rPr sz="1200" spc="-5" dirty="0">
                          <a:solidFill>
                            <a:srgbClr val="3F546B"/>
                          </a:solidFill>
                          <a:latin typeface="Times New Roman"/>
                          <a:cs typeface="Times New Roman"/>
                        </a:rPr>
                        <a:t>effect </a:t>
                      </a:r>
                      <a:r>
                        <a:rPr sz="1100" spc="55" dirty="0">
                          <a:solidFill>
                            <a:srgbClr val="496685"/>
                          </a:solidFill>
                          <a:latin typeface="Arial"/>
                          <a:cs typeface="Arial"/>
                        </a:rPr>
                        <a:t>f</a:t>
                      </a:r>
                      <a:r>
                        <a:rPr sz="1100" spc="55" dirty="0">
                          <a:solidFill>
                            <a:srgbClr val="3F546B"/>
                          </a:solidFill>
                          <a:latin typeface="Arial"/>
                          <a:cs typeface="Arial"/>
                        </a:rPr>
                        <a:t>o</a:t>
                      </a:r>
                      <a:r>
                        <a:rPr sz="1100" spc="55" dirty="0">
                          <a:solidFill>
                            <a:srgbClr val="243342"/>
                          </a:solidFill>
                          <a:latin typeface="Arial"/>
                          <a:cs typeface="Arial"/>
                        </a:rPr>
                        <a:t>r</a:t>
                      </a:r>
                      <a:r>
                        <a:rPr sz="1100" spc="-275" dirty="0">
                          <a:solidFill>
                            <a:srgbClr val="243342"/>
                          </a:solidFill>
                          <a:latin typeface="Arial"/>
                          <a:cs typeface="Arial"/>
                        </a:rPr>
                        <a:t> </a:t>
                      </a:r>
                      <a:r>
                        <a:rPr sz="1100" spc="-90" dirty="0">
                          <a:solidFill>
                            <a:srgbClr val="314459"/>
                          </a:solidFill>
                          <a:latin typeface="Arial"/>
                          <a:cs typeface="Arial"/>
                        </a:rPr>
                        <a:t>LASER</a:t>
                      </a:r>
                      <a:endParaRPr sz="1100">
                        <a:latin typeface="Arial"/>
                        <a:cs typeface="Arial"/>
                      </a:endParaRPr>
                    </a:p>
                  </a:txBody>
                  <a:tcPr marL="0" marR="0" marT="0" marB="0">
                    <a:lnL w="32003">
                      <a:solidFill>
                        <a:srgbClr val="080C0F"/>
                      </a:solidFill>
                      <a:prstDash val="solid"/>
                    </a:lnL>
                    <a:lnR w="18288">
                      <a:solidFill>
                        <a:srgbClr val="181F28"/>
                      </a:solidFill>
                      <a:prstDash val="solid"/>
                    </a:lnR>
                    <a:lnT w="18288">
                      <a:solidFill>
                        <a:srgbClr val="181F2B"/>
                      </a:solidFill>
                      <a:prstDash val="solid"/>
                    </a:lnT>
                    <a:lnB w="18288">
                      <a:solidFill>
                        <a:srgbClr val="131F2B"/>
                      </a:solidFill>
                      <a:prstDash val="solid"/>
                    </a:lnB>
                  </a:tcPr>
                </a:tc>
                <a:tc>
                  <a:txBody>
                    <a:bodyPr/>
                    <a:lstStyle/>
                    <a:p>
                      <a:pPr algn="ctr">
                        <a:lnSpc>
                          <a:spcPct val="100000"/>
                        </a:lnSpc>
                        <a:spcBef>
                          <a:spcPts val="120"/>
                        </a:spcBef>
                      </a:pPr>
                      <a:r>
                        <a:rPr sz="1300" spc="-45" dirty="0">
                          <a:solidFill>
                            <a:srgbClr val="3F546B"/>
                          </a:solidFill>
                          <a:latin typeface="Times New Roman"/>
                          <a:cs typeface="Times New Roman"/>
                        </a:rPr>
                        <a:t>any</a:t>
                      </a:r>
                      <a:r>
                        <a:rPr sz="1300" spc="-195" dirty="0">
                          <a:solidFill>
                            <a:srgbClr val="3F546B"/>
                          </a:solidFill>
                          <a:latin typeface="Times New Roman"/>
                          <a:cs typeface="Times New Roman"/>
                        </a:rPr>
                        <a:t> </a:t>
                      </a:r>
                      <a:r>
                        <a:rPr sz="1300" spc="-25" dirty="0">
                          <a:solidFill>
                            <a:srgbClr val="314459"/>
                          </a:solidFill>
                          <a:latin typeface="Times New Roman"/>
                          <a:cs typeface="Times New Roman"/>
                        </a:rPr>
                        <a:t>gas</a:t>
                      </a:r>
                      <a:endParaRPr sz="1300">
                        <a:latin typeface="Times New Roman"/>
                        <a:cs typeface="Times New Roman"/>
                      </a:endParaRPr>
                    </a:p>
                  </a:txBody>
                  <a:tcPr marL="0" marR="0" marT="0" marB="0">
                    <a:lnL w="18288">
                      <a:solidFill>
                        <a:srgbClr val="181F28"/>
                      </a:solidFill>
                      <a:prstDash val="solid"/>
                    </a:lnL>
                    <a:lnR w="18288">
                      <a:solidFill>
                        <a:srgbClr val="181F28"/>
                      </a:solidFill>
                      <a:prstDash val="solid"/>
                    </a:lnR>
                    <a:lnT w="18288">
                      <a:solidFill>
                        <a:srgbClr val="181F2B"/>
                      </a:solidFill>
                      <a:prstDash val="solid"/>
                    </a:lnT>
                    <a:lnB w="18288">
                      <a:solidFill>
                        <a:srgbClr val="131F2B"/>
                      </a:solidFill>
                      <a:prstDash val="solid"/>
                    </a:lnB>
                  </a:tcPr>
                </a:tc>
                <a:tc>
                  <a:txBody>
                    <a:bodyPr/>
                    <a:lstStyle/>
                    <a:p>
                      <a:pPr marL="420370">
                        <a:lnSpc>
                          <a:spcPct val="100000"/>
                        </a:lnSpc>
                        <a:spcBef>
                          <a:spcPts val="340"/>
                        </a:spcBef>
                      </a:pPr>
                      <a:r>
                        <a:rPr sz="1200" spc="-40" dirty="0">
                          <a:solidFill>
                            <a:srgbClr val="3F546B"/>
                          </a:solidFill>
                          <a:latin typeface="Times New Roman"/>
                          <a:cs typeface="Times New Roman"/>
                        </a:rPr>
                        <a:t>0</a:t>
                      </a:r>
                      <a:r>
                        <a:rPr sz="1200" spc="-40" dirty="0">
                          <a:solidFill>
                            <a:srgbClr val="496685"/>
                          </a:solidFill>
                          <a:latin typeface="Times New Roman"/>
                          <a:cs typeface="Times New Roman"/>
                        </a:rPr>
                        <a:t>•</a:t>
                      </a:r>
                      <a:r>
                        <a:rPr sz="1200" spc="-40" dirty="0">
                          <a:solidFill>
                            <a:srgbClr val="3F546B"/>
                          </a:solidFill>
                          <a:latin typeface="Times New Roman"/>
                          <a:cs typeface="Times New Roman"/>
                        </a:rPr>
                        <a:t>3o96</a:t>
                      </a:r>
                      <a:endParaRPr sz="1200">
                        <a:latin typeface="Times New Roman"/>
                        <a:cs typeface="Times New Roman"/>
                      </a:endParaRPr>
                    </a:p>
                  </a:txBody>
                  <a:tcPr marL="0" marR="0" marT="0" marB="0">
                    <a:lnL w="18288">
                      <a:solidFill>
                        <a:srgbClr val="181F28"/>
                      </a:solidFill>
                      <a:prstDash val="solid"/>
                    </a:lnL>
                    <a:lnR w="32003">
                      <a:solidFill>
                        <a:srgbClr val="0C0F0F"/>
                      </a:solidFill>
                      <a:prstDash val="solid"/>
                    </a:lnR>
                    <a:lnT w="18288">
                      <a:solidFill>
                        <a:srgbClr val="181F2B"/>
                      </a:solidFill>
                      <a:prstDash val="solid"/>
                    </a:lnT>
                    <a:lnB w="18288">
                      <a:solidFill>
                        <a:srgbClr val="131F2B"/>
                      </a:solidFill>
                      <a:prstDash val="solid"/>
                    </a:lnB>
                  </a:tcPr>
                </a:tc>
              </a:tr>
              <a:tr h="282387">
                <a:tc>
                  <a:txBody>
                    <a:bodyPr/>
                    <a:lstStyle/>
                    <a:p>
                      <a:pPr marL="66040">
                        <a:lnSpc>
                          <a:spcPct val="100000"/>
                        </a:lnSpc>
                        <a:spcBef>
                          <a:spcPts val="120"/>
                        </a:spcBef>
                      </a:pPr>
                      <a:r>
                        <a:rPr sz="1300" spc="-90" dirty="0">
                          <a:solidFill>
                            <a:srgbClr val="314459"/>
                          </a:solidFill>
                          <a:latin typeface="Times New Roman"/>
                          <a:cs typeface="Times New Roman"/>
                        </a:rPr>
                        <a:t>Oxygen  </a:t>
                      </a:r>
                      <a:r>
                        <a:rPr sz="1300" spc="-130" dirty="0">
                          <a:solidFill>
                            <a:srgbClr val="496685"/>
                          </a:solidFill>
                          <a:latin typeface="Times New Roman"/>
                          <a:cs typeface="Times New Roman"/>
                        </a:rPr>
                        <a:t>l</a:t>
                      </a:r>
                      <a:r>
                        <a:rPr sz="1300" spc="-130" dirty="0">
                          <a:solidFill>
                            <a:srgbClr val="314459"/>
                          </a:solidFill>
                          <a:latin typeface="Times New Roman"/>
                          <a:cs typeface="Times New Roman"/>
                        </a:rPr>
                        <a:t>n </a:t>
                      </a:r>
                      <a:r>
                        <a:rPr sz="1300" spc="25" dirty="0">
                          <a:solidFill>
                            <a:srgbClr val="314459"/>
                          </a:solidFill>
                          <a:latin typeface="Times New Roman"/>
                          <a:cs typeface="Times New Roman"/>
                        </a:rPr>
                        <a:t>the</a:t>
                      </a:r>
                      <a:r>
                        <a:rPr sz="1300" spc="-135" dirty="0">
                          <a:solidFill>
                            <a:srgbClr val="314459"/>
                          </a:solidFill>
                          <a:latin typeface="Times New Roman"/>
                          <a:cs typeface="Times New Roman"/>
                        </a:rPr>
                        <a:t> </a:t>
                      </a:r>
                      <a:r>
                        <a:rPr sz="1200" spc="15" dirty="0">
                          <a:solidFill>
                            <a:srgbClr val="3F546B"/>
                          </a:solidFill>
                          <a:latin typeface="Arial"/>
                          <a:cs typeface="Arial"/>
                        </a:rPr>
                        <a:t>path</a:t>
                      </a:r>
                      <a:endParaRPr sz="1200">
                        <a:latin typeface="Arial"/>
                        <a:cs typeface="Arial"/>
                      </a:endParaRPr>
                    </a:p>
                  </a:txBody>
                  <a:tcPr marL="0" marR="0" marT="0" marB="0">
                    <a:lnL w="32003">
                      <a:solidFill>
                        <a:srgbClr val="080C0F"/>
                      </a:solidFill>
                      <a:prstDash val="solid"/>
                    </a:lnL>
                    <a:lnR w="18288">
                      <a:solidFill>
                        <a:srgbClr val="181F28"/>
                      </a:solidFill>
                      <a:prstDash val="solid"/>
                    </a:lnR>
                    <a:lnT w="18288">
                      <a:solidFill>
                        <a:srgbClr val="131F2B"/>
                      </a:solidFill>
                      <a:prstDash val="solid"/>
                    </a:lnT>
                    <a:lnB w="18288">
                      <a:solidFill>
                        <a:srgbClr val="131F2B"/>
                      </a:solidFill>
                      <a:prstDash val="solid"/>
                    </a:lnB>
                  </a:tcPr>
                </a:tc>
                <a:tc>
                  <a:txBody>
                    <a:bodyPr/>
                    <a:lstStyle/>
                    <a:p>
                      <a:pPr marL="3810" algn="ctr">
                        <a:lnSpc>
                          <a:spcPct val="100000"/>
                        </a:lnSpc>
                        <a:spcBef>
                          <a:spcPts val="440"/>
                        </a:spcBef>
                      </a:pPr>
                      <a:r>
                        <a:rPr sz="1100" spc="15" dirty="0">
                          <a:solidFill>
                            <a:srgbClr val="3F546B"/>
                          </a:solidFill>
                          <a:latin typeface="Arial"/>
                          <a:cs typeface="Arial"/>
                        </a:rPr>
                        <a:t>some</a:t>
                      </a:r>
                      <a:r>
                        <a:rPr sz="1100" spc="-185" dirty="0">
                          <a:solidFill>
                            <a:srgbClr val="3F546B"/>
                          </a:solidFill>
                          <a:latin typeface="Arial"/>
                          <a:cs typeface="Arial"/>
                        </a:rPr>
                        <a:t> </a:t>
                      </a:r>
                      <a:r>
                        <a:rPr sz="1100" spc="15" dirty="0">
                          <a:solidFill>
                            <a:srgbClr val="3F546B"/>
                          </a:solidFill>
                          <a:latin typeface="Arial"/>
                          <a:cs typeface="Arial"/>
                        </a:rPr>
                        <a:t>H30</a:t>
                      </a:r>
                      <a:endParaRPr sz="1100">
                        <a:latin typeface="Arial"/>
                        <a:cs typeface="Arial"/>
                      </a:endParaRPr>
                    </a:p>
                  </a:txBody>
                  <a:tcPr marL="0" marR="0" marT="0" marB="0">
                    <a:lnL w="18288">
                      <a:solidFill>
                        <a:srgbClr val="181F28"/>
                      </a:solidFill>
                      <a:prstDash val="solid"/>
                    </a:lnL>
                    <a:lnR w="18288">
                      <a:solidFill>
                        <a:srgbClr val="181F28"/>
                      </a:solidFill>
                      <a:prstDash val="solid"/>
                    </a:lnR>
                    <a:lnT w="18288">
                      <a:solidFill>
                        <a:srgbClr val="131F2B"/>
                      </a:solidFill>
                      <a:prstDash val="solid"/>
                    </a:lnT>
                    <a:lnB w="18288">
                      <a:solidFill>
                        <a:srgbClr val="131F2B"/>
                      </a:solidFill>
                      <a:prstDash val="solid"/>
                    </a:lnB>
                  </a:tcPr>
                </a:tc>
                <a:tc>
                  <a:txBody>
                    <a:bodyPr/>
                    <a:lstStyle/>
                    <a:p>
                      <a:pPr marL="420370">
                        <a:lnSpc>
                          <a:spcPct val="100000"/>
                        </a:lnSpc>
                        <a:spcBef>
                          <a:spcPts val="305"/>
                        </a:spcBef>
                      </a:pPr>
                      <a:r>
                        <a:rPr sz="1200" spc="155" dirty="0">
                          <a:solidFill>
                            <a:srgbClr val="3F546B"/>
                          </a:solidFill>
                          <a:latin typeface="Times New Roman"/>
                          <a:cs typeface="Times New Roman"/>
                        </a:rPr>
                        <a:t>0</a:t>
                      </a:r>
                      <a:r>
                        <a:rPr sz="1200" spc="-114" dirty="0">
                          <a:solidFill>
                            <a:srgbClr val="3F546B"/>
                          </a:solidFill>
                          <a:latin typeface="Times New Roman"/>
                          <a:cs typeface="Times New Roman"/>
                        </a:rPr>
                        <a:t> </a:t>
                      </a:r>
                      <a:r>
                        <a:rPr sz="1200" spc="-35" dirty="0">
                          <a:solidFill>
                            <a:srgbClr val="3F546B"/>
                          </a:solidFill>
                          <a:latin typeface="Times New Roman"/>
                          <a:cs typeface="Times New Roman"/>
                        </a:rPr>
                        <a:t>1096</a:t>
                      </a:r>
                      <a:endParaRPr sz="1200">
                        <a:latin typeface="Times New Roman"/>
                        <a:cs typeface="Times New Roman"/>
                      </a:endParaRPr>
                    </a:p>
                  </a:txBody>
                  <a:tcPr marL="0" marR="0" marT="0" marB="0">
                    <a:lnL w="18288">
                      <a:solidFill>
                        <a:srgbClr val="181F28"/>
                      </a:solidFill>
                      <a:prstDash val="solid"/>
                    </a:lnL>
                    <a:lnR w="32003">
                      <a:solidFill>
                        <a:srgbClr val="0C0F0F"/>
                      </a:solidFill>
                      <a:prstDash val="solid"/>
                    </a:lnR>
                    <a:lnT w="18288">
                      <a:solidFill>
                        <a:srgbClr val="131F2B"/>
                      </a:solidFill>
                      <a:prstDash val="solid"/>
                    </a:lnT>
                    <a:lnB w="18288">
                      <a:solidFill>
                        <a:srgbClr val="131F2B"/>
                      </a:solidFill>
                      <a:prstDash val="solid"/>
                    </a:lnB>
                  </a:tcPr>
                </a:tc>
              </a:tr>
              <a:tr h="288439">
                <a:tc>
                  <a:txBody>
                    <a:bodyPr/>
                    <a:lstStyle/>
                    <a:p>
                      <a:pPr marL="74930">
                        <a:lnSpc>
                          <a:spcPct val="100000"/>
                        </a:lnSpc>
                        <a:spcBef>
                          <a:spcPts val="120"/>
                        </a:spcBef>
                      </a:pPr>
                      <a:r>
                        <a:rPr sz="1300" spc="-140" dirty="0">
                          <a:solidFill>
                            <a:srgbClr val="314459"/>
                          </a:solidFill>
                          <a:latin typeface="Times New Roman"/>
                          <a:cs typeface="Times New Roman"/>
                        </a:rPr>
                        <a:t>Messing </a:t>
                      </a:r>
                      <a:r>
                        <a:rPr sz="1200" spc="35" dirty="0">
                          <a:solidFill>
                            <a:srgbClr val="3F546B"/>
                          </a:solidFill>
                          <a:latin typeface="Times New Roman"/>
                          <a:cs typeface="Times New Roman"/>
                        </a:rPr>
                        <a:t>data </a:t>
                      </a:r>
                      <a:r>
                        <a:rPr sz="1300" spc="-100" dirty="0">
                          <a:solidFill>
                            <a:srgbClr val="496685"/>
                          </a:solidFill>
                          <a:latin typeface="Times New Roman"/>
                          <a:cs typeface="Times New Roman"/>
                        </a:rPr>
                        <a:t>fi</a:t>
                      </a:r>
                      <a:r>
                        <a:rPr sz="1300" spc="-100" dirty="0">
                          <a:solidFill>
                            <a:srgbClr val="3F546B"/>
                          </a:solidFill>
                          <a:latin typeface="Times New Roman"/>
                          <a:cs typeface="Times New Roman"/>
                        </a:rPr>
                        <a:t>ll</a:t>
                      </a:r>
                      <a:r>
                        <a:rPr sz="1300" spc="-310" dirty="0">
                          <a:solidFill>
                            <a:srgbClr val="3F546B"/>
                          </a:solidFill>
                          <a:latin typeface="Times New Roman"/>
                          <a:cs typeface="Times New Roman"/>
                        </a:rPr>
                        <a:t> </a:t>
                      </a:r>
                      <a:r>
                        <a:rPr sz="1300" spc="-110" dirty="0">
                          <a:solidFill>
                            <a:srgbClr val="314459"/>
                          </a:solidFill>
                          <a:latin typeface="Times New Roman"/>
                          <a:cs typeface="Times New Roman"/>
                        </a:rPr>
                        <a:t>Ing</a:t>
                      </a:r>
                      <a:endParaRPr sz="1300">
                        <a:latin typeface="Times New Roman"/>
                        <a:cs typeface="Times New Roman"/>
                      </a:endParaRPr>
                    </a:p>
                  </a:txBody>
                  <a:tcPr marL="0" marR="0" marT="0" marB="0">
                    <a:lnL w="32003">
                      <a:solidFill>
                        <a:srgbClr val="080C0F"/>
                      </a:solidFill>
                      <a:prstDash val="solid"/>
                    </a:lnL>
                    <a:lnR w="18288">
                      <a:solidFill>
                        <a:srgbClr val="181F28"/>
                      </a:solidFill>
                      <a:prstDash val="solid"/>
                    </a:lnR>
                    <a:lnT w="18288">
                      <a:solidFill>
                        <a:srgbClr val="131F2B"/>
                      </a:solidFill>
                      <a:prstDash val="solid"/>
                    </a:lnT>
                    <a:lnB w="32004">
                      <a:solidFill>
                        <a:srgbClr val="080C13"/>
                      </a:solidFill>
                      <a:prstDash val="solid"/>
                    </a:lnB>
                  </a:tcPr>
                </a:tc>
                <a:tc>
                  <a:txBody>
                    <a:bodyPr/>
                    <a:lstStyle/>
                    <a:p>
                      <a:pPr marL="20955" algn="ctr">
                        <a:lnSpc>
                          <a:spcPct val="100000"/>
                        </a:lnSpc>
                        <a:spcBef>
                          <a:spcPts val="220"/>
                        </a:spcBef>
                      </a:pPr>
                      <a:r>
                        <a:rPr sz="1200" spc="-10" dirty="0">
                          <a:solidFill>
                            <a:srgbClr val="3F546B"/>
                          </a:solidFill>
                          <a:latin typeface="Arial"/>
                          <a:cs typeface="Arial"/>
                        </a:rPr>
                        <a:t>all</a:t>
                      </a:r>
                      <a:endParaRPr sz="1200">
                        <a:latin typeface="Arial"/>
                        <a:cs typeface="Arial"/>
                      </a:endParaRPr>
                    </a:p>
                  </a:txBody>
                  <a:tcPr marL="0" marR="0" marT="0" marB="0">
                    <a:lnL w="18288">
                      <a:solidFill>
                        <a:srgbClr val="181F28"/>
                      </a:solidFill>
                      <a:prstDash val="solid"/>
                    </a:lnL>
                    <a:lnR w="18288">
                      <a:solidFill>
                        <a:srgbClr val="181F28"/>
                      </a:solidFill>
                      <a:prstDash val="solid"/>
                    </a:lnR>
                    <a:lnT w="18288">
                      <a:solidFill>
                        <a:srgbClr val="131F2B"/>
                      </a:solidFill>
                      <a:prstDash val="solid"/>
                    </a:lnT>
                    <a:lnB w="32004">
                      <a:solidFill>
                        <a:srgbClr val="080C13"/>
                      </a:solidFill>
                      <a:prstDash val="solid"/>
                    </a:lnB>
                  </a:tcPr>
                </a:tc>
                <a:tc>
                  <a:txBody>
                    <a:bodyPr/>
                    <a:lstStyle/>
                    <a:p>
                      <a:pPr marL="410845">
                        <a:lnSpc>
                          <a:spcPct val="100000"/>
                        </a:lnSpc>
                        <a:spcBef>
                          <a:spcPts val="405"/>
                        </a:spcBef>
                      </a:pPr>
                      <a:r>
                        <a:rPr sz="1100" spc="850" dirty="0">
                          <a:solidFill>
                            <a:srgbClr val="3F546B"/>
                          </a:solidFill>
                          <a:latin typeface="Courier New"/>
                          <a:cs typeface="Courier New"/>
                        </a:rPr>
                        <a:t>O</a:t>
                      </a:r>
                      <a:r>
                        <a:rPr sz="1100" spc="850" dirty="0">
                          <a:solidFill>
                            <a:srgbClr val="496685"/>
                          </a:solidFill>
                          <a:latin typeface="Courier New"/>
                          <a:cs typeface="Courier New"/>
                        </a:rPr>
                        <a:t>·</a:t>
                      </a:r>
                      <a:endParaRPr sz="1100">
                        <a:latin typeface="Courier New"/>
                        <a:cs typeface="Courier New"/>
                      </a:endParaRPr>
                    </a:p>
                  </a:txBody>
                  <a:tcPr marL="0" marR="0" marT="0" marB="0">
                    <a:lnL w="18288">
                      <a:solidFill>
                        <a:srgbClr val="181F28"/>
                      </a:solidFill>
                      <a:prstDash val="solid"/>
                    </a:lnL>
                    <a:lnR w="32003">
                      <a:solidFill>
                        <a:srgbClr val="0C0F0F"/>
                      </a:solidFill>
                      <a:prstDash val="solid"/>
                    </a:lnR>
                    <a:lnT w="18288">
                      <a:solidFill>
                        <a:srgbClr val="131F2B"/>
                      </a:solidFill>
                      <a:prstDash val="solid"/>
                    </a:lnT>
                    <a:lnB w="32004">
                      <a:solidFill>
                        <a:srgbClr val="080C13"/>
                      </a:solidFill>
                      <a:prstDash val="solid"/>
                    </a:lnB>
                  </a:tcPr>
                </a:tc>
              </a:tr>
            </a:tbl>
          </a:graphicData>
        </a:graphic>
      </p:graphicFrame>
    </p:spTree>
    <p:extLst>
      <p:ext uri="{BB962C8B-B14F-4D97-AF65-F5344CB8AC3E}">
        <p14:creationId xmlns:p14="http://schemas.microsoft.com/office/powerpoint/2010/main" val="16555764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54736" y="762449"/>
            <a:ext cx="2993314" cy="326763"/>
          </a:xfrm>
          <a:prstGeom prst="rect">
            <a:avLst/>
          </a:prstGeom>
          <a:blipFill>
            <a:blip r:embed="rId2" cstate="print"/>
            <a:stretch>
              <a:fillRect/>
            </a:stretch>
          </a:blipFill>
        </p:spPr>
        <p:txBody>
          <a:bodyPr wrap="square" lIns="0" tIns="0" rIns="0" bIns="0" rtlCol="0"/>
          <a:lstStyle/>
          <a:p>
            <a:endParaRPr sz="1588"/>
          </a:p>
        </p:txBody>
      </p:sp>
      <p:sp>
        <p:nvSpPr>
          <p:cNvPr id="3" name="object 3"/>
          <p:cNvSpPr/>
          <p:nvPr/>
        </p:nvSpPr>
        <p:spPr>
          <a:xfrm>
            <a:off x="7144871" y="859267"/>
            <a:ext cx="895573" cy="282388"/>
          </a:xfrm>
          <a:prstGeom prst="rect">
            <a:avLst/>
          </a:prstGeom>
          <a:blipFill>
            <a:blip r:embed="rId3" cstate="print"/>
            <a:stretch>
              <a:fillRect/>
            </a:stretch>
          </a:blipFill>
        </p:spPr>
        <p:txBody>
          <a:bodyPr wrap="square" lIns="0" tIns="0" rIns="0" bIns="0" rtlCol="0"/>
          <a:lstStyle/>
          <a:p>
            <a:endParaRPr sz="1588"/>
          </a:p>
        </p:txBody>
      </p:sp>
      <p:sp>
        <p:nvSpPr>
          <p:cNvPr id="4" name="object 4"/>
          <p:cNvSpPr/>
          <p:nvPr/>
        </p:nvSpPr>
        <p:spPr>
          <a:xfrm>
            <a:off x="2184922" y="714039"/>
            <a:ext cx="0" cy="5482478"/>
          </a:xfrm>
          <a:custGeom>
            <a:avLst/>
            <a:gdLst/>
            <a:ahLst/>
            <a:cxnLst/>
            <a:rect l="l" t="t" r="r" b="b"/>
            <a:pathLst>
              <a:path h="6213475">
                <a:moveTo>
                  <a:pt x="0" y="6213348"/>
                </a:moveTo>
                <a:lnTo>
                  <a:pt x="0" y="0"/>
                </a:lnTo>
              </a:path>
            </a:pathLst>
          </a:custGeom>
          <a:ln w="50292">
            <a:solidFill>
              <a:srgbClr val="4B6070"/>
            </a:solidFill>
          </a:ln>
        </p:spPr>
        <p:txBody>
          <a:bodyPr wrap="square" lIns="0" tIns="0" rIns="0" bIns="0" rtlCol="0"/>
          <a:lstStyle/>
          <a:p>
            <a:endParaRPr sz="1588"/>
          </a:p>
        </p:txBody>
      </p:sp>
      <p:sp>
        <p:nvSpPr>
          <p:cNvPr id="5" name="object 5"/>
          <p:cNvSpPr/>
          <p:nvPr/>
        </p:nvSpPr>
        <p:spPr>
          <a:xfrm>
            <a:off x="9922361" y="714039"/>
            <a:ext cx="0" cy="5482478"/>
          </a:xfrm>
          <a:custGeom>
            <a:avLst/>
            <a:gdLst/>
            <a:ahLst/>
            <a:cxnLst/>
            <a:rect l="l" t="t" r="r" b="b"/>
            <a:pathLst>
              <a:path h="6213475">
                <a:moveTo>
                  <a:pt x="0" y="6213348"/>
                </a:moveTo>
                <a:lnTo>
                  <a:pt x="0" y="0"/>
                </a:lnTo>
              </a:path>
            </a:pathLst>
          </a:custGeom>
          <a:ln w="50292">
            <a:solidFill>
              <a:srgbClr val="546470"/>
            </a:solidFill>
          </a:ln>
        </p:spPr>
        <p:txBody>
          <a:bodyPr wrap="square" lIns="0" tIns="0" rIns="0" bIns="0" rtlCol="0"/>
          <a:lstStyle/>
          <a:p>
            <a:endParaRPr sz="1588"/>
          </a:p>
        </p:txBody>
      </p:sp>
      <p:sp>
        <p:nvSpPr>
          <p:cNvPr id="6" name="object 6"/>
          <p:cNvSpPr/>
          <p:nvPr/>
        </p:nvSpPr>
        <p:spPr>
          <a:xfrm>
            <a:off x="2162736" y="734209"/>
            <a:ext cx="7781925" cy="0"/>
          </a:xfrm>
          <a:custGeom>
            <a:avLst/>
            <a:gdLst/>
            <a:ahLst/>
            <a:cxnLst/>
            <a:rect l="l" t="t" r="r" b="b"/>
            <a:pathLst>
              <a:path w="8819515">
                <a:moveTo>
                  <a:pt x="0" y="0"/>
                </a:moveTo>
                <a:lnTo>
                  <a:pt x="8819388" y="0"/>
                </a:lnTo>
              </a:path>
            </a:pathLst>
          </a:custGeom>
          <a:ln w="45720">
            <a:solidFill>
              <a:srgbClr val="4B606B"/>
            </a:solidFill>
          </a:ln>
        </p:spPr>
        <p:txBody>
          <a:bodyPr wrap="square" lIns="0" tIns="0" rIns="0" bIns="0" rtlCol="0"/>
          <a:lstStyle/>
          <a:p>
            <a:endParaRPr sz="1588"/>
          </a:p>
        </p:txBody>
      </p:sp>
      <p:sp>
        <p:nvSpPr>
          <p:cNvPr id="7" name="object 7"/>
          <p:cNvSpPr/>
          <p:nvPr/>
        </p:nvSpPr>
        <p:spPr>
          <a:xfrm>
            <a:off x="2162736" y="6188336"/>
            <a:ext cx="7781925" cy="0"/>
          </a:xfrm>
          <a:custGeom>
            <a:avLst/>
            <a:gdLst/>
            <a:ahLst/>
            <a:cxnLst/>
            <a:rect l="l" t="t" r="r" b="b"/>
            <a:pathLst>
              <a:path w="8819515">
                <a:moveTo>
                  <a:pt x="0" y="0"/>
                </a:moveTo>
                <a:lnTo>
                  <a:pt x="8819388" y="0"/>
                </a:lnTo>
              </a:path>
            </a:pathLst>
          </a:custGeom>
          <a:ln w="18288">
            <a:solidFill>
              <a:srgbClr val="6090D8"/>
            </a:solidFill>
          </a:ln>
        </p:spPr>
        <p:txBody>
          <a:bodyPr wrap="square" lIns="0" tIns="0" rIns="0" bIns="0" rtlCol="0"/>
          <a:lstStyle/>
          <a:p>
            <a:endParaRPr sz="1588"/>
          </a:p>
        </p:txBody>
      </p:sp>
      <p:graphicFrame>
        <p:nvGraphicFramePr>
          <p:cNvPr id="8" name="object 8"/>
          <p:cNvGraphicFramePr>
            <a:graphicFrameLocks noGrp="1"/>
          </p:cNvGraphicFramePr>
          <p:nvPr/>
        </p:nvGraphicFramePr>
        <p:xfrm>
          <a:off x="3473823" y="1928308"/>
          <a:ext cx="5187873" cy="3320076"/>
        </p:xfrm>
        <a:graphic>
          <a:graphicData uri="http://schemas.openxmlformats.org/drawingml/2006/table">
            <a:tbl>
              <a:tblPr firstRow="1" bandRow="1">
                <a:tableStyleId>{2D5ABB26-0587-4C30-8999-92F81FD0307C}</a:tableStyleId>
              </a:tblPr>
              <a:tblGrid>
                <a:gridCol w="2372060"/>
                <a:gridCol w="2815813"/>
              </a:tblGrid>
              <a:tr h="332815">
                <a:tc gridSpan="2">
                  <a:txBody>
                    <a:bodyPr/>
                    <a:lstStyle/>
                    <a:p>
                      <a:pPr marL="1064895">
                        <a:lnSpc>
                          <a:spcPct val="100000"/>
                        </a:lnSpc>
                        <a:spcBef>
                          <a:spcPts val="225"/>
                        </a:spcBef>
                        <a:tabLst>
                          <a:tab pos="3908425" algn="l"/>
                        </a:tabLst>
                      </a:pPr>
                      <a:r>
                        <a:rPr sz="1300" spc="40" dirty="0">
                          <a:solidFill>
                            <a:srgbClr val="82AFBA"/>
                          </a:solidFill>
                          <a:latin typeface="Arial"/>
                          <a:cs typeface="Arial"/>
                        </a:rPr>
                        <a:t>Errors	</a:t>
                      </a:r>
                      <a:r>
                        <a:rPr sz="1300" spc="35" dirty="0">
                          <a:solidFill>
                            <a:srgbClr val="82AFBA"/>
                          </a:solidFill>
                          <a:latin typeface="Arial"/>
                          <a:cs typeface="Arial"/>
                        </a:rPr>
                        <a:t>Remedy</a:t>
                      </a:r>
                      <a:endParaRPr sz="1300">
                        <a:latin typeface="Arial"/>
                        <a:cs typeface="Arial"/>
                      </a:endParaRPr>
                    </a:p>
                  </a:txBody>
                  <a:tcPr marL="0" marR="0" marT="0" marB="0">
                    <a:lnL w="27432">
                      <a:solidFill>
                        <a:srgbClr val="000000"/>
                      </a:solidFill>
                      <a:prstDash val="solid"/>
                    </a:lnL>
                    <a:lnT w="27431">
                      <a:solidFill>
                        <a:srgbClr val="080C13"/>
                      </a:solidFill>
                      <a:prstDash val="solid"/>
                    </a:lnT>
                    <a:lnB w="22859">
                      <a:solidFill>
                        <a:srgbClr val="003403"/>
                      </a:solidFill>
                      <a:prstDash val="solid"/>
                    </a:lnB>
                  </a:tcPr>
                </a:tc>
                <a:tc hMerge="1">
                  <a:txBody>
                    <a:bodyPr/>
                    <a:lstStyle/>
                    <a:p>
                      <a:endParaRPr/>
                    </a:p>
                  </a:txBody>
                  <a:tcPr marL="0" marR="0" marT="0" marB="0"/>
                </a:tc>
              </a:tr>
              <a:tr h="300541">
                <a:tc>
                  <a:txBody>
                    <a:bodyPr/>
                    <a:lstStyle/>
                    <a:p>
                      <a:pPr marL="81915">
                        <a:lnSpc>
                          <a:spcPct val="100000"/>
                        </a:lnSpc>
                        <a:spcBef>
                          <a:spcPts val="20"/>
                        </a:spcBef>
                      </a:pPr>
                      <a:r>
                        <a:rPr sz="1800" spc="367" baseline="2057" dirty="0">
                          <a:solidFill>
                            <a:srgbClr val="3F5264"/>
                          </a:solidFill>
                          <a:latin typeface="Arial"/>
                          <a:cs typeface="Arial"/>
                        </a:rPr>
                        <a:t>Fruency </a:t>
                      </a:r>
                      <a:r>
                        <a:rPr sz="1800" spc="52" baseline="2057" dirty="0">
                          <a:solidFill>
                            <a:srgbClr val="3F5264"/>
                          </a:solidFill>
                          <a:latin typeface="Arial"/>
                          <a:cs typeface="Arial"/>
                        </a:rPr>
                        <a:t>respo</a:t>
                      </a:r>
                      <a:r>
                        <a:rPr sz="1800" spc="-135" baseline="2057" dirty="0">
                          <a:solidFill>
                            <a:srgbClr val="3F5264"/>
                          </a:solidFill>
                          <a:latin typeface="Arial"/>
                          <a:cs typeface="Arial"/>
                        </a:rPr>
                        <a:t> </a:t>
                      </a:r>
                      <a:r>
                        <a:rPr sz="1400" spc="70" dirty="0">
                          <a:solidFill>
                            <a:srgbClr val="3F5264"/>
                          </a:solidFill>
                          <a:latin typeface="Times New Roman"/>
                          <a:cs typeface="Times New Roman"/>
                        </a:rPr>
                        <a:t>se</a:t>
                      </a:r>
                      <a:endParaRPr sz="1400">
                        <a:latin typeface="Times New Roman"/>
                        <a:cs typeface="Times New Roman"/>
                      </a:endParaRPr>
                    </a:p>
                  </a:txBody>
                  <a:tcPr marL="0" marR="0" marT="0" marB="0">
                    <a:lnL w="27432">
                      <a:solidFill>
                        <a:srgbClr val="000000"/>
                      </a:solidFill>
                      <a:prstDash val="solid"/>
                    </a:lnL>
                    <a:lnR w="18288">
                      <a:solidFill>
                        <a:srgbClr val="0C0F13"/>
                      </a:solidFill>
                      <a:prstDash val="solid"/>
                    </a:lnR>
                    <a:lnT w="22859">
                      <a:solidFill>
                        <a:srgbClr val="003403"/>
                      </a:solidFill>
                      <a:prstDash val="solid"/>
                    </a:lnT>
                    <a:lnB w="18288">
                      <a:solidFill>
                        <a:srgbClr val="131C1F"/>
                      </a:solidFill>
                      <a:prstDash val="solid"/>
                    </a:lnB>
                  </a:tcPr>
                </a:tc>
                <a:tc>
                  <a:txBody>
                    <a:bodyPr/>
                    <a:lstStyle/>
                    <a:p>
                      <a:pPr marL="342900">
                        <a:lnSpc>
                          <a:spcPct val="100000"/>
                        </a:lnSpc>
                        <a:spcBef>
                          <a:spcPts val="234"/>
                        </a:spcBef>
                      </a:pPr>
                      <a:r>
                        <a:rPr sz="1200" spc="40" dirty="0">
                          <a:solidFill>
                            <a:srgbClr val="3F5264"/>
                          </a:solidFill>
                          <a:latin typeface="Arial"/>
                          <a:cs typeface="Arial"/>
                        </a:rPr>
                        <a:t>frequency </a:t>
                      </a:r>
                      <a:r>
                        <a:rPr sz="1200" spc="10" dirty="0">
                          <a:solidFill>
                            <a:srgbClr val="1C262F"/>
                          </a:solidFill>
                          <a:latin typeface="Arial"/>
                          <a:cs typeface="Arial"/>
                        </a:rPr>
                        <a:t>r</a:t>
                      </a:r>
                      <a:r>
                        <a:rPr sz="1200" spc="10" dirty="0">
                          <a:solidFill>
                            <a:srgbClr val="3F5264"/>
                          </a:solidFill>
                          <a:latin typeface="Arial"/>
                          <a:cs typeface="Arial"/>
                        </a:rPr>
                        <a:t>espo  </a:t>
                      </a:r>
                      <a:r>
                        <a:rPr sz="1200" spc="5" dirty="0">
                          <a:solidFill>
                            <a:srgbClr val="3F5264"/>
                          </a:solidFill>
                          <a:latin typeface="Arial"/>
                          <a:cs typeface="Arial"/>
                        </a:rPr>
                        <a:t>se</a:t>
                      </a:r>
                      <a:r>
                        <a:rPr sz="1200" spc="-210" dirty="0">
                          <a:solidFill>
                            <a:srgbClr val="3F5264"/>
                          </a:solidFill>
                          <a:latin typeface="Arial"/>
                          <a:cs typeface="Arial"/>
                        </a:rPr>
                        <a:t> </a:t>
                      </a:r>
                      <a:r>
                        <a:rPr sz="1200" spc="35" dirty="0">
                          <a:solidFill>
                            <a:srgbClr val="3F5264"/>
                          </a:solidFill>
                          <a:latin typeface="Arial"/>
                          <a:cs typeface="Arial"/>
                        </a:rPr>
                        <a:t>co</a:t>
                      </a:r>
                      <a:r>
                        <a:rPr sz="1200" spc="35" dirty="0">
                          <a:solidFill>
                            <a:srgbClr val="1C262F"/>
                          </a:solidFill>
                          <a:latin typeface="Arial"/>
                          <a:cs typeface="Arial"/>
                        </a:rPr>
                        <a:t>rr</a:t>
                      </a:r>
                      <a:r>
                        <a:rPr sz="1200" spc="35" dirty="0">
                          <a:solidFill>
                            <a:srgbClr val="3F5264"/>
                          </a:solidFill>
                          <a:latin typeface="Arial"/>
                          <a:cs typeface="Arial"/>
                        </a:rPr>
                        <a:t>ections</a:t>
                      </a:r>
                      <a:endParaRPr sz="1200">
                        <a:latin typeface="Arial"/>
                        <a:cs typeface="Arial"/>
                      </a:endParaRPr>
                    </a:p>
                  </a:txBody>
                  <a:tcPr marL="0" marR="0" marT="0" marB="0">
                    <a:lnL w="18288">
                      <a:solidFill>
                        <a:srgbClr val="0C0F13"/>
                      </a:solidFill>
                      <a:prstDash val="solid"/>
                    </a:lnL>
                    <a:lnR w="36576">
                      <a:solidFill>
                        <a:srgbClr val="0C0F13"/>
                      </a:solidFill>
                      <a:prstDash val="solid"/>
                    </a:lnR>
                    <a:lnT w="22859">
                      <a:solidFill>
                        <a:srgbClr val="003403"/>
                      </a:solidFill>
                      <a:prstDash val="solid"/>
                    </a:lnT>
                    <a:lnB w="18288">
                      <a:solidFill>
                        <a:srgbClr val="131C1F"/>
                      </a:solidFill>
                      <a:prstDash val="solid"/>
                    </a:lnB>
                  </a:tcPr>
                </a:tc>
              </a:tr>
              <a:tr h="298524">
                <a:tc>
                  <a:txBody>
                    <a:bodyPr/>
                    <a:lstStyle/>
                    <a:p>
                      <a:pPr marL="81915">
                        <a:lnSpc>
                          <a:spcPct val="100000"/>
                        </a:lnSpc>
                        <a:spcBef>
                          <a:spcPts val="195"/>
                        </a:spcBef>
                        <a:tabLst>
                          <a:tab pos="735965" algn="l"/>
                        </a:tabLst>
                      </a:pPr>
                      <a:r>
                        <a:rPr sz="1200" dirty="0">
                          <a:solidFill>
                            <a:srgbClr val="3F5264"/>
                          </a:solidFill>
                          <a:latin typeface="Arial"/>
                          <a:cs typeface="Arial"/>
                        </a:rPr>
                        <a:t>T</a:t>
                      </a:r>
                      <a:r>
                        <a:rPr sz="1200" spc="-40" dirty="0">
                          <a:solidFill>
                            <a:srgbClr val="3F5264"/>
                          </a:solidFill>
                          <a:latin typeface="Arial"/>
                          <a:cs typeface="Arial"/>
                        </a:rPr>
                        <a:t>i</a:t>
                      </a:r>
                      <a:r>
                        <a:rPr sz="1200" spc="-135" dirty="0">
                          <a:solidFill>
                            <a:srgbClr val="3F5264"/>
                          </a:solidFill>
                          <a:latin typeface="Arial"/>
                          <a:cs typeface="Arial"/>
                        </a:rPr>
                        <a:t>m</a:t>
                      </a:r>
                      <a:r>
                        <a:rPr sz="1200" dirty="0">
                          <a:solidFill>
                            <a:srgbClr val="3F5264"/>
                          </a:solidFill>
                          <a:latin typeface="Arial"/>
                          <a:cs typeface="Arial"/>
                        </a:rPr>
                        <a:t>e	</a:t>
                      </a:r>
                      <a:r>
                        <a:rPr sz="1200" spc="-200" dirty="0">
                          <a:solidFill>
                            <a:srgbClr val="3F5264"/>
                          </a:solidFill>
                          <a:latin typeface="Arial"/>
                          <a:cs typeface="Arial"/>
                        </a:rPr>
                        <a:t>l</a:t>
                      </a:r>
                      <a:r>
                        <a:rPr sz="1200" dirty="0">
                          <a:solidFill>
                            <a:srgbClr val="3F5264"/>
                          </a:solidFill>
                          <a:latin typeface="Arial"/>
                          <a:cs typeface="Arial"/>
                        </a:rPr>
                        <a:t>ay</a:t>
                      </a:r>
                      <a:endParaRPr sz="1200">
                        <a:latin typeface="Arial"/>
                        <a:cs typeface="Arial"/>
                      </a:endParaRPr>
                    </a:p>
                  </a:txBody>
                  <a:tcPr marL="0" marR="0" marT="0" marB="0">
                    <a:lnL w="27432">
                      <a:solidFill>
                        <a:srgbClr val="000000"/>
                      </a:solidFill>
                      <a:prstDash val="solid"/>
                    </a:lnL>
                    <a:lnR w="18288">
                      <a:solidFill>
                        <a:srgbClr val="0C0F13"/>
                      </a:solidFill>
                      <a:prstDash val="solid"/>
                    </a:lnR>
                    <a:lnT w="18288">
                      <a:solidFill>
                        <a:srgbClr val="131C1F"/>
                      </a:solidFill>
                      <a:prstDash val="solid"/>
                    </a:lnT>
                    <a:lnB w="18288">
                      <a:solidFill>
                        <a:srgbClr val="131C1F"/>
                      </a:solidFill>
                      <a:prstDash val="solid"/>
                    </a:lnB>
                  </a:tcPr>
                </a:tc>
                <a:tc>
                  <a:txBody>
                    <a:bodyPr/>
                    <a:lstStyle/>
                    <a:p>
                      <a:pPr marL="845185">
                        <a:lnSpc>
                          <a:spcPct val="100000"/>
                        </a:lnSpc>
                        <a:spcBef>
                          <a:spcPts val="229"/>
                        </a:spcBef>
                      </a:pPr>
                      <a:r>
                        <a:rPr sz="1200" spc="20" dirty="0">
                          <a:solidFill>
                            <a:srgbClr val="3F5264"/>
                          </a:solidFill>
                          <a:latin typeface="Arial"/>
                          <a:cs typeface="Arial"/>
                        </a:rPr>
                        <a:t>adjust</a:t>
                      </a:r>
                      <a:r>
                        <a:rPr sz="1200" spc="20" dirty="0">
                          <a:solidFill>
                            <a:srgbClr val="597590"/>
                          </a:solidFill>
                          <a:latin typeface="Arial"/>
                          <a:cs typeface="Arial"/>
                        </a:rPr>
                        <a:t>• </a:t>
                      </a:r>
                      <a:r>
                        <a:rPr sz="1200" spc="155" dirty="0">
                          <a:solidFill>
                            <a:srgbClr val="3F5264"/>
                          </a:solidFill>
                          <a:latin typeface="Arial"/>
                          <a:cs typeface="Arial"/>
                        </a:rPr>
                        <a:t>g </a:t>
                      </a:r>
                      <a:r>
                        <a:rPr sz="1200" spc="25" dirty="0">
                          <a:solidFill>
                            <a:srgbClr val="4B6275"/>
                          </a:solidFill>
                          <a:latin typeface="Arial"/>
                          <a:cs typeface="Arial"/>
                        </a:rPr>
                        <a:t>for</a:t>
                      </a:r>
                      <a:r>
                        <a:rPr sz="1200" spc="125" dirty="0">
                          <a:solidFill>
                            <a:srgbClr val="4B6275"/>
                          </a:solidFill>
                          <a:latin typeface="Arial"/>
                          <a:cs typeface="Arial"/>
                        </a:rPr>
                        <a:t> </a:t>
                      </a:r>
                      <a:r>
                        <a:rPr sz="1200" spc="20" dirty="0">
                          <a:solidFill>
                            <a:srgbClr val="3F5264"/>
                          </a:solidFill>
                          <a:latin typeface="Arial"/>
                          <a:cs typeface="Arial"/>
                        </a:rPr>
                        <a:t>delay</a:t>
                      </a:r>
                      <a:endParaRPr sz="1200">
                        <a:latin typeface="Arial"/>
                        <a:cs typeface="Arial"/>
                      </a:endParaRPr>
                    </a:p>
                  </a:txBody>
                  <a:tcPr marL="0" marR="0" marT="0" marB="0">
                    <a:lnL w="18288">
                      <a:solidFill>
                        <a:srgbClr val="0C0F13"/>
                      </a:solidFill>
                      <a:prstDash val="solid"/>
                    </a:lnL>
                    <a:lnR w="36576">
                      <a:solidFill>
                        <a:srgbClr val="0C0F13"/>
                      </a:solidFill>
                      <a:prstDash val="solid"/>
                    </a:lnR>
                    <a:lnT w="18288">
                      <a:solidFill>
                        <a:srgbClr val="131C1F"/>
                      </a:solidFill>
                      <a:prstDash val="solid"/>
                    </a:lnT>
                    <a:lnB w="18288">
                      <a:solidFill>
                        <a:srgbClr val="131C1F"/>
                      </a:solidFill>
                      <a:prstDash val="solid"/>
                    </a:lnB>
                  </a:tcPr>
                </a:tc>
              </a:tr>
              <a:tr h="296508">
                <a:tc>
                  <a:txBody>
                    <a:bodyPr/>
                    <a:lstStyle/>
                    <a:p>
                      <a:pPr marL="81915">
                        <a:lnSpc>
                          <a:spcPct val="100000"/>
                        </a:lnSpc>
                        <a:spcBef>
                          <a:spcPts val="195"/>
                        </a:spcBef>
                      </a:pPr>
                      <a:r>
                        <a:rPr sz="1200" spc="35" dirty="0">
                          <a:solidFill>
                            <a:srgbClr val="3F5264"/>
                          </a:solidFill>
                          <a:latin typeface="Arial"/>
                          <a:cs typeface="Arial"/>
                        </a:rPr>
                        <a:t>Spikes,noise</a:t>
                      </a:r>
                      <a:endParaRPr sz="1200">
                        <a:latin typeface="Arial"/>
                        <a:cs typeface="Arial"/>
                      </a:endParaRPr>
                    </a:p>
                  </a:txBody>
                  <a:tcPr marL="0" marR="0" marT="0" marB="0">
                    <a:lnL w="27432">
                      <a:solidFill>
                        <a:srgbClr val="000000"/>
                      </a:solidFill>
                      <a:prstDash val="solid"/>
                    </a:lnL>
                    <a:lnR w="18288">
                      <a:solidFill>
                        <a:srgbClr val="0C0F13"/>
                      </a:solidFill>
                      <a:prstDash val="solid"/>
                    </a:lnR>
                    <a:lnT w="18288">
                      <a:solidFill>
                        <a:srgbClr val="131C1F"/>
                      </a:solidFill>
                      <a:prstDash val="solid"/>
                    </a:lnT>
                    <a:lnB w="13716">
                      <a:solidFill>
                        <a:srgbClr val="000000"/>
                      </a:solidFill>
                      <a:prstDash val="solid"/>
                    </a:lnB>
                  </a:tcPr>
                </a:tc>
                <a:tc>
                  <a:txBody>
                    <a:bodyPr/>
                    <a:lstStyle/>
                    <a:p>
                      <a:pPr marL="1037590">
                        <a:lnSpc>
                          <a:spcPct val="100000"/>
                        </a:lnSpc>
                        <a:spcBef>
                          <a:spcPts val="195"/>
                        </a:spcBef>
                      </a:pPr>
                      <a:r>
                        <a:rPr sz="1200" spc="45" dirty="0">
                          <a:solidFill>
                            <a:srgbClr val="3F5264"/>
                          </a:solidFill>
                          <a:latin typeface="Arial"/>
                          <a:cs typeface="Arial"/>
                        </a:rPr>
                        <a:t>sp</a:t>
                      </a:r>
                      <a:r>
                        <a:rPr sz="1200" spc="45" dirty="0">
                          <a:solidFill>
                            <a:srgbClr val="597590"/>
                          </a:solidFill>
                          <a:latin typeface="Arial"/>
                          <a:cs typeface="Arial"/>
                        </a:rPr>
                        <a:t>i</a:t>
                      </a:r>
                      <a:r>
                        <a:rPr sz="1200" spc="45" dirty="0">
                          <a:solidFill>
                            <a:srgbClr val="3F5264"/>
                          </a:solidFill>
                          <a:latin typeface="Arial"/>
                          <a:cs typeface="Arial"/>
                        </a:rPr>
                        <a:t>ke</a:t>
                      </a:r>
                      <a:r>
                        <a:rPr sz="1200" spc="-254" dirty="0">
                          <a:solidFill>
                            <a:srgbClr val="3F5264"/>
                          </a:solidFill>
                          <a:latin typeface="Arial"/>
                          <a:cs typeface="Arial"/>
                        </a:rPr>
                        <a:t> </a:t>
                      </a:r>
                      <a:r>
                        <a:rPr sz="1200" spc="40" dirty="0">
                          <a:solidFill>
                            <a:srgbClr val="3F5264"/>
                          </a:solidFill>
                          <a:latin typeface="Arial"/>
                          <a:cs typeface="Arial"/>
                        </a:rPr>
                        <a:t>removal</a:t>
                      </a:r>
                      <a:endParaRPr sz="1200">
                        <a:latin typeface="Arial"/>
                        <a:cs typeface="Arial"/>
                      </a:endParaRPr>
                    </a:p>
                  </a:txBody>
                  <a:tcPr marL="0" marR="0" marT="0" marB="0">
                    <a:lnL w="18288">
                      <a:solidFill>
                        <a:srgbClr val="0C0F13"/>
                      </a:solidFill>
                      <a:prstDash val="solid"/>
                    </a:lnL>
                    <a:lnR w="36576">
                      <a:solidFill>
                        <a:srgbClr val="0C0F13"/>
                      </a:solidFill>
                      <a:prstDash val="solid"/>
                    </a:lnR>
                    <a:lnT w="18288">
                      <a:solidFill>
                        <a:srgbClr val="131C1F"/>
                      </a:solidFill>
                      <a:prstDash val="solid"/>
                    </a:lnT>
                    <a:lnB w="13716">
                      <a:solidFill>
                        <a:srgbClr val="000000"/>
                      </a:solidFill>
                      <a:prstDash val="solid"/>
                    </a:lnB>
                  </a:tcPr>
                </a:tc>
              </a:tr>
              <a:tr h="298524">
                <a:tc>
                  <a:txBody>
                    <a:bodyPr/>
                    <a:lstStyle/>
                    <a:p>
                      <a:pPr marL="81915">
                        <a:lnSpc>
                          <a:spcPct val="100000"/>
                        </a:lnSpc>
                        <a:spcBef>
                          <a:spcPts val="195"/>
                        </a:spcBef>
                      </a:pPr>
                      <a:r>
                        <a:rPr sz="1200" spc="30" dirty="0">
                          <a:solidFill>
                            <a:srgbClr val="4B6275"/>
                          </a:solidFill>
                          <a:latin typeface="Arial"/>
                          <a:cs typeface="Arial"/>
                        </a:rPr>
                        <a:t>Un</a:t>
                      </a:r>
                      <a:r>
                        <a:rPr sz="1200" spc="30" dirty="0">
                          <a:solidFill>
                            <a:srgbClr val="597590"/>
                          </a:solidFill>
                          <a:latin typeface="Arial"/>
                          <a:cs typeface="Arial"/>
                        </a:rPr>
                        <a:t>l</a:t>
                      </a:r>
                      <a:r>
                        <a:rPr sz="1200" spc="30" dirty="0">
                          <a:solidFill>
                            <a:srgbClr val="3F5264"/>
                          </a:solidFill>
                          <a:latin typeface="Arial"/>
                          <a:cs typeface="Arial"/>
                        </a:rPr>
                        <a:t>eveled </a:t>
                      </a:r>
                      <a:r>
                        <a:rPr sz="1200" spc="30" dirty="0">
                          <a:solidFill>
                            <a:srgbClr val="2F3F4D"/>
                          </a:solidFill>
                          <a:latin typeface="Arial"/>
                          <a:cs typeface="Arial"/>
                        </a:rPr>
                        <a:t>inst</a:t>
                      </a:r>
                      <a:r>
                        <a:rPr sz="1200" spc="30" dirty="0">
                          <a:solidFill>
                            <a:srgbClr val="4B6275"/>
                          </a:solidFill>
                          <a:latin typeface="Arial"/>
                          <a:cs typeface="Arial"/>
                        </a:rPr>
                        <a:t>1ument/</a:t>
                      </a:r>
                      <a:r>
                        <a:rPr sz="1200" spc="-20" dirty="0">
                          <a:solidFill>
                            <a:srgbClr val="4B6275"/>
                          </a:solidFill>
                          <a:latin typeface="Arial"/>
                          <a:cs typeface="Arial"/>
                        </a:rPr>
                        <a:t> </a:t>
                      </a:r>
                      <a:r>
                        <a:rPr sz="1200" spc="85" dirty="0">
                          <a:solidFill>
                            <a:srgbClr val="3F5264"/>
                          </a:solidFill>
                          <a:latin typeface="Arial"/>
                          <a:cs typeface="Arial"/>
                        </a:rPr>
                        <a:t>ow</a:t>
                      </a:r>
                      <a:endParaRPr sz="1200">
                        <a:latin typeface="Arial"/>
                        <a:cs typeface="Arial"/>
                      </a:endParaRPr>
                    </a:p>
                  </a:txBody>
                  <a:tcPr marL="0" marR="0" marT="0" marB="0">
                    <a:lnL w="27432">
                      <a:solidFill>
                        <a:srgbClr val="000000"/>
                      </a:solidFill>
                      <a:prstDash val="solid"/>
                    </a:lnL>
                    <a:lnR w="18288">
                      <a:solidFill>
                        <a:srgbClr val="0C0F13"/>
                      </a:solidFill>
                      <a:prstDash val="solid"/>
                    </a:lnR>
                    <a:lnT w="13716">
                      <a:solidFill>
                        <a:srgbClr val="000000"/>
                      </a:solidFill>
                      <a:prstDash val="solid"/>
                    </a:lnT>
                    <a:lnB w="13716">
                      <a:solidFill>
                        <a:srgbClr val="000000"/>
                      </a:solidFill>
                      <a:prstDash val="solid"/>
                    </a:lnB>
                  </a:tcPr>
                </a:tc>
                <a:tc>
                  <a:txBody>
                    <a:bodyPr/>
                    <a:lstStyle/>
                    <a:p>
                      <a:pPr marL="813435">
                        <a:lnSpc>
                          <a:spcPct val="100000"/>
                        </a:lnSpc>
                        <a:spcBef>
                          <a:spcPts val="234"/>
                        </a:spcBef>
                        <a:tabLst>
                          <a:tab pos="1412240" algn="l"/>
                        </a:tabLst>
                      </a:pPr>
                      <a:r>
                        <a:rPr sz="1200" spc="50" dirty="0">
                          <a:solidFill>
                            <a:srgbClr val="3F5264"/>
                          </a:solidFill>
                          <a:latin typeface="Arial"/>
                          <a:cs typeface="Arial"/>
                        </a:rPr>
                        <a:t>coo</a:t>
                      </a:r>
                      <a:r>
                        <a:rPr sz="1200" spc="50" dirty="0">
                          <a:solidFill>
                            <a:srgbClr val="030305"/>
                          </a:solidFill>
                          <a:latin typeface="Arial"/>
                          <a:cs typeface="Arial"/>
                        </a:rPr>
                        <a:t>r</a:t>
                      </a:r>
                      <a:r>
                        <a:rPr sz="1200" spc="50" dirty="0">
                          <a:solidFill>
                            <a:srgbClr val="3F5264"/>
                          </a:solidFill>
                          <a:latin typeface="Arial"/>
                          <a:cs typeface="Arial"/>
                        </a:rPr>
                        <a:t>d	</a:t>
                      </a:r>
                      <a:r>
                        <a:rPr sz="1800" spc="67" baseline="2057" dirty="0">
                          <a:solidFill>
                            <a:srgbClr val="3F5264"/>
                          </a:solidFill>
                          <a:latin typeface="Arial"/>
                          <a:cs typeface="Arial"/>
                        </a:rPr>
                        <a:t>ate</a:t>
                      </a:r>
                      <a:r>
                        <a:rPr sz="1800" spc="-15" baseline="2057" dirty="0">
                          <a:solidFill>
                            <a:srgbClr val="3F5264"/>
                          </a:solidFill>
                          <a:latin typeface="Arial"/>
                          <a:cs typeface="Arial"/>
                        </a:rPr>
                        <a:t> </a:t>
                      </a:r>
                      <a:r>
                        <a:rPr sz="1800" spc="104" baseline="2057" dirty="0">
                          <a:solidFill>
                            <a:srgbClr val="3F5264"/>
                          </a:solidFill>
                          <a:latin typeface="Arial"/>
                          <a:cs typeface="Arial"/>
                        </a:rPr>
                        <a:t>rotatio</a:t>
                      </a:r>
                      <a:endParaRPr sz="1800" baseline="2057">
                        <a:latin typeface="Arial"/>
                        <a:cs typeface="Arial"/>
                      </a:endParaRPr>
                    </a:p>
                  </a:txBody>
                  <a:tcPr marL="0" marR="0" marT="0" marB="0">
                    <a:lnL w="18288">
                      <a:solidFill>
                        <a:srgbClr val="0C0F13"/>
                      </a:solidFill>
                      <a:prstDash val="solid"/>
                    </a:lnL>
                    <a:lnR w="36576">
                      <a:solidFill>
                        <a:srgbClr val="0C0F13"/>
                      </a:solidFill>
                      <a:prstDash val="solid"/>
                    </a:lnR>
                    <a:lnT w="13716">
                      <a:solidFill>
                        <a:srgbClr val="000000"/>
                      </a:solidFill>
                      <a:prstDash val="solid"/>
                    </a:lnT>
                    <a:lnB w="13716">
                      <a:solidFill>
                        <a:srgbClr val="000000"/>
                      </a:solidFill>
                      <a:prstDash val="solid"/>
                    </a:lnB>
                  </a:tcPr>
                </a:tc>
              </a:tr>
              <a:tr h="296508">
                <a:tc>
                  <a:txBody>
                    <a:bodyPr/>
                    <a:lstStyle/>
                    <a:p>
                      <a:pPr marL="81915">
                        <a:lnSpc>
                          <a:spcPct val="100000"/>
                        </a:lnSpc>
                        <a:spcBef>
                          <a:spcPts val="195"/>
                        </a:spcBef>
                      </a:pPr>
                      <a:r>
                        <a:rPr sz="1200" spc="35" dirty="0">
                          <a:solidFill>
                            <a:srgbClr val="3F5264"/>
                          </a:solidFill>
                          <a:latin typeface="Arial"/>
                          <a:cs typeface="Arial"/>
                        </a:rPr>
                        <a:t>Density</a:t>
                      </a:r>
                      <a:r>
                        <a:rPr sz="1200" spc="-185" dirty="0">
                          <a:solidFill>
                            <a:srgbClr val="3F5264"/>
                          </a:solidFill>
                          <a:latin typeface="Arial"/>
                          <a:cs typeface="Arial"/>
                        </a:rPr>
                        <a:t> </a:t>
                      </a:r>
                      <a:r>
                        <a:rPr sz="1200" spc="10" dirty="0">
                          <a:solidFill>
                            <a:srgbClr val="4B6275"/>
                          </a:solidFill>
                          <a:latin typeface="Arial"/>
                          <a:cs typeface="Arial"/>
                        </a:rPr>
                        <a:t>f</a:t>
                      </a:r>
                      <a:r>
                        <a:rPr sz="1200" spc="-290" dirty="0">
                          <a:solidFill>
                            <a:srgbClr val="4B6275"/>
                          </a:solidFill>
                          <a:latin typeface="Arial"/>
                          <a:cs typeface="Arial"/>
                        </a:rPr>
                        <a:t> </a:t>
                      </a:r>
                      <a:r>
                        <a:rPr sz="1200" spc="70" dirty="0">
                          <a:solidFill>
                            <a:srgbClr val="2F3F4D"/>
                          </a:solidFill>
                          <a:latin typeface="Arial"/>
                          <a:cs typeface="Arial"/>
                        </a:rPr>
                        <a:t>lu</a:t>
                      </a:r>
                      <a:r>
                        <a:rPr sz="1200" spc="70" dirty="0">
                          <a:solidFill>
                            <a:srgbClr val="4B6275"/>
                          </a:solidFill>
                          <a:latin typeface="Arial"/>
                          <a:cs typeface="Arial"/>
                        </a:rPr>
                        <a:t>ctuat</a:t>
                      </a:r>
                      <a:r>
                        <a:rPr sz="1200" spc="70" dirty="0">
                          <a:solidFill>
                            <a:srgbClr val="2F3F4D"/>
                          </a:solidFill>
                          <a:latin typeface="Arial"/>
                          <a:cs typeface="Arial"/>
                        </a:rPr>
                        <a:t>ion</a:t>
                      </a:r>
                      <a:endParaRPr sz="1200">
                        <a:latin typeface="Arial"/>
                        <a:cs typeface="Arial"/>
                      </a:endParaRPr>
                    </a:p>
                  </a:txBody>
                  <a:tcPr marL="0" marR="0" marT="0" marB="0">
                    <a:lnL w="27432">
                      <a:solidFill>
                        <a:srgbClr val="000000"/>
                      </a:solidFill>
                      <a:prstDash val="solid"/>
                    </a:lnL>
                    <a:lnR w="18288">
                      <a:solidFill>
                        <a:srgbClr val="0C0F13"/>
                      </a:solidFill>
                      <a:prstDash val="solid"/>
                    </a:lnR>
                    <a:lnT w="13716">
                      <a:solidFill>
                        <a:srgbClr val="000000"/>
                      </a:solidFill>
                      <a:prstDash val="solid"/>
                    </a:lnT>
                    <a:lnB w="18288">
                      <a:solidFill>
                        <a:srgbClr val="181C1F"/>
                      </a:solidFill>
                      <a:prstDash val="solid"/>
                    </a:lnB>
                  </a:tcPr>
                </a:tc>
                <a:tc>
                  <a:txBody>
                    <a:bodyPr/>
                    <a:lstStyle/>
                    <a:p>
                      <a:pPr marL="177800">
                        <a:lnSpc>
                          <a:spcPct val="100000"/>
                        </a:lnSpc>
                        <a:spcBef>
                          <a:spcPts val="195"/>
                        </a:spcBef>
                      </a:pPr>
                      <a:r>
                        <a:rPr sz="1200" dirty="0">
                          <a:solidFill>
                            <a:srgbClr val="3F5264"/>
                          </a:solidFill>
                          <a:latin typeface="Arial"/>
                          <a:cs typeface="Arial"/>
                        </a:rPr>
                        <a:t>Webb</a:t>
                      </a:r>
                      <a:r>
                        <a:rPr sz="1200" dirty="0">
                          <a:solidFill>
                            <a:srgbClr val="597590"/>
                          </a:solidFill>
                          <a:latin typeface="Arial"/>
                          <a:cs typeface="Arial"/>
                        </a:rPr>
                        <a:t>..</a:t>
                      </a:r>
                      <a:r>
                        <a:rPr sz="1200" dirty="0">
                          <a:solidFill>
                            <a:srgbClr val="3F5264"/>
                          </a:solidFill>
                          <a:latin typeface="Arial"/>
                          <a:cs typeface="Arial"/>
                        </a:rPr>
                        <a:t>Pearman </a:t>
                      </a:r>
                      <a:r>
                        <a:rPr sz="1200" spc="25" dirty="0">
                          <a:solidFill>
                            <a:srgbClr val="030305"/>
                          </a:solidFill>
                          <a:latin typeface="Arial"/>
                          <a:cs typeface="Arial"/>
                        </a:rPr>
                        <a:t>L</a:t>
                      </a:r>
                      <a:r>
                        <a:rPr sz="1200" spc="25" dirty="0">
                          <a:solidFill>
                            <a:srgbClr val="3F5264"/>
                          </a:solidFill>
                          <a:latin typeface="Arial"/>
                          <a:cs typeface="Arial"/>
                        </a:rPr>
                        <a:t>eun </a:t>
                      </a:r>
                      <a:r>
                        <a:rPr sz="1200" spc="85" dirty="0">
                          <a:solidFill>
                            <a:srgbClr val="3F5264"/>
                          </a:solidFill>
                          <a:latin typeface="Arial"/>
                          <a:cs typeface="Arial"/>
                        </a:rPr>
                        <a:t>ng</a:t>
                      </a:r>
                      <a:r>
                        <a:rPr sz="1200" spc="20" dirty="0">
                          <a:solidFill>
                            <a:srgbClr val="3F5264"/>
                          </a:solidFill>
                          <a:latin typeface="Arial"/>
                          <a:cs typeface="Arial"/>
                        </a:rPr>
                        <a:t> </a:t>
                      </a:r>
                      <a:r>
                        <a:rPr sz="1200" spc="55" dirty="0">
                          <a:solidFill>
                            <a:srgbClr val="3F5264"/>
                          </a:solidFill>
                          <a:latin typeface="Arial"/>
                          <a:cs typeface="Arial"/>
                        </a:rPr>
                        <a:t>correction</a:t>
                      </a:r>
                      <a:endParaRPr sz="1200">
                        <a:latin typeface="Arial"/>
                        <a:cs typeface="Arial"/>
                      </a:endParaRPr>
                    </a:p>
                  </a:txBody>
                  <a:tcPr marL="0" marR="0" marT="0" marB="0">
                    <a:lnL w="18288">
                      <a:solidFill>
                        <a:srgbClr val="0C0F13"/>
                      </a:solidFill>
                      <a:prstDash val="solid"/>
                    </a:lnL>
                    <a:lnR w="36576">
                      <a:solidFill>
                        <a:srgbClr val="0C0F13"/>
                      </a:solidFill>
                      <a:prstDash val="solid"/>
                    </a:lnR>
                    <a:lnT w="13716">
                      <a:solidFill>
                        <a:srgbClr val="000000"/>
                      </a:solidFill>
                      <a:prstDash val="solid"/>
                    </a:lnT>
                    <a:lnB w="18288">
                      <a:solidFill>
                        <a:srgbClr val="181C1F"/>
                      </a:solidFill>
                      <a:prstDash val="solid"/>
                    </a:lnB>
                  </a:tcPr>
                </a:tc>
              </a:tr>
              <a:tr h="298524">
                <a:tc>
                  <a:txBody>
                    <a:bodyPr/>
                    <a:lstStyle/>
                    <a:p>
                      <a:pPr marL="81915">
                        <a:lnSpc>
                          <a:spcPct val="100000"/>
                        </a:lnSpc>
                        <a:spcBef>
                          <a:spcPts val="195"/>
                        </a:spcBef>
                      </a:pPr>
                      <a:r>
                        <a:rPr sz="1200" spc="15" dirty="0">
                          <a:solidFill>
                            <a:srgbClr val="3F5264"/>
                          </a:solidFill>
                          <a:latin typeface="Arial"/>
                          <a:cs typeface="Arial"/>
                        </a:rPr>
                        <a:t>Son </a:t>
                      </a:r>
                      <a:r>
                        <a:rPr sz="1200" spc="-50" dirty="0">
                          <a:solidFill>
                            <a:srgbClr val="3F5264"/>
                          </a:solidFill>
                          <a:latin typeface="Arial"/>
                          <a:cs typeface="Arial"/>
                        </a:rPr>
                        <a:t>c </a:t>
                      </a:r>
                      <a:r>
                        <a:rPr sz="1200" spc="45" dirty="0">
                          <a:solidFill>
                            <a:srgbClr val="3F5264"/>
                          </a:solidFill>
                          <a:latin typeface="Arial"/>
                          <a:cs typeface="Arial"/>
                        </a:rPr>
                        <a:t>heat</a:t>
                      </a:r>
                      <a:r>
                        <a:rPr sz="1200" spc="-125" dirty="0">
                          <a:solidFill>
                            <a:srgbClr val="3F5264"/>
                          </a:solidFill>
                          <a:latin typeface="Arial"/>
                          <a:cs typeface="Arial"/>
                        </a:rPr>
                        <a:t> </a:t>
                      </a:r>
                      <a:r>
                        <a:rPr sz="1200" spc="25" dirty="0">
                          <a:solidFill>
                            <a:srgbClr val="3F5264"/>
                          </a:solidFill>
                          <a:latin typeface="Arial"/>
                          <a:cs typeface="Arial"/>
                        </a:rPr>
                        <a:t>e</a:t>
                      </a:r>
                      <a:r>
                        <a:rPr sz="1200" spc="25" dirty="0">
                          <a:solidFill>
                            <a:srgbClr val="1C262F"/>
                          </a:solidFill>
                          <a:latin typeface="Arial"/>
                          <a:cs typeface="Arial"/>
                        </a:rPr>
                        <a:t>rr</a:t>
                      </a:r>
                      <a:r>
                        <a:rPr sz="1200" spc="25" dirty="0">
                          <a:solidFill>
                            <a:srgbClr val="3F5264"/>
                          </a:solidFill>
                          <a:latin typeface="Arial"/>
                          <a:cs typeface="Arial"/>
                        </a:rPr>
                        <a:t>or</a:t>
                      </a:r>
                      <a:endParaRPr sz="1200">
                        <a:latin typeface="Arial"/>
                        <a:cs typeface="Arial"/>
                      </a:endParaRPr>
                    </a:p>
                  </a:txBody>
                  <a:tcPr marL="0" marR="0" marT="0" marB="0">
                    <a:lnL w="27432">
                      <a:solidFill>
                        <a:srgbClr val="000000"/>
                      </a:solidFill>
                      <a:prstDash val="solid"/>
                    </a:lnL>
                    <a:lnR w="18288">
                      <a:solidFill>
                        <a:srgbClr val="0C0F13"/>
                      </a:solidFill>
                      <a:prstDash val="solid"/>
                    </a:lnR>
                    <a:lnT w="18288">
                      <a:solidFill>
                        <a:srgbClr val="181C1F"/>
                      </a:solidFill>
                      <a:prstDash val="solid"/>
                    </a:lnT>
                    <a:lnB w="18288">
                      <a:solidFill>
                        <a:srgbClr val="131C1F"/>
                      </a:solidFill>
                      <a:prstDash val="solid"/>
                    </a:lnB>
                  </a:tcPr>
                </a:tc>
                <a:tc>
                  <a:txBody>
                    <a:bodyPr/>
                    <a:lstStyle/>
                    <a:p>
                      <a:pPr marL="433705">
                        <a:lnSpc>
                          <a:spcPct val="100000"/>
                        </a:lnSpc>
                        <a:spcBef>
                          <a:spcPts val="195"/>
                        </a:spcBef>
                      </a:pPr>
                      <a:r>
                        <a:rPr sz="1200" spc="-5" dirty="0">
                          <a:solidFill>
                            <a:srgbClr val="3F5264"/>
                          </a:solidFill>
                          <a:latin typeface="Arial"/>
                          <a:cs typeface="Arial"/>
                        </a:rPr>
                        <a:t>son</a:t>
                      </a:r>
                      <a:r>
                        <a:rPr sz="1200" spc="-130" dirty="0">
                          <a:solidFill>
                            <a:srgbClr val="3F5264"/>
                          </a:solidFill>
                          <a:latin typeface="Arial"/>
                          <a:cs typeface="Arial"/>
                        </a:rPr>
                        <a:t> </a:t>
                      </a:r>
                      <a:r>
                        <a:rPr sz="1200" spc="-10" dirty="0">
                          <a:solidFill>
                            <a:srgbClr val="3F5264"/>
                          </a:solidFill>
                          <a:latin typeface="Arial"/>
                          <a:cs typeface="Arial"/>
                        </a:rPr>
                        <a:t>c</a:t>
                      </a:r>
                      <a:r>
                        <a:rPr sz="1200" spc="-180" dirty="0">
                          <a:solidFill>
                            <a:srgbClr val="3F5264"/>
                          </a:solidFill>
                          <a:latin typeface="Arial"/>
                          <a:cs typeface="Arial"/>
                        </a:rPr>
                        <a:t> </a:t>
                      </a:r>
                      <a:r>
                        <a:rPr sz="1200" spc="65" dirty="0">
                          <a:solidFill>
                            <a:srgbClr val="3F5264"/>
                          </a:solidFill>
                          <a:latin typeface="Arial"/>
                          <a:cs typeface="Arial"/>
                        </a:rPr>
                        <a:t>temperature</a:t>
                      </a:r>
                      <a:r>
                        <a:rPr sz="1200" spc="-165" dirty="0">
                          <a:solidFill>
                            <a:srgbClr val="3F5264"/>
                          </a:solidFill>
                          <a:latin typeface="Arial"/>
                          <a:cs typeface="Arial"/>
                        </a:rPr>
                        <a:t> </a:t>
                      </a:r>
                      <a:r>
                        <a:rPr sz="1200" spc="65" dirty="0">
                          <a:solidFill>
                            <a:srgbClr val="3F5264"/>
                          </a:solidFill>
                          <a:latin typeface="Arial"/>
                          <a:cs typeface="Arial"/>
                        </a:rPr>
                        <a:t>correct</a:t>
                      </a:r>
                      <a:r>
                        <a:rPr sz="1200" spc="65" dirty="0">
                          <a:solidFill>
                            <a:srgbClr val="597590"/>
                          </a:solidFill>
                          <a:latin typeface="Arial"/>
                          <a:cs typeface="Arial"/>
                        </a:rPr>
                        <a:t>i</a:t>
                      </a:r>
                      <a:r>
                        <a:rPr sz="1200" spc="65" dirty="0">
                          <a:solidFill>
                            <a:srgbClr val="3F5264"/>
                          </a:solidFill>
                          <a:latin typeface="Arial"/>
                          <a:cs typeface="Arial"/>
                        </a:rPr>
                        <a:t>on</a:t>
                      </a:r>
                      <a:endParaRPr sz="1200">
                        <a:latin typeface="Arial"/>
                        <a:cs typeface="Arial"/>
                      </a:endParaRPr>
                    </a:p>
                  </a:txBody>
                  <a:tcPr marL="0" marR="0" marT="0" marB="0">
                    <a:lnL w="18288">
                      <a:solidFill>
                        <a:srgbClr val="0C0F13"/>
                      </a:solidFill>
                      <a:prstDash val="solid"/>
                    </a:lnL>
                    <a:lnR w="36576">
                      <a:solidFill>
                        <a:srgbClr val="0C0F13"/>
                      </a:solidFill>
                      <a:prstDash val="solid"/>
                    </a:lnR>
                    <a:lnT w="18288">
                      <a:solidFill>
                        <a:srgbClr val="181C1F"/>
                      </a:solidFill>
                      <a:prstDash val="solid"/>
                    </a:lnT>
                    <a:lnB w="18288">
                      <a:solidFill>
                        <a:srgbClr val="131C1F"/>
                      </a:solidFill>
                      <a:prstDash val="solid"/>
                    </a:lnB>
                  </a:tcPr>
                </a:tc>
              </a:tr>
              <a:tr h="298525">
                <a:tc>
                  <a:txBody>
                    <a:bodyPr/>
                    <a:lstStyle/>
                    <a:p>
                      <a:pPr marL="81915">
                        <a:lnSpc>
                          <a:spcPct val="100000"/>
                        </a:lnSpc>
                        <a:spcBef>
                          <a:spcPts val="195"/>
                        </a:spcBef>
                        <a:tabLst>
                          <a:tab pos="1357630" algn="l"/>
                        </a:tabLst>
                      </a:pPr>
                      <a:r>
                        <a:rPr sz="1200" spc="30" dirty="0">
                          <a:solidFill>
                            <a:srgbClr val="3F5264"/>
                          </a:solidFill>
                          <a:latin typeface="Arial"/>
                          <a:cs typeface="Arial"/>
                        </a:rPr>
                        <a:t>Ba</a:t>
                      </a:r>
                      <a:r>
                        <a:rPr sz="1200" spc="360" dirty="0">
                          <a:solidFill>
                            <a:srgbClr val="3F5264"/>
                          </a:solidFill>
                          <a:latin typeface="Arial"/>
                          <a:cs typeface="Arial"/>
                        </a:rPr>
                        <a:t> </a:t>
                      </a:r>
                      <a:r>
                        <a:rPr sz="1200" spc="125" dirty="0">
                          <a:solidFill>
                            <a:srgbClr val="1C262F"/>
                          </a:solidFill>
                          <a:latin typeface="Arial"/>
                          <a:cs typeface="Arial"/>
                        </a:rPr>
                        <a:t>d</a:t>
                      </a:r>
                      <a:r>
                        <a:rPr sz="1200" spc="-105" dirty="0">
                          <a:solidFill>
                            <a:srgbClr val="1C262F"/>
                          </a:solidFill>
                          <a:latin typeface="Arial"/>
                          <a:cs typeface="Arial"/>
                        </a:rPr>
                        <a:t> </a:t>
                      </a:r>
                      <a:r>
                        <a:rPr sz="1200" spc="25" dirty="0">
                          <a:solidFill>
                            <a:srgbClr val="3F5264"/>
                          </a:solidFill>
                          <a:latin typeface="Arial"/>
                          <a:cs typeface="Arial"/>
                        </a:rPr>
                        <a:t>Broaden	</a:t>
                      </a:r>
                      <a:r>
                        <a:rPr sz="1200" spc="155" dirty="0">
                          <a:solidFill>
                            <a:srgbClr val="3F5264"/>
                          </a:solidFill>
                          <a:latin typeface="Arial"/>
                          <a:cs typeface="Arial"/>
                        </a:rPr>
                        <a:t>g</a:t>
                      </a:r>
                      <a:r>
                        <a:rPr sz="1200" spc="-175" dirty="0">
                          <a:solidFill>
                            <a:srgbClr val="3F5264"/>
                          </a:solidFill>
                          <a:latin typeface="Arial"/>
                          <a:cs typeface="Arial"/>
                        </a:rPr>
                        <a:t> </a:t>
                      </a:r>
                      <a:r>
                        <a:rPr sz="1200" spc="75" dirty="0">
                          <a:solidFill>
                            <a:srgbClr val="4B6275"/>
                          </a:solidFill>
                          <a:latin typeface="Arial"/>
                          <a:cs typeface="Arial"/>
                        </a:rPr>
                        <a:t>for</a:t>
                      </a:r>
                      <a:r>
                        <a:rPr sz="1200" spc="-215" dirty="0">
                          <a:solidFill>
                            <a:srgbClr val="4B6275"/>
                          </a:solidFill>
                          <a:latin typeface="Arial"/>
                          <a:cs typeface="Arial"/>
                        </a:rPr>
                        <a:t> </a:t>
                      </a:r>
                      <a:r>
                        <a:rPr sz="1200" spc="50" dirty="0">
                          <a:solidFill>
                            <a:srgbClr val="4B6275"/>
                          </a:solidFill>
                          <a:latin typeface="Arial"/>
                          <a:cs typeface="Arial"/>
                        </a:rPr>
                        <a:t>ND</a:t>
                      </a:r>
                      <a:r>
                        <a:rPr sz="1200" spc="50" dirty="0">
                          <a:solidFill>
                            <a:srgbClr val="597590"/>
                          </a:solidFill>
                          <a:latin typeface="Arial"/>
                          <a:cs typeface="Arial"/>
                        </a:rPr>
                        <a:t>I</a:t>
                      </a:r>
                      <a:r>
                        <a:rPr sz="1200" spc="50" dirty="0">
                          <a:solidFill>
                            <a:srgbClr val="3F5264"/>
                          </a:solidFill>
                          <a:latin typeface="Arial"/>
                          <a:cs typeface="Arial"/>
                        </a:rPr>
                        <a:t>R</a:t>
                      </a:r>
                      <a:endParaRPr sz="1200">
                        <a:latin typeface="Arial"/>
                        <a:cs typeface="Arial"/>
                      </a:endParaRPr>
                    </a:p>
                  </a:txBody>
                  <a:tcPr marL="0" marR="0" marT="0" marB="0">
                    <a:lnL w="27432">
                      <a:solidFill>
                        <a:srgbClr val="000000"/>
                      </a:solidFill>
                      <a:prstDash val="solid"/>
                    </a:lnL>
                    <a:lnR w="18288">
                      <a:solidFill>
                        <a:srgbClr val="0C0F13"/>
                      </a:solidFill>
                      <a:prstDash val="solid"/>
                    </a:lnR>
                    <a:lnT w="18288">
                      <a:solidFill>
                        <a:srgbClr val="131C1F"/>
                      </a:solidFill>
                      <a:prstDash val="solid"/>
                    </a:lnT>
                    <a:lnB w="18288">
                      <a:solidFill>
                        <a:srgbClr val="131C1F"/>
                      </a:solidFill>
                      <a:prstDash val="solid"/>
                    </a:lnB>
                  </a:tcPr>
                </a:tc>
                <a:tc>
                  <a:txBody>
                    <a:bodyPr/>
                    <a:lstStyle/>
                    <a:p>
                      <a:pPr marL="667385">
                        <a:lnSpc>
                          <a:spcPct val="100000"/>
                        </a:lnSpc>
                        <a:spcBef>
                          <a:spcPts val="195"/>
                        </a:spcBef>
                      </a:pPr>
                      <a:r>
                        <a:rPr sz="1200" spc="25" dirty="0">
                          <a:solidFill>
                            <a:srgbClr val="3F5264"/>
                          </a:solidFill>
                          <a:latin typeface="Arial"/>
                          <a:cs typeface="Arial"/>
                        </a:rPr>
                        <a:t>nd</a:t>
                      </a:r>
                      <a:r>
                        <a:rPr sz="1200" spc="25" dirty="0">
                          <a:solidFill>
                            <a:srgbClr val="597590"/>
                          </a:solidFill>
                          <a:latin typeface="Arial"/>
                          <a:cs typeface="Arial"/>
                        </a:rPr>
                        <a:t>..</a:t>
                      </a:r>
                      <a:r>
                        <a:rPr sz="1200" spc="25" dirty="0">
                          <a:solidFill>
                            <a:srgbClr val="3F5264"/>
                          </a:solidFill>
                          <a:latin typeface="Arial"/>
                          <a:cs typeface="Arial"/>
                        </a:rPr>
                        <a:t>b</a:t>
                      </a:r>
                      <a:r>
                        <a:rPr sz="1200" spc="25" dirty="0">
                          <a:solidFill>
                            <a:srgbClr val="1C262F"/>
                          </a:solidFill>
                          <a:latin typeface="Arial"/>
                          <a:cs typeface="Arial"/>
                        </a:rPr>
                        <a:t>r</a:t>
                      </a:r>
                      <a:r>
                        <a:rPr sz="1200" spc="25" dirty="0">
                          <a:solidFill>
                            <a:srgbClr val="3F5264"/>
                          </a:solidFill>
                          <a:latin typeface="Arial"/>
                          <a:cs typeface="Arial"/>
                        </a:rPr>
                        <a:t>oa</a:t>
                      </a:r>
                      <a:r>
                        <a:rPr sz="1200" spc="25" dirty="0">
                          <a:solidFill>
                            <a:srgbClr val="1C262F"/>
                          </a:solidFill>
                          <a:latin typeface="Arial"/>
                          <a:cs typeface="Arial"/>
                        </a:rPr>
                        <a:t>d</a:t>
                      </a:r>
                      <a:r>
                        <a:rPr sz="1200" spc="25" dirty="0">
                          <a:solidFill>
                            <a:srgbClr val="3F5264"/>
                          </a:solidFill>
                          <a:latin typeface="Arial"/>
                          <a:cs typeface="Arial"/>
                        </a:rPr>
                        <a:t>ening</a:t>
                      </a:r>
                      <a:r>
                        <a:rPr sz="1200" spc="-155" dirty="0">
                          <a:solidFill>
                            <a:srgbClr val="3F5264"/>
                          </a:solidFill>
                          <a:latin typeface="Arial"/>
                          <a:cs typeface="Arial"/>
                        </a:rPr>
                        <a:t> </a:t>
                      </a:r>
                      <a:r>
                        <a:rPr sz="1200" spc="35" dirty="0">
                          <a:solidFill>
                            <a:srgbClr val="3F5264"/>
                          </a:solidFill>
                          <a:latin typeface="Arial"/>
                          <a:cs typeface="Arial"/>
                        </a:rPr>
                        <a:t>correct</a:t>
                      </a:r>
                      <a:r>
                        <a:rPr sz="1200" spc="35" dirty="0">
                          <a:solidFill>
                            <a:srgbClr val="597590"/>
                          </a:solidFill>
                          <a:latin typeface="Arial"/>
                          <a:cs typeface="Arial"/>
                        </a:rPr>
                        <a:t>t</a:t>
                      </a:r>
                      <a:r>
                        <a:rPr sz="1200" spc="35" dirty="0">
                          <a:solidFill>
                            <a:srgbClr val="3F5264"/>
                          </a:solidFill>
                          <a:latin typeface="Arial"/>
                          <a:cs typeface="Arial"/>
                        </a:rPr>
                        <a:t>on</a:t>
                      </a:r>
                      <a:endParaRPr sz="1200">
                        <a:latin typeface="Arial"/>
                        <a:cs typeface="Arial"/>
                      </a:endParaRPr>
                    </a:p>
                  </a:txBody>
                  <a:tcPr marL="0" marR="0" marT="0" marB="0">
                    <a:lnL w="18288">
                      <a:solidFill>
                        <a:srgbClr val="0C0F13"/>
                      </a:solidFill>
                      <a:prstDash val="solid"/>
                    </a:lnL>
                    <a:lnR w="36576">
                      <a:solidFill>
                        <a:srgbClr val="0C0F13"/>
                      </a:solidFill>
                      <a:prstDash val="solid"/>
                    </a:lnR>
                    <a:lnT w="18288">
                      <a:solidFill>
                        <a:srgbClr val="131C1F"/>
                      </a:solidFill>
                      <a:prstDash val="solid"/>
                    </a:lnT>
                    <a:lnB w="18288">
                      <a:solidFill>
                        <a:srgbClr val="131C1F"/>
                      </a:solidFill>
                      <a:prstDash val="solid"/>
                    </a:lnB>
                  </a:tcPr>
                </a:tc>
              </a:tr>
              <a:tr h="298524">
                <a:tc>
                  <a:txBody>
                    <a:bodyPr/>
                    <a:lstStyle/>
                    <a:p>
                      <a:pPr marL="81915">
                        <a:lnSpc>
                          <a:spcPct val="100000"/>
                        </a:lnSpc>
                        <a:spcBef>
                          <a:spcPts val="340"/>
                        </a:spcBef>
                      </a:pPr>
                      <a:r>
                        <a:rPr sz="1200" spc="70" dirty="0">
                          <a:solidFill>
                            <a:srgbClr val="3F5264"/>
                          </a:solidFill>
                          <a:latin typeface="Arial"/>
                          <a:cs typeface="Arial"/>
                        </a:rPr>
                        <a:t>SpKtroscopic </a:t>
                      </a:r>
                      <a:r>
                        <a:rPr sz="1200" spc="55" dirty="0">
                          <a:solidFill>
                            <a:srgbClr val="3F5264"/>
                          </a:solidFill>
                          <a:latin typeface="Arial"/>
                          <a:cs typeface="Arial"/>
                        </a:rPr>
                        <a:t>effect </a:t>
                      </a:r>
                      <a:r>
                        <a:rPr sz="1200" spc="70" dirty="0">
                          <a:solidFill>
                            <a:srgbClr val="3F5264"/>
                          </a:solidFill>
                          <a:latin typeface="Arial"/>
                          <a:cs typeface="Arial"/>
                        </a:rPr>
                        <a:t>for</a:t>
                      </a:r>
                      <a:r>
                        <a:rPr sz="1200" spc="-245" dirty="0">
                          <a:solidFill>
                            <a:srgbClr val="3F5264"/>
                          </a:solidFill>
                          <a:latin typeface="Arial"/>
                          <a:cs typeface="Arial"/>
                        </a:rPr>
                        <a:t> </a:t>
                      </a:r>
                      <a:r>
                        <a:rPr sz="1200" spc="-50" dirty="0">
                          <a:solidFill>
                            <a:srgbClr val="3F5264"/>
                          </a:solidFill>
                          <a:latin typeface="Arial"/>
                          <a:cs typeface="Arial"/>
                        </a:rPr>
                        <a:t>LASER</a:t>
                      </a:r>
                      <a:endParaRPr sz="1200">
                        <a:latin typeface="Arial"/>
                        <a:cs typeface="Arial"/>
                      </a:endParaRPr>
                    </a:p>
                  </a:txBody>
                  <a:tcPr marL="0" marR="0" marT="0" marB="0">
                    <a:lnL w="27432">
                      <a:solidFill>
                        <a:srgbClr val="000000"/>
                      </a:solidFill>
                      <a:prstDash val="solid"/>
                    </a:lnL>
                    <a:lnR w="18288">
                      <a:solidFill>
                        <a:srgbClr val="0C0F13"/>
                      </a:solidFill>
                      <a:prstDash val="solid"/>
                    </a:lnR>
                    <a:lnT w="18288">
                      <a:solidFill>
                        <a:srgbClr val="131C1F"/>
                      </a:solidFill>
                      <a:prstDash val="solid"/>
                    </a:lnT>
                    <a:lnB w="18288">
                      <a:solidFill>
                        <a:srgbClr val="131C23"/>
                      </a:solidFill>
                      <a:prstDash val="solid"/>
                    </a:lnB>
                  </a:tcPr>
                </a:tc>
                <a:tc>
                  <a:txBody>
                    <a:bodyPr/>
                    <a:lstStyle/>
                    <a:p>
                      <a:pPr marL="233045">
                        <a:lnSpc>
                          <a:spcPct val="100000"/>
                        </a:lnSpc>
                        <a:spcBef>
                          <a:spcPts val="290"/>
                        </a:spcBef>
                      </a:pPr>
                      <a:r>
                        <a:rPr sz="1200" spc="65" dirty="0">
                          <a:solidFill>
                            <a:srgbClr val="3F5264"/>
                          </a:solidFill>
                          <a:latin typeface="Arial"/>
                          <a:cs typeface="Arial"/>
                        </a:rPr>
                        <a:t>no </a:t>
                      </a:r>
                      <a:r>
                        <a:rPr sz="1200" spc="75" dirty="0">
                          <a:solidFill>
                            <a:srgbClr val="3F5264"/>
                          </a:solidFill>
                          <a:latin typeface="Arial"/>
                          <a:cs typeface="Arial"/>
                        </a:rPr>
                        <a:t>uniform </a:t>
                      </a:r>
                      <a:r>
                        <a:rPr sz="1200" spc="-120" dirty="0">
                          <a:solidFill>
                            <a:srgbClr val="3F5264"/>
                          </a:solidFill>
                          <a:latin typeface="Arial"/>
                          <a:cs typeface="Arial"/>
                        </a:rPr>
                        <a:t>W1dely </a:t>
                      </a:r>
                      <a:r>
                        <a:rPr sz="1200" spc="20" dirty="0">
                          <a:solidFill>
                            <a:srgbClr val="3F5264"/>
                          </a:solidFill>
                          <a:latin typeface="Arial"/>
                          <a:cs typeface="Arial"/>
                        </a:rPr>
                        <a:t>used</a:t>
                      </a:r>
                      <a:r>
                        <a:rPr sz="1200" spc="-260" dirty="0">
                          <a:solidFill>
                            <a:srgbClr val="3F5264"/>
                          </a:solidFill>
                          <a:latin typeface="Arial"/>
                          <a:cs typeface="Arial"/>
                        </a:rPr>
                        <a:t> </a:t>
                      </a:r>
                      <a:r>
                        <a:rPr sz="1200" spc="35" dirty="0">
                          <a:solidFill>
                            <a:srgbClr val="3F5264"/>
                          </a:solidFill>
                          <a:latin typeface="Arial"/>
                          <a:cs typeface="Arial"/>
                        </a:rPr>
                        <a:t>correcnon</a:t>
                      </a:r>
                      <a:endParaRPr sz="1200">
                        <a:latin typeface="Arial"/>
                        <a:cs typeface="Arial"/>
                      </a:endParaRPr>
                    </a:p>
                  </a:txBody>
                  <a:tcPr marL="0" marR="0" marT="0" marB="0">
                    <a:lnL w="18288">
                      <a:solidFill>
                        <a:srgbClr val="0C0F13"/>
                      </a:solidFill>
                      <a:prstDash val="solid"/>
                    </a:lnL>
                    <a:lnR w="36576">
                      <a:solidFill>
                        <a:srgbClr val="0C0F13"/>
                      </a:solidFill>
                      <a:prstDash val="solid"/>
                    </a:lnR>
                    <a:lnT w="18288">
                      <a:solidFill>
                        <a:srgbClr val="131C1F"/>
                      </a:solidFill>
                      <a:prstDash val="solid"/>
                    </a:lnT>
                    <a:lnB w="18288">
                      <a:solidFill>
                        <a:srgbClr val="131C23"/>
                      </a:solidFill>
                      <a:prstDash val="solid"/>
                    </a:lnB>
                  </a:tcPr>
                </a:tc>
              </a:tr>
              <a:tr h="294490">
                <a:tc>
                  <a:txBody>
                    <a:bodyPr/>
                    <a:lstStyle/>
                    <a:p>
                      <a:pPr marL="81915">
                        <a:lnSpc>
                          <a:spcPct val="100000"/>
                        </a:lnSpc>
                        <a:spcBef>
                          <a:spcPts val="340"/>
                        </a:spcBef>
                        <a:tabLst>
                          <a:tab pos="749300" algn="l"/>
                        </a:tabLst>
                      </a:pPr>
                      <a:r>
                        <a:rPr sz="1200" spc="45" dirty="0">
                          <a:solidFill>
                            <a:srgbClr val="3F5264"/>
                          </a:solidFill>
                          <a:latin typeface="Arial"/>
                          <a:cs typeface="Arial"/>
                        </a:rPr>
                        <a:t>Oxyge	</a:t>
                      </a:r>
                      <a:r>
                        <a:rPr sz="1200" spc="204" dirty="0">
                          <a:solidFill>
                            <a:srgbClr val="3F5264"/>
                          </a:solidFill>
                          <a:latin typeface="Arial"/>
                          <a:cs typeface="Arial"/>
                        </a:rPr>
                        <a:t>int </a:t>
                      </a:r>
                      <a:r>
                        <a:rPr sz="1200" spc="70" dirty="0">
                          <a:solidFill>
                            <a:srgbClr val="3F5264"/>
                          </a:solidFill>
                          <a:latin typeface="Arial"/>
                          <a:cs typeface="Arial"/>
                        </a:rPr>
                        <a:t>e</a:t>
                      </a:r>
                      <a:r>
                        <a:rPr sz="1200" spc="-70" dirty="0">
                          <a:solidFill>
                            <a:srgbClr val="3F5264"/>
                          </a:solidFill>
                          <a:latin typeface="Arial"/>
                          <a:cs typeface="Arial"/>
                        </a:rPr>
                        <a:t> </a:t>
                      </a:r>
                      <a:r>
                        <a:rPr sz="1200" spc="70" dirty="0">
                          <a:solidFill>
                            <a:srgbClr val="2F3F4D"/>
                          </a:solidFill>
                          <a:latin typeface="Arial"/>
                          <a:cs typeface="Arial"/>
                        </a:rPr>
                        <a:t>path</a:t>
                      </a:r>
                      <a:endParaRPr sz="1200">
                        <a:latin typeface="Arial"/>
                        <a:cs typeface="Arial"/>
                      </a:endParaRPr>
                    </a:p>
                  </a:txBody>
                  <a:tcPr marL="0" marR="0" marT="0" marB="0">
                    <a:lnL w="27432">
                      <a:solidFill>
                        <a:srgbClr val="000000"/>
                      </a:solidFill>
                      <a:prstDash val="solid"/>
                    </a:lnL>
                    <a:lnR w="18288">
                      <a:solidFill>
                        <a:srgbClr val="0C0F13"/>
                      </a:solidFill>
                      <a:prstDash val="solid"/>
                    </a:lnR>
                    <a:lnT w="18288">
                      <a:solidFill>
                        <a:srgbClr val="131C23"/>
                      </a:solidFill>
                      <a:prstDash val="solid"/>
                    </a:lnT>
                    <a:lnB w="18288">
                      <a:solidFill>
                        <a:srgbClr val="131C23"/>
                      </a:solidFill>
                      <a:prstDash val="solid"/>
                    </a:lnB>
                  </a:tcPr>
                </a:tc>
                <a:tc>
                  <a:txBody>
                    <a:bodyPr/>
                    <a:lstStyle/>
                    <a:p>
                      <a:pPr marL="873125">
                        <a:lnSpc>
                          <a:spcPct val="100000"/>
                        </a:lnSpc>
                        <a:spcBef>
                          <a:spcPts val="375"/>
                        </a:spcBef>
                      </a:pPr>
                      <a:r>
                        <a:rPr sz="1200" spc="35" dirty="0">
                          <a:solidFill>
                            <a:srgbClr val="3F5264"/>
                          </a:solidFill>
                          <a:latin typeface="Arial"/>
                          <a:cs typeface="Arial"/>
                        </a:rPr>
                        <a:t>oxygen</a:t>
                      </a:r>
                      <a:r>
                        <a:rPr sz="1200" spc="-165" dirty="0">
                          <a:solidFill>
                            <a:srgbClr val="3F5264"/>
                          </a:solidFill>
                          <a:latin typeface="Arial"/>
                          <a:cs typeface="Arial"/>
                        </a:rPr>
                        <a:t> </a:t>
                      </a:r>
                      <a:r>
                        <a:rPr sz="1200" spc="30" dirty="0">
                          <a:solidFill>
                            <a:srgbClr val="3F5264"/>
                          </a:solidFill>
                          <a:latin typeface="Arial"/>
                          <a:cs typeface="Arial"/>
                        </a:rPr>
                        <a:t>correct</a:t>
                      </a:r>
                      <a:r>
                        <a:rPr sz="1200" spc="30" dirty="0">
                          <a:solidFill>
                            <a:srgbClr val="597590"/>
                          </a:solidFill>
                          <a:latin typeface="Arial"/>
                          <a:cs typeface="Arial"/>
                        </a:rPr>
                        <a:t>•</a:t>
                      </a:r>
                      <a:r>
                        <a:rPr sz="1200" spc="30" dirty="0">
                          <a:solidFill>
                            <a:srgbClr val="3F5264"/>
                          </a:solidFill>
                          <a:latin typeface="Arial"/>
                          <a:cs typeface="Arial"/>
                        </a:rPr>
                        <a:t>on</a:t>
                      </a:r>
                      <a:endParaRPr sz="1200">
                        <a:latin typeface="Arial"/>
                        <a:cs typeface="Arial"/>
                      </a:endParaRPr>
                    </a:p>
                  </a:txBody>
                  <a:tcPr marL="0" marR="0" marT="0" marB="0">
                    <a:lnL w="18288">
                      <a:solidFill>
                        <a:srgbClr val="0C0F13"/>
                      </a:solidFill>
                      <a:prstDash val="solid"/>
                    </a:lnL>
                    <a:lnR w="36576">
                      <a:solidFill>
                        <a:srgbClr val="0C0F13"/>
                      </a:solidFill>
                      <a:prstDash val="solid"/>
                    </a:lnR>
                    <a:lnT w="18288">
                      <a:solidFill>
                        <a:srgbClr val="131C23"/>
                      </a:solidFill>
                      <a:prstDash val="solid"/>
                    </a:lnT>
                    <a:lnB w="18288">
                      <a:solidFill>
                        <a:srgbClr val="131C23"/>
                      </a:solidFill>
                      <a:prstDash val="solid"/>
                    </a:lnB>
                  </a:tcPr>
                </a:tc>
              </a:tr>
              <a:tr h="306593">
                <a:tc>
                  <a:txBody>
                    <a:bodyPr/>
                    <a:lstStyle/>
                    <a:p>
                      <a:pPr marL="81915">
                        <a:lnSpc>
                          <a:spcPct val="100000"/>
                        </a:lnSpc>
                        <a:spcBef>
                          <a:spcPts val="375"/>
                        </a:spcBef>
                      </a:pPr>
                      <a:r>
                        <a:rPr sz="1200" dirty="0">
                          <a:solidFill>
                            <a:srgbClr val="3F5264"/>
                          </a:solidFill>
                          <a:latin typeface="Arial"/>
                          <a:cs typeface="Arial"/>
                        </a:rPr>
                        <a:t>Miss</a:t>
                      </a:r>
                      <a:r>
                        <a:rPr sz="1200" dirty="0">
                          <a:solidFill>
                            <a:srgbClr val="597590"/>
                          </a:solidFill>
                          <a:latin typeface="Arial"/>
                          <a:cs typeface="Arial"/>
                        </a:rPr>
                        <a:t>• </a:t>
                      </a:r>
                      <a:r>
                        <a:rPr sz="1200" spc="110" dirty="0">
                          <a:solidFill>
                            <a:srgbClr val="2F3F4D"/>
                          </a:solidFill>
                          <a:latin typeface="Arial"/>
                          <a:cs typeface="Arial"/>
                        </a:rPr>
                        <a:t>g </a:t>
                      </a:r>
                      <a:r>
                        <a:rPr sz="1200" spc="75" dirty="0">
                          <a:solidFill>
                            <a:srgbClr val="3F5264"/>
                          </a:solidFill>
                          <a:latin typeface="Arial"/>
                          <a:cs typeface="Arial"/>
                        </a:rPr>
                        <a:t>data</a:t>
                      </a:r>
                      <a:r>
                        <a:rPr sz="1200" spc="-290" dirty="0">
                          <a:solidFill>
                            <a:srgbClr val="3F5264"/>
                          </a:solidFill>
                          <a:latin typeface="Arial"/>
                          <a:cs typeface="Arial"/>
                        </a:rPr>
                        <a:t> </a:t>
                      </a:r>
                      <a:r>
                        <a:rPr sz="1200" spc="65" dirty="0">
                          <a:solidFill>
                            <a:srgbClr val="4B6275"/>
                          </a:solidFill>
                          <a:latin typeface="Arial"/>
                          <a:cs typeface="Arial"/>
                        </a:rPr>
                        <a:t>fi</a:t>
                      </a:r>
                      <a:r>
                        <a:rPr sz="1200" spc="65" dirty="0">
                          <a:solidFill>
                            <a:srgbClr val="2F3F4D"/>
                          </a:solidFill>
                          <a:latin typeface="Arial"/>
                          <a:cs typeface="Arial"/>
                        </a:rPr>
                        <a:t>ll</a:t>
                      </a:r>
                      <a:r>
                        <a:rPr sz="1200" spc="65" dirty="0">
                          <a:solidFill>
                            <a:srgbClr val="597590"/>
                          </a:solidFill>
                          <a:latin typeface="Arial"/>
                          <a:cs typeface="Arial"/>
                        </a:rPr>
                        <a:t>•</a:t>
                      </a:r>
                      <a:r>
                        <a:rPr sz="1200" spc="65" dirty="0">
                          <a:solidFill>
                            <a:srgbClr val="3F5264"/>
                          </a:solidFill>
                          <a:latin typeface="Arial"/>
                          <a:cs typeface="Arial"/>
                        </a:rPr>
                        <a:t>ng</a:t>
                      </a:r>
                      <a:endParaRPr sz="1200">
                        <a:latin typeface="Arial"/>
                        <a:cs typeface="Arial"/>
                      </a:endParaRPr>
                    </a:p>
                  </a:txBody>
                  <a:tcPr marL="0" marR="0" marT="0" marB="0">
                    <a:lnL w="27432">
                      <a:solidFill>
                        <a:srgbClr val="000000"/>
                      </a:solidFill>
                      <a:prstDash val="solid"/>
                    </a:lnL>
                    <a:lnR w="18288">
                      <a:solidFill>
                        <a:srgbClr val="0C0F13"/>
                      </a:solidFill>
                      <a:prstDash val="solid"/>
                    </a:lnR>
                    <a:lnT w="18288">
                      <a:solidFill>
                        <a:srgbClr val="131C23"/>
                      </a:solidFill>
                      <a:prstDash val="solid"/>
                    </a:lnT>
                    <a:lnB w="36576">
                      <a:solidFill>
                        <a:srgbClr val="0F181F"/>
                      </a:solidFill>
                      <a:prstDash val="solid"/>
                    </a:lnB>
                  </a:tcPr>
                </a:tc>
                <a:tc>
                  <a:txBody>
                    <a:bodyPr/>
                    <a:lstStyle/>
                    <a:p>
                      <a:pPr marL="114300">
                        <a:lnSpc>
                          <a:spcPct val="100000"/>
                        </a:lnSpc>
                        <a:spcBef>
                          <a:spcPts val="375"/>
                        </a:spcBef>
                      </a:pPr>
                      <a:r>
                        <a:rPr sz="1200" spc="55" dirty="0">
                          <a:solidFill>
                            <a:srgbClr val="3F5264"/>
                          </a:solidFill>
                          <a:latin typeface="Arial"/>
                          <a:cs typeface="Arial"/>
                        </a:rPr>
                        <a:t>Methodology/tests</a:t>
                      </a:r>
                      <a:r>
                        <a:rPr sz="1200" spc="55" dirty="0">
                          <a:solidFill>
                            <a:srgbClr val="1C262F"/>
                          </a:solidFill>
                          <a:latin typeface="Arial"/>
                          <a:cs typeface="Arial"/>
                        </a:rPr>
                        <a:t>: </a:t>
                      </a:r>
                      <a:r>
                        <a:rPr sz="1200" spc="45" dirty="0">
                          <a:solidFill>
                            <a:srgbClr val="3F5264"/>
                          </a:solidFill>
                          <a:latin typeface="Arial"/>
                          <a:cs typeface="Arial"/>
                        </a:rPr>
                        <a:t>Monte</a:t>
                      </a:r>
                      <a:r>
                        <a:rPr sz="1200" spc="45" dirty="0">
                          <a:solidFill>
                            <a:srgbClr val="597590"/>
                          </a:solidFill>
                          <a:latin typeface="Arial"/>
                          <a:cs typeface="Arial"/>
                        </a:rPr>
                        <a:t>-</a:t>
                      </a:r>
                      <a:r>
                        <a:rPr sz="1200" spc="45" dirty="0">
                          <a:solidFill>
                            <a:srgbClr val="3F5264"/>
                          </a:solidFill>
                          <a:latin typeface="Arial"/>
                          <a:cs typeface="Arial"/>
                        </a:rPr>
                        <a:t>Carlo</a:t>
                      </a:r>
                      <a:r>
                        <a:rPr sz="1200" spc="-250" dirty="0">
                          <a:solidFill>
                            <a:srgbClr val="3F5264"/>
                          </a:solidFill>
                          <a:latin typeface="Arial"/>
                          <a:cs typeface="Arial"/>
                        </a:rPr>
                        <a:t> </a:t>
                      </a:r>
                      <a:r>
                        <a:rPr sz="1200" spc="5" dirty="0">
                          <a:solidFill>
                            <a:srgbClr val="3F5264"/>
                          </a:solidFill>
                          <a:latin typeface="Arial"/>
                          <a:cs typeface="Arial"/>
                        </a:rPr>
                        <a:t>etc-</a:t>
                      </a:r>
                      <a:endParaRPr sz="1200">
                        <a:latin typeface="Arial"/>
                        <a:cs typeface="Arial"/>
                      </a:endParaRPr>
                    </a:p>
                  </a:txBody>
                  <a:tcPr marL="0" marR="0" marT="0" marB="0">
                    <a:lnL w="18288">
                      <a:solidFill>
                        <a:srgbClr val="0C0F13"/>
                      </a:solidFill>
                      <a:prstDash val="solid"/>
                    </a:lnL>
                    <a:lnR w="36576">
                      <a:solidFill>
                        <a:srgbClr val="0C0F13"/>
                      </a:solidFill>
                      <a:prstDash val="solid"/>
                    </a:lnR>
                    <a:lnT w="18288">
                      <a:solidFill>
                        <a:srgbClr val="131C23"/>
                      </a:solidFill>
                      <a:prstDash val="solid"/>
                    </a:lnT>
                    <a:lnB w="36576">
                      <a:solidFill>
                        <a:srgbClr val="0F181F"/>
                      </a:solidFill>
                      <a:prstDash val="solid"/>
                    </a:lnB>
                  </a:tcPr>
                </a:tc>
              </a:tr>
            </a:tbl>
          </a:graphicData>
        </a:graphic>
      </p:graphicFrame>
    </p:spTree>
    <p:extLst>
      <p:ext uri="{BB962C8B-B14F-4D97-AF65-F5344CB8AC3E}">
        <p14:creationId xmlns:p14="http://schemas.microsoft.com/office/powerpoint/2010/main" val="233283703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030" y="0"/>
            <a:ext cx="12192000" cy="6491521"/>
          </a:xfrm>
          <a:prstGeom prst="rect">
            <a:avLst/>
          </a:prstGeom>
        </p:spPr>
        <p:txBody>
          <a:bodyPr vert="horz" wrap="square" lIns="0" tIns="0" rIns="0" bIns="0" rtlCol="0">
            <a:spAutoFit/>
          </a:bodyPr>
          <a:lstStyle/>
          <a:p>
            <a:pPr marL="313781" marR="1819932" indent="-302575">
              <a:buFont typeface="Arial"/>
              <a:buChar char="•"/>
              <a:tabLst>
                <a:tab pos="313781" algn="l"/>
              </a:tabLst>
            </a:pPr>
            <a:r>
              <a:rPr sz="4000" spc="-4" dirty="0">
                <a:latin typeface="Calibri"/>
                <a:cs typeface="Calibri"/>
              </a:rPr>
              <a:t>The </a:t>
            </a:r>
            <a:r>
              <a:rPr sz="4000" spc="-13" dirty="0">
                <a:latin typeface="Calibri"/>
                <a:cs typeface="Calibri"/>
              </a:rPr>
              <a:t>Eddy </a:t>
            </a:r>
            <a:r>
              <a:rPr sz="4000" spc="-9" dirty="0">
                <a:latin typeface="Calibri"/>
                <a:cs typeface="Calibri"/>
              </a:rPr>
              <a:t>Covariance </a:t>
            </a:r>
            <a:r>
              <a:rPr sz="4000" spc="-4" dirty="0">
                <a:latin typeface="Calibri"/>
                <a:cs typeface="Calibri"/>
              </a:rPr>
              <a:t>method </a:t>
            </a:r>
            <a:r>
              <a:rPr sz="4000" spc="-9" dirty="0">
                <a:latin typeface="Calibri"/>
                <a:cs typeface="Calibri"/>
              </a:rPr>
              <a:t>provides  </a:t>
            </a:r>
            <a:r>
              <a:rPr sz="4000" spc="-9" dirty="0" smtClean="0">
                <a:latin typeface="Calibri"/>
                <a:cs typeface="Calibri"/>
              </a:rPr>
              <a:t>measurements</a:t>
            </a:r>
            <a:r>
              <a:rPr lang="en-US" sz="4000" dirty="0">
                <a:latin typeface="Calibri"/>
                <a:cs typeface="Calibri"/>
              </a:rPr>
              <a:t> </a:t>
            </a:r>
            <a:r>
              <a:rPr sz="4000" dirty="0" smtClean="0">
                <a:latin typeface="Calibri"/>
                <a:cs typeface="Calibri"/>
              </a:rPr>
              <a:t>of </a:t>
            </a:r>
            <a:r>
              <a:rPr sz="4000" spc="-18" dirty="0">
                <a:solidFill>
                  <a:srgbClr val="C00000"/>
                </a:solidFill>
                <a:latin typeface="Calibri"/>
                <a:cs typeface="Calibri"/>
              </a:rPr>
              <a:t>gas </a:t>
            </a:r>
            <a:r>
              <a:rPr sz="4000" spc="-4" dirty="0">
                <a:solidFill>
                  <a:srgbClr val="C00000"/>
                </a:solidFill>
                <a:latin typeface="Calibri"/>
                <a:cs typeface="Calibri"/>
              </a:rPr>
              <a:t>emission </a:t>
            </a:r>
            <a:r>
              <a:rPr sz="4000" dirty="0">
                <a:latin typeface="Calibri"/>
                <a:cs typeface="Calibri"/>
              </a:rPr>
              <a:t>and </a:t>
            </a:r>
            <a:r>
              <a:rPr sz="4000" spc="-4" dirty="0">
                <a:latin typeface="Calibri"/>
                <a:cs typeface="Calibri"/>
              </a:rPr>
              <a:t>also </a:t>
            </a:r>
            <a:r>
              <a:rPr sz="4000" spc="-9" dirty="0">
                <a:latin typeface="Calibri"/>
                <a:cs typeface="Calibri"/>
              </a:rPr>
              <a:t>allows measurements </a:t>
            </a:r>
            <a:r>
              <a:rPr sz="4000" dirty="0">
                <a:latin typeface="Calibri"/>
                <a:cs typeface="Calibri"/>
              </a:rPr>
              <a:t>of  </a:t>
            </a:r>
            <a:r>
              <a:rPr sz="4000" spc="-13" dirty="0">
                <a:solidFill>
                  <a:srgbClr val="C00000"/>
                </a:solidFill>
                <a:latin typeface="Calibri"/>
                <a:cs typeface="Calibri"/>
              </a:rPr>
              <a:t>fluxes </a:t>
            </a:r>
            <a:r>
              <a:rPr sz="4000" dirty="0">
                <a:solidFill>
                  <a:srgbClr val="C00000"/>
                </a:solidFill>
                <a:latin typeface="Calibri"/>
                <a:cs typeface="Calibri"/>
              </a:rPr>
              <a:t>of </a:t>
            </a:r>
            <a:r>
              <a:rPr sz="4000" spc="-4" dirty="0">
                <a:solidFill>
                  <a:srgbClr val="C00000"/>
                </a:solidFill>
                <a:latin typeface="Calibri"/>
                <a:cs typeface="Calibri"/>
              </a:rPr>
              <a:t>sensible </a:t>
            </a:r>
            <a:r>
              <a:rPr sz="4000" spc="-9" dirty="0">
                <a:solidFill>
                  <a:srgbClr val="C00000"/>
                </a:solidFill>
                <a:latin typeface="Calibri"/>
                <a:cs typeface="Calibri"/>
              </a:rPr>
              <a:t>heat, </a:t>
            </a:r>
            <a:r>
              <a:rPr sz="4000" spc="-18" dirty="0">
                <a:solidFill>
                  <a:srgbClr val="C00000"/>
                </a:solidFill>
                <a:latin typeface="Calibri"/>
                <a:cs typeface="Calibri"/>
              </a:rPr>
              <a:t>latent</a:t>
            </a:r>
            <a:endParaRPr sz="4000" dirty="0">
              <a:latin typeface="Calibri"/>
              <a:cs typeface="Calibri"/>
            </a:endParaRPr>
          </a:p>
          <a:p>
            <a:pPr marL="313221">
              <a:spcBef>
                <a:spcPts val="675"/>
              </a:spcBef>
            </a:pPr>
            <a:r>
              <a:rPr sz="4000" spc="-9" dirty="0">
                <a:solidFill>
                  <a:srgbClr val="C00000"/>
                </a:solidFill>
                <a:latin typeface="Calibri"/>
                <a:cs typeface="Calibri"/>
              </a:rPr>
              <a:t>heat </a:t>
            </a:r>
            <a:r>
              <a:rPr sz="4000" dirty="0">
                <a:solidFill>
                  <a:srgbClr val="C00000"/>
                </a:solidFill>
                <a:latin typeface="Calibri"/>
                <a:cs typeface="Calibri"/>
              </a:rPr>
              <a:t>and </a:t>
            </a:r>
            <a:r>
              <a:rPr sz="4000" spc="-4" dirty="0">
                <a:solidFill>
                  <a:srgbClr val="C00000"/>
                </a:solidFill>
                <a:latin typeface="Calibri"/>
                <a:cs typeface="Calibri"/>
              </a:rPr>
              <a:t>momentum</a:t>
            </a:r>
            <a:r>
              <a:rPr sz="4000" spc="-4" dirty="0">
                <a:latin typeface="Calibri"/>
                <a:cs typeface="Calibri"/>
              </a:rPr>
              <a:t>, </a:t>
            </a:r>
            <a:r>
              <a:rPr sz="4000" spc="-18" dirty="0">
                <a:latin typeface="Calibri"/>
                <a:cs typeface="Calibri"/>
              </a:rPr>
              <a:t>integrated </a:t>
            </a:r>
            <a:r>
              <a:rPr sz="4000" spc="-9" dirty="0">
                <a:latin typeface="Calibri"/>
                <a:cs typeface="Calibri"/>
              </a:rPr>
              <a:t>over </a:t>
            </a:r>
            <a:r>
              <a:rPr sz="4000" dirty="0">
                <a:latin typeface="Calibri"/>
                <a:cs typeface="Calibri"/>
              </a:rPr>
              <a:t>an</a:t>
            </a:r>
            <a:r>
              <a:rPr sz="4000" spc="13" dirty="0">
                <a:latin typeface="Calibri"/>
                <a:cs typeface="Calibri"/>
              </a:rPr>
              <a:t> </a:t>
            </a:r>
            <a:r>
              <a:rPr sz="4000" spc="-9" dirty="0">
                <a:latin typeface="Calibri"/>
                <a:cs typeface="Calibri"/>
              </a:rPr>
              <a:t>area.</a:t>
            </a:r>
            <a:endParaRPr sz="4000" dirty="0">
              <a:latin typeface="Calibri"/>
              <a:cs typeface="Calibri"/>
            </a:endParaRPr>
          </a:p>
          <a:p>
            <a:pPr marL="254387" marR="4483" indent="-243181">
              <a:lnSpc>
                <a:spcPct val="120000"/>
              </a:lnSpc>
              <a:buFont typeface="Arial"/>
              <a:buChar char="•"/>
              <a:tabLst>
                <a:tab pos="313781" algn="l"/>
              </a:tabLst>
            </a:pPr>
            <a:r>
              <a:rPr sz="4000" spc="-4" dirty="0">
                <a:latin typeface="Calibri"/>
                <a:cs typeface="Calibri"/>
              </a:rPr>
              <a:t>This method </a:t>
            </a:r>
            <a:r>
              <a:rPr sz="4000" spc="-9" dirty="0">
                <a:latin typeface="Calibri"/>
                <a:cs typeface="Calibri"/>
              </a:rPr>
              <a:t>was </a:t>
            </a:r>
            <a:r>
              <a:rPr sz="4000" spc="-4" dirty="0">
                <a:latin typeface="Calibri"/>
                <a:cs typeface="Calibri"/>
              </a:rPr>
              <a:t>widely used in </a:t>
            </a:r>
            <a:r>
              <a:rPr sz="4000" spc="-9" dirty="0">
                <a:latin typeface="Calibri"/>
                <a:cs typeface="Calibri"/>
              </a:rPr>
              <a:t>micrometeorology  </a:t>
            </a:r>
            <a:r>
              <a:rPr sz="4000" spc="-26" dirty="0">
                <a:latin typeface="Calibri"/>
                <a:cs typeface="Calibri"/>
              </a:rPr>
              <a:t>for </a:t>
            </a:r>
            <a:r>
              <a:rPr sz="4000" spc="-9" dirty="0">
                <a:latin typeface="Calibri"/>
                <a:cs typeface="Calibri"/>
              </a:rPr>
              <a:t>over </a:t>
            </a:r>
            <a:r>
              <a:rPr sz="4000" spc="-4" dirty="0">
                <a:latin typeface="Calibri"/>
                <a:cs typeface="Calibri"/>
              </a:rPr>
              <a:t>30 </a:t>
            </a:r>
            <a:r>
              <a:rPr sz="4000" spc="-18" dirty="0">
                <a:latin typeface="Calibri"/>
                <a:cs typeface="Calibri"/>
              </a:rPr>
              <a:t>years, </a:t>
            </a:r>
            <a:r>
              <a:rPr sz="4000" spc="-4" dirty="0">
                <a:latin typeface="Calibri"/>
                <a:cs typeface="Calibri"/>
              </a:rPr>
              <a:t>but </a:t>
            </a:r>
            <a:r>
              <a:rPr sz="4000" spc="-66" dirty="0">
                <a:latin typeface="Calibri"/>
                <a:cs typeface="Calibri"/>
              </a:rPr>
              <a:t>now, </a:t>
            </a:r>
            <a:r>
              <a:rPr sz="4000" spc="-4" dirty="0">
                <a:latin typeface="Calibri"/>
                <a:cs typeface="Calibri"/>
              </a:rPr>
              <a:t>with</a:t>
            </a:r>
            <a:r>
              <a:rPr sz="4000" spc="141" dirty="0">
                <a:latin typeface="Calibri"/>
                <a:cs typeface="Calibri"/>
              </a:rPr>
              <a:t> </a:t>
            </a:r>
            <a:r>
              <a:rPr sz="4000" spc="-4" dirty="0" smtClean="0">
                <a:latin typeface="Calibri"/>
                <a:cs typeface="Calibri"/>
              </a:rPr>
              <a:t>firmer</a:t>
            </a:r>
            <a:r>
              <a:rPr lang="en-US" sz="4000" dirty="0">
                <a:latin typeface="Calibri"/>
                <a:cs typeface="Calibri"/>
              </a:rPr>
              <a:t> </a:t>
            </a:r>
            <a:r>
              <a:rPr sz="4000" spc="-4" dirty="0" smtClean="0">
                <a:latin typeface="Calibri"/>
                <a:cs typeface="Calibri"/>
              </a:rPr>
              <a:t>methodology</a:t>
            </a:r>
            <a:r>
              <a:rPr lang="en-US" sz="4000" spc="-4" dirty="0">
                <a:latin typeface="Calibri"/>
                <a:cs typeface="Calibri"/>
              </a:rPr>
              <a:t> </a:t>
            </a:r>
            <a:r>
              <a:rPr sz="4000" dirty="0" smtClean="0">
                <a:latin typeface="Calibri"/>
                <a:cs typeface="Calibri"/>
              </a:rPr>
              <a:t>and</a:t>
            </a:r>
            <a:r>
              <a:rPr sz="4000" spc="-31" dirty="0" smtClean="0">
                <a:latin typeface="Calibri"/>
                <a:cs typeface="Calibri"/>
              </a:rPr>
              <a:t> </a:t>
            </a:r>
            <a:r>
              <a:rPr sz="4000" spc="-9" dirty="0">
                <a:latin typeface="Calibri"/>
                <a:cs typeface="Calibri"/>
              </a:rPr>
              <a:t>more</a:t>
            </a:r>
            <a:r>
              <a:rPr sz="4000" spc="-57" dirty="0">
                <a:latin typeface="Calibri"/>
                <a:cs typeface="Calibri"/>
              </a:rPr>
              <a:t> </a:t>
            </a:r>
            <a:r>
              <a:rPr sz="4000" spc="-4" dirty="0">
                <a:latin typeface="Calibri"/>
                <a:cs typeface="Calibri"/>
              </a:rPr>
              <a:t>advanced </a:t>
            </a:r>
            <a:r>
              <a:rPr sz="4000" dirty="0">
                <a:latin typeface="Calibri"/>
                <a:cs typeface="Calibri"/>
              </a:rPr>
              <a:t> </a:t>
            </a:r>
            <a:r>
              <a:rPr sz="4000" spc="-9" dirty="0">
                <a:latin typeface="Calibri"/>
                <a:cs typeface="Calibri"/>
              </a:rPr>
              <a:t>instrumentation, </a:t>
            </a:r>
            <a:r>
              <a:rPr sz="4000" spc="-4" dirty="0">
                <a:latin typeface="Calibri"/>
                <a:cs typeface="Calibri"/>
              </a:rPr>
              <a:t>it </a:t>
            </a:r>
            <a:r>
              <a:rPr sz="4000" spc="-9" dirty="0">
                <a:latin typeface="Calibri"/>
                <a:cs typeface="Calibri"/>
              </a:rPr>
              <a:t>can </a:t>
            </a:r>
            <a:r>
              <a:rPr sz="4000" spc="-4" dirty="0">
                <a:latin typeface="Calibri"/>
                <a:cs typeface="Calibri"/>
              </a:rPr>
              <a:t>be </a:t>
            </a:r>
            <a:r>
              <a:rPr sz="4000" spc="-13" dirty="0">
                <a:latin typeface="Calibri"/>
                <a:cs typeface="Calibri"/>
              </a:rPr>
              <a:t>available </a:t>
            </a:r>
            <a:r>
              <a:rPr sz="4000" spc="-22" dirty="0">
                <a:latin typeface="Calibri"/>
                <a:cs typeface="Calibri"/>
              </a:rPr>
              <a:t>to </a:t>
            </a:r>
            <a:r>
              <a:rPr sz="4000" spc="-18" dirty="0">
                <a:latin typeface="Calibri"/>
                <a:cs typeface="Calibri"/>
              </a:rPr>
              <a:t>any  </a:t>
            </a:r>
            <a:r>
              <a:rPr sz="4000" spc="-4" dirty="0">
                <a:latin typeface="Calibri"/>
                <a:cs typeface="Calibri"/>
              </a:rPr>
              <a:t>discipline, including science, </a:t>
            </a:r>
            <a:r>
              <a:rPr sz="4000" spc="-26" dirty="0">
                <a:latin typeface="Calibri"/>
                <a:cs typeface="Calibri"/>
              </a:rPr>
              <a:t>industry,  </a:t>
            </a:r>
            <a:r>
              <a:rPr sz="4000" spc="-13" dirty="0">
                <a:latin typeface="Calibri"/>
                <a:cs typeface="Calibri"/>
              </a:rPr>
              <a:t>environmental </a:t>
            </a:r>
            <a:r>
              <a:rPr sz="4000" spc="-9" dirty="0">
                <a:latin typeface="Calibri"/>
                <a:cs typeface="Calibri"/>
              </a:rPr>
              <a:t>monitoring </a:t>
            </a:r>
            <a:r>
              <a:rPr sz="4000" dirty="0">
                <a:latin typeface="Calibri"/>
                <a:cs typeface="Calibri"/>
              </a:rPr>
              <a:t>and</a:t>
            </a:r>
            <a:r>
              <a:rPr sz="4000" spc="84" dirty="0">
                <a:latin typeface="Calibri"/>
                <a:cs typeface="Calibri"/>
              </a:rPr>
              <a:t> </a:t>
            </a:r>
            <a:r>
              <a:rPr sz="4000" spc="-35" dirty="0">
                <a:latin typeface="Calibri"/>
                <a:cs typeface="Calibri"/>
              </a:rPr>
              <a:t>inventory.</a:t>
            </a:r>
            <a:endParaRPr sz="4000" dirty="0">
              <a:latin typeface="Calibri"/>
              <a:cs typeface="Calibri"/>
            </a:endParaRPr>
          </a:p>
        </p:txBody>
      </p:sp>
    </p:spTree>
    <p:extLst>
      <p:ext uri="{BB962C8B-B14F-4D97-AF65-F5344CB8AC3E}">
        <p14:creationId xmlns:p14="http://schemas.microsoft.com/office/powerpoint/2010/main" val="66002694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66683" y="1614717"/>
            <a:ext cx="3000776" cy="3872628"/>
          </a:xfrm>
          <a:prstGeom prst="rect">
            <a:avLst/>
          </a:prstGeom>
          <a:blipFill>
            <a:blip r:embed="rId2" cstate="print"/>
            <a:stretch>
              <a:fillRect/>
            </a:stretch>
          </a:blipFill>
        </p:spPr>
        <p:txBody>
          <a:bodyPr wrap="square" lIns="0" tIns="0" rIns="0" bIns="0" rtlCol="0"/>
          <a:lstStyle/>
          <a:p>
            <a:endParaRPr sz="1588"/>
          </a:p>
        </p:txBody>
      </p:sp>
      <p:sp>
        <p:nvSpPr>
          <p:cNvPr id="6" name="object 6"/>
          <p:cNvSpPr/>
          <p:nvPr/>
        </p:nvSpPr>
        <p:spPr>
          <a:xfrm>
            <a:off x="798490" y="463924"/>
            <a:ext cx="1269444" cy="5793441"/>
          </a:xfrm>
          <a:custGeom>
            <a:avLst/>
            <a:gdLst/>
            <a:ahLst/>
            <a:cxnLst/>
            <a:rect l="l" t="t" r="r" b="b"/>
            <a:pathLst>
              <a:path h="6565900">
                <a:moveTo>
                  <a:pt x="0" y="6565392"/>
                </a:moveTo>
                <a:lnTo>
                  <a:pt x="0" y="0"/>
                </a:lnTo>
              </a:path>
            </a:pathLst>
          </a:custGeom>
          <a:ln w="22860">
            <a:solidFill>
              <a:srgbClr val="77A8D8"/>
            </a:solidFill>
          </a:ln>
        </p:spPr>
        <p:txBody>
          <a:bodyPr wrap="square" lIns="0" tIns="0" rIns="0" bIns="0" rtlCol="0"/>
          <a:lstStyle/>
          <a:p>
            <a:endParaRPr sz="1588"/>
          </a:p>
        </p:txBody>
      </p:sp>
      <p:sp>
        <p:nvSpPr>
          <p:cNvPr id="7" name="object 7"/>
          <p:cNvSpPr/>
          <p:nvPr/>
        </p:nvSpPr>
        <p:spPr>
          <a:xfrm>
            <a:off x="9954633" y="463924"/>
            <a:ext cx="1881051" cy="5785037"/>
          </a:xfrm>
          <a:custGeom>
            <a:avLst/>
            <a:gdLst/>
            <a:ahLst/>
            <a:cxnLst/>
            <a:rect l="l" t="t" r="r" b="b"/>
            <a:pathLst>
              <a:path h="6556375">
                <a:moveTo>
                  <a:pt x="0" y="6556248"/>
                </a:moveTo>
                <a:lnTo>
                  <a:pt x="0" y="0"/>
                </a:lnTo>
              </a:path>
            </a:pathLst>
          </a:custGeom>
          <a:ln w="41148">
            <a:solidFill>
              <a:srgbClr val="4F6470"/>
            </a:solidFill>
          </a:ln>
        </p:spPr>
        <p:txBody>
          <a:bodyPr wrap="square" lIns="0" tIns="0" rIns="0" bIns="0" rtlCol="0"/>
          <a:lstStyle/>
          <a:p>
            <a:endParaRPr sz="1588"/>
          </a:p>
        </p:txBody>
      </p:sp>
      <p:sp>
        <p:nvSpPr>
          <p:cNvPr id="8" name="object 8"/>
          <p:cNvSpPr/>
          <p:nvPr/>
        </p:nvSpPr>
        <p:spPr>
          <a:xfrm>
            <a:off x="2057848" y="486111"/>
            <a:ext cx="1864099" cy="0"/>
          </a:xfrm>
          <a:custGeom>
            <a:avLst/>
            <a:gdLst/>
            <a:ahLst/>
            <a:cxnLst/>
            <a:rect l="l" t="t" r="r" b="b"/>
            <a:pathLst>
              <a:path w="2112645">
                <a:moveTo>
                  <a:pt x="0" y="0"/>
                </a:moveTo>
                <a:lnTo>
                  <a:pt x="2112264" y="0"/>
                </a:lnTo>
              </a:path>
            </a:pathLst>
          </a:custGeom>
          <a:ln w="50292">
            <a:solidFill>
              <a:srgbClr val="4B6780"/>
            </a:solidFill>
          </a:ln>
        </p:spPr>
        <p:txBody>
          <a:bodyPr wrap="square" lIns="0" tIns="0" rIns="0" bIns="0" rtlCol="0"/>
          <a:lstStyle/>
          <a:p>
            <a:endParaRPr sz="1588"/>
          </a:p>
        </p:txBody>
      </p:sp>
      <p:sp>
        <p:nvSpPr>
          <p:cNvPr id="9" name="object 9"/>
          <p:cNvSpPr/>
          <p:nvPr/>
        </p:nvSpPr>
        <p:spPr>
          <a:xfrm>
            <a:off x="2057847" y="415514"/>
            <a:ext cx="7939368" cy="0"/>
          </a:xfrm>
          <a:custGeom>
            <a:avLst/>
            <a:gdLst/>
            <a:ahLst/>
            <a:cxnLst/>
            <a:rect l="l" t="t" r="r" b="b"/>
            <a:pathLst>
              <a:path w="8997950">
                <a:moveTo>
                  <a:pt x="0" y="0"/>
                </a:moveTo>
                <a:lnTo>
                  <a:pt x="8997696" y="0"/>
                </a:lnTo>
              </a:path>
            </a:pathLst>
          </a:custGeom>
          <a:ln w="27432">
            <a:solidFill>
              <a:srgbClr val="CCCCCC"/>
            </a:solidFill>
          </a:ln>
        </p:spPr>
        <p:txBody>
          <a:bodyPr wrap="square" lIns="0" tIns="0" rIns="0" bIns="0" rtlCol="0"/>
          <a:lstStyle/>
          <a:p>
            <a:endParaRPr sz="1588"/>
          </a:p>
        </p:txBody>
      </p:sp>
      <p:sp>
        <p:nvSpPr>
          <p:cNvPr id="10" name="object 10"/>
          <p:cNvSpPr/>
          <p:nvPr/>
        </p:nvSpPr>
        <p:spPr>
          <a:xfrm>
            <a:off x="1120462" y="6238761"/>
            <a:ext cx="8876753" cy="45719"/>
          </a:xfrm>
          <a:custGeom>
            <a:avLst/>
            <a:gdLst/>
            <a:ahLst/>
            <a:cxnLst/>
            <a:rect l="l" t="t" r="r" b="b"/>
            <a:pathLst>
              <a:path w="8997950">
                <a:moveTo>
                  <a:pt x="0" y="0"/>
                </a:moveTo>
                <a:lnTo>
                  <a:pt x="8997696" y="0"/>
                </a:lnTo>
              </a:path>
            </a:pathLst>
          </a:custGeom>
          <a:ln w="22860">
            <a:solidFill>
              <a:srgbClr val="8797A0"/>
            </a:solidFill>
          </a:ln>
        </p:spPr>
        <p:txBody>
          <a:bodyPr wrap="square" lIns="0" tIns="0" rIns="0" bIns="0" rtlCol="0"/>
          <a:lstStyle/>
          <a:p>
            <a:endParaRPr sz="1588"/>
          </a:p>
        </p:txBody>
      </p:sp>
      <p:sp>
        <p:nvSpPr>
          <p:cNvPr id="11" name="object 11"/>
          <p:cNvSpPr txBox="1"/>
          <p:nvPr/>
        </p:nvSpPr>
        <p:spPr>
          <a:xfrm>
            <a:off x="5615719" y="1050414"/>
            <a:ext cx="4296335" cy="5664692"/>
          </a:xfrm>
          <a:prstGeom prst="rect">
            <a:avLst/>
          </a:prstGeom>
        </p:spPr>
        <p:txBody>
          <a:bodyPr vert="horz" wrap="square" lIns="0" tIns="0" rIns="0" bIns="0" rtlCol="0">
            <a:spAutoFit/>
          </a:bodyPr>
          <a:lstStyle/>
          <a:p>
            <a:pPr marL="341798" indent="-330591">
              <a:buClr>
                <a:srgbClr val="234DD8"/>
              </a:buClr>
              <a:buChar char="•"/>
              <a:tabLst>
                <a:tab pos="342358" algn="l"/>
                <a:tab pos="3488577" algn="l"/>
              </a:tabLst>
            </a:pPr>
            <a:r>
              <a:rPr sz="2800" spc="-18" dirty="0">
                <a:solidFill>
                  <a:srgbClr val="283442"/>
                </a:solidFill>
                <a:cs typeface="Arial"/>
              </a:rPr>
              <a:t>There</a:t>
            </a:r>
            <a:r>
              <a:rPr sz="2800" spc="-176" dirty="0">
                <a:solidFill>
                  <a:srgbClr val="283442"/>
                </a:solidFill>
                <a:cs typeface="Arial"/>
              </a:rPr>
              <a:t> </a:t>
            </a:r>
            <a:r>
              <a:rPr sz="2800" spc="-44" dirty="0">
                <a:solidFill>
                  <a:srgbClr val="465D70"/>
                </a:solidFill>
                <a:cs typeface="Arial"/>
              </a:rPr>
              <a:t>i</a:t>
            </a:r>
            <a:r>
              <a:rPr sz="2800" spc="-44" dirty="0">
                <a:solidFill>
                  <a:srgbClr val="283442"/>
                </a:solidFill>
                <a:cs typeface="Arial"/>
              </a:rPr>
              <a:t>s</a:t>
            </a:r>
            <a:r>
              <a:rPr sz="2800" spc="-212" dirty="0">
                <a:solidFill>
                  <a:srgbClr val="283442"/>
                </a:solidFill>
                <a:cs typeface="Arial"/>
              </a:rPr>
              <a:t> </a:t>
            </a:r>
            <a:r>
              <a:rPr sz="2800" spc="9" dirty="0">
                <a:solidFill>
                  <a:srgbClr val="283442"/>
                </a:solidFill>
                <a:cs typeface="Arial"/>
              </a:rPr>
              <a:t>current</a:t>
            </a:r>
            <a:r>
              <a:rPr sz="2800" spc="9" dirty="0">
                <a:solidFill>
                  <a:srgbClr val="465D70"/>
                </a:solidFill>
                <a:cs typeface="Arial"/>
              </a:rPr>
              <a:t>l</a:t>
            </a:r>
            <a:r>
              <a:rPr sz="2800" spc="9" dirty="0">
                <a:solidFill>
                  <a:srgbClr val="283442"/>
                </a:solidFill>
                <a:cs typeface="Arial"/>
              </a:rPr>
              <a:t>y</a:t>
            </a:r>
            <a:r>
              <a:rPr sz="2800" spc="-119" dirty="0">
                <a:solidFill>
                  <a:srgbClr val="283442"/>
                </a:solidFill>
                <a:cs typeface="Arial"/>
              </a:rPr>
              <a:t> </a:t>
            </a:r>
            <a:r>
              <a:rPr sz="2800" spc="18" dirty="0">
                <a:solidFill>
                  <a:srgbClr val="283442"/>
                </a:solidFill>
                <a:cs typeface="Arial"/>
              </a:rPr>
              <a:t>no</a:t>
            </a:r>
            <a:r>
              <a:rPr sz="2800" spc="-260" dirty="0">
                <a:solidFill>
                  <a:srgbClr val="283442"/>
                </a:solidFill>
                <a:cs typeface="Arial"/>
              </a:rPr>
              <a:t> </a:t>
            </a:r>
            <a:r>
              <a:rPr lang="en-US" sz="2800" spc="-260" dirty="0" smtClean="0">
                <a:solidFill>
                  <a:srgbClr val="283442"/>
                </a:solidFill>
                <a:cs typeface="Arial"/>
              </a:rPr>
              <a:t> </a:t>
            </a:r>
            <a:r>
              <a:rPr sz="2800" spc="202" dirty="0" smtClean="0">
                <a:solidFill>
                  <a:srgbClr val="283442"/>
                </a:solidFill>
                <a:cs typeface="Arial"/>
              </a:rPr>
              <a:t>un</a:t>
            </a:r>
            <a:r>
              <a:rPr sz="2800" spc="202" dirty="0" smtClean="0">
                <a:solidFill>
                  <a:srgbClr val="465D70"/>
                </a:solidFill>
                <a:cs typeface="Arial"/>
              </a:rPr>
              <a:t>i</a:t>
            </a:r>
            <a:r>
              <a:rPr sz="2800" spc="202" dirty="0" smtClean="0">
                <a:solidFill>
                  <a:srgbClr val="283442"/>
                </a:solidFill>
                <a:cs typeface="Arial"/>
              </a:rPr>
              <a:t>fo</a:t>
            </a:r>
            <a:r>
              <a:rPr lang="en-US" sz="2800" spc="202" dirty="0" smtClean="0">
                <a:solidFill>
                  <a:srgbClr val="283442"/>
                </a:solidFill>
                <a:cs typeface="Arial"/>
              </a:rPr>
              <a:t>r</a:t>
            </a:r>
            <a:r>
              <a:rPr sz="2800" spc="202" dirty="0" smtClean="0">
                <a:solidFill>
                  <a:srgbClr val="283442"/>
                </a:solidFill>
                <a:cs typeface="Arial"/>
              </a:rPr>
              <a:t>m</a:t>
            </a:r>
            <a:r>
              <a:rPr lang="en-US" sz="2800" spc="202" dirty="0" smtClean="0">
                <a:solidFill>
                  <a:srgbClr val="151A21"/>
                </a:solidFill>
                <a:cs typeface="Arial"/>
              </a:rPr>
              <a:t> technology</a:t>
            </a:r>
            <a:r>
              <a:rPr sz="2800" spc="202" dirty="0">
                <a:solidFill>
                  <a:srgbClr val="151A21"/>
                </a:solidFill>
                <a:cs typeface="Arial"/>
              </a:rPr>
              <a:t>	</a:t>
            </a:r>
            <a:r>
              <a:rPr lang="en-US" sz="2800" spc="9" dirty="0" smtClean="0">
                <a:solidFill>
                  <a:srgbClr val="151A21"/>
                </a:solidFill>
                <a:cs typeface="Arial"/>
              </a:rPr>
              <a:t> </a:t>
            </a:r>
            <a:endParaRPr sz="2800" dirty="0">
              <a:cs typeface="Arial"/>
            </a:endParaRPr>
          </a:p>
          <a:p>
            <a:pPr marL="349642">
              <a:spcBef>
                <a:spcPts val="216"/>
              </a:spcBef>
            </a:pPr>
            <a:r>
              <a:rPr sz="2800" spc="75" dirty="0">
                <a:solidFill>
                  <a:srgbClr val="283442"/>
                </a:solidFill>
                <a:cs typeface="Arial"/>
              </a:rPr>
              <a:t>or</a:t>
            </a:r>
            <a:r>
              <a:rPr sz="2800" spc="-106" dirty="0">
                <a:solidFill>
                  <a:srgbClr val="283442"/>
                </a:solidFill>
                <a:cs typeface="Arial"/>
              </a:rPr>
              <a:t> </a:t>
            </a:r>
            <a:r>
              <a:rPr sz="2800" spc="-26" dirty="0">
                <a:solidFill>
                  <a:srgbClr val="283442"/>
                </a:solidFill>
                <a:cs typeface="Arial"/>
              </a:rPr>
              <a:t>a</a:t>
            </a:r>
            <a:r>
              <a:rPr sz="2800" spc="-115" dirty="0">
                <a:solidFill>
                  <a:srgbClr val="283442"/>
                </a:solidFill>
                <a:cs typeface="Arial"/>
              </a:rPr>
              <a:t> </a:t>
            </a:r>
            <a:r>
              <a:rPr sz="2800" spc="49" dirty="0">
                <a:solidFill>
                  <a:srgbClr val="283442"/>
                </a:solidFill>
                <a:cs typeface="Arial"/>
              </a:rPr>
              <a:t>s</a:t>
            </a:r>
            <a:r>
              <a:rPr sz="2800" spc="49" dirty="0">
                <a:solidFill>
                  <a:srgbClr val="151A21"/>
                </a:solidFill>
                <a:cs typeface="Arial"/>
              </a:rPr>
              <a:t>i</a:t>
            </a:r>
            <a:r>
              <a:rPr sz="2800" spc="49" dirty="0">
                <a:solidFill>
                  <a:srgbClr val="283442"/>
                </a:solidFill>
                <a:cs typeface="Arial"/>
              </a:rPr>
              <a:t>ng</a:t>
            </a:r>
            <a:r>
              <a:rPr sz="2800" spc="49" dirty="0">
                <a:solidFill>
                  <a:srgbClr val="151A21"/>
                </a:solidFill>
                <a:cs typeface="Arial"/>
              </a:rPr>
              <a:t>l</a:t>
            </a:r>
            <a:r>
              <a:rPr sz="2800" spc="49" dirty="0">
                <a:solidFill>
                  <a:srgbClr val="283442"/>
                </a:solidFill>
                <a:cs typeface="Arial"/>
              </a:rPr>
              <a:t>e</a:t>
            </a:r>
            <a:r>
              <a:rPr sz="2800" spc="-35" dirty="0">
                <a:solidFill>
                  <a:srgbClr val="283442"/>
                </a:solidFill>
                <a:cs typeface="Arial"/>
              </a:rPr>
              <a:t> </a:t>
            </a:r>
            <a:r>
              <a:rPr sz="2800" spc="75" dirty="0">
                <a:solidFill>
                  <a:srgbClr val="283442"/>
                </a:solidFill>
                <a:cs typeface="Arial"/>
              </a:rPr>
              <a:t>methodo</a:t>
            </a:r>
            <a:r>
              <a:rPr sz="2800" spc="-291" dirty="0">
                <a:solidFill>
                  <a:srgbClr val="283442"/>
                </a:solidFill>
                <a:cs typeface="Arial"/>
              </a:rPr>
              <a:t> </a:t>
            </a:r>
            <a:r>
              <a:rPr sz="2800" spc="44" dirty="0">
                <a:solidFill>
                  <a:srgbClr val="151A21"/>
                </a:solidFill>
                <a:cs typeface="Arial"/>
              </a:rPr>
              <a:t>l</a:t>
            </a:r>
            <a:r>
              <a:rPr sz="2800" spc="44" dirty="0">
                <a:solidFill>
                  <a:srgbClr val="283442"/>
                </a:solidFill>
                <a:cs typeface="Arial"/>
              </a:rPr>
              <a:t>ogy</a:t>
            </a:r>
            <a:r>
              <a:rPr sz="2800" spc="-137" dirty="0">
                <a:solidFill>
                  <a:srgbClr val="283442"/>
                </a:solidFill>
                <a:cs typeface="Arial"/>
              </a:rPr>
              <a:t> </a:t>
            </a:r>
            <a:r>
              <a:rPr sz="2800" spc="79" dirty="0">
                <a:solidFill>
                  <a:srgbClr val="283442"/>
                </a:solidFill>
                <a:cs typeface="Arial"/>
              </a:rPr>
              <a:t>for</a:t>
            </a:r>
            <a:r>
              <a:rPr sz="2800" spc="-35" dirty="0">
                <a:solidFill>
                  <a:srgbClr val="283442"/>
                </a:solidFill>
                <a:cs typeface="Arial"/>
              </a:rPr>
              <a:t> </a:t>
            </a:r>
            <a:r>
              <a:rPr sz="2800" spc="-97" dirty="0">
                <a:solidFill>
                  <a:srgbClr val="283442"/>
                </a:solidFill>
                <a:cs typeface="Arial"/>
              </a:rPr>
              <a:t>E</a:t>
            </a:r>
            <a:r>
              <a:rPr sz="2800" spc="-97" dirty="0">
                <a:solidFill>
                  <a:srgbClr val="151A21"/>
                </a:solidFill>
                <a:cs typeface="Arial"/>
              </a:rPr>
              <a:t>C </a:t>
            </a:r>
            <a:r>
              <a:rPr sz="2800" spc="93" dirty="0">
                <a:solidFill>
                  <a:srgbClr val="283442"/>
                </a:solidFill>
                <a:cs typeface="Arial"/>
              </a:rPr>
              <a:t>method</a:t>
            </a:r>
            <a:endParaRPr sz="2800" dirty="0">
              <a:cs typeface="Arial"/>
            </a:endParaRPr>
          </a:p>
          <a:p>
            <a:pPr marL="354125" marR="142883" indent="-342918">
              <a:lnSpc>
                <a:spcPct val="111500"/>
              </a:lnSpc>
              <a:buClr>
                <a:srgbClr val="234DD8"/>
              </a:buClr>
              <a:buChar char="•"/>
              <a:tabLst>
                <a:tab pos="350203" algn="l"/>
              </a:tabLst>
            </a:pPr>
            <a:r>
              <a:rPr sz="2800" spc="-132" dirty="0" smtClean="0">
                <a:solidFill>
                  <a:srgbClr val="283442"/>
                </a:solidFill>
                <a:cs typeface="Times New Roman"/>
              </a:rPr>
              <a:t>A</a:t>
            </a:r>
            <a:r>
              <a:rPr sz="2800" spc="40" dirty="0" smtClean="0">
                <a:solidFill>
                  <a:srgbClr val="283442"/>
                </a:solidFill>
                <a:cs typeface="Times New Roman"/>
              </a:rPr>
              <a:t> </a:t>
            </a:r>
            <a:r>
              <a:rPr sz="2800" spc="84" dirty="0">
                <a:solidFill>
                  <a:srgbClr val="465D70"/>
                </a:solidFill>
                <a:cs typeface="Arial"/>
              </a:rPr>
              <a:t>l</a:t>
            </a:r>
            <a:r>
              <a:rPr sz="2800" spc="84" dirty="0">
                <a:solidFill>
                  <a:srgbClr val="283442"/>
                </a:solidFill>
                <a:cs typeface="Arial"/>
              </a:rPr>
              <a:t>ot</a:t>
            </a:r>
            <a:r>
              <a:rPr sz="2800" spc="-79" dirty="0">
                <a:solidFill>
                  <a:srgbClr val="283442"/>
                </a:solidFill>
                <a:cs typeface="Arial"/>
              </a:rPr>
              <a:t> </a:t>
            </a:r>
            <a:r>
              <a:rPr sz="2800" spc="88" dirty="0">
                <a:solidFill>
                  <a:srgbClr val="283442"/>
                </a:solidFill>
                <a:cs typeface="Arial"/>
              </a:rPr>
              <a:t>of</a:t>
            </a:r>
            <a:r>
              <a:rPr sz="2800" spc="-106" dirty="0">
                <a:solidFill>
                  <a:srgbClr val="283442"/>
                </a:solidFill>
                <a:cs typeface="Arial"/>
              </a:rPr>
              <a:t> </a:t>
            </a:r>
            <a:r>
              <a:rPr sz="2800" spc="97" dirty="0">
                <a:solidFill>
                  <a:srgbClr val="283442"/>
                </a:solidFill>
                <a:cs typeface="Arial"/>
              </a:rPr>
              <a:t>effort</a:t>
            </a:r>
            <a:r>
              <a:rPr sz="2800" spc="-22" dirty="0">
                <a:solidFill>
                  <a:srgbClr val="283442"/>
                </a:solidFill>
                <a:cs typeface="Arial"/>
              </a:rPr>
              <a:t> </a:t>
            </a:r>
            <a:r>
              <a:rPr sz="2800" spc="-26" dirty="0">
                <a:solidFill>
                  <a:srgbClr val="465D70"/>
                </a:solidFill>
                <a:cs typeface="Arial"/>
              </a:rPr>
              <a:t>i</a:t>
            </a:r>
            <a:r>
              <a:rPr sz="2800" spc="-26" dirty="0">
                <a:solidFill>
                  <a:srgbClr val="283442"/>
                </a:solidFill>
                <a:cs typeface="Arial"/>
              </a:rPr>
              <a:t>s </a:t>
            </a:r>
            <a:r>
              <a:rPr sz="2800" spc="53" dirty="0">
                <a:solidFill>
                  <a:srgbClr val="151A21"/>
                </a:solidFill>
                <a:cs typeface="Arial"/>
              </a:rPr>
              <a:t>b</a:t>
            </a:r>
            <a:r>
              <a:rPr sz="2800" spc="53" dirty="0">
                <a:solidFill>
                  <a:srgbClr val="283442"/>
                </a:solidFill>
                <a:cs typeface="Arial"/>
              </a:rPr>
              <a:t>e</a:t>
            </a:r>
            <a:r>
              <a:rPr sz="2800" spc="53" dirty="0">
                <a:solidFill>
                  <a:srgbClr val="151A21"/>
                </a:solidFill>
                <a:cs typeface="Arial"/>
              </a:rPr>
              <a:t>i</a:t>
            </a:r>
            <a:r>
              <a:rPr sz="2800" spc="53" dirty="0">
                <a:solidFill>
                  <a:srgbClr val="283442"/>
                </a:solidFill>
                <a:cs typeface="Arial"/>
              </a:rPr>
              <a:t>ng</a:t>
            </a:r>
            <a:r>
              <a:rPr sz="2800" spc="-93" dirty="0">
                <a:solidFill>
                  <a:srgbClr val="283442"/>
                </a:solidFill>
                <a:cs typeface="Arial"/>
              </a:rPr>
              <a:t> </a:t>
            </a:r>
            <a:r>
              <a:rPr sz="2800" spc="31" dirty="0">
                <a:solidFill>
                  <a:srgbClr val="283442"/>
                </a:solidFill>
                <a:cs typeface="Arial"/>
              </a:rPr>
              <a:t>p</a:t>
            </a:r>
            <a:r>
              <a:rPr sz="2800" spc="31" dirty="0">
                <a:solidFill>
                  <a:srgbClr val="465D70"/>
                </a:solidFill>
                <a:cs typeface="Arial"/>
              </a:rPr>
              <a:t>l</a:t>
            </a:r>
            <a:r>
              <a:rPr sz="2800" spc="31" dirty="0">
                <a:solidFill>
                  <a:srgbClr val="283442"/>
                </a:solidFill>
                <a:cs typeface="Arial"/>
              </a:rPr>
              <a:t>aced</a:t>
            </a:r>
            <a:r>
              <a:rPr sz="2800" spc="9" dirty="0">
                <a:solidFill>
                  <a:srgbClr val="283442"/>
                </a:solidFill>
                <a:cs typeface="Arial"/>
              </a:rPr>
              <a:t> </a:t>
            </a:r>
            <a:r>
              <a:rPr sz="2800" spc="-13" dirty="0">
                <a:solidFill>
                  <a:srgbClr val="151A21"/>
                </a:solidFill>
                <a:cs typeface="Arial"/>
              </a:rPr>
              <a:t>b</a:t>
            </a:r>
            <a:r>
              <a:rPr sz="2800" spc="-13" dirty="0">
                <a:solidFill>
                  <a:srgbClr val="283442"/>
                </a:solidFill>
                <a:cs typeface="Arial"/>
              </a:rPr>
              <a:t>y</a:t>
            </a:r>
            <a:r>
              <a:rPr sz="2800" spc="26" dirty="0">
                <a:solidFill>
                  <a:srgbClr val="283442"/>
                </a:solidFill>
                <a:cs typeface="Arial"/>
              </a:rPr>
              <a:t> </a:t>
            </a:r>
            <a:r>
              <a:rPr sz="2800" spc="49" dirty="0">
                <a:solidFill>
                  <a:srgbClr val="283442"/>
                </a:solidFill>
                <a:cs typeface="Arial"/>
              </a:rPr>
              <a:t>ne</a:t>
            </a:r>
            <a:r>
              <a:rPr sz="2800" spc="49" dirty="0">
                <a:solidFill>
                  <a:srgbClr val="151A21"/>
                </a:solidFill>
                <a:cs typeface="Arial"/>
              </a:rPr>
              <a:t>t</a:t>
            </a:r>
            <a:r>
              <a:rPr sz="2800" spc="49" dirty="0">
                <a:solidFill>
                  <a:srgbClr val="283442"/>
                </a:solidFill>
                <a:cs typeface="Arial"/>
              </a:rPr>
              <a:t>wor</a:t>
            </a:r>
            <a:r>
              <a:rPr sz="2800" spc="-229" dirty="0">
                <a:solidFill>
                  <a:srgbClr val="283442"/>
                </a:solidFill>
                <a:cs typeface="Arial"/>
              </a:rPr>
              <a:t> </a:t>
            </a:r>
            <a:r>
              <a:rPr sz="2800" spc="-53" dirty="0">
                <a:solidFill>
                  <a:srgbClr val="151A21"/>
                </a:solidFill>
                <a:cs typeface="Arial"/>
              </a:rPr>
              <a:t>k</a:t>
            </a:r>
            <a:r>
              <a:rPr sz="2800" spc="-53" dirty="0">
                <a:solidFill>
                  <a:srgbClr val="283442"/>
                </a:solidFill>
                <a:cs typeface="Arial"/>
              </a:rPr>
              <a:t>s  </a:t>
            </a:r>
            <a:r>
              <a:rPr sz="2800" spc="49" dirty="0">
                <a:solidFill>
                  <a:srgbClr val="283442"/>
                </a:solidFill>
                <a:cs typeface="Arial"/>
              </a:rPr>
              <a:t>(e.g.,F</a:t>
            </a:r>
            <a:r>
              <a:rPr sz="2800" spc="49" dirty="0">
                <a:solidFill>
                  <a:srgbClr val="151A21"/>
                </a:solidFill>
                <a:cs typeface="Arial"/>
              </a:rPr>
              <a:t>l</a:t>
            </a:r>
            <a:r>
              <a:rPr sz="2800" spc="49" dirty="0">
                <a:solidFill>
                  <a:srgbClr val="283442"/>
                </a:solidFill>
                <a:cs typeface="Arial"/>
              </a:rPr>
              <a:t>uxnet)</a:t>
            </a:r>
            <a:r>
              <a:rPr sz="2800" spc="-31" dirty="0">
                <a:solidFill>
                  <a:srgbClr val="283442"/>
                </a:solidFill>
                <a:cs typeface="Arial"/>
              </a:rPr>
              <a:t> </a:t>
            </a:r>
            <a:r>
              <a:rPr sz="2800" spc="88" dirty="0">
                <a:solidFill>
                  <a:srgbClr val="283442"/>
                </a:solidFill>
                <a:cs typeface="Arial"/>
              </a:rPr>
              <a:t>to</a:t>
            </a:r>
            <a:r>
              <a:rPr sz="2800" spc="-13" dirty="0">
                <a:solidFill>
                  <a:srgbClr val="283442"/>
                </a:solidFill>
                <a:cs typeface="Arial"/>
              </a:rPr>
              <a:t> </a:t>
            </a:r>
            <a:r>
              <a:rPr sz="2800" spc="49" dirty="0">
                <a:solidFill>
                  <a:srgbClr val="283442"/>
                </a:solidFill>
                <a:cs typeface="Arial"/>
              </a:rPr>
              <a:t>un</a:t>
            </a:r>
            <a:r>
              <a:rPr sz="2800" spc="49" dirty="0">
                <a:solidFill>
                  <a:srgbClr val="151A21"/>
                </a:solidFill>
                <a:cs typeface="Arial"/>
              </a:rPr>
              <a:t>i</a:t>
            </a:r>
            <a:r>
              <a:rPr sz="2800" spc="49" dirty="0">
                <a:solidFill>
                  <a:srgbClr val="283442"/>
                </a:solidFill>
                <a:cs typeface="Arial"/>
              </a:rPr>
              <a:t>fy</a:t>
            </a:r>
            <a:r>
              <a:rPr sz="2800" spc="-71" dirty="0">
                <a:solidFill>
                  <a:srgbClr val="283442"/>
                </a:solidFill>
                <a:cs typeface="Arial"/>
              </a:rPr>
              <a:t> </a:t>
            </a:r>
            <a:r>
              <a:rPr sz="2800" spc="44" dirty="0">
                <a:solidFill>
                  <a:srgbClr val="283442"/>
                </a:solidFill>
                <a:cs typeface="Arial"/>
              </a:rPr>
              <a:t>var</a:t>
            </a:r>
            <a:r>
              <a:rPr sz="2800" spc="44" dirty="0">
                <a:solidFill>
                  <a:srgbClr val="465D70"/>
                </a:solidFill>
                <a:cs typeface="Arial"/>
              </a:rPr>
              <a:t>i</a:t>
            </a:r>
            <a:r>
              <a:rPr sz="2800" spc="44" dirty="0">
                <a:solidFill>
                  <a:srgbClr val="283442"/>
                </a:solidFill>
                <a:cs typeface="Arial"/>
              </a:rPr>
              <a:t>ous</a:t>
            </a:r>
            <a:r>
              <a:rPr sz="2800" spc="-93" dirty="0">
                <a:solidFill>
                  <a:srgbClr val="283442"/>
                </a:solidFill>
                <a:cs typeface="Arial"/>
              </a:rPr>
              <a:t> </a:t>
            </a:r>
            <a:r>
              <a:rPr sz="2800" spc="13" dirty="0">
                <a:solidFill>
                  <a:srgbClr val="283442"/>
                </a:solidFill>
                <a:cs typeface="Arial"/>
              </a:rPr>
              <a:t>approaches</a:t>
            </a:r>
            <a:endParaRPr sz="2800" dirty="0">
              <a:cs typeface="Arial"/>
            </a:endParaRPr>
          </a:p>
          <a:p>
            <a:pPr marL="349642" marR="4483" indent="-338436">
              <a:lnSpc>
                <a:spcPct val="116599"/>
              </a:lnSpc>
              <a:buClr>
                <a:srgbClr val="234DD8"/>
              </a:buClr>
              <a:buChar char="•"/>
              <a:tabLst>
                <a:tab pos="358607" algn="l"/>
              </a:tabLst>
            </a:pPr>
            <a:r>
              <a:rPr sz="2800" spc="40" dirty="0" smtClean="0">
                <a:solidFill>
                  <a:srgbClr val="283442"/>
                </a:solidFill>
                <a:cs typeface="Arial"/>
              </a:rPr>
              <a:t>Here </a:t>
            </a:r>
            <a:r>
              <a:rPr sz="2800" spc="49" dirty="0">
                <a:solidFill>
                  <a:srgbClr val="283442"/>
                </a:solidFill>
                <a:cs typeface="Arial"/>
              </a:rPr>
              <a:t>we </a:t>
            </a:r>
            <a:r>
              <a:rPr sz="2800" spc="40" dirty="0">
                <a:solidFill>
                  <a:srgbClr val="283442"/>
                </a:solidFill>
                <a:cs typeface="Arial"/>
              </a:rPr>
              <a:t>present one </a:t>
            </a:r>
            <a:r>
              <a:rPr sz="2800" spc="66" dirty="0">
                <a:solidFill>
                  <a:srgbClr val="283442"/>
                </a:solidFill>
                <a:cs typeface="Arial"/>
              </a:rPr>
              <a:t>of </a:t>
            </a:r>
            <a:r>
              <a:rPr sz="2800" spc="62" dirty="0">
                <a:solidFill>
                  <a:srgbClr val="283442"/>
                </a:solidFill>
                <a:cs typeface="Arial"/>
              </a:rPr>
              <a:t>the </a:t>
            </a:r>
            <a:r>
              <a:rPr sz="2800" spc="57" dirty="0">
                <a:solidFill>
                  <a:srgbClr val="283442"/>
                </a:solidFill>
                <a:cs typeface="Arial"/>
              </a:rPr>
              <a:t>conventiona</a:t>
            </a:r>
            <a:r>
              <a:rPr sz="2800" spc="57" dirty="0">
                <a:solidFill>
                  <a:srgbClr val="151A21"/>
                </a:solidFill>
                <a:cs typeface="Arial"/>
              </a:rPr>
              <a:t>l  </a:t>
            </a:r>
            <a:r>
              <a:rPr sz="2800" spc="13" dirty="0">
                <a:solidFill>
                  <a:srgbClr val="283442"/>
                </a:solidFill>
                <a:cs typeface="Arial"/>
              </a:rPr>
              <a:t>ways</a:t>
            </a:r>
            <a:r>
              <a:rPr sz="2800" spc="-44" dirty="0">
                <a:solidFill>
                  <a:srgbClr val="283442"/>
                </a:solidFill>
                <a:cs typeface="Arial"/>
              </a:rPr>
              <a:t> </a:t>
            </a:r>
            <a:r>
              <a:rPr sz="2800" spc="101" dirty="0">
                <a:solidFill>
                  <a:srgbClr val="283442"/>
                </a:solidFill>
                <a:cs typeface="Arial"/>
              </a:rPr>
              <a:t>of</a:t>
            </a:r>
            <a:r>
              <a:rPr sz="2800" spc="-44" dirty="0">
                <a:solidFill>
                  <a:srgbClr val="283442"/>
                </a:solidFill>
                <a:cs typeface="Arial"/>
              </a:rPr>
              <a:t> </a:t>
            </a:r>
            <a:r>
              <a:rPr sz="2800" spc="71" dirty="0">
                <a:solidFill>
                  <a:srgbClr val="283442"/>
                </a:solidFill>
                <a:cs typeface="Arial"/>
              </a:rPr>
              <a:t>imp</a:t>
            </a:r>
            <a:r>
              <a:rPr sz="2800" spc="71" dirty="0">
                <a:solidFill>
                  <a:srgbClr val="151A21"/>
                </a:solidFill>
                <a:cs typeface="Arial"/>
              </a:rPr>
              <a:t>l</a:t>
            </a:r>
            <a:r>
              <a:rPr sz="2800" spc="71" dirty="0">
                <a:solidFill>
                  <a:srgbClr val="283442"/>
                </a:solidFill>
                <a:cs typeface="Arial"/>
              </a:rPr>
              <a:t>ement</a:t>
            </a:r>
            <a:r>
              <a:rPr sz="2800" spc="-291" dirty="0">
                <a:solidFill>
                  <a:srgbClr val="283442"/>
                </a:solidFill>
                <a:cs typeface="Arial"/>
              </a:rPr>
              <a:t> </a:t>
            </a:r>
            <a:r>
              <a:rPr sz="2800" spc="62" dirty="0">
                <a:solidFill>
                  <a:srgbClr val="465D70"/>
                </a:solidFill>
                <a:cs typeface="Arial"/>
              </a:rPr>
              <a:t>i</a:t>
            </a:r>
            <a:r>
              <a:rPr sz="2800" spc="62" dirty="0">
                <a:solidFill>
                  <a:srgbClr val="283442"/>
                </a:solidFill>
                <a:cs typeface="Arial"/>
              </a:rPr>
              <a:t>ng</a:t>
            </a:r>
            <a:r>
              <a:rPr sz="2800" spc="-106" dirty="0">
                <a:solidFill>
                  <a:srgbClr val="283442"/>
                </a:solidFill>
                <a:cs typeface="Arial"/>
              </a:rPr>
              <a:t> </a:t>
            </a:r>
            <a:r>
              <a:rPr sz="2800" spc="62" dirty="0">
                <a:solidFill>
                  <a:srgbClr val="384859"/>
                </a:solidFill>
                <a:cs typeface="Arial"/>
              </a:rPr>
              <a:t>the</a:t>
            </a:r>
            <a:r>
              <a:rPr sz="2800" spc="-4" dirty="0">
                <a:solidFill>
                  <a:srgbClr val="384859"/>
                </a:solidFill>
                <a:cs typeface="Arial"/>
              </a:rPr>
              <a:t> </a:t>
            </a:r>
            <a:r>
              <a:rPr sz="2800" spc="22" dirty="0">
                <a:solidFill>
                  <a:srgbClr val="283442"/>
                </a:solidFill>
                <a:cs typeface="Arial"/>
              </a:rPr>
              <a:t>Eddy</a:t>
            </a:r>
            <a:r>
              <a:rPr sz="2800" spc="-137" dirty="0">
                <a:solidFill>
                  <a:srgbClr val="283442"/>
                </a:solidFill>
                <a:cs typeface="Arial"/>
              </a:rPr>
              <a:t> </a:t>
            </a:r>
            <a:r>
              <a:rPr sz="2800" spc="9" dirty="0">
                <a:solidFill>
                  <a:srgbClr val="283442"/>
                </a:solidFill>
                <a:cs typeface="Arial"/>
              </a:rPr>
              <a:t>Covariance  </a:t>
            </a:r>
            <a:r>
              <a:rPr sz="2800" spc="93" dirty="0">
                <a:solidFill>
                  <a:srgbClr val="283442"/>
                </a:solidFill>
                <a:cs typeface="Arial"/>
              </a:rPr>
              <a:t>method</a:t>
            </a:r>
            <a:endParaRPr sz="2800" dirty="0">
              <a:cs typeface="Arial"/>
            </a:endParaRPr>
          </a:p>
        </p:txBody>
      </p:sp>
      <p:sp>
        <p:nvSpPr>
          <p:cNvPr id="12" name="TextBox 11"/>
          <p:cNvSpPr txBox="1"/>
          <p:nvPr/>
        </p:nvSpPr>
        <p:spPr>
          <a:xfrm>
            <a:off x="3158614" y="404083"/>
            <a:ext cx="5705341" cy="646331"/>
          </a:xfrm>
          <a:prstGeom prst="rect">
            <a:avLst/>
          </a:prstGeom>
          <a:noFill/>
        </p:spPr>
        <p:txBody>
          <a:bodyPr wrap="square" rtlCol="0">
            <a:spAutoFit/>
          </a:bodyPr>
          <a:lstStyle/>
          <a:p>
            <a:pPr algn="ctr"/>
            <a:r>
              <a:rPr lang="en-US" sz="3600" dirty="0" smtClean="0">
                <a:solidFill>
                  <a:srgbClr val="C00000"/>
                </a:solidFill>
              </a:rPr>
              <a:t>State of Methodology</a:t>
            </a:r>
            <a:endParaRPr lang="en-US" sz="3600" dirty="0">
              <a:solidFill>
                <a:srgbClr val="C00000"/>
              </a:solidFill>
            </a:endParaRPr>
          </a:p>
        </p:txBody>
      </p:sp>
    </p:spTree>
    <p:extLst>
      <p:ext uri="{BB962C8B-B14F-4D97-AF65-F5344CB8AC3E}">
        <p14:creationId xmlns:p14="http://schemas.microsoft.com/office/powerpoint/2010/main" val="175258927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34983" y="4382755"/>
            <a:ext cx="11259034" cy="1412738"/>
          </a:xfrm>
          <a:prstGeom prst="rect">
            <a:avLst/>
          </a:prstGeom>
          <a:blipFill>
            <a:blip r:embed="rId2" cstate="print"/>
            <a:stretch>
              <a:fillRect/>
            </a:stretch>
          </a:blipFill>
        </p:spPr>
        <p:txBody>
          <a:bodyPr wrap="square" lIns="0" tIns="0" rIns="0" bIns="0" rtlCol="0"/>
          <a:lstStyle/>
          <a:p>
            <a:endParaRPr sz="1588"/>
          </a:p>
        </p:txBody>
      </p:sp>
      <p:sp>
        <p:nvSpPr>
          <p:cNvPr id="6" name="object 6"/>
          <p:cNvSpPr/>
          <p:nvPr/>
        </p:nvSpPr>
        <p:spPr>
          <a:xfrm>
            <a:off x="412124" y="528469"/>
            <a:ext cx="45719" cy="5857875"/>
          </a:xfrm>
          <a:custGeom>
            <a:avLst/>
            <a:gdLst/>
            <a:ahLst/>
            <a:cxnLst/>
            <a:rect l="l" t="t" r="r" b="b"/>
            <a:pathLst>
              <a:path h="6638925">
                <a:moveTo>
                  <a:pt x="0" y="6638544"/>
                </a:moveTo>
                <a:lnTo>
                  <a:pt x="0" y="0"/>
                </a:lnTo>
              </a:path>
            </a:pathLst>
          </a:custGeom>
          <a:ln w="22860">
            <a:solidFill>
              <a:srgbClr val="77A3D8"/>
            </a:solidFill>
          </a:ln>
        </p:spPr>
        <p:txBody>
          <a:bodyPr wrap="square" lIns="0" tIns="0" rIns="0" bIns="0" rtlCol="0"/>
          <a:lstStyle/>
          <a:p>
            <a:endParaRPr sz="1588"/>
          </a:p>
        </p:txBody>
      </p:sp>
      <p:sp>
        <p:nvSpPr>
          <p:cNvPr id="7" name="object 7"/>
          <p:cNvSpPr/>
          <p:nvPr/>
        </p:nvSpPr>
        <p:spPr>
          <a:xfrm flipH="1">
            <a:off x="11951593" y="528469"/>
            <a:ext cx="45719" cy="5857875"/>
          </a:xfrm>
          <a:custGeom>
            <a:avLst/>
            <a:gdLst/>
            <a:ahLst/>
            <a:cxnLst/>
            <a:rect l="l" t="t" r="r" b="b"/>
            <a:pathLst>
              <a:path h="6638925">
                <a:moveTo>
                  <a:pt x="0" y="6638544"/>
                </a:moveTo>
                <a:lnTo>
                  <a:pt x="0" y="0"/>
                </a:lnTo>
              </a:path>
            </a:pathLst>
          </a:custGeom>
          <a:ln w="50292">
            <a:solidFill>
              <a:srgbClr val="4B6070"/>
            </a:solidFill>
          </a:ln>
        </p:spPr>
        <p:txBody>
          <a:bodyPr wrap="square" lIns="0" tIns="0" rIns="0" bIns="0" rtlCol="0"/>
          <a:lstStyle/>
          <a:p>
            <a:endParaRPr sz="1588"/>
          </a:p>
        </p:txBody>
      </p:sp>
      <p:sp>
        <p:nvSpPr>
          <p:cNvPr id="9" name="object 9"/>
          <p:cNvSpPr/>
          <p:nvPr/>
        </p:nvSpPr>
        <p:spPr>
          <a:xfrm>
            <a:off x="2057848" y="6363821"/>
            <a:ext cx="7983631" cy="0"/>
          </a:xfrm>
          <a:custGeom>
            <a:avLst/>
            <a:gdLst/>
            <a:ahLst/>
            <a:cxnLst/>
            <a:rect l="l" t="t" r="r" b="b"/>
            <a:pathLst>
              <a:path w="9048115">
                <a:moveTo>
                  <a:pt x="0" y="0"/>
                </a:moveTo>
                <a:lnTo>
                  <a:pt x="9047988" y="0"/>
                </a:lnTo>
              </a:path>
            </a:pathLst>
          </a:custGeom>
          <a:ln w="50292">
            <a:solidFill>
              <a:srgbClr val="4F6470"/>
            </a:solidFill>
          </a:ln>
        </p:spPr>
        <p:txBody>
          <a:bodyPr wrap="square" lIns="0" tIns="0" rIns="0" bIns="0" rtlCol="0"/>
          <a:lstStyle/>
          <a:p>
            <a:endParaRPr sz="1588"/>
          </a:p>
        </p:txBody>
      </p:sp>
      <p:sp>
        <p:nvSpPr>
          <p:cNvPr id="10" name="object 10"/>
          <p:cNvSpPr txBox="1">
            <a:spLocks noGrp="1"/>
          </p:cNvSpPr>
          <p:nvPr>
            <p:ph type="title"/>
          </p:nvPr>
        </p:nvSpPr>
        <p:spPr>
          <a:xfrm>
            <a:off x="669702" y="1249110"/>
            <a:ext cx="10779616" cy="1547218"/>
          </a:xfrm>
          <a:prstGeom prst="rect">
            <a:avLst/>
          </a:prstGeom>
        </p:spPr>
        <p:txBody>
          <a:bodyPr vert="horz" wrap="square" lIns="0" tIns="0" rIns="0" bIns="0" rtlCol="0" anchor="ctr">
            <a:spAutoFit/>
          </a:bodyPr>
          <a:lstStyle/>
          <a:p>
            <a:pPr marL="11206">
              <a:lnSpc>
                <a:spcPct val="100000"/>
              </a:lnSpc>
            </a:pPr>
            <a:r>
              <a:rPr sz="2400" i="1" u="heavy" spc="-124" dirty="0" smtClean="0">
                <a:solidFill>
                  <a:srgbClr val="2A3F52"/>
                </a:solidFill>
                <a:latin typeface="+mn-lt"/>
                <a:cs typeface="Arial"/>
              </a:rPr>
              <a:t>The</a:t>
            </a:r>
            <a:r>
              <a:rPr lang="en-US" sz="2400" i="1" u="heavy" spc="-124" dirty="0" smtClean="0">
                <a:solidFill>
                  <a:srgbClr val="2A3F52"/>
                </a:solidFill>
                <a:latin typeface="+mn-lt"/>
                <a:cs typeface="Arial"/>
              </a:rPr>
              <a:t> </a:t>
            </a:r>
            <a:r>
              <a:rPr sz="2400" i="1" u="heavy" spc="-124" dirty="0" smtClean="0">
                <a:solidFill>
                  <a:srgbClr val="2A3F52"/>
                </a:solidFill>
                <a:latin typeface="+mn-lt"/>
                <a:cs typeface="Arial"/>
              </a:rPr>
              <a:t>general</a:t>
            </a:r>
            <a:r>
              <a:rPr sz="2400" i="1" u="heavy" spc="-256" dirty="0" smtClean="0">
                <a:solidFill>
                  <a:srgbClr val="2A3F52"/>
                </a:solidFill>
                <a:latin typeface="+mn-lt"/>
                <a:cs typeface="Arial"/>
              </a:rPr>
              <a:t> </a:t>
            </a:r>
            <a:r>
              <a:rPr lang="en-US" sz="2400" i="1" u="heavy" spc="-256" dirty="0" smtClean="0">
                <a:solidFill>
                  <a:srgbClr val="2A3F52"/>
                </a:solidFill>
                <a:latin typeface="+mn-lt"/>
                <a:cs typeface="Arial"/>
              </a:rPr>
              <a:t> </a:t>
            </a:r>
            <a:r>
              <a:rPr sz="2400" i="1" u="heavy" spc="-62" dirty="0" smtClean="0">
                <a:solidFill>
                  <a:srgbClr val="2A3F52"/>
                </a:solidFill>
                <a:latin typeface="+mn-lt"/>
                <a:cs typeface="Arial"/>
              </a:rPr>
              <a:t>principle</a:t>
            </a:r>
            <a:r>
              <a:rPr sz="2400" i="1" u="heavy" spc="-62" dirty="0">
                <a:solidFill>
                  <a:srgbClr val="2A3F52"/>
                </a:solidFill>
                <a:latin typeface="+mn-lt"/>
                <a:cs typeface="Arial"/>
              </a:rPr>
              <a:t>:</a:t>
            </a:r>
            <a:endParaRPr sz="2400" dirty="0">
              <a:latin typeface="+mn-lt"/>
              <a:cs typeface="Arial"/>
            </a:endParaRPr>
          </a:p>
          <a:p>
            <a:pPr marL="402313" marR="4483" indent="7845" algn="just">
              <a:lnSpc>
                <a:spcPct val="103600"/>
              </a:lnSpc>
              <a:spcBef>
                <a:spcPts val="0"/>
              </a:spcBef>
            </a:pPr>
            <a:r>
              <a:rPr sz="2400" spc="79" dirty="0">
                <a:solidFill>
                  <a:srgbClr val="2A3F52"/>
                </a:solidFill>
                <a:latin typeface="+mn-lt"/>
                <a:cs typeface="Arial"/>
              </a:rPr>
              <a:t>If</a:t>
            </a:r>
            <a:r>
              <a:rPr sz="2400" spc="-251" dirty="0">
                <a:solidFill>
                  <a:srgbClr val="2A3F52"/>
                </a:solidFill>
                <a:latin typeface="+mn-lt"/>
                <a:cs typeface="Arial"/>
              </a:rPr>
              <a:t> </a:t>
            </a:r>
            <a:r>
              <a:rPr sz="2400" spc="49" dirty="0">
                <a:solidFill>
                  <a:srgbClr val="2A3F52"/>
                </a:solidFill>
                <a:latin typeface="+mn-lt"/>
                <a:cs typeface="Arial"/>
              </a:rPr>
              <a:t>we</a:t>
            </a:r>
            <a:r>
              <a:rPr sz="2400" spc="-35" dirty="0">
                <a:solidFill>
                  <a:srgbClr val="2A3F52"/>
                </a:solidFill>
                <a:latin typeface="+mn-lt"/>
                <a:cs typeface="Arial"/>
              </a:rPr>
              <a:t> </a:t>
            </a:r>
            <a:r>
              <a:rPr sz="2400" spc="53" dirty="0">
                <a:solidFill>
                  <a:srgbClr val="3B5972"/>
                </a:solidFill>
                <a:latin typeface="+mn-lt"/>
                <a:cs typeface="Arial"/>
              </a:rPr>
              <a:t>k</a:t>
            </a:r>
            <a:r>
              <a:rPr sz="2400" spc="53" dirty="0">
                <a:solidFill>
                  <a:srgbClr val="2A3F52"/>
                </a:solidFill>
                <a:latin typeface="+mn-lt"/>
                <a:cs typeface="Arial"/>
              </a:rPr>
              <a:t>now</a:t>
            </a:r>
            <a:r>
              <a:rPr sz="2400" spc="-9" dirty="0">
                <a:solidFill>
                  <a:srgbClr val="2A3F52"/>
                </a:solidFill>
                <a:latin typeface="+mn-lt"/>
                <a:cs typeface="Arial"/>
              </a:rPr>
              <a:t> </a:t>
            </a:r>
            <a:r>
              <a:rPr sz="2400" spc="49" dirty="0">
                <a:solidFill>
                  <a:srgbClr val="2A3F52"/>
                </a:solidFill>
                <a:latin typeface="+mn-lt"/>
                <a:cs typeface="Arial"/>
              </a:rPr>
              <a:t>how</a:t>
            </a:r>
            <a:r>
              <a:rPr sz="2400" spc="-26" dirty="0">
                <a:solidFill>
                  <a:srgbClr val="2A3F52"/>
                </a:solidFill>
                <a:latin typeface="+mn-lt"/>
                <a:cs typeface="Arial"/>
              </a:rPr>
              <a:t> </a:t>
            </a:r>
            <a:r>
              <a:rPr sz="2400" spc="53" dirty="0">
                <a:solidFill>
                  <a:srgbClr val="2A3F52"/>
                </a:solidFill>
                <a:latin typeface="+mn-lt"/>
                <a:cs typeface="Arial"/>
              </a:rPr>
              <a:t>many</a:t>
            </a:r>
            <a:r>
              <a:rPr sz="2400" spc="-4" dirty="0">
                <a:solidFill>
                  <a:srgbClr val="2A3F52"/>
                </a:solidFill>
                <a:latin typeface="+mn-lt"/>
                <a:cs typeface="Arial"/>
              </a:rPr>
              <a:t> </a:t>
            </a:r>
            <a:r>
              <a:rPr sz="2400" spc="35" dirty="0">
                <a:solidFill>
                  <a:srgbClr val="2A3F52"/>
                </a:solidFill>
                <a:latin typeface="+mn-lt"/>
                <a:cs typeface="Arial"/>
              </a:rPr>
              <a:t>mo</a:t>
            </a:r>
            <a:r>
              <a:rPr sz="2400" spc="35" dirty="0">
                <a:solidFill>
                  <a:srgbClr val="3B5972"/>
                </a:solidFill>
                <a:latin typeface="+mn-lt"/>
                <a:cs typeface="Arial"/>
              </a:rPr>
              <a:t>l</a:t>
            </a:r>
            <a:r>
              <a:rPr sz="2400" spc="35" dirty="0">
                <a:solidFill>
                  <a:srgbClr val="2A3F52"/>
                </a:solidFill>
                <a:latin typeface="+mn-lt"/>
                <a:cs typeface="Arial"/>
              </a:rPr>
              <a:t>ecu</a:t>
            </a:r>
            <a:r>
              <a:rPr sz="2400" spc="35" dirty="0">
                <a:solidFill>
                  <a:srgbClr val="05080C"/>
                </a:solidFill>
                <a:latin typeface="+mn-lt"/>
                <a:cs typeface="Arial"/>
              </a:rPr>
              <a:t>l</a:t>
            </a:r>
            <a:r>
              <a:rPr sz="2400" spc="35" dirty="0">
                <a:solidFill>
                  <a:srgbClr val="2A3F52"/>
                </a:solidFill>
                <a:latin typeface="+mn-lt"/>
                <a:cs typeface="Arial"/>
              </a:rPr>
              <a:t>es</a:t>
            </a:r>
            <a:r>
              <a:rPr sz="2400" spc="-154" dirty="0">
                <a:solidFill>
                  <a:srgbClr val="2A3F52"/>
                </a:solidFill>
                <a:latin typeface="+mn-lt"/>
                <a:cs typeface="Arial"/>
              </a:rPr>
              <a:t> </a:t>
            </a:r>
            <a:r>
              <a:rPr sz="2400" spc="106" dirty="0">
                <a:solidFill>
                  <a:srgbClr val="2A3F52"/>
                </a:solidFill>
                <a:latin typeface="+mn-lt"/>
                <a:cs typeface="Arial"/>
              </a:rPr>
              <a:t>went</a:t>
            </a:r>
            <a:r>
              <a:rPr sz="2400" spc="-101" dirty="0">
                <a:solidFill>
                  <a:srgbClr val="2A3F52"/>
                </a:solidFill>
                <a:latin typeface="+mn-lt"/>
                <a:cs typeface="Arial"/>
              </a:rPr>
              <a:t> </a:t>
            </a:r>
            <a:r>
              <a:rPr sz="2400" spc="75" dirty="0">
                <a:solidFill>
                  <a:srgbClr val="2A3F52"/>
                </a:solidFill>
                <a:latin typeface="+mn-lt"/>
                <a:cs typeface="Arial"/>
              </a:rPr>
              <a:t>up</a:t>
            </a:r>
            <a:r>
              <a:rPr sz="2400" spc="-229" dirty="0">
                <a:solidFill>
                  <a:srgbClr val="2A3F52"/>
                </a:solidFill>
                <a:latin typeface="+mn-lt"/>
                <a:cs typeface="Arial"/>
              </a:rPr>
              <a:t> </a:t>
            </a:r>
            <a:r>
              <a:rPr sz="2400" spc="128" dirty="0">
                <a:solidFill>
                  <a:srgbClr val="2A3F52"/>
                </a:solidFill>
                <a:latin typeface="+mn-lt"/>
                <a:cs typeface="Arial"/>
              </a:rPr>
              <a:t>with</a:t>
            </a:r>
            <a:r>
              <a:rPr sz="2400" spc="-128" dirty="0">
                <a:solidFill>
                  <a:srgbClr val="2A3F52"/>
                </a:solidFill>
                <a:latin typeface="+mn-lt"/>
                <a:cs typeface="Arial"/>
              </a:rPr>
              <a:t> </a:t>
            </a:r>
            <a:r>
              <a:rPr sz="2400" spc="53" dirty="0">
                <a:solidFill>
                  <a:srgbClr val="2A3F52"/>
                </a:solidFill>
                <a:latin typeface="+mn-lt"/>
                <a:cs typeface="Arial"/>
              </a:rPr>
              <a:t>eddies</a:t>
            </a:r>
            <a:r>
              <a:rPr sz="2400" spc="-154" dirty="0">
                <a:solidFill>
                  <a:srgbClr val="2A3F52"/>
                </a:solidFill>
                <a:latin typeface="+mn-lt"/>
                <a:cs typeface="Arial"/>
              </a:rPr>
              <a:t> </a:t>
            </a:r>
            <a:r>
              <a:rPr sz="2400" spc="132" dirty="0">
                <a:solidFill>
                  <a:srgbClr val="2A3F52"/>
                </a:solidFill>
                <a:latin typeface="+mn-lt"/>
                <a:cs typeface="Times New Roman"/>
              </a:rPr>
              <a:t>at</a:t>
            </a:r>
            <a:r>
              <a:rPr sz="2400" spc="-243" dirty="0">
                <a:solidFill>
                  <a:srgbClr val="2A3F52"/>
                </a:solidFill>
                <a:latin typeface="+mn-lt"/>
                <a:cs typeface="Times New Roman"/>
              </a:rPr>
              <a:t> </a:t>
            </a:r>
            <a:r>
              <a:rPr sz="2400" spc="146" dirty="0">
                <a:solidFill>
                  <a:srgbClr val="2A3F52"/>
                </a:solidFill>
                <a:latin typeface="+mn-lt"/>
                <a:cs typeface="Arial"/>
              </a:rPr>
              <a:t>t</a:t>
            </a:r>
            <a:r>
              <a:rPr sz="2400" spc="146" dirty="0">
                <a:solidFill>
                  <a:srgbClr val="3B5972"/>
                </a:solidFill>
                <a:latin typeface="+mn-lt"/>
                <a:cs typeface="Arial"/>
              </a:rPr>
              <a:t>i</a:t>
            </a:r>
            <a:r>
              <a:rPr sz="2400" spc="146" dirty="0">
                <a:solidFill>
                  <a:srgbClr val="2A3F52"/>
                </a:solidFill>
                <a:latin typeface="+mn-lt"/>
                <a:cs typeface="Arial"/>
              </a:rPr>
              <a:t>me</a:t>
            </a:r>
            <a:r>
              <a:rPr sz="2400" spc="-97" dirty="0">
                <a:solidFill>
                  <a:srgbClr val="2A3F52"/>
                </a:solidFill>
                <a:latin typeface="+mn-lt"/>
                <a:cs typeface="Arial"/>
              </a:rPr>
              <a:t> </a:t>
            </a:r>
            <a:r>
              <a:rPr sz="2400" spc="229" dirty="0">
                <a:solidFill>
                  <a:srgbClr val="2A3F52"/>
                </a:solidFill>
                <a:latin typeface="+mn-lt"/>
                <a:cs typeface="Times New Roman"/>
              </a:rPr>
              <a:t>1,</a:t>
            </a:r>
            <a:r>
              <a:rPr sz="2400" spc="-159" dirty="0">
                <a:solidFill>
                  <a:srgbClr val="2A3F52"/>
                </a:solidFill>
                <a:latin typeface="+mn-lt"/>
                <a:cs typeface="Times New Roman"/>
              </a:rPr>
              <a:t> </a:t>
            </a:r>
            <a:r>
              <a:rPr sz="2400" spc="79" dirty="0">
                <a:solidFill>
                  <a:srgbClr val="2A3F52"/>
                </a:solidFill>
                <a:latin typeface="+mn-lt"/>
                <a:cs typeface="Arial"/>
              </a:rPr>
              <a:t>and  </a:t>
            </a:r>
            <a:r>
              <a:rPr sz="2400" spc="40" dirty="0">
                <a:solidFill>
                  <a:srgbClr val="2A3F52"/>
                </a:solidFill>
                <a:latin typeface="+mn-lt"/>
                <a:cs typeface="Arial"/>
              </a:rPr>
              <a:t>how</a:t>
            </a:r>
            <a:r>
              <a:rPr sz="2400" spc="49" dirty="0">
                <a:solidFill>
                  <a:srgbClr val="2A3F52"/>
                </a:solidFill>
                <a:latin typeface="+mn-lt"/>
                <a:cs typeface="Arial"/>
              </a:rPr>
              <a:t> </a:t>
            </a:r>
            <a:r>
              <a:rPr sz="2400" spc="44" dirty="0">
                <a:solidFill>
                  <a:srgbClr val="2A3F52"/>
                </a:solidFill>
                <a:latin typeface="+mn-lt"/>
                <a:cs typeface="Arial"/>
              </a:rPr>
              <a:t>many</a:t>
            </a:r>
            <a:r>
              <a:rPr sz="2400" spc="13" dirty="0">
                <a:solidFill>
                  <a:srgbClr val="2A3F52"/>
                </a:solidFill>
                <a:latin typeface="+mn-lt"/>
                <a:cs typeface="Arial"/>
              </a:rPr>
              <a:t> </a:t>
            </a:r>
            <a:r>
              <a:rPr sz="2400" spc="31" dirty="0">
                <a:solidFill>
                  <a:srgbClr val="2A3F52"/>
                </a:solidFill>
                <a:latin typeface="+mn-lt"/>
                <a:cs typeface="Arial"/>
              </a:rPr>
              <a:t>molecu</a:t>
            </a:r>
            <a:r>
              <a:rPr sz="2400" spc="31" dirty="0">
                <a:solidFill>
                  <a:srgbClr val="3B5972"/>
                </a:solidFill>
                <a:latin typeface="+mn-lt"/>
                <a:cs typeface="Arial"/>
              </a:rPr>
              <a:t>l</a:t>
            </a:r>
            <a:r>
              <a:rPr sz="2400" spc="31" dirty="0">
                <a:solidFill>
                  <a:srgbClr val="2A3F52"/>
                </a:solidFill>
                <a:latin typeface="+mn-lt"/>
                <a:cs typeface="Arial"/>
              </a:rPr>
              <a:t>es</a:t>
            </a:r>
            <a:r>
              <a:rPr sz="2400" spc="-88" dirty="0">
                <a:solidFill>
                  <a:srgbClr val="2A3F52"/>
                </a:solidFill>
                <a:latin typeface="+mn-lt"/>
                <a:cs typeface="Arial"/>
              </a:rPr>
              <a:t> </a:t>
            </a:r>
            <a:r>
              <a:rPr sz="2400" spc="97" dirty="0">
                <a:solidFill>
                  <a:srgbClr val="2A3F52"/>
                </a:solidFill>
                <a:latin typeface="+mn-lt"/>
                <a:cs typeface="Arial"/>
              </a:rPr>
              <a:t>went</a:t>
            </a:r>
            <a:r>
              <a:rPr sz="2400" spc="-84" dirty="0">
                <a:solidFill>
                  <a:srgbClr val="2A3F52"/>
                </a:solidFill>
                <a:latin typeface="+mn-lt"/>
                <a:cs typeface="Arial"/>
              </a:rPr>
              <a:t> </a:t>
            </a:r>
            <a:r>
              <a:rPr sz="2400" spc="53" dirty="0">
                <a:solidFill>
                  <a:srgbClr val="2A3F52"/>
                </a:solidFill>
                <a:latin typeface="+mn-lt"/>
                <a:cs typeface="Arial"/>
              </a:rPr>
              <a:t>down</a:t>
            </a:r>
            <a:r>
              <a:rPr sz="2400" spc="22" dirty="0">
                <a:solidFill>
                  <a:srgbClr val="2A3F52"/>
                </a:solidFill>
                <a:latin typeface="+mn-lt"/>
                <a:cs typeface="Arial"/>
              </a:rPr>
              <a:t> </a:t>
            </a:r>
            <a:r>
              <a:rPr sz="2400" spc="128" dirty="0">
                <a:solidFill>
                  <a:srgbClr val="2A3F52"/>
                </a:solidFill>
                <a:latin typeface="+mn-lt"/>
                <a:cs typeface="Arial"/>
              </a:rPr>
              <a:t>w</a:t>
            </a:r>
            <a:r>
              <a:rPr sz="2400" spc="128" dirty="0">
                <a:solidFill>
                  <a:srgbClr val="3B5972"/>
                </a:solidFill>
                <a:latin typeface="+mn-lt"/>
                <a:cs typeface="Arial"/>
              </a:rPr>
              <a:t>i</a:t>
            </a:r>
            <a:r>
              <a:rPr sz="2400" spc="128" dirty="0">
                <a:solidFill>
                  <a:srgbClr val="2A3F52"/>
                </a:solidFill>
                <a:latin typeface="+mn-lt"/>
                <a:cs typeface="Arial"/>
              </a:rPr>
              <a:t>t</a:t>
            </a:r>
            <a:r>
              <a:rPr sz="2400" spc="128" dirty="0">
                <a:solidFill>
                  <a:srgbClr val="3B5972"/>
                </a:solidFill>
                <a:latin typeface="+mn-lt"/>
                <a:cs typeface="Arial"/>
              </a:rPr>
              <a:t>h</a:t>
            </a:r>
            <a:r>
              <a:rPr sz="2400" spc="-202" dirty="0">
                <a:solidFill>
                  <a:srgbClr val="3B5972"/>
                </a:solidFill>
                <a:latin typeface="+mn-lt"/>
                <a:cs typeface="Arial"/>
              </a:rPr>
              <a:t> </a:t>
            </a:r>
            <a:r>
              <a:rPr sz="2400" spc="53" dirty="0">
                <a:solidFill>
                  <a:srgbClr val="2A3F52"/>
                </a:solidFill>
                <a:latin typeface="+mn-lt"/>
                <a:cs typeface="Arial"/>
              </a:rPr>
              <a:t>edd</a:t>
            </a:r>
            <a:r>
              <a:rPr sz="2400" spc="53" dirty="0">
                <a:solidFill>
                  <a:srgbClr val="0F181F"/>
                </a:solidFill>
                <a:latin typeface="+mn-lt"/>
                <a:cs typeface="Arial"/>
              </a:rPr>
              <a:t>i</a:t>
            </a:r>
            <a:r>
              <a:rPr sz="2400" spc="53" dirty="0">
                <a:solidFill>
                  <a:srgbClr val="2A3F52"/>
                </a:solidFill>
                <a:latin typeface="+mn-lt"/>
                <a:cs typeface="Arial"/>
              </a:rPr>
              <a:t>es</a:t>
            </a:r>
            <a:r>
              <a:rPr sz="2400" spc="-88" dirty="0">
                <a:solidFill>
                  <a:srgbClr val="2A3F52"/>
                </a:solidFill>
                <a:latin typeface="+mn-lt"/>
                <a:cs typeface="Arial"/>
              </a:rPr>
              <a:t> </a:t>
            </a:r>
            <a:r>
              <a:rPr sz="2400" spc="97" dirty="0">
                <a:solidFill>
                  <a:srgbClr val="2A3F52"/>
                </a:solidFill>
                <a:latin typeface="+mn-lt"/>
                <a:cs typeface="Arial"/>
              </a:rPr>
              <a:t>at</a:t>
            </a:r>
            <a:r>
              <a:rPr sz="2400" spc="-66" dirty="0">
                <a:solidFill>
                  <a:srgbClr val="2A3F52"/>
                </a:solidFill>
                <a:latin typeface="+mn-lt"/>
                <a:cs typeface="Arial"/>
              </a:rPr>
              <a:t> </a:t>
            </a:r>
            <a:r>
              <a:rPr sz="2400" spc="132" dirty="0">
                <a:solidFill>
                  <a:srgbClr val="2A3F52"/>
                </a:solidFill>
                <a:latin typeface="+mn-lt"/>
                <a:cs typeface="Arial"/>
              </a:rPr>
              <a:t>t</a:t>
            </a:r>
            <a:r>
              <a:rPr sz="2400" spc="132" dirty="0">
                <a:solidFill>
                  <a:srgbClr val="3B5972"/>
                </a:solidFill>
                <a:latin typeface="+mn-lt"/>
                <a:cs typeface="Arial"/>
              </a:rPr>
              <a:t>i</a:t>
            </a:r>
            <a:r>
              <a:rPr sz="2400" spc="132" dirty="0">
                <a:solidFill>
                  <a:srgbClr val="2A3F52"/>
                </a:solidFill>
                <a:latin typeface="+mn-lt"/>
                <a:cs typeface="Arial"/>
              </a:rPr>
              <a:t>me</a:t>
            </a:r>
            <a:r>
              <a:rPr sz="2400" spc="-22" dirty="0">
                <a:solidFill>
                  <a:srgbClr val="2A3F52"/>
                </a:solidFill>
                <a:latin typeface="+mn-lt"/>
                <a:cs typeface="Arial"/>
              </a:rPr>
              <a:t> </a:t>
            </a:r>
            <a:r>
              <a:rPr sz="2400" spc="269" dirty="0">
                <a:solidFill>
                  <a:srgbClr val="2A3F52"/>
                </a:solidFill>
                <a:latin typeface="+mn-lt"/>
                <a:cs typeface="Times New Roman"/>
              </a:rPr>
              <a:t>2</a:t>
            </a:r>
            <a:r>
              <a:rPr sz="2400" spc="35" dirty="0">
                <a:solidFill>
                  <a:srgbClr val="2A3F52"/>
                </a:solidFill>
                <a:latin typeface="+mn-lt"/>
                <a:cs typeface="Times New Roman"/>
              </a:rPr>
              <a:t> </a:t>
            </a:r>
            <a:r>
              <a:rPr sz="2400" spc="75" dirty="0">
                <a:solidFill>
                  <a:srgbClr val="2A3F52"/>
                </a:solidFill>
                <a:latin typeface="+mn-lt"/>
                <a:cs typeface="Arial"/>
              </a:rPr>
              <a:t>at</a:t>
            </a:r>
            <a:r>
              <a:rPr sz="2400" spc="-57" dirty="0">
                <a:solidFill>
                  <a:srgbClr val="2A3F52"/>
                </a:solidFill>
                <a:latin typeface="+mn-lt"/>
                <a:cs typeface="Arial"/>
              </a:rPr>
              <a:t> </a:t>
            </a:r>
            <a:r>
              <a:rPr sz="2400" spc="141" dirty="0">
                <a:solidFill>
                  <a:srgbClr val="2A3F52"/>
                </a:solidFill>
                <a:latin typeface="+mn-lt"/>
                <a:cs typeface="Arial"/>
              </a:rPr>
              <a:t>the</a:t>
            </a:r>
            <a:r>
              <a:rPr sz="2400" spc="-93" dirty="0">
                <a:solidFill>
                  <a:srgbClr val="2A3F52"/>
                </a:solidFill>
                <a:latin typeface="+mn-lt"/>
                <a:cs typeface="Arial"/>
              </a:rPr>
              <a:t> </a:t>
            </a:r>
            <a:r>
              <a:rPr sz="2400" spc="18" dirty="0">
                <a:solidFill>
                  <a:srgbClr val="2A3F52"/>
                </a:solidFill>
                <a:latin typeface="+mn-lt"/>
                <a:cs typeface="Arial"/>
              </a:rPr>
              <a:t>same  </a:t>
            </a:r>
            <a:r>
              <a:rPr sz="2400" spc="101" dirty="0">
                <a:solidFill>
                  <a:srgbClr val="2A3F52"/>
                </a:solidFill>
                <a:latin typeface="+mn-lt"/>
                <a:cs typeface="Arial"/>
              </a:rPr>
              <a:t>po</a:t>
            </a:r>
            <a:r>
              <a:rPr sz="2400" spc="101" dirty="0">
                <a:solidFill>
                  <a:srgbClr val="05080C"/>
                </a:solidFill>
                <a:latin typeface="+mn-lt"/>
                <a:cs typeface="Arial"/>
              </a:rPr>
              <a:t>i</a:t>
            </a:r>
            <a:r>
              <a:rPr sz="2400" spc="101" dirty="0">
                <a:solidFill>
                  <a:srgbClr val="2A3F52"/>
                </a:solidFill>
                <a:latin typeface="+mn-lt"/>
                <a:cs typeface="Arial"/>
              </a:rPr>
              <a:t>nt</a:t>
            </a:r>
            <a:r>
              <a:rPr sz="2400" spc="-141" dirty="0">
                <a:solidFill>
                  <a:srgbClr val="2A3F52"/>
                </a:solidFill>
                <a:latin typeface="+mn-lt"/>
                <a:cs typeface="Arial"/>
              </a:rPr>
              <a:t> </a:t>
            </a:r>
            <a:r>
              <a:rPr sz="2400" spc="627" dirty="0">
                <a:solidFill>
                  <a:srgbClr val="3B5972"/>
                </a:solidFill>
                <a:latin typeface="+mn-lt"/>
                <a:cs typeface="Arial"/>
              </a:rPr>
              <a:t>-</a:t>
            </a:r>
            <a:r>
              <a:rPr sz="2400" spc="-269" dirty="0">
                <a:solidFill>
                  <a:srgbClr val="3B5972"/>
                </a:solidFill>
                <a:latin typeface="+mn-lt"/>
                <a:cs typeface="Arial"/>
              </a:rPr>
              <a:t> </a:t>
            </a:r>
            <a:r>
              <a:rPr sz="2400" spc="49" dirty="0">
                <a:solidFill>
                  <a:srgbClr val="2A3F52"/>
                </a:solidFill>
                <a:latin typeface="+mn-lt"/>
                <a:cs typeface="Arial"/>
              </a:rPr>
              <a:t>we</a:t>
            </a:r>
            <a:r>
              <a:rPr sz="2400" spc="-75" dirty="0">
                <a:solidFill>
                  <a:srgbClr val="2A3F52"/>
                </a:solidFill>
                <a:latin typeface="+mn-lt"/>
                <a:cs typeface="Arial"/>
              </a:rPr>
              <a:t> </a:t>
            </a:r>
            <a:r>
              <a:rPr sz="2400" spc="31" dirty="0">
                <a:solidFill>
                  <a:srgbClr val="2A3F52"/>
                </a:solidFill>
                <a:latin typeface="+mn-lt"/>
                <a:cs typeface="Arial"/>
              </a:rPr>
              <a:t>can</a:t>
            </a:r>
            <a:r>
              <a:rPr sz="2400" spc="-202" dirty="0">
                <a:solidFill>
                  <a:srgbClr val="2A3F52"/>
                </a:solidFill>
                <a:latin typeface="+mn-lt"/>
                <a:cs typeface="Arial"/>
              </a:rPr>
              <a:t> </a:t>
            </a:r>
            <a:r>
              <a:rPr sz="2400" spc="44" dirty="0">
                <a:solidFill>
                  <a:srgbClr val="2A3F52"/>
                </a:solidFill>
                <a:latin typeface="+mn-lt"/>
                <a:cs typeface="Arial"/>
              </a:rPr>
              <a:t>ca</a:t>
            </a:r>
            <a:r>
              <a:rPr sz="2400" spc="44" dirty="0">
                <a:solidFill>
                  <a:srgbClr val="3B5972"/>
                </a:solidFill>
                <a:latin typeface="+mn-lt"/>
                <a:cs typeface="Arial"/>
              </a:rPr>
              <a:t>l</a:t>
            </a:r>
            <a:r>
              <a:rPr sz="2400" spc="44" dirty="0">
                <a:solidFill>
                  <a:srgbClr val="2A3F52"/>
                </a:solidFill>
                <a:latin typeface="+mn-lt"/>
                <a:cs typeface="Arial"/>
              </a:rPr>
              <a:t>cu</a:t>
            </a:r>
            <a:r>
              <a:rPr sz="2400" spc="44" dirty="0">
                <a:solidFill>
                  <a:srgbClr val="3B5972"/>
                </a:solidFill>
                <a:latin typeface="+mn-lt"/>
                <a:cs typeface="Arial"/>
              </a:rPr>
              <a:t>l</a:t>
            </a:r>
            <a:r>
              <a:rPr sz="2400" spc="44" dirty="0">
                <a:solidFill>
                  <a:srgbClr val="2A3F52"/>
                </a:solidFill>
                <a:latin typeface="+mn-lt"/>
                <a:cs typeface="Arial"/>
              </a:rPr>
              <a:t>ate</a:t>
            </a:r>
            <a:r>
              <a:rPr sz="2400" spc="-154" dirty="0">
                <a:solidFill>
                  <a:srgbClr val="2A3F52"/>
                </a:solidFill>
                <a:latin typeface="+mn-lt"/>
                <a:cs typeface="Arial"/>
              </a:rPr>
              <a:t> </a:t>
            </a:r>
            <a:r>
              <a:rPr sz="2400" spc="84" dirty="0" smtClean="0">
                <a:solidFill>
                  <a:srgbClr val="2A3F52"/>
                </a:solidFill>
                <a:latin typeface="+mn-lt"/>
                <a:cs typeface="Arial"/>
              </a:rPr>
              <a:t>vert</a:t>
            </a:r>
            <a:r>
              <a:rPr sz="2400" spc="84" dirty="0" smtClean="0">
                <a:solidFill>
                  <a:srgbClr val="05080C"/>
                </a:solidFill>
                <a:latin typeface="+mn-lt"/>
                <a:cs typeface="Arial"/>
              </a:rPr>
              <a:t>i</a:t>
            </a:r>
            <a:r>
              <a:rPr sz="2400" spc="84" dirty="0" smtClean="0">
                <a:solidFill>
                  <a:srgbClr val="2A3F52"/>
                </a:solidFill>
                <a:latin typeface="+mn-lt"/>
                <a:cs typeface="Arial"/>
              </a:rPr>
              <a:t>ca</a:t>
            </a:r>
            <a:r>
              <a:rPr sz="2400" spc="84" dirty="0" smtClean="0">
                <a:solidFill>
                  <a:srgbClr val="3B5972"/>
                </a:solidFill>
                <a:latin typeface="+mn-lt"/>
                <a:cs typeface="Arial"/>
              </a:rPr>
              <a:t>l</a:t>
            </a:r>
            <a:r>
              <a:rPr lang="en-US" sz="2400" spc="84" dirty="0" smtClean="0">
                <a:solidFill>
                  <a:srgbClr val="3B5972"/>
                </a:solidFill>
                <a:latin typeface="+mn-lt"/>
                <a:cs typeface="Arial"/>
              </a:rPr>
              <a:t> </a:t>
            </a:r>
            <a:r>
              <a:rPr sz="2400" spc="84" dirty="0" smtClean="0">
                <a:solidFill>
                  <a:srgbClr val="2A3F52"/>
                </a:solidFill>
                <a:latin typeface="+mn-lt"/>
                <a:cs typeface="Arial"/>
              </a:rPr>
              <a:t>flux</a:t>
            </a:r>
            <a:r>
              <a:rPr sz="2400" spc="-71" dirty="0" smtClean="0">
                <a:solidFill>
                  <a:srgbClr val="2A3F52"/>
                </a:solidFill>
                <a:latin typeface="+mn-lt"/>
                <a:cs typeface="Arial"/>
              </a:rPr>
              <a:t> </a:t>
            </a:r>
            <a:r>
              <a:rPr sz="2400" spc="62" dirty="0">
                <a:solidFill>
                  <a:srgbClr val="2A3F52"/>
                </a:solidFill>
                <a:latin typeface="+mn-lt"/>
                <a:cs typeface="Arial"/>
              </a:rPr>
              <a:t>at</a:t>
            </a:r>
            <a:r>
              <a:rPr sz="2400" spc="-124" dirty="0">
                <a:solidFill>
                  <a:srgbClr val="2A3F52"/>
                </a:solidFill>
                <a:latin typeface="+mn-lt"/>
                <a:cs typeface="Arial"/>
              </a:rPr>
              <a:t> </a:t>
            </a:r>
            <a:r>
              <a:rPr sz="2400" spc="115" dirty="0">
                <a:solidFill>
                  <a:srgbClr val="2A3F52"/>
                </a:solidFill>
                <a:latin typeface="+mn-lt"/>
                <a:cs typeface="Arial"/>
              </a:rPr>
              <a:t>that</a:t>
            </a:r>
            <a:r>
              <a:rPr sz="2400" spc="-71" dirty="0">
                <a:solidFill>
                  <a:srgbClr val="2A3F52"/>
                </a:solidFill>
                <a:latin typeface="+mn-lt"/>
                <a:cs typeface="Arial"/>
              </a:rPr>
              <a:t> </a:t>
            </a:r>
            <a:r>
              <a:rPr sz="2400" spc="93" dirty="0">
                <a:solidFill>
                  <a:srgbClr val="2A3F52"/>
                </a:solidFill>
                <a:latin typeface="+mn-lt"/>
                <a:cs typeface="Arial"/>
              </a:rPr>
              <a:t>po</a:t>
            </a:r>
            <a:r>
              <a:rPr sz="2400" spc="93" dirty="0">
                <a:solidFill>
                  <a:srgbClr val="3B5972"/>
                </a:solidFill>
                <a:latin typeface="+mn-lt"/>
                <a:cs typeface="Arial"/>
              </a:rPr>
              <a:t>i</a:t>
            </a:r>
            <a:r>
              <a:rPr sz="2400" spc="93" dirty="0">
                <a:solidFill>
                  <a:srgbClr val="2A3F52"/>
                </a:solidFill>
                <a:latin typeface="+mn-lt"/>
                <a:cs typeface="Arial"/>
              </a:rPr>
              <a:t>nt</a:t>
            </a:r>
            <a:r>
              <a:rPr sz="2400" spc="-168" dirty="0">
                <a:solidFill>
                  <a:srgbClr val="2A3F52"/>
                </a:solidFill>
                <a:latin typeface="+mn-lt"/>
                <a:cs typeface="Arial"/>
              </a:rPr>
              <a:t> </a:t>
            </a:r>
            <a:r>
              <a:rPr sz="2400" spc="44" dirty="0">
                <a:solidFill>
                  <a:srgbClr val="2A3F52"/>
                </a:solidFill>
                <a:latin typeface="+mn-lt"/>
                <a:cs typeface="Arial"/>
              </a:rPr>
              <a:t>and</a:t>
            </a:r>
            <a:r>
              <a:rPr sz="2400" spc="-150" dirty="0">
                <a:solidFill>
                  <a:srgbClr val="2A3F52"/>
                </a:solidFill>
                <a:latin typeface="+mn-lt"/>
                <a:cs typeface="Arial"/>
              </a:rPr>
              <a:t> </a:t>
            </a:r>
            <a:r>
              <a:rPr sz="2400" spc="22" dirty="0">
                <a:solidFill>
                  <a:srgbClr val="2A3F52"/>
                </a:solidFill>
                <a:latin typeface="+mn-lt"/>
                <a:cs typeface="Arial"/>
              </a:rPr>
              <a:t>over</a:t>
            </a:r>
            <a:r>
              <a:rPr sz="2400" spc="-159" dirty="0">
                <a:solidFill>
                  <a:srgbClr val="2A3F52"/>
                </a:solidFill>
                <a:latin typeface="+mn-lt"/>
                <a:cs typeface="Arial"/>
              </a:rPr>
              <a:t> </a:t>
            </a:r>
            <a:r>
              <a:rPr sz="2400" spc="119" dirty="0">
                <a:solidFill>
                  <a:srgbClr val="2A3F52"/>
                </a:solidFill>
                <a:latin typeface="+mn-lt"/>
                <a:cs typeface="Arial"/>
              </a:rPr>
              <a:t>that</a:t>
            </a:r>
            <a:r>
              <a:rPr sz="2400" spc="-146" dirty="0">
                <a:solidFill>
                  <a:srgbClr val="2A3F52"/>
                </a:solidFill>
                <a:latin typeface="+mn-lt"/>
                <a:cs typeface="Arial"/>
              </a:rPr>
              <a:t> </a:t>
            </a:r>
            <a:r>
              <a:rPr sz="2400" spc="124" dirty="0">
                <a:solidFill>
                  <a:srgbClr val="2A3F52"/>
                </a:solidFill>
                <a:latin typeface="+mn-lt"/>
                <a:cs typeface="Arial"/>
              </a:rPr>
              <a:t>time  </a:t>
            </a:r>
            <a:r>
              <a:rPr sz="2400" spc="44" dirty="0">
                <a:solidFill>
                  <a:srgbClr val="2A3F52"/>
                </a:solidFill>
                <a:latin typeface="+mn-lt"/>
                <a:cs typeface="Arial"/>
              </a:rPr>
              <a:t>pe</a:t>
            </a:r>
            <a:r>
              <a:rPr sz="2400" spc="44" dirty="0">
                <a:solidFill>
                  <a:srgbClr val="3B5972"/>
                </a:solidFill>
                <a:latin typeface="+mn-lt"/>
                <a:cs typeface="Arial"/>
              </a:rPr>
              <a:t>ri</a:t>
            </a:r>
            <a:r>
              <a:rPr sz="2400" spc="44" dirty="0">
                <a:solidFill>
                  <a:srgbClr val="2A3F52"/>
                </a:solidFill>
                <a:latin typeface="+mn-lt"/>
                <a:cs typeface="Arial"/>
              </a:rPr>
              <a:t>od</a:t>
            </a:r>
            <a:endParaRPr sz="2400" dirty="0">
              <a:latin typeface="+mn-lt"/>
              <a:cs typeface="Arial"/>
            </a:endParaRPr>
          </a:p>
        </p:txBody>
      </p:sp>
      <p:sp>
        <p:nvSpPr>
          <p:cNvPr id="11" name="object 11"/>
          <p:cNvSpPr txBox="1"/>
          <p:nvPr/>
        </p:nvSpPr>
        <p:spPr>
          <a:xfrm>
            <a:off x="669702" y="3015278"/>
            <a:ext cx="10779615" cy="738664"/>
          </a:xfrm>
          <a:prstGeom prst="rect">
            <a:avLst/>
          </a:prstGeom>
        </p:spPr>
        <p:txBody>
          <a:bodyPr vert="horz" wrap="square" lIns="0" tIns="0" rIns="0" bIns="0" rtlCol="0">
            <a:spAutoFit/>
          </a:bodyPr>
          <a:lstStyle/>
          <a:p>
            <a:pPr marL="11206"/>
            <a:r>
              <a:rPr sz="2400" i="1" u="heavy" spc="-44" dirty="0" err="1">
                <a:solidFill>
                  <a:srgbClr val="2A3F52"/>
                </a:solidFill>
                <a:cs typeface="Arial"/>
              </a:rPr>
              <a:t>Essenceof</a:t>
            </a:r>
            <a:r>
              <a:rPr sz="2400" i="1" u="heavy" spc="-190" dirty="0">
                <a:solidFill>
                  <a:srgbClr val="2A3F52"/>
                </a:solidFill>
                <a:cs typeface="Arial"/>
              </a:rPr>
              <a:t> </a:t>
            </a:r>
            <a:r>
              <a:rPr sz="2400" i="1" u="heavy" spc="44" dirty="0" smtClean="0">
                <a:solidFill>
                  <a:srgbClr val="2A3F52"/>
                </a:solidFill>
                <a:cs typeface="Times New Roman"/>
              </a:rPr>
              <a:t>method</a:t>
            </a:r>
            <a:r>
              <a:rPr sz="2400" i="1" u="heavy" spc="44" dirty="0" smtClean="0">
                <a:solidFill>
                  <a:srgbClr val="3B5972"/>
                </a:solidFill>
                <a:cs typeface="Times New Roman"/>
              </a:rPr>
              <a:t>:</a:t>
            </a:r>
            <a:r>
              <a:rPr lang="en-US" sz="2400" dirty="0">
                <a:cs typeface="Times New Roman"/>
              </a:rPr>
              <a:t> </a:t>
            </a:r>
            <a:r>
              <a:rPr sz="2400" spc="-229" dirty="0" smtClean="0">
                <a:solidFill>
                  <a:srgbClr val="2A3F52"/>
                </a:solidFill>
                <a:cs typeface="Times New Roman"/>
              </a:rPr>
              <a:t>V</a:t>
            </a:r>
            <a:r>
              <a:rPr sz="2400" spc="62" dirty="0" smtClean="0">
                <a:solidFill>
                  <a:srgbClr val="2A3F52"/>
                </a:solidFill>
                <a:cs typeface="Times New Roman"/>
              </a:rPr>
              <a:t>er</a:t>
            </a:r>
            <a:r>
              <a:rPr sz="2400" spc="115" dirty="0" smtClean="0">
                <a:solidFill>
                  <a:srgbClr val="2A3F52"/>
                </a:solidFill>
                <a:cs typeface="Times New Roman"/>
              </a:rPr>
              <a:t>t</a:t>
            </a:r>
            <a:r>
              <a:rPr sz="2400" spc="-132" dirty="0" smtClean="0">
                <a:solidFill>
                  <a:srgbClr val="3B5972"/>
                </a:solidFill>
                <a:cs typeface="Times New Roman"/>
              </a:rPr>
              <a:t>i</a:t>
            </a:r>
            <a:r>
              <a:rPr sz="2400" spc="13" dirty="0" smtClean="0">
                <a:solidFill>
                  <a:srgbClr val="2A3F52"/>
                </a:solidFill>
                <a:cs typeface="Times New Roman"/>
              </a:rPr>
              <a:t>c</a:t>
            </a:r>
            <a:r>
              <a:rPr sz="2400" spc="172" dirty="0" smtClean="0">
                <a:solidFill>
                  <a:srgbClr val="2A3F52"/>
                </a:solidFill>
                <a:cs typeface="Times New Roman"/>
              </a:rPr>
              <a:t>a</a:t>
            </a:r>
            <a:r>
              <a:rPr sz="2400" spc="-256" dirty="0" smtClean="0">
                <a:solidFill>
                  <a:srgbClr val="0F181F"/>
                </a:solidFill>
                <a:cs typeface="Times New Roman"/>
              </a:rPr>
              <a:t>l</a:t>
            </a:r>
            <a:r>
              <a:rPr sz="2400" dirty="0">
                <a:solidFill>
                  <a:srgbClr val="0F181F"/>
                </a:solidFill>
                <a:cs typeface="Times New Roman"/>
              </a:rPr>
              <a:t>	</a:t>
            </a:r>
            <a:r>
              <a:rPr sz="2400" spc="-53" dirty="0">
                <a:solidFill>
                  <a:srgbClr val="2A3F52"/>
                </a:solidFill>
                <a:cs typeface="Times New Roman"/>
              </a:rPr>
              <a:t>f</a:t>
            </a:r>
            <a:r>
              <a:rPr sz="2400" spc="13" dirty="0">
                <a:solidFill>
                  <a:srgbClr val="2A3F52"/>
                </a:solidFill>
                <a:cs typeface="Times New Roman"/>
              </a:rPr>
              <a:t>l</a:t>
            </a:r>
            <a:r>
              <a:rPr sz="2400" spc="-62" dirty="0">
                <a:solidFill>
                  <a:srgbClr val="2A3F52"/>
                </a:solidFill>
                <a:cs typeface="Times New Roman"/>
              </a:rPr>
              <a:t>ux</a:t>
            </a:r>
            <a:r>
              <a:rPr sz="2400" dirty="0">
                <a:solidFill>
                  <a:srgbClr val="2A3F52"/>
                </a:solidFill>
                <a:cs typeface="Times New Roman"/>
              </a:rPr>
              <a:t>	</a:t>
            </a:r>
            <a:r>
              <a:rPr sz="2400" spc="-40" dirty="0">
                <a:solidFill>
                  <a:srgbClr val="2A3F52"/>
                </a:solidFill>
                <a:cs typeface="Times New Roman"/>
              </a:rPr>
              <a:t>c</a:t>
            </a:r>
            <a:r>
              <a:rPr sz="2400" spc="44" dirty="0">
                <a:solidFill>
                  <a:srgbClr val="2A3F52"/>
                </a:solidFill>
                <a:cs typeface="Times New Roman"/>
              </a:rPr>
              <a:t>an</a:t>
            </a:r>
            <a:r>
              <a:rPr sz="2400" dirty="0">
                <a:solidFill>
                  <a:srgbClr val="2A3F52"/>
                </a:solidFill>
                <a:cs typeface="Times New Roman"/>
              </a:rPr>
              <a:t>	</a:t>
            </a:r>
            <a:r>
              <a:rPr sz="2400" spc="40" dirty="0">
                <a:solidFill>
                  <a:srgbClr val="2A3F52"/>
                </a:solidFill>
                <a:cs typeface="Arial"/>
              </a:rPr>
              <a:t>be</a:t>
            </a:r>
            <a:r>
              <a:rPr sz="2400" dirty="0">
                <a:solidFill>
                  <a:srgbClr val="2A3F52"/>
                </a:solidFill>
                <a:cs typeface="Arial"/>
              </a:rPr>
              <a:t> </a:t>
            </a:r>
            <a:r>
              <a:rPr sz="2400" spc="-9" dirty="0">
                <a:solidFill>
                  <a:srgbClr val="2A3F52"/>
                </a:solidFill>
                <a:cs typeface="Arial"/>
              </a:rPr>
              <a:t> </a:t>
            </a:r>
            <a:r>
              <a:rPr sz="2400" spc="40" dirty="0" smtClean="0">
                <a:solidFill>
                  <a:srgbClr val="2A3F52"/>
                </a:solidFill>
                <a:cs typeface="Times New Roman"/>
              </a:rPr>
              <a:t>represented</a:t>
            </a:r>
            <a:r>
              <a:rPr lang="en-US" sz="2400" dirty="0">
                <a:solidFill>
                  <a:srgbClr val="2A3F52"/>
                </a:solidFill>
                <a:cs typeface="Times New Roman"/>
              </a:rPr>
              <a:t> </a:t>
            </a:r>
            <a:r>
              <a:rPr sz="2400" spc="62" dirty="0" smtClean="0">
                <a:solidFill>
                  <a:srgbClr val="2A3F52"/>
                </a:solidFill>
                <a:cs typeface="Times New Roman"/>
              </a:rPr>
              <a:t>as</a:t>
            </a:r>
            <a:r>
              <a:rPr lang="en-US" sz="2400" spc="62" dirty="0" smtClean="0">
                <a:solidFill>
                  <a:srgbClr val="2A3F52"/>
                </a:solidFill>
                <a:cs typeface="Times New Roman"/>
              </a:rPr>
              <a:t> </a:t>
            </a:r>
            <a:r>
              <a:rPr sz="2400" spc="49" dirty="0" smtClean="0">
                <a:solidFill>
                  <a:srgbClr val="2A3F52"/>
                </a:solidFill>
                <a:cs typeface="Times New Roman"/>
              </a:rPr>
              <a:t>a</a:t>
            </a:r>
            <a:r>
              <a:rPr sz="2400" dirty="0">
                <a:solidFill>
                  <a:srgbClr val="2A3F52"/>
                </a:solidFill>
                <a:cs typeface="Times New Roman"/>
              </a:rPr>
              <a:t>	</a:t>
            </a:r>
            <a:r>
              <a:rPr sz="2400" spc="-4" dirty="0" smtClean="0">
                <a:solidFill>
                  <a:srgbClr val="2A3F52"/>
                </a:solidFill>
                <a:cs typeface="Times New Roman"/>
              </a:rPr>
              <a:t>c</a:t>
            </a:r>
            <a:r>
              <a:rPr sz="2400" spc="26" dirty="0" smtClean="0">
                <a:solidFill>
                  <a:srgbClr val="2A3F52"/>
                </a:solidFill>
                <a:cs typeface="Times New Roman"/>
              </a:rPr>
              <a:t>o</a:t>
            </a:r>
            <a:r>
              <a:rPr sz="2400" spc="-62" dirty="0" smtClean="0">
                <a:solidFill>
                  <a:srgbClr val="2A3F52"/>
                </a:solidFill>
                <a:cs typeface="Times New Roman"/>
              </a:rPr>
              <a:t>varia</a:t>
            </a:r>
            <a:r>
              <a:rPr sz="2400" spc="13" dirty="0" smtClean="0">
                <a:solidFill>
                  <a:srgbClr val="2A3F52"/>
                </a:solidFill>
                <a:cs typeface="Times New Roman"/>
              </a:rPr>
              <a:t>n</a:t>
            </a:r>
            <a:r>
              <a:rPr sz="2400" spc="9" dirty="0" smtClean="0">
                <a:solidFill>
                  <a:srgbClr val="2A3F52"/>
                </a:solidFill>
                <a:cs typeface="Times New Roman"/>
              </a:rPr>
              <a:t>c</a:t>
            </a:r>
            <a:r>
              <a:rPr sz="2400" spc="150" dirty="0" smtClean="0">
                <a:solidFill>
                  <a:srgbClr val="2A3F52"/>
                </a:solidFill>
                <a:cs typeface="Times New Roman"/>
              </a:rPr>
              <a:t>e</a:t>
            </a:r>
            <a:r>
              <a:rPr sz="2400" dirty="0" smtClean="0">
                <a:solidFill>
                  <a:srgbClr val="2A3F52"/>
                </a:solidFill>
                <a:cs typeface="Times New Roman"/>
              </a:rPr>
              <a:t>  </a:t>
            </a:r>
            <a:r>
              <a:rPr sz="2400" spc="53" dirty="0">
                <a:solidFill>
                  <a:srgbClr val="2A3F52"/>
                </a:solidFill>
                <a:cs typeface="Times New Roman"/>
              </a:rPr>
              <a:t>o</a:t>
            </a:r>
            <a:r>
              <a:rPr sz="2400" spc="-53" dirty="0">
                <a:solidFill>
                  <a:srgbClr val="2A3F52"/>
                </a:solidFill>
                <a:cs typeface="Times New Roman"/>
              </a:rPr>
              <a:t>f</a:t>
            </a:r>
            <a:r>
              <a:rPr sz="2400" dirty="0">
                <a:solidFill>
                  <a:srgbClr val="2A3F52"/>
                </a:solidFill>
                <a:cs typeface="Times New Roman"/>
              </a:rPr>
              <a:t> </a:t>
            </a:r>
            <a:r>
              <a:rPr sz="2400" spc="-18" dirty="0">
                <a:solidFill>
                  <a:srgbClr val="2A3F52"/>
                </a:solidFill>
                <a:cs typeface="Times New Roman"/>
              </a:rPr>
              <a:t> </a:t>
            </a:r>
            <a:r>
              <a:rPr sz="2400" spc="344" dirty="0">
                <a:solidFill>
                  <a:srgbClr val="2A3F52"/>
                </a:solidFill>
                <a:cs typeface="Times New Roman"/>
              </a:rPr>
              <a:t>t</a:t>
            </a:r>
            <a:r>
              <a:rPr sz="2400" spc="-4" dirty="0">
                <a:solidFill>
                  <a:srgbClr val="2A3F52"/>
                </a:solidFill>
                <a:cs typeface="Times New Roman"/>
              </a:rPr>
              <a:t>he</a:t>
            </a:r>
            <a:r>
              <a:rPr sz="2400" dirty="0">
                <a:solidFill>
                  <a:srgbClr val="2A3F52"/>
                </a:solidFill>
                <a:cs typeface="Times New Roman"/>
              </a:rPr>
              <a:t>	</a:t>
            </a:r>
            <a:r>
              <a:rPr sz="2400" spc="26" dirty="0" smtClean="0">
                <a:solidFill>
                  <a:srgbClr val="2A3F52"/>
                </a:solidFill>
                <a:cs typeface="Times New Roman"/>
              </a:rPr>
              <a:t>ver</a:t>
            </a:r>
            <a:r>
              <a:rPr sz="2400" spc="154" dirty="0" smtClean="0">
                <a:solidFill>
                  <a:srgbClr val="2A3F52"/>
                </a:solidFill>
                <a:cs typeface="Times New Roman"/>
              </a:rPr>
              <a:t>t</a:t>
            </a:r>
            <a:r>
              <a:rPr sz="2400" spc="-132" dirty="0" smtClean="0">
                <a:solidFill>
                  <a:srgbClr val="3B5972"/>
                </a:solidFill>
                <a:cs typeface="Times New Roman"/>
              </a:rPr>
              <a:t>i</a:t>
            </a:r>
            <a:r>
              <a:rPr sz="2400" spc="13" dirty="0" smtClean="0">
                <a:solidFill>
                  <a:srgbClr val="2A3F52"/>
                </a:solidFill>
                <a:cs typeface="Times New Roman"/>
              </a:rPr>
              <a:t>c</a:t>
            </a:r>
            <a:r>
              <a:rPr sz="2400" spc="137" dirty="0" smtClean="0">
                <a:solidFill>
                  <a:srgbClr val="2A3F52"/>
                </a:solidFill>
                <a:cs typeface="Times New Roman"/>
              </a:rPr>
              <a:t>a</a:t>
            </a:r>
            <a:r>
              <a:rPr sz="2400" spc="-256" dirty="0" smtClean="0">
                <a:solidFill>
                  <a:srgbClr val="05080C"/>
                </a:solidFill>
                <a:cs typeface="Times New Roman"/>
              </a:rPr>
              <a:t>l</a:t>
            </a:r>
            <a:r>
              <a:rPr lang="en-US" sz="2400" dirty="0">
                <a:cs typeface="Times New Roman"/>
              </a:rPr>
              <a:t> </a:t>
            </a:r>
            <a:r>
              <a:rPr sz="2400" spc="62" dirty="0" smtClean="0">
                <a:solidFill>
                  <a:srgbClr val="2A3F52"/>
                </a:solidFill>
                <a:cs typeface="Arial"/>
              </a:rPr>
              <a:t>ve</a:t>
            </a:r>
            <a:r>
              <a:rPr sz="2400" spc="62" dirty="0" smtClean="0">
                <a:solidFill>
                  <a:srgbClr val="3B5972"/>
                </a:solidFill>
                <a:cs typeface="Arial"/>
              </a:rPr>
              <a:t>l</a:t>
            </a:r>
            <a:r>
              <a:rPr sz="2400" spc="62" dirty="0" smtClean="0">
                <a:solidFill>
                  <a:srgbClr val="2A3F52"/>
                </a:solidFill>
                <a:cs typeface="Arial"/>
              </a:rPr>
              <a:t>ocity</a:t>
            </a:r>
            <a:r>
              <a:rPr sz="2400" spc="-190" dirty="0" smtClean="0">
                <a:solidFill>
                  <a:srgbClr val="2A3F52"/>
                </a:solidFill>
                <a:cs typeface="Arial"/>
              </a:rPr>
              <a:t> </a:t>
            </a:r>
            <a:r>
              <a:rPr sz="2400" spc="31" dirty="0">
                <a:solidFill>
                  <a:srgbClr val="2A3F52"/>
                </a:solidFill>
                <a:cs typeface="Times New Roman"/>
              </a:rPr>
              <a:t>and</a:t>
            </a:r>
            <a:r>
              <a:rPr sz="2400" spc="-66" dirty="0">
                <a:solidFill>
                  <a:srgbClr val="2A3F52"/>
                </a:solidFill>
                <a:cs typeface="Times New Roman"/>
              </a:rPr>
              <a:t> </a:t>
            </a:r>
            <a:r>
              <a:rPr sz="2400" spc="49" dirty="0">
                <a:solidFill>
                  <a:srgbClr val="2A3F52"/>
                </a:solidFill>
                <a:cs typeface="Times New Roman"/>
              </a:rPr>
              <a:t>concentrat</a:t>
            </a:r>
            <a:r>
              <a:rPr sz="2400" spc="49" dirty="0">
                <a:solidFill>
                  <a:srgbClr val="3B5972"/>
                </a:solidFill>
                <a:cs typeface="Times New Roman"/>
              </a:rPr>
              <a:t>i</a:t>
            </a:r>
            <a:r>
              <a:rPr sz="2400" spc="49" dirty="0">
                <a:solidFill>
                  <a:srgbClr val="2A3F52"/>
                </a:solidFill>
                <a:cs typeface="Times New Roman"/>
              </a:rPr>
              <a:t>on</a:t>
            </a:r>
            <a:r>
              <a:rPr sz="2400" spc="-146" dirty="0">
                <a:solidFill>
                  <a:srgbClr val="2A3F52"/>
                </a:solidFill>
                <a:cs typeface="Times New Roman"/>
              </a:rPr>
              <a:t> </a:t>
            </a:r>
            <a:r>
              <a:rPr sz="2400" spc="-9" dirty="0">
                <a:solidFill>
                  <a:srgbClr val="2A3F52"/>
                </a:solidFill>
                <a:cs typeface="Times New Roman"/>
              </a:rPr>
              <a:t>of</a:t>
            </a:r>
            <a:r>
              <a:rPr sz="2400" spc="-176" dirty="0">
                <a:solidFill>
                  <a:srgbClr val="2A3F52"/>
                </a:solidFill>
                <a:cs typeface="Times New Roman"/>
              </a:rPr>
              <a:t> </a:t>
            </a:r>
            <a:r>
              <a:rPr sz="2400" spc="137" dirty="0">
                <a:solidFill>
                  <a:srgbClr val="2A3F52"/>
                </a:solidFill>
                <a:cs typeface="Times New Roman"/>
              </a:rPr>
              <a:t>the</a:t>
            </a:r>
            <a:r>
              <a:rPr sz="2400" spc="-146" dirty="0">
                <a:solidFill>
                  <a:srgbClr val="2A3F52"/>
                </a:solidFill>
                <a:cs typeface="Times New Roman"/>
              </a:rPr>
              <a:t> </a:t>
            </a:r>
            <a:r>
              <a:rPr sz="2400" spc="49" dirty="0">
                <a:solidFill>
                  <a:srgbClr val="2A3F52"/>
                </a:solidFill>
                <a:cs typeface="Times New Roman"/>
              </a:rPr>
              <a:t>ent</a:t>
            </a:r>
            <a:r>
              <a:rPr sz="2400" spc="49" dirty="0">
                <a:solidFill>
                  <a:srgbClr val="3B5972"/>
                </a:solidFill>
                <a:cs typeface="Times New Roman"/>
              </a:rPr>
              <a:t>i</a:t>
            </a:r>
            <a:r>
              <a:rPr sz="2400" spc="49" dirty="0">
                <a:solidFill>
                  <a:srgbClr val="2A3F52"/>
                </a:solidFill>
                <a:cs typeface="Times New Roman"/>
              </a:rPr>
              <a:t>ty</a:t>
            </a:r>
            <a:r>
              <a:rPr sz="2400" spc="-146" dirty="0">
                <a:solidFill>
                  <a:srgbClr val="2A3F52"/>
                </a:solidFill>
                <a:cs typeface="Times New Roman"/>
              </a:rPr>
              <a:t> </a:t>
            </a:r>
            <a:r>
              <a:rPr lang="en-US" sz="2400" spc="-146" dirty="0" smtClean="0">
                <a:solidFill>
                  <a:srgbClr val="2A3F52"/>
                </a:solidFill>
                <a:cs typeface="Times New Roman"/>
              </a:rPr>
              <a:t> </a:t>
            </a:r>
            <a:r>
              <a:rPr sz="2400" spc="4" dirty="0" smtClean="0">
                <a:solidFill>
                  <a:srgbClr val="2A3F52"/>
                </a:solidFill>
                <a:cs typeface="Times New Roman"/>
              </a:rPr>
              <a:t>of</a:t>
            </a:r>
            <a:r>
              <a:rPr sz="2400" spc="-57" dirty="0" smtClean="0">
                <a:solidFill>
                  <a:srgbClr val="2A3F52"/>
                </a:solidFill>
                <a:cs typeface="Times New Roman"/>
              </a:rPr>
              <a:t> </a:t>
            </a:r>
            <a:r>
              <a:rPr sz="2400" spc="53" dirty="0">
                <a:solidFill>
                  <a:srgbClr val="3B5972"/>
                </a:solidFill>
                <a:cs typeface="Arial"/>
              </a:rPr>
              <a:t>i</a:t>
            </a:r>
            <a:r>
              <a:rPr sz="2400" spc="53" dirty="0">
                <a:solidFill>
                  <a:srgbClr val="2A3F52"/>
                </a:solidFill>
                <a:cs typeface="Arial"/>
              </a:rPr>
              <a:t>nterest</a:t>
            </a:r>
            <a:endParaRPr sz="2400" dirty="0">
              <a:cs typeface="Arial"/>
            </a:endParaRPr>
          </a:p>
        </p:txBody>
      </p:sp>
      <p:sp>
        <p:nvSpPr>
          <p:cNvPr id="13" name="TextBox 12"/>
          <p:cNvSpPr txBox="1"/>
          <p:nvPr/>
        </p:nvSpPr>
        <p:spPr>
          <a:xfrm>
            <a:off x="2202287" y="71849"/>
            <a:ext cx="6284889" cy="646331"/>
          </a:xfrm>
          <a:prstGeom prst="rect">
            <a:avLst/>
          </a:prstGeom>
          <a:noFill/>
        </p:spPr>
        <p:txBody>
          <a:bodyPr wrap="square" rtlCol="0">
            <a:spAutoFit/>
          </a:bodyPr>
          <a:lstStyle/>
          <a:p>
            <a:r>
              <a:rPr lang="en-US" sz="3600" dirty="0" smtClean="0">
                <a:solidFill>
                  <a:srgbClr val="C00000"/>
                </a:solidFill>
              </a:rPr>
              <a:t>How to measure flux</a:t>
            </a:r>
            <a:endParaRPr lang="en-US" sz="3600" dirty="0">
              <a:solidFill>
                <a:srgbClr val="C00000"/>
              </a:solidFill>
            </a:endParaRPr>
          </a:p>
        </p:txBody>
      </p:sp>
    </p:spTree>
    <p:extLst>
      <p:ext uri="{BB962C8B-B14F-4D97-AF65-F5344CB8AC3E}">
        <p14:creationId xmlns:p14="http://schemas.microsoft.com/office/powerpoint/2010/main" val="162438743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8789" y="619903"/>
            <a:ext cx="11887200" cy="5129609"/>
          </a:xfrm>
          <a:prstGeom prst="rect">
            <a:avLst/>
          </a:prstGeom>
        </p:spPr>
        <p:txBody>
          <a:bodyPr vert="horz" wrap="square" lIns="0" tIns="0" rIns="0" bIns="0" rtlCol="0">
            <a:spAutoFit/>
          </a:bodyPr>
          <a:lstStyle/>
          <a:p>
            <a:pPr marL="313781" indent="-302575">
              <a:buFont typeface="Arial"/>
              <a:buChar char="•"/>
              <a:tabLst>
                <a:tab pos="313781" algn="l"/>
              </a:tabLst>
            </a:pPr>
            <a:r>
              <a:rPr sz="4000" dirty="0">
                <a:solidFill>
                  <a:srgbClr val="001F5F"/>
                </a:solidFill>
                <a:latin typeface="Calibri"/>
                <a:cs typeface="Calibri"/>
              </a:rPr>
              <a:t>Modern </a:t>
            </a:r>
            <a:r>
              <a:rPr sz="4000" spc="-9" dirty="0">
                <a:solidFill>
                  <a:srgbClr val="001F5F"/>
                </a:solidFill>
                <a:latin typeface="Calibri"/>
                <a:cs typeface="Calibri"/>
              </a:rPr>
              <a:t>instruments </a:t>
            </a:r>
            <a:r>
              <a:rPr sz="4000" dirty="0">
                <a:solidFill>
                  <a:srgbClr val="001F5F"/>
                </a:solidFill>
                <a:latin typeface="Calibri"/>
                <a:cs typeface="Calibri"/>
              </a:rPr>
              <a:t>and </a:t>
            </a:r>
            <a:r>
              <a:rPr sz="4000" spc="-13" dirty="0">
                <a:solidFill>
                  <a:srgbClr val="001F5F"/>
                </a:solidFill>
                <a:latin typeface="Calibri"/>
                <a:cs typeface="Calibri"/>
              </a:rPr>
              <a:t>software </a:t>
            </a:r>
            <a:r>
              <a:rPr sz="4000" spc="-31" dirty="0">
                <a:solidFill>
                  <a:srgbClr val="001F5F"/>
                </a:solidFill>
                <a:latin typeface="Calibri"/>
                <a:cs typeface="Calibri"/>
              </a:rPr>
              <a:t>make</a:t>
            </a:r>
            <a:r>
              <a:rPr sz="4000" spc="-110" dirty="0">
                <a:solidFill>
                  <a:srgbClr val="001F5F"/>
                </a:solidFill>
                <a:latin typeface="Calibri"/>
                <a:cs typeface="Calibri"/>
              </a:rPr>
              <a:t> </a:t>
            </a:r>
            <a:r>
              <a:rPr sz="4000" spc="-4" dirty="0">
                <a:solidFill>
                  <a:srgbClr val="001F5F"/>
                </a:solidFill>
                <a:latin typeface="Calibri"/>
                <a:cs typeface="Calibri"/>
              </a:rPr>
              <a:t>this</a:t>
            </a:r>
            <a:endParaRPr sz="4000" dirty="0">
              <a:latin typeface="Calibri"/>
              <a:cs typeface="Calibri"/>
            </a:endParaRPr>
          </a:p>
          <a:p>
            <a:pPr marL="313221" marR="789497">
              <a:spcBef>
                <a:spcPts val="759"/>
              </a:spcBef>
            </a:pPr>
            <a:r>
              <a:rPr sz="4000" spc="-9" dirty="0">
                <a:solidFill>
                  <a:srgbClr val="001F5F"/>
                </a:solidFill>
                <a:latin typeface="Calibri"/>
                <a:cs typeface="Calibri"/>
              </a:rPr>
              <a:t>method </a:t>
            </a:r>
            <a:r>
              <a:rPr sz="4000" spc="-4" dirty="0">
                <a:solidFill>
                  <a:srgbClr val="001F5F"/>
                </a:solidFill>
                <a:latin typeface="Calibri"/>
                <a:cs typeface="Calibri"/>
              </a:rPr>
              <a:t>easily </a:t>
            </a:r>
            <a:r>
              <a:rPr sz="4000" spc="-13" dirty="0">
                <a:solidFill>
                  <a:srgbClr val="001F5F"/>
                </a:solidFill>
                <a:latin typeface="Calibri"/>
                <a:cs typeface="Calibri"/>
              </a:rPr>
              <a:t>available </a:t>
            </a:r>
            <a:r>
              <a:rPr sz="4000" dirty="0">
                <a:solidFill>
                  <a:srgbClr val="001F5F"/>
                </a:solidFill>
                <a:latin typeface="Calibri"/>
                <a:cs typeface="Calibri"/>
              </a:rPr>
              <a:t>and </a:t>
            </a:r>
            <a:r>
              <a:rPr sz="4000" spc="-9" dirty="0">
                <a:solidFill>
                  <a:srgbClr val="001F5F"/>
                </a:solidFill>
                <a:latin typeface="Calibri"/>
                <a:cs typeface="Calibri"/>
              </a:rPr>
              <a:t>potentially  </a:t>
            </a:r>
            <a:r>
              <a:rPr sz="4000" spc="-4" dirty="0">
                <a:solidFill>
                  <a:srgbClr val="001F5F"/>
                </a:solidFill>
                <a:latin typeface="Calibri"/>
                <a:cs typeface="Calibri"/>
              </a:rPr>
              <a:t>widely-used </a:t>
            </a:r>
            <a:r>
              <a:rPr sz="4000" dirty="0">
                <a:solidFill>
                  <a:srgbClr val="001F5F"/>
                </a:solidFill>
                <a:latin typeface="Calibri"/>
                <a:cs typeface="Calibri"/>
              </a:rPr>
              <a:t>in </a:t>
            </a:r>
            <a:r>
              <a:rPr sz="4000" spc="-9" dirty="0">
                <a:solidFill>
                  <a:srgbClr val="001F5F"/>
                </a:solidFill>
                <a:latin typeface="Calibri"/>
                <a:cs typeface="Calibri"/>
              </a:rPr>
              <a:t>studies </a:t>
            </a:r>
            <a:r>
              <a:rPr sz="4000" spc="-13" dirty="0">
                <a:solidFill>
                  <a:srgbClr val="001F5F"/>
                </a:solidFill>
                <a:latin typeface="Calibri"/>
                <a:cs typeface="Calibri"/>
              </a:rPr>
              <a:t>beyond  </a:t>
            </a:r>
            <a:r>
              <a:rPr sz="4000" spc="-26" dirty="0">
                <a:solidFill>
                  <a:srgbClr val="001F5F"/>
                </a:solidFill>
                <a:latin typeface="Calibri"/>
                <a:cs typeface="Calibri"/>
              </a:rPr>
              <a:t>micrometeorology, </a:t>
            </a:r>
            <a:r>
              <a:rPr sz="4000" spc="-4" dirty="0">
                <a:solidFill>
                  <a:srgbClr val="001F5F"/>
                </a:solidFill>
                <a:latin typeface="Calibri"/>
                <a:cs typeface="Calibri"/>
              </a:rPr>
              <a:t>such </a:t>
            </a:r>
            <a:r>
              <a:rPr sz="4000" dirty="0">
                <a:solidFill>
                  <a:srgbClr val="001F5F"/>
                </a:solidFill>
                <a:latin typeface="Calibri"/>
                <a:cs typeface="Calibri"/>
              </a:rPr>
              <a:t>as in </a:t>
            </a:r>
            <a:r>
              <a:rPr sz="4000" spc="-35" dirty="0">
                <a:solidFill>
                  <a:srgbClr val="001F5F"/>
                </a:solidFill>
                <a:latin typeface="Calibri"/>
                <a:cs typeface="Calibri"/>
              </a:rPr>
              <a:t>ecology,  </a:t>
            </a:r>
            <a:r>
              <a:rPr sz="4000" spc="-40" dirty="0">
                <a:solidFill>
                  <a:srgbClr val="001F5F"/>
                </a:solidFill>
                <a:latin typeface="Calibri"/>
                <a:cs typeface="Calibri"/>
              </a:rPr>
              <a:t>hydrology, </a:t>
            </a:r>
            <a:r>
              <a:rPr sz="4000" spc="-18" dirty="0">
                <a:solidFill>
                  <a:srgbClr val="001F5F"/>
                </a:solidFill>
                <a:latin typeface="Calibri"/>
                <a:cs typeface="Calibri"/>
              </a:rPr>
              <a:t>environmental </a:t>
            </a:r>
            <a:r>
              <a:rPr sz="4000" dirty="0">
                <a:solidFill>
                  <a:srgbClr val="001F5F"/>
                </a:solidFill>
                <a:latin typeface="Calibri"/>
                <a:cs typeface="Calibri"/>
              </a:rPr>
              <a:t>and </a:t>
            </a:r>
            <a:r>
              <a:rPr sz="4000" spc="-4" dirty="0">
                <a:solidFill>
                  <a:srgbClr val="001F5F"/>
                </a:solidFill>
                <a:latin typeface="Calibri"/>
                <a:cs typeface="Calibri"/>
              </a:rPr>
              <a:t>industrial  monitoring,</a:t>
            </a:r>
            <a:r>
              <a:rPr sz="4000" spc="-66" dirty="0">
                <a:solidFill>
                  <a:srgbClr val="001F5F"/>
                </a:solidFill>
                <a:latin typeface="Calibri"/>
                <a:cs typeface="Calibri"/>
              </a:rPr>
              <a:t> </a:t>
            </a:r>
            <a:r>
              <a:rPr sz="4000" i="1" spc="-18" dirty="0">
                <a:solidFill>
                  <a:srgbClr val="001F5F"/>
                </a:solidFill>
                <a:latin typeface="Calibri"/>
                <a:cs typeface="Calibri"/>
              </a:rPr>
              <a:t>etc.</a:t>
            </a:r>
            <a:endParaRPr sz="4000" dirty="0">
              <a:latin typeface="Calibri"/>
              <a:cs typeface="Calibri"/>
            </a:endParaRPr>
          </a:p>
          <a:p>
            <a:pPr marL="313781" marR="236457" indent="-302575">
              <a:spcBef>
                <a:spcPts val="759"/>
              </a:spcBef>
              <a:buChar char="•"/>
              <a:tabLst>
                <a:tab pos="303135" algn="l"/>
              </a:tabLst>
            </a:pPr>
            <a:r>
              <a:rPr sz="4000" dirty="0">
                <a:solidFill>
                  <a:srgbClr val="001F5F"/>
                </a:solidFill>
                <a:latin typeface="Calibri"/>
                <a:cs typeface="Calibri"/>
              </a:rPr>
              <a:t>Main </a:t>
            </a:r>
            <a:r>
              <a:rPr sz="4000" spc="-4" dirty="0">
                <a:solidFill>
                  <a:srgbClr val="001F5F"/>
                </a:solidFill>
                <a:latin typeface="Calibri"/>
                <a:cs typeface="Calibri"/>
              </a:rPr>
              <a:t>challenge of the </a:t>
            </a:r>
            <a:r>
              <a:rPr sz="4000" spc="-9" dirty="0">
                <a:solidFill>
                  <a:srgbClr val="001F5F"/>
                </a:solidFill>
                <a:latin typeface="Calibri"/>
                <a:cs typeface="Calibri"/>
              </a:rPr>
              <a:t>method </a:t>
            </a:r>
            <a:r>
              <a:rPr sz="4000" spc="-22" dirty="0">
                <a:solidFill>
                  <a:srgbClr val="001F5F"/>
                </a:solidFill>
                <a:latin typeface="Calibri"/>
                <a:cs typeface="Calibri"/>
              </a:rPr>
              <a:t>for </a:t>
            </a:r>
            <a:r>
              <a:rPr sz="4000" dirty="0">
                <a:solidFill>
                  <a:srgbClr val="001F5F"/>
                </a:solidFill>
                <a:latin typeface="Calibri"/>
                <a:cs typeface="Calibri"/>
              </a:rPr>
              <a:t>a </a:t>
            </a:r>
            <a:r>
              <a:rPr sz="4000" spc="-4" dirty="0">
                <a:solidFill>
                  <a:srgbClr val="001F5F"/>
                </a:solidFill>
                <a:latin typeface="Calibri"/>
                <a:cs typeface="Calibri"/>
              </a:rPr>
              <a:t>non-  </a:t>
            </a:r>
            <a:r>
              <a:rPr sz="4000" spc="-13" dirty="0">
                <a:solidFill>
                  <a:srgbClr val="001F5F"/>
                </a:solidFill>
                <a:latin typeface="Calibri"/>
                <a:cs typeface="Calibri"/>
              </a:rPr>
              <a:t>expert </a:t>
            </a:r>
            <a:r>
              <a:rPr sz="4000" dirty="0">
                <a:solidFill>
                  <a:srgbClr val="001F5F"/>
                </a:solidFill>
                <a:latin typeface="Calibri"/>
                <a:cs typeface="Calibri"/>
              </a:rPr>
              <a:t>is </a:t>
            </a:r>
            <a:r>
              <a:rPr sz="4000" spc="-4" dirty="0">
                <a:solidFill>
                  <a:srgbClr val="001F5F"/>
                </a:solidFill>
                <a:latin typeface="Calibri"/>
                <a:cs typeface="Calibri"/>
              </a:rPr>
              <a:t>the shear </a:t>
            </a:r>
            <a:r>
              <a:rPr sz="4000" spc="-13" dirty="0">
                <a:solidFill>
                  <a:srgbClr val="001F5F"/>
                </a:solidFill>
                <a:latin typeface="Calibri"/>
                <a:cs typeface="Calibri"/>
              </a:rPr>
              <a:t>complexity </a:t>
            </a:r>
            <a:r>
              <a:rPr sz="4000" spc="-4" dirty="0">
                <a:solidFill>
                  <a:srgbClr val="001F5F"/>
                </a:solidFill>
                <a:latin typeface="Calibri"/>
                <a:cs typeface="Calibri"/>
              </a:rPr>
              <a:t>of </a:t>
            </a:r>
            <a:r>
              <a:rPr sz="4000" spc="-31" dirty="0">
                <a:solidFill>
                  <a:srgbClr val="001F5F"/>
                </a:solidFill>
                <a:latin typeface="Calibri"/>
                <a:cs typeface="Calibri"/>
              </a:rPr>
              <a:t>system  </a:t>
            </a:r>
            <a:r>
              <a:rPr sz="4000" spc="-4" dirty="0">
                <a:solidFill>
                  <a:srgbClr val="001F5F"/>
                </a:solidFill>
                <a:latin typeface="Calibri"/>
                <a:cs typeface="Calibri"/>
              </a:rPr>
              <a:t>design, </a:t>
            </a:r>
            <a:r>
              <a:rPr sz="4000" spc="-13" dirty="0">
                <a:solidFill>
                  <a:srgbClr val="001F5F"/>
                </a:solidFill>
                <a:latin typeface="Calibri"/>
                <a:cs typeface="Calibri"/>
              </a:rPr>
              <a:t>implementation </a:t>
            </a:r>
            <a:r>
              <a:rPr sz="4000" dirty="0">
                <a:solidFill>
                  <a:srgbClr val="001F5F"/>
                </a:solidFill>
                <a:latin typeface="Calibri"/>
                <a:cs typeface="Calibri"/>
              </a:rPr>
              <a:t>and </a:t>
            </a:r>
            <a:r>
              <a:rPr sz="4000" spc="-9" dirty="0">
                <a:solidFill>
                  <a:srgbClr val="001F5F"/>
                </a:solidFill>
                <a:latin typeface="Calibri"/>
                <a:cs typeface="Calibri"/>
              </a:rPr>
              <a:t>processing </a:t>
            </a:r>
            <a:r>
              <a:rPr sz="4000" spc="-4" dirty="0">
                <a:solidFill>
                  <a:srgbClr val="001F5F"/>
                </a:solidFill>
                <a:latin typeface="Calibri"/>
                <a:cs typeface="Calibri"/>
              </a:rPr>
              <a:t>the  </a:t>
            </a:r>
            <a:r>
              <a:rPr sz="4000" spc="-13" dirty="0">
                <a:solidFill>
                  <a:srgbClr val="001F5F"/>
                </a:solidFill>
                <a:latin typeface="Calibri"/>
                <a:cs typeface="Calibri"/>
              </a:rPr>
              <a:t>large </a:t>
            </a:r>
            <a:r>
              <a:rPr sz="4000" spc="-9" dirty="0">
                <a:solidFill>
                  <a:srgbClr val="001F5F"/>
                </a:solidFill>
                <a:latin typeface="Calibri"/>
                <a:cs typeface="Calibri"/>
              </a:rPr>
              <a:t>volume </a:t>
            </a:r>
            <a:r>
              <a:rPr sz="4000" spc="-4" dirty="0">
                <a:solidFill>
                  <a:srgbClr val="001F5F"/>
                </a:solidFill>
                <a:latin typeface="Calibri"/>
                <a:cs typeface="Calibri"/>
              </a:rPr>
              <a:t>of</a:t>
            </a:r>
            <a:r>
              <a:rPr sz="4000" spc="-75" dirty="0">
                <a:solidFill>
                  <a:srgbClr val="001F5F"/>
                </a:solidFill>
                <a:latin typeface="Calibri"/>
                <a:cs typeface="Calibri"/>
              </a:rPr>
              <a:t> </a:t>
            </a:r>
            <a:r>
              <a:rPr sz="4000" spc="-22" dirty="0">
                <a:solidFill>
                  <a:srgbClr val="001F5F"/>
                </a:solidFill>
                <a:latin typeface="Calibri"/>
                <a:cs typeface="Calibri"/>
              </a:rPr>
              <a:t>data</a:t>
            </a:r>
            <a:endParaRPr sz="4000" dirty="0">
              <a:latin typeface="Calibri"/>
              <a:cs typeface="Calibri"/>
            </a:endParaRPr>
          </a:p>
        </p:txBody>
      </p:sp>
    </p:spTree>
    <p:extLst>
      <p:ext uri="{BB962C8B-B14F-4D97-AF65-F5344CB8AC3E}">
        <p14:creationId xmlns:p14="http://schemas.microsoft.com/office/powerpoint/2010/main" val="284206407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498029" y="2795643"/>
            <a:ext cx="5833333" cy="1250576"/>
          </a:xfrm>
          <a:prstGeom prst="rect">
            <a:avLst/>
          </a:prstGeom>
          <a:blipFill>
            <a:blip r:embed="rId2" cstate="print"/>
            <a:stretch>
              <a:fillRect/>
            </a:stretch>
          </a:blipFill>
        </p:spPr>
        <p:txBody>
          <a:bodyPr wrap="square" lIns="0" tIns="0" rIns="0" bIns="0" rtlCol="0"/>
          <a:lstStyle/>
          <a:p>
            <a:endParaRPr sz="1588"/>
          </a:p>
        </p:txBody>
      </p:sp>
      <p:sp>
        <p:nvSpPr>
          <p:cNvPr id="5" name="object 5"/>
          <p:cNvSpPr/>
          <p:nvPr/>
        </p:nvSpPr>
        <p:spPr>
          <a:xfrm>
            <a:off x="5700657" y="4840940"/>
            <a:ext cx="2232729" cy="855577"/>
          </a:xfrm>
          <a:prstGeom prst="rect">
            <a:avLst/>
          </a:prstGeom>
          <a:blipFill>
            <a:blip r:embed="rId3" cstate="print"/>
            <a:stretch>
              <a:fillRect/>
            </a:stretch>
          </a:blipFill>
        </p:spPr>
        <p:txBody>
          <a:bodyPr wrap="square" lIns="0" tIns="0" rIns="0" bIns="0" rtlCol="0"/>
          <a:lstStyle/>
          <a:p>
            <a:endParaRPr sz="1588"/>
          </a:p>
        </p:txBody>
      </p:sp>
      <p:sp>
        <p:nvSpPr>
          <p:cNvPr id="6" name="object 6"/>
          <p:cNvSpPr/>
          <p:nvPr/>
        </p:nvSpPr>
        <p:spPr>
          <a:xfrm>
            <a:off x="391534" y="863301"/>
            <a:ext cx="45719" cy="5551394"/>
          </a:xfrm>
          <a:custGeom>
            <a:avLst/>
            <a:gdLst/>
            <a:ahLst/>
            <a:cxnLst/>
            <a:rect l="l" t="t" r="r" b="b"/>
            <a:pathLst>
              <a:path h="6291580">
                <a:moveTo>
                  <a:pt x="0" y="6291072"/>
                </a:moveTo>
                <a:lnTo>
                  <a:pt x="0" y="0"/>
                </a:lnTo>
              </a:path>
            </a:pathLst>
          </a:custGeom>
          <a:ln w="27432">
            <a:solidFill>
              <a:srgbClr val="77A3D8"/>
            </a:solidFill>
          </a:ln>
        </p:spPr>
        <p:txBody>
          <a:bodyPr wrap="square" lIns="0" tIns="0" rIns="0" bIns="0" rtlCol="0"/>
          <a:lstStyle/>
          <a:p>
            <a:endParaRPr sz="1588"/>
          </a:p>
        </p:txBody>
      </p:sp>
      <p:sp>
        <p:nvSpPr>
          <p:cNvPr id="7" name="object 7"/>
          <p:cNvSpPr/>
          <p:nvPr/>
        </p:nvSpPr>
        <p:spPr>
          <a:xfrm>
            <a:off x="9361617" y="2815813"/>
            <a:ext cx="0" cy="391646"/>
          </a:xfrm>
          <a:custGeom>
            <a:avLst/>
            <a:gdLst/>
            <a:ahLst/>
            <a:cxnLst/>
            <a:rect l="l" t="t" r="r" b="b"/>
            <a:pathLst>
              <a:path h="443864">
                <a:moveTo>
                  <a:pt x="0" y="443483"/>
                </a:moveTo>
                <a:lnTo>
                  <a:pt x="0" y="0"/>
                </a:lnTo>
              </a:path>
            </a:pathLst>
          </a:custGeom>
          <a:ln w="13716">
            <a:solidFill>
              <a:srgbClr val="678393"/>
            </a:solidFill>
          </a:ln>
        </p:spPr>
        <p:txBody>
          <a:bodyPr wrap="square" lIns="0" tIns="0" rIns="0" bIns="0" rtlCol="0"/>
          <a:lstStyle/>
          <a:p>
            <a:endParaRPr sz="1588"/>
          </a:p>
        </p:txBody>
      </p:sp>
      <p:sp>
        <p:nvSpPr>
          <p:cNvPr id="8" name="object 8"/>
          <p:cNvSpPr/>
          <p:nvPr/>
        </p:nvSpPr>
        <p:spPr>
          <a:xfrm flipH="1">
            <a:off x="10037332" y="863301"/>
            <a:ext cx="2057512" cy="5579409"/>
          </a:xfrm>
          <a:custGeom>
            <a:avLst/>
            <a:gdLst/>
            <a:ahLst/>
            <a:cxnLst/>
            <a:rect l="l" t="t" r="r" b="b"/>
            <a:pathLst>
              <a:path h="6323330">
                <a:moveTo>
                  <a:pt x="0" y="6323076"/>
                </a:moveTo>
                <a:lnTo>
                  <a:pt x="0" y="0"/>
                </a:lnTo>
              </a:path>
            </a:pathLst>
          </a:custGeom>
          <a:ln w="45720">
            <a:solidFill>
              <a:srgbClr val="4B606B"/>
            </a:solidFill>
          </a:ln>
        </p:spPr>
        <p:txBody>
          <a:bodyPr wrap="square" lIns="0" tIns="0" rIns="0" bIns="0" rtlCol="0"/>
          <a:lstStyle/>
          <a:p>
            <a:endParaRPr sz="1588"/>
          </a:p>
        </p:txBody>
      </p:sp>
      <p:sp>
        <p:nvSpPr>
          <p:cNvPr id="9" name="object 9"/>
          <p:cNvSpPr/>
          <p:nvPr/>
        </p:nvSpPr>
        <p:spPr>
          <a:xfrm>
            <a:off x="2731546" y="885488"/>
            <a:ext cx="7326405" cy="0"/>
          </a:xfrm>
          <a:custGeom>
            <a:avLst/>
            <a:gdLst/>
            <a:ahLst/>
            <a:cxnLst/>
            <a:rect l="l" t="t" r="r" b="b"/>
            <a:pathLst>
              <a:path w="8303259">
                <a:moveTo>
                  <a:pt x="0" y="0"/>
                </a:moveTo>
                <a:lnTo>
                  <a:pt x="8302752" y="0"/>
                </a:lnTo>
              </a:path>
            </a:pathLst>
          </a:custGeom>
          <a:ln w="50292">
            <a:solidFill>
              <a:srgbClr val="4F6474"/>
            </a:solidFill>
          </a:ln>
        </p:spPr>
        <p:txBody>
          <a:bodyPr wrap="square" lIns="0" tIns="0" rIns="0" bIns="0" rtlCol="0"/>
          <a:lstStyle/>
          <a:p>
            <a:endParaRPr sz="1588"/>
          </a:p>
        </p:txBody>
      </p:sp>
      <p:sp>
        <p:nvSpPr>
          <p:cNvPr id="10" name="object 10"/>
          <p:cNvSpPr/>
          <p:nvPr/>
        </p:nvSpPr>
        <p:spPr>
          <a:xfrm>
            <a:off x="3477857" y="2819847"/>
            <a:ext cx="1831601" cy="0"/>
          </a:xfrm>
          <a:custGeom>
            <a:avLst/>
            <a:gdLst/>
            <a:ahLst/>
            <a:cxnLst/>
            <a:rect l="l" t="t" r="r" b="b"/>
            <a:pathLst>
              <a:path w="2075814">
                <a:moveTo>
                  <a:pt x="0" y="0"/>
                </a:moveTo>
                <a:lnTo>
                  <a:pt x="2075687" y="0"/>
                </a:lnTo>
              </a:path>
            </a:pathLst>
          </a:custGeom>
          <a:ln w="18288">
            <a:solidFill>
              <a:srgbClr val="6B879C"/>
            </a:solidFill>
          </a:ln>
        </p:spPr>
        <p:txBody>
          <a:bodyPr wrap="square" lIns="0" tIns="0" rIns="0" bIns="0" rtlCol="0"/>
          <a:lstStyle/>
          <a:p>
            <a:endParaRPr sz="1588"/>
          </a:p>
        </p:txBody>
      </p:sp>
      <p:sp>
        <p:nvSpPr>
          <p:cNvPr id="11" name="object 11"/>
          <p:cNvSpPr/>
          <p:nvPr/>
        </p:nvSpPr>
        <p:spPr>
          <a:xfrm>
            <a:off x="2723478" y="6390041"/>
            <a:ext cx="7378513" cy="0"/>
          </a:xfrm>
          <a:custGeom>
            <a:avLst/>
            <a:gdLst/>
            <a:ahLst/>
            <a:cxnLst/>
            <a:rect l="l" t="t" r="r" b="b"/>
            <a:pathLst>
              <a:path w="8362315">
                <a:moveTo>
                  <a:pt x="0" y="0"/>
                </a:moveTo>
                <a:lnTo>
                  <a:pt x="8362187" y="0"/>
                </a:lnTo>
              </a:path>
            </a:pathLst>
          </a:custGeom>
          <a:ln w="41148">
            <a:solidFill>
              <a:srgbClr val="4F646B"/>
            </a:solidFill>
          </a:ln>
        </p:spPr>
        <p:txBody>
          <a:bodyPr wrap="square" lIns="0" tIns="0" rIns="0" bIns="0" rtlCol="0"/>
          <a:lstStyle/>
          <a:p>
            <a:endParaRPr sz="1588"/>
          </a:p>
        </p:txBody>
      </p:sp>
      <p:sp>
        <p:nvSpPr>
          <p:cNvPr id="12" name="object 12"/>
          <p:cNvSpPr txBox="1"/>
          <p:nvPr/>
        </p:nvSpPr>
        <p:spPr>
          <a:xfrm>
            <a:off x="785611" y="981186"/>
            <a:ext cx="10792496" cy="874598"/>
          </a:xfrm>
          <a:prstGeom prst="rect">
            <a:avLst/>
          </a:prstGeom>
        </p:spPr>
        <p:txBody>
          <a:bodyPr vert="horz" wrap="square" lIns="0" tIns="0" rIns="0" bIns="0" rtlCol="0">
            <a:spAutoFit/>
          </a:bodyPr>
          <a:lstStyle/>
          <a:p>
            <a:pPr marL="11206"/>
            <a:r>
              <a:rPr sz="2800" spc="62" dirty="0">
                <a:solidFill>
                  <a:srgbClr val="2F3F4F"/>
                </a:solidFill>
                <a:cs typeface="Arial"/>
              </a:rPr>
              <a:t>Now</a:t>
            </a:r>
            <a:r>
              <a:rPr sz="2800" spc="-238" dirty="0">
                <a:solidFill>
                  <a:srgbClr val="2F3F4F"/>
                </a:solidFill>
                <a:cs typeface="Arial"/>
              </a:rPr>
              <a:t> </a:t>
            </a:r>
            <a:r>
              <a:rPr sz="2800" spc="31" dirty="0">
                <a:solidFill>
                  <a:srgbClr val="2F3F4F"/>
                </a:solidFill>
                <a:cs typeface="Arial"/>
              </a:rPr>
              <a:t>an</a:t>
            </a:r>
            <a:r>
              <a:rPr sz="2800" spc="-207" dirty="0">
                <a:solidFill>
                  <a:srgbClr val="2F3F4F"/>
                </a:solidFill>
                <a:cs typeface="Arial"/>
              </a:rPr>
              <a:t> </a:t>
            </a:r>
            <a:r>
              <a:rPr sz="2800" spc="88" dirty="0">
                <a:solidFill>
                  <a:srgbClr val="3A4F64"/>
                </a:solidFill>
                <a:cs typeface="Arial"/>
              </a:rPr>
              <a:t>im</a:t>
            </a:r>
            <a:r>
              <a:rPr sz="2800" spc="88" dirty="0">
                <a:solidFill>
                  <a:srgbClr val="212D36"/>
                </a:solidFill>
                <a:cs typeface="Arial"/>
              </a:rPr>
              <a:t>po</a:t>
            </a:r>
            <a:r>
              <a:rPr sz="2800" spc="88" dirty="0">
                <a:solidFill>
                  <a:srgbClr val="2F3F4F"/>
                </a:solidFill>
                <a:cs typeface="Arial"/>
              </a:rPr>
              <a:t>rtan</a:t>
            </a:r>
            <a:r>
              <a:rPr sz="2800" spc="88" dirty="0">
                <a:solidFill>
                  <a:srgbClr val="212D36"/>
                </a:solidFill>
                <a:cs typeface="Arial"/>
              </a:rPr>
              <a:t>t</a:t>
            </a:r>
            <a:r>
              <a:rPr sz="2800" spc="-265" dirty="0">
                <a:solidFill>
                  <a:srgbClr val="212D36"/>
                </a:solidFill>
                <a:cs typeface="Arial"/>
              </a:rPr>
              <a:t> </a:t>
            </a:r>
            <a:r>
              <a:rPr sz="2800" spc="57" dirty="0">
                <a:solidFill>
                  <a:srgbClr val="2F3F4F"/>
                </a:solidFill>
                <a:cs typeface="Arial"/>
              </a:rPr>
              <a:t>assum</a:t>
            </a:r>
            <a:r>
              <a:rPr sz="2800" spc="57" dirty="0">
                <a:solidFill>
                  <a:srgbClr val="212D36"/>
                </a:solidFill>
                <a:cs typeface="Arial"/>
              </a:rPr>
              <a:t>p</a:t>
            </a:r>
            <a:r>
              <a:rPr sz="2800" spc="57" dirty="0">
                <a:solidFill>
                  <a:srgbClr val="2F3F4F"/>
                </a:solidFill>
                <a:cs typeface="Arial"/>
              </a:rPr>
              <a:t>t</a:t>
            </a:r>
            <a:r>
              <a:rPr sz="2800" spc="57" dirty="0">
                <a:solidFill>
                  <a:srgbClr val="4F677C"/>
                </a:solidFill>
                <a:cs typeface="Arial"/>
              </a:rPr>
              <a:t>i</a:t>
            </a:r>
            <a:r>
              <a:rPr sz="2800" spc="57" dirty="0">
                <a:solidFill>
                  <a:srgbClr val="2F3F4F"/>
                </a:solidFill>
                <a:cs typeface="Arial"/>
              </a:rPr>
              <a:t>on</a:t>
            </a:r>
            <a:r>
              <a:rPr sz="2800" spc="-291" dirty="0">
                <a:solidFill>
                  <a:srgbClr val="2F3F4F"/>
                </a:solidFill>
                <a:cs typeface="Arial"/>
              </a:rPr>
              <a:t> </a:t>
            </a:r>
            <a:r>
              <a:rPr sz="2800" spc="31" dirty="0">
                <a:solidFill>
                  <a:srgbClr val="3A4F64"/>
                </a:solidFill>
                <a:cs typeface="Arial"/>
              </a:rPr>
              <a:t>is</a:t>
            </a:r>
            <a:r>
              <a:rPr sz="2800" spc="-202" dirty="0">
                <a:solidFill>
                  <a:srgbClr val="3A4F64"/>
                </a:solidFill>
                <a:cs typeface="Arial"/>
              </a:rPr>
              <a:t> </a:t>
            </a:r>
            <a:r>
              <a:rPr sz="2800" spc="40" dirty="0">
                <a:solidFill>
                  <a:srgbClr val="2F3F4F"/>
                </a:solidFill>
                <a:cs typeface="Arial"/>
              </a:rPr>
              <a:t>made</a:t>
            </a:r>
            <a:r>
              <a:rPr sz="2800" spc="-278" dirty="0">
                <a:solidFill>
                  <a:srgbClr val="2F3F4F"/>
                </a:solidFill>
                <a:cs typeface="Arial"/>
              </a:rPr>
              <a:t> </a:t>
            </a:r>
            <a:r>
              <a:rPr sz="2800" spc="66" dirty="0">
                <a:solidFill>
                  <a:srgbClr val="2F3F4F"/>
                </a:solidFill>
                <a:cs typeface="Arial"/>
              </a:rPr>
              <a:t>(for</a:t>
            </a:r>
            <a:r>
              <a:rPr sz="2800" spc="66" dirty="0">
                <a:solidFill>
                  <a:srgbClr val="212D36"/>
                </a:solidFill>
                <a:cs typeface="Arial"/>
              </a:rPr>
              <a:t>c</a:t>
            </a:r>
            <a:r>
              <a:rPr sz="2800" spc="66" dirty="0">
                <a:solidFill>
                  <a:srgbClr val="2F3F4F"/>
                </a:solidFill>
                <a:cs typeface="Arial"/>
              </a:rPr>
              <a:t>onventiona</a:t>
            </a:r>
            <a:r>
              <a:rPr sz="2800" spc="66" dirty="0">
                <a:solidFill>
                  <a:srgbClr val="131C23"/>
                </a:solidFill>
                <a:cs typeface="Arial"/>
              </a:rPr>
              <a:t>l</a:t>
            </a:r>
            <a:r>
              <a:rPr sz="2800" spc="-309" dirty="0">
                <a:solidFill>
                  <a:srgbClr val="131C23"/>
                </a:solidFill>
                <a:cs typeface="Arial"/>
              </a:rPr>
              <a:t> </a:t>
            </a:r>
            <a:r>
              <a:rPr sz="2800" spc="-101" dirty="0">
                <a:solidFill>
                  <a:srgbClr val="2F3F4F"/>
                </a:solidFill>
                <a:cs typeface="Times New Roman"/>
              </a:rPr>
              <a:t>Eddy</a:t>
            </a:r>
            <a:endParaRPr sz="2800" dirty="0">
              <a:cs typeface="Times New Roman"/>
            </a:endParaRPr>
          </a:p>
          <a:p>
            <a:pPr marL="11206">
              <a:spcBef>
                <a:spcPts val="106"/>
              </a:spcBef>
            </a:pPr>
            <a:r>
              <a:rPr sz="2800" spc="53" dirty="0">
                <a:solidFill>
                  <a:srgbClr val="2F3F4F"/>
                </a:solidFill>
                <a:cs typeface="Arial"/>
              </a:rPr>
              <a:t>Covaria</a:t>
            </a:r>
            <a:r>
              <a:rPr sz="2800" spc="53" dirty="0">
                <a:solidFill>
                  <a:srgbClr val="212D36"/>
                </a:solidFill>
                <a:cs typeface="Arial"/>
              </a:rPr>
              <a:t>n</a:t>
            </a:r>
            <a:r>
              <a:rPr sz="2800" spc="53" dirty="0">
                <a:solidFill>
                  <a:srgbClr val="2F3F4F"/>
                </a:solidFill>
                <a:cs typeface="Arial"/>
              </a:rPr>
              <a:t>ce)-</a:t>
            </a:r>
            <a:r>
              <a:rPr sz="2800" spc="18" dirty="0">
                <a:solidFill>
                  <a:srgbClr val="2F3F4F"/>
                </a:solidFill>
                <a:cs typeface="Arial"/>
              </a:rPr>
              <a:t> </a:t>
            </a:r>
            <a:r>
              <a:rPr sz="2800" spc="18" dirty="0" smtClean="0">
                <a:solidFill>
                  <a:srgbClr val="3A4F64"/>
                </a:solidFill>
                <a:cs typeface="Arial"/>
              </a:rPr>
              <a:t> </a:t>
            </a:r>
            <a:r>
              <a:rPr sz="2800" spc="62" dirty="0">
                <a:solidFill>
                  <a:srgbClr val="2F3F4F"/>
                </a:solidFill>
                <a:cs typeface="Arial"/>
              </a:rPr>
              <a:t>air</a:t>
            </a:r>
            <a:r>
              <a:rPr sz="2800" spc="-212" dirty="0">
                <a:solidFill>
                  <a:srgbClr val="2F3F4F"/>
                </a:solidFill>
                <a:cs typeface="Arial"/>
              </a:rPr>
              <a:t> </a:t>
            </a:r>
            <a:r>
              <a:rPr sz="2800" spc="18" dirty="0">
                <a:solidFill>
                  <a:srgbClr val="2F3F4F"/>
                </a:solidFill>
                <a:cs typeface="Arial"/>
              </a:rPr>
              <a:t>density</a:t>
            </a:r>
            <a:r>
              <a:rPr sz="2800" spc="-119" dirty="0">
                <a:solidFill>
                  <a:srgbClr val="2F3F4F"/>
                </a:solidFill>
                <a:cs typeface="Arial"/>
              </a:rPr>
              <a:t> </a:t>
            </a:r>
            <a:r>
              <a:rPr sz="2800" spc="49" dirty="0">
                <a:solidFill>
                  <a:srgbClr val="2F3F4F"/>
                </a:solidFill>
                <a:cs typeface="Arial"/>
              </a:rPr>
              <a:t>f</a:t>
            </a:r>
            <a:r>
              <a:rPr sz="2800" spc="49" dirty="0">
                <a:solidFill>
                  <a:srgbClr val="080C0F"/>
                </a:solidFill>
                <a:cs typeface="Arial"/>
              </a:rPr>
              <a:t>l</a:t>
            </a:r>
            <a:r>
              <a:rPr sz="2800" spc="49" dirty="0">
                <a:solidFill>
                  <a:srgbClr val="2F3F4F"/>
                </a:solidFill>
                <a:cs typeface="Arial"/>
              </a:rPr>
              <a:t>uctua</a:t>
            </a:r>
            <a:r>
              <a:rPr sz="2800" spc="49" dirty="0">
                <a:solidFill>
                  <a:srgbClr val="212D36"/>
                </a:solidFill>
                <a:cs typeface="Arial"/>
              </a:rPr>
              <a:t>t</a:t>
            </a:r>
            <a:r>
              <a:rPr sz="2800" spc="49" dirty="0">
                <a:solidFill>
                  <a:srgbClr val="080C0F"/>
                </a:solidFill>
                <a:cs typeface="Arial"/>
              </a:rPr>
              <a:t>i</a:t>
            </a:r>
            <a:r>
              <a:rPr sz="2800" spc="49" dirty="0">
                <a:solidFill>
                  <a:srgbClr val="2F3F4F"/>
                </a:solidFill>
                <a:cs typeface="Arial"/>
              </a:rPr>
              <a:t>ons</a:t>
            </a:r>
            <a:r>
              <a:rPr sz="2800" spc="-163" dirty="0">
                <a:solidFill>
                  <a:srgbClr val="2F3F4F"/>
                </a:solidFill>
                <a:cs typeface="Arial"/>
              </a:rPr>
              <a:t> </a:t>
            </a:r>
            <a:r>
              <a:rPr sz="2800" spc="31" dirty="0">
                <a:solidFill>
                  <a:srgbClr val="2F3F4F"/>
                </a:solidFill>
                <a:cs typeface="Arial"/>
              </a:rPr>
              <a:t>areassumed</a:t>
            </a:r>
            <a:r>
              <a:rPr sz="2800" spc="-172" dirty="0">
                <a:solidFill>
                  <a:srgbClr val="2F3F4F"/>
                </a:solidFill>
                <a:cs typeface="Arial"/>
              </a:rPr>
              <a:t> </a:t>
            </a:r>
            <a:r>
              <a:rPr sz="2800" spc="71" dirty="0">
                <a:solidFill>
                  <a:srgbClr val="2F3F4F"/>
                </a:solidFill>
                <a:cs typeface="Arial"/>
              </a:rPr>
              <a:t>neglig</a:t>
            </a:r>
            <a:r>
              <a:rPr sz="2800" spc="71" dirty="0">
                <a:solidFill>
                  <a:srgbClr val="212D36"/>
                </a:solidFill>
                <a:cs typeface="Arial"/>
              </a:rPr>
              <a:t>i</a:t>
            </a:r>
            <a:r>
              <a:rPr sz="2800" spc="71" dirty="0">
                <a:solidFill>
                  <a:srgbClr val="3A4F64"/>
                </a:solidFill>
                <a:cs typeface="Arial"/>
              </a:rPr>
              <a:t>ble:</a:t>
            </a:r>
            <a:endParaRPr sz="2800" dirty="0">
              <a:cs typeface="Arial"/>
            </a:endParaRPr>
          </a:p>
        </p:txBody>
      </p:sp>
      <p:sp>
        <p:nvSpPr>
          <p:cNvPr id="14" name="object 14"/>
          <p:cNvSpPr txBox="1"/>
          <p:nvPr/>
        </p:nvSpPr>
        <p:spPr>
          <a:xfrm>
            <a:off x="3978985" y="2699946"/>
            <a:ext cx="1390650" cy="291939"/>
          </a:xfrm>
          <a:prstGeom prst="rect">
            <a:avLst/>
          </a:prstGeom>
        </p:spPr>
        <p:txBody>
          <a:bodyPr vert="horz" wrap="square" lIns="0" tIns="0" rIns="0" bIns="0" rtlCol="0">
            <a:spAutoFit/>
          </a:bodyPr>
          <a:lstStyle/>
          <a:p>
            <a:pPr marL="11206">
              <a:tabLst>
                <a:tab pos="712732" algn="l"/>
              </a:tabLst>
            </a:pPr>
            <a:r>
              <a:rPr sz="1897" spc="1068" dirty="0">
                <a:solidFill>
                  <a:srgbClr val="080C0F"/>
                </a:solidFill>
                <a:latin typeface="Times New Roman"/>
                <a:cs typeface="Times New Roman"/>
              </a:rPr>
              <a:t>-</a:t>
            </a:r>
            <a:r>
              <a:rPr sz="1897" spc="750" dirty="0">
                <a:solidFill>
                  <a:srgbClr val="080C0F"/>
                </a:solidFill>
                <a:latin typeface="Times New Roman"/>
                <a:cs typeface="Times New Roman"/>
              </a:rPr>
              <a:t>-</a:t>
            </a:r>
            <a:r>
              <a:rPr sz="1897" spc="397" dirty="0">
                <a:solidFill>
                  <a:srgbClr val="080C0F"/>
                </a:solidFill>
                <a:latin typeface="Times New Roman"/>
                <a:cs typeface="Times New Roman"/>
              </a:rPr>
              <a:t>-</a:t>
            </a:r>
            <a:r>
              <a:rPr sz="1897" dirty="0">
                <a:solidFill>
                  <a:srgbClr val="080C0F"/>
                </a:solidFill>
                <a:latin typeface="Times New Roman"/>
                <a:cs typeface="Times New Roman"/>
              </a:rPr>
              <a:t>	</a:t>
            </a:r>
            <a:r>
              <a:rPr sz="1897" spc="869" dirty="0">
                <a:solidFill>
                  <a:srgbClr val="080C0F"/>
                </a:solidFill>
                <a:latin typeface="Times New Roman"/>
                <a:cs typeface="Times New Roman"/>
              </a:rPr>
              <a:t>-</a:t>
            </a:r>
            <a:r>
              <a:rPr sz="1897" spc="529" dirty="0">
                <a:solidFill>
                  <a:srgbClr val="080C0F"/>
                </a:solidFill>
                <a:latin typeface="Times New Roman"/>
                <a:cs typeface="Times New Roman"/>
              </a:rPr>
              <a:t>-</a:t>
            </a:r>
            <a:r>
              <a:rPr sz="1897" spc="1946" dirty="0">
                <a:solidFill>
                  <a:srgbClr val="080C0F"/>
                </a:solidFill>
                <a:latin typeface="Times New Roman"/>
                <a:cs typeface="Times New Roman"/>
              </a:rPr>
              <a:t>-</a:t>
            </a:r>
            <a:endParaRPr sz="1897">
              <a:latin typeface="Times New Roman"/>
              <a:cs typeface="Times New Roman"/>
            </a:endParaRPr>
          </a:p>
        </p:txBody>
      </p:sp>
      <p:sp>
        <p:nvSpPr>
          <p:cNvPr id="15" name="object 15"/>
          <p:cNvSpPr txBox="1"/>
          <p:nvPr/>
        </p:nvSpPr>
        <p:spPr>
          <a:xfrm>
            <a:off x="1112967" y="4000501"/>
            <a:ext cx="9653771" cy="1218795"/>
          </a:xfrm>
          <a:prstGeom prst="rect">
            <a:avLst/>
          </a:prstGeom>
        </p:spPr>
        <p:txBody>
          <a:bodyPr vert="horz" wrap="square" lIns="0" tIns="0" rIns="0" bIns="0" rtlCol="0">
            <a:spAutoFit/>
          </a:bodyPr>
          <a:lstStyle/>
          <a:p>
            <a:pPr marL="11206" marR="4483">
              <a:lnSpc>
                <a:spcPct val="110000"/>
              </a:lnSpc>
            </a:pPr>
            <a:r>
              <a:rPr sz="2400" spc="22" dirty="0">
                <a:solidFill>
                  <a:srgbClr val="3A4F64"/>
                </a:solidFill>
                <a:latin typeface="Arial"/>
                <a:cs typeface="Arial"/>
              </a:rPr>
              <a:t>Then</a:t>
            </a:r>
            <a:r>
              <a:rPr sz="2400" spc="-146" dirty="0">
                <a:solidFill>
                  <a:srgbClr val="3A4F64"/>
                </a:solidFill>
                <a:latin typeface="Arial"/>
                <a:cs typeface="Arial"/>
              </a:rPr>
              <a:t> </a:t>
            </a:r>
            <a:r>
              <a:rPr sz="2400" spc="49" dirty="0">
                <a:solidFill>
                  <a:srgbClr val="212D36"/>
                </a:solidFill>
                <a:latin typeface="Arial"/>
                <a:cs typeface="Arial"/>
              </a:rPr>
              <a:t>a</a:t>
            </a:r>
            <a:r>
              <a:rPr sz="2400" spc="49" dirty="0">
                <a:solidFill>
                  <a:srgbClr val="2F3F4F"/>
                </a:solidFill>
                <a:latin typeface="Arial"/>
                <a:cs typeface="Arial"/>
              </a:rPr>
              <a:t>nothe</a:t>
            </a:r>
            <a:r>
              <a:rPr sz="2400" spc="49" dirty="0">
                <a:solidFill>
                  <a:srgbClr val="080C0F"/>
                </a:solidFill>
                <a:latin typeface="Arial"/>
                <a:cs typeface="Arial"/>
              </a:rPr>
              <a:t>r</a:t>
            </a:r>
            <a:r>
              <a:rPr sz="2400" spc="-119" dirty="0">
                <a:solidFill>
                  <a:srgbClr val="080C0F"/>
                </a:solidFill>
                <a:latin typeface="Arial"/>
                <a:cs typeface="Arial"/>
              </a:rPr>
              <a:t> </a:t>
            </a:r>
            <a:r>
              <a:rPr sz="2400" spc="62" dirty="0">
                <a:solidFill>
                  <a:srgbClr val="2F3F4F"/>
                </a:solidFill>
                <a:latin typeface="Arial"/>
                <a:cs typeface="Arial"/>
              </a:rPr>
              <a:t>im</a:t>
            </a:r>
            <a:r>
              <a:rPr sz="2400" spc="62" dirty="0">
                <a:solidFill>
                  <a:srgbClr val="212D36"/>
                </a:solidFill>
                <a:latin typeface="Arial"/>
                <a:cs typeface="Arial"/>
              </a:rPr>
              <a:t>p</a:t>
            </a:r>
            <a:r>
              <a:rPr sz="2400" spc="62" dirty="0">
                <a:solidFill>
                  <a:srgbClr val="2F3F4F"/>
                </a:solidFill>
                <a:latin typeface="Arial"/>
                <a:cs typeface="Arial"/>
              </a:rPr>
              <a:t>o</a:t>
            </a:r>
            <a:r>
              <a:rPr sz="2400" spc="62" dirty="0">
                <a:solidFill>
                  <a:srgbClr val="212D36"/>
                </a:solidFill>
                <a:latin typeface="Arial"/>
                <a:cs typeface="Arial"/>
              </a:rPr>
              <a:t>rta</a:t>
            </a:r>
            <a:r>
              <a:rPr sz="2400" spc="62" dirty="0">
                <a:solidFill>
                  <a:srgbClr val="2F3F4F"/>
                </a:solidFill>
                <a:latin typeface="Arial"/>
                <a:cs typeface="Arial"/>
              </a:rPr>
              <a:t>n</a:t>
            </a:r>
            <a:r>
              <a:rPr sz="2400" spc="62" dirty="0">
                <a:solidFill>
                  <a:srgbClr val="212D36"/>
                </a:solidFill>
                <a:latin typeface="Arial"/>
                <a:cs typeface="Arial"/>
              </a:rPr>
              <a:t>t</a:t>
            </a:r>
            <a:r>
              <a:rPr sz="2400" spc="-79" dirty="0">
                <a:solidFill>
                  <a:srgbClr val="212D36"/>
                </a:solidFill>
                <a:latin typeface="Arial"/>
                <a:cs typeface="Arial"/>
              </a:rPr>
              <a:t> </a:t>
            </a:r>
            <a:r>
              <a:rPr sz="2400" spc="35" dirty="0">
                <a:solidFill>
                  <a:srgbClr val="2F3F4F"/>
                </a:solidFill>
                <a:latin typeface="Arial"/>
                <a:cs typeface="Arial"/>
              </a:rPr>
              <a:t>ass</a:t>
            </a:r>
            <a:r>
              <a:rPr sz="2400" spc="35" dirty="0">
                <a:solidFill>
                  <a:srgbClr val="212D36"/>
                </a:solidFill>
                <a:latin typeface="Arial"/>
                <a:cs typeface="Arial"/>
              </a:rPr>
              <a:t>u</a:t>
            </a:r>
            <a:r>
              <a:rPr sz="2400" spc="35" dirty="0">
                <a:solidFill>
                  <a:srgbClr val="2F3F4F"/>
                </a:solidFill>
                <a:latin typeface="Arial"/>
                <a:cs typeface="Arial"/>
              </a:rPr>
              <a:t>m</a:t>
            </a:r>
            <a:r>
              <a:rPr sz="2400" spc="35" dirty="0">
                <a:solidFill>
                  <a:srgbClr val="212D36"/>
                </a:solidFill>
                <a:latin typeface="Arial"/>
                <a:cs typeface="Arial"/>
              </a:rPr>
              <a:t>p</a:t>
            </a:r>
            <a:r>
              <a:rPr sz="2400" spc="35" dirty="0">
                <a:solidFill>
                  <a:srgbClr val="2F3F4F"/>
                </a:solidFill>
                <a:latin typeface="Arial"/>
                <a:cs typeface="Arial"/>
              </a:rPr>
              <a:t>t</a:t>
            </a:r>
            <a:r>
              <a:rPr sz="2400" spc="35" dirty="0">
                <a:solidFill>
                  <a:srgbClr val="4F677C"/>
                </a:solidFill>
                <a:latin typeface="Arial"/>
                <a:cs typeface="Arial"/>
              </a:rPr>
              <a:t>i</a:t>
            </a:r>
            <a:r>
              <a:rPr sz="2400" spc="35" dirty="0">
                <a:solidFill>
                  <a:srgbClr val="2F3F4F"/>
                </a:solidFill>
                <a:latin typeface="Arial"/>
                <a:cs typeface="Arial"/>
              </a:rPr>
              <a:t>on</a:t>
            </a:r>
            <a:r>
              <a:rPr sz="2400" spc="-132" dirty="0">
                <a:solidFill>
                  <a:srgbClr val="2F3F4F"/>
                </a:solidFill>
                <a:latin typeface="Arial"/>
                <a:cs typeface="Arial"/>
              </a:rPr>
              <a:t> </a:t>
            </a:r>
            <a:r>
              <a:rPr sz="2400" spc="-22" dirty="0">
                <a:solidFill>
                  <a:srgbClr val="2F3F4F"/>
                </a:solidFill>
                <a:latin typeface="Arial"/>
                <a:cs typeface="Arial"/>
              </a:rPr>
              <a:t>is</a:t>
            </a:r>
            <a:r>
              <a:rPr sz="2400" spc="-110" dirty="0">
                <a:solidFill>
                  <a:srgbClr val="2F3F4F"/>
                </a:solidFill>
                <a:latin typeface="Arial"/>
                <a:cs typeface="Arial"/>
              </a:rPr>
              <a:t> </a:t>
            </a:r>
            <a:r>
              <a:rPr sz="2400" spc="31" dirty="0">
                <a:solidFill>
                  <a:srgbClr val="2F3F4F"/>
                </a:solidFill>
                <a:latin typeface="Arial"/>
                <a:cs typeface="Arial"/>
              </a:rPr>
              <a:t>m</a:t>
            </a:r>
            <a:r>
              <a:rPr sz="2400" spc="31" dirty="0">
                <a:solidFill>
                  <a:srgbClr val="212D36"/>
                </a:solidFill>
                <a:latin typeface="Arial"/>
                <a:cs typeface="Arial"/>
              </a:rPr>
              <a:t>a</a:t>
            </a:r>
            <a:r>
              <a:rPr sz="2400" spc="31" dirty="0">
                <a:solidFill>
                  <a:srgbClr val="2F3F4F"/>
                </a:solidFill>
                <a:latin typeface="Arial"/>
                <a:cs typeface="Arial"/>
              </a:rPr>
              <a:t>de</a:t>
            </a:r>
            <a:r>
              <a:rPr sz="2400" spc="-146" dirty="0">
                <a:solidFill>
                  <a:srgbClr val="2F3F4F"/>
                </a:solidFill>
                <a:latin typeface="Arial"/>
                <a:cs typeface="Arial"/>
              </a:rPr>
              <a:t> </a:t>
            </a:r>
            <a:r>
              <a:rPr sz="2400" spc="476" dirty="0">
                <a:solidFill>
                  <a:srgbClr val="2F3F4F"/>
                </a:solidFill>
                <a:latin typeface="Arial"/>
                <a:cs typeface="Arial"/>
              </a:rPr>
              <a:t>-</a:t>
            </a:r>
            <a:r>
              <a:rPr sz="2400" spc="-202" dirty="0">
                <a:solidFill>
                  <a:srgbClr val="2F3F4F"/>
                </a:solidFill>
                <a:latin typeface="Arial"/>
                <a:cs typeface="Arial"/>
              </a:rPr>
              <a:t> </a:t>
            </a:r>
            <a:r>
              <a:rPr sz="2400" spc="26" dirty="0">
                <a:solidFill>
                  <a:srgbClr val="2F3F4F"/>
                </a:solidFill>
                <a:latin typeface="Arial"/>
                <a:cs typeface="Arial"/>
              </a:rPr>
              <a:t>mean</a:t>
            </a:r>
            <a:r>
              <a:rPr sz="2400" spc="-221" dirty="0">
                <a:solidFill>
                  <a:srgbClr val="2F3F4F"/>
                </a:solidFill>
                <a:latin typeface="Arial"/>
                <a:cs typeface="Arial"/>
              </a:rPr>
              <a:t> </a:t>
            </a:r>
            <a:r>
              <a:rPr sz="2400" spc="84" dirty="0" smtClean="0">
                <a:solidFill>
                  <a:srgbClr val="2F3F4F"/>
                </a:solidFill>
                <a:latin typeface="Arial"/>
                <a:cs typeface="Arial"/>
              </a:rPr>
              <a:t>v</a:t>
            </a:r>
            <a:r>
              <a:rPr lang="en-US" sz="2400" spc="84" dirty="0" smtClean="0">
                <a:solidFill>
                  <a:srgbClr val="2F3F4F"/>
                </a:solidFill>
                <a:latin typeface="Arial"/>
                <a:cs typeface="Arial"/>
              </a:rPr>
              <a:t>e</a:t>
            </a:r>
            <a:r>
              <a:rPr sz="2400" spc="71" dirty="0" smtClean="0">
                <a:solidFill>
                  <a:srgbClr val="2F3F4F"/>
                </a:solidFill>
                <a:latin typeface="Arial"/>
                <a:cs typeface="Arial"/>
              </a:rPr>
              <a:t>rt</a:t>
            </a:r>
            <a:r>
              <a:rPr sz="2400" spc="71" dirty="0" smtClean="0">
                <a:solidFill>
                  <a:srgbClr val="212D36"/>
                </a:solidFill>
                <a:latin typeface="Arial"/>
                <a:cs typeface="Arial"/>
              </a:rPr>
              <a:t>i</a:t>
            </a:r>
            <a:r>
              <a:rPr sz="2400" spc="71" dirty="0" smtClean="0">
                <a:solidFill>
                  <a:srgbClr val="2F3F4F"/>
                </a:solidFill>
                <a:latin typeface="Arial"/>
                <a:cs typeface="Arial"/>
              </a:rPr>
              <a:t>c</a:t>
            </a:r>
            <a:r>
              <a:rPr sz="2400" spc="71" dirty="0" smtClean="0">
                <a:solidFill>
                  <a:srgbClr val="212D36"/>
                </a:solidFill>
                <a:latin typeface="Arial"/>
                <a:cs typeface="Arial"/>
              </a:rPr>
              <a:t>a</a:t>
            </a:r>
            <a:r>
              <a:rPr sz="2400" spc="71" dirty="0" smtClean="0">
                <a:solidFill>
                  <a:srgbClr val="2F3F4F"/>
                </a:solidFill>
                <a:latin typeface="Arial"/>
                <a:cs typeface="Arial"/>
              </a:rPr>
              <a:t>l</a:t>
            </a:r>
            <a:r>
              <a:rPr lang="en-US" sz="2400" spc="71" dirty="0" smtClean="0">
                <a:solidFill>
                  <a:srgbClr val="2F3F4F"/>
                </a:solidFill>
                <a:latin typeface="Arial"/>
                <a:cs typeface="Arial"/>
              </a:rPr>
              <a:t> </a:t>
            </a:r>
            <a:r>
              <a:rPr sz="2400" spc="71" dirty="0" smtClean="0">
                <a:solidFill>
                  <a:srgbClr val="2F3F4F"/>
                </a:solidFill>
                <a:latin typeface="Arial"/>
                <a:cs typeface="Arial"/>
              </a:rPr>
              <a:t>flow</a:t>
            </a:r>
            <a:r>
              <a:rPr sz="2400" spc="-26" dirty="0" smtClean="0">
                <a:solidFill>
                  <a:srgbClr val="2F3F4F"/>
                </a:solidFill>
                <a:latin typeface="Arial"/>
                <a:cs typeface="Arial"/>
              </a:rPr>
              <a:t> </a:t>
            </a:r>
            <a:r>
              <a:rPr lang="en-US" sz="2400" spc="-344" dirty="0" smtClean="0">
                <a:solidFill>
                  <a:srgbClr val="4F677C"/>
                </a:solidFill>
                <a:latin typeface="Arial"/>
                <a:cs typeface="Arial"/>
              </a:rPr>
              <a:t>is </a:t>
            </a:r>
            <a:r>
              <a:rPr sz="2400" spc="-9" dirty="0" smtClean="0">
                <a:solidFill>
                  <a:srgbClr val="2F3F4F"/>
                </a:solidFill>
                <a:latin typeface="Arial"/>
                <a:cs typeface="Arial"/>
              </a:rPr>
              <a:t>assumed </a:t>
            </a:r>
            <a:r>
              <a:rPr sz="2400" spc="53" dirty="0">
                <a:solidFill>
                  <a:srgbClr val="2F3F4F"/>
                </a:solidFill>
                <a:latin typeface="Arial"/>
                <a:cs typeface="Arial"/>
              </a:rPr>
              <a:t>negligib</a:t>
            </a:r>
            <a:r>
              <a:rPr sz="2400" spc="53" dirty="0">
                <a:solidFill>
                  <a:srgbClr val="4F677C"/>
                </a:solidFill>
                <a:latin typeface="Arial"/>
                <a:cs typeface="Arial"/>
              </a:rPr>
              <a:t>l</a:t>
            </a:r>
            <a:r>
              <a:rPr sz="2400" spc="53" dirty="0">
                <a:solidFill>
                  <a:srgbClr val="2F3F4F"/>
                </a:solidFill>
                <a:latin typeface="Arial"/>
                <a:cs typeface="Arial"/>
              </a:rPr>
              <a:t>e </a:t>
            </a:r>
            <a:r>
              <a:rPr sz="2400" spc="84" dirty="0">
                <a:solidFill>
                  <a:srgbClr val="3A4F64"/>
                </a:solidFill>
                <a:latin typeface="Arial"/>
                <a:cs typeface="Arial"/>
              </a:rPr>
              <a:t>f</a:t>
            </a:r>
            <a:r>
              <a:rPr sz="2400" spc="84" dirty="0">
                <a:solidFill>
                  <a:srgbClr val="212D36"/>
                </a:solidFill>
                <a:latin typeface="Arial"/>
                <a:cs typeface="Arial"/>
              </a:rPr>
              <a:t>or </a:t>
            </a:r>
            <a:r>
              <a:rPr sz="2400" spc="40" dirty="0" smtClean="0">
                <a:solidFill>
                  <a:srgbClr val="212D36"/>
                </a:solidFill>
                <a:latin typeface="Arial"/>
                <a:cs typeface="Arial"/>
              </a:rPr>
              <a:t>h</a:t>
            </a:r>
            <a:r>
              <a:rPr sz="2400" spc="40" dirty="0" smtClean="0">
                <a:solidFill>
                  <a:srgbClr val="2F3F4F"/>
                </a:solidFill>
                <a:latin typeface="Arial"/>
                <a:cs typeface="Arial"/>
              </a:rPr>
              <a:t>o</a:t>
            </a:r>
            <a:r>
              <a:rPr sz="2400" spc="40" dirty="0" smtClean="0">
                <a:solidFill>
                  <a:srgbClr val="212D36"/>
                </a:solidFill>
                <a:latin typeface="Arial"/>
                <a:cs typeface="Arial"/>
              </a:rPr>
              <a:t>r</a:t>
            </a:r>
            <a:r>
              <a:rPr sz="2400" spc="40" dirty="0" smtClean="0">
                <a:solidFill>
                  <a:srgbClr val="080C0F"/>
                </a:solidFill>
                <a:latin typeface="Arial"/>
                <a:cs typeface="Arial"/>
              </a:rPr>
              <a:t>iz</a:t>
            </a:r>
            <a:r>
              <a:rPr sz="2400" spc="40" dirty="0" smtClean="0">
                <a:solidFill>
                  <a:srgbClr val="2F3F4F"/>
                </a:solidFill>
                <a:latin typeface="Arial"/>
                <a:cs typeface="Arial"/>
              </a:rPr>
              <a:t>o</a:t>
            </a:r>
            <a:r>
              <a:rPr sz="2400" spc="40" dirty="0" smtClean="0">
                <a:solidFill>
                  <a:srgbClr val="212D36"/>
                </a:solidFill>
                <a:latin typeface="Arial"/>
                <a:cs typeface="Arial"/>
              </a:rPr>
              <a:t>n</a:t>
            </a:r>
            <a:r>
              <a:rPr sz="2400" spc="40" dirty="0" smtClean="0">
                <a:solidFill>
                  <a:srgbClr val="2F3F4F"/>
                </a:solidFill>
                <a:latin typeface="Arial"/>
                <a:cs typeface="Arial"/>
              </a:rPr>
              <a:t>t</a:t>
            </a:r>
            <a:r>
              <a:rPr sz="2400" spc="40" dirty="0" smtClean="0">
                <a:solidFill>
                  <a:srgbClr val="212D36"/>
                </a:solidFill>
                <a:latin typeface="Arial"/>
                <a:cs typeface="Arial"/>
              </a:rPr>
              <a:t>a</a:t>
            </a:r>
            <a:r>
              <a:rPr sz="2400" spc="40" dirty="0" smtClean="0">
                <a:solidFill>
                  <a:srgbClr val="4F677C"/>
                </a:solidFill>
                <a:latin typeface="Arial"/>
                <a:cs typeface="Arial"/>
              </a:rPr>
              <a:t>l</a:t>
            </a:r>
            <a:r>
              <a:rPr lang="en-US" sz="2400" spc="40" dirty="0" smtClean="0">
                <a:solidFill>
                  <a:srgbClr val="4F677C"/>
                </a:solidFill>
                <a:latin typeface="Arial"/>
                <a:cs typeface="Arial"/>
              </a:rPr>
              <a:t> </a:t>
            </a:r>
            <a:r>
              <a:rPr sz="2400" spc="40" dirty="0" smtClean="0">
                <a:solidFill>
                  <a:srgbClr val="2F3F4F"/>
                </a:solidFill>
                <a:latin typeface="Arial"/>
                <a:cs typeface="Arial"/>
              </a:rPr>
              <a:t>hom</a:t>
            </a:r>
            <a:r>
              <a:rPr sz="2400" spc="40" dirty="0" smtClean="0">
                <a:solidFill>
                  <a:srgbClr val="212D36"/>
                </a:solidFill>
                <a:latin typeface="Arial"/>
                <a:cs typeface="Arial"/>
              </a:rPr>
              <a:t>o</a:t>
            </a:r>
            <a:r>
              <a:rPr sz="2400" spc="40" dirty="0" smtClean="0">
                <a:solidFill>
                  <a:srgbClr val="2F3F4F"/>
                </a:solidFill>
                <a:latin typeface="Arial"/>
                <a:cs typeface="Arial"/>
              </a:rPr>
              <a:t>gene</a:t>
            </a:r>
            <a:r>
              <a:rPr sz="2400" spc="40" dirty="0" smtClean="0">
                <a:solidFill>
                  <a:srgbClr val="212D36"/>
                </a:solidFill>
                <a:latin typeface="Arial"/>
                <a:cs typeface="Arial"/>
              </a:rPr>
              <a:t>o</a:t>
            </a:r>
            <a:r>
              <a:rPr sz="2400" spc="40" dirty="0" smtClean="0">
                <a:solidFill>
                  <a:srgbClr val="2F3F4F"/>
                </a:solidFill>
                <a:latin typeface="Arial"/>
                <a:cs typeface="Arial"/>
              </a:rPr>
              <a:t>us </a:t>
            </a:r>
            <a:r>
              <a:rPr sz="2400" spc="71" dirty="0">
                <a:solidFill>
                  <a:srgbClr val="2F3F4F"/>
                </a:solidFill>
                <a:latin typeface="Arial"/>
                <a:cs typeface="Arial"/>
              </a:rPr>
              <a:t>te</a:t>
            </a:r>
            <a:r>
              <a:rPr sz="2400" spc="71" dirty="0">
                <a:solidFill>
                  <a:srgbClr val="212D36"/>
                </a:solidFill>
                <a:latin typeface="Arial"/>
                <a:cs typeface="Arial"/>
              </a:rPr>
              <a:t>rra</a:t>
            </a:r>
            <a:r>
              <a:rPr sz="2400" spc="71" dirty="0">
                <a:solidFill>
                  <a:srgbClr val="3A4F64"/>
                </a:solidFill>
                <a:latin typeface="Arial"/>
                <a:cs typeface="Arial"/>
              </a:rPr>
              <a:t>in </a:t>
            </a:r>
            <a:r>
              <a:rPr sz="2400" spc="31" dirty="0">
                <a:solidFill>
                  <a:srgbClr val="3A4F64"/>
                </a:solidFill>
                <a:latin typeface="Arial"/>
                <a:cs typeface="Arial"/>
              </a:rPr>
              <a:t>(no  </a:t>
            </a:r>
            <a:r>
              <a:rPr sz="2400" dirty="0" smtClean="0">
                <a:solidFill>
                  <a:srgbClr val="3A4F64"/>
                </a:solidFill>
                <a:latin typeface="Arial"/>
                <a:cs typeface="Arial"/>
              </a:rPr>
              <a:t>d</a:t>
            </a:r>
            <a:r>
              <a:rPr sz="2400" dirty="0" smtClean="0">
                <a:solidFill>
                  <a:srgbClr val="080C0F"/>
                </a:solidFill>
                <a:latin typeface="Arial"/>
                <a:cs typeface="Arial"/>
              </a:rPr>
              <a:t>i</a:t>
            </a:r>
            <a:r>
              <a:rPr sz="2400" dirty="0" smtClean="0">
                <a:solidFill>
                  <a:srgbClr val="2F3F4F"/>
                </a:solidFill>
                <a:latin typeface="Arial"/>
                <a:cs typeface="Arial"/>
              </a:rPr>
              <a:t>vergence/c</a:t>
            </a:r>
            <a:r>
              <a:rPr sz="2400" spc="4" dirty="0" smtClean="0">
                <a:solidFill>
                  <a:srgbClr val="212D36"/>
                </a:solidFill>
                <a:latin typeface="Arial"/>
                <a:cs typeface="Arial"/>
              </a:rPr>
              <a:t>o</a:t>
            </a:r>
            <a:r>
              <a:rPr sz="2400" spc="4" dirty="0" smtClean="0">
                <a:solidFill>
                  <a:srgbClr val="2F3F4F"/>
                </a:solidFill>
                <a:latin typeface="Arial"/>
                <a:cs typeface="Arial"/>
              </a:rPr>
              <a:t>nvergence</a:t>
            </a:r>
            <a:r>
              <a:rPr sz="2400" spc="4" dirty="0">
                <a:solidFill>
                  <a:srgbClr val="2F3F4F"/>
                </a:solidFill>
                <a:latin typeface="Arial"/>
                <a:cs typeface="Arial"/>
              </a:rPr>
              <a:t>):</a:t>
            </a:r>
            <a:endParaRPr sz="2400" dirty="0">
              <a:latin typeface="Arial"/>
              <a:cs typeface="Arial"/>
            </a:endParaRPr>
          </a:p>
        </p:txBody>
      </p:sp>
      <p:sp>
        <p:nvSpPr>
          <p:cNvPr id="16" name="object 16"/>
          <p:cNvSpPr txBox="1"/>
          <p:nvPr/>
        </p:nvSpPr>
        <p:spPr>
          <a:xfrm>
            <a:off x="5112912" y="5897598"/>
            <a:ext cx="3665662" cy="492443"/>
          </a:xfrm>
          <a:prstGeom prst="rect">
            <a:avLst/>
          </a:prstGeom>
        </p:spPr>
        <p:txBody>
          <a:bodyPr vert="horz" wrap="square" lIns="0" tIns="0" rIns="0" bIns="0" rtlCol="0">
            <a:spAutoFit/>
          </a:bodyPr>
          <a:lstStyle/>
          <a:p>
            <a:pPr marL="11206"/>
            <a:r>
              <a:rPr sz="3200" spc="18" dirty="0" smtClean="0">
                <a:solidFill>
                  <a:srgbClr val="3A4F64"/>
                </a:solidFill>
                <a:latin typeface="Arial"/>
                <a:cs typeface="Arial"/>
              </a:rPr>
              <a:t>E</a:t>
            </a:r>
            <a:r>
              <a:rPr sz="3200" spc="-119" dirty="0" smtClean="0">
                <a:solidFill>
                  <a:srgbClr val="3A4F64"/>
                </a:solidFill>
                <a:latin typeface="Arial"/>
                <a:cs typeface="Arial"/>
              </a:rPr>
              <a:t>d</a:t>
            </a:r>
            <a:r>
              <a:rPr sz="3200" spc="44" dirty="0" smtClean="0">
                <a:solidFill>
                  <a:srgbClr val="3A4F64"/>
                </a:solidFill>
                <a:latin typeface="Arial"/>
                <a:cs typeface="Arial"/>
              </a:rPr>
              <a:t>d</a:t>
            </a:r>
            <a:r>
              <a:rPr sz="3200" spc="93" dirty="0" smtClean="0">
                <a:solidFill>
                  <a:srgbClr val="3A4F64"/>
                </a:solidFill>
                <a:latin typeface="Arial"/>
                <a:cs typeface="Arial"/>
              </a:rPr>
              <a:t>y</a:t>
            </a:r>
            <a:r>
              <a:rPr sz="3200" spc="-180" dirty="0" smtClean="0">
                <a:solidFill>
                  <a:srgbClr val="3A4F64"/>
                </a:solidFill>
                <a:latin typeface="Arial"/>
                <a:cs typeface="Arial"/>
              </a:rPr>
              <a:t> </a:t>
            </a:r>
            <a:r>
              <a:rPr sz="3200" spc="57" dirty="0">
                <a:solidFill>
                  <a:srgbClr val="3A4F64"/>
                </a:solidFill>
                <a:latin typeface="Arial"/>
                <a:cs typeface="Arial"/>
              </a:rPr>
              <a:t>fl</a:t>
            </a:r>
            <a:r>
              <a:rPr sz="3200" spc="49" dirty="0">
                <a:solidFill>
                  <a:srgbClr val="3A4F64"/>
                </a:solidFill>
                <a:latin typeface="Arial"/>
                <a:cs typeface="Arial"/>
              </a:rPr>
              <a:t>u</a:t>
            </a:r>
            <a:r>
              <a:rPr sz="3200" spc="53" dirty="0">
                <a:solidFill>
                  <a:srgbClr val="3A4F64"/>
                </a:solidFill>
                <a:latin typeface="Arial"/>
                <a:cs typeface="Arial"/>
              </a:rPr>
              <a:t>x</a:t>
            </a:r>
            <a:r>
              <a:rPr sz="1456" spc="53" dirty="0">
                <a:solidFill>
                  <a:srgbClr val="3A4F64"/>
                </a:solidFill>
                <a:latin typeface="Arial"/>
                <a:cs typeface="Arial"/>
              </a:rPr>
              <a:t>'</a:t>
            </a:r>
            <a:endParaRPr sz="1456" dirty="0">
              <a:latin typeface="Arial"/>
              <a:cs typeface="Arial"/>
            </a:endParaRPr>
          </a:p>
        </p:txBody>
      </p:sp>
    </p:spTree>
    <p:extLst>
      <p:ext uri="{BB962C8B-B14F-4D97-AF65-F5344CB8AC3E}">
        <p14:creationId xmlns:p14="http://schemas.microsoft.com/office/powerpoint/2010/main" val="3345550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chematic of laminar and turbulent flow in the boundary layer; velocity is zero at the surfa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41" y="633036"/>
            <a:ext cx="11786469" cy="48694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47370" y="0"/>
            <a:ext cx="6594306" cy="769441"/>
          </a:xfrm>
          <a:prstGeom prst="rect">
            <a:avLst/>
          </a:prstGeom>
        </p:spPr>
        <p:txBody>
          <a:bodyPr wrap="none">
            <a:spAutoFit/>
          </a:bodyPr>
          <a:lstStyle/>
          <a:p>
            <a:r>
              <a:rPr lang="en-US" sz="4400" dirty="0" smtClean="0">
                <a:solidFill>
                  <a:srgbClr val="C00000"/>
                </a:solidFill>
              </a:rPr>
              <a:t>Turbulent and Laminar Flow</a:t>
            </a:r>
            <a:endParaRPr lang="en-US" sz="4400" dirty="0">
              <a:solidFill>
                <a:srgbClr val="C00000"/>
              </a:solidFill>
            </a:endParaRPr>
          </a:p>
        </p:txBody>
      </p:sp>
      <p:sp>
        <p:nvSpPr>
          <p:cNvPr id="5" name="Rectangle 4"/>
          <p:cNvSpPr/>
          <p:nvPr/>
        </p:nvSpPr>
        <p:spPr>
          <a:xfrm>
            <a:off x="349446" y="6488668"/>
            <a:ext cx="8188908" cy="369332"/>
          </a:xfrm>
          <a:prstGeom prst="rect">
            <a:avLst/>
          </a:prstGeom>
        </p:spPr>
        <p:txBody>
          <a:bodyPr wrap="none">
            <a:spAutoFit/>
          </a:bodyPr>
          <a:lstStyle/>
          <a:p>
            <a:r>
              <a:rPr lang="en-US" b="1" dirty="0" smtClean="0">
                <a:hlinkClick r:id="rId3"/>
              </a:rPr>
              <a:t>Introduction to Tropical Meteorology </a:t>
            </a:r>
            <a:r>
              <a:rPr lang="en-US" b="1" i="1" dirty="0" smtClean="0">
                <a:hlinkClick r:id="rId3"/>
              </a:rPr>
              <a:t>2nd Edition</a:t>
            </a:r>
            <a:r>
              <a:rPr lang="en-US" b="1" i="1" dirty="0" smtClean="0"/>
              <a:t>, </a:t>
            </a:r>
            <a:r>
              <a:rPr lang="en-US" i="1" dirty="0" smtClean="0"/>
              <a:t>Produced by</a:t>
            </a:r>
            <a:r>
              <a:rPr lang="en-US" dirty="0" smtClean="0"/>
              <a:t> The COMET Program</a:t>
            </a:r>
            <a:endParaRPr lang="en-US" b="1" dirty="0"/>
          </a:p>
        </p:txBody>
      </p:sp>
      <p:sp>
        <p:nvSpPr>
          <p:cNvPr id="2" name="Rectangle 1"/>
          <p:cNvSpPr/>
          <p:nvPr/>
        </p:nvSpPr>
        <p:spPr>
          <a:xfrm>
            <a:off x="180941" y="5379366"/>
            <a:ext cx="11786469" cy="1077218"/>
          </a:xfrm>
          <a:prstGeom prst="rect">
            <a:avLst/>
          </a:prstGeom>
        </p:spPr>
        <p:txBody>
          <a:bodyPr wrap="square">
            <a:spAutoFit/>
          </a:bodyPr>
          <a:lstStyle/>
          <a:p>
            <a:pPr algn="ctr"/>
            <a:r>
              <a:rPr lang="en-US" sz="3200" dirty="0"/>
              <a:t>Schematic of laminar and turbulent flow in the boundary layer; velocity is zero at the surface.</a:t>
            </a:r>
          </a:p>
        </p:txBody>
      </p:sp>
    </p:spTree>
    <p:extLst>
      <p:ext uri="{BB962C8B-B14F-4D97-AF65-F5344CB8AC3E}">
        <p14:creationId xmlns:p14="http://schemas.microsoft.com/office/powerpoint/2010/main" val="404782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32640"/>
          </a:xfrm>
          <a:prstGeom prst="rect">
            <a:avLst/>
          </a:prstGeom>
        </p:spPr>
        <p:txBody>
          <a:bodyPr wrap="square">
            <a:spAutoFit/>
          </a:bodyPr>
          <a:lstStyle/>
          <a:p>
            <a:r>
              <a:rPr lang="en-US" sz="3200" dirty="0" smtClean="0">
                <a:solidFill>
                  <a:srgbClr val="C00000"/>
                </a:solidFill>
              </a:rPr>
              <a:t>With turbulent flow</a:t>
            </a:r>
            <a:r>
              <a:rPr lang="en-US" sz="3200" dirty="0" smtClean="0"/>
              <a:t>, there is </a:t>
            </a:r>
            <a:r>
              <a:rPr lang="en-US" sz="3200" dirty="0" smtClean="0">
                <a:solidFill>
                  <a:srgbClr val="C00000"/>
                </a:solidFill>
              </a:rPr>
              <a:t>vertical mixing</a:t>
            </a:r>
            <a:r>
              <a:rPr lang="en-US" sz="3200" dirty="0" smtClean="0"/>
              <a:t>, while with </a:t>
            </a:r>
            <a:r>
              <a:rPr lang="en-US" sz="3200" dirty="0" smtClean="0">
                <a:solidFill>
                  <a:srgbClr val="C00000"/>
                </a:solidFill>
              </a:rPr>
              <a:t>laminar flow </a:t>
            </a:r>
            <a:r>
              <a:rPr lang="en-US" sz="3200" dirty="0" smtClean="0"/>
              <a:t>mixing between layers is non-existent or </a:t>
            </a:r>
            <a:r>
              <a:rPr lang="en-US" sz="3200" dirty="0" smtClean="0">
                <a:solidFill>
                  <a:srgbClr val="C00000"/>
                </a:solidFill>
              </a:rPr>
              <a:t>negligible</a:t>
            </a:r>
            <a:r>
              <a:rPr lang="en-US" sz="3200" dirty="0" smtClean="0"/>
              <a:t>.</a:t>
            </a:r>
          </a:p>
          <a:p>
            <a:r>
              <a:rPr lang="en-US" sz="3200" dirty="0" smtClean="0"/>
              <a:t>For the atmosphere, the Richardson number, </a:t>
            </a:r>
            <a:r>
              <a:rPr lang="en-US" sz="3200" dirty="0" err="1" smtClean="0"/>
              <a:t>Ri</a:t>
            </a:r>
            <a:r>
              <a:rPr lang="en-US" sz="3200" dirty="0" smtClean="0"/>
              <a:t>, used to evaluate whether an atmospheric layer is predominantly turbulent or laminar; it  is the ratio between the static stability and shear stability. Eq.   (1)</a:t>
            </a:r>
          </a:p>
          <a:p>
            <a:endParaRPr lang="en-US" sz="3200" dirty="0"/>
          </a:p>
          <a:p>
            <a:endParaRPr lang="en-US" dirty="0" smtClean="0"/>
          </a:p>
          <a:p>
            <a:endParaRPr lang="en-US" dirty="0" smtClean="0"/>
          </a:p>
          <a:p>
            <a:endParaRPr lang="en-US" dirty="0" smtClean="0"/>
          </a:p>
          <a:p>
            <a:r>
              <a:rPr lang="en-US" sz="3200" dirty="0" smtClean="0"/>
              <a:t>Here u is horizontal velocity, z is the height, g is the acceleration due to gravity, ρ is the density as a function of height. In general:</a:t>
            </a:r>
          </a:p>
          <a:p>
            <a:endParaRPr lang="en-US" sz="3200" dirty="0" smtClean="0"/>
          </a:p>
          <a:p>
            <a:r>
              <a:rPr lang="en-US" sz="3200" dirty="0" smtClean="0"/>
              <a:t>    Laminar flow becomes turbulent when </a:t>
            </a:r>
            <a:r>
              <a:rPr lang="en-US" sz="3200" dirty="0" err="1" smtClean="0"/>
              <a:t>Ri</a:t>
            </a:r>
            <a:r>
              <a:rPr lang="en-US" sz="3200" dirty="0" smtClean="0"/>
              <a:t> &lt; 0.25</a:t>
            </a:r>
          </a:p>
          <a:p>
            <a:r>
              <a:rPr lang="en-US" sz="3200" dirty="0" smtClean="0"/>
              <a:t>    Turbulent flow becomes laminar when </a:t>
            </a:r>
            <a:r>
              <a:rPr lang="en-US" sz="3200" dirty="0" err="1" smtClean="0"/>
              <a:t>Ri</a:t>
            </a:r>
            <a:r>
              <a:rPr lang="en-US" sz="3200" dirty="0" smtClean="0"/>
              <a:t> &gt; 1.0</a:t>
            </a:r>
          </a:p>
          <a:p>
            <a:endParaRPr lang="en-US" sz="3200" dirty="0" smtClean="0"/>
          </a:p>
        </p:txBody>
      </p:sp>
      <p:pic>
        <p:nvPicPr>
          <p:cNvPr id="6" name="Picture 5"/>
          <p:cNvPicPr>
            <a:picLocks noChangeAspect="1"/>
          </p:cNvPicPr>
          <p:nvPr/>
        </p:nvPicPr>
        <p:blipFill>
          <a:blip r:embed="rId2"/>
          <a:stretch>
            <a:fillRect/>
          </a:stretch>
        </p:blipFill>
        <p:spPr>
          <a:xfrm>
            <a:off x="830700" y="2715275"/>
            <a:ext cx="10161631" cy="878722"/>
          </a:xfrm>
          <a:prstGeom prst="rect">
            <a:avLst/>
          </a:prstGeom>
        </p:spPr>
      </p:pic>
    </p:spTree>
    <p:extLst>
      <p:ext uri="{BB962C8B-B14F-4D97-AF65-F5344CB8AC3E}">
        <p14:creationId xmlns:p14="http://schemas.microsoft.com/office/powerpoint/2010/main" val="50068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95" y="0"/>
            <a:ext cx="12079705" cy="9421297"/>
          </a:xfrm>
          <a:prstGeom prst="rect">
            <a:avLst/>
          </a:prstGeom>
        </p:spPr>
        <p:txBody>
          <a:bodyPr wrap="square">
            <a:spAutoFit/>
          </a:bodyPr>
          <a:lstStyle/>
          <a:p>
            <a:pPr>
              <a:lnSpc>
                <a:spcPct val="107000"/>
              </a:lnSpc>
              <a:spcAft>
                <a:spcPts val="800"/>
              </a:spcAft>
            </a:pPr>
            <a:r>
              <a:rPr lang="en-US" sz="3200" b="1" dirty="0">
                <a:solidFill>
                  <a:srgbClr val="C00000"/>
                </a:solidFill>
                <a:ea typeface="Calibri" panose="020F0502020204030204" pitchFamily="34" charset="0"/>
                <a:cs typeface="Times New Roman" panose="02020603050405020304" pitchFamily="18" charset="0"/>
              </a:rPr>
              <a:t>Tuesday- Nov.17, 2015</a:t>
            </a: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ea typeface="Calibri" panose="020F0502020204030204" pitchFamily="34" charset="0"/>
                <a:cs typeface="Times New Roman" panose="02020603050405020304" pitchFamily="18" charset="0"/>
              </a:rPr>
              <a:t>H</a:t>
            </a:r>
            <a:r>
              <a:rPr lang="en-US" sz="3200" b="1" dirty="0">
                <a:ea typeface="Calibri" panose="020F0502020204030204" pitchFamily="34" charset="0"/>
                <a:cs typeface="Times New Roman" panose="02020603050405020304" pitchFamily="18" charset="0"/>
              </a:rPr>
              <a:t>omework Review and augmentation</a:t>
            </a: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u="sng" dirty="0">
                <a:solidFill>
                  <a:srgbClr val="002060"/>
                </a:solidFill>
                <a:ea typeface="Calibri" panose="020F0502020204030204" pitchFamily="34" charset="0"/>
                <a:cs typeface="Times New Roman" panose="02020603050405020304" pitchFamily="18" charset="0"/>
              </a:rPr>
              <a:t>Bring your Homework # 2 to class. Bring the table with information on declination and equation of time</a:t>
            </a: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solidFill>
                  <a:srgbClr val="C00000"/>
                </a:solidFill>
                <a:ea typeface="Calibri" panose="020F0502020204030204" pitchFamily="34" charset="0"/>
                <a:cs typeface="Times New Roman" panose="02020603050405020304" pitchFamily="18" charset="0"/>
              </a:rPr>
              <a:t>Part II, HW # 2</a:t>
            </a: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solidFill>
                  <a:srgbClr val="002060"/>
                </a:solidFill>
                <a:ea typeface="Calibri" panose="020F0502020204030204" pitchFamily="34" charset="0"/>
                <a:cs typeface="Times New Roman" panose="02020603050405020304" pitchFamily="18" charset="0"/>
              </a:rPr>
              <a:t>Problem # 1: Joseph </a:t>
            </a:r>
            <a:r>
              <a:rPr lang="en-US" sz="3200" dirty="0" err="1">
                <a:solidFill>
                  <a:srgbClr val="002060"/>
                </a:solidFill>
                <a:ea typeface="Calibri" panose="020F0502020204030204" pitchFamily="34" charset="0"/>
                <a:cs typeface="Times New Roman" panose="02020603050405020304" pitchFamily="18" charset="0"/>
              </a:rPr>
              <a:t>Zagami</a:t>
            </a: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ea typeface="Calibri" panose="020F0502020204030204" pitchFamily="34" charset="0"/>
                <a:cs typeface="Times New Roman" panose="02020603050405020304" pitchFamily="18" charset="0"/>
              </a:rPr>
              <a:t>Joseph, show how to do it the long way (using the equations) and also by using the table.</a:t>
            </a:r>
          </a:p>
          <a:p>
            <a:pPr>
              <a:lnSpc>
                <a:spcPct val="107000"/>
              </a:lnSpc>
              <a:spcAft>
                <a:spcPts val="800"/>
              </a:spcAft>
            </a:pPr>
            <a:r>
              <a:rPr lang="en-US" sz="3200" dirty="0">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Problem </a:t>
            </a:r>
            <a:r>
              <a:rPr lang="en-US" sz="3200" dirty="0">
                <a:solidFill>
                  <a:srgbClr val="002060"/>
                </a:solidFill>
                <a:ea typeface="Calibri" panose="020F0502020204030204" pitchFamily="34" charset="0"/>
                <a:cs typeface="Times New Roman" panose="02020603050405020304" pitchFamily="18" charset="0"/>
              </a:rPr>
              <a:t># 2: Justin Hicks</a:t>
            </a: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ea typeface="Calibri" panose="020F0502020204030204" pitchFamily="34" charset="0"/>
                <a:cs typeface="Times New Roman" panose="02020603050405020304" pitchFamily="18" charset="0"/>
              </a:rPr>
              <a:t>Justin, show only one case. Also, show both ways, using equations and using the table.</a:t>
            </a:r>
          </a:p>
          <a:p>
            <a:pPr>
              <a:lnSpc>
                <a:spcPct val="107000"/>
              </a:lnSpc>
              <a:spcAft>
                <a:spcPts val="800"/>
              </a:spcAft>
            </a:pPr>
            <a:r>
              <a:rPr lang="en-US" sz="3200" dirty="0">
                <a:ea typeface="Calibri" panose="020F0502020204030204" pitchFamily="34" charset="0"/>
                <a:cs typeface="Times New Roman" panose="02020603050405020304" pitchFamily="18" charset="0"/>
              </a:rPr>
              <a:t> </a:t>
            </a:r>
          </a:p>
          <a:p>
            <a:pPr>
              <a:lnSpc>
                <a:spcPct val="107000"/>
              </a:lnSpc>
              <a:spcAft>
                <a:spcPts val="800"/>
              </a:spcAft>
            </a:pPr>
            <a:r>
              <a:rPr lang="en-US" sz="3200" dirty="0">
                <a:solidFill>
                  <a:srgbClr val="002060"/>
                </a:solidFill>
                <a:ea typeface="Calibri" panose="020F0502020204030204" pitchFamily="34" charset="0"/>
                <a:cs typeface="Times New Roman" panose="02020603050405020304" pitchFamily="18" charset="0"/>
              </a:rPr>
              <a:t>Problem # 5: Christine Clements</a:t>
            </a: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ea typeface="Calibri" panose="020F0502020204030204" pitchFamily="34" charset="0"/>
                <a:cs typeface="Times New Roman" panose="02020603050405020304" pitchFamily="18" charset="0"/>
              </a:rPr>
              <a:t>Christine, derive the equation and solve for the temperature of the earth.</a:t>
            </a: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488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337" y="240633"/>
            <a:ext cx="11855116" cy="5355312"/>
          </a:xfrm>
          <a:prstGeom prst="rect">
            <a:avLst/>
          </a:prstGeom>
        </p:spPr>
        <p:txBody>
          <a:bodyPr wrap="square">
            <a:spAutoFit/>
          </a:bodyPr>
          <a:lstStyle/>
          <a:p>
            <a:r>
              <a:rPr lang="en-US" sz="3600" dirty="0" smtClean="0"/>
              <a:t>Sounding data and a finite difference estimate of equation (1) is used to calculate the Richardson number in practice. This form, known as the </a:t>
            </a:r>
            <a:r>
              <a:rPr lang="en-US" sz="3600" dirty="0" smtClean="0">
                <a:solidFill>
                  <a:srgbClr val="C00000"/>
                </a:solidFill>
              </a:rPr>
              <a:t>bulk Richardson number</a:t>
            </a:r>
            <a:r>
              <a:rPr lang="en-US" sz="3600" dirty="0" smtClean="0"/>
              <a:t>, is:</a:t>
            </a:r>
          </a:p>
          <a:p>
            <a:r>
              <a:rPr lang="en-US" sz="3600" dirty="0" smtClean="0"/>
              <a:t>Eq.          (2)</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sz="3600" dirty="0" smtClean="0"/>
          </a:p>
          <a:p>
            <a:r>
              <a:rPr lang="en-US" sz="3600" dirty="0" smtClean="0"/>
              <a:t>where </a:t>
            </a:r>
            <a:r>
              <a:rPr lang="en-US" sz="3600" dirty="0" err="1" smtClean="0"/>
              <a:t>Δz</a:t>
            </a:r>
            <a:r>
              <a:rPr lang="en-US" sz="3600" dirty="0" smtClean="0"/>
              <a:t> is the depth of the layer of interest.</a:t>
            </a:r>
            <a:endParaRPr lang="en-US" sz="3600" dirty="0"/>
          </a:p>
        </p:txBody>
      </p:sp>
      <p:pic>
        <p:nvPicPr>
          <p:cNvPr id="5" name="Picture 4"/>
          <p:cNvPicPr>
            <a:picLocks noChangeAspect="1"/>
          </p:cNvPicPr>
          <p:nvPr/>
        </p:nvPicPr>
        <p:blipFill>
          <a:blip r:embed="rId2"/>
          <a:stretch>
            <a:fillRect/>
          </a:stretch>
        </p:blipFill>
        <p:spPr>
          <a:xfrm>
            <a:off x="3053732" y="2422358"/>
            <a:ext cx="6825910" cy="1844841"/>
          </a:xfrm>
          <a:prstGeom prst="rect">
            <a:avLst/>
          </a:prstGeom>
        </p:spPr>
      </p:pic>
    </p:spTree>
    <p:extLst>
      <p:ext uri="{BB962C8B-B14F-4D97-AF65-F5344CB8AC3E}">
        <p14:creationId xmlns:p14="http://schemas.microsoft.com/office/powerpoint/2010/main" val="76605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985" y="290522"/>
            <a:ext cx="11749426" cy="2000548"/>
          </a:xfrm>
          <a:prstGeom prst="rect">
            <a:avLst/>
          </a:prstGeom>
        </p:spPr>
        <p:txBody>
          <a:bodyPr wrap="square">
            <a:spAutoFit/>
          </a:bodyPr>
          <a:lstStyle/>
          <a:p>
            <a:r>
              <a:rPr lang="en-US" sz="4000" dirty="0" smtClean="0">
                <a:solidFill>
                  <a:srgbClr val="C00000"/>
                </a:solidFill>
              </a:rPr>
              <a:t>Refresh:</a:t>
            </a:r>
          </a:p>
          <a:p>
            <a:r>
              <a:rPr lang="en-US" sz="2800" dirty="0" smtClean="0"/>
              <a:t>As seen before (when we discussed Reynolds averaging)</a:t>
            </a:r>
          </a:p>
          <a:p>
            <a:endParaRPr lang="en-US" sz="2800" dirty="0" smtClean="0"/>
          </a:p>
          <a:p>
            <a:r>
              <a:rPr lang="en-US" sz="2800" dirty="0" smtClean="0"/>
              <a:t>An average </a:t>
            </a:r>
            <a:r>
              <a:rPr lang="en-US" sz="2800" dirty="0"/>
              <a:t>over a time period T ( say half an hour</a:t>
            </a:r>
            <a:r>
              <a:rPr lang="en-US" sz="2800" dirty="0" smtClean="0"/>
              <a:t>):  </a:t>
            </a:r>
            <a:endParaRPr lang="en-US" sz="2800" dirty="0"/>
          </a:p>
        </p:txBody>
      </p:sp>
      <p:sp>
        <p:nvSpPr>
          <p:cNvPr id="3" name="Rectangle 2"/>
          <p:cNvSpPr/>
          <p:nvPr/>
        </p:nvSpPr>
        <p:spPr>
          <a:xfrm>
            <a:off x="-17166" y="3319842"/>
            <a:ext cx="11642558" cy="2246769"/>
          </a:xfrm>
          <a:prstGeom prst="rect">
            <a:avLst/>
          </a:prstGeom>
        </p:spPr>
        <p:txBody>
          <a:bodyPr wrap="square">
            <a:spAutoFit/>
          </a:bodyPr>
          <a:lstStyle/>
          <a:p>
            <a:r>
              <a:rPr lang="en-US" sz="2800" dirty="0"/>
              <a:t>I</a:t>
            </a:r>
            <a:r>
              <a:rPr lang="en-US" sz="2800" dirty="0" smtClean="0"/>
              <a:t>n </a:t>
            </a:r>
            <a:r>
              <a:rPr lang="en-US" sz="2800" dirty="0"/>
              <a:t>the atmosphere, this mean value can change from one half-hour period to the next, resulting in a slow variation of the mean-wind components with time. </a:t>
            </a:r>
            <a:endParaRPr lang="en-US" sz="2800" dirty="0" smtClean="0"/>
          </a:p>
          <a:p>
            <a:endParaRPr lang="en-US" sz="2800" dirty="0"/>
          </a:p>
          <a:p>
            <a:r>
              <a:rPr lang="en-US" sz="2800" dirty="0" smtClean="0"/>
              <a:t>Subtracting </a:t>
            </a:r>
            <a:r>
              <a:rPr lang="en-US" sz="2800" dirty="0"/>
              <a:t>the mean from the instantaneous com­ponent </a:t>
            </a:r>
            <a:r>
              <a:rPr lang="en-US" sz="2800" dirty="0" smtClean="0"/>
              <a:t>u </a:t>
            </a:r>
            <a:r>
              <a:rPr lang="en-US" sz="2800" dirty="0"/>
              <a:t>gives just the fluctuating (gust) portion of the flow (indicated with a prime) </a:t>
            </a:r>
          </a:p>
        </p:txBody>
      </p:sp>
      <p:pic>
        <p:nvPicPr>
          <p:cNvPr id="4" name="Picture 3"/>
          <p:cNvPicPr>
            <a:picLocks noChangeAspect="1"/>
          </p:cNvPicPr>
          <p:nvPr/>
        </p:nvPicPr>
        <p:blipFill>
          <a:blip r:embed="rId2"/>
          <a:stretch>
            <a:fillRect/>
          </a:stretch>
        </p:blipFill>
        <p:spPr>
          <a:xfrm>
            <a:off x="3640434" y="1727887"/>
            <a:ext cx="5186734" cy="1591955"/>
          </a:xfrm>
          <a:prstGeom prst="rect">
            <a:avLst/>
          </a:prstGeom>
        </p:spPr>
      </p:pic>
      <p:pic>
        <p:nvPicPr>
          <p:cNvPr id="5" name="Picture 4"/>
          <p:cNvPicPr>
            <a:picLocks noChangeAspect="1"/>
          </p:cNvPicPr>
          <p:nvPr/>
        </p:nvPicPr>
        <p:blipFill>
          <a:blip r:embed="rId3"/>
          <a:stretch>
            <a:fillRect/>
          </a:stretch>
        </p:blipFill>
        <p:spPr>
          <a:xfrm>
            <a:off x="2043822" y="5566611"/>
            <a:ext cx="9748107" cy="1126956"/>
          </a:xfrm>
          <a:prstGeom prst="rect">
            <a:avLst/>
          </a:prstGeom>
        </p:spPr>
      </p:pic>
    </p:spTree>
    <p:extLst>
      <p:ext uri="{BB962C8B-B14F-4D97-AF65-F5344CB8AC3E}">
        <p14:creationId xmlns:p14="http://schemas.microsoft.com/office/powerpoint/2010/main" val="3421074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698" y="222503"/>
            <a:ext cx="11142186" cy="1384995"/>
          </a:xfrm>
          <a:prstGeom prst="rect">
            <a:avLst/>
          </a:prstGeom>
        </p:spPr>
        <p:txBody>
          <a:bodyPr wrap="square">
            <a:spAutoFit/>
          </a:bodyPr>
          <a:lstStyle/>
          <a:p>
            <a:endParaRPr lang="en-US" sz="2800" dirty="0" smtClean="0"/>
          </a:p>
          <a:p>
            <a:r>
              <a:rPr lang="en-US" sz="2800" dirty="0" smtClean="0"/>
              <a:t>The </a:t>
            </a:r>
            <a:r>
              <a:rPr lang="en-US" sz="2800" dirty="0"/>
              <a:t>intensity of tur­bulence in the u direction is then defined by the </a:t>
            </a:r>
            <a:r>
              <a:rPr lang="en-US" sz="2800" dirty="0" smtClean="0"/>
              <a:t>variance: </a:t>
            </a:r>
            <a:endParaRPr lang="en-US" sz="2800" dirty="0"/>
          </a:p>
        </p:txBody>
      </p:sp>
      <p:sp>
        <p:nvSpPr>
          <p:cNvPr id="3" name="Rectangle 2"/>
          <p:cNvSpPr/>
          <p:nvPr/>
        </p:nvSpPr>
        <p:spPr>
          <a:xfrm>
            <a:off x="176463" y="3041571"/>
            <a:ext cx="11742821" cy="3816429"/>
          </a:xfrm>
          <a:prstGeom prst="rect">
            <a:avLst/>
          </a:prstGeom>
        </p:spPr>
        <p:txBody>
          <a:bodyPr wrap="square">
            <a:spAutoFit/>
          </a:bodyPr>
          <a:lstStyle/>
          <a:p>
            <a:r>
              <a:rPr lang="en-US" dirty="0" smtClean="0"/>
              <a:t> </a:t>
            </a:r>
            <a:endParaRPr lang="en-US" dirty="0"/>
          </a:p>
          <a:p>
            <a:r>
              <a:rPr lang="en-US" sz="2800" dirty="0"/>
              <a:t>In the atmosphere, fluctuations in velocity are often accompanied by fluctuations in scalar values such as temperature, humidity, or pollutant concentration. </a:t>
            </a:r>
            <a:endParaRPr lang="en-US" sz="2800" dirty="0" smtClean="0"/>
          </a:p>
          <a:p>
            <a:r>
              <a:rPr lang="en-US" sz="2800" dirty="0" smtClean="0"/>
              <a:t>For </a:t>
            </a:r>
            <a:r>
              <a:rPr lang="en-US" sz="2800" dirty="0"/>
              <a:t>example, in a field of thermals there are regions where warm air is rising (positive potential temperature </a:t>
            </a:r>
            <a:r>
              <a:rPr lang="el-GR" sz="2800" dirty="0" smtClean="0"/>
              <a:t>ϑ</a:t>
            </a:r>
            <a:r>
              <a:rPr lang="en-US" sz="2800" dirty="0" smtClean="0"/>
              <a:t>' </a:t>
            </a:r>
            <a:r>
              <a:rPr lang="en-US" sz="2800" dirty="0"/>
              <a:t>accompanies positive vertical velocity w'), surrounded by regions where cold air is sinking (negative </a:t>
            </a:r>
            <a:r>
              <a:rPr lang="el-GR" sz="2800" dirty="0"/>
              <a:t>ϑ</a:t>
            </a:r>
            <a:r>
              <a:rPr lang="en-US" sz="2800" dirty="0"/>
              <a:t>' </a:t>
            </a:r>
            <a:r>
              <a:rPr lang="en-US" sz="2800" dirty="0" smtClean="0"/>
              <a:t>accompanies </a:t>
            </a:r>
            <a:r>
              <a:rPr lang="en-US" sz="2800" dirty="0"/>
              <a:t>negative w'). One measure of the amount that </a:t>
            </a:r>
            <a:r>
              <a:rPr lang="el-GR" sz="2800" dirty="0" smtClean="0"/>
              <a:t>ϑ</a:t>
            </a:r>
            <a:r>
              <a:rPr lang="en-US" sz="2800" dirty="0" smtClean="0"/>
              <a:t> </a:t>
            </a:r>
            <a:r>
              <a:rPr lang="en-US" sz="2800" dirty="0"/>
              <a:t>and w vary together is the covariance (</a:t>
            </a:r>
            <a:r>
              <a:rPr lang="en-US" sz="2800" dirty="0" err="1"/>
              <a:t>cov</a:t>
            </a:r>
            <a:r>
              <a:rPr lang="en-US" sz="2800" dirty="0" smtClean="0"/>
              <a:t>). </a:t>
            </a:r>
            <a:endParaRPr lang="en-US" sz="2800" dirty="0"/>
          </a:p>
        </p:txBody>
      </p:sp>
      <p:pic>
        <p:nvPicPr>
          <p:cNvPr id="4" name="Picture 3"/>
          <p:cNvPicPr>
            <a:picLocks noChangeAspect="1"/>
          </p:cNvPicPr>
          <p:nvPr/>
        </p:nvPicPr>
        <p:blipFill>
          <a:blip r:embed="rId2"/>
          <a:stretch>
            <a:fillRect/>
          </a:stretch>
        </p:blipFill>
        <p:spPr>
          <a:xfrm>
            <a:off x="1888958" y="1787972"/>
            <a:ext cx="8692585" cy="1495921"/>
          </a:xfrm>
          <a:prstGeom prst="rect">
            <a:avLst/>
          </a:prstGeom>
        </p:spPr>
      </p:pic>
    </p:spTree>
    <p:extLst>
      <p:ext uri="{BB962C8B-B14F-4D97-AF65-F5344CB8AC3E}">
        <p14:creationId xmlns:p14="http://schemas.microsoft.com/office/powerpoint/2010/main" val="146566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5531" y="2909999"/>
            <a:ext cx="9087149" cy="2656612"/>
          </a:xfrm>
          <a:prstGeom prst="rect">
            <a:avLst/>
          </a:prstGeom>
        </p:spPr>
      </p:pic>
      <p:pic>
        <p:nvPicPr>
          <p:cNvPr id="3" name="Picture 2"/>
          <p:cNvPicPr>
            <a:picLocks noChangeAspect="1"/>
          </p:cNvPicPr>
          <p:nvPr/>
        </p:nvPicPr>
        <p:blipFill>
          <a:blip r:embed="rId3"/>
          <a:stretch>
            <a:fillRect/>
          </a:stretch>
        </p:blipFill>
        <p:spPr>
          <a:xfrm>
            <a:off x="535189" y="393837"/>
            <a:ext cx="11800607" cy="1897866"/>
          </a:xfrm>
          <a:prstGeom prst="rect">
            <a:avLst/>
          </a:prstGeom>
        </p:spPr>
      </p:pic>
    </p:spTree>
    <p:extLst>
      <p:ext uri="{BB962C8B-B14F-4D97-AF65-F5344CB8AC3E}">
        <p14:creationId xmlns:p14="http://schemas.microsoft.com/office/powerpoint/2010/main" val="1985831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40935" y="389150"/>
            <a:ext cx="3269937" cy="677108"/>
          </a:xfrm>
          <a:prstGeom prst="rect">
            <a:avLst/>
          </a:prstGeom>
        </p:spPr>
        <p:txBody>
          <a:bodyPr vert="horz" wrap="square" lIns="0" tIns="0" rIns="0" bIns="0" rtlCol="0" anchor="ctr">
            <a:spAutoFit/>
          </a:bodyPr>
          <a:lstStyle/>
          <a:p>
            <a:pPr marL="11206">
              <a:lnSpc>
                <a:spcPct val="100000"/>
              </a:lnSpc>
            </a:pPr>
            <a:r>
              <a:rPr spc="-13" dirty="0">
                <a:solidFill>
                  <a:srgbClr val="C00000"/>
                </a:solidFill>
              </a:rPr>
              <a:t>What </a:t>
            </a:r>
            <a:r>
              <a:rPr spc="-9" dirty="0">
                <a:solidFill>
                  <a:srgbClr val="C00000"/>
                </a:solidFill>
              </a:rPr>
              <a:t>is</a:t>
            </a:r>
            <a:r>
              <a:rPr spc="-62" dirty="0">
                <a:solidFill>
                  <a:srgbClr val="C00000"/>
                </a:solidFill>
              </a:rPr>
              <a:t> </a:t>
            </a:r>
            <a:r>
              <a:rPr spc="-9" dirty="0" smtClean="0">
                <a:solidFill>
                  <a:srgbClr val="C00000"/>
                </a:solidFill>
              </a:rPr>
              <a:t>Flux</a:t>
            </a:r>
            <a:r>
              <a:rPr lang="en-US" spc="-9" dirty="0" smtClean="0">
                <a:solidFill>
                  <a:srgbClr val="C00000"/>
                </a:solidFill>
              </a:rPr>
              <a:t>?</a:t>
            </a:r>
            <a:endParaRPr dirty="0">
              <a:solidFill>
                <a:srgbClr val="C00000"/>
              </a:solidFill>
            </a:endParaRPr>
          </a:p>
        </p:txBody>
      </p:sp>
      <p:sp>
        <p:nvSpPr>
          <p:cNvPr id="3" name="object 3"/>
          <p:cNvSpPr txBox="1"/>
          <p:nvPr/>
        </p:nvSpPr>
        <p:spPr>
          <a:xfrm>
            <a:off x="450762" y="2228044"/>
            <a:ext cx="11410680" cy="3693319"/>
          </a:xfrm>
          <a:prstGeom prst="rect">
            <a:avLst/>
          </a:prstGeom>
        </p:spPr>
        <p:txBody>
          <a:bodyPr vert="horz" wrap="square" lIns="0" tIns="0" rIns="0" bIns="0" rtlCol="0">
            <a:spAutoFit/>
          </a:bodyPr>
          <a:lstStyle/>
          <a:p>
            <a:pPr marL="313221" marR="4483" indent="-302575"/>
            <a:r>
              <a:rPr sz="4000" spc="-4" dirty="0">
                <a:solidFill>
                  <a:srgbClr val="001F5F"/>
                </a:solidFill>
                <a:cs typeface="Calibri"/>
              </a:rPr>
              <a:t>Flux </a:t>
            </a:r>
            <a:r>
              <a:rPr sz="4000" dirty="0">
                <a:solidFill>
                  <a:srgbClr val="001F5F"/>
                </a:solidFill>
                <a:cs typeface="Calibri"/>
              </a:rPr>
              <a:t>– </a:t>
            </a:r>
            <a:r>
              <a:rPr sz="4000" spc="-4" dirty="0">
                <a:solidFill>
                  <a:srgbClr val="001F5F"/>
                </a:solidFill>
                <a:cs typeface="Calibri"/>
              </a:rPr>
              <a:t>how much </a:t>
            </a:r>
            <a:r>
              <a:rPr sz="4000" dirty="0">
                <a:solidFill>
                  <a:srgbClr val="001F5F"/>
                </a:solidFill>
                <a:cs typeface="Calibri"/>
              </a:rPr>
              <a:t>of </a:t>
            </a:r>
            <a:r>
              <a:rPr sz="4000" spc="-4" dirty="0">
                <a:solidFill>
                  <a:srgbClr val="001F5F"/>
                </a:solidFill>
                <a:cs typeface="Calibri"/>
              </a:rPr>
              <a:t>something </a:t>
            </a:r>
            <a:r>
              <a:rPr sz="4000" spc="-9" dirty="0">
                <a:solidFill>
                  <a:srgbClr val="001F5F"/>
                </a:solidFill>
                <a:cs typeface="Calibri"/>
              </a:rPr>
              <a:t>moves through </a:t>
            </a:r>
            <a:r>
              <a:rPr sz="4000" dirty="0">
                <a:solidFill>
                  <a:srgbClr val="001F5F"/>
                </a:solidFill>
                <a:cs typeface="Calibri"/>
              </a:rPr>
              <a:t>a </a:t>
            </a:r>
            <a:r>
              <a:rPr sz="4000" spc="-4" dirty="0">
                <a:solidFill>
                  <a:srgbClr val="001F5F"/>
                </a:solidFill>
                <a:cs typeface="Calibri"/>
              </a:rPr>
              <a:t>unit  </a:t>
            </a:r>
            <a:r>
              <a:rPr sz="4000" spc="-9" dirty="0">
                <a:solidFill>
                  <a:srgbClr val="001F5F"/>
                </a:solidFill>
                <a:cs typeface="Calibri"/>
              </a:rPr>
              <a:t>area </a:t>
            </a:r>
            <a:r>
              <a:rPr sz="4000" dirty="0">
                <a:solidFill>
                  <a:srgbClr val="001F5F"/>
                </a:solidFill>
                <a:cs typeface="Calibri"/>
              </a:rPr>
              <a:t>per </a:t>
            </a:r>
            <a:r>
              <a:rPr sz="4000" spc="-4" dirty="0">
                <a:solidFill>
                  <a:srgbClr val="001F5F"/>
                </a:solidFill>
                <a:cs typeface="Calibri"/>
              </a:rPr>
              <a:t>unit</a:t>
            </a:r>
            <a:r>
              <a:rPr sz="4000" spc="-49" dirty="0">
                <a:solidFill>
                  <a:srgbClr val="001F5F"/>
                </a:solidFill>
                <a:cs typeface="Calibri"/>
              </a:rPr>
              <a:t> </a:t>
            </a:r>
            <a:r>
              <a:rPr sz="4000" spc="-4" dirty="0">
                <a:solidFill>
                  <a:srgbClr val="001F5F"/>
                </a:solidFill>
                <a:cs typeface="Calibri"/>
              </a:rPr>
              <a:t>time</a:t>
            </a:r>
            <a:endParaRPr sz="4000" dirty="0">
              <a:cs typeface="Calibri"/>
            </a:endParaRPr>
          </a:p>
          <a:p>
            <a:pPr>
              <a:spcBef>
                <a:spcPts val="25"/>
              </a:spcBef>
            </a:pPr>
            <a:endParaRPr sz="4000" dirty="0">
              <a:cs typeface="Times New Roman"/>
            </a:endParaRPr>
          </a:p>
          <a:p>
            <a:pPr marL="313221" marR="6724" indent="-221888"/>
            <a:r>
              <a:rPr sz="4000" spc="-4" dirty="0">
                <a:solidFill>
                  <a:srgbClr val="001F5F"/>
                </a:solidFill>
                <a:cs typeface="Calibri"/>
              </a:rPr>
              <a:t>Flux is dependent </a:t>
            </a:r>
            <a:r>
              <a:rPr sz="4000" dirty="0">
                <a:solidFill>
                  <a:srgbClr val="001F5F"/>
                </a:solidFill>
                <a:cs typeface="Calibri"/>
              </a:rPr>
              <a:t>on: </a:t>
            </a:r>
            <a:r>
              <a:rPr sz="4000" spc="-4" dirty="0">
                <a:solidFill>
                  <a:srgbClr val="001F5F"/>
                </a:solidFill>
                <a:cs typeface="Calibri"/>
              </a:rPr>
              <a:t>(1) number </a:t>
            </a:r>
            <a:r>
              <a:rPr sz="4000" dirty="0">
                <a:solidFill>
                  <a:srgbClr val="001F5F"/>
                </a:solidFill>
                <a:cs typeface="Calibri"/>
              </a:rPr>
              <a:t>of </a:t>
            </a:r>
            <a:r>
              <a:rPr sz="4000" spc="-4" dirty="0">
                <a:solidFill>
                  <a:srgbClr val="001F5F"/>
                </a:solidFill>
                <a:cs typeface="Calibri"/>
              </a:rPr>
              <a:t>things </a:t>
            </a:r>
            <a:r>
              <a:rPr sz="4000" spc="-9" dirty="0">
                <a:solidFill>
                  <a:srgbClr val="001F5F"/>
                </a:solidFill>
                <a:cs typeface="Calibri"/>
              </a:rPr>
              <a:t>crossing  </a:t>
            </a:r>
            <a:r>
              <a:rPr sz="4000" spc="-4" dirty="0">
                <a:solidFill>
                  <a:srgbClr val="001F5F"/>
                </a:solidFill>
                <a:cs typeface="Calibri"/>
              </a:rPr>
              <a:t>the </a:t>
            </a:r>
            <a:r>
              <a:rPr sz="4000" spc="-9" dirty="0">
                <a:solidFill>
                  <a:srgbClr val="001F5F"/>
                </a:solidFill>
                <a:cs typeface="Calibri"/>
              </a:rPr>
              <a:t>area; </a:t>
            </a:r>
            <a:r>
              <a:rPr sz="4000" spc="-4" dirty="0">
                <a:solidFill>
                  <a:srgbClr val="001F5F"/>
                </a:solidFill>
                <a:cs typeface="Calibri"/>
              </a:rPr>
              <a:t>(2) </a:t>
            </a:r>
            <a:r>
              <a:rPr sz="4000" spc="-22" dirty="0">
                <a:solidFill>
                  <a:srgbClr val="001F5F"/>
                </a:solidFill>
                <a:cs typeface="Calibri"/>
              </a:rPr>
              <a:t>size </a:t>
            </a:r>
            <a:r>
              <a:rPr sz="4000" dirty="0">
                <a:solidFill>
                  <a:srgbClr val="001F5F"/>
                </a:solidFill>
                <a:cs typeface="Calibri"/>
              </a:rPr>
              <a:t>of </a:t>
            </a:r>
            <a:r>
              <a:rPr sz="4000" spc="-4" dirty="0">
                <a:solidFill>
                  <a:srgbClr val="001F5F"/>
                </a:solidFill>
                <a:cs typeface="Calibri"/>
              </a:rPr>
              <a:t>the </a:t>
            </a:r>
            <a:r>
              <a:rPr sz="4000" spc="-9" dirty="0">
                <a:solidFill>
                  <a:srgbClr val="001F5F"/>
                </a:solidFill>
                <a:cs typeface="Calibri"/>
              </a:rPr>
              <a:t>area </a:t>
            </a:r>
            <a:r>
              <a:rPr sz="4000" spc="-4" dirty="0">
                <a:solidFill>
                  <a:srgbClr val="001F5F"/>
                </a:solidFill>
                <a:cs typeface="Calibri"/>
              </a:rPr>
              <a:t>being </a:t>
            </a:r>
            <a:r>
              <a:rPr sz="4000" spc="-9" dirty="0">
                <a:solidFill>
                  <a:srgbClr val="001F5F"/>
                </a:solidFill>
                <a:cs typeface="Calibri"/>
              </a:rPr>
              <a:t>crossed, </a:t>
            </a:r>
            <a:r>
              <a:rPr sz="4000" dirty="0">
                <a:solidFill>
                  <a:srgbClr val="001F5F"/>
                </a:solidFill>
                <a:cs typeface="Calibri"/>
              </a:rPr>
              <a:t>and </a:t>
            </a:r>
            <a:r>
              <a:rPr sz="4000" spc="-4" dirty="0">
                <a:solidFill>
                  <a:srgbClr val="001F5F"/>
                </a:solidFill>
                <a:cs typeface="Calibri"/>
              </a:rPr>
              <a:t>(3)  the time it </a:t>
            </a:r>
            <a:r>
              <a:rPr sz="4000" spc="-31" dirty="0">
                <a:solidFill>
                  <a:srgbClr val="001F5F"/>
                </a:solidFill>
                <a:cs typeface="Calibri"/>
              </a:rPr>
              <a:t>takes </a:t>
            </a:r>
            <a:r>
              <a:rPr sz="4000" spc="-22" dirty="0">
                <a:solidFill>
                  <a:srgbClr val="001F5F"/>
                </a:solidFill>
                <a:cs typeface="Calibri"/>
              </a:rPr>
              <a:t>to </a:t>
            </a:r>
            <a:r>
              <a:rPr sz="4000" spc="-13" dirty="0">
                <a:solidFill>
                  <a:srgbClr val="001F5F"/>
                </a:solidFill>
                <a:cs typeface="Calibri"/>
              </a:rPr>
              <a:t>cross </a:t>
            </a:r>
            <a:r>
              <a:rPr sz="4000" spc="-4" dirty="0">
                <a:solidFill>
                  <a:srgbClr val="001F5F"/>
                </a:solidFill>
                <a:cs typeface="Calibri"/>
              </a:rPr>
              <a:t>this</a:t>
            </a:r>
            <a:r>
              <a:rPr sz="4000" spc="106" dirty="0">
                <a:solidFill>
                  <a:srgbClr val="001F5F"/>
                </a:solidFill>
                <a:cs typeface="Calibri"/>
              </a:rPr>
              <a:t> </a:t>
            </a:r>
            <a:r>
              <a:rPr sz="4000" spc="-9" dirty="0">
                <a:solidFill>
                  <a:srgbClr val="001F5F"/>
                </a:solidFill>
                <a:cs typeface="Calibri"/>
              </a:rPr>
              <a:t>area</a:t>
            </a:r>
            <a:endParaRPr sz="4000" dirty="0">
              <a:cs typeface="Calibri"/>
            </a:endParaRPr>
          </a:p>
        </p:txBody>
      </p:sp>
    </p:spTree>
    <p:extLst>
      <p:ext uri="{BB962C8B-B14F-4D97-AF65-F5344CB8AC3E}">
        <p14:creationId xmlns:p14="http://schemas.microsoft.com/office/powerpoint/2010/main" val="2322048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0163" y="133324"/>
            <a:ext cx="8371268" cy="677108"/>
          </a:xfrm>
          <a:prstGeom prst="rect">
            <a:avLst/>
          </a:prstGeom>
        </p:spPr>
        <p:txBody>
          <a:bodyPr vert="horz" wrap="square" lIns="0" tIns="0" rIns="0" bIns="0" rtlCol="0" anchor="ctr">
            <a:spAutoFit/>
          </a:bodyPr>
          <a:lstStyle/>
          <a:p>
            <a:pPr marL="11206" algn="ctr">
              <a:lnSpc>
                <a:spcPct val="100000"/>
              </a:lnSpc>
            </a:pPr>
            <a:r>
              <a:rPr spc="-9" dirty="0">
                <a:solidFill>
                  <a:srgbClr val="C00000"/>
                </a:solidFill>
              </a:rPr>
              <a:t>Flux</a:t>
            </a:r>
            <a:r>
              <a:rPr spc="-62" dirty="0">
                <a:solidFill>
                  <a:srgbClr val="C00000"/>
                </a:solidFill>
              </a:rPr>
              <a:t> </a:t>
            </a:r>
            <a:r>
              <a:rPr spc="-9" dirty="0">
                <a:solidFill>
                  <a:srgbClr val="C00000"/>
                </a:solidFill>
              </a:rPr>
              <a:t>Measurements</a:t>
            </a:r>
            <a:endParaRPr dirty="0">
              <a:solidFill>
                <a:srgbClr val="C00000"/>
              </a:solidFill>
            </a:endParaRPr>
          </a:p>
        </p:txBody>
      </p:sp>
      <p:sp>
        <p:nvSpPr>
          <p:cNvPr id="3" name="object 3"/>
          <p:cNvSpPr txBox="1"/>
          <p:nvPr/>
        </p:nvSpPr>
        <p:spPr>
          <a:xfrm>
            <a:off x="193182" y="1228164"/>
            <a:ext cx="11809927" cy="5103961"/>
          </a:xfrm>
          <a:prstGeom prst="rect">
            <a:avLst/>
          </a:prstGeom>
        </p:spPr>
        <p:txBody>
          <a:bodyPr vert="horz" wrap="square" lIns="0" tIns="0" rIns="0" bIns="0" rtlCol="0">
            <a:spAutoFit/>
          </a:bodyPr>
          <a:lstStyle/>
          <a:p>
            <a:pPr marL="313781" marR="4483" indent="-302575">
              <a:buFont typeface="Arial"/>
              <a:buChar char="•"/>
              <a:tabLst>
                <a:tab pos="313781" algn="l"/>
              </a:tabLst>
            </a:pPr>
            <a:r>
              <a:rPr sz="4000" spc="-4" dirty="0">
                <a:solidFill>
                  <a:srgbClr val="C00000"/>
                </a:solidFill>
                <a:latin typeface="Calibri"/>
                <a:cs typeface="Calibri"/>
              </a:rPr>
              <a:t>Flux </a:t>
            </a:r>
            <a:r>
              <a:rPr sz="4000" spc="-9" dirty="0">
                <a:solidFill>
                  <a:srgbClr val="C00000"/>
                </a:solidFill>
                <a:latin typeface="Calibri"/>
                <a:cs typeface="Calibri"/>
              </a:rPr>
              <a:t>measurements </a:t>
            </a:r>
            <a:r>
              <a:rPr sz="4000" spc="-13" dirty="0">
                <a:solidFill>
                  <a:srgbClr val="002060"/>
                </a:solidFill>
                <a:latin typeface="Calibri"/>
                <a:cs typeface="Calibri"/>
              </a:rPr>
              <a:t>are </a:t>
            </a:r>
            <a:r>
              <a:rPr sz="4000" spc="-4" dirty="0">
                <a:solidFill>
                  <a:srgbClr val="002060"/>
                </a:solidFill>
                <a:latin typeface="Calibri"/>
                <a:cs typeface="Calibri"/>
              </a:rPr>
              <a:t>widely used </a:t>
            </a:r>
            <a:r>
              <a:rPr sz="4000" spc="-22" dirty="0">
                <a:solidFill>
                  <a:srgbClr val="002060"/>
                </a:solidFill>
                <a:latin typeface="Calibri"/>
                <a:cs typeface="Calibri"/>
              </a:rPr>
              <a:t>to </a:t>
            </a:r>
            <a:r>
              <a:rPr sz="4000" spc="-13" dirty="0">
                <a:solidFill>
                  <a:srgbClr val="002060"/>
                </a:solidFill>
                <a:latin typeface="Calibri"/>
                <a:cs typeface="Calibri"/>
              </a:rPr>
              <a:t>estimate  </a:t>
            </a:r>
            <a:r>
              <a:rPr sz="4000" spc="-9" dirty="0">
                <a:solidFill>
                  <a:srgbClr val="002060"/>
                </a:solidFill>
                <a:latin typeface="Calibri"/>
                <a:cs typeface="Calibri"/>
              </a:rPr>
              <a:t>heat, </a:t>
            </a:r>
            <a:r>
              <a:rPr sz="4000" spc="-57" dirty="0">
                <a:solidFill>
                  <a:srgbClr val="002060"/>
                </a:solidFill>
                <a:latin typeface="Calibri"/>
                <a:cs typeface="Calibri"/>
              </a:rPr>
              <a:t>water, </a:t>
            </a:r>
            <a:r>
              <a:rPr sz="4000" dirty="0">
                <a:solidFill>
                  <a:srgbClr val="002060"/>
                </a:solidFill>
                <a:latin typeface="Calibri"/>
                <a:cs typeface="Calibri"/>
              </a:rPr>
              <a:t>and </a:t>
            </a:r>
            <a:r>
              <a:rPr sz="4000" spc="-4" dirty="0">
                <a:solidFill>
                  <a:srgbClr val="002060"/>
                </a:solidFill>
                <a:latin typeface="Calibri"/>
                <a:cs typeface="Calibri"/>
              </a:rPr>
              <a:t>CO</a:t>
            </a:r>
            <a:r>
              <a:rPr sz="4000" spc="-6" baseline="-21164" dirty="0">
                <a:solidFill>
                  <a:srgbClr val="002060"/>
                </a:solidFill>
                <a:latin typeface="Calibri"/>
                <a:cs typeface="Calibri"/>
              </a:rPr>
              <a:t>2 </a:t>
            </a:r>
            <a:r>
              <a:rPr sz="4000" spc="-13" dirty="0">
                <a:solidFill>
                  <a:srgbClr val="002060"/>
                </a:solidFill>
                <a:latin typeface="Calibri"/>
                <a:cs typeface="Calibri"/>
              </a:rPr>
              <a:t>exchange, </a:t>
            </a:r>
            <a:r>
              <a:rPr sz="4000" dirty="0">
                <a:solidFill>
                  <a:srgbClr val="002060"/>
                </a:solidFill>
                <a:latin typeface="Calibri"/>
                <a:cs typeface="Calibri"/>
              </a:rPr>
              <a:t>as </a:t>
            </a:r>
            <a:r>
              <a:rPr sz="4000" spc="-9" dirty="0">
                <a:solidFill>
                  <a:srgbClr val="002060"/>
                </a:solidFill>
                <a:latin typeface="Calibri"/>
                <a:cs typeface="Calibri"/>
              </a:rPr>
              <a:t>well </a:t>
            </a:r>
            <a:r>
              <a:rPr sz="4000" dirty="0">
                <a:solidFill>
                  <a:srgbClr val="002060"/>
                </a:solidFill>
                <a:latin typeface="Calibri"/>
                <a:cs typeface="Calibri"/>
              </a:rPr>
              <a:t>as </a:t>
            </a:r>
            <a:r>
              <a:rPr sz="4000" spc="-4" dirty="0">
                <a:solidFill>
                  <a:srgbClr val="002060"/>
                </a:solidFill>
                <a:latin typeface="Calibri"/>
                <a:cs typeface="Calibri"/>
              </a:rPr>
              <a:t>methane  </a:t>
            </a:r>
            <a:r>
              <a:rPr sz="4000" dirty="0">
                <a:solidFill>
                  <a:srgbClr val="002060"/>
                </a:solidFill>
                <a:latin typeface="Calibri"/>
                <a:cs typeface="Calibri"/>
              </a:rPr>
              <a:t>and </a:t>
            </a:r>
            <a:r>
              <a:rPr sz="4000" spc="-4" dirty="0">
                <a:solidFill>
                  <a:srgbClr val="002060"/>
                </a:solidFill>
                <a:latin typeface="Calibri"/>
                <a:cs typeface="Calibri"/>
              </a:rPr>
              <a:t>other </a:t>
            </a:r>
            <a:r>
              <a:rPr sz="4000" spc="-13" dirty="0">
                <a:solidFill>
                  <a:srgbClr val="002060"/>
                </a:solidFill>
                <a:latin typeface="Calibri"/>
                <a:cs typeface="Calibri"/>
              </a:rPr>
              <a:t>trace</a:t>
            </a:r>
            <a:r>
              <a:rPr sz="4000" spc="-40" dirty="0">
                <a:solidFill>
                  <a:srgbClr val="002060"/>
                </a:solidFill>
                <a:latin typeface="Calibri"/>
                <a:cs typeface="Calibri"/>
              </a:rPr>
              <a:t> </a:t>
            </a:r>
            <a:r>
              <a:rPr sz="4000" spc="-13" dirty="0">
                <a:solidFill>
                  <a:srgbClr val="002060"/>
                </a:solidFill>
                <a:latin typeface="Calibri"/>
                <a:cs typeface="Calibri"/>
              </a:rPr>
              <a:t>gases</a:t>
            </a:r>
            <a:endParaRPr sz="4000" dirty="0">
              <a:solidFill>
                <a:srgbClr val="002060"/>
              </a:solidFill>
              <a:latin typeface="Calibri"/>
              <a:cs typeface="Calibri"/>
            </a:endParaRPr>
          </a:p>
          <a:p>
            <a:pPr marL="313781" marR="732343" indent="-302575">
              <a:spcBef>
                <a:spcPts val="675"/>
              </a:spcBef>
              <a:buFont typeface="Arial"/>
              <a:buChar char="•"/>
              <a:tabLst>
                <a:tab pos="313781" algn="l"/>
              </a:tabLst>
            </a:pPr>
            <a:r>
              <a:rPr sz="4000" spc="-13" dirty="0">
                <a:solidFill>
                  <a:srgbClr val="C00000"/>
                </a:solidFill>
                <a:latin typeface="Calibri"/>
                <a:cs typeface="Calibri"/>
              </a:rPr>
              <a:t>Eddy </a:t>
            </a:r>
            <a:r>
              <a:rPr sz="4000" spc="-9" dirty="0">
                <a:solidFill>
                  <a:srgbClr val="C00000"/>
                </a:solidFill>
                <a:latin typeface="Calibri"/>
                <a:cs typeface="Calibri"/>
              </a:rPr>
              <a:t>Covariance </a:t>
            </a:r>
            <a:r>
              <a:rPr sz="4000" spc="-4" dirty="0">
                <a:solidFill>
                  <a:srgbClr val="002060"/>
                </a:solidFill>
                <a:latin typeface="Calibri"/>
                <a:cs typeface="Calibri"/>
              </a:rPr>
              <a:t>is </a:t>
            </a:r>
            <a:r>
              <a:rPr sz="4000" dirty="0">
                <a:solidFill>
                  <a:srgbClr val="002060"/>
                </a:solidFill>
                <a:latin typeface="Calibri"/>
                <a:cs typeface="Calibri"/>
              </a:rPr>
              <a:t>one of </a:t>
            </a:r>
            <a:r>
              <a:rPr sz="4000" spc="-4" dirty="0">
                <a:solidFill>
                  <a:srgbClr val="002060"/>
                </a:solidFill>
                <a:latin typeface="Calibri"/>
                <a:cs typeface="Calibri"/>
              </a:rPr>
              <a:t>the </a:t>
            </a:r>
            <a:r>
              <a:rPr sz="4000" spc="-13" dirty="0">
                <a:solidFill>
                  <a:srgbClr val="002060"/>
                </a:solidFill>
                <a:latin typeface="Calibri"/>
                <a:cs typeface="Calibri"/>
              </a:rPr>
              <a:t>most </a:t>
            </a:r>
            <a:r>
              <a:rPr sz="4000" spc="-9" dirty="0">
                <a:solidFill>
                  <a:srgbClr val="002060"/>
                </a:solidFill>
                <a:latin typeface="Calibri"/>
                <a:cs typeface="Calibri"/>
              </a:rPr>
              <a:t>direct </a:t>
            </a:r>
            <a:r>
              <a:rPr sz="4000" dirty="0">
                <a:solidFill>
                  <a:srgbClr val="002060"/>
                </a:solidFill>
                <a:latin typeface="Calibri"/>
                <a:cs typeface="Calibri"/>
              </a:rPr>
              <a:t>and  </a:t>
            </a:r>
            <a:r>
              <a:rPr sz="4000" spc="-13" dirty="0">
                <a:solidFill>
                  <a:srgbClr val="002060"/>
                </a:solidFill>
                <a:latin typeface="Calibri"/>
                <a:cs typeface="Calibri"/>
              </a:rPr>
              <a:t>defensible </a:t>
            </a:r>
            <a:r>
              <a:rPr sz="4000" spc="-26" dirty="0">
                <a:solidFill>
                  <a:srgbClr val="002060"/>
                </a:solidFill>
                <a:latin typeface="Calibri"/>
                <a:cs typeface="Calibri"/>
              </a:rPr>
              <a:t>ways </a:t>
            </a:r>
            <a:r>
              <a:rPr sz="4000" spc="-22" dirty="0">
                <a:solidFill>
                  <a:srgbClr val="002060"/>
                </a:solidFill>
                <a:latin typeface="Calibri"/>
                <a:cs typeface="Calibri"/>
              </a:rPr>
              <a:t>to </a:t>
            </a:r>
            <a:r>
              <a:rPr sz="4000" spc="-9" dirty="0">
                <a:solidFill>
                  <a:srgbClr val="002060"/>
                </a:solidFill>
                <a:latin typeface="Calibri"/>
                <a:cs typeface="Calibri"/>
              </a:rPr>
              <a:t>measure </a:t>
            </a:r>
            <a:r>
              <a:rPr sz="4000" spc="-4" dirty="0">
                <a:solidFill>
                  <a:srgbClr val="002060"/>
                </a:solidFill>
                <a:latin typeface="Calibri"/>
                <a:cs typeface="Calibri"/>
              </a:rPr>
              <a:t>such</a:t>
            </a:r>
            <a:r>
              <a:rPr sz="4000" spc="31" dirty="0">
                <a:solidFill>
                  <a:srgbClr val="002060"/>
                </a:solidFill>
                <a:latin typeface="Calibri"/>
                <a:cs typeface="Calibri"/>
              </a:rPr>
              <a:t> </a:t>
            </a:r>
            <a:r>
              <a:rPr sz="4000" spc="-13" dirty="0">
                <a:solidFill>
                  <a:srgbClr val="002060"/>
                </a:solidFill>
                <a:latin typeface="Calibri"/>
                <a:cs typeface="Calibri"/>
              </a:rPr>
              <a:t>fluxes</a:t>
            </a:r>
            <a:endParaRPr sz="4000" dirty="0">
              <a:solidFill>
                <a:srgbClr val="002060"/>
              </a:solidFill>
              <a:latin typeface="Calibri"/>
              <a:cs typeface="Calibri"/>
            </a:endParaRPr>
          </a:p>
          <a:p>
            <a:pPr marL="313781" marR="590581" indent="-302575">
              <a:spcBef>
                <a:spcPts val="675"/>
              </a:spcBef>
              <a:buFont typeface="Arial"/>
              <a:buChar char="•"/>
              <a:tabLst>
                <a:tab pos="313781" algn="l"/>
              </a:tabLst>
            </a:pPr>
            <a:r>
              <a:rPr sz="4000" spc="-4" dirty="0">
                <a:solidFill>
                  <a:srgbClr val="002060"/>
                </a:solidFill>
                <a:latin typeface="Calibri"/>
                <a:cs typeface="Calibri"/>
              </a:rPr>
              <a:t>The method is </a:t>
            </a:r>
            <a:r>
              <a:rPr sz="4000" spc="-9" dirty="0">
                <a:solidFill>
                  <a:srgbClr val="002060"/>
                </a:solidFill>
                <a:latin typeface="Calibri"/>
                <a:cs typeface="Calibri"/>
              </a:rPr>
              <a:t>mathematically complex, </a:t>
            </a:r>
            <a:r>
              <a:rPr sz="4000" dirty="0">
                <a:solidFill>
                  <a:srgbClr val="002060"/>
                </a:solidFill>
                <a:latin typeface="Calibri"/>
                <a:cs typeface="Calibri"/>
              </a:rPr>
              <a:t>and  </a:t>
            </a:r>
            <a:r>
              <a:rPr sz="4000" spc="-13" dirty="0">
                <a:solidFill>
                  <a:srgbClr val="002060"/>
                </a:solidFill>
                <a:latin typeface="Calibri"/>
                <a:cs typeface="Calibri"/>
              </a:rPr>
              <a:t>requires </a:t>
            </a:r>
            <a:r>
              <a:rPr sz="4000" dirty="0">
                <a:solidFill>
                  <a:srgbClr val="002060"/>
                </a:solidFill>
                <a:latin typeface="Calibri"/>
                <a:cs typeface="Calibri"/>
              </a:rPr>
              <a:t>a </a:t>
            </a:r>
            <a:r>
              <a:rPr sz="4000" spc="-4" dirty="0">
                <a:solidFill>
                  <a:srgbClr val="002060"/>
                </a:solidFill>
                <a:latin typeface="Calibri"/>
                <a:cs typeface="Calibri"/>
              </a:rPr>
              <a:t>lot </a:t>
            </a:r>
            <a:r>
              <a:rPr sz="4000" dirty="0">
                <a:solidFill>
                  <a:srgbClr val="002060"/>
                </a:solidFill>
                <a:latin typeface="Calibri"/>
                <a:cs typeface="Calibri"/>
              </a:rPr>
              <a:t>of </a:t>
            </a:r>
            <a:r>
              <a:rPr sz="4000" spc="-13" dirty="0">
                <a:solidFill>
                  <a:srgbClr val="002060"/>
                </a:solidFill>
                <a:latin typeface="Calibri"/>
                <a:cs typeface="Calibri"/>
              </a:rPr>
              <a:t>care setting </a:t>
            </a:r>
            <a:r>
              <a:rPr sz="4000" spc="-4" dirty="0">
                <a:solidFill>
                  <a:srgbClr val="002060"/>
                </a:solidFill>
                <a:latin typeface="Calibri"/>
                <a:cs typeface="Calibri"/>
              </a:rPr>
              <a:t>up </a:t>
            </a:r>
            <a:r>
              <a:rPr sz="4000" dirty="0">
                <a:solidFill>
                  <a:srgbClr val="002060"/>
                </a:solidFill>
                <a:latin typeface="Calibri"/>
                <a:cs typeface="Calibri"/>
              </a:rPr>
              <a:t>and </a:t>
            </a:r>
            <a:r>
              <a:rPr sz="4000" spc="-9" dirty="0">
                <a:solidFill>
                  <a:srgbClr val="002060"/>
                </a:solidFill>
                <a:latin typeface="Calibri"/>
                <a:cs typeface="Calibri"/>
              </a:rPr>
              <a:t>processing  </a:t>
            </a:r>
            <a:r>
              <a:rPr sz="4000" spc="-18" dirty="0">
                <a:solidFill>
                  <a:srgbClr val="002060"/>
                </a:solidFill>
                <a:latin typeface="Calibri"/>
                <a:cs typeface="Calibri"/>
              </a:rPr>
              <a:t>data</a:t>
            </a:r>
            <a:r>
              <a:rPr sz="4000" spc="-75" dirty="0">
                <a:solidFill>
                  <a:srgbClr val="002060"/>
                </a:solidFill>
                <a:latin typeface="Calibri"/>
                <a:cs typeface="Calibri"/>
              </a:rPr>
              <a:t> </a:t>
            </a:r>
            <a:r>
              <a:rPr sz="4000" dirty="0">
                <a:solidFill>
                  <a:srgbClr val="002060"/>
                </a:solidFill>
                <a:latin typeface="Calibri"/>
                <a:cs typeface="Calibri"/>
              </a:rPr>
              <a:t>.</a:t>
            </a:r>
          </a:p>
        </p:txBody>
      </p:sp>
    </p:spTree>
    <p:extLst>
      <p:ext uri="{BB962C8B-B14F-4D97-AF65-F5344CB8AC3E}">
        <p14:creationId xmlns:p14="http://schemas.microsoft.com/office/powerpoint/2010/main" val="1183204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105" y="238061"/>
            <a:ext cx="11101589" cy="1477328"/>
          </a:xfrm>
          <a:prstGeom prst="rect">
            <a:avLst/>
          </a:prstGeom>
        </p:spPr>
        <p:txBody>
          <a:bodyPr vert="horz" wrap="square" lIns="0" tIns="0" rIns="0" bIns="0" rtlCol="0" anchor="ctr">
            <a:spAutoFit/>
          </a:bodyPr>
          <a:lstStyle/>
          <a:p>
            <a:pPr marL="10646" marR="4483" indent="-1121" algn="ctr">
              <a:lnSpc>
                <a:spcPct val="100000"/>
              </a:lnSpc>
            </a:pPr>
            <a:r>
              <a:rPr sz="2471" spc="-110" dirty="0">
                <a:solidFill>
                  <a:srgbClr val="C00000"/>
                </a:solidFill>
              </a:rPr>
              <a:t>“</a:t>
            </a:r>
            <a:r>
              <a:rPr sz="3200" spc="-110" dirty="0">
                <a:solidFill>
                  <a:srgbClr val="C00000"/>
                </a:solidFill>
                <a:latin typeface="+mn-lt"/>
              </a:rPr>
              <a:t>A </a:t>
            </a:r>
            <a:r>
              <a:rPr sz="3200" spc="-9" dirty="0">
                <a:solidFill>
                  <a:srgbClr val="C00000"/>
                </a:solidFill>
                <a:latin typeface="+mn-lt"/>
              </a:rPr>
              <a:t>Brief </a:t>
            </a:r>
            <a:r>
              <a:rPr sz="3200" spc="-13" dirty="0">
                <a:solidFill>
                  <a:srgbClr val="C00000"/>
                </a:solidFill>
                <a:latin typeface="+mn-lt"/>
              </a:rPr>
              <a:t>Practical </a:t>
            </a:r>
            <a:r>
              <a:rPr sz="3200" spc="-9" dirty="0">
                <a:solidFill>
                  <a:srgbClr val="C00000"/>
                </a:solidFill>
                <a:latin typeface="+mn-lt"/>
              </a:rPr>
              <a:t>Guide </a:t>
            </a:r>
            <a:r>
              <a:rPr sz="3200" spc="-13" dirty="0">
                <a:solidFill>
                  <a:srgbClr val="C00000"/>
                </a:solidFill>
                <a:latin typeface="+mn-lt"/>
              </a:rPr>
              <a:t>to </a:t>
            </a:r>
            <a:r>
              <a:rPr sz="3200" spc="-18" dirty="0">
                <a:solidFill>
                  <a:srgbClr val="C00000"/>
                </a:solidFill>
                <a:latin typeface="+mn-lt"/>
              </a:rPr>
              <a:t>Eddy </a:t>
            </a:r>
            <a:r>
              <a:rPr sz="3200" spc="-9" dirty="0">
                <a:solidFill>
                  <a:srgbClr val="C00000"/>
                </a:solidFill>
                <a:latin typeface="+mn-lt"/>
              </a:rPr>
              <a:t>Covariance Flux  Measurements: Principles and </a:t>
            </a:r>
            <a:r>
              <a:rPr sz="3200" spc="-22" dirty="0">
                <a:solidFill>
                  <a:srgbClr val="C00000"/>
                </a:solidFill>
                <a:latin typeface="+mn-lt"/>
              </a:rPr>
              <a:t>Workflow </a:t>
            </a:r>
            <a:r>
              <a:rPr sz="3200" spc="-13" dirty="0">
                <a:solidFill>
                  <a:srgbClr val="C00000"/>
                </a:solidFill>
                <a:latin typeface="+mn-lt"/>
              </a:rPr>
              <a:t>Examples </a:t>
            </a:r>
            <a:r>
              <a:rPr sz="3200" spc="-22" dirty="0">
                <a:solidFill>
                  <a:srgbClr val="C00000"/>
                </a:solidFill>
                <a:latin typeface="+mn-lt"/>
              </a:rPr>
              <a:t>for  </a:t>
            </a:r>
            <a:r>
              <a:rPr sz="3200" spc="-9" dirty="0">
                <a:solidFill>
                  <a:srgbClr val="C00000"/>
                </a:solidFill>
                <a:latin typeface="+mn-lt"/>
              </a:rPr>
              <a:t>Scientific and </a:t>
            </a:r>
            <a:r>
              <a:rPr sz="3200" spc="-13" dirty="0">
                <a:solidFill>
                  <a:srgbClr val="C00000"/>
                </a:solidFill>
                <a:latin typeface="+mn-lt"/>
              </a:rPr>
              <a:t>Industrial</a:t>
            </a:r>
            <a:r>
              <a:rPr sz="3200" spc="106" dirty="0">
                <a:solidFill>
                  <a:srgbClr val="C00000"/>
                </a:solidFill>
                <a:latin typeface="+mn-lt"/>
              </a:rPr>
              <a:t> </a:t>
            </a:r>
            <a:r>
              <a:rPr sz="3200" spc="-13" dirty="0">
                <a:solidFill>
                  <a:srgbClr val="C00000"/>
                </a:solidFill>
                <a:latin typeface="+mn-lt"/>
              </a:rPr>
              <a:t>Applications”</a:t>
            </a:r>
            <a:endParaRPr sz="3200" dirty="0">
              <a:solidFill>
                <a:srgbClr val="C00000"/>
              </a:solidFill>
              <a:latin typeface="+mn-lt"/>
            </a:endParaRPr>
          </a:p>
        </p:txBody>
      </p:sp>
      <p:sp>
        <p:nvSpPr>
          <p:cNvPr id="3" name="object 3"/>
          <p:cNvSpPr txBox="1"/>
          <p:nvPr/>
        </p:nvSpPr>
        <p:spPr>
          <a:xfrm>
            <a:off x="206062" y="2253803"/>
            <a:ext cx="11337632" cy="3406382"/>
          </a:xfrm>
          <a:prstGeom prst="rect">
            <a:avLst/>
          </a:prstGeom>
        </p:spPr>
        <p:txBody>
          <a:bodyPr vert="horz" wrap="square" lIns="0" tIns="0" rIns="0" bIns="0" rtlCol="0">
            <a:spAutoFit/>
          </a:bodyPr>
          <a:lstStyle/>
          <a:p>
            <a:pPr marL="887553"/>
            <a:r>
              <a:rPr sz="3200" spc="-4" dirty="0">
                <a:solidFill>
                  <a:srgbClr val="002060"/>
                </a:solidFill>
                <a:cs typeface="Calibri"/>
              </a:rPr>
              <a:t>G. </a:t>
            </a:r>
            <a:r>
              <a:rPr sz="3200" spc="-9" dirty="0">
                <a:solidFill>
                  <a:srgbClr val="002060"/>
                </a:solidFill>
                <a:cs typeface="Calibri"/>
              </a:rPr>
              <a:t>Burba and </a:t>
            </a:r>
            <a:r>
              <a:rPr sz="3200" spc="-31" dirty="0">
                <a:solidFill>
                  <a:srgbClr val="002060"/>
                </a:solidFill>
                <a:cs typeface="Calibri"/>
              </a:rPr>
              <a:t>D. </a:t>
            </a:r>
            <a:r>
              <a:rPr sz="3200" spc="-13" dirty="0">
                <a:solidFill>
                  <a:srgbClr val="002060"/>
                </a:solidFill>
                <a:cs typeface="Calibri"/>
              </a:rPr>
              <a:t>Anderson </a:t>
            </a:r>
            <a:r>
              <a:rPr sz="3200" spc="-4" dirty="0">
                <a:solidFill>
                  <a:srgbClr val="002060"/>
                </a:solidFill>
                <a:cs typeface="Calibri"/>
              </a:rPr>
              <a:t>of </a:t>
            </a:r>
            <a:r>
              <a:rPr sz="3200" spc="-9" dirty="0">
                <a:solidFill>
                  <a:srgbClr val="002060"/>
                </a:solidFill>
                <a:cs typeface="Calibri"/>
              </a:rPr>
              <a:t>LI-COR</a:t>
            </a:r>
            <a:r>
              <a:rPr sz="3200" spc="141" dirty="0">
                <a:solidFill>
                  <a:srgbClr val="002060"/>
                </a:solidFill>
                <a:cs typeface="Calibri"/>
              </a:rPr>
              <a:t> </a:t>
            </a:r>
            <a:r>
              <a:rPr sz="3200" spc="-4" dirty="0">
                <a:solidFill>
                  <a:srgbClr val="002060"/>
                </a:solidFill>
                <a:cs typeface="Calibri"/>
              </a:rPr>
              <a:t>Biosciences</a:t>
            </a:r>
            <a:endParaRPr sz="3200" dirty="0">
              <a:solidFill>
                <a:srgbClr val="002060"/>
              </a:solidFill>
              <a:cs typeface="Calibri"/>
            </a:endParaRPr>
          </a:p>
          <a:p>
            <a:pPr>
              <a:lnSpc>
                <a:spcPct val="100000"/>
              </a:lnSpc>
            </a:pPr>
            <a:endParaRPr sz="3200" dirty="0">
              <a:cs typeface="Times New Roman"/>
            </a:endParaRPr>
          </a:p>
          <a:p>
            <a:pPr marL="467846" marR="279041" indent="-457200">
              <a:spcBef>
                <a:spcPts val="1474"/>
              </a:spcBef>
              <a:buFont typeface="Courier New" panose="02070309020205020404" pitchFamily="49" charset="0"/>
              <a:buChar char="o"/>
            </a:pPr>
            <a:r>
              <a:rPr sz="3200" spc="-93" dirty="0">
                <a:solidFill>
                  <a:srgbClr val="C00000"/>
                </a:solidFill>
                <a:cs typeface="Corbel"/>
              </a:rPr>
              <a:t>To </a:t>
            </a:r>
            <a:r>
              <a:rPr sz="3200" dirty="0">
                <a:solidFill>
                  <a:srgbClr val="C00000"/>
                </a:solidFill>
                <a:cs typeface="Corbel"/>
              </a:rPr>
              <a:t>help a non-expert </a:t>
            </a:r>
            <a:r>
              <a:rPr sz="3200" dirty="0">
                <a:cs typeface="Corbel"/>
              </a:rPr>
              <a:t>gain a basic understanding</a:t>
            </a:r>
            <a:r>
              <a:rPr sz="3200" spc="-97" dirty="0">
                <a:cs typeface="Corbel"/>
              </a:rPr>
              <a:t> </a:t>
            </a:r>
            <a:r>
              <a:rPr sz="3200" spc="-4" dirty="0">
                <a:cs typeface="Corbel"/>
              </a:rPr>
              <a:t>of  </a:t>
            </a:r>
            <a:r>
              <a:rPr sz="3200" dirty="0">
                <a:cs typeface="Corbel"/>
              </a:rPr>
              <a:t>the Eddy </a:t>
            </a:r>
            <a:r>
              <a:rPr sz="3200" spc="-4" dirty="0">
                <a:cs typeface="Corbel"/>
              </a:rPr>
              <a:t>Covariance method </a:t>
            </a:r>
            <a:r>
              <a:rPr sz="3200" dirty="0">
                <a:cs typeface="Corbel"/>
              </a:rPr>
              <a:t>and to point </a:t>
            </a:r>
            <a:r>
              <a:rPr sz="3200" spc="-4" dirty="0">
                <a:cs typeface="Corbel"/>
              </a:rPr>
              <a:t>out  </a:t>
            </a:r>
            <a:r>
              <a:rPr sz="3200" dirty="0">
                <a:cs typeface="Corbel"/>
              </a:rPr>
              <a:t>valuable</a:t>
            </a:r>
            <a:r>
              <a:rPr sz="3200" spc="-119" dirty="0">
                <a:cs typeface="Corbel"/>
              </a:rPr>
              <a:t> </a:t>
            </a:r>
            <a:r>
              <a:rPr sz="3200" dirty="0">
                <a:cs typeface="Corbel"/>
              </a:rPr>
              <a:t>references</a:t>
            </a:r>
          </a:p>
          <a:p>
            <a:pPr marL="565903" marR="4483" indent="-457200">
              <a:lnSpc>
                <a:spcPct val="108400"/>
              </a:lnSpc>
              <a:spcBef>
                <a:spcPts val="1632"/>
              </a:spcBef>
              <a:buFont typeface="Courier New" panose="02070309020205020404" pitchFamily="49" charset="0"/>
              <a:buChar char="o"/>
            </a:pPr>
            <a:r>
              <a:rPr sz="3200" spc="-93" dirty="0">
                <a:cs typeface="Corbel"/>
              </a:rPr>
              <a:t>To </a:t>
            </a:r>
            <a:r>
              <a:rPr sz="3200" spc="-4" dirty="0">
                <a:cs typeface="Corbel"/>
              </a:rPr>
              <a:t>provide </a:t>
            </a:r>
            <a:r>
              <a:rPr sz="3200" dirty="0">
                <a:cs typeface="Corbel"/>
              </a:rPr>
              <a:t>explanations in a </a:t>
            </a:r>
            <a:r>
              <a:rPr sz="3200" spc="-4" dirty="0">
                <a:cs typeface="Corbel"/>
              </a:rPr>
              <a:t>simplified </a:t>
            </a:r>
            <a:r>
              <a:rPr sz="3200" dirty="0">
                <a:cs typeface="Corbel"/>
              </a:rPr>
              <a:t>manner </a:t>
            </a:r>
            <a:r>
              <a:rPr sz="3200" spc="-4" dirty="0">
                <a:cs typeface="Corbel"/>
              </a:rPr>
              <a:t>first,  </a:t>
            </a:r>
            <a:r>
              <a:rPr sz="3200" dirty="0">
                <a:cs typeface="Corbel"/>
              </a:rPr>
              <a:t>and then elaborate with specific</a:t>
            </a:r>
            <a:r>
              <a:rPr sz="3200" spc="-199" dirty="0">
                <a:cs typeface="Corbel"/>
              </a:rPr>
              <a:t> </a:t>
            </a:r>
            <a:r>
              <a:rPr sz="3200" dirty="0">
                <a:cs typeface="Corbel"/>
              </a:rPr>
              <a:t>details</a:t>
            </a:r>
          </a:p>
        </p:txBody>
      </p:sp>
    </p:spTree>
    <p:extLst>
      <p:ext uri="{BB962C8B-B14F-4D97-AF65-F5344CB8AC3E}">
        <p14:creationId xmlns:p14="http://schemas.microsoft.com/office/powerpoint/2010/main" val="3770125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18940"/>
            <a:ext cx="11900078" cy="6186309"/>
          </a:xfrm>
          <a:prstGeom prst="rect">
            <a:avLst/>
          </a:prstGeom>
        </p:spPr>
        <p:txBody>
          <a:bodyPr wrap="square">
            <a:spAutoFit/>
          </a:bodyPr>
          <a:lstStyle/>
          <a:p>
            <a:r>
              <a:rPr lang="en-US" sz="3600" dirty="0">
                <a:solidFill>
                  <a:srgbClr val="C00000"/>
                </a:solidFill>
              </a:rPr>
              <a:t>Mathematical </a:t>
            </a:r>
            <a:r>
              <a:rPr lang="en-US" sz="3600" dirty="0" smtClean="0">
                <a:solidFill>
                  <a:srgbClr val="C00000"/>
                </a:solidFill>
              </a:rPr>
              <a:t>foundation</a:t>
            </a:r>
          </a:p>
          <a:p>
            <a:endParaRPr lang="en-US" sz="3600" dirty="0">
              <a:solidFill>
                <a:srgbClr val="C00000"/>
              </a:solidFill>
            </a:endParaRPr>
          </a:p>
          <a:p>
            <a:r>
              <a:rPr lang="en-US" sz="3600" dirty="0"/>
              <a:t>In mathematical terms, "eddy flux" is computed as a covariance between instantaneous deviation in vertical wind speed (w') from the mean value (w-overbar) and instantaneous deviation in gas concentration, mixing ratio (s'), from its mean value (s-overbar), multiplied by mean air density (</a:t>
            </a:r>
            <a:r>
              <a:rPr lang="en-US" sz="3600" dirty="0" err="1"/>
              <a:t>ρa</a:t>
            </a:r>
            <a:r>
              <a:rPr lang="en-US" sz="3600" dirty="0"/>
              <a:t>). Several mathematical operations and assumptions, including Reynolds decomposition, are involved in getting from physically complete equations of the turbulent flow to practical equations for computing "eddy flux", as shown below.</a:t>
            </a:r>
          </a:p>
        </p:txBody>
      </p:sp>
    </p:spTree>
    <p:extLst>
      <p:ext uri="{BB962C8B-B14F-4D97-AF65-F5344CB8AC3E}">
        <p14:creationId xmlns:p14="http://schemas.microsoft.com/office/powerpoint/2010/main" val="2634770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87144" y="116942"/>
            <a:ext cx="5731098" cy="615553"/>
          </a:xfrm>
          <a:prstGeom prst="rect">
            <a:avLst/>
          </a:prstGeom>
        </p:spPr>
        <p:txBody>
          <a:bodyPr vert="horz" wrap="square" lIns="0" tIns="0" rIns="0" bIns="0" rtlCol="0" anchor="ctr">
            <a:spAutoFit/>
          </a:bodyPr>
          <a:lstStyle/>
          <a:p>
            <a:pPr marL="11206" algn="ctr">
              <a:lnSpc>
                <a:spcPct val="100000"/>
              </a:lnSpc>
            </a:pPr>
            <a:r>
              <a:rPr sz="4000" spc="-13" dirty="0">
                <a:solidFill>
                  <a:srgbClr val="C00000"/>
                </a:solidFill>
                <a:latin typeface="+mn-lt"/>
              </a:rPr>
              <a:t>Introduction</a:t>
            </a:r>
            <a:endParaRPr sz="4000" dirty="0">
              <a:solidFill>
                <a:srgbClr val="C00000"/>
              </a:solidFill>
              <a:latin typeface="+mn-lt"/>
            </a:endParaRPr>
          </a:p>
        </p:txBody>
      </p:sp>
      <p:sp>
        <p:nvSpPr>
          <p:cNvPr id="3" name="object 3"/>
          <p:cNvSpPr txBox="1"/>
          <p:nvPr/>
        </p:nvSpPr>
        <p:spPr>
          <a:xfrm>
            <a:off x="0" y="1007632"/>
            <a:ext cx="12192000" cy="4964949"/>
          </a:xfrm>
          <a:prstGeom prst="rect">
            <a:avLst/>
          </a:prstGeom>
        </p:spPr>
        <p:txBody>
          <a:bodyPr vert="horz" wrap="square" lIns="0" tIns="0" rIns="0" bIns="0" rtlCol="0">
            <a:spAutoFit/>
          </a:bodyPr>
          <a:lstStyle/>
          <a:p>
            <a:pPr marL="11206" marR="299773">
              <a:lnSpc>
                <a:spcPct val="120000"/>
              </a:lnSpc>
            </a:pPr>
            <a:r>
              <a:rPr sz="3600" spc="-4" dirty="0">
                <a:latin typeface="Calibri"/>
                <a:cs typeface="Calibri"/>
              </a:rPr>
              <a:t>The </a:t>
            </a:r>
            <a:r>
              <a:rPr sz="3600" spc="-13" dirty="0">
                <a:solidFill>
                  <a:srgbClr val="C00000"/>
                </a:solidFill>
                <a:latin typeface="Calibri"/>
                <a:cs typeface="Calibri"/>
              </a:rPr>
              <a:t>Eddy </a:t>
            </a:r>
            <a:r>
              <a:rPr sz="3600" spc="-9" dirty="0">
                <a:solidFill>
                  <a:srgbClr val="C00000"/>
                </a:solidFill>
                <a:latin typeface="Calibri"/>
                <a:cs typeface="Calibri"/>
              </a:rPr>
              <a:t>Covariance </a:t>
            </a:r>
            <a:r>
              <a:rPr sz="3600" spc="-4" dirty="0">
                <a:latin typeface="Calibri"/>
                <a:cs typeface="Calibri"/>
              </a:rPr>
              <a:t>method is </a:t>
            </a:r>
            <a:r>
              <a:rPr sz="3600" dirty="0">
                <a:latin typeface="Calibri"/>
                <a:cs typeface="Calibri"/>
              </a:rPr>
              <a:t>one of </a:t>
            </a:r>
            <a:r>
              <a:rPr sz="3600" spc="-4" dirty="0">
                <a:latin typeface="Calibri"/>
                <a:cs typeface="Calibri"/>
              </a:rPr>
              <a:t>the </a:t>
            </a:r>
            <a:r>
              <a:rPr sz="3600" spc="-13" dirty="0">
                <a:latin typeface="Calibri"/>
                <a:cs typeface="Calibri"/>
              </a:rPr>
              <a:t>most  accurate, </a:t>
            </a:r>
            <a:r>
              <a:rPr sz="3600" spc="-9" dirty="0">
                <a:latin typeface="Calibri"/>
                <a:cs typeface="Calibri"/>
              </a:rPr>
              <a:t>direct </a:t>
            </a:r>
            <a:r>
              <a:rPr sz="3600" dirty="0">
                <a:latin typeface="Calibri"/>
                <a:cs typeface="Calibri"/>
              </a:rPr>
              <a:t>and </a:t>
            </a:r>
            <a:r>
              <a:rPr sz="3600" spc="-13" dirty="0">
                <a:latin typeface="Calibri"/>
                <a:cs typeface="Calibri"/>
              </a:rPr>
              <a:t>defensible </a:t>
            </a:r>
            <a:r>
              <a:rPr sz="3600" spc="-4" dirty="0">
                <a:latin typeface="Calibri"/>
                <a:cs typeface="Calibri"/>
              </a:rPr>
              <a:t>approaches </a:t>
            </a:r>
            <a:r>
              <a:rPr sz="3600" spc="-9" dirty="0">
                <a:latin typeface="Calibri"/>
                <a:cs typeface="Calibri"/>
              </a:rPr>
              <a:t>available  </a:t>
            </a:r>
            <a:r>
              <a:rPr sz="3600" spc="-22" dirty="0">
                <a:latin typeface="Calibri"/>
                <a:cs typeface="Calibri"/>
              </a:rPr>
              <a:t>to </a:t>
            </a:r>
            <a:r>
              <a:rPr sz="3600" spc="-18" dirty="0">
                <a:latin typeface="Calibri"/>
                <a:cs typeface="Calibri"/>
              </a:rPr>
              <a:t>date </a:t>
            </a:r>
            <a:r>
              <a:rPr sz="3600" spc="-26" dirty="0">
                <a:latin typeface="Calibri"/>
                <a:cs typeface="Calibri"/>
              </a:rPr>
              <a:t>for </a:t>
            </a:r>
            <a:r>
              <a:rPr sz="3600" spc="-9" dirty="0">
                <a:latin typeface="Calibri"/>
                <a:cs typeface="Calibri"/>
              </a:rPr>
              <a:t>measurements </a:t>
            </a:r>
            <a:r>
              <a:rPr sz="3600" dirty="0">
                <a:latin typeface="Calibri"/>
                <a:cs typeface="Calibri"/>
              </a:rPr>
              <a:t>of </a:t>
            </a:r>
            <a:r>
              <a:rPr sz="3600" spc="-18" dirty="0">
                <a:solidFill>
                  <a:srgbClr val="C00000"/>
                </a:solidFill>
                <a:latin typeface="Calibri"/>
                <a:cs typeface="Calibri"/>
              </a:rPr>
              <a:t>gas</a:t>
            </a:r>
            <a:r>
              <a:rPr sz="3600" spc="62" dirty="0">
                <a:solidFill>
                  <a:srgbClr val="C00000"/>
                </a:solidFill>
                <a:latin typeface="Calibri"/>
                <a:cs typeface="Calibri"/>
              </a:rPr>
              <a:t> </a:t>
            </a:r>
            <a:r>
              <a:rPr sz="3600" spc="-13" dirty="0" smtClean="0">
                <a:solidFill>
                  <a:srgbClr val="C00000"/>
                </a:solidFill>
                <a:latin typeface="Calibri"/>
                <a:cs typeface="Calibri"/>
              </a:rPr>
              <a:t>fluxes</a:t>
            </a:r>
            <a:r>
              <a:rPr lang="en-US" sz="3600" dirty="0">
                <a:latin typeface="Calibri"/>
                <a:cs typeface="Calibri"/>
              </a:rPr>
              <a:t> </a:t>
            </a:r>
            <a:r>
              <a:rPr sz="3600" dirty="0" smtClean="0">
                <a:latin typeface="Calibri"/>
                <a:cs typeface="Calibri"/>
              </a:rPr>
              <a:t>and </a:t>
            </a:r>
            <a:r>
              <a:rPr sz="3600" spc="-9" dirty="0">
                <a:latin typeface="Calibri"/>
                <a:cs typeface="Calibri"/>
              </a:rPr>
              <a:t>monitoring </a:t>
            </a:r>
            <a:r>
              <a:rPr sz="3600" dirty="0">
                <a:latin typeface="Calibri"/>
                <a:cs typeface="Calibri"/>
              </a:rPr>
              <a:t>of </a:t>
            </a:r>
            <a:r>
              <a:rPr sz="3600" spc="-18" dirty="0">
                <a:latin typeface="Calibri"/>
                <a:cs typeface="Calibri"/>
              </a:rPr>
              <a:t>gas </a:t>
            </a:r>
            <a:r>
              <a:rPr sz="3600" spc="-4" dirty="0">
                <a:latin typeface="Calibri"/>
                <a:cs typeface="Calibri"/>
              </a:rPr>
              <a:t>emissions </a:t>
            </a:r>
            <a:r>
              <a:rPr sz="3600" spc="-13" dirty="0">
                <a:latin typeface="Calibri"/>
                <a:cs typeface="Calibri"/>
              </a:rPr>
              <a:t>from </a:t>
            </a:r>
            <a:r>
              <a:rPr sz="3600" spc="-9" dirty="0">
                <a:latin typeface="Calibri"/>
                <a:cs typeface="Calibri"/>
              </a:rPr>
              <a:t>areas </a:t>
            </a:r>
            <a:r>
              <a:rPr sz="3600" spc="-4" dirty="0">
                <a:latin typeface="Calibri"/>
                <a:cs typeface="Calibri"/>
              </a:rPr>
              <a:t>with </a:t>
            </a:r>
            <a:r>
              <a:rPr sz="3600" spc="-13" dirty="0">
                <a:latin typeface="Calibri"/>
                <a:cs typeface="Calibri"/>
              </a:rPr>
              <a:t>sizes  </a:t>
            </a:r>
            <a:r>
              <a:rPr sz="3600" spc="-9" dirty="0">
                <a:latin typeface="Calibri"/>
                <a:cs typeface="Calibri"/>
              </a:rPr>
              <a:t>ranging </a:t>
            </a:r>
            <a:r>
              <a:rPr sz="3600" spc="-13" dirty="0">
                <a:latin typeface="Calibri"/>
                <a:cs typeface="Calibri"/>
              </a:rPr>
              <a:t>from </a:t>
            </a:r>
            <a:r>
              <a:rPr sz="3600" dirty="0">
                <a:latin typeface="Calibri"/>
                <a:cs typeface="Calibri"/>
              </a:rPr>
              <a:t>a </a:t>
            </a:r>
            <a:r>
              <a:rPr sz="3600" spc="-31" dirty="0">
                <a:latin typeface="Calibri"/>
                <a:cs typeface="Calibri"/>
              </a:rPr>
              <a:t>few </a:t>
            </a:r>
            <a:r>
              <a:rPr sz="3600" spc="-9" dirty="0">
                <a:latin typeface="Calibri"/>
                <a:cs typeface="Calibri"/>
              </a:rPr>
              <a:t>hundred </a:t>
            </a:r>
            <a:r>
              <a:rPr sz="3600" spc="-22" dirty="0">
                <a:latin typeface="Calibri"/>
                <a:cs typeface="Calibri"/>
              </a:rPr>
              <a:t>to </a:t>
            </a:r>
            <a:r>
              <a:rPr sz="3600" spc="-4" dirty="0">
                <a:latin typeface="Calibri"/>
                <a:cs typeface="Calibri"/>
              </a:rPr>
              <a:t>millions </a:t>
            </a:r>
            <a:r>
              <a:rPr sz="3600" dirty="0">
                <a:latin typeface="Calibri"/>
                <a:cs typeface="Calibri"/>
              </a:rPr>
              <a:t>of</a:t>
            </a:r>
            <a:r>
              <a:rPr sz="3600" spc="124" dirty="0">
                <a:latin typeface="Calibri"/>
                <a:cs typeface="Calibri"/>
              </a:rPr>
              <a:t> </a:t>
            </a:r>
            <a:r>
              <a:rPr sz="3600" spc="-9" dirty="0" smtClean="0">
                <a:latin typeface="Calibri"/>
                <a:cs typeface="Calibri"/>
              </a:rPr>
              <a:t>square</a:t>
            </a:r>
            <a:r>
              <a:rPr lang="en-US" sz="3600" dirty="0">
                <a:latin typeface="Calibri"/>
                <a:cs typeface="Calibri"/>
              </a:rPr>
              <a:t> </a:t>
            </a:r>
            <a:r>
              <a:rPr sz="3600" spc="-18" dirty="0" smtClean="0">
                <a:latin typeface="Calibri"/>
                <a:cs typeface="Calibri"/>
              </a:rPr>
              <a:t>meters</a:t>
            </a:r>
            <a:endParaRPr sz="3600" dirty="0">
              <a:latin typeface="Calibri"/>
              <a:cs typeface="Calibri"/>
            </a:endParaRPr>
          </a:p>
          <a:p>
            <a:pPr marL="313781" marR="4483" indent="-302575">
              <a:spcBef>
                <a:spcPts val="675"/>
              </a:spcBef>
              <a:buChar char="•"/>
              <a:tabLst>
                <a:tab pos="272317" algn="l"/>
              </a:tabLst>
            </a:pPr>
            <a:r>
              <a:rPr sz="3600" spc="-4" dirty="0">
                <a:latin typeface="Calibri"/>
                <a:cs typeface="Calibri"/>
              </a:rPr>
              <a:t>The method </a:t>
            </a:r>
            <a:r>
              <a:rPr sz="3600" spc="-9" dirty="0">
                <a:latin typeface="Calibri"/>
                <a:cs typeface="Calibri"/>
              </a:rPr>
              <a:t>relies </a:t>
            </a:r>
            <a:r>
              <a:rPr sz="3600" dirty="0">
                <a:latin typeface="Calibri"/>
                <a:cs typeface="Calibri"/>
              </a:rPr>
              <a:t>on </a:t>
            </a:r>
            <a:r>
              <a:rPr sz="3600" spc="-9" dirty="0">
                <a:solidFill>
                  <a:srgbClr val="C00000"/>
                </a:solidFill>
                <a:latin typeface="Calibri"/>
                <a:cs typeface="Calibri"/>
              </a:rPr>
              <a:t>direct </a:t>
            </a:r>
            <a:r>
              <a:rPr sz="3600" dirty="0">
                <a:solidFill>
                  <a:srgbClr val="C00000"/>
                </a:solidFill>
                <a:latin typeface="Calibri"/>
                <a:cs typeface="Calibri"/>
              </a:rPr>
              <a:t>and </a:t>
            </a:r>
            <a:r>
              <a:rPr sz="3600" spc="-4" dirty="0">
                <a:solidFill>
                  <a:srgbClr val="C00000"/>
                </a:solidFill>
                <a:latin typeface="Calibri"/>
                <a:cs typeface="Calibri"/>
              </a:rPr>
              <a:t>very </a:t>
            </a:r>
            <a:r>
              <a:rPr sz="3600" spc="-26" dirty="0">
                <a:solidFill>
                  <a:srgbClr val="C00000"/>
                </a:solidFill>
                <a:latin typeface="Calibri"/>
                <a:cs typeface="Calibri"/>
              </a:rPr>
              <a:t>fast  </a:t>
            </a:r>
            <a:r>
              <a:rPr sz="3600" spc="-9" dirty="0">
                <a:latin typeface="Calibri"/>
                <a:cs typeface="Calibri"/>
              </a:rPr>
              <a:t>measurements </a:t>
            </a:r>
            <a:r>
              <a:rPr sz="3600" dirty="0">
                <a:latin typeface="Calibri"/>
                <a:cs typeface="Calibri"/>
              </a:rPr>
              <a:t>of </a:t>
            </a:r>
            <a:r>
              <a:rPr sz="3600" dirty="0">
                <a:solidFill>
                  <a:srgbClr val="C00000"/>
                </a:solidFill>
                <a:latin typeface="Calibri"/>
                <a:cs typeface="Calibri"/>
              </a:rPr>
              <a:t>actual </a:t>
            </a:r>
            <a:r>
              <a:rPr sz="3600" spc="-18" dirty="0">
                <a:solidFill>
                  <a:srgbClr val="C00000"/>
                </a:solidFill>
                <a:latin typeface="Calibri"/>
                <a:cs typeface="Calibri"/>
              </a:rPr>
              <a:t>gas </a:t>
            </a:r>
            <a:r>
              <a:rPr sz="3600" spc="-9" dirty="0">
                <a:latin typeface="Calibri"/>
                <a:cs typeface="Calibri"/>
              </a:rPr>
              <a:t>transport by </a:t>
            </a:r>
            <a:r>
              <a:rPr sz="3600" dirty="0">
                <a:latin typeface="Calibri"/>
                <a:cs typeface="Calibri"/>
              </a:rPr>
              <a:t>a 3-D </a:t>
            </a:r>
            <a:r>
              <a:rPr sz="3600" spc="-4" dirty="0">
                <a:latin typeface="Calibri"/>
                <a:cs typeface="Calibri"/>
              </a:rPr>
              <a:t>wind  speed in </a:t>
            </a:r>
            <a:r>
              <a:rPr sz="3600" spc="-9" dirty="0">
                <a:latin typeface="Calibri"/>
                <a:cs typeface="Calibri"/>
              </a:rPr>
              <a:t>real </a:t>
            </a:r>
            <a:r>
              <a:rPr sz="3600" spc="-4" dirty="0">
                <a:latin typeface="Calibri"/>
                <a:cs typeface="Calibri"/>
              </a:rPr>
              <a:t>time </a:t>
            </a:r>
            <a:r>
              <a:rPr sz="3600" i="1" spc="-4" dirty="0">
                <a:latin typeface="Calibri"/>
                <a:cs typeface="Calibri"/>
              </a:rPr>
              <a:t>in situ</a:t>
            </a:r>
            <a:r>
              <a:rPr sz="3600" spc="-4" dirty="0">
                <a:latin typeface="Calibri"/>
                <a:cs typeface="Calibri"/>
              </a:rPr>
              <a:t>, </a:t>
            </a:r>
            <a:r>
              <a:rPr sz="3600" spc="-9" dirty="0">
                <a:latin typeface="Calibri"/>
                <a:cs typeface="Calibri"/>
              </a:rPr>
              <a:t>resulting </a:t>
            </a:r>
            <a:r>
              <a:rPr sz="3600" spc="-4" dirty="0">
                <a:latin typeface="Calibri"/>
                <a:cs typeface="Calibri"/>
              </a:rPr>
              <a:t>in</a:t>
            </a:r>
            <a:r>
              <a:rPr sz="3600" spc="97" dirty="0">
                <a:latin typeface="Calibri"/>
                <a:cs typeface="Calibri"/>
              </a:rPr>
              <a:t> </a:t>
            </a:r>
            <a:r>
              <a:rPr sz="3600" spc="-4" dirty="0" smtClean="0">
                <a:latin typeface="Calibri"/>
                <a:cs typeface="Calibri"/>
              </a:rPr>
              <a:t>calculations</a:t>
            </a:r>
            <a:r>
              <a:rPr lang="en-US" sz="3600" dirty="0">
                <a:latin typeface="Calibri"/>
                <a:cs typeface="Calibri"/>
              </a:rPr>
              <a:t> </a:t>
            </a:r>
            <a:r>
              <a:rPr sz="3600" dirty="0" smtClean="0">
                <a:latin typeface="Calibri"/>
                <a:cs typeface="Calibri"/>
              </a:rPr>
              <a:t>of </a:t>
            </a:r>
            <a:r>
              <a:rPr sz="3600" spc="-4" dirty="0">
                <a:latin typeface="Calibri"/>
                <a:cs typeface="Calibri"/>
              </a:rPr>
              <a:t>turbulent </a:t>
            </a:r>
            <a:r>
              <a:rPr sz="3600" spc="-13" dirty="0">
                <a:latin typeface="Calibri"/>
                <a:cs typeface="Calibri"/>
              </a:rPr>
              <a:t>fluxes </a:t>
            </a:r>
            <a:r>
              <a:rPr sz="3600" spc="-4" dirty="0">
                <a:latin typeface="Calibri"/>
                <a:cs typeface="Calibri"/>
              </a:rPr>
              <a:t>within the atmospheric  </a:t>
            </a:r>
            <a:r>
              <a:rPr sz="3600" dirty="0">
                <a:latin typeface="Calibri"/>
                <a:cs typeface="Calibri"/>
              </a:rPr>
              <a:t>boundary</a:t>
            </a:r>
            <a:r>
              <a:rPr sz="3600" spc="-49" dirty="0">
                <a:latin typeface="Calibri"/>
                <a:cs typeface="Calibri"/>
              </a:rPr>
              <a:t> </a:t>
            </a:r>
            <a:r>
              <a:rPr sz="3600" spc="-18" dirty="0">
                <a:latin typeface="Calibri"/>
                <a:cs typeface="Calibri"/>
              </a:rPr>
              <a:t>layer</a:t>
            </a:r>
            <a:endParaRPr sz="3600" dirty="0">
              <a:latin typeface="Calibri"/>
              <a:cs typeface="Calibri"/>
            </a:endParaRPr>
          </a:p>
        </p:txBody>
      </p:sp>
    </p:spTree>
    <p:extLst>
      <p:ext uri="{BB962C8B-B14F-4D97-AF65-F5344CB8AC3E}">
        <p14:creationId xmlns:p14="http://schemas.microsoft.com/office/powerpoint/2010/main" val="7538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commons/5/52/Eddy_Covariance_IRGA_So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132" y="0"/>
            <a:ext cx="8049296" cy="6027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207617"/>
            <a:ext cx="12192000" cy="461665"/>
          </a:xfrm>
          <a:prstGeom prst="rect">
            <a:avLst/>
          </a:prstGeom>
          <a:noFill/>
        </p:spPr>
        <p:txBody>
          <a:bodyPr wrap="square" rtlCol="0">
            <a:spAutoFit/>
          </a:bodyPr>
          <a:lstStyle/>
          <a:p>
            <a:r>
              <a:rPr lang="en-US" sz="2400" dirty="0">
                <a:solidFill>
                  <a:srgbClr val="C00000"/>
                </a:solidFill>
              </a:rPr>
              <a:t>Eddy covariance system consisting of an ultrasonic anemometer and infrared gas </a:t>
            </a:r>
            <a:r>
              <a:rPr lang="en-US" sz="2400" dirty="0" err="1">
                <a:solidFill>
                  <a:srgbClr val="C00000"/>
                </a:solidFill>
              </a:rPr>
              <a:t>analyser</a:t>
            </a:r>
            <a:r>
              <a:rPr lang="en-US" sz="2400" dirty="0">
                <a:solidFill>
                  <a:srgbClr val="C00000"/>
                </a:solidFill>
              </a:rPr>
              <a:t> (IRGA).</a:t>
            </a:r>
          </a:p>
        </p:txBody>
      </p:sp>
    </p:spTree>
    <p:extLst>
      <p:ext uri="{BB962C8B-B14F-4D97-AF65-F5344CB8AC3E}">
        <p14:creationId xmlns:p14="http://schemas.microsoft.com/office/powerpoint/2010/main" val="1545714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21" y="176463"/>
            <a:ext cx="11758863" cy="7652929"/>
          </a:xfrm>
          <a:prstGeom prst="rect">
            <a:avLst/>
          </a:prstGeom>
        </p:spPr>
        <p:txBody>
          <a:bodyPr wrap="square">
            <a:spAutoFit/>
          </a:bodyPr>
          <a:lstStyle/>
          <a:p>
            <a:pPr>
              <a:lnSpc>
                <a:spcPct val="107000"/>
              </a:lnSpc>
              <a:spcAft>
                <a:spcPts val="800"/>
              </a:spcAft>
            </a:pPr>
            <a:r>
              <a:rPr lang="en-US" sz="3600" dirty="0">
                <a:solidFill>
                  <a:srgbClr val="002060"/>
                </a:solidFill>
                <a:ea typeface="Calibri" panose="020F0502020204030204" pitchFamily="34" charset="0"/>
                <a:cs typeface="Times New Roman" panose="02020603050405020304" pitchFamily="18" charset="0"/>
              </a:rPr>
              <a:t>Problems 6 and 7: </a:t>
            </a:r>
            <a:r>
              <a:rPr lang="en-US" sz="3600" dirty="0" err="1">
                <a:solidFill>
                  <a:srgbClr val="002060"/>
                </a:solidFill>
                <a:ea typeface="Calibri" panose="020F0502020204030204" pitchFamily="34" charset="0"/>
                <a:cs typeface="Times New Roman" panose="02020603050405020304" pitchFamily="18" charset="0"/>
              </a:rPr>
              <a:t>Yicheng</a:t>
            </a:r>
            <a:r>
              <a:rPr lang="en-US" sz="3600" dirty="0">
                <a:solidFill>
                  <a:srgbClr val="002060"/>
                </a:solidFill>
                <a:ea typeface="Calibri" panose="020F0502020204030204" pitchFamily="34" charset="0"/>
                <a:cs typeface="Times New Roman" panose="02020603050405020304" pitchFamily="18" charset="0"/>
              </a:rPr>
              <a:t> He</a:t>
            </a:r>
            <a:endParaRPr lang="en-US" sz="3600" dirty="0">
              <a:ea typeface="Calibri" panose="020F0502020204030204" pitchFamily="34" charset="0"/>
              <a:cs typeface="Times New Roman" panose="02020603050405020304" pitchFamily="18" charset="0"/>
            </a:endParaRPr>
          </a:p>
          <a:p>
            <a:pPr>
              <a:lnSpc>
                <a:spcPct val="107000"/>
              </a:lnSpc>
              <a:spcAft>
                <a:spcPts val="800"/>
              </a:spcAft>
            </a:pPr>
            <a:r>
              <a:rPr lang="en-US" sz="3600" dirty="0" err="1">
                <a:ea typeface="Calibri" panose="020F0502020204030204" pitchFamily="34" charset="0"/>
                <a:cs typeface="Times New Roman" panose="02020603050405020304" pitchFamily="18" charset="0"/>
              </a:rPr>
              <a:t>Yicheng</a:t>
            </a:r>
            <a:r>
              <a:rPr lang="en-US" sz="3600" dirty="0">
                <a:ea typeface="Calibri" panose="020F0502020204030204" pitchFamily="34" charset="0"/>
                <a:cs typeface="Times New Roman" panose="02020603050405020304" pitchFamily="18" charset="0"/>
              </a:rPr>
              <a:t> will explain the program he wrote and the results he obtained. He will also send you the programs via ELMS.</a:t>
            </a:r>
          </a:p>
          <a:p>
            <a:pPr>
              <a:lnSpc>
                <a:spcPct val="107000"/>
              </a:lnSpc>
              <a:spcAft>
                <a:spcPts val="800"/>
              </a:spcAft>
            </a:pPr>
            <a:endParaRPr lang="en-US" sz="3600" dirty="0" smtClean="0">
              <a:ea typeface="Calibri" panose="020F0502020204030204" pitchFamily="34" charset="0"/>
              <a:cs typeface="Times New Roman" panose="02020603050405020304" pitchFamily="18" charset="0"/>
            </a:endParaRPr>
          </a:p>
          <a:p>
            <a:pPr>
              <a:lnSpc>
                <a:spcPct val="107000"/>
              </a:lnSpc>
              <a:spcAft>
                <a:spcPts val="800"/>
              </a:spcAft>
            </a:pPr>
            <a:r>
              <a:rPr lang="en-US" sz="3600" dirty="0" smtClean="0">
                <a:ea typeface="Calibri" panose="020F0502020204030204" pitchFamily="34" charset="0"/>
                <a:cs typeface="Times New Roman" panose="02020603050405020304" pitchFamily="18" charset="0"/>
              </a:rPr>
              <a:t>The </a:t>
            </a:r>
            <a:r>
              <a:rPr lang="en-US" sz="3600" dirty="0">
                <a:ea typeface="Calibri" panose="020F0502020204030204" pitchFamily="34" charset="0"/>
                <a:cs typeface="Times New Roman" panose="02020603050405020304" pitchFamily="18" charset="0"/>
              </a:rPr>
              <a:t>numbers he got for the temperatures of the various planets are </a:t>
            </a:r>
            <a:r>
              <a:rPr lang="en-US" sz="3600" dirty="0">
                <a:solidFill>
                  <a:srgbClr val="C00000"/>
                </a:solidFill>
                <a:ea typeface="Calibri" panose="020F0502020204030204" pitchFamily="34" charset="0"/>
                <a:cs typeface="Times New Roman" panose="02020603050405020304" pitchFamily="18" charset="0"/>
              </a:rPr>
              <a:t>without accounting for their atmosphere</a:t>
            </a:r>
            <a:r>
              <a:rPr lang="en-US" sz="3600" dirty="0">
                <a:ea typeface="Calibri" panose="020F0502020204030204" pitchFamily="34" charset="0"/>
                <a:cs typeface="Times New Roman" panose="02020603050405020304" pitchFamily="18" charset="0"/>
              </a:rPr>
              <a:t>. Use the Web of Science as a resource (or any other source) to find out </a:t>
            </a:r>
            <a:r>
              <a:rPr lang="en-US" sz="3600" dirty="0">
                <a:solidFill>
                  <a:srgbClr val="C00000"/>
                </a:solidFill>
                <a:ea typeface="Calibri" panose="020F0502020204030204" pitchFamily="34" charset="0"/>
                <a:cs typeface="Times New Roman" panose="02020603050405020304" pitchFamily="18" charset="0"/>
              </a:rPr>
              <a:t>what is the actual temperature of the planets</a:t>
            </a:r>
            <a:r>
              <a:rPr lang="en-US" sz="3600" dirty="0">
                <a:ea typeface="Calibri" panose="020F0502020204030204" pitchFamily="34" charset="0"/>
                <a:cs typeface="Times New Roman" panose="02020603050405020304" pitchFamily="18" charset="0"/>
              </a:rPr>
              <a:t>. You can get organized as a group (based on the Term Paper grouping, and </a:t>
            </a:r>
            <a:r>
              <a:rPr lang="en-US" sz="3600" dirty="0">
                <a:solidFill>
                  <a:srgbClr val="C00000"/>
                </a:solidFill>
                <a:ea typeface="Calibri" panose="020F0502020204030204" pitchFamily="34" charset="0"/>
                <a:cs typeface="Times New Roman" panose="02020603050405020304" pitchFamily="18" charset="0"/>
              </a:rPr>
              <a:t>submit one report on your findings</a:t>
            </a:r>
            <a:r>
              <a:rPr lang="en-US" sz="3600" dirty="0">
                <a:ea typeface="Calibri" panose="020F0502020204030204" pitchFamily="34" charset="0"/>
                <a:cs typeface="Times New Roman" panose="02020603050405020304" pitchFamily="18" charset="0"/>
              </a:rPr>
              <a:t>. If unable to complete in class, you can send it electronically within a week.</a:t>
            </a:r>
          </a:p>
          <a:p>
            <a:pPr>
              <a:lnSpc>
                <a:spcPct val="107000"/>
              </a:lnSpc>
              <a:spcAft>
                <a:spcPts val="8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959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0608" y="26705"/>
            <a:ext cx="11642501" cy="1231106"/>
          </a:xfrm>
          <a:prstGeom prst="rect">
            <a:avLst/>
          </a:prstGeom>
        </p:spPr>
        <p:txBody>
          <a:bodyPr vert="horz" wrap="square" lIns="0" tIns="0" rIns="0" bIns="0" rtlCol="0" anchor="ctr">
            <a:spAutoFit/>
          </a:bodyPr>
          <a:lstStyle/>
          <a:p>
            <a:pPr marL="11206" marR="4483" algn="ctr">
              <a:lnSpc>
                <a:spcPct val="100000"/>
              </a:lnSpc>
            </a:pPr>
            <a:r>
              <a:rPr sz="4000" spc="-18" dirty="0">
                <a:solidFill>
                  <a:srgbClr val="C00000"/>
                </a:solidFill>
                <a:latin typeface="+mn-lt"/>
              </a:rPr>
              <a:t>Several networks </a:t>
            </a:r>
            <a:r>
              <a:rPr sz="4000" spc="-22" dirty="0">
                <a:solidFill>
                  <a:srgbClr val="C00000"/>
                </a:solidFill>
                <a:latin typeface="+mn-lt"/>
              </a:rPr>
              <a:t>have </a:t>
            </a:r>
            <a:r>
              <a:rPr sz="4000" spc="-4" dirty="0">
                <a:solidFill>
                  <a:srgbClr val="C00000"/>
                </a:solidFill>
                <a:latin typeface="+mn-lt"/>
              </a:rPr>
              <a:t>been </a:t>
            </a:r>
            <a:r>
              <a:rPr sz="4000" spc="-13" dirty="0">
                <a:solidFill>
                  <a:srgbClr val="C00000"/>
                </a:solidFill>
                <a:latin typeface="+mn-lt"/>
              </a:rPr>
              <a:t>established over  </a:t>
            </a:r>
            <a:r>
              <a:rPr sz="4000" spc="-4" dirty="0">
                <a:solidFill>
                  <a:srgbClr val="C00000"/>
                </a:solidFill>
                <a:latin typeface="+mn-lt"/>
              </a:rPr>
              <a:t>the globe </a:t>
            </a:r>
            <a:r>
              <a:rPr sz="4000" spc="-22" dirty="0">
                <a:solidFill>
                  <a:srgbClr val="C00000"/>
                </a:solidFill>
                <a:latin typeface="+mn-lt"/>
              </a:rPr>
              <a:t>to </a:t>
            </a:r>
            <a:r>
              <a:rPr sz="4000" spc="-9" dirty="0">
                <a:solidFill>
                  <a:srgbClr val="C00000"/>
                </a:solidFill>
                <a:latin typeface="+mn-lt"/>
              </a:rPr>
              <a:t>measure turbulent </a:t>
            </a:r>
            <a:r>
              <a:rPr sz="4000" spc="-18" dirty="0">
                <a:solidFill>
                  <a:srgbClr val="C00000"/>
                </a:solidFill>
                <a:latin typeface="+mn-lt"/>
              </a:rPr>
              <a:t>fluxes  </a:t>
            </a:r>
            <a:r>
              <a:rPr sz="4000" spc="-9" dirty="0">
                <a:solidFill>
                  <a:srgbClr val="C00000"/>
                </a:solidFill>
                <a:latin typeface="+mn-lt"/>
              </a:rPr>
              <a:t>Existing </a:t>
            </a:r>
            <a:r>
              <a:rPr sz="4000" dirty="0">
                <a:solidFill>
                  <a:srgbClr val="C00000"/>
                </a:solidFill>
                <a:latin typeface="+mn-lt"/>
              </a:rPr>
              <a:t>Flux</a:t>
            </a:r>
            <a:r>
              <a:rPr sz="4000" spc="-71" dirty="0">
                <a:solidFill>
                  <a:srgbClr val="C00000"/>
                </a:solidFill>
                <a:latin typeface="+mn-lt"/>
              </a:rPr>
              <a:t> </a:t>
            </a:r>
            <a:r>
              <a:rPr sz="4000" spc="-13" dirty="0">
                <a:solidFill>
                  <a:srgbClr val="C00000"/>
                </a:solidFill>
                <a:latin typeface="+mn-lt"/>
              </a:rPr>
              <a:t>Networks:</a:t>
            </a:r>
            <a:endParaRPr sz="4000" dirty="0">
              <a:solidFill>
                <a:srgbClr val="C00000"/>
              </a:solidFill>
              <a:latin typeface="+mn-lt"/>
            </a:endParaRPr>
          </a:p>
        </p:txBody>
      </p:sp>
      <p:sp>
        <p:nvSpPr>
          <p:cNvPr id="3" name="object 3"/>
          <p:cNvSpPr txBox="1"/>
          <p:nvPr/>
        </p:nvSpPr>
        <p:spPr>
          <a:xfrm>
            <a:off x="0" y="1790163"/>
            <a:ext cx="12192000" cy="3192734"/>
          </a:xfrm>
          <a:prstGeom prst="rect">
            <a:avLst/>
          </a:prstGeom>
        </p:spPr>
        <p:txBody>
          <a:bodyPr vert="horz" wrap="square" lIns="0" tIns="0" rIns="0" bIns="0" rtlCol="0">
            <a:spAutoFit/>
          </a:bodyPr>
          <a:lstStyle/>
          <a:p>
            <a:pPr marL="313221" marR="184907" indent="-302575">
              <a:lnSpc>
                <a:spcPts val="3053"/>
              </a:lnSpc>
            </a:pPr>
            <a:r>
              <a:rPr sz="2824" spc="-4" dirty="0">
                <a:latin typeface="Calibri"/>
                <a:cs typeface="Calibri"/>
              </a:rPr>
              <a:t>Fluxnet, Fluxnet-Canada, AsiaFlux, </a:t>
            </a:r>
            <a:r>
              <a:rPr sz="2824" spc="-9" dirty="0">
                <a:latin typeface="Calibri"/>
                <a:cs typeface="Calibri"/>
              </a:rPr>
              <a:t>CarboEurope  </a:t>
            </a:r>
            <a:r>
              <a:rPr sz="2824" dirty="0">
                <a:latin typeface="Calibri"/>
                <a:cs typeface="Calibri"/>
              </a:rPr>
              <a:t>and </a:t>
            </a:r>
            <a:r>
              <a:rPr sz="2824" spc="-4" dirty="0">
                <a:latin typeface="Calibri"/>
                <a:cs typeface="Calibri"/>
              </a:rPr>
              <a:t>AmeriFlux</a:t>
            </a:r>
            <a:r>
              <a:rPr sz="2824" spc="-18" dirty="0">
                <a:latin typeface="Calibri"/>
                <a:cs typeface="Calibri"/>
              </a:rPr>
              <a:t> </a:t>
            </a:r>
            <a:r>
              <a:rPr sz="2824" spc="-9" dirty="0">
                <a:latin typeface="Calibri"/>
                <a:cs typeface="Calibri"/>
              </a:rPr>
              <a:t>networks</a:t>
            </a:r>
            <a:endParaRPr sz="2824" dirty="0">
              <a:latin typeface="Calibri"/>
              <a:cs typeface="Calibri"/>
            </a:endParaRPr>
          </a:p>
          <a:p>
            <a:pPr>
              <a:spcBef>
                <a:spcPts val="28"/>
              </a:spcBef>
            </a:pPr>
            <a:endParaRPr sz="3177" dirty="0">
              <a:latin typeface="Times New Roman"/>
              <a:cs typeface="Times New Roman"/>
            </a:endParaRPr>
          </a:p>
          <a:p>
            <a:pPr marL="11206" marR="4483">
              <a:lnSpc>
                <a:spcPct val="110000"/>
              </a:lnSpc>
              <a:tabLst>
                <a:tab pos="1990271" algn="l"/>
              </a:tabLst>
            </a:pPr>
            <a:r>
              <a:rPr sz="2824" spc="-9" dirty="0">
                <a:latin typeface="Calibri"/>
                <a:cs typeface="Calibri"/>
              </a:rPr>
              <a:t>They</a:t>
            </a:r>
            <a:r>
              <a:rPr sz="2824" spc="26" dirty="0">
                <a:latin typeface="Calibri"/>
                <a:cs typeface="Calibri"/>
              </a:rPr>
              <a:t> </a:t>
            </a:r>
            <a:r>
              <a:rPr sz="2824" spc="-4" dirty="0">
                <a:latin typeface="Calibri"/>
                <a:cs typeface="Calibri"/>
              </a:rPr>
              <a:t>collect	</a:t>
            </a:r>
            <a:r>
              <a:rPr sz="2824" spc="-13" dirty="0">
                <a:latin typeface="Calibri"/>
                <a:cs typeface="Calibri"/>
              </a:rPr>
              <a:t>Eddy</a:t>
            </a:r>
            <a:r>
              <a:rPr sz="2824" spc="9" dirty="0">
                <a:latin typeface="Calibri"/>
                <a:cs typeface="Calibri"/>
              </a:rPr>
              <a:t> </a:t>
            </a:r>
            <a:r>
              <a:rPr sz="2824" spc="-9" dirty="0">
                <a:latin typeface="Calibri"/>
                <a:cs typeface="Calibri"/>
              </a:rPr>
              <a:t>Covariance</a:t>
            </a:r>
            <a:r>
              <a:rPr sz="2824" spc="-13" dirty="0">
                <a:latin typeface="Calibri"/>
                <a:cs typeface="Calibri"/>
              </a:rPr>
              <a:t> information. </a:t>
            </a:r>
            <a:endParaRPr lang="en-US" sz="2824" spc="-13" dirty="0" smtClean="0">
              <a:latin typeface="Calibri"/>
              <a:cs typeface="Calibri"/>
            </a:endParaRPr>
          </a:p>
          <a:p>
            <a:pPr marL="11206" marR="4483">
              <a:lnSpc>
                <a:spcPct val="110000"/>
              </a:lnSpc>
              <a:tabLst>
                <a:tab pos="1990271" algn="l"/>
              </a:tabLst>
            </a:pPr>
            <a:endParaRPr lang="en-US" sz="2824" spc="-13" dirty="0" smtClean="0">
              <a:latin typeface="Calibri"/>
              <a:cs typeface="Calibri"/>
            </a:endParaRPr>
          </a:p>
          <a:p>
            <a:pPr marL="11206" marR="4483">
              <a:lnSpc>
                <a:spcPct val="110000"/>
              </a:lnSpc>
              <a:tabLst>
                <a:tab pos="1990271" algn="l"/>
              </a:tabLst>
            </a:pPr>
            <a:r>
              <a:rPr sz="2824" dirty="0" smtClean="0">
                <a:latin typeface="Calibri"/>
                <a:cs typeface="Calibri"/>
              </a:rPr>
              <a:t> </a:t>
            </a:r>
            <a:r>
              <a:rPr sz="2824" u="heavy" spc="-9" dirty="0">
                <a:solidFill>
                  <a:srgbClr val="0000FF"/>
                </a:solidFill>
                <a:latin typeface="Calibri"/>
                <a:cs typeface="Calibri"/>
                <a:hlinkClick r:id="rId2"/>
              </a:rPr>
              <a:t>http://</a:t>
            </a:r>
            <a:r>
              <a:rPr sz="2824" u="heavy" spc="-9" dirty="0" smtClean="0">
                <a:solidFill>
                  <a:srgbClr val="0000FF"/>
                </a:solidFill>
                <a:latin typeface="Calibri"/>
                <a:cs typeface="Calibri"/>
                <a:hlinkClick r:id="rId2"/>
              </a:rPr>
              <a:t>gcmd.nasa.gov/records/GCMD_AMERIFLU</a:t>
            </a:r>
            <a:r>
              <a:rPr sz="2824" u="heavy" spc="-4" dirty="0" smtClean="0">
                <a:solidFill>
                  <a:srgbClr val="0000FF"/>
                </a:solidFill>
                <a:latin typeface="Calibri"/>
                <a:cs typeface="Calibri"/>
              </a:rPr>
              <a:t>X_SHIDLER-CDIAC.html</a:t>
            </a:r>
            <a:endParaRPr lang="en-US" sz="2824" u="heavy" spc="-4" dirty="0" smtClean="0">
              <a:solidFill>
                <a:srgbClr val="0000FF"/>
              </a:solidFill>
              <a:latin typeface="Calibri"/>
              <a:cs typeface="Calibri"/>
            </a:endParaRPr>
          </a:p>
          <a:p>
            <a:pPr marL="313781">
              <a:lnSpc>
                <a:spcPts val="3048"/>
              </a:lnSpc>
            </a:pPr>
            <a:endParaRPr sz="2824" dirty="0">
              <a:latin typeface="Calibri"/>
              <a:cs typeface="Calibri"/>
            </a:endParaRPr>
          </a:p>
          <a:p>
            <a:pPr marL="313221" marR="36981" indent="-302575">
              <a:lnSpc>
                <a:spcPts val="3053"/>
              </a:lnSpc>
              <a:spcBef>
                <a:spcPts val="719"/>
              </a:spcBef>
            </a:pPr>
            <a:r>
              <a:rPr sz="2824" spc="-22" dirty="0">
                <a:latin typeface="Calibri"/>
                <a:cs typeface="Calibri"/>
                <a:hlinkClick r:id="rId3"/>
              </a:rPr>
              <a:t>http://terraweb.forestry.oregonstate.edu/chair2. </a:t>
            </a:r>
            <a:r>
              <a:rPr sz="2824" spc="-22" dirty="0">
                <a:latin typeface="Calibri"/>
                <a:cs typeface="Calibri"/>
              </a:rPr>
              <a:t> </a:t>
            </a:r>
            <a:r>
              <a:rPr sz="2824" spc="-9" dirty="0">
                <a:latin typeface="Calibri"/>
                <a:cs typeface="Calibri"/>
              </a:rPr>
              <a:t>htm</a:t>
            </a:r>
            <a:endParaRPr sz="2824" dirty="0">
              <a:latin typeface="Calibri"/>
              <a:cs typeface="Calibri"/>
            </a:endParaRPr>
          </a:p>
        </p:txBody>
      </p:sp>
    </p:spTree>
    <p:extLst>
      <p:ext uri="{BB962C8B-B14F-4D97-AF65-F5344CB8AC3E}">
        <p14:creationId xmlns:p14="http://schemas.microsoft.com/office/powerpoint/2010/main" val="4263858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p of S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29" y="0"/>
            <a:ext cx="5243669" cy="70071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69735" y="0"/>
            <a:ext cx="6422265" cy="6555641"/>
          </a:xfrm>
          <a:prstGeom prst="rect">
            <a:avLst/>
          </a:prstGeom>
        </p:spPr>
        <p:txBody>
          <a:bodyPr wrap="square">
            <a:spAutoFit/>
          </a:bodyPr>
          <a:lstStyle/>
          <a:p>
            <a:r>
              <a:rPr lang="en-US" sz="2800" b="1" dirty="0">
                <a:solidFill>
                  <a:srgbClr val="C00000"/>
                </a:solidFill>
              </a:rPr>
              <a:t>About the </a:t>
            </a:r>
            <a:r>
              <a:rPr lang="en-US" sz="2800" b="1" dirty="0" err="1">
                <a:solidFill>
                  <a:srgbClr val="C00000"/>
                </a:solidFill>
              </a:rPr>
              <a:t>AmeriFlux</a:t>
            </a:r>
            <a:r>
              <a:rPr lang="en-US" sz="2800" b="1" dirty="0">
                <a:solidFill>
                  <a:srgbClr val="C00000"/>
                </a:solidFill>
              </a:rPr>
              <a:t> Network</a:t>
            </a:r>
          </a:p>
          <a:p>
            <a:r>
              <a:rPr lang="en-US" sz="2800" dirty="0" err="1"/>
              <a:t>AmeriFlux</a:t>
            </a:r>
            <a:r>
              <a:rPr lang="en-US" sz="2800" dirty="0"/>
              <a:t> is a network of PI-managed sites measuring ecosystem CO</a:t>
            </a:r>
            <a:r>
              <a:rPr lang="en-US" sz="2800" baseline="-25000" dirty="0"/>
              <a:t>2</a:t>
            </a:r>
            <a:r>
              <a:rPr lang="en-US" sz="2800" dirty="0"/>
              <a:t>, water, and energy fluxes in North and South America. It was established to connect research on field sites representing major climate and ecological biomes, including tundra, grasslands, savanna, crops, and conifer, deciduous, and tropical forests. As a grassroots, investigator-driven network, the </a:t>
            </a:r>
            <a:r>
              <a:rPr lang="en-US" sz="2800" dirty="0" err="1"/>
              <a:t>AmeriFlux</a:t>
            </a:r>
            <a:r>
              <a:rPr lang="en-US" sz="2800" dirty="0"/>
              <a:t> community has tailored instrumentation to suit each unique ecosystem. This “coalition of the willing” is diverse in its interests, use of technologies and collaborative approaches. </a:t>
            </a:r>
            <a:r>
              <a:rPr lang="en-US" sz="2800" dirty="0" smtClean="0"/>
              <a:t> </a:t>
            </a:r>
            <a:endParaRPr lang="en-US" sz="2800" dirty="0"/>
          </a:p>
        </p:txBody>
      </p:sp>
    </p:spTree>
    <p:extLst>
      <p:ext uri="{BB962C8B-B14F-4D97-AF65-F5344CB8AC3E}">
        <p14:creationId xmlns:p14="http://schemas.microsoft.com/office/powerpoint/2010/main" val="2496875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789" y="167425"/>
            <a:ext cx="11835683" cy="6494085"/>
          </a:xfrm>
          <a:prstGeom prst="rect">
            <a:avLst/>
          </a:prstGeom>
        </p:spPr>
        <p:txBody>
          <a:bodyPr wrap="square">
            <a:spAutoFit/>
          </a:bodyPr>
          <a:lstStyle/>
          <a:p>
            <a:r>
              <a:rPr lang="en-US" sz="3200" dirty="0" smtClean="0"/>
              <a:t>The </a:t>
            </a:r>
            <a:r>
              <a:rPr lang="en-US" sz="3200" b="1" dirty="0"/>
              <a:t>eddy covariance</a:t>
            </a:r>
            <a:r>
              <a:rPr lang="en-US" sz="3200" dirty="0"/>
              <a:t> (also known as </a:t>
            </a:r>
            <a:r>
              <a:rPr lang="en-US" sz="3200" b="1" dirty="0"/>
              <a:t>eddy correlation</a:t>
            </a:r>
            <a:r>
              <a:rPr lang="en-US" sz="3200" dirty="0"/>
              <a:t> and </a:t>
            </a:r>
            <a:r>
              <a:rPr lang="en-US" sz="3200" b="1" dirty="0"/>
              <a:t>eddy flux</a:t>
            </a:r>
            <a:r>
              <a:rPr lang="en-US" sz="3200" dirty="0"/>
              <a:t>) technique is a key atmospheric measurement technique to measure and calculate vertical turbulent fluxes within atmospheric boundary layers. </a:t>
            </a:r>
            <a:endParaRPr lang="en-US" sz="3200" dirty="0" smtClean="0"/>
          </a:p>
          <a:p>
            <a:r>
              <a:rPr lang="en-US" sz="3200" dirty="0" smtClean="0"/>
              <a:t>The </a:t>
            </a:r>
            <a:r>
              <a:rPr lang="en-US" sz="3200" dirty="0"/>
              <a:t>method analyzes high-frequency </a:t>
            </a:r>
            <a:r>
              <a:rPr lang="en-US" sz="3200" dirty="0">
                <a:hlinkClick r:id="rId2" tooltip="Wind"/>
              </a:rPr>
              <a:t>wind</a:t>
            </a:r>
            <a:r>
              <a:rPr lang="en-US" sz="3200" dirty="0"/>
              <a:t> and </a:t>
            </a:r>
            <a:r>
              <a:rPr lang="en-US" sz="3200" dirty="0">
                <a:hlinkClick r:id="rId3" tooltip="Scalar (physics)"/>
              </a:rPr>
              <a:t>scalar</a:t>
            </a:r>
            <a:r>
              <a:rPr lang="en-US" sz="3200" dirty="0"/>
              <a:t> atmospheric data series, and yields values of </a:t>
            </a:r>
            <a:r>
              <a:rPr lang="en-US" sz="3200" dirty="0">
                <a:hlinkClick r:id="rId4" tooltip="Flux"/>
              </a:rPr>
              <a:t>fluxes</a:t>
            </a:r>
            <a:r>
              <a:rPr lang="en-US" sz="3200" dirty="0"/>
              <a:t> of these properties. </a:t>
            </a:r>
            <a:endParaRPr lang="en-US" sz="3200" dirty="0" smtClean="0"/>
          </a:p>
          <a:p>
            <a:r>
              <a:rPr lang="en-US" sz="3200" dirty="0" smtClean="0"/>
              <a:t>It </a:t>
            </a:r>
            <a:r>
              <a:rPr lang="en-US" sz="3200" dirty="0"/>
              <a:t>is a </a:t>
            </a:r>
            <a:r>
              <a:rPr lang="en-US" sz="3200" dirty="0">
                <a:hlinkClick r:id="rId5" tooltip="Statistics"/>
              </a:rPr>
              <a:t>statistical</a:t>
            </a:r>
            <a:r>
              <a:rPr lang="en-US" sz="3200" dirty="0"/>
              <a:t> method used in </a:t>
            </a:r>
            <a:r>
              <a:rPr lang="en-US" sz="3200" dirty="0">
                <a:hlinkClick r:id="rId6" tooltip="Meteorology"/>
              </a:rPr>
              <a:t>meteorology</a:t>
            </a:r>
            <a:r>
              <a:rPr lang="en-US" sz="3200" dirty="0"/>
              <a:t> and other applications (micrometeorology, oceanography, hydrology, agricultural sciences, industrial and regulatory applications, etc.) to determine exchange rates of trace gases over natural ecosystems, agricultural fields, and to quantify gas emissions rates from other land and water areas. It is particularly frequently used to estimate </a:t>
            </a:r>
            <a:r>
              <a:rPr lang="en-US" sz="3200" dirty="0">
                <a:hlinkClick r:id="rId7" tooltip="Momentum"/>
              </a:rPr>
              <a:t>momentum</a:t>
            </a:r>
            <a:r>
              <a:rPr lang="en-US" sz="3200" dirty="0"/>
              <a:t>, </a:t>
            </a:r>
            <a:r>
              <a:rPr lang="en-US" sz="3200" dirty="0">
                <a:hlinkClick r:id="rId8" tooltip="Heat flux"/>
              </a:rPr>
              <a:t>heat</a:t>
            </a:r>
            <a:r>
              <a:rPr lang="en-US" sz="3200" dirty="0"/>
              <a:t>, water </a:t>
            </a:r>
            <a:r>
              <a:rPr lang="en-US" sz="3200" dirty="0" err="1"/>
              <a:t>vapour</a:t>
            </a:r>
            <a:r>
              <a:rPr lang="en-US" sz="3200" dirty="0"/>
              <a:t>, carbon dioxide and methane fluxes </a:t>
            </a:r>
            <a:r>
              <a:rPr lang="en-US" sz="3200" baseline="30000" dirty="0" smtClean="0"/>
              <a:t> </a:t>
            </a:r>
            <a:endParaRPr lang="en-US" sz="3200" dirty="0"/>
          </a:p>
        </p:txBody>
      </p:sp>
    </p:spTree>
    <p:extLst>
      <p:ext uri="{BB962C8B-B14F-4D97-AF65-F5344CB8AC3E}">
        <p14:creationId xmlns:p14="http://schemas.microsoft.com/office/powerpoint/2010/main" val="789735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63" y="231819"/>
            <a:ext cx="11732652" cy="6186309"/>
          </a:xfrm>
          <a:prstGeom prst="rect">
            <a:avLst/>
          </a:prstGeom>
        </p:spPr>
        <p:txBody>
          <a:bodyPr wrap="square">
            <a:spAutoFit/>
          </a:bodyPr>
          <a:lstStyle/>
          <a:p>
            <a:r>
              <a:rPr lang="en-US" sz="3600" dirty="0"/>
              <a:t>The technique is also used extensively for verification and tuning of </a:t>
            </a:r>
            <a:r>
              <a:rPr lang="en-US" sz="3600" dirty="0">
                <a:hlinkClick r:id="rId2" tooltip="Global climate model"/>
              </a:rPr>
              <a:t>global climate models</a:t>
            </a:r>
            <a:r>
              <a:rPr lang="en-US" sz="3600" dirty="0"/>
              <a:t>, mesoscale and weather models, complex biogeochemical and ecological models, and remote sensing estimates from satellites and aircraft. The technique is mathematically complex, and requires significant care in setting up and processing data. To date, there is no uniform terminology or a single methodology for the Eddy Covariance technique, but much effort is being made by flux measurement networks (e.g., </a:t>
            </a:r>
            <a:r>
              <a:rPr lang="en-US" sz="3600" dirty="0" err="1">
                <a:hlinkClick r:id="rId3"/>
              </a:rPr>
              <a:t>Fluxnet</a:t>
            </a:r>
            <a:r>
              <a:rPr lang="en-US" sz="3600" dirty="0"/>
              <a:t>, </a:t>
            </a:r>
            <a:r>
              <a:rPr lang="en-US" sz="3600" dirty="0" err="1">
                <a:hlinkClick r:id="rId4"/>
              </a:rPr>
              <a:t>Ameriflux</a:t>
            </a:r>
            <a:r>
              <a:rPr lang="en-US" sz="3600" dirty="0"/>
              <a:t>, </a:t>
            </a:r>
            <a:r>
              <a:rPr lang="en-US" sz="3600" dirty="0">
                <a:hlinkClick r:id="rId5"/>
              </a:rPr>
              <a:t>ICOS</a:t>
            </a:r>
            <a:r>
              <a:rPr lang="en-US" sz="3600" dirty="0"/>
              <a:t>, </a:t>
            </a:r>
            <a:r>
              <a:rPr lang="en-US" sz="3600" dirty="0" err="1">
                <a:hlinkClick r:id="rId6"/>
              </a:rPr>
              <a:t>CarboEurope</a:t>
            </a:r>
            <a:r>
              <a:rPr lang="en-US" sz="3600" dirty="0"/>
              <a:t>, </a:t>
            </a:r>
            <a:r>
              <a:rPr lang="en-US" sz="3600" dirty="0" err="1">
                <a:hlinkClick r:id="rId7"/>
              </a:rPr>
              <a:t>Fluxnet</a:t>
            </a:r>
            <a:r>
              <a:rPr lang="en-US" sz="3600" dirty="0">
                <a:hlinkClick r:id="rId7"/>
              </a:rPr>
              <a:t> Canada</a:t>
            </a:r>
            <a:r>
              <a:rPr lang="en-US" sz="3600" dirty="0"/>
              <a:t>, </a:t>
            </a:r>
            <a:r>
              <a:rPr lang="en-US" sz="3600" dirty="0" err="1">
                <a:hlinkClick r:id="rId8"/>
              </a:rPr>
              <a:t>OzFlux</a:t>
            </a:r>
            <a:r>
              <a:rPr lang="en-US" sz="3600" dirty="0"/>
              <a:t>, </a:t>
            </a:r>
            <a:r>
              <a:rPr lang="en-US" sz="3600" dirty="0">
                <a:hlinkClick r:id="rId9"/>
              </a:rPr>
              <a:t>NEON</a:t>
            </a:r>
            <a:r>
              <a:rPr lang="en-US" sz="3600" dirty="0"/>
              <a:t>, and </a:t>
            </a:r>
            <a:r>
              <a:rPr lang="en-US" sz="3600" dirty="0" err="1">
                <a:hlinkClick r:id="rId10"/>
              </a:rPr>
              <a:t>iLEAPS</a:t>
            </a:r>
            <a:r>
              <a:rPr lang="en-US" sz="3600" dirty="0"/>
              <a:t>) to unify the various approaches.</a:t>
            </a:r>
          </a:p>
        </p:txBody>
      </p:sp>
    </p:spTree>
    <p:extLst>
      <p:ext uri="{BB962C8B-B14F-4D97-AF65-F5344CB8AC3E}">
        <p14:creationId xmlns:p14="http://schemas.microsoft.com/office/powerpoint/2010/main" val="2058797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17872" y="301687"/>
            <a:ext cx="9180283" cy="3219225"/>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9898155" y="746311"/>
            <a:ext cx="0" cy="5430371"/>
          </a:xfrm>
          <a:custGeom>
            <a:avLst/>
            <a:gdLst/>
            <a:ahLst/>
            <a:cxnLst/>
            <a:rect l="l" t="t" r="r" b="b"/>
            <a:pathLst>
              <a:path h="6154420">
                <a:moveTo>
                  <a:pt x="0" y="6153912"/>
                </a:moveTo>
                <a:lnTo>
                  <a:pt x="0" y="0"/>
                </a:lnTo>
              </a:path>
            </a:pathLst>
          </a:custGeom>
          <a:ln w="50292">
            <a:solidFill>
              <a:srgbClr val="4F6470"/>
            </a:solidFill>
          </a:ln>
        </p:spPr>
        <p:txBody>
          <a:bodyPr wrap="square" lIns="0" tIns="0" rIns="0" bIns="0" rtlCol="0"/>
          <a:lstStyle/>
          <a:p>
            <a:endParaRPr sz="1588"/>
          </a:p>
        </p:txBody>
      </p:sp>
      <p:sp>
        <p:nvSpPr>
          <p:cNvPr id="8" name="object 8"/>
          <p:cNvSpPr/>
          <p:nvPr/>
        </p:nvSpPr>
        <p:spPr>
          <a:xfrm>
            <a:off x="10124066" y="492162"/>
            <a:ext cx="0" cy="5966572"/>
          </a:xfrm>
          <a:custGeom>
            <a:avLst/>
            <a:gdLst/>
            <a:ahLst/>
            <a:cxnLst/>
            <a:rect l="l" t="t" r="r" b="b"/>
            <a:pathLst>
              <a:path h="6762115">
                <a:moveTo>
                  <a:pt x="0" y="6761988"/>
                </a:moveTo>
                <a:lnTo>
                  <a:pt x="0" y="0"/>
                </a:lnTo>
              </a:path>
            </a:pathLst>
          </a:custGeom>
          <a:ln w="13716">
            <a:solidFill>
              <a:srgbClr val="646464"/>
            </a:solidFill>
          </a:ln>
        </p:spPr>
        <p:txBody>
          <a:bodyPr wrap="square" lIns="0" tIns="0" rIns="0" bIns="0" rtlCol="0"/>
          <a:lstStyle/>
          <a:p>
            <a:endParaRPr sz="1588"/>
          </a:p>
        </p:txBody>
      </p:sp>
      <p:sp>
        <p:nvSpPr>
          <p:cNvPr id="10" name="object 10"/>
          <p:cNvSpPr/>
          <p:nvPr/>
        </p:nvSpPr>
        <p:spPr>
          <a:xfrm flipV="1">
            <a:off x="2243417" y="6310647"/>
            <a:ext cx="8561957" cy="547353"/>
          </a:xfrm>
          <a:custGeom>
            <a:avLst/>
            <a:gdLst/>
            <a:ahLst/>
            <a:cxnLst/>
            <a:rect l="l" t="t" r="r" b="b"/>
            <a:pathLst>
              <a:path w="8700770">
                <a:moveTo>
                  <a:pt x="0" y="0"/>
                </a:moveTo>
                <a:lnTo>
                  <a:pt x="8700516" y="0"/>
                </a:lnTo>
              </a:path>
            </a:pathLst>
          </a:custGeom>
          <a:ln w="45720">
            <a:solidFill>
              <a:srgbClr val="4B6470"/>
            </a:solidFill>
          </a:ln>
        </p:spPr>
        <p:txBody>
          <a:bodyPr wrap="square" lIns="0" tIns="0" rIns="0" bIns="0" rtlCol="0"/>
          <a:lstStyle/>
          <a:p>
            <a:endParaRPr sz="1588"/>
          </a:p>
        </p:txBody>
      </p:sp>
      <p:sp>
        <p:nvSpPr>
          <p:cNvPr id="11" name="object 11"/>
          <p:cNvSpPr txBox="1"/>
          <p:nvPr/>
        </p:nvSpPr>
        <p:spPr>
          <a:xfrm>
            <a:off x="2679999" y="1489038"/>
            <a:ext cx="811866" cy="312393"/>
          </a:xfrm>
          <a:prstGeom prst="rect">
            <a:avLst/>
          </a:prstGeom>
        </p:spPr>
        <p:txBody>
          <a:bodyPr vert="horz" wrap="square" lIns="0" tIns="0" rIns="0" bIns="0" rtlCol="0">
            <a:spAutoFit/>
          </a:bodyPr>
          <a:lstStyle/>
          <a:p>
            <a:pPr marL="11206">
              <a:tabLst>
                <a:tab pos="591702" algn="l"/>
              </a:tabLst>
            </a:pPr>
            <a:r>
              <a:rPr sz="2030" spc="159" dirty="0" smtClean="0">
                <a:solidFill>
                  <a:srgbClr val="7721B3"/>
                </a:solidFill>
                <a:latin typeface="Arial"/>
                <a:cs typeface="Arial"/>
              </a:rPr>
              <a:t>WI</a:t>
            </a:r>
            <a:r>
              <a:rPr lang="en-US" sz="2030" spc="159" dirty="0" smtClean="0">
                <a:solidFill>
                  <a:srgbClr val="7721B3"/>
                </a:solidFill>
                <a:latin typeface="Arial"/>
                <a:cs typeface="Arial"/>
              </a:rPr>
              <a:t>N</a:t>
            </a:r>
            <a:r>
              <a:rPr sz="2030" spc="172" dirty="0" smtClean="0">
                <a:solidFill>
                  <a:srgbClr val="7721B3"/>
                </a:solidFill>
                <a:latin typeface="Arial"/>
                <a:cs typeface="Arial"/>
              </a:rPr>
              <a:t>D</a:t>
            </a:r>
            <a:endParaRPr sz="2030" dirty="0">
              <a:latin typeface="Arial"/>
              <a:cs typeface="Arial"/>
            </a:endParaRPr>
          </a:p>
        </p:txBody>
      </p:sp>
      <p:sp>
        <p:nvSpPr>
          <p:cNvPr id="12" name="object 12"/>
          <p:cNvSpPr txBox="1"/>
          <p:nvPr/>
        </p:nvSpPr>
        <p:spPr>
          <a:xfrm>
            <a:off x="139129" y="4104985"/>
            <a:ext cx="9555528" cy="2841804"/>
          </a:xfrm>
          <a:prstGeom prst="rect">
            <a:avLst/>
          </a:prstGeom>
        </p:spPr>
        <p:txBody>
          <a:bodyPr vert="horz" wrap="square" lIns="0" tIns="0" rIns="0" bIns="0" rtlCol="0">
            <a:spAutoFit/>
          </a:bodyPr>
          <a:lstStyle/>
          <a:p>
            <a:pPr marL="208441" indent="-193312">
              <a:buClr>
                <a:srgbClr val="5D188C"/>
              </a:buClr>
              <a:buChar char="•"/>
              <a:tabLst>
                <a:tab pos="209000" algn="l"/>
              </a:tabLst>
            </a:pPr>
            <a:r>
              <a:rPr sz="2800" spc="106" dirty="0">
                <a:solidFill>
                  <a:srgbClr val="2D4159"/>
                </a:solidFill>
                <a:cs typeface="Arial"/>
              </a:rPr>
              <a:t>Ai</a:t>
            </a:r>
            <a:r>
              <a:rPr sz="2800" spc="106" dirty="0">
                <a:solidFill>
                  <a:srgbClr val="18212B"/>
                </a:solidFill>
                <a:cs typeface="Arial"/>
              </a:rPr>
              <a:t>r</a:t>
            </a:r>
            <a:r>
              <a:rPr sz="2800" spc="106" dirty="0">
                <a:solidFill>
                  <a:srgbClr val="2D4159"/>
                </a:solidFill>
                <a:cs typeface="Arial"/>
              </a:rPr>
              <a:t>flow</a:t>
            </a:r>
            <a:r>
              <a:rPr sz="2800" spc="-115" dirty="0">
                <a:solidFill>
                  <a:srgbClr val="2D4159"/>
                </a:solidFill>
                <a:cs typeface="Arial"/>
              </a:rPr>
              <a:t> </a:t>
            </a:r>
            <a:r>
              <a:rPr sz="2800" spc="13" dirty="0">
                <a:solidFill>
                  <a:srgbClr val="2D4159"/>
                </a:solidFill>
                <a:cs typeface="Arial"/>
              </a:rPr>
              <a:t>can</a:t>
            </a:r>
            <a:r>
              <a:rPr sz="2800" spc="-163" dirty="0">
                <a:solidFill>
                  <a:srgbClr val="2D4159"/>
                </a:solidFill>
                <a:cs typeface="Arial"/>
              </a:rPr>
              <a:t> </a:t>
            </a:r>
            <a:r>
              <a:rPr sz="2800" spc="22" dirty="0">
                <a:solidFill>
                  <a:srgbClr val="2D4159"/>
                </a:solidFill>
                <a:cs typeface="Arial"/>
              </a:rPr>
              <a:t>be</a:t>
            </a:r>
            <a:r>
              <a:rPr sz="2800" spc="-93" dirty="0">
                <a:solidFill>
                  <a:srgbClr val="2D4159"/>
                </a:solidFill>
                <a:cs typeface="Arial"/>
              </a:rPr>
              <a:t> </a:t>
            </a:r>
            <a:r>
              <a:rPr sz="2800" spc="49" dirty="0">
                <a:solidFill>
                  <a:srgbClr val="2D4159"/>
                </a:solidFill>
                <a:cs typeface="Arial"/>
              </a:rPr>
              <a:t>imagined</a:t>
            </a:r>
            <a:r>
              <a:rPr sz="2800" spc="-221" dirty="0">
                <a:solidFill>
                  <a:srgbClr val="2D4159"/>
                </a:solidFill>
                <a:cs typeface="Arial"/>
              </a:rPr>
              <a:t> </a:t>
            </a:r>
            <a:r>
              <a:rPr sz="2800" spc="-9" dirty="0">
                <a:solidFill>
                  <a:srgbClr val="2D4159"/>
                </a:solidFill>
                <a:cs typeface="Arial"/>
              </a:rPr>
              <a:t>as</a:t>
            </a:r>
            <a:r>
              <a:rPr sz="2800" spc="-159" dirty="0">
                <a:solidFill>
                  <a:srgbClr val="2D4159"/>
                </a:solidFill>
                <a:cs typeface="Arial"/>
              </a:rPr>
              <a:t> </a:t>
            </a:r>
            <a:r>
              <a:rPr sz="2800" spc="-4" dirty="0">
                <a:solidFill>
                  <a:srgbClr val="2D4159"/>
                </a:solidFill>
                <a:cs typeface="Arial"/>
              </a:rPr>
              <a:t>a</a:t>
            </a:r>
            <a:r>
              <a:rPr sz="2800" spc="-154" dirty="0">
                <a:solidFill>
                  <a:srgbClr val="2D4159"/>
                </a:solidFill>
                <a:cs typeface="Arial"/>
              </a:rPr>
              <a:t> </a:t>
            </a:r>
            <a:r>
              <a:rPr sz="2800" spc="84" dirty="0" smtClean="0">
                <a:solidFill>
                  <a:srgbClr val="2D4159"/>
                </a:solidFill>
                <a:cs typeface="Arial"/>
              </a:rPr>
              <a:t>hori</a:t>
            </a:r>
            <a:r>
              <a:rPr sz="2800" spc="84" dirty="0" smtClean="0">
                <a:solidFill>
                  <a:srgbClr val="18212B"/>
                </a:solidFill>
                <a:cs typeface="Arial"/>
              </a:rPr>
              <a:t>z</a:t>
            </a:r>
            <a:r>
              <a:rPr sz="2800" spc="84" dirty="0" smtClean="0">
                <a:solidFill>
                  <a:srgbClr val="2D4159"/>
                </a:solidFill>
                <a:cs typeface="Arial"/>
              </a:rPr>
              <a:t>on</a:t>
            </a:r>
            <a:r>
              <a:rPr sz="2800" spc="84" dirty="0" smtClean="0">
                <a:solidFill>
                  <a:srgbClr val="18212B"/>
                </a:solidFill>
                <a:cs typeface="Arial"/>
              </a:rPr>
              <a:t>t</a:t>
            </a:r>
            <a:r>
              <a:rPr sz="2800" spc="84" dirty="0" smtClean="0">
                <a:solidFill>
                  <a:srgbClr val="2D4159"/>
                </a:solidFill>
                <a:cs typeface="Arial"/>
              </a:rPr>
              <a:t>a</a:t>
            </a:r>
            <a:r>
              <a:rPr sz="2800" spc="84" dirty="0" smtClean="0">
                <a:solidFill>
                  <a:srgbClr val="496079"/>
                </a:solidFill>
                <a:cs typeface="Arial"/>
              </a:rPr>
              <a:t>l</a:t>
            </a:r>
            <a:r>
              <a:rPr lang="en-US" sz="2800" spc="84" dirty="0" smtClean="0">
                <a:solidFill>
                  <a:srgbClr val="496079"/>
                </a:solidFill>
                <a:cs typeface="Arial"/>
              </a:rPr>
              <a:t> </a:t>
            </a:r>
            <a:r>
              <a:rPr sz="2800" spc="84" dirty="0" smtClean="0">
                <a:solidFill>
                  <a:srgbClr val="2D4159"/>
                </a:solidFill>
                <a:cs typeface="Arial"/>
              </a:rPr>
              <a:t>flow</a:t>
            </a:r>
            <a:r>
              <a:rPr sz="2800" spc="-124" dirty="0" smtClean="0">
                <a:solidFill>
                  <a:srgbClr val="2D4159"/>
                </a:solidFill>
                <a:cs typeface="Arial"/>
              </a:rPr>
              <a:t> </a:t>
            </a:r>
            <a:r>
              <a:rPr sz="2800" spc="101" dirty="0">
                <a:solidFill>
                  <a:srgbClr val="2D4159"/>
                </a:solidFill>
                <a:cs typeface="Arial"/>
              </a:rPr>
              <a:t>of</a:t>
            </a:r>
            <a:r>
              <a:rPr sz="2800" spc="-146" dirty="0">
                <a:solidFill>
                  <a:srgbClr val="2D4159"/>
                </a:solidFill>
                <a:cs typeface="Arial"/>
              </a:rPr>
              <a:t> </a:t>
            </a:r>
            <a:r>
              <a:rPr sz="2800" spc="26" dirty="0">
                <a:solidFill>
                  <a:srgbClr val="2D4159"/>
                </a:solidFill>
                <a:cs typeface="Arial"/>
              </a:rPr>
              <a:t>numerous</a:t>
            </a:r>
            <a:r>
              <a:rPr sz="2800" spc="-132" dirty="0">
                <a:solidFill>
                  <a:srgbClr val="2D4159"/>
                </a:solidFill>
                <a:cs typeface="Arial"/>
              </a:rPr>
              <a:t> </a:t>
            </a:r>
            <a:r>
              <a:rPr sz="2800" spc="97" dirty="0">
                <a:solidFill>
                  <a:srgbClr val="2D4159"/>
                </a:solidFill>
                <a:cs typeface="Arial"/>
              </a:rPr>
              <a:t>rotat</a:t>
            </a:r>
            <a:r>
              <a:rPr sz="2800" spc="97" dirty="0">
                <a:solidFill>
                  <a:srgbClr val="496079"/>
                </a:solidFill>
                <a:cs typeface="Arial"/>
              </a:rPr>
              <a:t>i</a:t>
            </a:r>
            <a:r>
              <a:rPr sz="2800" spc="97" dirty="0">
                <a:solidFill>
                  <a:srgbClr val="2D4159"/>
                </a:solidFill>
                <a:cs typeface="Arial"/>
              </a:rPr>
              <a:t>ng</a:t>
            </a:r>
            <a:r>
              <a:rPr sz="2800" spc="-199" dirty="0">
                <a:solidFill>
                  <a:srgbClr val="2D4159"/>
                </a:solidFill>
                <a:cs typeface="Arial"/>
              </a:rPr>
              <a:t> </a:t>
            </a:r>
            <a:r>
              <a:rPr sz="2800" spc="4" dirty="0">
                <a:solidFill>
                  <a:srgbClr val="2D4159"/>
                </a:solidFill>
                <a:cs typeface="Arial"/>
              </a:rPr>
              <a:t>edd</a:t>
            </a:r>
            <a:r>
              <a:rPr sz="2800" spc="4" dirty="0">
                <a:solidFill>
                  <a:srgbClr val="18212B"/>
                </a:solidFill>
                <a:cs typeface="Arial"/>
              </a:rPr>
              <a:t>i</a:t>
            </a:r>
            <a:r>
              <a:rPr sz="2800" spc="4" dirty="0">
                <a:solidFill>
                  <a:srgbClr val="2D4159"/>
                </a:solidFill>
                <a:cs typeface="Arial"/>
              </a:rPr>
              <a:t>es</a:t>
            </a:r>
            <a:endParaRPr sz="2800" dirty="0">
              <a:cs typeface="Arial"/>
            </a:endParaRPr>
          </a:p>
          <a:p>
            <a:pPr marL="224690" indent="-209561">
              <a:spcBef>
                <a:spcPts val="1024"/>
              </a:spcBef>
              <a:buClr>
                <a:srgbClr val="5D188C"/>
              </a:buClr>
              <a:buChar char="•"/>
              <a:tabLst>
                <a:tab pos="225250" algn="l"/>
              </a:tabLst>
            </a:pPr>
            <a:r>
              <a:rPr sz="2800" spc="-4" dirty="0">
                <a:solidFill>
                  <a:srgbClr val="2D4159"/>
                </a:solidFill>
                <a:cs typeface="Arial"/>
              </a:rPr>
              <a:t>Each</a:t>
            </a:r>
            <a:r>
              <a:rPr sz="2800" spc="-282" dirty="0">
                <a:solidFill>
                  <a:srgbClr val="2D4159"/>
                </a:solidFill>
                <a:cs typeface="Arial"/>
              </a:rPr>
              <a:t> </a:t>
            </a:r>
            <a:r>
              <a:rPr sz="2800" spc="35" dirty="0">
                <a:solidFill>
                  <a:srgbClr val="2D4159"/>
                </a:solidFill>
                <a:cs typeface="Arial"/>
              </a:rPr>
              <a:t>eddy</a:t>
            </a:r>
            <a:r>
              <a:rPr sz="2800" spc="-137" dirty="0">
                <a:solidFill>
                  <a:srgbClr val="2D4159"/>
                </a:solidFill>
                <a:cs typeface="Arial"/>
              </a:rPr>
              <a:t> </a:t>
            </a:r>
            <a:r>
              <a:rPr sz="2800" spc="-9" dirty="0">
                <a:solidFill>
                  <a:srgbClr val="2D4159"/>
                </a:solidFill>
                <a:cs typeface="Arial"/>
              </a:rPr>
              <a:t>has</a:t>
            </a:r>
            <a:r>
              <a:rPr sz="2800" spc="-256" dirty="0">
                <a:solidFill>
                  <a:srgbClr val="2D4159"/>
                </a:solidFill>
                <a:cs typeface="Arial"/>
              </a:rPr>
              <a:t> </a:t>
            </a:r>
            <a:r>
              <a:rPr sz="2800" spc="31" dirty="0">
                <a:solidFill>
                  <a:srgbClr val="2D4159"/>
                </a:solidFill>
                <a:cs typeface="Arial"/>
              </a:rPr>
              <a:t>3-D</a:t>
            </a:r>
            <a:r>
              <a:rPr sz="2800" spc="-229" dirty="0">
                <a:solidFill>
                  <a:srgbClr val="2D4159"/>
                </a:solidFill>
                <a:cs typeface="Arial"/>
              </a:rPr>
              <a:t> </a:t>
            </a:r>
            <a:r>
              <a:rPr sz="2800" spc="71" dirty="0">
                <a:solidFill>
                  <a:srgbClr val="2D4159"/>
                </a:solidFill>
                <a:cs typeface="Arial"/>
              </a:rPr>
              <a:t>components</a:t>
            </a:r>
            <a:r>
              <a:rPr sz="2800" spc="71" dirty="0" smtClean="0">
                <a:solidFill>
                  <a:srgbClr val="2D4159"/>
                </a:solidFill>
                <a:cs typeface="Arial"/>
              </a:rPr>
              <a:t>,</a:t>
            </a:r>
            <a:r>
              <a:rPr lang="en-US" sz="2800" spc="71" dirty="0" smtClean="0">
                <a:solidFill>
                  <a:srgbClr val="2D4159"/>
                </a:solidFill>
                <a:cs typeface="Arial"/>
              </a:rPr>
              <a:t> </a:t>
            </a:r>
            <a:r>
              <a:rPr sz="2800" spc="71" dirty="0" smtClean="0">
                <a:solidFill>
                  <a:srgbClr val="2D4159"/>
                </a:solidFill>
                <a:cs typeface="Arial"/>
              </a:rPr>
              <a:t>including</a:t>
            </a:r>
            <a:r>
              <a:rPr sz="2800" spc="-247" dirty="0" smtClean="0">
                <a:solidFill>
                  <a:srgbClr val="2D4159"/>
                </a:solidFill>
                <a:cs typeface="Arial"/>
              </a:rPr>
              <a:t> </a:t>
            </a:r>
            <a:r>
              <a:rPr sz="2800" spc="-4" dirty="0">
                <a:solidFill>
                  <a:srgbClr val="2D4159"/>
                </a:solidFill>
                <a:cs typeface="Arial"/>
              </a:rPr>
              <a:t>a</a:t>
            </a:r>
            <a:r>
              <a:rPr sz="2800" spc="-212" dirty="0">
                <a:solidFill>
                  <a:srgbClr val="2D4159"/>
                </a:solidFill>
                <a:cs typeface="Arial"/>
              </a:rPr>
              <a:t> </a:t>
            </a:r>
            <a:r>
              <a:rPr sz="2800" spc="44" dirty="0">
                <a:solidFill>
                  <a:srgbClr val="2D4159"/>
                </a:solidFill>
                <a:cs typeface="Arial"/>
              </a:rPr>
              <a:t>vert</a:t>
            </a:r>
            <a:r>
              <a:rPr sz="2800" spc="44" dirty="0">
                <a:solidFill>
                  <a:srgbClr val="18212B"/>
                </a:solidFill>
                <a:cs typeface="Arial"/>
              </a:rPr>
              <a:t>i</a:t>
            </a:r>
            <a:r>
              <a:rPr sz="2800" spc="44" dirty="0">
                <a:solidFill>
                  <a:srgbClr val="2D4159"/>
                </a:solidFill>
                <a:cs typeface="Arial"/>
              </a:rPr>
              <a:t>cal</a:t>
            </a:r>
            <a:r>
              <a:rPr sz="2800" spc="-202" dirty="0">
                <a:solidFill>
                  <a:srgbClr val="2D4159"/>
                </a:solidFill>
                <a:cs typeface="Arial"/>
              </a:rPr>
              <a:t> </a:t>
            </a:r>
            <a:r>
              <a:rPr sz="2800" spc="124" dirty="0">
                <a:solidFill>
                  <a:srgbClr val="2D4159"/>
                </a:solidFill>
                <a:cs typeface="Arial"/>
              </a:rPr>
              <a:t>w</a:t>
            </a:r>
            <a:r>
              <a:rPr sz="2800" spc="124" dirty="0">
                <a:solidFill>
                  <a:srgbClr val="496079"/>
                </a:solidFill>
                <a:cs typeface="Arial"/>
              </a:rPr>
              <a:t>i</a:t>
            </a:r>
            <a:r>
              <a:rPr sz="2800" spc="124" dirty="0">
                <a:solidFill>
                  <a:srgbClr val="2D4159"/>
                </a:solidFill>
                <a:cs typeface="Arial"/>
              </a:rPr>
              <a:t>nd</a:t>
            </a:r>
            <a:r>
              <a:rPr sz="2800" spc="-278" dirty="0">
                <a:solidFill>
                  <a:srgbClr val="2D4159"/>
                </a:solidFill>
                <a:cs typeface="Arial"/>
              </a:rPr>
              <a:t> </a:t>
            </a:r>
            <a:r>
              <a:rPr sz="2800" spc="66" dirty="0">
                <a:solidFill>
                  <a:srgbClr val="2D4159"/>
                </a:solidFill>
                <a:cs typeface="Arial"/>
              </a:rPr>
              <a:t>component</a:t>
            </a:r>
            <a:endParaRPr sz="2800" dirty="0">
              <a:cs typeface="Arial"/>
            </a:endParaRPr>
          </a:p>
          <a:p>
            <a:pPr marL="11206">
              <a:spcBef>
                <a:spcPts val="993"/>
              </a:spcBef>
            </a:pPr>
            <a:r>
              <a:rPr sz="2800" spc="763" dirty="0">
                <a:solidFill>
                  <a:srgbClr val="5D188C"/>
                </a:solidFill>
                <a:cs typeface="Arial"/>
              </a:rPr>
              <a:t>•</a:t>
            </a:r>
            <a:r>
              <a:rPr sz="2800" spc="-287" dirty="0">
                <a:solidFill>
                  <a:srgbClr val="5D188C"/>
                </a:solidFill>
                <a:cs typeface="Arial"/>
              </a:rPr>
              <a:t> </a:t>
            </a:r>
            <a:r>
              <a:rPr sz="2800" spc="79" dirty="0">
                <a:solidFill>
                  <a:srgbClr val="2D4159"/>
                </a:solidFill>
                <a:cs typeface="Arial"/>
              </a:rPr>
              <a:t>The</a:t>
            </a:r>
            <a:r>
              <a:rPr sz="2800" spc="-221" dirty="0">
                <a:solidFill>
                  <a:srgbClr val="2D4159"/>
                </a:solidFill>
                <a:cs typeface="Arial"/>
              </a:rPr>
              <a:t> </a:t>
            </a:r>
            <a:r>
              <a:rPr sz="2800" spc="79" dirty="0">
                <a:solidFill>
                  <a:srgbClr val="2D4159"/>
                </a:solidFill>
                <a:cs typeface="Arial"/>
              </a:rPr>
              <a:t>d</a:t>
            </a:r>
            <a:r>
              <a:rPr sz="2800" spc="79" dirty="0">
                <a:solidFill>
                  <a:srgbClr val="496079"/>
                </a:solidFill>
                <a:cs typeface="Arial"/>
              </a:rPr>
              <a:t>i</a:t>
            </a:r>
            <a:r>
              <a:rPr sz="2800" spc="79" dirty="0">
                <a:solidFill>
                  <a:srgbClr val="2D4159"/>
                </a:solidFill>
                <a:cs typeface="Arial"/>
              </a:rPr>
              <a:t>agram</a:t>
            </a:r>
            <a:r>
              <a:rPr sz="2800" spc="-207" dirty="0">
                <a:solidFill>
                  <a:srgbClr val="2D4159"/>
                </a:solidFill>
                <a:cs typeface="Arial"/>
              </a:rPr>
              <a:t> </a:t>
            </a:r>
            <a:r>
              <a:rPr sz="2800" spc="44" dirty="0">
                <a:solidFill>
                  <a:srgbClr val="2D4159"/>
                </a:solidFill>
                <a:cs typeface="Arial"/>
              </a:rPr>
              <a:t>looks</a:t>
            </a:r>
            <a:r>
              <a:rPr sz="2800" spc="-251" dirty="0">
                <a:solidFill>
                  <a:srgbClr val="2D4159"/>
                </a:solidFill>
                <a:cs typeface="Arial"/>
              </a:rPr>
              <a:t> </a:t>
            </a:r>
            <a:r>
              <a:rPr sz="2800" spc="31" dirty="0">
                <a:solidFill>
                  <a:srgbClr val="2D4159"/>
                </a:solidFill>
                <a:cs typeface="Arial"/>
              </a:rPr>
              <a:t>chaotic</a:t>
            </a:r>
            <a:r>
              <a:rPr sz="2800" spc="-146" dirty="0">
                <a:solidFill>
                  <a:srgbClr val="2D4159"/>
                </a:solidFill>
                <a:cs typeface="Arial"/>
              </a:rPr>
              <a:t> </a:t>
            </a:r>
            <a:r>
              <a:rPr sz="2800" spc="88" dirty="0">
                <a:solidFill>
                  <a:srgbClr val="384F6E"/>
                </a:solidFill>
                <a:cs typeface="Arial"/>
              </a:rPr>
              <a:t>but</a:t>
            </a:r>
            <a:r>
              <a:rPr sz="2800" spc="-163" dirty="0">
                <a:solidFill>
                  <a:srgbClr val="384F6E"/>
                </a:solidFill>
                <a:cs typeface="Arial"/>
              </a:rPr>
              <a:t> </a:t>
            </a:r>
            <a:r>
              <a:rPr sz="2800" spc="71" dirty="0" smtClean="0">
                <a:solidFill>
                  <a:srgbClr val="2D4159"/>
                </a:solidFill>
                <a:cs typeface="Arial"/>
              </a:rPr>
              <a:t>components</a:t>
            </a:r>
            <a:r>
              <a:rPr lang="en-US" sz="2800" spc="71" dirty="0" smtClean="0">
                <a:solidFill>
                  <a:srgbClr val="2D4159"/>
                </a:solidFill>
                <a:cs typeface="Arial"/>
              </a:rPr>
              <a:t> </a:t>
            </a:r>
            <a:r>
              <a:rPr sz="2800" spc="71" dirty="0" smtClean="0">
                <a:solidFill>
                  <a:srgbClr val="2D4159"/>
                </a:solidFill>
                <a:cs typeface="Arial"/>
              </a:rPr>
              <a:t>can</a:t>
            </a:r>
            <a:r>
              <a:rPr sz="2800" spc="-291" dirty="0" smtClean="0">
                <a:solidFill>
                  <a:srgbClr val="2D4159"/>
                </a:solidFill>
                <a:cs typeface="Arial"/>
              </a:rPr>
              <a:t> </a:t>
            </a:r>
            <a:r>
              <a:rPr sz="2800" spc="57" dirty="0" smtClean="0">
                <a:solidFill>
                  <a:srgbClr val="384F6E"/>
                </a:solidFill>
                <a:cs typeface="Arial"/>
              </a:rPr>
              <a:t>be</a:t>
            </a:r>
            <a:r>
              <a:rPr lang="en-US" sz="2800" spc="57" dirty="0" smtClean="0">
                <a:solidFill>
                  <a:srgbClr val="384F6E"/>
                </a:solidFill>
                <a:cs typeface="Arial"/>
              </a:rPr>
              <a:t> </a:t>
            </a:r>
            <a:r>
              <a:rPr sz="2800" spc="57" dirty="0" smtClean="0">
                <a:solidFill>
                  <a:srgbClr val="2D4159"/>
                </a:solidFill>
                <a:cs typeface="Arial"/>
              </a:rPr>
              <a:t>measured</a:t>
            </a:r>
            <a:r>
              <a:rPr lang="en-US" sz="2800" spc="57" dirty="0">
                <a:solidFill>
                  <a:srgbClr val="2D4159"/>
                </a:solidFill>
                <a:cs typeface="Arial"/>
              </a:rPr>
              <a:t>	</a:t>
            </a:r>
            <a:r>
              <a:rPr lang="en-US" sz="2800" spc="57" dirty="0" smtClean="0">
                <a:solidFill>
                  <a:srgbClr val="2D4159"/>
                </a:solidFill>
                <a:cs typeface="Arial"/>
              </a:rPr>
              <a:t> </a:t>
            </a:r>
            <a:r>
              <a:rPr sz="2800" spc="-291" dirty="0" smtClean="0">
                <a:solidFill>
                  <a:srgbClr val="2D4159"/>
                </a:solidFill>
                <a:cs typeface="Arial"/>
              </a:rPr>
              <a:t> </a:t>
            </a:r>
            <a:r>
              <a:rPr lang="en-US" sz="2800" spc="-291" dirty="0" smtClean="0">
                <a:solidFill>
                  <a:srgbClr val="2D4159"/>
                </a:solidFill>
                <a:cs typeface="Arial"/>
              </a:rPr>
              <a:t> </a:t>
            </a:r>
            <a:r>
              <a:rPr sz="2800" spc="132" dirty="0" smtClean="0">
                <a:solidFill>
                  <a:srgbClr val="2D4159"/>
                </a:solidFill>
                <a:cs typeface="Arial"/>
              </a:rPr>
              <a:t>from</a:t>
            </a:r>
            <a:r>
              <a:rPr sz="2800" spc="-282" dirty="0" smtClean="0">
                <a:solidFill>
                  <a:srgbClr val="2D4159"/>
                </a:solidFill>
                <a:cs typeface="Arial"/>
              </a:rPr>
              <a:t> </a:t>
            </a:r>
            <a:r>
              <a:rPr sz="2800" spc="119" dirty="0">
                <a:solidFill>
                  <a:srgbClr val="2D4159"/>
                </a:solidFill>
                <a:cs typeface="Arial"/>
              </a:rPr>
              <a:t>tower</a:t>
            </a:r>
            <a:endParaRPr sz="2800" dirty="0">
              <a:cs typeface="Arial"/>
            </a:endParaRPr>
          </a:p>
        </p:txBody>
      </p:sp>
    </p:spTree>
    <p:extLst>
      <p:ext uri="{BB962C8B-B14F-4D97-AF65-F5344CB8AC3E}">
        <p14:creationId xmlns:p14="http://schemas.microsoft.com/office/powerpoint/2010/main" val="4021408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5458" y="90152"/>
            <a:ext cx="10483403" cy="6767848"/>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427954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pload.wikimedia.org/wikipedia/en/5/59/EddyCovariance_equations_par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48" y="734096"/>
            <a:ext cx="9381153" cy="60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18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ddyCovariance equations par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5" y="395060"/>
            <a:ext cx="10509160" cy="588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649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5743" y="1120462"/>
            <a:ext cx="5495765" cy="4625265"/>
          </a:xfrm>
          <a:prstGeom prst="rect">
            <a:avLst/>
          </a:prstGeom>
          <a:blipFill>
            <a:blip r:embed="rId2" cstate="print"/>
            <a:stretch>
              <a:fillRect/>
            </a:stretch>
          </a:blipFill>
        </p:spPr>
        <p:txBody>
          <a:bodyPr wrap="square" lIns="0" tIns="0" rIns="0" bIns="0" rtlCol="0"/>
          <a:lstStyle/>
          <a:p>
            <a:endParaRPr sz="1588"/>
          </a:p>
        </p:txBody>
      </p:sp>
      <p:sp>
        <p:nvSpPr>
          <p:cNvPr id="4" name="object 4"/>
          <p:cNvSpPr/>
          <p:nvPr/>
        </p:nvSpPr>
        <p:spPr>
          <a:xfrm>
            <a:off x="1" y="597048"/>
            <a:ext cx="283334" cy="5188324"/>
          </a:xfrm>
          <a:custGeom>
            <a:avLst/>
            <a:gdLst/>
            <a:ahLst/>
            <a:cxnLst/>
            <a:rect l="l" t="t" r="r" b="b"/>
            <a:pathLst>
              <a:path h="5880100">
                <a:moveTo>
                  <a:pt x="0" y="5879592"/>
                </a:moveTo>
                <a:lnTo>
                  <a:pt x="0" y="0"/>
                </a:lnTo>
              </a:path>
            </a:pathLst>
          </a:custGeom>
          <a:ln w="50292">
            <a:solidFill>
              <a:srgbClr val="4F6474"/>
            </a:solidFill>
          </a:ln>
        </p:spPr>
        <p:txBody>
          <a:bodyPr wrap="square" lIns="0" tIns="0" rIns="0" bIns="0" rtlCol="0"/>
          <a:lstStyle/>
          <a:p>
            <a:endParaRPr sz="1588"/>
          </a:p>
        </p:txBody>
      </p:sp>
      <p:sp>
        <p:nvSpPr>
          <p:cNvPr id="5" name="object 5"/>
          <p:cNvSpPr/>
          <p:nvPr/>
        </p:nvSpPr>
        <p:spPr>
          <a:xfrm flipH="1">
            <a:off x="9890087" y="597048"/>
            <a:ext cx="2236641" cy="5188324"/>
          </a:xfrm>
          <a:custGeom>
            <a:avLst/>
            <a:gdLst/>
            <a:ahLst/>
            <a:cxnLst/>
            <a:rect l="l" t="t" r="r" b="b"/>
            <a:pathLst>
              <a:path h="5880100">
                <a:moveTo>
                  <a:pt x="0" y="5879592"/>
                </a:moveTo>
                <a:lnTo>
                  <a:pt x="0" y="0"/>
                </a:lnTo>
              </a:path>
            </a:pathLst>
          </a:custGeom>
          <a:ln w="50292">
            <a:solidFill>
              <a:srgbClr val="4F6774"/>
            </a:solidFill>
          </a:ln>
        </p:spPr>
        <p:txBody>
          <a:bodyPr wrap="square" lIns="0" tIns="0" rIns="0" bIns="0" rtlCol="0"/>
          <a:lstStyle/>
          <a:p>
            <a:endParaRPr sz="1588"/>
          </a:p>
        </p:txBody>
      </p:sp>
      <p:sp>
        <p:nvSpPr>
          <p:cNvPr id="6" name="object 6"/>
          <p:cNvSpPr/>
          <p:nvPr/>
        </p:nvSpPr>
        <p:spPr>
          <a:xfrm>
            <a:off x="2497566" y="619236"/>
            <a:ext cx="670112" cy="0"/>
          </a:xfrm>
          <a:custGeom>
            <a:avLst/>
            <a:gdLst/>
            <a:ahLst/>
            <a:cxnLst/>
            <a:rect l="l" t="t" r="r" b="b"/>
            <a:pathLst>
              <a:path w="759460">
                <a:moveTo>
                  <a:pt x="0" y="0"/>
                </a:moveTo>
                <a:lnTo>
                  <a:pt x="758951" y="0"/>
                </a:lnTo>
              </a:path>
            </a:pathLst>
          </a:custGeom>
          <a:ln w="50292">
            <a:solidFill>
              <a:srgbClr val="4F6474"/>
            </a:solidFill>
          </a:ln>
        </p:spPr>
        <p:txBody>
          <a:bodyPr wrap="square" lIns="0" tIns="0" rIns="0" bIns="0" rtlCol="0"/>
          <a:lstStyle/>
          <a:p>
            <a:endParaRPr sz="1588"/>
          </a:p>
        </p:txBody>
      </p:sp>
      <p:sp>
        <p:nvSpPr>
          <p:cNvPr id="8" name="object 8"/>
          <p:cNvSpPr txBox="1"/>
          <p:nvPr/>
        </p:nvSpPr>
        <p:spPr>
          <a:xfrm>
            <a:off x="6066706" y="394692"/>
            <a:ext cx="6014984" cy="6463308"/>
          </a:xfrm>
          <a:prstGeom prst="rect">
            <a:avLst/>
          </a:prstGeom>
        </p:spPr>
        <p:txBody>
          <a:bodyPr vert="horz" wrap="square" lIns="0" tIns="0" rIns="0" bIns="0" rtlCol="0">
            <a:spAutoFit/>
          </a:bodyPr>
          <a:lstStyle/>
          <a:p>
            <a:pPr marL="220768" indent="-209561">
              <a:buClr>
                <a:srgbClr val="5D331C"/>
              </a:buClr>
              <a:buChar char="•"/>
              <a:tabLst>
                <a:tab pos="221328" algn="l"/>
              </a:tabLst>
            </a:pPr>
            <a:r>
              <a:rPr sz="2800" spc="-9" dirty="0">
                <a:solidFill>
                  <a:srgbClr val="2F4152"/>
                </a:solidFill>
                <a:cs typeface="Arial"/>
              </a:rPr>
              <a:t>Measures</a:t>
            </a:r>
            <a:r>
              <a:rPr sz="2800" spc="-172" dirty="0">
                <a:solidFill>
                  <a:srgbClr val="2F4152"/>
                </a:solidFill>
                <a:cs typeface="Arial"/>
              </a:rPr>
              <a:t> </a:t>
            </a:r>
            <a:r>
              <a:rPr sz="2800" spc="18" dirty="0">
                <a:solidFill>
                  <a:srgbClr val="3B5267"/>
                </a:solidFill>
                <a:cs typeface="Arial"/>
              </a:rPr>
              <a:t>fluxes</a:t>
            </a:r>
            <a:r>
              <a:rPr sz="2800" spc="-128" dirty="0">
                <a:solidFill>
                  <a:srgbClr val="3B5267"/>
                </a:solidFill>
                <a:cs typeface="Arial"/>
              </a:rPr>
              <a:t> </a:t>
            </a:r>
            <a:r>
              <a:rPr sz="2800" spc="49" dirty="0">
                <a:solidFill>
                  <a:srgbClr val="3B5267"/>
                </a:solidFill>
                <a:cs typeface="Arial"/>
              </a:rPr>
              <a:t>transported</a:t>
            </a:r>
            <a:r>
              <a:rPr sz="2800" spc="-84" dirty="0">
                <a:solidFill>
                  <a:srgbClr val="3B5267"/>
                </a:solidFill>
                <a:cs typeface="Arial"/>
              </a:rPr>
              <a:t> </a:t>
            </a:r>
            <a:r>
              <a:rPr sz="2800" spc="-57" dirty="0">
                <a:solidFill>
                  <a:srgbClr val="2F4152"/>
                </a:solidFill>
                <a:cs typeface="Arial"/>
              </a:rPr>
              <a:t>by</a:t>
            </a:r>
            <a:r>
              <a:rPr sz="2800" spc="-304" dirty="0">
                <a:solidFill>
                  <a:srgbClr val="2F4152"/>
                </a:solidFill>
                <a:cs typeface="Arial"/>
              </a:rPr>
              <a:t> </a:t>
            </a:r>
            <a:r>
              <a:rPr sz="2800" spc="26" dirty="0">
                <a:solidFill>
                  <a:srgbClr val="2F4152"/>
                </a:solidFill>
                <a:cs typeface="Arial"/>
              </a:rPr>
              <a:t>edd</a:t>
            </a:r>
            <a:r>
              <a:rPr sz="2800" spc="26" dirty="0">
                <a:solidFill>
                  <a:srgbClr val="0C131A"/>
                </a:solidFill>
                <a:cs typeface="Arial"/>
              </a:rPr>
              <a:t>i</a:t>
            </a:r>
            <a:r>
              <a:rPr sz="2800" spc="26" dirty="0">
                <a:solidFill>
                  <a:srgbClr val="2F4152"/>
                </a:solidFill>
                <a:cs typeface="Arial"/>
              </a:rPr>
              <a:t>es</a:t>
            </a:r>
            <a:endParaRPr sz="2800" dirty="0">
              <a:cs typeface="Arial"/>
            </a:endParaRPr>
          </a:p>
          <a:p>
            <a:pPr>
              <a:spcBef>
                <a:spcPts val="10"/>
              </a:spcBef>
              <a:buFont typeface="Arial"/>
              <a:buChar char="•"/>
            </a:pPr>
            <a:endParaRPr sz="2800" dirty="0">
              <a:cs typeface="Times New Roman"/>
            </a:endParaRPr>
          </a:p>
          <a:p>
            <a:pPr marL="220768" indent="-205639">
              <a:buClr>
                <a:srgbClr val="5D331C"/>
              </a:buClr>
              <a:buChar char="•"/>
              <a:tabLst>
                <a:tab pos="221328" algn="l"/>
              </a:tabLst>
            </a:pPr>
            <a:r>
              <a:rPr sz="2800" spc="-13" dirty="0">
                <a:solidFill>
                  <a:srgbClr val="2F4152"/>
                </a:solidFill>
                <a:cs typeface="Arial"/>
              </a:rPr>
              <a:t>Req</a:t>
            </a:r>
            <a:r>
              <a:rPr sz="2800" spc="-88" dirty="0">
                <a:solidFill>
                  <a:srgbClr val="2F4152"/>
                </a:solidFill>
                <a:cs typeface="Arial"/>
              </a:rPr>
              <a:t>u</a:t>
            </a:r>
            <a:r>
              <a:rPr sz="2800" spc="22" dirty="0">
                <a:solidFill>
                  <a:srgbClr val="2F4152"/>
                </a:solidFill>
                <a:cs typeface="Arial"/>
              </a:rPr>
              <a:t>i</a:t>
            </a:r>
            <a:r>
              <a:rPr sz="2800" spc="4" dirty="0">
                <a:solidFill>
                  <a:srgbClr val="2F4152"/>
                </a:solidFill>
                <a:cs typeface="Arial"/>
              </a:rPr>
              <a:t>res</a:t>
            </a:r>
            <a:r>
              <a:rPr sz="2800" spc="-194" dirty="0">
                <a:solidFill>
                  <a:srgbClr val="2F4152"/>
                </a:solidFill>
                <a:cs typeface="Arial"/>
              </a:rPr>
              <a:t> </a:t>
            </a:r>
            <a:r>
              <a:rPr sz="2800" spc="256" dirty="0">
                <a:solidFill>
                  <a:srgbClr val="1F2834"/>
                </a:solidFill>
                <a:cs typeface="Arial"/>
              </a:rPr>
              <a:t>t</a:t>
            </a:r>
            <a:r>
              <a:rPr sz="2800" spc="13" dirty="0">
                <a:solidFill>
                  <a:srgbClr val="2F4152"/>
                </a:solidFill>
                <a:cs typeface="Arial"/>
              </a:rPr>
              <a:t>u</a:t>
            </a:r>
            <a:r>
              <a:rPr sz="2800" spc="53" dirty="0">
                <a:solidFill>
                  <a:srgbClr val="2F4152"/>
                </a:solidFill>
                <a:cs typeface="Arial"/>
              </a:rPr>
              <a:t>r</a:t>
            </a:r>
            <a:r>
              <a:rPr sz="2800" spc="-18" dirty="0">
                <a:solidFill>
                  <a:srgbClr val="1F2834"/>
                </a:solidFill>
                <a:cs typeface="Arial"/>
              </a:rPr>
              <a:t>b</a:t>
            </a:r>
            <a:r>
              <a:rPr sz="2800" spc="44" dirty="0">
                <a:solidFill>
                  <a:srgbClr val="2F4152"/>
                </a:solidFill>
                <a:cs typeface="Arial"/>
              </a:rPr>
              <a:t>u</a:t>
            </a:r>
            <a:r>
              <a:rPr sz="2800" spc="-9" dirty="0">
                <a:solidFill>
                  <a:srgbClr val="4B647B"/>
                </a:solidFill>
                <a:cs typeface="Arial"/>
              </a:rPr>
              <a:t>l</a:t>
            </a:r>
            <a:r>
              <a:rPr sz="2800" spc="44" dirty="0">
                <a:solidFill>
                  <a:srgbClr val="2F4152"/>
                </a:solidFill>
                <a:cs typeface="Arial"/>
              </a:rPr>
              <a:t>e</a:t>
            </a:r>
            <a:r>
              <a:rPr sz="2800" spc="-84" dirty="0">
                <a:solidFill>
                  <a:srgbClr val="2F4152"/>
                </a:solidFill>
                <a:cs typeface="Arial"/>
              </a:rPr>
              <a:t>n</a:t>
            </a:r>
            <a:r>
              <a:rPr sz="2800" spc="278" dirty="0">
                <a:solidFill>
                  <a:srgbClr val="2F4152"/>
                </a:solidFill>
                <a:cs typeface="Arial"/>
              </a:rPr>
              <a:t>t</a:t>
            </a:r>
            <a:r>
              <a:rPr sz="2800" spc="-141" dirty="0">
                <a:solidFill>
                  <a:srgbClr val="2F4152"/>
                </a:solidFill>
                <a:cs typeface="Arial"/>
              </a:rPr>
              <a:t> </a:t>
            </a:r>
            <a:r>
              <a:rPr sz="2800" spc="172" dirty="0">
                <a:solidFill>
                  <a:srgbClr val="3B5267"/>
                </a:solidFill>
                <a:cs typeface="Arial"/>
              </a:rPr>
              <a:t>f</a:t>
            </a:r>
            <a:r>
              <a:rPr sz="2800" spc="49" dirty="0">
                <a:solidFill>
                  <a:srgbClr val="3B5267"/>
                </a:solidFill>
                <a:cs typeface="Arial"/>
              </a:rPr>
              <a:t>l</a:t>
            </a:r>
            <a:r>
              <a:rPr sz="2800" spc="62" dirty="0">
                <a:solidFill>
                  <a:srgbClr val="3B5267"/>
                </a:solidFill>
                <a:cs typeface="Arial"/>
              </a:rPr>
              <a:t>ow</a:t>
            </a:r>
            <a:endParaRPr sz="2800" dirty="0">
              <a:cs typeface="Arial"/>
            </a:endParaRPr>
          </a:p>
          <a:p>
            <a:pPr>
              <a:spcBef>
                <a:spcPts val="48"/>
              </a:spcBef>
              <a:buFont typeface="Arial"/>
              <a:buChar char="•"/>
            </a:pPr>
            <a:endParaRPr sz="2800" dirty="0">
              <a:cs typeface="Times New Roman"/>
            </a:endParaRPr>
          </a:p>
          <a:p>
            <a:pPr marL="220768" indent="-205639">
              <a:buClr>
                <a:srgbClr val="5D331C"/>
              </a:buClr>
              <a:buChar char="•"/>
              <a:tabLst>
                <a:tab pos="221328" algn="l"/>
              </a:tabLst>
            </a:pPr>
            <a:r>
              <a:rPr sz="2800" spc="26" dirty="0">
                <a:solidFill>
                  <a:srgbClr val="2F4152"/>
                </a:solidFill>
                <a:cs typeface="Arial"/>
              </a:rPr>
              <a:t>Re</a:t>
            </a:r>
            <a:r>
              <a:rPr sz="2800" spc="26" dirty="0">
                <a:solidFill>
                  <a:srgbClr val="1F2834"/>
                </a:solidFill>
                <a:cs typeface="Arial"/>
              </a:rPr>
              <a:t>q</a:t>
            </a:r>
            <a:r>
              <a:rPr sz="2800" spc="26" dirty="0">
                <a:solidFill>
                  <a:srgbClr val="2F4152"/>
                </a:solidFill>
                <a:cs typeface="Arial"/>
              </a:rPr>
              <a:t>ui</a:t>
            </a:r>
            <a:r>
              <a:rPr sz="2800" spc="26" dirty="0">
                <a:solidFill>
                  <a:srgbClr val="1F2834"/>
                </a:solidFill>
                <a:cs typeface="Arial"/>
              </a:rPr>
              <a:t>r</a:t>
            </a:r>
            <a:r>
              <a:rPr sz="2800" spc="26" dirty="0">
                <a:solidFill>
                  <a:srgbClr val="2F4152"/>
                </a:solidFill>
                <a:cs typeface="Arial"/>
              </a:rPr>
              <a:t>es</a:t>
            </a:r>
            <a:r>
              <a:rPr sz="2800" spc="-247" dirty="0">
                <a:solidFill>
                  <a:srgbClr val="2F4152"/>
                </a:solidFill>
                <a:cs typeface="Arial"/>
              </a:rPr>
              <a:t> </a:t>
            </a:r>
            <a:r>
              <a:rPr sz="2800" spc="71" dirty="0">
                <a:solidFill>
                  <a:srgbClr val="2F4152"/>
                </a:solidFill>
                <a:cs typeface="Arial"/>
              </a:rPr>
              <a:t>state</a:t>
            </a:r>
            <a:r>
              <a:rPr sz="2800" spc="71" dirty="0">
                <a:solidFill>
                  <a:srgbClr val="1F2834"/>
                </a:solidFill>
                <a:cs typeface="Arial"/>
              </a:rPr>
              <a:t>-</a:t>
            </a:r>
            <a:r>
              <a:rPr sz="2800" spc="71" dirty="0">
                <a:solidFill>
                  <a:srgbClr val="2F4152"/>
                </a:solidFill>
                <a:cs typeface="Arial"/>
              </a:rPr>
              <a:t>o</a:t>
            </a:r>
            <a:r>
              <a:rPr sz="2800" spc="71" dirty="0">
                <a:solidFill>
                  <a:srgbClr val="1F2834"/>
                </a:solidFill>
                <a:cs typeface="Arial"/>
              </a:rPr>
              <a:t>f</a:t>
            </a:r>
            <a:r>
              <a:rPr sz="2800" spc="71" dirty="0">
                <a:solidFill>
                  <a:srgbClr val="0C131A"/>
                </a:solidFill>
                <a:cs typeface="Arial"/>
              </a:rPr>
              <a:t>-</a:t>
            </a:r>
            <a:r>
              <a:rPr sz="2800" spc="71" dirty="0">
                <a:solidFill>
                  <a:srgbClr val="3B5267"/>
                </a:solidFill>
                <a:cs typeface="Arial"/>
              </a:rPr>
              <a:t>the</a:t>
            </a:r>
            <a:r>
              <a:rPr sz="2800" spc="71" dirty="0">
                <a:solidFill>
                  <a:srgbClr val="0C131A"/>
                </a:solidFill>
                <a:cs typeface="Arial"/>
              </a:rPr>
              <a:t>-</a:t>
            </a:r>
            <a:r>
              <a:rPr sz="2800" spc="71" dirty="0">
                <a:solidFill>
                  <a:srgbClr val="2F4152"/>
                </a:solidFill>
                <a:cs typeface="Arial"/>
              </a:rPr>
              <a:t>art</a:t>
            </a:r>
            <a:r>
              <a:rPr sz="2800" spc="-243" dirty="0">
                <a:solidFill>
                  <a:srgbClr val="2F4152"/>
                </a:solidFill>
                <a:cs typeface="Arial"/>
              </a:rPr>
              <a:t> </a:t>
            </a:r>
            <a:r>
              <a:rPr sz="2800" spc="66" dirty="0">
                <a:solidFill>
                  <a:srgbClr val="2F4152"/>
                </a:solidFill>
                <a:cs typeface="Arial"/>
              </a:rPr>
              <a:t>instruments</a:t>
            </a:r>
            <a:endParaRPr sz="2800" dirty="0">
              <a:cs typeface="Arial"/>
            </a:endParaRPr>
          </a:p>
          <a:p>
            <a:pPr>
              <a:spcBef>
                <a:spcPts val="39"/>
              </a:spcBef>
              <a:buFont typeface="Arial"/>
              <a:buChar char="•"/>
            </a:pPr>
            <a:endParaRPr sz="2800" dirty="0">
              <a:cs typeface="Times New Roman"/>
            </a:endParaRPr>
          </a:p>
          <a:p>
            <a:pPr marL="216845" indent="-197793">
              <a:buClr>
                <a:srgbClr val="5D331C"/>
              </a:buClr>
              <a:buChar char="•"/>
              <a:tabLst>
                <a:tab pos="217405" algn="l"/>
              </a:tabLst>
            </a:pPr>
            <a:r>
              <a:rPr sz="2800" spc="26" dirty="0">
                <a:solidFill>
                  <a:srgbClr val="2F4152"/>
                </a:solidFill>
                <a:cs typeface="Arial"/>
              </a:rPr>
              <a:t>Ca</a:t>
            </a:r>
            <a:r>
              <a:rPr sz="2800" spc="26" dirty="0">
                <a:solidFill>
                  <a:srgbClr val="010003"/>
                </a:solidFill>
                <a:cs typeface="Arial"/>
              </a:rPr>
              <a:t>l</a:t>
            </a:r>
            <a:r>
              <a:rPr sz="2800" spc="26" dirty="0">
                <a:solidFill>
                  <a:srgbClr val="2F4152"/>
                </a:solidFill>
                <a:cs typeface="Arial"/>
              </a:rPr>
              <a:t>cula</a:t>
            </a:r>
            <a:r>
              <a:rPr sz="2800" spc="26" dirty="0">
                <a:solidFill>
                  <a:srgbClr val="1F2834"/>
                </a:solidFill>
                <a:cs typeface="Arial"/>
              </a:rPr>
              <a:t>t</a:t>
            </a:r>
            <a:r>
              <a:rPr sz="2800" spc="26" dirty="0">
                <a:solidFill>
                  <a:srgbClr val="2F4152"/>
                </a:solidFill>
                <a:cs typeface="Arial"/>
              </a:rPr>
              <a:t>ed</a:t>
            </a:r>
            <a:r>
              <a:rPr sz="2800" spc="-62" dirty="0">
                <a:solidFill>
                  <a:srgbClr val="2F4152"/>
                </a:solidFill>
                <a:cs typeface="Arial"/>
              </a:rPr>
              <a:t> </a:t>
            </a:r>
            <a:r>
              <a:rPr sz="2800" spc="-49" dirty="0">
                <a:solidFill>
                  <a:srgbClr val="2F4152"/>
                </a:solidFill>
                <a:cs typeface="Arial"/>
              </a:rPr>
              <a:t>as</a:t>
            </a:r>
            <a:r>
              <a:rPr sz="2800" spc="-79" dirty="0">
                <a:solidFill>
                  <a:srgbClr val="2F4152"/>
                </a:solidFill>
                <a:cs typeface="Arial"/>
              </a:rPr>
              <a:t> </a:t>
            </a:r>
            <a:r>
              <a:rPr sz="2800" spc="31" dirty="0">
                <a:solidFill>
                  <a:srgbClr val="2F4152"/>
                </a:solidFill>
                <a:cs typeface="Arial"/>
              </a:rPr>
              <a:t>covar</a:t>
            </a:r>
            <a:r>
              <a:rPr sz="2800" spc="31" dirty="0">
                <a:solidFill>
                  <a:srgbClr val="597487"/>
                </a:solidFill>
                <a:cs typeface="Arial"/>
              </a:rPr>
              <a:t>i</a:t>
            </a:r>
            <a:r>
              <a:rPr sz="2800" spc="31" dirty="0">
                <a:solidFill>
                  <a:srgbClr val="2F4152"/>
                </a:solidFill>
                <a:cs typeface="Arial"/>
              </a:rPr>
              <a:t>ance</a:t>
            </a:r>
            <a:r>
              <a:rPr sz="2800" spc="-26" dirty="0">
                <a:solidFill>
                  <a:srgbClr val="2F4152"/>
                </a:solidFill>
                <a:cs typeface="Arial"/>
              </a:rPr>
              <a:t> </a:t>
            </a:r>
            <a:r>
              <a:rPr sz="2800" spc="79" dirty="0">
                <a:solidFill>
                  <a:srgbClr val="2F4152"/>
                </a:solidFill>
                <a:cs typeface="Arial"/>
              </a:rPr>
              <a:t>of</a:t>
            </a:r>
            <a:r>
              <a:rPr sz="2800" spc="-168" dirty="0">
                <a:solidFill>
                  <a:srgbClr val="2F4152"/>
                </a:solidFill>
                <a:cs typeface="Arial"/>
              </a:rPr>
              <a:t> </a:t>
            </a:r>
            <a:r>
              <a:rPr sz="2800" spc="40" dirty="0">
                <a:solidFill>
                  <a:srgbClr val="2F4152"/>
                </a:solidFill>
                <a:cs typeface="Times New Roman"/>
              </a:rPr>
              <a:t>w'</a:t>
            </a:r>
            <a:r>
              <a:rPr sz="2800" spc="-75" dirty="0">
                <a:solidFill>
                  <a:srgbClr val="2F4152"/>
                </a:solidFill>
                <a:cs typeface="Times New Roman"/>
              </a:rPr>
              <a:t> </a:t>
            </a:r>
            <a:r>
              <a:rPr sz="2800" spc="49" dirty="0">
                <a:solidFill>
                  <a:srgbClr val="2F4152"/>
                </a:solidFill>
                <a:cs typeface="Arial"/>
              </a:rPr>
              <a:t>and</a:t>
            </a:r>
            <a:r>
              <a:rPr sz="2800" spc="-106" dirty="0">
                <a:solidFill>
                  <a:srgbClr val="2F4152"/>
                </a:solidFill>
                <a:cs typeface="Arial"/>
              </a:rPr>
              <a:t> </a:t>
            </a:r>
            <a:r>
              <a:rPr sz="2800" spc="44" dirty="0">
                <a:solidFill>
                  <a:srgbClr val="2F4152"/>
                </a:solidFill>
                <a:cs typeface="Arial"/>
              </a:rPr>
              <a:t>c'</a:t>
            </a:r>
            <a:endParaRPr sz="2800" dirty="0">
              <a:cs typeface="Arial"/>
            </a:endParaRPr>
          </a:p>
          <a:p>
            <a:pPr>
              <a:spcBef>
                <a:spcPts val="2"/>
              </a:spcBef>
              <a:buFont typeface="Arial"/>
              <a:buChar char="•"/>
            </a:pPr>
            <a:endParaRPr sz="2800" dirty="0">
              <a:cs typeface="Times New Roman"/>
            </a:endParaRPr>
          </a:p>
          <a:p>
            <a:pPr marL="224690" indent="-205639">
              <a:buClr>
                <a:srgbClr val="5D331C"/>
              </a:buClr>
              <a:buChar char="•"/>
              <a:tabLst>
                <a:tab pos="225250" algn="l"/>
              </a:tabLst>
            </a:pPr>
            <a:r>
              <a:rPr sz="2800" spc="40" dirty="0">
                <a:solidFill>
                  <a:srgbClr val="2F4152"/>
                </a:solidFill>
                <a:cs typeface="Arial"/>
              </a:rPr>
              <a:t>Many</a:t>
            </a:r>
            <a:r>
              <a:rPr sz="2800" spc="-132" dirty="0">
                <a:solidFill>
                  <a:srgbClr val="2F4152"/>
                </a:solidFill>
                <a:cs typeface="Arial"/>
              </a:rPr>
              <a:t> </a:t>
            </a:r>
            <a:r>
              <a:rPr sz="2800" spc="31" dirty="0">
                <a:solidFill>
                  <a:srgbClr val="2F4152"/>
                </a:solidFill>
                <a:cs typeface="Arial"/>
              </a:rPr>
              <a:t>assumptions</a:t>
            </a:r>
            <a:r>
              <a:rPr sz="2800" spc="-106" dirty="0">
                <a:solidFill>
                  <a:srgbClr val="2F4152"/>
                </a:solidFill>
                <a:cs typeface="Arial"/>
              </a:rPr>
              <a:t> </a:t>
            </a:r>
            <a:r>
              <a:rPr sz="2800" spc="132" dirty="0">
                <a:solidFill>
                  <a:srgbClr val="1F2834"/>
                </a:solidFill>
                <a:cs typeface="Arial"/>
              </a:rPr>
              <a:t>t</a:t>
            </a:r>
            <a:r>
              <a:rPr sz="2800" spc="132" dirty="0">
                <a:solidFill>
                  <a:srgbClr val="2F4152"/>
                </a:solidFill>
                <a:cs typeface="Arial"/>
              </a:rPr>
              <a:t>o</a:t>
            </a:r>
            <a:r>
              <a:rPr sz="2800" spc="-163" dirty="0">
                <a:solidFill>
                  <a:srgbClr val="2F4152"/>
                </a:solidFill>
                <a:cs typeface="Arial"/>
              </a:rPr>
              <a:t> </a:t>
            </a:r>
            <a:r>
              <a:rPr sz="2800" spc="44" dirty="0">
                <a:solidFill>
                  <a:srgbClr val="2F4152"/>
                </a:solidFill>
                <a:cs typeface="Arial"/>
              </a:rPr>
              <a:t>sa</a:t>
            </a:r>
            <a:r>
              <a:rPr sz="2800" spc="44" dirty="0">
                <a:solidFill>
                  <a:srgbClr val="1F2834"/>
                </a:solidFill>
                <a:cs typeface="Arial"/>
              </a:rPr>
              <a:t>t</a:t>
            </a:r>
            <a:r>
              <a:rPr sz="2800" spc="44" dirty="0">
                <a:solidFill>
                  <a:srgbClr val="597487"/>
                </a:solidFill>
                <a:cs typeface="Arial"/>
              </a:rPr>
              <a:t>i</a:t>
            </a:r>
            <a:r>
              <a:rPr sz="2800" spc="44" dirty="0">
                <a:solidFill>
                  <a:srgbClr val="2F4152"/>
                </a:solidFill>
                <a:cs typeface="Arial"/>
              </a:rPr>
              <a:t>sfy</a:t>
            </a:r>
            <a:endParaRPr sz="2800" dirty="0">
              <a:cs typeface="Arial"/>
            </a:endParaRPr>
          </a:p>
          <a:p>
            <a:pPr>
              <a:spcBef>
                <a:spcPts val="37"/>
              </a:spcBef>
              <a:buFont typeface="Arial"/>
              <a:buChar char="•"/>
            </a:pPr>
            <a:endParaRPr sz="2800" dirty="0">
              <a:cs typeface="Times New Roman"/>
            </a:endParaRPr>
          </a:p>
          <a:p>
            <a:pPr marL="212923" indent="-193872">
              <a:buClr>
                <a:srgbClr val="5D331C"/>
              </a:buClr>
              <a:buChar char="•"/>
              <a:tabLst>
                <a:tab pos="212923" algn="l"/>
              </a:tabLst>
            </a:pPr>
            <a:r>
              <a:rPr sz="2800" spc="-4" dirty="0">
                <a:solidFill>
                  <a:srgbClr val="2F4152"/>
                </a:solidFill>
                <a:cs typeface="Arial"/>
              </a:rPr>
              <a:t>C</a:t>
            </a:r>
            <a:r>
              <a:rPr sz="2800" spc="-31" dirty="0">
                <a:solidFill>
                  <a:srgbClr val="2F4152"/>
                </a:solidFill>
                <a:cs typeface="Arial"/>
              </a:rPr>
              <a:t>o</a:t>
            </a:r>
            <a:r>
              <a:rPr sz="2800" spc="154" dirty="0">
                <a:solidFill>
                  <a:srgbClr val="2F4152"/>
                </a:solidFill>
                <a:cs typeface="Arial"/>
              </a:rPr>
              <a:t>m</a:t>
            </a:r>
            <a:r>
              <a:rPr sz="2800" spc="163" dirty="0">
                <a:solidFill>
                  <a:srgbClr val="2F4152"/>
                </a:solidFill>
                <a:cs typeface="Arial"/>
              </a:rPr>
              <a:t>p</a:t>
            </a:r>
            <a:r>
              <a:rPr sz="2800" spc="-62" dirty="0">
                <a:solidFill>
                  <a:srgbClr val="2F4152"/>
                </a:solidFill>
                <a:cs typeface="Arial"/>
              </a:rPr>
              <a:t>l</a:t>
            </a:r>
            <a:r>
              <a:rPr sz="2800" spc="-4" dirty="0">
                <a:solidFill>
                  <a:srgbClr val="2F4152"/>
                </a:solidFill>
                <a:cs typeface="Arial"/>
              </a:rPr>
              <a:t>ex</a:t>
            </a:r>
            <a:r>
              <a:rPr sz="2800" spc="-13" dirty="0">
                <a:solidFill>
                  <a:srgbClr val="2F4152"/>
                </a:solidFill>
                <a:cs typeface="Arial"/>
              </a:rPr>
              <a:t> </a:t>
            </a:r>
            <a:r>
              <a:rPr sz="2800" spc="26" dirty="0">
                <a:solidFill>
                  <a:srgbClr val="2F4152"/>
                </a:solidFill>
                <a:cs typeface="Arial"/>
              </a:rPr>
              <a:t>ca</a:t>
            </a:r>
            <a:r>
              <a:rPr sz="2800" spc="4" dirty="0">
                <a:solidFill>
                  <a:srgbClr val="2F4152"/>
                </a:solidFill>
                <a:cs typeface="Arial"/>
              </a:rPr>
              <a:t>l</a:t>
            </a:r>
            <a:r>
              <a:rPr sz="2800" spc="18" dirty="0">
                <a:solidFill>
                  <a:srgbClr val="2F4152"/>
                </a:solidFill>
                <a:cs typeface="Arial"/>
              </a:rPr>
              <a:t>c</a:t>
            </a:r>
            <a:r>
              <a:rPr sz="2800" spc="9" dirty="0">
                <a:solidFill>
                  <a:srgbClr val="2F4152"/>
                </a:solidFill>
                <a:cs typeface="Arial"/>
              </a:rPr>
              <a:t>u</a:t>
            </a:r>
            <a:r>
              <a:rPr sz="2800" dirty="0">
                <a:solidFill>
                  <a:srgbClr val="010003"/>
                </a:solidFill>
                <a:cs typeface="Arial"/>
              </a:rPr>
              <a:t>l</a:t>
            </a:r>
            <a:r>
              <a:rPr sz="2800" spc="93" dirty="0">
                <a:solidFill>
                  <a:srgbClr val="2F4152"/>
                </a:solidFill>
                <a:cs typeface="Arial"/>
              </a:rPr>
              <a:t>a</a:t>
            </a:r>
            <a:r>
              <a:rPr sz="2800" spc="57" dirty="0">
                <a:solidFill>
                  <a:srgbClr val="2F4152"/>
                </a:solidFill>
                <a:cs typeface="Arial"/>
              </a:rPr>
              <a:t>t</a:t>
            </a:r>
            <a:r>
              <a:rPr sz="2800" spc="35" dirty="0">
                <a:solidFill>
                  <a:srgbClr val="4B647B"/>
                </a:solidFill>
                <a:cs typeface="Arial"/>
              </a:rPr>
              <a:t>i</a:t>
            </a:r>
            <a:r>
              <a:rPr sz="2800" spc="66" dirty="0">
                <a:solidFill>
                  <a:srgbClr val="2F4152"/>
                </a:solidFill>
                <a:cs typeface="Arial"/>
              </a:rPr>
              <a:t>o</a:t>
            </a:r>
            <a:r>
              <a:rPr sz="2800" spc="71" dirty="0">
                <a:solidFill>
                  <a:srgbClr val="2F4152"/>
                </a:solidFill>
                <a:cs typeface="Arial"/>
              </a:rPr>
              <a:t>n</a:t>
            </a:r>
            <a:r>
              <a:rPr sz="2800" spc="-22" dirty="0">
                <a:solidFill>
                  <a:srgbClr val="2F4152"/>
                </a:solidFill>
                <a:cs typeface="Arial"/>
              </a:rPr>
              <a:t>s</a:t>
            </a:r>
            <a:endParaRPr sz="2800" dirty="0">
              <a:cs typeface="Arial"/>
            </a:endParaRPr>
          </a:p>
          <a:p>
            <a:pPr>
              <a:spcBef>
                <a:spcPts val="1"/>
              </a:spcBef>
            </a:pPr>
            <a:endParaRPr sz="2800" dirty="0">
              <a:cs typeface="Times New Roman"/>
            </a:endParaRPr>
          </a:p>
          <a:p>
            <a:pPr marL="220768" indent="-205639">
              <a:buClr>
                <a:srgbClr val="5D331C"/>
              </a:buClr>
              <a:buChar char="•"/>
              <a:tabLst>
                <a:tab pos="221328" algn="l"/>
              </a:tabLst>
            </a:pPr>
            <a:r>
              <a:rPr sz="2800" spc="18" dirty="0">
                <a:solidFill>
                  <a:srgbClr val="2F4152"/>
                </a:solidFill>
                <a:cs typeface="Times New Roman"/>
              </a:rPr>
              <a:t>Most</a:t>
            </a:r>
            <a:r>
              <a:rPr sz="2800" spc="-84" dirty="0">
                <a:solidFill>
                  <a:srgbClr val="2F4152"/>
                </a:solidFill>
                <a:cs typeface="Times New Roman"/>
              </a:rPr>
              <a:t> </a:t>
            </a:r>
            <a:r>
              <a:rPr sz="2800" spc="57" dirty="0">
                <a:solidFill>
                  <a:srgbClr val="3B5267"/>
                </a:solidFill>
                <a:cs typeface="Arial"/>
              </a:rPr>
              <a:t>direct</a:t>
            </a:r>
            <a:r>
              <a:rPr sz="2800" spc="-101" dirty="0">
                <a:solidFill>
                  <a:srgbClr val="3B5267"/>
                </a:solidFill>
                <a:cs typeface="Arial"/>
              </a:rPr>
              <a:t> </a:t>
            </a:r>
            <a:r>
              <a:rPr sz="2800" spc="-57" dirty="0">
                <a:solidFill>
                  <a:srgbClr val="2F4152"/>
                </a:solidFill>
                <a:cs typeface="Times New Roman"/>
              </a:rPr>
              <a:t>way</a:t>
            </a:r>
            <a:r>
              <a:rPr sz="2800" spc="-141" dirty="0">
                <a:solidFill>
                  <a:srgbClr val="2F4152"/>
                </a:solidFill>
                <a:cs typeface="Times New Roman"/>
              </a:rPr>
              <a:t> </a:t>
            </a:r>
            <a:r>
              <a:rPr sz="2800" spc="128" dirty="0">
                <a:solidFill>
                  <a:srgbClr val="3B5267"/>
                </a:solidFill>
                <a:cs typeface="Times New Roman"/>
              </a:rPr>
              <a:t>to</a:t>
            </a:r>
            <a:r>
              <a:rPr sz="2800" spc="-101" dirty="0">
                <a:solidFill>
                  <a:srgbClr val="3B5267"/>
                </a:solidFill>
                <a:cs typeface="Times New Roman"/>
              </a:rPr>
              <a:t> </a:t>
            </a:r>
            <a:r>
              <a:rPr sz="2800" spc="4" dirty="0">
                <a:solidFill>
                  <a:srgbClr val="2F4152"/>
                </a:solidFill>
                <a:cs typeface="Arial"/>
              </a:rPr>
              <a:t>measure</a:t>
            </a:r>
            <a:r>
              <a:rPr sz="2800" spc="-150" dirty="0">
                <a:solidFill>
                  <a:srgbClr val="2F4152"/>
                </a:solidFill>
                <a:cs typeface="Arial"/>
              </a:rPr>
              <a:t> </a:t>
            </a:r>
            <a:r>
              <a:rPr sz="2800" spc="57" dirty="0">
                <a:solidFill>
                  <a:srgbClr val="3B5267"/>
                </a:solidFill>
                <a:cs typeface="Arial"/>
              </a:rPr>
              <a:t>f</a:t>
            </a:r>
            <a:r>
              <a:rPr sz="2800" spc="57" dirty="0">
                <a:solidFill>
                  <a:srgbClr val="0C131A"/>
                </a:solidFill>
                <a:cs typeface="Arial"/>
              </a:rPr>
              <a:t>l</a:t>
            </a:r>
            <a:r>
              <a:rPr sz="2800" spc="57" dirty="0">
                <a:solidFill>
                  <a:srgbClr val="2F4152"/>
                </a:solidFill>
                <a:cs typeface="Arial"/>
              </a:rPr>
              <a:t>ux</a:t>
            </a:r>
            <a:endParaRPr sz="2800" dirty="0">
              <a:cs typeface="Arial"/>
            </a:endParaRPr>
          </a:p>
          <a:p>
            <a:pPr>
              <a:spcBef>
                <a:spcPts val="11"/>
              </a:spcBef>
            </a:pPr>
            <a:endParaRPr sz="2800" dirty="0">
              <a:cs typeface="Times New Roman"/>
            </a:endParaRPr>
          </a:p>
          <a:p>
            <a:pPr marL="208441" indent="-197234">
              <a:buClr>
                <a:srgbClr val="5D331C"/>
              </a:buClr>
              <a:buChar char="•"/>
              <a:tabLst>
                <a:tab pos="209000" algn="l"/>
              </a:tabLst>
            </a:pPr>
            <a:r>
              <a:rPr sz="2800" spc="-119" dirty="0">
                <a:solidFill>
                  <a:srgbClr val="2F4152"/>
                </a:solidFill>
                <a:cs typeface="Arial"/>
              </a:rPr>
              <a:t>C</a:t>
            </a:r>
            <a:r>
              <a:rPr sz="2800" spc="-110" dirty="0">
                <a:solidFill>
                  <a:srgbClr val="2F4152"/>
                </a:solidFill>
                <a:cs typeface="Arial"/>
              </a:rPr>
              <a:t>o</a:t>
            </a:r>
            <a:r>
              <a:rPr sz="2800" spc="75" dirty="0">
                <a:solidFill>
                  <a:srgbClr val="2F4152"/>
                </a:solidFill>
                <a:cs typeface="Arial"/>
              </a:rPr>
              <a:t>n</a:t>
            </a:r>
            <a:r>
              <a:rPr sz="2800" spc="-40" dirty="0">
                <a:solidFill>
                  <a:srgbClr val="2F4152"/>
                </a:solidFill>
                <a:cs typeface="Arial"/>
              </a:rPr>
              <a:t>t</a:t>
            </a:r>
            <a:r>
              <a:rPr sz="2800" spc="-35" dirty="0">
                <a:solidFill>
                  <a:srgbClr val="4B647B"/>
                </a:solidFill>
                <a:cs typeface="Arial"/>
              </a:rPr>
              <a:t>i</a:t>
            </a:r>
            <a:r>
              <a:rPr sz="2800" spc="-31" dirty="0">
                <a:solidFill>
                  <a:srgbClr val="2F4152"/>
                </a:solidFill>
                <a:cs typeface="Arial"/>
              </a:rPr>
              <a:t>n</a:t>
            </a:r>
            <a:r>
              <a:rPr sz="2800" spc="-128" dirty="0">
                <a:solidFill>
                  <a:srgbClr val="2F4152"/>
                </a:solidFill>
                <a:cs typeface="Arial"/>
              </a:rPr>
              <a:t>u</a:t>
            </a:r>
            <a:r>
              <a:rPr sz="2800" dirty="0">
                <a:solidFill>
                  <a:srgbClr val="2F4152"/>
                </a:solidFill>
                <a:cs typeface="Arial"/>
              </a:rPr>
              <a:t>o</a:t>
            </a:r>
            <a:r>
              <a:rPr sz="2800" spc="-71" dirty="0">
                <a:solidFill>
                  <a:srgbClr val="2F4152"/>
                </a:solidFill>
                <a:cs typeface="Arial"/>
              </a:rPr>
              <a:t>us</a:t>
            </a:r>
            <a:r>
              <a:rPr sz="2800" spc="-146" dirty="0">
                <a:solidFill>
                  <a:srgbClr val="2F4152"/>
                </a:solidFill>
                <a:cs typeface="Arial"/>
              </a:rPr>
              <a:t> </a:t>
            </a:r>
            <a:r>
              <a:rPr sz="2800" spc="-31" dirty="0">
                <a:solidFill>
                  <a:srgbClr val="2F4152"/>
                </a:solidFill>
                <a:cs typeface="Arial"/>
              </a:rPr>
              <a:t>n</a:t>
            </a:r>
            <a:r>
              <a:rPr sz="2800" spc="-53" dirty="0">
                <a:solidFill>
                  <a:srgbClr val="2F4152"/>
                </a:solidFill>
                <a:cs typeface="Arial"/>
              </a:rPr>
              <a:t>ew</a:t>
            </a:r>
            <a:r>
              <a:rPr sz="2800" spc="-150" dirty="0">
                <a:solidFill>
                  <a:srgbClr val="2F4152"/>
                </a:solidFill>
                <a:cs typeface="Arial"/>
              </a:rPr>
              <a:t> </a:t>
            </a:r>
            <a:r>
              <a:rPr sz="2800" spc="-31" dirty="0">
                <a:solidFill>
                  <a:srgbClr val="2F4152"/>
                </a:solidFill>
                <a:cs typeface="Arial"/>
              </a:rPr>
              <a:t>d</a:t>
            </a:r>
            <a:r>
              <a:rPr sz="2800" spc="-71" dirty="0">
                <a:solidFill>
                  <a:srgbClr val="2F4152"/>
                </a:solidFill>
                <a:cs typeface="Arial"/>
              </a:rPr>
              <a:t>ev</a:t>
            </a:r>
            <a:r>
              <a:rPr sz="2800" spc="-49" dirty="0">
                <a:solidFill>
                  <a:srgbClr val="2F4152"/>
                </a:solidFill>
                <a:cs typeface="Arial"/>
              </a:rPr>
              <a:t>e</a:t>
            </a:r>
            <a:r>
              <a:rPr sz="2800" spc="-9" dirty="0">
                <a:solidFill>
                  <a:srgbClr val="4B647B"/>
                </a:solidFill>
                <a:cs typeface="Arial"/>
              </a:rPr>
              <a:t>l</a:t>
            </a:r>
            <a:r>
              <a:rPr sz="2800" spc="-62" dirty="0">
                <a:solidFill>
                  <a:srgbClr val="2F4152"/>
                </a:solidFill>
                <a:cs typeface="Arial"/>
              </a:rPr>
              <a:t>o</a:t>
            </a:r>
            <a:r>
              <a:rPr sz="2800" dirty="0">
                <a:solidFill>
                  <a:srgbClr val="2F4152"/>
                </a:solidFill>
                <a:cs typeface="Arial"/>
              </a:rPr>
              <a:t>p</a:t>
            </a:r>
            <a:r>
              <a:rPr sz="2800" spc="-22" dirty="0">
                <a:solidFill>
                  <a:srgbClr val="2F4152"/>
                </a:solidFill>
                <a:cs typeface="Arial"/>
              </a:rPr>
              <a:t>m</a:t>
            </a:r>
            <a:r>
              <a:rPr sz="2800" spc="-97" dirty="0">
                <a:solidFill>
                  <a:srgbClr val="2F4152"/>
                </a:solidFill>
                <a:cs typeface="Arial"/>
              </a:rPr>
              <a:t>e</a:t>
            </a:r>
            <a:r>
              <a:rPr sz="2800" spc="-9" dirty="0">
                <a:solidFill>
                  <a:srgbClr val="2F4152"/>
                </a:solidFill>
                <a:cs typeface="Arial"/>
              </a:rPr>
              <a:t>nts</a:t>
            </a:r>
            <a:endParaRPr sz="2800" dirty="0">
              <a:cs typeface="Arial"/>
            </a:endParaRPr>
          </a:p>
        </p:txBody>
      </p:sp>
      <p:sp>
        <p:nvSpPr>
          <p:cNvPr id="9" name="TextBox 8"/>
          <p:cNvSpPr txBox="1"/>
          <p:nvPr/>
        </p:nvSpPr>
        <p:spPr>
          <a:xfrm>
            <a:off x="2497346" y="0"/>
            <a:ext cx="7370333" cy="646331"/>
          </a:xfrm>
          <a:prstGeom prst="rect">
            <a:avLst/>
          </a:prstGeom>
          <a:noFill/>
        </p:spPr>
        <p:txBody>
          <a:bodyPr wrap="square" rtlCol="0">
            <a:spAutoFit/>
          </a:bodyPr>
          <a:lstStyle/>
          <a:p>
            <a:r>
              <a:rPr lang="en-US" sz="3600" dirty="0" smtClean="0">
                <a:solidFill>
                  <a:srgbClr val="C00000"/>
                </a:solidFill>
              </a:rPr>
              <a:t>Summary of Eddy Covariance Theory</a:t>
            </a:r>
            <a:endParaRPr lang="en-US" sz="3600" dirty="0">
              <a:solidFill>
                <a:srgbClr val="C00000"/>
              </a:solidFill>
            </a:endParaRPr>
          </a:p>
        </p:txBody>
      </p:sp>
    </p:spTree>
    <p:extLst>
      <p:ext uri="{BB962C8B-B14F-4D97-AF65-F5344CB8AC3E}">
        <p14:creationId xmlns:p14="http://schemas.microsoft.com/office/powerpoint/2010/main" val="1170672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66838" y="516366"/>
            <a:ext cx="4239857" cy="431651"/>
          </a:xfrm>
          <a:prstGeom prst="rect">
            <a:avLst/>
          </a:prstGeom>
          <a:blipFill>
            <a:blip r:embed="rId2" cstate="print"/>
            <a:stretch>
              <a:fillRect/>
            </a:stretch>
          </a:blipFill>
        </p:spPr>
        <p:txBody>
          <a:bodyPr wrap="square" lIns="0" tIns="0" rIns="0" bIns="0" rtlCol="0"/>
          <a:lstStyle/>
          <a:p>
            <a:endParaRPr sz="1588"/>
          </a:p>
        </p:txBody>
      </p:sp>
      <p:sp>
        <p:nvSpPr>
          <p:cNvPr id="3" name="object 3"/>
          <p:cNvSpPr/>
          <p:nvPr/>
        </p:nvSpPr>
        <p:spPr>
          <a:xfrm>
            <a:off x="927279" y="1768962"/>
            <a:ext cx="2478861" cy="2212772"/>
          </a:xfrm>
          <a:prstGeom prst="rect">
            <a:avLst/>
          </a:prstGeom>
          <a:blipFill>
            <a:blip r:embed="rId3" cstate="print"/>
            <a:stretch>
              <a:fillRect/>
            </a:stretch>
          </a:blipFill>
        </p:spPr>
        <p:txBody>
          <a:bodyPr wrap="square" lIns="0" tIns="0" rIns="0" bIns="0" rtlCol="0"/>
          <a:lstStyle/>
          <a:p>
            <a:endParaRPr sz="1588"/>
          </a:p>
        </p:txBody>
      </p:sp>
      <p:sp>
        <p:nvSpPr>
          <p:cNvPr id="4" name="object 4"/>
          <p:cNvSpPr/>
          <p:nvPr/>
        </p:nvSpPr>
        <p:spPr>
          <a:xfrm>
            <a:off x="4805082" y="1422824"/>
            <a:ext cx="831028" cy="145228"/>
          </a:xfrm>
          <a:prstGeom prst="rect">
            <a:avLst/>
          </a:prstGeom>
          <a:blipFill>
            <a:blip r:embed="rId4" cstate="print"/>
            <a:stretch>
              <a:fillRect/>
            </a:stretch>
          </a:blipFill>
        </p:spPr>
        <p:txBody>
          <a:bodyPr wrap="square" lIns="0" tIns="0" rIns="0" bIns="0" rtlCol="0"/>
          <a:lstStyle/>
          <a:p>
            <a:endParaRPr sz="1588"/>
          </a:p>
        </p:txBody>
      </p:sp>
      <p:sp>
        <p:nvSpPr>
          <p:cNvPr id="5" name="object 5"/>
          <p:cNvSpPr/>
          <p:nvPr/>
        </p:nvSpPr>
        <p:spPr>
          <a:xfrm>
            <a:off x="4066838" y="1741067"/>
            <a:ext cx="2512131" cy="2297762"/>
          </a:xfrm>
          <a:prstGeom prst="rect">
            <a:avLst/>
          </a:prstGeom>
          <a:blipFill>
            <a:blip r:embed="rId5" cstate="print"/>
            <a:stretch>
              <a:fillRect/>
            </a:stretch>
          </a:blipFill>
        </p:spPr>
        <p:txBody>
          <a:bodyPr wrap="square" lIns="0" tIns="0" rIns="0" bIns="0" rtlCol="0"/>
          <a:lstStyle/>
          <a:p>
            <a:endParaRPr sz="1588"/>
          </a:p>
        </p:txBody>
      </p:sp>
      <p:sp>
        <p:nvSpPr>
          <p:cNvPr id="6" name="object 6"/>
          <p:cNvSpPr/>
          <p:nvPr/>
        </p:nvSpPr>
        <p:spPr>
          <a:xfrm>
            <a:off x="8088662" y="1768962"/>
            <a:ext cx="2531714" cy="2354762"/>
          </a:xfrm>
          <a:prstGeom prst="rect">
            <a:avLst/>
          </a:prstGeom>
          <a:blipFill>
            <a:blip r:embed="rId6" cstate="print"/>
            <a:stretch>
              <a:fillRect/>
            </a:stretch>
          </a:blipFill>
        </p:spPr>
        <p:txBody>
          <a:bodyPr wrap="square" lIns="0" tIns="0" rIns="0" bIns="0" rtlCol="0"/>
          <a:lstStyle/>
          <a:p>
            <a:endParaRPr sz="1588"/>
          </a:p>
        </p:txBody>
      </p:sp>
      <p:sp>
        <p:nvSpPr>
          <p:cNvPr id="7" name="object 7"/>
          <p:cNvSpPr/>
          <p:nvPr/>
        </p:nvSpPr>
        <p:spPr>
          <a:xfrm>
            <a:off x="-4036" y="536538"/>
            <a:ext cx="45719" cy="5825378"/>
          </a:xfrm>
          <a:custGeom>
            <a:avLst/>
            <a:gdLst/>
            <a:ahLst/>
            <a:cxnLst/>
            <a:rect l="l" t="t" r="r" b="b"/>
            <a:pathLst>
              <a:path h="6602095">
                <a:moveTo>
                  <a:pt x="0" y="6601968"/>
                </a:moveTo>
                <a:lnTo>
                  <a:pt x="0" y="0"/>
                </a:lnTo>
              </a:path>
            </a:pathLst>
          </a:custGeom>
          <a:ln w="45720">
            <a:solidFill>
              <a:srgbClr val="4B606B"/>
            </a:solidFill>
          </a:ln>
        </p:spPr>
        <p:txBody>
          <a:bodyPr wrap="square" lIns="0" tIns="0" rIns="0" bIns="0" rtlCol="0"/>
          <a:lstStyle/>
          <a:p>
            <a:endParaRPr sz="1588"/>
          </a:p>
        </p:txBody>
      </p:sp>
      <p:sp>
        <p:nvSpPr>
          <p:cNvPr id="8" name="object 8"/>
          <p:cNvSpPr/>
          <p:nvPr/>
        </p:nvSpPr>
        <p:spPr>
          <a:xfrm>
            <a:off x="3050241" y="4183380"/>
            <a:ext cx="12326" cy="0"/>
          </a:xfrm>
          <a:custGeom>
            <a:avLst/>
            <a:gdLst/>
            <a:ahLst/>
            <a:cxnLst/>
            <a:rect l="l" t="t" r="r" b="b"/>
            <a:pathLst>
              <a:path w="13969">
                <a:moveTo>
                  <a:pt x="0" y="0"/>
                </a:moveTo>
                <a:lnTo>
                  <a:pt x="13716" y="0"/>
                </a:lnTo>
              </a:path>
            </a:pathLst>
          </a:custGeom>
          <a:ln w="18287">
            <a:solidFill>
              <a:srgbClr val="5B7483"/>
            </a:solidFill>
          </a:ln>
        </p:spPr>
        <p:txBody>
          <a:bodyPr wrap="square" lIns="0" tIns="0" rIns="0" bIns="0" rtlCol="0"/>
          <a:lstStyle/>
          <a:p>
            <a:endParaRPr sz="1588"/>
          </a:p>
        </p:txBody>
      </p:sp>
      <p:sp>
        <p:nvSpPr>
          <p:cNvPr id="14" name="object 14"/>
          <p:cNvSpPr/>
          <p:nvPr/>
        </p:nvSpPr>
        <p:spPr>
          <a:xfrm flipH="1">
            <a:off x="9785200" y="536538"/>
            <a:ext cx="2297878" cy="5805206"/>
          </a:xfrm>
          <a:custGeom>
            <a:avLst/>
            <a:gdLst/>
            <a:ahLst/>
            <a:cxnLst/>
            <a:rect l="l" t="t" r="r" b="b"/>
            <a:pathLst>
              <a:path h="6579234">
                <a:moveTo>
                  <a:pt x="0" y="6579108"/>
                </a:moveTo>
                <a:lnTo>
                  <a:pt x="0" y="0"/>
                </a:lnTo>
              </a:path>
            </a:pathLst>
          </a:custGeom>
          <a:ln w="22860">
            <a:solidFill>
              <a:srgbClr val="77A3D8"/>
            </a:solidFill>
          </a:ln>
        </p:spPr>
        <p:txBody>
          <a:bodyPr wrap="square" lIns="0" tIns="0" rIns="0" bIns="0" rtlCol="0"/>
          <a:lstStyle/>
          <a:p>
            <a:endParaRPr sz="1588"/>
          </a:p>
        </p:txBody>
      </p:sp>
      <p:sp>
        <p:nvSpPr>
          <p:cNvPr id="15" name="object 15"/>
          <p:cNvSpPr/>
          <p:nvPr/>
        </p:nvSpPr>
        <p:spPr>
          <a:xfrm>
            <a:off x="2517738" y="558725"/>
            <a:ext cx="1565461" cy="0"/>
          </a:xfrm>
          <a:custGeom>
            <a:avLst/>
            <a:gdLst/>
            <a:ahLst/>
            <a:cxnLst/>
            <a:rect l="l" t="t" r="r" b="b"/>
            <a:pathLst>
              <a:path w="1774189">
                <a:moveTo>
                  <a:pt x="0" y="0"/>
                </a:moveTo>
                <a:lnTo>
                  <a:pt x="1773936" y="0"/>
                </a:lnTo>
              </a:path>
            </a:pathLst>
          </a:custGeom>
          <a:ln w="50292">
            <a:solidFill>
              <a:srgbClr val="4B6070"/>
            </a:solidFill>
          </a:ln>
        </p:spPr>
        <p:txBody>
          <a:bodyPr wrap="square" lIns="0" tIns="0" rIns="0" bIns="0" rtlCol="0"/>
          <a:lstStyle/>
          <a:p>
            <a:endParaRPr sz="1588"/>
          </a:p>
        </p:txBody>
      </p:sp>
      <p:sp>
        <p:nvSpPr>
          <p:cNvPr id="16" name="object 16"/>
          <p:cNvSpPr/>
          <p:nvPr/>
        </p:nvSpPr>
        <p:spPr>
          <a:xfrm>
            <a:off x="1521255" y="4183380"/>
            <a:ext cx="1992966" cy="0"/>
          </a:xfrm>
          <a:custGeom>
            <a:avLst/>
            <a:gdLst/>
            <a:ahLst/>
            <a:cxnLst/>
            <a:rect l="l" t="t" r="r" b="b"/>
            <a:pathLst>
              <a:path w="2258695">
                <a:moveTo>
                  <a:pt x="0" y="0"/>
                </a:moveTo>
                <a:lnTo>
                  <a:pt x="2258567" y="0"/>
                </a:lnTo>
              </a:path>
            </a:pathLst>
          </a:custGeom>
          <a:ln w="18288">
            <a:solidFill>
              <a:srgbClr val="608093"/>
            </a:solidFill>
          </a:ln>
        </p:spPr>
        <p:txBody>
          <a:bodyPr wrap="square" lIns="0" tIns="0" rIns="0" bIns="0" rtlCol="0"/>
          <a:lstStyle/>
          <a:p>
            <a:endParaRPr sz="1588"/>
          </a:p>
        </p:txBody>
      </p:sp>
      <p:sp>
        <p:nvSpPr>
          <p:cNvPr id="22" name="object 22"/>
          <p:cNvSpPr/>
          <p:nvPr/>
        </p:nvSpPr>
        <p:spPr>
          <a:xfrm>
            <a:off x="2449157" y="6317428"/>
            <a:ext cx="7346576" cy="0"/>
          </a:xfrm>
          <a:custGeom>
            <a:avLst/>
            <a:gdLst/>
            <a:ahLst/>
            <a:cxnLst/>
            <a:rect l="l" t="t" r="r" b="b"/>
            <a:pathLst>
              <a:path w="8326120">
                <a:moveTo>
                  <a:pt x="0" y="0"/>
                </a:moveTo>
                <a:lnTo>
                  <a:pt x="8325611" y="0"/>
                </a:lnTo>
              </a:path>
            </a:pathLst>
          </a:custGeom>
          <a:ln w="18288">
            <a:solidFill>
              <a:srgbClr val="909090"/>
            </a:solidFill>
          </a:ln>
        </p:spPr>
        <p:txBody>
          <a:bodyPr wrap="square" lIns="0" tIns="0" rIns="0" bIns="0" rtlCol="0"/>
          <a:lstStyle/>
          <a:p>
            <a:endParaRPr sz="1588"/>
          </a:p>
        </p:txBody>
      </p:sp>
      <p:sp>
        <p:nvSpPr>
          <p:cNvPr id="23" name="object 23"/>
          <p:cNvSpPr txBox="1"/>
          <p:nvPr/>
        </p:nvSpPr>
        <p:spPr>
          <a:xfrm>
            <a:off x="1614259" y="1332085"/>
            <a:ext cx="1104900" cy="224036"/>
          </a:xfrm>
          <a:prstGeom prst="rect">
            <a:avLst/>
          </a:prstGeom>
        </p:spPr>
        <p:txBody>
          <a:bodyPr vert="horz" wrap="square" lIns="0" tIns="0" rIns="0" bIns="0" rtlCol="0">
            <a:spAutoFit/>
          </a:bodyPr>
          <a:lstStyle/>
          <a:p>
            <a:pPr marL="11206"/>
            <a:r>
              <a:rPr sz="1456" spc="-146" dirty="0">
                <a:solidFill>
                  <a:srgbClr val="286E52"/>
                </a:solidFill>
                <a:latin typeface="Arial"/>
                <a:cs typeface="Arial"/>
              </a:rPr>
              <a:t>TERRESTRIAL</a:t>
            </a:r>
            <a:endParaRPr sz="1456" dirty="0">
              <a:latin typeface="Arial"/>
              <a:cs typeface="Arial"/>
            </a:endParaRPr>
          </a:p>
        </p:txBody>
      </p:sp>
      <p:sp>
        <p:nvSpPr>
          <p:cNvPr id="24" name="object 24"/>
          <p:cNvSpPr txBox="1"/>
          <p:nvPr/>
        </p:nvSpPr>
        <p:spPr>
          <a:xfrm>
            <a:off x="1602777" y="4189065"/>
            <a:ext cx="1308847" cy="224036"/>
          </a:xfrm>
          <a:prstGeom prst="rect">
            <a:avLst/>
          </a:prstGeom>
        </p:spPr>
        <p:txBody>
          <a:bodyPr vert="horz" wrap="square" lIns="0" tIns="0" rIns="0" bIns="0" rtlCol="0">
            <a:spAutoFit/>
          </a:bodyPr>
          <a:lstStyle/>
          <a:p>
            <a:pPr marL="11206"/>
            <a:r>
              <a:rPr sz="1279" spc="-31" dirty="0">
                <a:solidFill>
                  <a:srgbClr val="3B4F57"/>
                </a:solidFill>
                <a:latin typeface="Arial"/>
                <a:cs typeface="Arial"/>
              </a:rPr>
              <a:t>98%</a:t>
            </a:r>
            <a:r>
              <a:rPr sz="1279" spc="-185" dirty="0">
                <a:solidFill>
                  <a:srgbClr val="3B4F57"/>
                </a:solidFill>
                <a:latin typeface="Arial"/>
                <a:cs typeface="Arial"/>
              </a:rPr>
              <a:t> </a:t>
            </a:r>
            <a:r>
              <a:rPr sz="1456" spc="-124" dirty="0">
                <a:solidFill>
                  <a:srgbClr val="3B4F57"/>
                </a:solidFill>
                <a:latin typeface="Times New Roman"/>
                <a:cs typeface="Times New Roman"/>
              </a:rPr>
              <a:t>of </a:t>
            </a:r>
            <a:r>
              <a:rPr sz="1456" spc="-71" dirty="0">
                <a:solidFill>
                  <a:srgbClr val="3B4F57"/>
                </a:solidFill>
                <a:latin typeface="Times New Roman"/>
                <a:cs typeface="Times New Roman"/>
              </a:rPr>
              <a:t>applications</a:t>
            </a:r>
            <a:endParaRPr sz="1456" dirty="0">
              <a:latin typeface="Times New Roman"/>
              <a:cs typeface="Times New Roman"/>
            </a:endParaRPr>
          </a:p>
        </p:txBody>
      </p:sp>
      <p:sp>
        <p:nvSpPr>
          <p:cNvPr id="25" name="object 25"/>
          <p:cNvSpPr txBox="1"/>
          <p:nvPr/>
        </p:nvSpPr>
        <p:spPr>
          <a:xfrm>
            <a:off x="1585519" y="4614747"/>
            <a:ext cx="1578909" cy="436017"/>
          </a:xfrm>
          <a:prstGeom prst="rect">
            <a:avLst/>
          </a:prstGeom>
        </p:spPr>
        <p:txBody>
          <a:bodyPr vert="horz" wrap="square" lIns="0" tIns="0" rIns="0" bIns="0" rtlCol="0">
            <a:spAutoFit/>
          </a:bodyPr>
          <a:lstStyle/>
          <a:p>
            <a:pPr marL="11206" marR="4483" indent="3922">
              <a:lnSpc>
                <a:spcPts val="1711"/>
              </a:lnSpc>
            </a:pPr>
            <a:r>
              <a:rPr sz="1279" spc="-57" dirty="0">
                <a:solidFill>
                  <a:srgbClr val="3B4F57"/>
                </a:solidFill>
                <a:latin typeface="Arial"/>
                <a:cs typeface="Arial"/>
              </a:rPr>
              <a:t>Designe</a:t>
            </a:r>
            <a:r>
              <a:rPr sz="1279" spc="-57" dirty="0">
                <a:solidFill>
                  <a:srgbClr val="212D31"/>
                </a:solidFill>
                <a:latin typeface="Arial"/>
                <a:cs typeface="Arial"/>
              </a:rPr>
              <a:t>d </a:t>
            </a:r>
            <a:r>
              <a:rPr sz="1456" spc="-57" dirty="0">
                <a:solidFill>
                  <a:srgbClr val="3B4F57"/>
                </a:solidFill>
                <a:latin typeface="Times New Roman"/>
                <a:cs typeface="Times New Roman"/>
              </a:rPr>
              <a:t>for</a:t>
            </a:r>
            <a:r>
              <a:rPr sz="1456" spc="-229" dirty="0">
                <a:solidFill>
                  <a:srgbClr val="3B4F57"/>
                </a:solidFill>
                <a:latin typeface="Times New Roman"/>
                <a:cs typeface="Times New Roman"/>
              </a:rPr>
              <a:t> </a:t>
            </a:r>
            <a:r>
              <a:rPr sz="1456" spc="-22" dirty="0">
                <a:solidFill>
                  <a:srgbClr val="3B4F57"/>
                </a:solidFill>
                <a:latin typeface="Times New Roman"/>
                <a:cs typeface="Times New Roman"/>
              </a:rPr>
              <a:t>sta</a:t>
            </a:r>
            <a:r>
              <a:rPr sz="1456" spc="-22" dirty="0">
                <a:solidFill>
                  <a:srgbClr val="5D7B7E"/>
                </a:solidFill>
                <a:latin typeface="Times New Roman"/>
                <a:cs typeface="Times New Roman"/>
              </a:rPr>
              <a:t>f</a:t>
            </a:r>
            <a:r>
              <a:rPr sz="1456" spc="-22" dirty="0">
                <a:solidFill>
                  <a:srgbClr val="3B4F57"/>
                </a:solidFill>
                <a:latin typeface="Times New Roman"/>
                <a:cs typeface="Times New Roman"/>
              </a:rPr>
              <a:t>onary  </a:t>
            </a:r>
            <a:r>
              <a:rPr sz="1456" spc="-66" dirty="0">
                <a:solidFill>
                  <a:srgbClr val="3B4F57"/>
                </a:solidFill>
                <a:latin typeface="Times New Roman"/>
                <a:cs typeface="Times New Roman"/>
              </a:rPr>
              <a:t>use</a:t>
            </a:r>
            <a:endParaRPr sz="1456" dirty="0">
              <a:latin typeface="Times New Roman"/>
              <a:cs typeface="Times New Roman"/>
            </a:endParaRPr>
          </a:p>
        </p:txBody>
      </p:sp>
      <p:sp>
        <p:nvSpPr>
          <p:cNvPr id="26" name="object 26"/>
          <p:cNvSpPr txBox="1"/>
          <p:nvPr/>
        </p:nvSpPr>
        <p:spPr>
          <a:xfrm>
            <a:off x="1520188" y="5213372"/>
            <a:ext cx="1646144" cy="423193"/>
          </a:xfrm>
          <a:prstGeom prst="rect">
            <a:avLst/>
          </a:prstGeom>
        </p:spPr>
        <p:txBody>
          <a:bodyPr vert="horz" wrap="square" lIns="0" tIns="0" rIns="0" bIns="0" rtlCol="0">
            <a:spAutoFit/>
          </a:bodyPr>
          <a:lstStyle/>
          <a:p>
            <a:pPr marL="15129">
              <a:lnSpc>
                <a:spcPts val="1730"/>
              </a:lnSpc>
            </a:pPr>
            <a:r>
              <a:rPr sz="1279" spc="-9" dirty="0">
                <a:solidFill>
                  <a:srgbClr val="3B4F57"/>
                </a:solidFill>
                <a:latin typeface="Arial"/>
                <a:cs typeface="Arial"/>
              </a:rPr>
              <a:t>Limited </a:t>
            </a:r>
            <a:r>
              <a:rPr sz="1412" spc="-115" dirty="0">
                <a:solidFill>
                  <a:srgbClr val="3B4F57"/>
                </a:solidFill>
                <a:latin typeface="Arial"/>
                <a:cs typeface="Arial"/>
              </a:rPr>
              <a:t>by</a:t>
            </a:r>
            <a:r>
              <a:rPr sz="1412" spc="-274" dirty="0">
                <a:solidFill>
                  <a:srgbClr val="3B4F57"/>
                </a:solidFill>
                <a:latin typeface="Arial"/>
                <a:cs typeface="Arial"/>
              </a:rPr>
              <a:t> </a:t>
            </a:r>
            <a:r>
              <a:rPr sz="1456" spc="-62" dirty="0">
                <a:solidFill>
                  <a:srgbClr val="3B4F57"/>
                </a:solidFill>
                <a:latin typeface="Times New Roman"/>
                <a:cs typeface="Times New Roman"/>
              </a:rPr>
              <a:t>precip</a:t>
            </a:r>
            <a:r>
              <a:rPr sz="1456" spc="-62" dirty="0">
                <a:solidFill>
                  <a:srgbClr val="5D7B7E"/>
                </a:solidFill>
                <a:latin typeface="Times New Roman"/>
                <a:cs typeface="Times New Roman"/>
              </a:rPr>
              <a:t>i</a:t>
            </a:r>
            <a:r>
              <a:rPr sz="1456" spc="-62" dirty="0">
                <a:solidFill>
                  <a:srgbClr val="3B4F57"/>
                </a:solidFill>
                <a:latin typeface="Times New Roman"/>
                <a:cs typeface="Times New Roman"/>
              </a:rPr>
              <a:t>tat</a:t>
            </a:r>
            <a:r>
              <a:rPr sz="1456" spc="-62" dirty="0">
                <a:solidFill>
                  <a:srgbClr val="5D7B7E"/>
                </a:solidFill>
                <a:latin typeface="Times New Roman"/>
                <a:cs typeface="Times New Roman"/>
              </a:rPr>
              <a:t>i</a:t>
            </a:r>
            <a:r>
              <a:rPr sz="1456" spc="-62" dirty="0">
                <a:solidFill>
                  <a:srgbClr val="3B4F57"/>
                </a:solidFill>
                <a:latin typeface="Times New Roman"/>
                <a:cs typeface="Times New Roman"/>
              </a:rPr>
              <a:t>on,</a:t>
            </a:r>
            <a:endParaRPr sz="1456" dirty="0">
              <a:latin typeface="Times New Roman"/>
              <a:cs typeface="Times New Roman"/>
            </a:endParaRPr>
          </a:p>
          <a:p>
            <a:pPr marL="11206">
              <a:lnSpc>
                <a:spcPts val="1623"/>
              </a:lnSpc>
            </a:pPr>
            <a:r>
              <a:rPr sz="1368" spc="4" dirty="0">
                <a:solidFill>
                  <a:srgbClr val="3B4F57"/>
                </a:solidFill>
                <a:latin typeface="Arial"/>
                <a:cs typeface="Arial"/>
              </a:rPr>
              <a:t>fog,&amp;</a:t>
            </a:r>
            <a:r>
              <a:rPr sz="1368" spc="-251" dirty="0">
                <a:solidFill>
                  <a:srgbClr val="3B4F57"/>
                </a:solidFill>
                <a:latin typeface="Arial"/>
                <a:cs typeface="Arial"/>
              </a:rPr>
              <a:t> </a:t>
            </a:r>
            <a:r>
              <a:rPr sz="1324" spc="-93" dirty="0">
                <a:solidFill>
                  <a:srgbClr val="3B4F57"/>
                </a:solidFill>
                <a:latin typeface="Arial"/>
                <a:cs typeface="Arial"/>
              </a:rPr>
              <a:t>dew</a:t>
            </a:r>
            <a:endParaRPr sz="1324" dirty="0">
              <a:latin typeface="Arial"/>
              <a:cs typeface="Arial"/>
            </a:endParaRPr>
          </a:p>
        </p:txBody>
      </p:sp>
      <p:sp>
        <p:nvSpPr>
          <p:cNvPr id="27" name="object 27"/>
          <p:cNvSpPr txBox="1"/>
          <p:nvPr/>
        </p:nvSpPr>
        <p:spPr>
          <a:xfrm>
            <a:off x="4390129" y="4227855"/>
            <a:ext cx="1928532" cy="1713354"/>
          </a:xfrm>
          <a:prstGeom prst="rect">
            <a:avLst/>
          </a:prstGeom>
        </p:spPr>
        <p:txBody>
          <a:bodyPr vert="horz" wrap="square" lIns="0" tIns="0" rIns="0" bIns="0" rtlCol="0">
            <a:spAutoFit/>
          </a:bodyPr>
          <a:lstStyle/>
          <a:p>
            <a:pPr marL="76204"/>
            <a:r>
              <a:rPr sz="1235" spc="-119" dirty="0">
                <a:solidFill>
                  <a:srgbClr val="3B4F57"/>
                </a:solidFill>
                <a:latin typeface="Arial"/>
                <a:cs typeface="Arial"/>
              </a:rPr>
              <a:t>&lt;</a:t>
            </a:r>
            <a:r>
              <a:rPr sz="1235" spc="-150" dirty="0">
                <a:solidFill>
                  <a:srgbClr val="3B4F57"/>
                </a:solidFill>
                <a:latin typeface="Arial"/>
                <a:cs typeface="Arial"/>
              </a:rPr>
              <a:t>1</a:t>
            </a:r>
            <a:r>
              <a:rPr sz="1235" spc="224" dirty="0">
                <a:solidFill>
                  <a:srgbClr val="3B4F57"/>
                </a:solidFill>
                <a:latin typeface="Arial"/>
                <a:cs typeface="Arial"/>
              </a:rPr>
              <a:t>%</a:t>
            </a:r>
            <a:r>
              <a:rPr sz="1324" spc="-26" dirty="0">
                <a:solidFill>
                  <a:srgbClr val="3B4F57"/>
                </a:solidFill>
                <a:latin typeface="Arial"/>
                <a:cs typeface="Arial"/>
              </a:rPr>
              <a:t>of</a:t>
            </a:r>
            <a:r>
              <a:rPr sz="1324" spc="-159" dirty="0">
                <a:solidFill>
                  <a:srgbClr val="3B4F57"/>
                </a:solidFill>
                <a:latin typeface="Arial"/>
                <a:cs typeface="Arial"/>
              </a:rPr>
              <a:t> </a:t>
            </a:r>
            <a:r>
              <a:rPr sz="1324" spc="-75" dirty="0">
                <a:solidFill>
                  <a:srgbClr val="3B4F57"/>
                </a:solidFill>
                <a:latin typeface="Arial"/>
                <a:cs typeface="Arial"/>
              </a:rPr>
              <a:t>ap</a:t>
            </a:r>
            <a:r>
              <a:rPr sz="1324" spc="-31" dirty="0">
                <a:solidFill>
                  <a:srgbClr val="3B4F57"/>
                </a:solidFill>
                <a:latin typeface="Arial"/>
                <a:cs typeface="Arial"/>
              </a:rPr>
              <a:t>p</a:t>
            </a:r>
            <a:r>
              <a:rPr sz="1324" spc="13" dirty="0">
                <a:solidFill>
                  <a:srgbClr val="5D7B7E"/>
                </a:solidFill>
                <a:latin typeface="Arial"/>
                <a:cs typeface="Arial"/>
              </a:rPr>
              <a:t>l</a:t>
            </a:r>
            <a:r>
              <a:rPr sz="1324" spc="-40" dirty="0">
                <a:solidFill>
                  <a:srgbClr val="5D7B7E"/>
                </a:solidFill>
                <a:latin typeface="Arial"/>
                <a:cs typeface="Arial"/>
              </a:rPr>
              <a:t>i</a:t>
            </a:r>
            <a:r>
              <a:rPr sz="1324" spc="-88" dirty="0">
                <a:solidFill>
                  <a:srgbClr val="3B4F57"/>
                </a:solidFill>
                <a:latin typeface="Arial"/>
                <a:cs typeface="Arial"/>
              </a:rPr>
              <a:t>ca</a:t>
            </a:r>
            <a:r>
              <a:rPr sz="1324" spc="-13" dirty="0">
                <a:solidFill>
                  <a:srgbClr val="3B4F57"/>
                </a:solidFill>
                <a:latin typeface="Arial"/>
                <a:cs typeface="Arial"/>
              </a:rPr>
              <a:t>t</a:t>
            </a:r>
            <a:r>
              <a:rPr sz="1324" spc="-13" dirty="0">
                <a:solidFill>
                  <a:srgbClr val="5D7B7E"/>
                </a:solidFill>
                <a:latin typeface="Arial"/>
                <a:cs typeface="Arial"/>
              </a:rPr>
              <a:t>i</a:t>
            </a:r>
            <a:r>
              <a:rPr sz="1324" spc="-93" dirty="0">
                <a:solidFill>
                  <a:srgbClr val="3B4F57"/>
                </a:solidFill>
                <a:latin typeface="Arial"/>
                <a:cs typeface="Arial"/>
              </a:rPr>
              <a:t>ons</a:t>
            </a:r>
            <a:endParaRPr sz="1324" dirty="0">
              <a:latin typeface="Arial"/>
              <a:cs typeface="Arial"/>
            </a:endParaRPr>
          </a:p>
          <a:p>
            <a:pPr>
              <a:spcBef>
                <a:spcPts val="34"/>
              </a:spcBef>
            </a:pPr>
            <a:endParaRPr sz="1500" dirty="0">
              <a:latin typeface="Times New Roman"/>
              <a:cs typeface="Times New Roman"/>
            </a:endParaRPr>
          </a:p>
          <a:p>
            <a:pPr marL="76204"/>
            <a:r>
              <a:rPr sz="1279" spc="-66" dirty="0">
                <a:solidFill>
                  <a:srgbClr val="3B4F57"/>
                </a:solidFill>
                <a:latin typeface="Arial"/>
                <a:cs typeface="Arial"/>
              </a:rPr>
              <a:t>May need</a:t>
            </a:r>
            <a:r>
              <a:rPr sz="1279" spc="-190" dirty="0">
                <a:solidFill>
                  <a:srgbClr val="3B4F57"/>
                </a:solidFill>
                <a:latin typeface="Arial"/>
                <a:cs typeface="Arial"/>
              </a:rPr>
              <a:t> </a:t>
            </a:r>
            <a:r>
              <a:rPr sz="1279" spc="-44" dirty="0">
                <a:solidFill>
                  <a:srgbClr val="3B4F57"/>
                </a:solidFill>
                <a:latin typeface="Arial"/>
                <a:cs typeface="Arial"/>
              </a:rPr>
              <a:t>c</a:t>
            </a:r>
            <a:r>
              <a:rPr sz="1279" spc="-44" dirty="0">
                <a:solidFill>
                  <a:srgbClr val="212D31"/>
                </a:solidFill>
                <a:latin typeface="Arial"/>
                <a:cs typeface="Arial"/>
              </a:rPr>
              <a:t>u</a:t>
            </a:r>
            <a:r>
              <a:rPr sz="1279" spc="-44" dirty="0">
                <a:solidFill>
                  <a:srgbClr val="3B4F57"/>
                </a:solidFill>
                <a:latin typeface="Arial"/>
                <a:cs typeface="Arial"/>
              </a:rPr>
              <a:t>stomized</a:t>
            </a:r>
            <a:endParaRPr sz="1279" dirty="0">
              <a:latin typeface="Arial"/>
              <a:cs typeface="Arial"/>
            </a:endParaRPr>
          </a:p>
          <a:p>
            <a:pPr marL="76204">
              <a:spcBef>
                <a:spcPts val="4"/>
              </a:spcBef>
            </a:pPr>
            <a:r>
              <a:rPr sz="1456" spc="-66" dirty="0">
                <a:solidFill>
                  <a:srgbClr val="5D7B7E"/>
                </a:solidFill>
                <a:latin typeface="Times New Roman"/>
                <a:cs typeface="Times New Roman"/>
              </a:rPr>
              <a:t>r</a:t>
            </a:r>
            <a:r>
              <a:rPr sz="1456" spc="-66" dirty="0">
                <a:solidFill>
                  <a:srgbClr val="3B4F57"/>
                </a:solidFill>
                <a:latin typeface="Times New Roman"/>
                <a:cs typeface="Times New Roman"/>
              </a:rPr>
              <a:t>e</a:t>
            </a:r>
            <a:r>
              <a:rPr sz="1456" spc="-66" dirty="0">
                <a:solidFill>
                  <a:srgbClr val="5D7B7E"/>
                </a:solidFill>
                <a:latin typeface="Times New Roman"/>
                <a:cs typeface="Times New Roman"/>
              </a:rPr>
              <a:t>i</a:t>
            </a:r>
            <a:r>
              <a:rPr sz="1456" spc="-66" dirty="0">
                <a:solidFill>
                  <a:srgbClr val="3B4F57"/>
                </a:solidFill>
                <a:latin typeface="Times New Roman"/>
                <a:cs typeface="Times New Roman"/>
              </a:rPr>
              <a:t>nforcement</a:t>
            </a:r>
            <a:endParaRPr sz="1456" dirty="0">
              <a:latin typeface="Times New Roman"/>
              <a:cs typeface="Times New Roman"/>
            </a:endParaRPr>
          </a:p>
          <a:p>
            <a:pPr>
              <a:spcBef>
                <a:spcPts val="21"/>
              </a:spcBef>
            </a:pPr>
            <a:endParaRPr sz="1279" dirty="0">
              <a:latin typeface="Times New Roman"/>
              <a:cs typeface="Times New Roman"/>
            </a:endParaRPr>
          </a:p>
          <a:p>
            <a:pPr marL="72282" marR="70601" indent="3922">
              <a:lnSpc>
                <a:spcPct val="107300"/>
              </a:lnSpc>
            </a:pPr>
            <a:r>
              <a:rPr sz="1279" spc="-57" dirty="0">
                <a:solidFill>
                  <a:srgbClr val="3B4F57"/>
                </a:solidFill>
                <a:latin typeface="Arial"/>
                <a:cs typeface="Arial"/>
              </a:rPr>
              <a:t>May be </a:t>
            </a:r>
            <a:r>
              <a:rPr sz="1279" spc="-22" dirty="0">
                <a:solidFill>
                  <a:srgbClr val="3B4F57"/>
                </a:solidFill>
                <a:latin typeface="Arial"/>
                <a:cs typeface="Arial"/>
              </a:rPr>
              <a:t>affecte</a:t>
            </a:r>
            <a:r>
              <a:rPr sz="1279" spc="-22" dirty="0">
                <a:solidFill>
                  <a:srgbClr val="212D31"/>
                </a:solidFill>
                <a:latin typeface="Arial"/>
                <a:cs typeface="Arial"/>
              </a:rPr>
              <a:t>d </a:t>
            </a:r>
            <a:r>
              <a:rPr sz="1456" spc="-128" dirty="0">
                <a:solidFill>
                  <a:srgbClr val="3B4F57"/>
                </a:solidFill>
                <a:latin typeface="Times New Roman"/>
                <a:cs typeface="Times New Roman"/>
              </a:rPr>
              <a:t>by  </a:t>
            </a:r>
            <a:r>
              <a:rPr sz="1279" spc="-44" dirty="0">
                <a:solidFill>
                  <a:srgbClr val="3B4F57"/>
                </a:solidFill>
                <a:latin typeface="Arial"/>
                <a:cs typeface="Arial"/>
              </a:rPr>
              <a:t>extreme </a:t>
            </a:r>
            <a:r>
              <a:rPr sz="1279" spc="-35" dirty="0">
                <a:solidFill>
                  <a:srgbClr val="3B4F57"/>
                </a:solidFill>
                <a:latin typeface="Arial"/>
                <a:cs typeface="Arial"/>
              </a:rPr>
              <a:t>tempe</a:t>
            </a:r>
            <a:r>
              <a:rPr sz="1279" spc="-35" dirty="0">
                <a:solidFill>
                  <a:srgbClr val="5D7B7E"/>
                </a:solidFill>
                <a:latin typeface="Arial"/>
                <a:cs typeface="Arial"/>
              </a:rPr>
              <a:t>r</a:t>
            </a:r>
            <a:r>
              <a:rPr sz="1279" spc="-35" dirty="0">
                <a:solidFill>
                  <a:srgbClr val="3B4F57"/>
                </a:solidFill>
                <a:latin typeface="Arial"/>
                <a:cs typeface="Arial"/>
              </a:rPr>
              <a:t>atures</a:t>
            </a:r>
            <a:r>
              <a:rPr sz="1279" spc="-159" dirty="0">
                <a:solidFill>
                  <a:srgbClr val="3B4F57"/>
                </a:solidFill>
                <a:latin typeface="Arial"/>
                <a:cs typeface="Arial"/>
              </a:rPr>
              <a:t> </a:t>
            </a:r>
            <a:r>
              <a:rPr sz="1279" spc="-57" dirty="0">
                <a:solidFill>
                  <a:srgbClr val="3B4F57"/>
                </a:solidFill>
                <a:latin typeface="Arial"/>
                <a:cs typeface="Arial"/>
              </a:rPr>
              <a:t>and  </a:t>
            </a:r>
            <a:r>
              <a:rPr sz="1279" spc="-40" dirty="0">
                <a:solidFill>
                  <a:srgbClr val="3B4F57"/>
                </a:solidFill>
                <a:latin typeface="Arial"/>
                <a:cs typeface="Arial"/>
              </a:rPr>
              <a:t>vibrations</a:t>
            </a:r>
            <a:endParaRPr sz="1279" dirty="0">
              <a:latin typeface="Arial"/>
              <a:cs typeface="Arial"/>
            </a:endParaRPr>
          </a:p>
        </p:txBody>
      </p:sp>
      <p:sp>
        <p:nvSpPr>
          <p:cNvPr id="28" name="object 28"/>
          <p:cNvSpPr txBox="1"/>
          <p:nvPr/>
        </p:nvSpPr>
        <p:spPr>
          <a:xfrm>
            <a:off x="8842341" y="1475409"/>
            <a:ext cx="1460687" cy="224036"/>
          </a:xfrm>
          <a:prstGeom prst="rect">
            <a:avLst/>
          </a:prstGeom>
        </p:spPr>
        <p:txBody>
          <a:bodyPr vert="horz" wrap="square" lIns="0" tIns="0" rIns="0" bIns="0" rtlCol="0">
            <a:spAutoFit/>
          </a:bodyPr>
          <a:lstStyle/>
          <a:p>
            <a:pPr marL="11206"/>
            <a:r>
              <a:rPr sz="1456" spc="-132" dirty="0">
                <a:solidFill>
                  <a:srgbClr val="2A3FD8"/>
                </a:solidFill>
                <a:latin typeface="Arial"/>
                <a:cs typeface="Arial"/>
              </a:rPr>
              <a:t>OCEANOGRAPHIC</a:t>
            </a:r>
            <a:endParaRPr sz="1456" dirty="0">
              <a:latin typeface="Arial"/>
              <a:cs typeface="Arial"/>
            </a:endParaRPr>
          </a:p>
        </p:txBody>
      </p:sp>
      <p:sp>
        <p:nvSpPr>
          <p:cNvPr id="29" name="object 29"/>
          <p:cNvSpPr txBox="1"/>
          <p:nvPr/>
        </p:nvSpPr>
        <p:spPr>
          <a:xfrm>
            <a:off x="8637774" y="4389721"/>
            <a:ext cx="1992966" cy="1927707"/>
          </a:xfrm>
          <a:prstGeom prst="rect">
            <a:avLst/>
          </a:prstGeom>
        </p:spPr>
        <p:txBody>
          <a:bodyPr vert="horz" wrap="square" lIns="0" tIns="0" rIns="0" bIns="0" rtlCol="0">
            <a:spAutoFit/>
          </a:bodyPr>
          <a:lstStyle/>
          <a:p>
            <a:pPr marL="72282" marR="458345" indent="11767">
              <a:lnSpc>
                <a:spcPct val="180000"/>
              </a:lnSpc>
            </a:pPr>
            <a:r>
              <a:rPr sz="1324" spc="9" dirty="0">
                <a:solidFill>
                  <a:srgbClr val="3B4F57"/>
                </a:solidFill>
                <a:latin typeface="Arial"/>
                <a:cs typeface="Arial"/>
              </a:rPr>
              <a:t>&lt;</a:t>
            </a:r>
            <a:r>
              <a:rPr sz="971" spc="9" dirty="0">
                <a:solidFill>
                  <a:srgbClr val="3B4F57"/>
                </a:solidFill>
                <a:latin typeface="Arial"/>
                <a:cs typeface="Arial"/>
              </a:rPr>
              <a:t>1</a:t>
            </a:r>
            <a:r>
              <a:rPr sz="1235" spc="9" dirty="0">
                <a:solidFill>
                  <a:srgbClr val="3B4F57"/>
                </a:solidFill>
                <a:latin typeface="Arial"/>
                <a:cs typeface="Arial"/>
              </a:rPr>
              <a:t>%</a:t>
            </a:r>
            <a:r>
              <a:rPr sz="1544" spc="9" dirty="0">
                <a:solidFill>
                  <a:srgbClr val="3B4F57"/>
                </a:solidFill>
                <a:latin typeface="Times New Roman"/>
                <a:cs typeface="Times New Roman"/>
              </a:rPr>
              <a:t>o</a:t>
            </a:r>
            <a:r>
              <a:rPr sz="1544" spc="9" dirty="0">
                <a:solidFill>
                  <a:srgbClr val="465D7E"/>
                </a:solidFill>
                <a:latin typeface="Times New Roman"/>
                <a:cs typeface="Times New Roman"/>
              </a:rPr>
              <a:t>f </a:t>
            </a:r>
            <a:r>
              <a:rPr sz="1544" spc="-132" dirty="0">
                <a:solidFill>
                  <a:srgbClr val="3B4F57"/>
                </a:solidFill>
                <a:latin typeface="Times New Roman"/>
                <a:cs typeface="Times New Roman"/>
              </a:rPr>
              <a:t>a</a:t>
            </a:r>
            <a:r>
              <a:rPr sz="1544" spc="-132" dirty="0">
                <a:solidFill>
                  <a:srgbClr val="465D7E"/>
                </a:solidFill>
                <a:latin typeface="Times New Roman"/>
                <a:cs typeface="Times New Roman"/>
              </a:rPr>
              <a:t>p</a:t>
            </a:r>
            <a:r>
              <a:rPr sz="1544" spc="-132" dirty="0">
                <a:solidFill>
                  <a:srgbClr val="3B4F57"/>
                </a:solidFill>
                <a:latin typeface="Times New Roman"/>
                <a:cs typeface="Times New Roman"/>
              </a:rPr>
              <a:t>p</a:t>
            </a:r>
            <a:r>
              <a:rPr sz="1544" spc="-132" dirty="0">
                <a:solidFill>
                  <a:srgbClr val="54709A"/>
                </a:solidFill>
                <a:latin typeface="Times New Roman"/>
                <a:cs typeface="Times New Roman"/>
              </a:rPr>
              <a:t>h</a:t>
            </a:r>
            <a:r>
              <a:rPr sz="1544" spc="-132" dirty="0">
                <a:solidFill>
                  <a:srgbClr val="3B4F57"/>
                </a:solidFill>
                <a:latin typeface="Times New Roman"/>
                <a:cs typeface="Times New Roman"/>
              </a:rPr>
              <a:t>cabOns  </a:t>
            </a:r>
            <a:r>
              <a:rPr sz="1544" spc="-212" dirty="0">
                <a:solidFill>
                  <a:srgbClr val="3B4F57"/>
                </a:solidFill>
                <a:latin typeface="Times New Roman"/>
                <a:cs typeface="Times New Roman"/>
              </a:rPr>
              <a:t>May  </a:t>
            </a:r>
            <a:r>
              <a:rPr sz="1368" spc="-115" dirty="0">
                <a:solidFill>
                  <a:srgbClr val="3B4F57"/>
                </a:solidFill>
                <a:latin typeface="Arial"/>
                <a:cs typeface="Arial"/>
              </a:rPr>
              <a:t>nee</a:t>
            </a:r>
            <a:r>
              <a:rPr sz="1368" spc="-115" dirty="0">
                <a:solidFill>
                  <a:srgbClr val="212D31"/>
                </a:solidFill>
                <a:latin typeface="Arial"/>
                <a:cs typeface="Arial"/>
              </a:rPr>
              <a:t>d</a:t>
            </a:r>
            <a:r>
              <a:rPr sz="1368" spc="-234" dirty="0">
                <a:solidFill>
                  <a:srgbClr val="212D31"/>
                </a:solidFill>
                <a:latin typeface="Arial"/>
                <a:cs typeface="Arial"/>
              </a:rPr>
              <a:t> </a:t>
            </a:r>
            <a:r>
              <a:rPr sz="1544" spc="-101" dirty="0">
                <a:solidFill>
                  <a:srgbClr val="3B4F57"/>
                </a:solidFill>
                <a:latin typeface="Times New Roman"/>
                <a:cs typeface="Times New Roman"/>
              </a:rPr>
              <a:t>custom</a:t>
            </a:r>
            <a:r>
              <a:rPr sz="1544" spc="-101" dirty="0">
                <a:solidFill>
                  <a:srgbClr val="54709A"/>
                </a:solidFill>
                <a:latin typeface="Times New Roman"/>
                <a:cs typeface="Times New Roman"/>
              </a:rPr>
              <a:t>i</a:t>
            </a:r>
            <a:r>
              <a:rPr sz="1544" spc="-101" dirty="0">
                <a:solidFill>
                  <a:srgbClr val="3B4F57"/>
                </a:solidFill>
                <a:latin typeface="Times New Roman"/>
                <a:cs typeface="Times New Roman"/>
              </a:rPr>
              <a:t>zed</a:t>
            </a:r>
            <a:endParaRPr sz="1544" dirty="0">
              <a:latin typeface="Times New Roman"/>
              <a:cs typeface="Times New Roman"/>
            </a:endParaRPr>
          </a:p>
          <a:p>
            <a:pPr marL="72282">
              <a:spcBef>
                <a:spcPts val="146"/>
              </a:spcBef>
            </a:pPr>
            <a:r>
              <a:rPr sz="1324" spc="-40" dirty="0">
                <a:solidFill>
                  <a:srgbClr val="3B4F57"/>
                </a:solidFill>
                <a:latin typeface="Arial"/>
                <a:cs typeface="Arial"/>
              </a:rPr>
              <a:t>coating,</a:t>
            </a:r>
            <a:r>
              <a:rPr sz="1324" spc="-168" dirty="0">
                <a:solidFill>
                  <a:srgbClr val="3B4F57"/>
                </a:solidFill>
                <a:latin typeface="Arial"/>
                <a:cs typeface="Arial"/>
              </a:rPr>
              <a:t> </a:t>
            </a:r>
            <a:r>
              <a:rPr sz="1324" spc="-154" dirty="0">
                <a:solidFill>
                  <a:srgbClr val="3B4F57"/>
                </a:solidFill>
                <a:latin typeface="Arial"/>
                <a:cs typeface="Arial"/>
              </a:rPr>
              <a:t>LPS3</a:t>
            </a:r>
            <a:endParaRPr sz="1324" dirty="0">
              <a:latin typeface="Arial"/>
              <a:cs typeface="Arial"/>
            </a:endParaRPr>
          </a:p>
          <a:p>
            <a:pPr>
              <a:spcBef>
                <a:spcPts val="41"/>
              </a:spcBef>
            </a:pPr>
            <a:endParaRPr sz="1279" dirty="0">
              <a:latin typeface="Times New Roman"/>
              <a:cs typeface="Times New Roman"/>
            </a:endParaRPr>
          </a:p>
          <a:p>
            <a:pPr marL="72282" marR="528946" indent="7845">
              <a:lnSpc>
                <a:spcPct val="99000"/>
              </a:lnSpc>
            </a:pPr>
            <a:r>
              <a:rPr sz="1544" spc="-212" dirty="0">
                <a:solidFill>
                  <a:srgbClr val="3B4F57"/>
                </a:solidFill>
                <a:latin typeface="Times New Roman"/>
                <a:cs typeface="Times New Roman"/>
              </a:rPr>
              <a:t>May </a:t>
            </a:r>
            <a:r>
              <a:rPr sz="1368" spc="-110" dirty="0">
                <a:solidFill>
                  <a:srgbClr val="3B4F57"/>
                </a:solidFill>
                <a:latin typeface="Arial"/>
                <a:cs typeface="Arial"/>
              </a:rPr>
              <a:t>be </a:t>
            </a:r>
            <a:r>
              <a:rPr sz="1544" spc="-88" dirty="0">
                <a:solidFill>
                  <a:srgbClr val="3B4F57"/>
                </a:solidFill>
                <a:latin typeface="Times New Roman"/>
                <a:cs typeface="Times New Roman"/>
              </a:rPr>
              <a:t>affected </a:t>
            </a:r>
            <a:r>
              <a:rPr sz="1500" spc="-159" dirty="0">
                <a:solidFill>
                  <a:srgbClr val="3B4F57"/>
                </a:solidFill>
                <a:latin typeface="Times New Roman"/>
                <a:cs typeface="Times New Roman"/>
              </a:rPr>
              <a:t>by  </a:t>
            </a:r>
            <a:r>
              <a:rPr sz="1324" spc="-18" dirty="0">
                <a:solidFill>
                  <a:srgbClr val="3B4F57"/>
                </a:solidFill>
                <a:latin typeface="Arial"/>
                <a:cs typeface="Arial"/>
              </a:rPr>
              <a:t>preci</a:t>
            </a:r>
            <a:r>
              <a:rPr sz="1324" spc="-18" dirty="0">
                <a:solidFill>
                  <a:srgbClr val="465D7E"/>
                </a:solidFill>
                <a:latin typeface="Arial"/>
                <a:cs typeface="Arial"/>
              </a:rPr>
              <a:t>p</a:t>
            </a:r>
            <a:r>
              <a:rPr sz="1324" spc="-18" dirty="0">
                <a:solidFill>
                  <a:srgbClr val="3B4F57"/>
                </a:solidFill>
                <a:latin typeface="Arial"/>
                <a:cs typeface="Arial"/>
              </a:rPr>
              <a:t>itation,</a:t>
            </a:r>
            <a:r>
              <a:rPr sz="1456" spc="-18" dirty="0">
                <a:solidFill>
                  <a:srgbClr val="3B4F57"/>
                </a:solidFill>
                <a:latin typeface="Times New Roman"/>
                <a:cs typeface="Times New Roman"/>
              </a:rPr>
              <a:t>dew,</a:t>
            </a:r>
            <a:r>
              <a:rPr sz="1235" spc="-18" dirty="0">
                <a:solidFill>
                  <a:srgbClr val="3B4F57"/>
                </a:solidFill>
                <a:latin typeface="Arial"/>
                <a:cs typeface="Arial"/>
              </a:rPr>
              <a:t>&amp;  </a:t>
            </a:r>
            <a:r>
              <a:rPr sz="1324" spc="-66" dirty="0">
                <a:solidFill>
                  <a:srgbClr val="3B4F57"/>
                </a:solidFill>
                <a:latin typeface="Arial"/>
                <a:cs typeface="Arial"/>
              </a:rPr>
              <a:t>gyroscopic</a:t>
            </a:r>
            <a:r>
              <a:rPr sz="1324" spc="-256" dirty="0">
                <a:solidFill>
                  <a:srgbClr val="3B4F57"/>
                </a:solidFill>
                <a:latin typeface="Arial"/>
                <a:cs typeface="Arial"/>
              </a:rPr>
              <a:t> </a:t>
            </a:r>
            <a:r>
              <a:rPr sz="1324" spc="-44" dirty="0">
                <a:solidFill>
                  <a:srgbClr val="3B4F57"/>
                </a:solidFill>
                <a:latin typeface="Arial"/>
                <a:cs typeface="Arial"/>
              </a:rPr>
              <a:t>e</a:t>
            </a:r>
            <a:r>
              <a:rPr sz="1324" spc="-44" dirty="0">
                <a:solidFill>
                  <a:srgbClr val="465D7E"/>
                </a:solidFill>
                <a:latin typeface="Arial"/>
                <a:cs typeface="Arial"/>
              </a:rPr>
              <a:t>ff</a:t>
            </a:r>
            <a:r>
              <a:rPr sz="1324" spc="-44" dirty="0">
                <a:solidFill>
                  <a:srgbClr val="3B4F57"/>
                </a:solidFill>
                <a:latin typeface="Arial"/>
                <a:cs typeface="Arial"/>
              </a:rPr>
              <a:t>ects</a:t>
            </a:r>
            <a:endParaRPr sz="1324" dirty="0">
              <a:latin typeface="Arial"/>
              <a:cs typeface="Arial"/>
            </a:endParaRPr>
          </a:p>
        </p:txBody>
      </p:sp>
    </p:spTree>
    <p:extLst>
      <p:ext uri="{BB962C8B-B14F-4D97-AF65-F5344CB8AC3E}">
        <p14:creationId xmlns:p14="http://schemas.microsoft.com/office/powerpoint/2010/main" val="806486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137" y="952871"/>
            <a:ext cx="11438021" cy="1277914"/>
          </a:xfrm>
          <a:prstGeom prst="rect">
            <a:avLst/>
          </a:prstGeom>
        </p:spPr>
        <p:txBody>
          <a:bodyPr wrap="square">
            <a:spAutoFit/>
          </a:bodyPr>
          <a:lstStyle/>
          <a:p>
            <a:pPr>
              <a:lnSpc>
                <a:spcPct val="107000"/>
              </a:lnSpc>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Marcel Caron will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explain  </a:t>
            </a:r>
            <a:r>
              <a:rPr lang="en-US" sz="3600" dirty="0">
                <a:latin typeface="Times New Roman" panose="02020603050405020304" pitchFamily="18" charset="0"/>
                <a:ea typeface="Calibri" panose="020F0502020204030204" pitchFamily="34" charset="0"/>
                <a:cs typeface="Times New Roman" panose="02020603050405020304" pitchFamily="18" charset="0"/>
              </a:rPr>
              <a:t>first the concept of </a:t>
            </a:r>
            <a:r>
              <a:rPr lang="en-US" sz="3600" b="1" u="sng" dirty="0">
                <a:latin typeface="Times New Roman" panose="02020603050405020304" pitchFamily="18" charset="0"/>
                <a:ea typeface="Calibri" panose="020F0502020204030204" pitchFamily="34" charset="0"/>
                <a:cs typeface="Times New Roman" panose="02020603050405020304" pitchFamily="18" charset="0"/>
              </a:rPr>
              <a:t>hydrostatic balance.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034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73201" y="613186"/>
            <a:ext cx="4748156" cy="379207"/>
          </a:xfrm>
          <a:prstGeom prst="rect">
            <a:avLst/>
          </a:prstGeom>
          <a:blipFill>
            <a:blip r:embed="rId2" cstate="print"/>
            <a:stretch>
              <a:fillRect/>
            </a:stretch>
          </a:blipFill>
        </p:spPr>
        <p:txBody>
          <a:bodyPr wrap="square" lIns="0" tIns="0" rIns="0" bIns="0" rtlCol="0"/>
          <a:lstStyle/>
          <a:p>
            <a:endParaRPr sz="1588"/>
          </a:p>
        </p:txBody>
      </p:sp>
      <p:sp>
        <p:nvSpPr>
          <p:cNvPr id="3" name="object 3"/>
          <p:cNvSpPr/>
          <p:nvPr/>
        </p:nvSpPr>
        <p:spPr>
          <a:xfrm>
            <a:off x="1" y="1194099"/>
            <a:ext cx="12015988" cy="2271207"/>
          </a:xfrm>
          <a:prstGeom prst="rect">
            <a:avLst/>
          </a:prstGeom>
          <a:blipFill>
            <a:blip r:embed="rId3" cstate="print"/>
            <a:stretch>
              <a:fillRect/>
            </a:stretch>
          </a:blipFill>
        </p:spPr>
        <p:txBody>
          <a:bodyPr wrap="square" lIns="0" tIns="0" rIns="0" bIns="0" rtlCol="0"/>
          <a:lstStyle/>
          <a:p>
            <a:endParaRPr sz="1588"/>
          </a:p>
        </p:txBody>
      </p:sp>
      <p:sp>
        <p:nvSpPr>
          <p:cNvPr id="8" name="object 8"/>
          <p:cNvSpPr/>
          <p:nvPr/>
        </p:nvSpPr>
        <p:spPr>
          <a:xfrm>
            <a:off x="2642795" y="6087483"/>
            <a:ext cx="7257490" cy="0"/>
          </a:xfrm>
          <a:custGeom>
            <a:avLst/>
            <a:gdLst/>
            <a:ahLst/>
            <a:cxnLst/>
            <a:rect l="l" t="t" r="r" b="b"/>
            <a:pathLst>
              <a:path w="8225155">
                <a:moveTo>
                  <a:pt x="0" y="0"/>
                </a:moveTo>
                <a:lnTo>
                  <a:pt x="8225028" y="0"/>
                </a:lnTo>
              </a:path>
            </a:pathLst>
          </a:custGeom>
          <a:ln w="45720">
            <a:solidFill>
              <a:srgbClr val="4B6070"/>
            </a:solidFill>
          </a:ln>
        </p:spPr>
        <p:txBody>
          <a:bodyPr wrap="square" lIns="0" tIns="0" rIns="0" bIns="0" rtlCol="0"/>
          <a:lstStyle/>
          <a:p>
            <a:endParaRPr sz="1588"/>
          </a:p>
        </p:txBody>
      </p:sp>
      <p:sp>
        <p:nvSpPr>
          <p:cNvPr id="9" name="object 9"/>
          <p:cNvSpPr txBox="1"/>
          <p:nvPr/>
        </p:nvSpPr>
        <p:spPr>
          <a:xfrm>
            <a:off x="3123751" y="3901440"/>
            <a:ext cx="2974040" cy="190052"/>
          </a:xfrm>
          <a:prstGeom prst="rect">
            <a:avLst/>
          </a:prstGeom>
        </p:spPr>
        <p:txBody>
          <a:bodyPr vert="horz" wrap="square" lIns="0" tIns="0" rIns="0" bIns="0" rtlCol="0">
            <a:spAutoFit/>
          </a:bodyPr>
          <a:lstStyle/>
          <a:p>
            <a:pPr marL="11206"/>
            <a:r>
              <a:rPr sz="1235" spc="13" dirty="0">
                <a:solidFill>
                  <a:srgbClr val="364B62"/>
                </a:solidFill>
                <a:latin typeface="Arial"/>
                <a:cs typeface="Arial"/>
              </a:rPr>
              <a:t>was</a:t>
            </a:r>
            <a:r>
              <a:rPr sz="1235" spc="-146" dirty="0">
                <a:solidFill>
                  <a:srgbClr val="364B62"/>
                </a:solidFill>
                <a:latin typeface="Arial"/>
                <a:cs typeface="Arial"/>
              </a:rPr>
              <a:t> </a:t>
            </a:r>
            <a:r>
              <a:rPr sz="1235" spc="79" dirty="0">
                <a:solidFill>
                  <a:srgbClr val="364B62"/>
                </a:solidFill>
                <a:latin typeface="Arial"/>
                <a:cs typeface="Arial"/>
              </a:rPr>
              <a:t>&lt;3</a:t>
            </a:r>
            <a:r>
              <a:rPr sz="1235" spc="79" dirty="0">
                <a:solidFill>
                  <a:srgbClr val="263646"/>
                </a:solidFill>
                <a:latin typeface="Arial"/>
                <a:cs typeface="Arial"/>
              </a:rPr>
              <a:t>0</a:t>
            </a:r>
            <a:r>
              <a:rPr sz="1235" spc="79" dirty="0">
                <a:solidFill>
                  <a:srgbClr val="364B62"/>
                </a:solidFill>
                <a:latin typeface="Arial"/>
                <a:cs typeface="Arial"/>
              </a:rPr>
              <a:t>W</a:t>
            </a:r>
            <a:r>
              <a:rPr sz="1235" spc="79" dirty="0">
                <a:solidFill>
                  <a:srgbClr val="263646"/>
                </a:solidFill>
                <a:latin typeface="Arial"/>
                <a:cs typeface="Arial"/>
              </a:rPr>
              <a:t>a</a:t>
            </a:r>
            <a:r>
              <a:rPr sz="1235" spc="79" dirty="0">
                <a:solidFill>
                  <a:srgbClr val="364B62"/>
                </a:solidFill>
                <a:latin typeface="Arial"/>
                <a:cs typeface="Arial"/>
              </a:rPr>
              <a:t>tts,</a:t>
            </a:r>
            <a:r>
              <a:rPr sz="1235" spc="79" dirty="0">
                <a:solidFill>
                  <a:srgbClr val="465E77"/>
                </a:solidFill>
                <a:latin typeface="Arial"/>
                <a:cs typeface="Arial"/>
              </a:rPr>
              <a:t>inclu</a:t>
            </a:r>
            <a:r>
              <a:rPr sz="1235" spc="79" dirty="0">
                <a:solidFill>
                  <a:srgbClr val="263646"/>
                </a:solidFill>
                <a:latin typeface="Arial"/>
                <a:cs typeface="Arial"/>
              </a:rPr>
              <a:t>d</a:t>
            </a:r>
            <a:r>
              <a:rPr sz="1235" spc="79" dirty="0">
                <a:solidFill>
                  <a:srgbClr val="364B62"/>
                </a:solidFill>
                <a:latin typeface="Arial"/>
                <a:cs typeface="Arial"/>
              </a:rPr>
              <a:t>in</a:t>
            </a:r>
            <a:r>
              <a:rPr sz="1235" spc="79" dirty="0">
                <a:solidFill>
                  <a:srgbClr val="263646"/>
                </a:solidFill>
                <a:latin typeface="Arial"/>
                <a:cs typeface="Arial"/>
              </a:rPr>
              <a:t>g</a:t>
            </a:r>
            <a:r>
              <a:rPr sz="1235" spc="-154" dirty="0">
                <a:solidFill>
                  <a:srgbClr val="263646"/>
                </a:solidFill>
                <a:latin typeface="Arial"/>
                <a:cs typeface="Arial"/>
              </a:rPr>
              <a:t> </a:t>
            </a:r>
            <a:r>
              <a:rPr sz="1235" spc="146" dirty="0">
                <a:solidFill>
                  <a:srgbClr val="364B62"/>
                </a:solidFill>
                <a:latin typeface="Arial"/>
                <a:cs typeface="Arial"/>
              </a:rPr>
              <a:t>Ll-n</a:t>
            </a:r>
            <a:r>
              <a:rPr sz="1235" spc="146" dirty="0">
                <a:solidFill>
                  <a:srgbClr val="263646"/>
                </a:solidFill>
                <a:latin typeface="Arial"/>
                <a:cs typeface="Arial"/>
              </a:rPr>
              <a:t>o</a:t>
            </a:r>
            <a:r>
              <a:rPr sz="1235" spc="146" dirty="0">
                <a:solidFill>
                  <a:srgbClr val="364B62"/>
                </a:solidFill>
                <a:latin typeface="Arial"/>
                <a:cs typeface="Arial"/>
              </a:rPr>
              <a:t>o</a:t>
            </a:r>
            <a:r>
              <a:rPr sz="1235" spc="-224" dirty="0">
                <a:solidFill>
                  <a:srgbClr val="364B62"/>
                </a:solidFill>
                <a:latin typeface="Arial"/>
                <a:cs typeface="Arial"/>
              </a:rPr>
              <a:t> </a:t>
            </a:r>
            <a:r>
              <a:rPr sz="1235" spc="93" dirty="0">
                <a:solidFill>
                  <a:srgbClr val="364B62"/>
                </a:solidFill>
                <a:latin typeface="Arial"/>
                <a:cs typeface="Arial"/>
              </a:rPr>
              <a:t>for</a:t>
            </a:r>
            <a:r>
              <a:rPr sz="1235" spc="-216" dirty="0">
                <a:solidFill>
                  <a:srgbClr val="364B62"/>
                </a:solidFill>
                <a:latin typeface="Arial"/>
                <a:cs typeface="Arial"/>
              </a:rPr>
              <a:t> </a:t>
            </a:r>
            <a:r>
              <a:rPr sz="1235" spc="-9" dirty="0">
                <a:solidFill>
                  <a:srgbClr val="364B62"/>
                </a:solidFill>
                <a:latin typeface="Arial"/>
                <a:cs typeface="Arial"/>
              </a:rPr>
              <a:t>C</a:t>
            </a:r>
            <a:r>
              <a:rPr sz="1235" spc="-9" dirty="0">
                <a:solidFill>
                  <a:srgbClr val="1A232D"/>
                </a:solidFill>
                <a:latin typeface="Arial"/>
                <a:cs typeface="Arial"/>
              </a:rPr>
              <a:t>H</a:t>
            </a:r>
            <a:r>
              <a:rPr sz="1324" spc="-13" baseline="-27777" dirty="0">
                <a:solidFill>
                  <a:srgbClr val="465E77"/>
                </a:solidFill>
                <a:latin typeface="Arial"/>
                <a:cs typeface="Arial"/>
              </a:rPr>
              <a:t>4</a:t>
            </a:r>
            <a:endParaRPr sz="1324" baseline="-27777">
              <a:latin typeface="Arial"/>
              <a:cs typeface="Arial"/>
            </a:endParaRPr>
          </a:p>
        </p:txBody>
      </p:sp>
      <p:sp>
        <p:nvSpPr>
          <p:cNvPr id="10" name="object 10"/>
          <p:cNvSpPr txBox="1"/>
          <p:nvPr/>
        </p:nvSpPr>
        <p:spPr>
          <a:xfrm>
            <a:off x="2962388" y="3655359"/>
            <a:ext cx="6618754" cy="680443"/>
          </a:xfrm>
          <a:prstGeom prst="rect">
            <a:avLst/>
          </a:prstGeom>
        </p:spPr>
        <p:txBody>
          <a:bodyPr vert="horz" wrap="square" lIns="0" tIns="0" rIns="0" bIns="0" rtlCol="0">
            <a:spAutoFit/>
          </a:bodyPr>
          <a:lstStyle/>
          <a:p>
            <a:pPr marL="172580" indent="-161373">
              <a:buChar char="•"/>
              <a:tabLst>
                <a:tab pos="172580" algn="l"/>
              </a:tabLst>
            </a:pPr>
            <a:r>
              <a:rPr sz="1235" spc="49" dirty="0">
                <a:solidFill>
                  <a:srgbClr val="364B62"/>
                </a:solidFill>
                <a:latin typeface="Arial"/>
                <a:cs typeface="Arial"/>
              </a:rPr>
              <a:t>The</a:t>
            </a:r>
            <a:r>
              <a:rPr sz="1235" spc="-101" dirty="0">
                <a:solidFill>
                  <a:srgbClr val="364B62"/>
                </a:solidFill>
                <a:latin typeface="Arial"/>
                <a:cs typeface="Arial"/>
              </a:rPr>
              <a:t> </a:t>
            </a:r>
            <a:r>
              <a:rPr sz="1235" spc="44" dirty="0">
                <a:solidFill>
                  <a:srgbClr val="263646"/>
                </a:solidFill>
                <a:latin typeface="Arial"/>
                <a:cs typeface="Arial"/>
              </a:rPr>
              <a:t>po</a:t>
            </a:r>
            <a:r>
              <a:rPr sz="1235" spc="44" dirty="0">
                <a:solidFill>
                  <a:srgbClr val="364B62"/>
                </a:solidFill>
                <a:latin typeface="Arial"/>
                <a:cs typeface="Arial"/>
              </a:rPr>
              <a:t>w</a:t>
            </a:r>
            <a:r>
              <a:rPr sz="1235" spc="44" dirty="0">
                <a:solidFill>
                  <a:srgbClr val="263646"/>
                </a:solidFill>
                <a:latin typeface="Arial"/>
                <a:cs typeface="Arial"/>
              </a:rPr>
              <a:t>er</a:t>
            </a:r>
            <a:r>
              <a:rPr sz="1235" spc="-53" dirty="0">
                <a:solidFill>
                  <a:srgbClr val="263646"/>
                </a:solidFill>
                <a:latin typeface="Arial"/>
                <a:cs typeface="Arial"/>
              </a:rPr>
              <a:t> </a:t>
            </a:r>
            <a:r>
              <a:rPr sz="1235" spc="57" dirty="0">
                <a:solidFill>
                  <a:srgbClr val="263646"/>
                </a:solidFill>
                <a:latin typeface="Arial"/>
                <a:cs typeface="Arial"/>
              </a:rPr>
              <a:t>c</a:t>
            </a:r>
            <a:r>
              <a:rPr sz="1235" spc="57" dirty="0">
                <a:solidFill>
                  <a:srgbClr val="364B62"/>
                </a:solidFill>
                <a:latin typeface="Arial"/>
                <a:cs typeface="Arial"/>
              </a:rPr>
              <a:t>o</a:t>
            </a:r>
            <a:r>
              <a:rPr sz="1235" spc="57" dirty="0">
                <a:solidFill>
                  <a:srgbClr val="1A232D"/>
                </a:solidFill>
                <a:latin typeface="Arial"/>
                <a:cs typeface="Arial"/>
              </a:rPr>
              <a:t>n</a:t>
            </a:r>
            <a:r>
              <a:rPr sz="1235" spc="57" dirty="0">
                <a:solidFill>
                  <a:srgbClr val="364B62"/>
                </a:solidFill>
                <a:latin typeface="Arial"/>
                <a:cs typeface="Arial"/>
              </a:rPr>
              <a:t>su</a:t>
            </a:r>
            <a:r>
              <a:rPr sz="1235" spc="57" dirty="0">
                <a:solidFill>
                  <a:srgbClr val="1A232D"/>
                </a:solidFill>
                <a:latin typeface="Arial"/>
                <a:cs typeface="Arial"/>
              </a:rPr>
              <a:t>mp</a:t>
            </a:r>
            <a:r>
              <a:rPr sz="1235" spc="57" dirty="0">
                <a:solidFill>
                  <a:srgbClr val="364B62"/>
                </a:solidFill>
                <a:latin typeface="Arial"/>
                <a:cs typeface="Arial"/>
              </a:rPr>
              <a:t>tion</a:t>
            </a:r>
            <a:r>
              <a:rPr sz="1235" spc="-71" dirty="0">
                <a:solidFill>
                  <a:srgbClr val="364B62"/>
                </a:solidFill>
                <a:latin typeface="Arial"/>
                <a:cs typeface="Arial"/>
              </a:rPr>
              <a:t> </a:t>
            </a:r>
            <a:r>
              <a:rPr sz="1235" spc="71" dirty="0">
                <a:solidFill>
                  <a:srgbClr val="364B62"/>
                </a:solidFill>
                <a:latin typeface="Arial"/>
                <a:cs typeface="Arial"/>
              </a:rPr>
              <a:t>by</a:t>
            </a:r>
            <a:r>
              <a:rPr sz="1235" spc="-199" dirty="0">
                <a:solidFill>
                  <a:srgbClr val="364B62"/>
                </a:solidFill>
                <a:latin typeface="Arial"/>
                <a:cs typeface="Arial"/>
              </a:rPr>
              <a:t> </a:t>
            </a:r>
            <a:r>
              <a:rPr sz="1235" spc="88" dirty="0">
                <a:solidFill>
                  <a:srgbClr val="1A232D"/>
                </a:solidFill>
                <a:latin typeface="Arial"/>
                <a:cs typeface="Arial"/>
              </a:rPr>
              <a:t>t</a:t>
            </a:r>
            <a:r>
              <a:rPr sz="1235" spc="88" dirty="0">
                <a:solidFill>
                  <a:srgbClr val="364B62"/>
                </a:solidFill>
                <a:latin typeface="Arial"/>
                <a:cs typeface="Arial"/>
              </a:rPr>
              <a:t>h</a:t>
            </a:r>
            <a:r>
              <a:rPr sz="1235" spc="88" dirty="0">
                <a:solidFill>
                  <a:srgbClr val="263646"/>
                </a:solidFill>
                <a:latin typeface="Arial"/>
                <a:cs typeface="Arial"/>
              </a:rPr>
              <a:t>e</a:t>
            </a:r>
            <a:r>
              <a:rPr sz="1235" spc="-101" dirty="0">
                <a:solidFill>
                  <a:srgbClr val="263646"/>
                </a:solidFill>
                <a:latin typeface="Arial"/>
                <a:cs typeface="Arial"/>
              </a:rPr>
              <a:t> </a:t>
            </a:r>
            <a:r>
              <a:rPr sz="1235" spc="49" dirty="0">
                <a:solidFill>
                  <a:srgbClr val="364B62"/>
                </a:solidFill>
                <a:latin typeface="Arial"/>
                <a:cs typeface="Arial"/>
              </a:rPr>
              <a:t>entir</a:t>
            </a:r>
            <a:r>
              <a:rPr sz="1235" spc="49" dirty="0">
                <a:solidFill>
                  <a:srgbClr val="263646"/>
                </a:solidFill>
                <a:latin typeface="Arial"/>
                <a:cs typeface="Arial"/>
              </a:rPr>
              <a:t>e</a:t>
            </a:r>
            <a:r>
              <a:rPr sz="1235" spc="-88" dirty="0">
                <a:solidFill>
                  <a:srgbClr val="263646"/>
                </a:solidFill>
                <a:latin typeface="Arial"/>
                <a:cs typeface="Arial"/>
              </a:rPr>
              <a:t> </a:t>
            </a:r>
            <a:r>
              <a:rPr sz="1235" spc="31" dirty="0">
                <a:solidFill>
                  <a:srgbClr val="263646"/>
                </a:solidFill>
                <a:latin typeface="Arial"/>
                <a:cs typeface="Arial"/>
              </a:rPr>
              <a:t>Edd</a:t>
            </a:r>
            <a:r>
              <a:rPr sz="1235" spc="31" dirty="0">
                <a:solidFill>
                  <a:srgbClr val="364B62"/>
                </a:solidFill>
                <a:latin typeface="Arial"/>
                <a:cs typeface="Arial"/>
              </a:rPr>
              <a:t>y</a:t>
            </a:r>
            <a:r>
              <a:rPr sz="1235" spc="-124" dirty="0">
                <a:solidFill>
                  <a:srgbClr val="364B62"/>
                </a:solidFill>
                <a:latin typeface="Arial"/>
                <a:cs typeface="Arial"/>
              </a:rPr>
              <a:t> </a:t>
            </a:r>
            <a:r>
              <a:rPr sz="1235" spc="22" dirty="0">
                <a:solidFill>
                  <a:srgbClr val="364B62"/>
                </a:solidFill>
                <a:latin typeface="Arial"/>
                <a:cs typeface="Arial"/>
              </a:rPr>
              <a:t>Covar</a:t>
            </a:r>
            <a:r>
              <a:rPr sz="1235" spc="22" dirty="0">
                <a:solidFill>
                  <a:srgbClr val="1A232D"/>
                </a:solidFill>
                <a:latin typeface="Arial"/>
                <a:cs typeface="Arial"/>
              </a:rPr>
              <a:t>i</a:t>
            </a:r>
            <a:r>
              <a:rPr sz="1235" spc="22" dirty="0">
                <a:solidFill>
                  <a:srgbClr val="364B62"/>
                </a:solidFill>
                <a:latin typeface="Arial"/>
                <a:cs typeface="Arial"/>
              </a:rPr>
              <a:t>ance</a:t>
            </a:r>
            <a:r>
              <a:rPr sz="1235" spc="-79" dirty="0">
                <a:solidFill>
                  <a:srgbClr val="364B62"/>
                </a:solidFill>
                <a:latin typeface="Arial"/>
                <a:cs typeface="Arial"/>
              </a:rPr>
              <a:t> </a:t>
            </a:r>
            <a:r>
              <a:rPr sz="1235" spc="75" dirty="0">
                <a:solidFill>
                  <a:srgbClr val="364B62"/>
                </a:solidFill>
                <a:latin typeface="Arial"/>
                <a:cs typeface="Arial"/>
              </a:rPr>
              <a:t>stat</a:t>
            </a:r>
            <a:r>
              <a:rPr sz="1235" spc="75" dirty="0">
                <a:solidFill>
                  <a:srgbClr val="1A232D"/>
                </a:solidFill>
                <a:latin typeface="Arial"/>
                <a:cs typeface="Arial"/>
              </a:rPr>
              <a:t>i</a:t>
            </a:r>
            <a:r>
              <a:rPr sz="1235" spc="75" dirty="0">
                <a:solidFill>
                  <a:srgbClr val="364B62"/>
                </a:solidFill>
                <a:latin typeface="Arial"/>
                <a:cs typeface="Arial"/>
              </a:rPr>
              <a:t>on</a:t>
            </a:r>
            <a:r>
              <a:rPr sz="1235" spc="-93" dirty="0">
                <a:solidFill>
                  <a:srgbClr val="364B62"/>
                </a:solidFill>
                <a:latin typeface="Arial"/>
                <a:cs typeface="Arial"/>
              </a:rPr>
              <a:t> </a:t>
            </a:r>
            <a:r>
              <a:rPr sz="1235" spc="115" dirty="0">
                <a:solidFill>
                  <a:srgbClr val="364B62"/>
                </a:solidFill>
                <a:latin typeface="Arial"/>
                <a:cs typeface="Arial"/>
              </a:rPr>
              <a:t>in</a:t>
            </a:r>
            <a:r>
              <a:rPr sz="1235" spc="115" dirty="0">
                <a:solidFill>
                  <a:srgbClr val="465E77"/>
                </a:solidFill>
                <a:latin typeface="Arial"/>
                <a:cs typeface="Arial"/>
              </a:rPr>
              <a:t>t</a:t>
            </a:r>
            <a:r>
              <a:rPr sz="1235" spc="115" dirty="0">
                <a:solidFill>
                  <a:srgbClr val="1A232D"/>
                </a:solidFill>
                <a:latin typeface="Arial"/>
                <a:cs typeface="Arial"/>
              </a:rPr>
              <a:t>h</a:t>
            </a:r>
            <a:r>
              <a:rPr sz="1235" spc="115" dirty="0">
                <a:solidFill>
                  <a:srgbClr val="364B62"/>
                </a:solidFill>
                <a:latin typeface="Arial"/>
                <a:cs typeface="Arial"/>
              </a:rPr>
              <a:t>e</a:t>
            </a:r>
            <a:r>
              <a:rPr sz="1235" spc="-75" dirty="0">
                <a:solidFill>
                  <a:srgbClr val="364B62"/>
                </a:solidFill>
                <a:latin typeface="Arial"/>
                <a:cs typeface="Arial"/>
              </a:rPr>
              <a:t> </a:t>
            </a:r>
            <a:r>
              <a:rPr sz="1235" spc="35" dirty="0">
                <a:solidFill>
                  <a:srgbClr val="263646"/>
                </a:solidFill>
                <a:latin typeface="Arial"/>
                <a:cs typeface="Arial"/>
              </a:rPr>
              <a:t>F</a:t>
            </a:r>
            <a:r>
              <a:rPr sz="1235" spc="35" dirty="0">
                <a:solidFill>
                  <a:srgbClr val="07080C"/>
                </a:solidFill>
                <a:latin typeface="Arial"/>
                <a:cs typeface="Arial"/>
              </a:rPr>
              <a:t>l</a:t>
            </a:r>
            <a:r>
              <a:rPr sz="1235" spc="35" dirty="0">
                <a:solidFill>
                  <a:srgbClr val="364B62"/>
                </a:solidFill>
                <a:latin typeface="Arial"/>
                <a:cs typeface="Arial"/>
              </a:rPr>
              <a:t>o</a:t>
            </a:r>
            <a:r>
              <a:rPr sz="1235" spc="35" dirty="0">
                <a:solidFill>
                  <a:srgbClr val="1A232D"/>
                </a:solidFill>
                <a:latin typeface="Arial"/>
                <a:cs typeface="Arial"/>
              </a:rPr>
              <a:t>r</a:t>
            </a:r>
            <a:r>
              <a:rPr sz="1235" spc="35" dirty="0">
                <a:solidFill>
                  <a:srgbClr val="5D778C"/>
                </a:solidFill>
                <a:latin typeface="Arial"/>
                <a:cs typeface="Arial"/>
              </a:rPr>
              <a:t>i</a:t>
            </a:r>
            <a:r>
              <a:rPr sz="1235" spc="35" dirty="0">
                <a:solidFill>
                  <a:srgbClr val="465E77"/>
                </a:solidFill>
                <a:latin typeface="Arial"/>
                <a:cs typeface="Arial"/>
              </a:rPr>
              <a:t>da</a:t>
            </a:r>
            <a:r>
              <a:rPr sz="1235" spc="-22" dirty="0">
                <a:solidFill>
                  <a:srgbClr val="465E77"/>
                </a:solidFill>
                <a:latin typeface="Arial"/>
                <a:cs typeface="Arial"/>
              </a:rPr>
              <a:t> </a:t>
            </a:r>
            <a:r>
              <a:rPr sz="1235" spc="18" dirty="0">
                <a:solidFill>
                  <a:srgbClr val="1A232D"/>
                </a:solidFill>
                <a:latin typeface="Arial"/>
                <a:cs typeface="Arial"/>
              </a:rPr>
              <a:t>E</a:t>
            </a:r>
            <a:r>
              <a:rPr sz="1235" spc="18" dirty="0">
                <a:solidFill>
                  <a:srgbClr val="364B62"/>
                </a:solidFill>
                <a:latin typeface="Arial"/>
                <a:cs typeface="Arial"/>
              </a:rPr>
              <a:t>ve</a:t>
            </a:r>
            <a:r>
              <a:rPr sz="1235" spc="18" dirty="0">
                <a:solidFill>
                  <a:srgbClr val="1A232D"/>
                </a:solidFill>
                <a:latin typeface="Arial"/>
                <a:cs typeface="Arial"/>
              </a:rPr>
              <a:t>r</a:t>
            </a:r>
            <a:r>
              <a:rPr sz="1235" spc="18" dirty="0">
                <a:solidFill>
                  <a:srgbClr val="364B62"/>
                </a:solidFill>
                <a:latin typeface="Arial"/>
                <a:cs typeface="Arial"/>
              </a:rPr>
              <a:t>gl</a:t>
            </a:r>
            <a:r>
              <a:rPr sz="1235" spc="18" dirty="0">
                <a:solidFill>
                  <a:srgbClr val="263646"/>
                </a:solidFill>
                <a:latin typeface="Arial"/>
                <a:cs typeface="Arial"/>
              </a:rPr>
              <a:t>ad</a:t>
            </a:r>
            <a:r>
              <a:rPr sz="1235" spc="18" dirty="0">
                <a:solidFill>
                  <a:srgbClr val="364B62"/>
                </a:solidFill>
                <a:latin typeface="Arial"/>
                <a:cs typeface="Arial"/>
              </a:rPr>
              <a:t>es</a:t>
            </a:r>
            <a:endParaRPr sz="1235" dirty="0">
              <a:latin typeface="Arial"/>
              <a:cs typeface="Arial"/>
            </a:endParaRPr>
          </a:p>
          <a:p>
            <a:pPr marL="172580" marR="110384" indent="2948984">
              <a:lnSpc>
                <a:spcPct val="128600"/>
              </a:lnSpc>
              <a:spcBef>
                <a:spcPts val="31"/>
              </a:spcBef>
            </a:pPr>
            <a:r>
              <a:rPr sz="882" spc="75" dirty="0">
                <a:solidFill>
                  <a:srgbClr val="465E77"/>
                </a:solidFill>
                <a:latin typeface="Arial"/>
                <a:cs typeface="Arial"/>
              </a:rPr>
              <a:t>,</a:t>
            </a:r>
            <a:r>
              <a:rPr sz="1235" spc="75" dirty="0">
                <a:solidFill>
                  <a:srgbClr val="364B62"/>
                </a:solidFill>
                <a:latin typeface="Arial"/>
                <a:cs typeface="Arial"/>
              </a:rPr>
              <a:t>Ll-7500</a:t>
            </a:r>
            <a:r>
              <a:rPr sz="1235" spc="-202" dirty="0">
                <a:solidFill>
                  <a:srgbClr val="364B62"/>
                </a:solidFill>
                <a:latin typeface="Arial"/>
                <a:cs typeface="Arial"/>
              </a:rPr>
              <a:t> </a:t>
            </a:r>
            <a:r>
              <a:rPr sz="1235" spc="84" dirty="0">
                <a:solidFill>
                  <a:srgbClr val="364B62"/>
                </a:solidFill>
                <a:latin typeface="Arial"/>
                <a:cs typeface="Arial"/>
              </a:rPr>
              <a:t>fo</a:t>
            </a:r>
            <a:r>
              <a:rPr sz="1235" spc="84" dirty="0">
                <a:solidFill>
                  <a:srgbClr val="1A232D"/>
                </a:solidFill>
                <a:latin typeface="Arial"/>
                <a:cs typeface="Arial"/>
              </a:rPr>
              <a:t>r</a:t>
            </a:r>
            <a:r>
              <a:rPr sz="1235" spc="-97" dirty="0">
                <a:solidFill>
                  <a:srgbClr val="1A232D"/>
                </a:solidFill>
                <a:latin typeface="Arial"/>
                <a:cs typeface="Arial"/>
              </a:rPr>
              <a:t> </a:t>
            </a:r>
            <a:r>
              <a:rPr sz="1235" spc="-31" dirty="0">
                <a:solidFill>
                  <a:srgbClr val="263646"/>
                </a:solidFill>
                <a:latin typeface="Arial"/>
                <a:cs typeface="Arial"/>
              </a:rPr>
              <a:t>C</a:t>
            </a:r>
            <a:r>
              <a:rPr sz="1235" spc="-31" dirty="0">
                <a:solidFill>
                  <a:srgbClr val="364B62"/>
                </a:solidFill>
                <a:latin typeface="Arial"/>
                <a:cs typeface="Arial"/>
              </a:rPr>
              <a:t>0:1/</a:t>
            </a:r>
            <a:r>
              <a:rPr sz="1235" spc="-31" dirty="0">
                <a:solidFill>
                  <a:srgbClr val="263646"/>
                </a:solidFill>
                <a:latin typeface="Arial"/>
                <a:cs typeface="Arial"/>
              </a:rPr>
              <a:t>H</a:t>
            </a:r>
            <a:r>
              <a:rPr sz="1125" spc="-46" baseline="-19607" dirty="0">
                <a:solidFill>
                  <a:srgbClr val="364B62"/>
                </a:solidFill>
                <a:latin typeface="Times New Roman"/>
                <a:cs typeface="Times New Roman"/>
              </a:rPr>
              <a:t>2</a:t>
            </a:r>
            <a:r>
              <a:rPr sz="1125" spc="-172" baseline="-19607" dirty="0">
                <a:solidFill>
                  <a:srgbClr val="364B62"/>
                </a:solidFill>
                <a:latin typeface="Times New Roman"/>
                <a:cs typeface="Times New Roman"/>
              </a:rPr>
              <a:t> </a:t>
            </a:r>
            <a:r>
              <a:rPr sz="1235" spc="101" dirty="0">
                <a:solidFill>
                  <a:srgbClr val="364B62"/>
                </a:solidFill>
                <a:latin typeface="Arial"/>
                <a:cs typeface="Arial"/>
              </a:rPr>
              <a:t>0,some</a:t>
            </a:r>
            <a:r>
              <a:rPr sz="1235" spc="-44" dirty="0">
                <a:solidFill>
                  <a:srgbClr val="364B62"/>
                </a:solidFill>
                <a:latin typeface="Arial"/>
                <a:cs typeface="Arial"/>
              </a:rPr>
              <a:t> </a:t>
            </a:r>
            <a:r>
              <a:rPr sz="1235" spc="75" dirty="0">
                <a:solidFill>
                  <a:srgbClr val="364B62"/>
                </a:solidFill>
                <a:latin typeface="Arial"/>
                <a:cs typeface="Arial"/>
              </a:rPr>
              <a:t>anemomet</a:t>
            </a:r>
            <a:r>
              <a:rPr sz="1235" spc="75" dirty="0">
                <a:solidFill>
                  <a:srgbClr val="263646"/>
                </a:solidFill>
                <a:latin typeface="Arial"/>
                <a:cs typeface="Arial"/>
              </a:rPr>
              <a:t>e</a:t>
            </a:r>
            <a:r>
              <a:rPr sz="1235" spc="75" dirty="0">
                <a:solidFill>
                  <a:srgbClr val="364B62"/>
                </a:solidFill>
                <a:latin typeface="Arial"/>
                <a:cs typeface="Arial"/>
              </a:rPr>
              <a:t>r,and  </a:t>
            </a:r>
            <a:r>
              <a:rPr sz="1235" spc="44" dirty="0">
                <a:solidFill>
                  <a:srgbClr val="263646"/>
                </a:solidFill>
                <a:latin typeface="Arial"/>
                <a:cs typeface="Arial"/>
              </a:rPr>
              <a:t>air</a:t>
            </a:r>
            <a:r>
              <a:rPr sz="1235" spc="-168" dirty="0">
                <a:solidFill>
                  <a:srgbClr val="263646"/>
                </a:solidFill>
                <a:latin typeface="Arial"/>
                <a:cs typeface="Arial"/>
              </a:rPr>
              <a:t> </a:t>
            </a:r>
            <a:r>
              <a:rPr sz="1235" spc="53" dirty="0">
                <a:solidFill>
                  <a:srgbClr val="364B62"/>
                </a:solidFill>
                <a:latin typeface="Arial"/>
                <a:cs typeface="Arial"/>
              </a:rPr>
              <a:t>tem</a:t>
            </a:r>
            <a:r>
              <a:rPr sz="1235" spc="53" dirty="0">
                <a:solidFill>
                  <a:srgbClr val="263646"/>
                </a:solidFill>
                <a:latin typeface="Arial"/>
                <a:cs typeface="Arial"/>
              </a:rPr>
              <a:t>pe</a:t>
            </a:r>
            <a:r>
              <a:rPr sz="1235" spc="53" dirty="0">
                <a:solidFill>
                  <a:srgbClr val="465E77"/>
                </a:solidFill>
                <a:latin typeface="Arial"/>
                <a:cs typeface="Arial"/>
              </a:rPr>
              <a:t>ratu</a:t>
            </a:r>
            <a:r>
              <a:rPr sz="1235" spc="53" dirty="0">
                <a:solidFill>
                  <a:srgbClr val="1A232D"/>
                </a:solidFill>
                <a:latin typeface="Arial"/>
                <a:cs typeface="Arial"/>
              </a:rPr>
              <a:t>re</a:t>
            </a:r>
            <a:r>
              <a:rPr sz="1235" spc="53" dirty="0">
                <a:solidFill>
                  <a:srgbClr val="364B62"/>
                </a:solidFill>
                <a:latin typeface="Arial"/>
                <a:cs typeface="Arial"/>
              </a:rPr>
              <a:t>/relative</a:t>
            </a:r>
            <a:r>
              <a:rPr sz="1235" spc="22" dirty="0">
                <a:solidFill>
                  <a:srgbClr val="364B62"/>
                </a:solidFill>
                <a:latin typeface="Arial"/>
                <a:cs typeface="Arial"/>
              </a:rPr>
              <a:t> </a:t>
            </a:r>
            <a:r>
              <a:rPr sz="1235" spc="88" dirty="0">
                <a:solidFill>
                  <a:srgbClr val="364B62"/>
                </a:solidFill>
                <a:latin typeface="Arial"/>
                <a:cs typeface="Arial"/>
              </a:rPr>
              <a:t>humidity</a:t>
            </a:r>
            <a:r>
              <a:rPr sz="1235" spc="-18" dirty="0">
                <a:solidFill>
                  <a:srgbClr val="364B62"/>
                </a:solidFill>
                <a:latin typeface="Arial"/>
                <a:cs typeface="Arial"/>
              </a:rPr>
              <a:t> </a:t>
            </a:r>
            <a:r>
              <a:rPr sz="1235" spc="9" dirty="0">
                <a:solidFill>
                  <a:srgbClr val="364B62"/>
                </a:solidFill>
                <a:latin typeface="Arial"/>
                <a:cs typeface="Arial"/>
              </a:rPr>
              <a:t>sensors</a:t>
            </a:r>
            <a:r>
              <a:rPr sz="1235" spc="-172" dirty="0">
                <a:solidFill>
                  <a:srgbClr val="364B62"/>
                </a:solidFill>
                <a:latin typeface="Arial"/>
                <a:cs typeface="Arial"/>
              </a:rPr>
              <a:t> </a:t>
            </a:r>
            <a:r>
              <a:rPr sz="1235" spc="44" dirty="0">
                <a:solidFill>
                  <a:srgbClr val="364B62"/>
                </a:solidFill>
                <a:latin typeface="Arial"/>
                <a:cs typeface="Arial"/>
              </a:rPr>
              <a:t>and</a:t>
            </a:r>
            <a:r>
              <a:rPr sz="1235" spc="-40" dirty="0">
                <a:solidFill>
                  <a:srgbClr val="364B62"/>
                </a:solidFill>
                <a:latin typeface="Arial"/>
                <a:cs typeface="Arial"/>
              </a:rPr>
              <a:t> </a:t>
            </a:r>
            <a:r>
              <a:rPr sz="1235" spc="53" dirty="0">
                <a:solidFill>
                  <a:srgbClr val="364B62"/>
                </a:solidFill>
                <a:latin typeface="Arial"/>
                <a:cs typeface="Arial"/>
              </a:rPr>
              <a:t>barome</a:t>
            </a:r>
            <a:r>
              <a:rPr sz="1235" spc="53" dirty="0">
                <a:solidFill>
                  <a:srgbClr val="1A232D"/>
                </a:solidFill>
                <a:latin typeface="Arial"/>
                <a:cs typeface="Arial"/>
              </a:rPr>
              <a:t>t</a:t>
            </a:r>
            <a:r>
              <a:rPr sz="1235" spc="53" dirty="0">
                <a:solidFill>
                  <a:srgbClr val="364B62"/>
                </a:solidFill>
                <a:latin typeface="Arial"/>
                <a:cs typeface="Arial"/>
              </a:rPr>
              <a:t>e</a:t>
            </a:r>
            <a:r>
              <a:rPr sz="1235" spc="53" dirty="0">
                <a:solidFill>
                  <a:srgbClr val="1A232D"/>
                </a:solidFill>
                <a:latin typeface="Arial"/>
                <a:cs typeface="Arial"/>
              </a:rPr>
              <a:t>r</a:t>
            </a:r>
            <a:endParaRPr sz="1235" dirty="0">
              <a:latin typeface="Arial"/>
              <a:cs typeface="Arial"/>
            </a:endParaRPr>
          </a:p>
        </p:txBody>
      </p:sp>
      <p:sp>
        <p:nvSpPr>
          <p:cNvPr id="11" name="object 11"/>
          <p:cNvSpPr txBox="1"/>
          <p:nvPr/>
        </p:nvSpPr>
        <p:spPr>
          <a:xfrm>
            <a:off x="2954318" y="4632511"/>
            <a:ext cx="5991785" cy="1206356"/>
          </a:xfrm>
          <a:prstGeom prst="rect">
            <a:avLst/>
          </a:prstGeom>
        </p:spPr>
        <p:txBody>
          <a:bodyPr vert="horz" wrap="square" lIns="0" tIns="0" rIns="0" bIns="0" rtlCol="0">
            <a:spAutoFit/>
          </a:bodyPr>
          <a:lstStyle/>
          <a:p>
            <a:pPr marL="180424" indent="-161373">
              <a:buChar char="•"/>
              <a:tabLst>
                <a:tab pos="180984" algn="l"/>
              </a:tabLst>
            </a:pPr>
            <a:r>
              <a:rPr sz="1279" spc="4" dirty="0">
                <a:solidFill>
                  <a:srgbClr val="364B62"/>
                </a:solidFill>
                <a:latin typeface="Arial"/>
                <a:cs typeface="Arial"/>
              </a:rPr>
              <a:t>The</a:t>
            </a:r>
            <a:r>
              <a:rPr sz="1279" spc="-159" dirty="0">
                <a:solidFill>
                  <a:srgbClr val="364B62"/>
                </a:solidFill>
                <a:latin typeface="Arial"/>
                <a:cs typeface="Arial"/>
              </a:rPr>
              <a:t> </a:t>
            </a:r>
            <a:r>
              <a:rPr sz="1059" spc="296" dirty="0">
                <a:solidFill>
                  <a:srgbClr val="1A232D"/>
                </a:solidFill>
                <a:latin typeface="Times New Roman"/>
                <a:cs typeface="Times New Roman"/>
              </a:rPr>
              <a:t>12</a:t>
            </a:r>
            <a:r>
              <a:rPr sz="1059" spc="-53" dirty="0">
                <a:solidFill>
                  <a:srgbClr val="1A232D"/>
                </a:solidFill>
                <a:latin typeface="Times New Roman"/>
                <a:cs typeface="Times New Roman"/>
              </a:rPr>
              <a:t> </a:t>
            </a:r>
            <a:r>
              <a:rPr sz="1235" spc="79" dirty="0">
                <a:solidFill>
                  <a:srgbClr val="465E77"/>
                </a:solidFill>
                <a:latin typeface="Arial"/>
                <a:cs typeface="Arial"/>
              </a:rPr>
              <a:t>lb</a:t>
            </a:r>
            <a:r>
              <a:rPr sz="1235" spc="79" dirty="0">
                <a:solidFill>
                  <a:srgbClr val="263646"/>
                </a:solidFill>
                <a:latin typeface="Arial"/>
                <a:cs typeface="Arial"/>
              </a:rPr>
              <a:t>.</a:t>
            </a:r>
            <a:r>
              <a:rPr sz="1279" spc="79" dirty="0">
                <a:solidFill>
                  <a:srgbClr val="465E77"/>
                </a:solidFill>
                <a:latin typeface="Arial"/>
                <a:cs typeface="Arial"/>
              </a:rPr>
              <a:t>(5.5</a:t>
            </a:r>
            <a:r>
              <a:rPr sz="1279" spc="-202" dirty="0">
                <a:solidFill>
                  <a:srgbClr val="465E77"/>
                </a:solidFill>
                <a:latin typeface="Arial"/>
                <a:cs typeface="Arial"/>
              </a:rPr>
              <a:t> </a:t>
            </a:r>
            <a:r>
              <a:rPr sz="1235" spc="79" dirty="0">
                <a:solidFill>
                  <a:srgbClr val="465E77"/>
                </a:solidFill>
                <a:latin typeface="Arial"/>
                <a:cs typeface="Arial"/>
              </a:rPr>
              <a:t>kg)</a:t>
            </a:r>
            <a:r>
              <a:rPr sz="1235" spc="-229" dirty="0">
                <a:solidFill>
                  <a:srgbClr val="465E77"/>
                </a:solidFill>
                <a:latin typeface="Arial"/>
                <a:cs typeface="Arial"/>
              </a:rPr>
              <a:t> </a:t>
            </a:r>
            <a:r>
              <a:rPr sz="1279" spc="31" dirty="0">
                <a:solidFill>
                  <a:srgbClr val="364B62"/>
                </a:solidFill>
                <a:latin typeface="Arial"/>
                <a:cs typeface="Arial"/>
              </a:rPr>
              <a:t>op</a:t>
            </a:r>
            <a:r>
              <a:rPr sz="1279" spc="31" dirty="0">
                <a:solidFill>
                  <a:srgbClr val="263646"/>
                </a:solidFill>
                <a:latin typeface="Arial"/>
                <a:cs typeface="Arial"/>
              </a:rPr>
              <a:t>en</a:t>
            </a:r>
            <a:r>
              <a:rPr sz="1279" spc="-40" dirty="0">
                <a:solidFill>
                  <a:srgbClr val="263646"/>
                </a:solidFill>
                <a:latin typeface="Arial"/>
                <a:cs typeface="Arial"/>
              </a:rPr>
              <a:t> </a:t>
            </a:r>
            <a:r>
              <a:rPr sz="1279" spc="66" dirty="0">
                <a:solidFill>
                  <a:srgbClr val="465E77"/>
                </a:solidFill>
                <a:latin typeface="Arial"/>
                <a:cs typeface="Arial"/>
              </a:rPr>
              <a:t>pa</a:t>
            </a:r>
            <a:r>
              <a:rPr sz="1279" spc="66" dirty="0">
                <a:solidFill>
                  <a:srgbClr val="1A232D"/>
                </a:solidFill>
                <a:latin typeface="Arial"/>
                <a:cs typeface="Arial"/>
              </a:rPr>
              <a:t>t</a:t>
            </a:r>
            <a:r>
              <a:rPr sz="1279" spc="66" dirty="0">
                <a:solidFill>
                  <a:srgbClr val="364B62"/>
                </a:solidFill>
                <a:latin typeface="Arial"/>
                <a:cs typeface="Arial"/>
              </a:rPr>
              <a:t>h</a:t>
            </a:r>
            <a:r>
              <a:rPr sz="1279" spc="-212" dirty="0">
                <a:solidFill>
                  <a:srgbClr val="364B62"/>
                </a:solidFill>
                <a:latin typeface="Arial"/>
                <a:cs typeface="Arial"/>
              </a:rPr>
              <a:t> </a:t>
            </a:r>
            <a:r>
              <a:rPr sz="1279" spc="40" dirty="0">
                <a:solidFill>
                  <a:srgbClr val="465E77"/>
                </a:solidFill>
                <a:latin typeface="Arial"/>
                <a:cs typeface="Arial"/>
              </a:rPr>
              <a:t>me</a:t>
            </a:r>
            <a:r>
              <a:rPr sz="1279" spc="40" dirty="0">
                <a:solidFill>
                  <a:srgbClr val="263646"/>
                </a:solidFill>
                <a:latin typeface="Arial"/>
                <a:cs typeface="Arial"/>
              </a:rPr>
              <a:t>t</a:t>
            </a:r>
            <a:r>
              <a:rPr sz="1279" spc="40" dirty="0">
                <a:solidFill>
                  <a:srgbClr val="465E77"/>
                </a:solidFill>
                <a:latin typeface="Arial"/>
                <a:cs typeface="Arial"/>
              </a:rPr>
              <a:t>hane</a:t>
            </a:r>
            <a:r>
              <a:rPr sz="1279" spc="-159" dirty="0">
                <a:solidFill>
                  <a:srgbClr val="465E77"/>
                </a:solidFill>
                <a:latin typeface="Arial"/>
                <a:cs typeface="Arial"/>
              </a:rPr>
              <a:t> </a:t>
            </a:r>
            <a:r>
              <a:rPr sz="1279" spc="-4" dirty="0">
                <a:solidFill>
                  <a:srgbClr val="364B62"/>
                </a:solidFill>
                <a:latin typeface="Arial"/>
                <a:cs typeface="Arial"/>
              </a:rPr>
              <a:t>anatyz</a:t>
            </a:r>
            <a:r>
              <a:rPr sz="1279" spc="-4" dirty="0">
                <a:solidFill>
                  <a:srgbClr val="263646"/>
                </a:solidFill>
                <a:latin typeface="Arial"/>
                <a:cs typeface="Arial"/>
              </a:rPr>
              <a:t>er</a:t>
            </a:r>
            <a:r>
              <a:rPr sz="1279" spc="-141" dirty="0">
                <a:solidFill>
                  <a:srgbClr val="263646"/>
                </a:solidFill>
                <a:latin typeface="Arial"/>
                <a:cs typeface="Arial"/>
              </a:rPr>
              <a:t> </a:t>
            </a:r>
            <a:r>
              <a:rPr sz="1279" spc="-18" dirty="0">
                <a:solidFill>
                  <a:srgbClr val="364B62"/>
                </a:solidFill>
                <a:latin typeface="Arial"/>
                <a:cs typeface="Arial"/>
              </a:rPr>
              <a:t>was</a:t>
            </a:r>
            <a:r>
              <a:rPr sz="1279" spc="-119" dirty="0">
                <a:solidFill>
                  <a:srgbClr val="364B62"/>
                </a:solidFill>
                <a:latin typeface="Arial"/>
                <a:cs typeface="Arial"/>
              </a:rPr>
              <a:t> </a:t>
            </a:r>
            <a:r>
              <a:rPr sz="1279" spc="4" dirty="0">
                <a:solidFill>
                  <a:srgbClr val="263646"/>
                </a:solidFill>
                <a:latin typeface="Arial"/>
                <a:cs typeface="Arial"/>
              </a:rPr>
              <a:t>c</a:t>
            </a:r>
            <a:r>
              <a:rPr sz="1279" spc="4" dirty="0">
                <a:solidFill>
                  <a:srgbClr val="364B62"/>
                </a:solidFill>
                <a:latin typeface="Arial"/>
                <a:cs typeface="Arial"/>
              </a:rPr>
              <a:t>ar</a:t>
            </a:r>
            <a:r>
              <a:rPr sz="1279" spc="4" dirty="0">
                <a:solidFill>
                  <a:srgbClr val="1A232D"/>
                </a:solidFill>
                <a:latin typeface="Arial"/>
                <a:cs typeface="Arial"/>
              </a:rPr>
              <a:t>r</a:t>
            </a:r>
            <a:r>
              <a:rPr sz="1279" spc="4" dirty="0">
                <a:solidFill>
                  <a:srgbClr val="364B62"/>
                </a:solidFill>
                <a:latin typeface="Arial"/>
                <a:cs typeface="Arial"/>
              </a:rPr>
              <a:t>i</a:t>
            </a:r>
            <a:r>
              <a:rPr sz="1279" spc="4" dirty="0">
                <a:solidFill>
                  <a:srgbClr val="263646"/>
                </a:solidFill>
                <a:latin typeface="Arial"/>
                <a:cs typeface="Arial"/>
              </a:rPr>
              <a:t>ed</a:t>
            </a:r>
            <a:r>
              <a:rPr sz="1279" spc="-137" dirty="0">
                <a:solidFill>
                  <a:srgbClr val="263646"/>
                </a:solidFill>
                <a:latin typeface="Arial"/>
                <a:cs typeface="Arial"/>
              </a:rPr>
              <a:t> </a:t>
            </a:r>
            <a:r>
              <a:rPr sz="1279" spc="62" dirty="0">
                <a:solidFill>
                  <a:srgbClr val="1A232D"/>
                </a:solidFill>
                <a:latin typeface="Arial"/>
                <a:cs typeface="Arial"/>
              </a:rPr>
              <a:t>In</a:t>
            </a:r>
            <a:r>
              <a:rPr sz="1279" spc="62" dirty="0">
                <a:solidFill>
                  <a:srgbClr val="364B62"/>
                </a:solidFill>
                <a:latin typeface="Arial"/>
                <a:cs typeface="Arial"/>
              </a:rPr>
              <a:t>to</a:t>
            </a:r>
            <a:r>
              <a:rPr sz="1279" spc="-221" dirty="0">
                <a:solidFill>
                  <a:srgbClr val="364B62"/>
                </a:solidFill>
                <a:latin typeface="Arial"/>
                <a:cs typeface="Arial"/>
              </a:rPr>
              <a:t> </a:t>
            </a:r>
            <a:r>
              <a:rPr sz="1235" spc="106" dirty="0">
                <a:solidFill>
                  <a:srgbClr val="364B62"/>
                </a:solidFill>
                <a:latin typeface="Arial"/>
                <a:cs typeface="Arial"/>
              </a:rPr>
              <a:t>the</a:t>
            </a:r>
            <a:r>
              <a:rPr sz="1235" spc="-190" dirty="0">
                <a:solidFill>
                  <a:srgbClr val="364B62"/>
                </a:solidFill>
                <a:latin typeface="Arial"/>
                <a:cs typeface="Arial"/>
              </a:rPr>
              <a:t> </a:t>
            </a:r>
            <a:r>
              <a:rPr sz="1279" spc="66" dirty="0">
                <a:solidFill>
                  <a:srgbClr val="364B62"/>
                </a:solidFill>
                <a:latin typeface="Arial"/>
                <a:cs typeface="Arial"/>
              </a:rPr>
              <a:t>wet</a:t>
            </a:r>
            <a:r>
              <a:rPr sz="1279" spc="66" dirty="0">
                <a:solidFill>
                  <a:srgbClr val="07080C"/>
                </a:solidFill>
                <a:latin typeface="Arial"/>
                <a:cs typeface="Arial"/>
              </a:rPr>
              <a:t>l</a:t>
            </a:r>
            <a:r>
              <a:rPr sz="1279" spc="66" dirty="0">
                <a:solidFill>
                  <a:srgbClr val="364B62"/>
                </a:solidFill>
                <a:latin typeface="Arial"/>
                <a:cs typeface="Arial"/>
              </a:rPr>
              <a:t>and</a:t>
            </a:r>
            <a:r>
              <a:rPr sz="1279" spc="-194" dirty="0">
                <a:solidFill>
                  <a:srgbClr val="364B62"/>
                </a:solidFill>
                <a:latin typeface="Arial"/>
                <a:cs typeface="Arial"/>
              </a:rPr>
              <a:t> </a:t>
            </a:r>
            <a:r>
              <a:rPr sz="1324" dirty="0">
                <a:solidFill>
                  <a:srgbClr val="263646"/>
                </a:solidFill>
                <a:latin typeface="Arial"/>
                <a:cs typeface="Arial"/>
              </a:rPr>
              <a:t>b</a:t>
            </a:r>
            <a:r>
              <a:rPr sz="1324" dirty="0">
                <a:solidFill>
                  <a:srgbClr val="364B62"/>
                </a:solidFill>
                <a:latin typeface="Arial"/>
                <a:cs typeface="Arial"/>
              </a:rPr>
              <a:t>y</a:t>
            </a:r>
            <a:endParaRPr sz="1324">
              <a:latin typeface="Arial"/>
              <a:cs typeface="Arial"/>
            </a:endParaRPr>
          </a:p>
          <a:p>
            <a:pPr marL="180424">
              <a:spcBef>
                <a:spcPts val="260"/>
              </a:spcBef>
            </a:pPr>
            <a:r>
              <a:rPr sz="1412" spc="-40" dirty="0">
                <a:solidFill>
                  <a:srgbClr val="364B62"/>
                </a:solidFill>
                <a:latin typeface="Arial"/>
                <a:cs typeface="Arial"/>
              </a:rPr>
              <a:t>one</a:t>
            </a:r>
            <a:r>
              <a:rPr sz="1412" spc="-202" dirty="0">
                <a:solidFill>
                  <a:srgbClr val="364B62"/>
                </a:solidFill>
                <a:latin typeface="Arial"/>
                <a:cs typeface="Arial"/>
              </a:rPr>
              <a:t> </a:t>
            </a:r>
            <a:r>
              <a:rPr sz="1412" spc="-49" dirty="0">
                <a:solidFill>
                  <a:srgbClr val="364B62"/>
                </a:solidFill>
                <a:latin typeface="Arial"/>
                <a:cs typeface="Arial"/>
              </a:rPr>
              <a:t>perso</a:t>
            </a:r>
            <a:r>
              <a:rPr sz="1412" spc="-49" dirty="0">
                <a:solidFill>
                  <a:srgbClr val="1A232D"/>
                </a:solidFill>
                <a:latin typeface="Arial"/>
                <a:cs typeface="Arial"/>
              </a:rPr>
              <a:t>n</a:t>
            </a:r>
            <a:r>
              <a:rPr sz="1412" spc="-229" dirty="0">
                <a:solidFill>
                  <a:srgbClr val="1A232D"/>
                </a:solidFill>
                <a:latin typeface="Arial"/>
                <a:cs typeface="Arial"/>
              </a:rPr>
              <a:t> </a:t>
            </a:r>
            <a:r>
              <a:rPr sz="1412" spc="79" dirty="0">
                <a:solidFill>
                  <a:srgbClr val="364B62"/>
                </a:solidFill>
                <a:latin typeface="Arial"/>
                <a:cs typeface="Arial"/>
              </a:rPr>
              <a:t>inthe</a:t>
            </a:r>
            <a:r>
              <a:rPr sz="1412" spc="-154" dirty="0">
                <a:solidFill>
                  <a:srgbClr val="364B62"/>
                </a:solidFill>
                <a:latin typeface="Arial"/>
                <a:cs typeface="Arial"/>
              </a:rPr>
              <a:t> </a:t>
            </a:r>
            <a:r>
              <a:rPr sz="1412" spc="-66" dirty="0">
                <a:solidFill>
                  <a:srgbClr val="364B62"/>
                </a:solidFill>
                <a:latin typeface="Arial"/>
                <a:cs typeface="Arial"/>
              </a:rPr>
              <a:t>backpack,</a:t>
            </a:r>
            <a:r>
              <a:rPr sz="1412" spc="-79" dirty="0">
                <a:solidFill>
                  <a:srgbClr val="364B62"/>
                </a:solidFill>
                <a:latin typeface="Arial"/>
                <a:cs typeface="Arial"/>
              </a:rPr>
              <a:t> </a:t>
            </a:r>
            <a:r>
              <a:rPr sz="1412" spc="-49" dirty="0">
                <a:solidFill>
                  <a:srgbClr val="364B62"/>
                </a:solidFill>
                <a:latin typeface="Arial"/>
                <a:cs typeface="Arial"/>
              </a:rPr>
              <a:t>along</a:t>
            </a:r>
            <a:r>
              <a:rPr sz="1412" spc="-180" dirty="0">
                <a:solidFill>
                  <a:srgbClr val="364B62"/>
                </a:solidFill>
                <a:latin typeface="Arial"/>
                <a:cs typeface="Arial"/>
              </a:rPr>
              <a:t> </a:t>
            </a:r>
            <a:r>
              <a:rPr sz="1368" spc="79" dirty="0">
                <a:solidFill>
                  <a:srgbClr val="364B62"/>
                </a:solidFill>
                <a:latin typeface="Arial"/>
                <a:cs typeface="Arial"/>
              </a:rPr>
              <a:t>w</a:t>
            </a:r>
            <a:r>
              <a:rPr sz="1368" spc="79" dirty="0">
                <a:solidFill>
                  <a:srgbClr val="1A232D"/>
                </a:solidFill>
                <a:latin typeface="Arial"/>
                <a:cs typeface="Arial"/>
              </a:rPr>
              <a:t>i</a:t>
            </a:r>
            <a:r>
              <a:rPr sz="1368" spc="79" dirty="0">
                <a:solidFill>
                  <a:srgbClr val="364B62"/>
                </a:solidFill>
                <a:latin typeface="Arial"/>
                <a:cs typeface="Arial"/>
              </a:rPr>
              <a:t>th</a:t>
            </a:r>
            <a:r>
              <a:rPr sz="1368" spc="-247" dirty="0">
                <a:solidFill>
                  <a:srgbClr val="364B62"/>
                </a:solidFill>
                <a:latin typeface="Arial"/>
                <a:cs typeface="Arial"/>
              </a:rPr>
              <a:t> </a:t>
            </a:r>
            <a:r>
              <a:rPr sz="1412" spc="18" dirty="0">
                <a:solidFill>
                  <a:srgbClr val="364B62"/>
                </a:solidFill>
                <a:latin typeface="Arial"/>
                <a:cs typeface="Arial"/>
              </a:rPr>
              <a:t>too</a:t>
            </a:r>
            <a:r>
              <a:rPr sz="1412" spc="18" dirty="0">
                <a:solidFill>
                  <a:srgbClr val="07080C"/>
                </a:solidFill>
                <a:latin typeface="Arial"/>
                <a:cs typeface="Arial"/>
              </a:rPr>
              <a:t>l</a:t>
            </a:r>
            <a:r>
              <a:rPr sz="1412" spc="18" dirty="0">
                <a:solidFill>
                  <a:srgbClr val="364B62"/>
                </a:solidFill>
                <a:latin typeface="Arial"/>
                <a:cs typeface="Arial"/>
              </a:rPr>
              <a:t>s,other</a:t>
            </a:r>
            <a:r>
              <a:rPr sz="1412" spc="-137" dirty="0">
                <a:solidFill>
                  <a:srgbClr val="364B62"/>
                </a:solidFill>
                <a:latin typeface="Arial"/>
                <a:cs typeface="Arial"/>
              </a:rPr>
              <a:t> </a:t>
            </a:r>
            <a:r>
              <a:rPr sz="1412" spc="-40" dirty="0">
                <a:solidFill>
                  <a:srgbClr val="364B62"/>
                </a:solidFill>
                <a:latin typeface="Arial"/>
                <a:cs typeface="Arial"/>
              </a:rPr>
              <a:t>se</a:t>
            </a:r>
            <a:r>
              <a:rPr sz="1412" spc="-40" dirty="0">
                <a:solidFill>
                  <a:srgbClr val="1A232D"/>
                </a:solidFill>
                <a:latin typeface="Arial"/>
                <a:cs typeface="Arial"/>
              </a:rPr>
              <a:t>n</a:t>
            </a:r>
            <a:r>
              <a:rPr sz="1412" spc="-40" dirty="0">
                <a:solidFill>
                  <a:srgbClr val="364B62"/>
                </a:solidFill>
                <a:latin typeface="Arial"/>
                <a:cs typeface="Arial"/>
              </a:rPr>
              <a:t>sors,and</a:t>
            </a:r>
            <a:r>
              <a:rPr sz="1412" spc="-202" dirty="0">
                <a:solidFill>
                  <a:srgbClr val="364B62"/>
                </a:solidFill>
                <a:latin typeface="Arial"/>
                <a:cs typeface="Arial"/>
              </a:rPr>
              <a:t> </a:t>
            </a:r>
            <a:r>
              <a:rPr sz="1412" spc="-106" dirty="0">
                <a:solidFill>
                  <a:srgbClr val="364B62"/>
                </a:solidFill>
                <a:latin typeface="Arial"/>
                <a:cs typeface="Arial"/>
              </a:rPr>
              <a:t>a</a:t>
            </a:r>
            <a:r>
              <a:rPr sz="1412" spc="-146" dirty="0">
                <a:solidFill>
                  <a:srgbClr val="364B62"/>
                </a:solidFill>
                <a:latin typeface="Arial"/>
                <a:cs typeface="Arial"/>
              </a:rPr>
              <a:t> </a:t>
            </a:r>
            <a:r>
              <a:rPr sz="1412" spc="-4" dirty="0">
                <a:solidFill>
                  <a:srgbClr val="465E77"/>
                </a:solidFill>
                <a:latin typeface="Arial"/>
                <a:cs typeface="Arial"/>
              </a:rPr>
              <a:t>la</a:t>
            </a:r>
            <a:r>
              <a:rPr sz="1412" spc="-4" dirty="0">
                <a:solidFill>
                  <a:srgbClr val="263646"/>
                </a:solidFill>
                <a:latin typeface="Arial"/>
                <a:cs typeface="Arial"/>
              </a:rPr>
              <a:t>p</a:t>
            </a:r>
            <a:r>
              <a:rPr sz="1412" spc="-4" dirty="0">
                <a:solidFill>
                  <a:srgbClr val="364B62"/>
                </a:solidFill>
                <a:latin typeface="Arial"/>
                <a:cs typeface="Arial"/>
              </a:rPr>
              <a:t>top</a:t>
            </a:r>
            <a:endParaRPr sz="1412">
              <a:latin typeface="Arial"/>
              <a:cs typeface="Arial"/>
            </a:endParaRPr>
          </a:p>
          <a:p>
            <a:pPr>
              <a:spcBef>
                <a:spcPts val="38"/>
              </a:spcBef>
            </a:pPr>
            <a:endParaRPr sz="1721">
              <a:latin typeface="Times New Roman"/>
              <a:cs typeface="Times New Roman"/>
            </a:endParaRPr>
          </a:p>
          <a:p>
            <a:pPr marL="11206"/>
            <a:r>
              <a:rPr sz="1500" spc="66" dirty="0">
                <a:solidFill>
                  <a:srgbClr val="465E77"/>
                </a:solidFill>
                <a:latin typeface="Arial"/>
                <a:cs typeface="Arial"/>
              </a:rPr>
              <a:t>•</a:t>
            </a:r>
            <a:r>
              <a:rPr sz="1500" spc="66" dirty="0">
                <a:solidFill>
                  <a:srgbClr val="364B62"/>
                </a:solidFill>
                <a:latin typeface="Arial"/>
                <a:cs typeface="Arial"/>
              </a:rPr>
              <a:t>Insuc</a:t>
            </a:r>
            <a:r>
              <a:rPr sz="1500" spc="66" dirty="0">
                <a:solidFill>
                  <a:srgbClr val="263646"/>
                </a:solidFill>
                <a:latin typeface="Arial"/>
                <a:cs typeface="Arial"/>
              </a:rPr>
              <a:t>h</a:t>
            </a:r>
            <a:r>
              <a:rPr sz="1500" spc="-194" dirty="0">
                <a:solidFill>
                  <a:srgbClr val="263646"/>
                </a:solidFill>
                <a:latin typeface="Arial"/>
                <a:cs typeface="Arial"/>
              </a:rPr>
              <a:t> </a:t>
            </a:r>
            <a:r>
              <a:rPr sz="1500" spc="-71" dirty="0">
                <a:solidFill>
                  <a:srgbClr val="364B62"/>
                </a:solidFill>
                <a:latin typeface="Arial"/>
                <a:cs typeface="Arial"/>
              </a:rPr>
              <a:t>re</a:t>
            </a:r>
            <a:r>
              <a:rPr sz="1500" spc="-71" dirty="0">
                <a:solidFill>
                  <a:srgbClr val="263646"/>
                </a:solidFill>
                <a:latin typeface="Arial"/>
                <a:cs typeface="Arial"/>
              </a:rPr>
              <a:t>m</a:t>
            </a:r>
            <a:r>
              <a:rPr sz="1500" spc="-71" dirty="0">
                <a:solidFill>
                  <a:srgbClr val="364B62"/>
                </a:solidFill>
                <a:latin typeface="Arial"/>
                <a:cs typeface="Arial"/>
              </a:rPr>
              <a:t>ote</a:t>
            </a:r>
            <a:r>
              <a:rPr sz="1500" spc="-146" dirty="0">
                <a:solidFill>
                  <a:srgbClr val="364B62"/>
                </a:solidFill>
                <a:latin typeface="Arial"/>
                <a:cs typeface="Arial"/>
              </a:rPr>
              <a:t> </a:t>
            </a:r>
            <a:r>
              <a:rPr sz="1500" spc="-106" dirty="0">
                <a:solidFill>
                  <a:srgbClr val="263646"/>
                </a:solidFill>
                <a:latin typeface="Arial"/>
                <a:cs typeface="Arial"/>
              </a:rPr>
              <a:t>pl</a:t>
            </a:r>
            <a:r>
              <a:rPr sz="1500" spc="-106" dirty="0">
                <a:solidFill>
                  <a:srgbClr val="364B62"/>
                </a:solidFill>
                <a:latin typeface="Arial"/>
                <a:cs typeface="Arial"/>
              </a:rPr>
              <a:t>aces</a:t>
            </a:r>
            <a:r>
              <a:rPr sz="1500" spc="-190" dirty="0">
                <a:solidFill>
                  <a:srgbClr val="364B62"/>
                </a:solidFill>
                <a:latin typeface="Arial"/>
                <a:cs typeface="Arial"/>
              </a:rPr>
              <a:t> </a:t>
            </a:r>
            <a:r>
              <a:rPr sz="1500" spc="-75" dirty="0">
                <a:solidFill>
                  <a:srgbClr val="364B62"/>
                </a:solidFill>
                <a:latin typeface="Arial"/>
                <a:cs typeface="Arial"/>
              </a:rPr>
              <a:t>occasiona</a:t>
            </a:r>
            <a:r>
              <a:rPr sz="1500" spc="-75" dirty="0">
                <a:solidFill>
                  <a:srgbClr val="1A232D"/>
                </a:solidFill>
                <a:latin typeface="Arial"/>
                <a:cs typeface="Arial"/>
              </a:rPr>
              <a:t>l</a:t>
            </a:r>
            <a:r>
              <a:rPr sz="1500" spc="-75" dirty="0">
                <a:solidFill>
                  <a:srgbClr val="364B62"/>
                </a:solidFill>
                <a:latin typeface="Arial"/>
                <a:cs typeface="Arial"/>
              </a:rPr>
              <a:t>calibrationchecks</a:t>
            </a:r>
            <a:r>
              <a:rPr sz="1500" spc="-180" dirty="0">
                <a:solidFill>
                  <a:srgbClr val="364B62"/>
                </a:solidFill>
                <a:latin typeface="Arial"/>
                <a:cs typeface="Arial"/>
              </a:rPr>
              <a:t> </a:t>
            </a:r>
            <a:r>
              <a:rPr sz="1500" spc="-88" dirty="0">
                <a:solidFill>
                  <a:srgbClr val="364B62"/>
                </a:solidFill>
                <a:latin typeface="Arial"/>
                <a:cs typeface="Arial"/>
              </a:rPr>
              <a:t>ca</a:t>
            </a:r>
            <a:r>
              <a:rPr sz="1500" spc="-88" dirty="0">
                <a:solidFill>
                  <a:srgbClr val="263646"/>
                </a:solidFill>
                <a:latin typeface="Arial"/>
                <a:cs typeface="Arial"/>
              </a:rPr>
              <a:t>n</a:t>
            </a:r>
            <a:r>
              <a:rPr sz="1500" spc="-221" dirty="0">
                <a:solidFill>
                  <a:srgbClr val="263646"/>
                </a:solidFill>
                <a:latin typeface="Arial"/>
                <a:cs typeface="Arial"/>
              </a:rPr>
              <a:t> </a:t>
            </a:r>
            <a:r>
              <a:rPr sz="1544" spc="-124" dirty="0">
                <a:solidFill>
                  <a:srgbClr val="364B62"/>
                </a:solidFill>
                <a:latin typeface="Arial"/>
                <a:cs typeface="Arial"/>
              </a:rPr>
              <a:t>be</a:t>
            </a:r>
            <a:r>
              <a:rPr sz="1544" spc="-251" dirty="0">
                <a:solidFill>
                  <a:srgbClr val="364B62"/>
                </a:solidFill>
                <a:latin typeface="Arial"/>
                <a:cs typeface="Arial"/>
              </a:rPr>
              <a:t> </a:t>
            </a:r>
            <a:r>
              <a:rPr sz="1500" spc="-75" dirty="0">
                <a:solidFill>
                  <a:srgbClr val="364B62"/>
                </a:solidFill>
                <a:latin typeface="Arial"/>
                <a:cs typeface="Arial"/>
              </a:rPr>
              <a:t>done</a:t>
            </a:r>
            <a:r>
              <a:rPr sz="1500" spc="-216" dirty="0">
                <a:solidFill>
                  <a:srgbClr val="364B62"/>
                </a:solidFill>
                <a:latin typeface="Arial"/>
                <a:cs typeface="Arial"/>
              </a:rPr>
              <a:t> </a:t>
            </a:r>
            <a:r>
              <a:rPr sz="1500" spc="-75" dirty="0">
                <a:solidFill>
                  <a:srgbClr val="364B62"/>
                </a:solidFill>
                <a:latin typeface="Arial"/>
                <a:cs typeface="Arial"/>
              </a:rPr>
              <a:t>us</a:t>
            </a:r>
            <a:r>
              <a:rPr sz="1500" spc="-75" dirty="0">
                <a:solidFill>
                  <a:srgbClr val="263646"/>
                </a:solidFill>
                <a:latin typeface="Arial"/>
                <a:cs typeface="Arial"/>
              </a:rPr>
              <a:t>ing</a:t>
            </a:r>
            <a:r>
              <a:rPr sz="1500" spc="-202" dirty="0">
                <a:solidFill>
                  <a:srgbClr val="263646"/>
                </a:solidFill>
                <a:latin typeface="Arial"/>
                <a:cs typeface="Arial"/>
              </a:rPr>
              <a:t> </a:t>
            </a:r>
            <a:r>
              <a:rPr sz="1500" spc="-79" dirty="0">
                <a:solidFill>
                  <a:srgbClr val="364B62"/>
                </a:solidFill>
                <a:latin typeface="Arial"/>
                <a:cs typeface="Arial"/>
              </a:rPr>
              <a:t>s</a:t>
            </a:r>
            <a:r>
              <a:rPr sz="1500" spc="-79" dirty="0">
                <a:solidFill>
                  <a:srgbClr val="263646"/>
                </a:solidFill>
                <a:latin typeface="Arial"/>
                <a:cs typeface="Arial"/>
              </a:rPr>
              <a:t>m</a:t>
            </a:r>
            <a:r>
              <a:rPr sz="1500" spc="-79" dirty="0">
                <a:solidFill>
                  <a:srgbClr val="364B62"/>
                </a:solidFill>
                <a:latin typeface="Arial"/>
                <a:cs typeface="Arial"/>
              </a:rPr>
              <a:t>all</a:t>
            </a:r>
            <a:endParaRPr sz="1500">
              <a:latin typeface="Arial"/>
              <a:cs typeface="Arial"/>
            </a:endParaRPr>
          </a:p>
          <a:p>
            <a:pPr marL="180424">
              <a:spcBef>
                <a:spcPts val="9"/>
              </a:spcBef>
            </a:pPr>
            <a:r>
              <a:rPr sz="1588" spc="-49" dirty="0">
                <a:solidFill>
                  <a:srgbClr val="364B62"/>
                </a:solidFill>
                <a:latin typeface="Times New Roman"/>
                <a:cs typeface="Times New Roman"/>
              </a:rPr>
              <a:t>ha</a:t>
            </a:r>
            <a:r>
              <a:rPr sz="1588" spc="-49" dirty="0">
                <a:solidFill>
                  <a:srgbClr val="263646"/>
                </a:solidFill>
                <a:latin typeface="Times New Roman"/>
                <a:cs typeface="Times New Roman"/>
              </a:rPr>
              <a:t>n</a:t>
            </a:r>
            <a:r>
              <a:rPr sz="1588" spc="-49" dirty="0">
                <a:solidFill>
                  <a:srgbClr val="364B62"/>
                </a:solidFill>
                <a:latin typeface="Times New Roman"/>
                <a:cs typeface="Times New Roman"/>
              </a:rPr>
              <a:t>d-earned </a:t>
            </a:r>
            <a:r>
              <a:rPr sz="1500" spc="-49" dirty="0">
                <a:solidFill>
                  <a:srgbClr val="364B62"/>
                </a:solidFill>
                <a:latin typeface="Arial"/>
                <a:cs typeface="Arial"/>
              </a:rPr>
              <a:t>gastanks</a:t>
            </a:r>
            <a:r>
              <a:rPr sz="1500" spc="-274" dirty="0">
                <a:solidFill>
                  <a:srgbClr val="364B62"/>
                </a:solidFill>
                <a:latin typeface="Arial"/>
                <a:cs typeface="Arial"/>
              </a:rPr>
              <a:t> </a:t>
            </a:r>
            <a:r>
              <a:rPr sz="1500" spc="-9" dirty="0">
                <a:solidFill>
                  <a:srgbClr val="364B62"/>
                </a:solidFill>
                <a:latin typeface="Arial"/>
                <a:cs typeface="Arial"/>
              </a:rPr>
              <a:t>with</a:t>
            </a:r>
            <a:r>
              <a:rPr sz="1500" spc="-163" dirty="0">
                <a:solidFill>
                  <a:srgbClr val="364B62"/>
                </a:solidFill>
                <a:latin typeface="Arial"/>
                <a:cs typeface="Arial"/>
              </a:rPr>
              <a:t> </a:t>
            </a:r>
            <a:r>
              <a:rPr sz="1500" spc="-71" dirty="0">
                <a:solidFill>
                  <a:srgbClr val="364B62"/>
                </a:solidFill>
                <a:latin typeface="Arial"/>
                <a:cs typeface="Arial"/>
              </a:rPr>
              <a:t>known</a:t>
            </a:r>
            <a:r>
              <a:rPr sz="1500" spc="-274" dirty="0">
                <a:solidFill>
                  <a:srgbClr val="364B62"/>
                </a:solidFill>
                <a:latin typeface="Arial"/>
                <a:cs typeface="Arial"/>
              </a:rPr>
              <a:t> </a:t>
            </a:r>
            <a:r>
              <a:rPr sz="1500" spc="-128" dirty="0">
                <a:solidFill>
                  <a:srgbClr val="364B62"/>
                </a:solidFill>
                <a:latin typeface="Arial"/>
                <a:cs typeface="Arial"/>
              </a:rPr>
              <a:t>CH</a:t>
            </a:r>
            <a:r>
              <a:rPr sz="1655" spc="-191" baseline="-26666" dirty="0">
                <a:solidFill>
                  <a:srgbClr val="364B62"/>
                </a:solidFill>
                <a:latin typeface="Times New Roman"/>
                <a:cs typeface="Times New Roman"/>
              </a:rPr>
              <a:t>4</a:t>
            </a:r>
            <a:r>
              <a:rPr sz="1655" spc="-99" baseline="-26666" dirty="0">
                <a:solidFill>
                  <a:srgbClr val="364B62"/>
                </a:solidFill>
                <a:latin typeface="Times New Roman"/>
                <a:cs typeface="Times New Roman"/>
              </a:rPr>
              <a:t> </a:t>
            </a:r>
            <a:r>
              <a:rPr sz="1588" spc="-49" dirty="0">
                <a:solidFill>
                  <a:srgbClr val="364B62"/>
                </a:solidFill>
                <a:latin typeface="Times New Roman"/>
                <a:cs typeface="Times New Roman"/>
              </a:rPr>
              <a:t>conce</a:t>
            </a:r>
            <a:r>
              <a:rPr sz="1588" spc="-49" dirty="0">
                <a:solidFill>
                  <a:srgbClr val="263646"/>
                </a:solidFill>
                <a:latin typeface="Times New Roman"/>
                <a:cs typeface="Times New Roman"/>
              </a:rPr>
              <a:t>nt</a:t>
            </a:r>
            <a:r>
              <a:rPr sz="1588" spc="-49" dirty="0">
                <a:solidFill>
                  <a:srgbClr val="364B62"/>
                </a:solidFill>
                <a:latin typeface="Times New Roman"/>
                <a:cs typeface="Times New Roman"/>
              </a:rPr>
              <a:t>rat</a:t>
            </a:r>
            <a:r>
              <a:rPr sz="1588" spc="-49" dirty="0">
                <a:solidFill>
                  <a:srgbClr val="1A232D"/>
                </a:solidFill>
                <a:latin typeface="Times New Roman"/>
                <a:cs typeface="Times New Roman"/>
              </a:rPr>
              <a:t>i</a:t>
            </a:r>
            <a:r>
              <a:rPr sz="1588" spc="-49" dirty="0">
                <a:solidFill>
                  <a:srgbClr val="364B62"/>
                </a:solidFill>
                <a:latin typeface="Times New Roman"/>
                <a:cs typeface="Times New Roman"/>
              </a:rPr>
              <a:t>on</a:t>
            </a:r>
            <a:r>
              <a:rPr sz="1588" spc="-40" dirty="0">
                <a:solidFill>
                  <a:srgbClr val="364B62"/>
                </a:solidFill>
                <a:latin typeface="Times New Roman"/>
                <a:cs typeface="Times New Roman"/>
              </a:rPr>
              <a:t> </a:t>
            </a:r>
            <a:r>
              <a:rPr sz="1588" spc="-49" dirty="0">
                <a:solidFill>
                  <a:srgbClr val="364B62"/>
                </a:solidFill>
                <a:latin typeface="Times New Roman"/>
                <a:cs typeface="Times New Roman"/>
              </a:rPr>
              <a:t>and</a:t>
            </a:r>
            <a:r>
              <a:rPr sz="1588" spc="-137" dirty="0">
                <a:solidFill>
                  <a:srgbClr val="364B62"/>
                </a:solidFill>
                <a:latin typeface="Times New Roman"/>
                <a:cs typeface="Times New Roman"/>
              </a:rPr>
              <a:t> </a:t>
            </a:r>
            <a:r>
              <a:rPr sz="1500" spc="-93" dirty="0">
                <a:solidFill>
                  <a:srgbClr val="364B62"/>
                </a:solidFill>
                <a:latin typeface="Arial"/>
                <a:cs typeface="Arial"/>
              </a:rPr>
              <a:t>CH</a:t>
            </a:r>
            <a:r>
              <a:rPr sz="1655" spc="-139" baseline="-26666" dirty="0">
                <a:solidFill>
                  <a:srgbClr val="364B62"/>
                </a:solidFill>
                <a:latin typeface="Times New Roman"/>
                <a:cs typeface="Times New Roman"/>
              </a:rPr>
              <a:t>4</a:t>
            </a:r>
            <a:r>
              <a:rPr sz="1500" spc="-93" dirty="0">
                <a:solidFill>
                  <a:srgbClr val="364B62"/>
                </a:solidFill>
                <a:latin typeface="Arial"/>
                <a:cs typeface="Arial"/>
              </a:rPr>
              <a:t>-free</a:t>
            </a:r>
            <a:r>
              <a:rPr sz="1500" spc="-180" dirty="0">
                <a:solidFill>
                  <a:srgbClr val="364B62"/>
                </a:solidFill>
                <a:latin typeface="Arial"/>
                <a:cs typeface="Arial"/>
              </a:rPr>
              <a:t> </a:t>
            </a:r>
            <a:r>
              <a:rPr sz="1588" spc="-49" dirty="0">
                <a:solidFill>
                  <a:srgbClr val="364B62"/>
                </a:solidFill>
                <a:latin typeface="Times New Roman"/>
                <a:cs typeface="Times New Roman"/>
              </a:rPr>
              <a:t>air</a:t>
            </a:r>
            <a:endParaRPr sz="1588">
              <a:latin typeface="Times New Roman"/>
              <a:cs typeface="Times New Roman"/>
            </a:endParaRPr>
          </a:p>
        </p:txBody>
      </p:sp>
    </p:spTree>
    <p:extLst>
      <p:ext uri="{BB962C8B-B14F-4D97-AF65-F5344CB8AC3E}">
        <p14:creationId xmlns:p14="http://schemas.microsoft.com/office/powerpoint/2010/main" val="2882785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762"/>
            <a:ext cx="12192000" cy="3323987"/>
          </a:xfrm>
          <a:prstGeom prst="rect">
            <a:avLst/>
          </a:prstGeom>
        </p:spPr>
        <p:txBody>
          <a:bodyPr wrap="square">
            <a:spAutoFit/>
          </a:bodyPr>
          <a:lstStyle/>
          <a:p>
            <a:r>
              <a:rPr lang="en-US" sz="4000" dirty="0" smtClean="0">
                <a:solidFill>
                  <a:srgbClr val="C00000"/>
                </a:solidFill>
              </a:rPr>
              <a:t>Turbulence </a:t>
            </a:r>
            <a:r>
              <a:rPr lang="en-US" sz="4000" dirty="0">
                <a:solidFill>
                  <a:srgbClr val="C00000"/>
                </a:solidFill>
              </a:rPr>
              <a:t>k</a:t>
            </a:r>
            <a:r>
              <a:rPr lang="en-US" sz="4000" dirty="0" smtClean="0">
                <a:solidFill>
                  <a:srgbClr val="C00000"/>
                </a:solidFill>
              </a:rPr>
              <a:t>inetic </a:t>
            </a:r>
            <a:r>
              <a:rPr lang="en-US" sz="4000" dirty="0">
                <a:solidFill>
                  <a:srgbClr val="C00000"/>
                </a:solidFill>
              </a:rPr>
              <a:t>Energy and Turbulence Intensity </a:t>
            </a:r>
          </a:p>
          <a:p>
            <a:r>
              <a:rPr lang="en-US" dirty="0" smtClean="0"/>
              <a:t> </a:t>
            </a:r>
          </a:p>
          <a:p>
            <a:r>
              <a:rPr lang="en-US" sz="3200" dirty="0" smtClean="0"/>
              <a:t>Kinetic </a:t>
            </a:r>
            <a:r>
              <a:rPr lang="en-US" sz="3200" dirty="0"/>
              <a:t>energy is </a:t>
            </a:r>
            <a:r>
              <a:rPr lang="en-US" sz="3200" dirty="0" smtClean="0"/>
              <a:t> defined as:</a:t>
            </a:r>
          </a:p>
          <a:p>
            <a:endParaRPr lang="en-US" dirty="0"/>
          </a:p>
          <a:p>
            <a:endParaRPr lang="en-US" dirty="0" smtClean="0"/>
          </a:p>
          <a:p>
            <a:r>
              <a:rPr lang="en-US" sz="2800" dirty="0" smtClean="0"/>
              <a:t>where </a:t>
            </a:r>
            <a:r>
              <a:rPr lang="en-US" sz="2800" dirty="0"/>
              <a:t>m is mass and V is velocity. In meteorology we often use specific kinetic energy, namely </a:t>
            </a:r>
            <a:r>
              <a:rPr lang="en-US" sz="2800" dirty="0" smtClean="0"/>
              <a:t>KE/m, </a:t>
            </a:r>
            <a:r>
              <a:rPr lang="en-US" sz="2800" dirty="0"/>
              <a:t>or the kinetic energy per unit mass. </a:t>
            </a:r>
            <a:r>
              <a:rPr lang="en-US" sz="2800" dirty="0" smtClean="0"/>
              <a:t>Similarly, </a:t>
            </a:r>
            <a:r>
              <a:rPr lang="en-US" sz="2800" dirty="0"/>
              <a:t>we can </a:t>
            </a:r>
            <a:r>
              <a:rPr lang="en-US" sz="2800" dirty="0" smtClean="0"/>
              <a:t>define specific </a:t>
            </a:r>
            <a:r>
              <a:rPr lang="en-US" sz="2800" dirty="0"/>
              <a:t>kinetic energy associated with turbulent fluctuations </a:t>
            </a:r>
            <a:r>
              <a:rPr lang="en-US" sz="2800" dirty="0" smtClean="0"/>
              <a:t>:</a:t>
            </a:r>
            <a:endParaRPr lang="en-US" sz="2800" dirty="0"/>
          </a:p>
        </p:txBody>
      </p:sp>
      <p:sp>
        <p:nvSpPr>
          <p:cNvPr id="3" name="Rectangle 2"/>
          <p:cNvSpPr/>
          <p:nvPr/>
        </p:nvSpPr>
        <p:spPr>
          <a:xfrm>
            <a:off x="0" y="4611231"/>
            <a:ext cx="11999495" cy="2246769"/>
          </a:xfrm>
          <a:prstGeom prst="rect">
            <a:avLst/>
          </a:prstGeom>
        </p:spPr>
        <p:txBody>
          <a:bodyPr wrap="square">
            <a:spAutoFit/>
          </a:bodyPr>
          <a:lstStyle/>
          <a:p>
            <a:r>
              <a:rPr lang="en-US" sz="2800" dirty="0"/>
              <a:t>where TKE is turbulence kinetic energy. For laminar flow, which contains no m</a:t>
            </a:r>
            <a:r>
              <a:rPr lang="en-US" sz="2800" dirty="0" smtClean="0"/>
              <a:t>icro-scale </a:t>
            </a:r>
            <a:r>
              <a:rPr lang="en-US" sz="2800" dirty="0"/>
              <a:t>motions, TKE = 0, even though </a:t>
            </a:r>
            <a:r>
              <a:rPr lang="en-US" sz="2800" dirty="0" smtClean="0"/>
              <a:t>u, </a:t>
            </a:r>
            <a:r>
              <a:rPr lang="en-US" sz="2800" dirty="0"/>
              <a:t>v, w are not necessarily zero. Larger values of TKE indicate a greater intensity of the microscale turbulence. We see now that the three components of velocity variance represent three con­tributions to the scalar TKE.</a:t>
            </a:r>
          </a:p>
        </p:txBody>
      </p:sp>
      <p:pic>
        <p:nvPicPr>
          <p:cNvPr id="5" name="Picture 4"/>
          <p:cNvPicPr>
            <a:picLocks noChangeAspect="1"/>
          </p:cNvPicPr>
          <p:nvPr/>
        </p:nvPicPr>
        <p:blipFill>
          <a:blip r:embed="rId2"/>
          <a:stretch>
            <a:fillRect/>
          </a:stretch>
        </p:blipFill>
        <p:spPr>
          <a:xfrm>
            <a:off x="5026222" y="1459832"/>
            <a:ext cx="3398200" cy="609600"/>
          </a:xfrm>
          <a:prstGeom prst="rect">
            <a:avLst/>
          </a:prstGeom>
        </p:spPr>
      </p:pic>
      <p:pic>
        <p:nvPicPr>
          <p:cNvPr id="6" name="Picture 5"/>
          <p:cNvPicPr>
            <a:picLocks noChangeAspect="1"/>
          </p:cNvPicPr>
          <p:nvPr/>
        </p:nvPicPr>
        <p:blipFill>
          <a:blip r:embed="rId3"/>
          <a:stretch>
            <a:fillRect/>
          </a:stretch>
        </p:blipFill>
        <p:spPr>
          <a:xfrm>
            <a:off x="3259874" y="3426749"/>
            <a:ext cx="5164548" cy="1184482"/>
          </a:xfrm>
          <a:prstGeom prst="rect">
            <a:avLst/>
          </a:prstGeom>
        </p:spPr>
      </p:pic>
    </p:spTree>
    <p:extLst>
      <p:ext uri="{BB962C8B-B14F-4D97-AF65-F5344CB8AC3E}">
        <p14:creationId xmlns:p14="http://schemas.microsoft.com/office/powerpoint/2010/main" val="766655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30" y="209105"/>
            <a:ext cx="12191999" cy="7571303"/>
          </a:xfrm>
          <a:prstGeom prst="rect">
            <a:avLst/>
          </a:prstGeom>
        </p:spPr>
        <p:txBody>
          <a:bodyPr wrap="square">
            <a:spAutoFit/>
          </a:bodyPr>
          <a:lstStyle/>
          <a:p>
            <a:r>
              <a:rPr lang="en-US" sz="3600" dirty="0" smtClean="0">
                <a:solidFill>
                  <a:srgbClr val="C00000"/>
                </a:solidFill>
              </a:rPr>
              <a:t>Intensity of Turbulence</a:t>
            </a:r>
          </a:p>
          <a:p>
            <a:endParaRPr lang="en-US" sz="3600" dirty="0" smtClean="0"/>
          </a:p>
          <a:p>
            <a:r>
              <a:rPr lang="en-US" sz="3600" dirty="0" smtClean="0"/>
              <a:t>The intensity of turbulence is measured in terms of the turbulent kinetic energy (TKE), ē,</a:t>
            </a:r>
          </a:p>
          <a:p>
            <a:r>
              <a:rPr lang="en-US" sz="3600" dirty="0" err="1" smtClean="0"/>
              <a:t>Eqn</a:t>
            </a:r>
            <a:r>
              <a:rPr lang="en-US" sz="3600" dirty="0" smtClean="0"/>
              <a:t>          (3)</a:t>
            </a:r>
          </a:p>
          <a:p>
            <a:endParaRPr lang="en-US" dirty="0"/>
          </a:p>
          <a:p>
            <a:endParaRPr lang="en-US" dirty="0" smtClean="0"/>
          </a:p>
          <a:p>
            <a:endParaRPr lang="en-US" dirty="0" smtClean="0"/>
          </a:p>
          <a:p>
            <a:endParaRPr lang="en-US" dirty="0" smtClean="0"/>
          </a:p>
          <a:p>
            <a:r>
              <a:rPr lang="en-US" sz="3600" dirty="0" smtClean="0"/>
              <a:t>where </a:t>
            </a:r>
            <a:r>
              <a:rPr lang="en-US" sz="3600" dirty="0"/>
              <a:t>u, v, and w are the zonal, meridional, and vertical wind components, respectively. The overbar represents the time average and the prime is the perturbation or eddy contribution. TKE is zero for laminar flow, even though the mean wind components are not necessarily zero.</a:t>
            </a:r>
          </a:p>
          <a:p>
            <a:endParaRPr lang="en-US" dirty="0" smtClean="0"/>
          </a:p>
          <a:p>
            <a:endParaRPr lang="en-US" dirty="0" smtClean="0"/>
          </a:p>
        </p:txBody>
      </p:sp>
      <p:pic>
        <p:nvPicPr>
          <p:cNvPr id="3" name="Picture 2"/>
          <p:cNvPicPr>
            <a:picLocks noChangeAspect="1"/>
          </p:cNvPicPr>
          <p:nvPr/>
        </p:nvPicPr>
        <p:blipFill>
          <a:blip r:embed="rId2"/>
          <a:stretch>
            <a:fillRect/>
          </a:stretch>
        </p:blipFill>
        <p:spPr>
          <a:xfrm>
            <a:off x="0" y="3113241"/>
            <a:ext cx="12192000" cy="932033"/>
          </a:xfrm>
          <a:prstGeom prst="rect">
            <a:avLst/>
          </a:prstGeom>
        </p:spPr>
      </p:pic>
    </p:spTree>
    <p:extLst>
      <p:ext uri="{BB962C8B-B14F-4D97-AF65-F5344CB8AC3E}">
        <p14:creationId xmlns:p14="http://schemas.microsoft.com/office/powerpoint/2010/main" val="3221026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6829" y="1357846"/>
            <a:ext cx="6407100" cy="3680508"/>
          </a:xfrm>
          <a:prstGeom prst="rect">
            <a:avLst/>
          </a:prstGeom>
        </p:spPr>
      </p:pic>
      <p:sp>
        <p:nvSpPr>
          <p:cNvPr id="4" name="Rectangle 3"/>
          <p:cNvSpPr/>
          <p:nvPr/>
        </p:nvSpPr>
        <p:spPr>
          <a:xfrm>
            <a:off x="0" y="-559524"/>
            <a:ext cx="11823030" cy="2246769"/>
          </a:xfrm>
          <a:prstGeom prst="rect">
            <a:avLst/>
          </a:prstGeom>
        </p:spPr>
        <p:txBody>
          <a:bodyPr wrap="square">
            <a:spAutoFit/>
          </a:bodyPr>
          <a:lstStyle/>
          <a:p>
            <a:endParaRPr lang="en-US" sz="2800" dirty="0" smtClean="0"/>
          </a:p>
          <a:p>
            <a:r>
              <a:rPr lang="en-US" sz="2800" dirty="0" smtClean="0"/>
              <a:t>Using </a:t>
            </a:r>
            <a:r>
              <a:rPr lang="en-US" sz="2800" dirty="0"/>
              <a:t>what we already know about mechanical and thermal generation of turbulence, </a:t>
            </a:r>
            <a:r>
              <a:rPr lang="en-US" sz="2800" dirty="0" smtClean="0"/>
              <a:t>and </a:t>
            </a:r>
            <a:r>
              <a:rPr lang="en-US" sz="2800" dirty="0"/>
              <a:t>of viscous dissipation, we can write in descriptive form an </a:t>
            </a:r>
            <a:r>
              <a:rPr lang="en-US" sz="2800" dirty="0" smtClean="0"/>
              <a:t>Eulerian </a:t>
            </a:r>
            <a:r>
              <a:rPr lang="en-US" sz="2800" dirty="0"/>
              <a:t>(i.e., fixed relative to the ground) forecast equation for turbulence kinetic energy</a:t>
            </a:r>
            <a:r>
              <a:rPr lang="en-US" dirty="0"/>
              <a:t>: </a:t>
            </a:r>
          </a:p>
        </p:txBody>
      </p:sp>
      <p:sp>
        <p:nvSpPr>
          <p:cNvPr id="5" name="Rectangle 4"/>
          <p:cNvSpPr/>
          <p:nvPr/>
        </p:nvSpPr>
        <p:spPr>
          <a:xfrm>
            <a:off x="0" y="4708955"/>
            <a:ext cx="12192000" cy="2062103"/>
          </a:xfrm>
          <a:prstGeom prst="rect">
            <a:avLst/>
          </a:prstGeom>
        </p:spPr>
        <p:txBody>
          <a:bodyPr wrap="square">
            <a:spAutoFit/>
          </a:bodyPr>
          <a:lstStyle/>
          <a:p>
            <a:r>
              <a:rPr lang="en-US" dirty="0"/>
              <a:t> </a:t>
            </a:r>
            <a:r>
              <a:rPr lang="en-US" sz="3200" dirty="0"/>
              <a:t>the advection of TKE by the mean wind, M is </a:t>
            </a:r>
            <a:r>
              <a:rPr lang="en-US" sz="3200" dirty="0" smtClean="0"/>
              <a:t>mechanical </a:t>
            </a:r>
            <a:r>
              <a:rPr lang="en-US" sz="3200" dirty="0"/>
              <a:t>generation of turbulence, B is buoyant generation or </a:t>
            </a:r>
            <a:r>
              <a:rPr lang="en-US" sz="3200" dirty="0" smtClean="0"/>
              <a:t>consumption </a:t>
            </a:r>
            <a:r>
              <a:rPr lang="en-US" sz="3200" dirty="0"/>
              <a:t>of turbulence, </a:t>
            </a:r>
            <a:r>
              <a:rPr lang="en-US" sz="3200" dirty="0" err="1"/>
              <a:t>Tr</a:t>
            </a:r>
            <a:r>
              <a:rPr lang="en-US" sz="3200" dirty="0"/>
              <a:t> is </a:t>
            </a:r>
            <a:r>
              <a:rPr lang="en-US" sz="3200" dirty="0" smtClean="0"/>
              <a:t>trans­port </a:t>
            </a:r>
            <a:r>
              <a:rPr lang="en-US" sz="3200" dirty="0"/>
              <a:t>of turbulence energy by turbulence itself, </a:t>
            </a:r>
            <a:r>
              <a:rPr lang="en-US" sz="3200" dirty="0" smtClean="0"/>
              <a:t>and </a:t>
            </a:r>
            <a:r>
              <a:rPr lang="el-GR" sz="3200" dirty="0" smtClean="0"/>
              <a:t>ε</a:t>
            </a:r>
            <a:r>
              <a:rPr lang="en-US" sz="3200" dirty="0" smtClean="0"/>
              <a:t> is </a:t>
            </a:r>
            <a:r>
              <a:rPr lang="en-US" sz="3200" dirty="0"/>
              <a:t>the viscous dissipation rate. </a:t>
            </a:r>
          </a:p>
        </p:txBody>
      </p:sp>
    </p:spTree>
    <p:extLst>
      <p:ext uri="{BB962C8B-B14F-4D97-AF65-F5344CB8AC3E}">
        <p14:creationId xmlns:p14="http://schemas.microsoft.com/office/powerpoint/2010/main" val="13989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924" y="513347"/>
            <a:ext cx="10522377" cy="5977395"/>
          </a:xfrm>
          <a:prstGeom prst="rect">
            <a:avLst/>
          </a:prstGeom>
        </p:spPr>
      </p:pic>
    </p:spTree>
    <p:extLst>
      <p:ext uri="{BB962C8B-B14F-4D97-AF65-F5344CB8AC3E}">
        <p14:creationId xmlns:p14="http://schemas.microsoft.com/office/powerpoint/2010/main" val="8236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2848" y="3608824"/>
            <a:ext cx="5968895" cy="931092"/>
          </a:xfrm>
          <a:prstGeom prst="rect">
            <a:avLst/>
          </a:prstGeom>
        </p:spPr>
      </p:pic>
      <p:sp>
        <p:nvSpPr>
          <p:cNvPr id="3" name="Rectangle 2"/>
          <p:cNvSpPr/>
          <p:nvPr/>
        </p:nvSpPr>
        <p:spPr>
          <a:xfrm>
            <a:off x="1" y="192504"/>
            <a:ext cx="11678652" cy="3416320"/>
          </a:xfrm>
          <a:prstGeom prst="rect">
            <a:avLst/>
          </a:prstGeom>
        </p:spPr>
        <p:txBody>
          <a:bodyPr wrap="square">
            <a:spAutoFit/>
          </a:bodyPr>
          <a:lstStyle/>
          <a:p>
            <a:r>
              <a:rPr lang="en-US" sz="3600" dirty="0"/>
              <a:t>The terms Ad and </a:t>
            </a:r>
            <a:r>
              <a:rPr lang="en-US" sz="3600" dirty="0" err="1"/>
              <a:t>Tr</a:t>
            </a:r>
            <a:r>
              <a:rPr lang="en-US" sz="3600" dirty="0"/>
              <a:t> neither create nor destroy TKE, they just redistribute it by moving it from one location to another. </a:t>
            </a:r>
            <a:r>
              <a:rPr lang="en-US" sz="3600" dirty="0" smtClean="0"/>
              <a:t>M is </a:t>
            </a:r>
            <a:r>
              <a:rPr lang="en-US" sz="3600" dirty="0"/>
              <a:t>usually positive ( or zero if there is no shear) and </a:t>
            </a:r>
          </a:p>
          <a:p>
            <a:r>
              <a:rPr lang="en-US" sz="3600" dirty="0"/>
              <a:t>therefore generates turbulence, while B can be posi­tive or negative. Dissipation is always negative and </a:t>
            </a:r>
            <a:r>
              <a:rPr lang="en-US" sz="3600" dirty="0" smtClean="0"/>
              <a:t>can </a:t>
            </a:r>
            <a:r>
              <a:rPr lang="en-US" sz="3600" dirty="0"/>
              <a:t>be approximated by</a:t>
            </a:r>
          </a:p>
        </p:txBody>
      </p:sp>
      <p:sp>
        <p:nvSpPr>
          <p:cNvPr id="5" name="TextBox 4"/>
          <p:cNvSpPr txBox="1"/>
          <p:nvPr/>
        </p:nvSpPr>
        <p:spPr>
          <a:xfrm>
            <a:off x="256674" y="4780547"/>
            <a:ext cx="9561094" cy="646331"/>
          </a:xfrm>
          <a:prstGeom prst="rect">
            <a:avLst/>
          </a:prstGeom>
          <a:noFill/>
        </p:spPr>
        <p:txBody>
          <a:bodyPr wrap="square" rtlCol="0">
            <a:spAutoFit/>
          </a:bodyPr>
          <a:lstStyle/>
          <a:p>
            <a:r>
              <a:rPr lang="en-US" sz="3600" dirty="0" smtClean="0"/>
              <a:t>Where L</a:t>
            </a:r>
            <a:r>
              <a:rPr lang="el-GR" sz="3600" baseline="-25000" dirty="0" smtClean="0"/>
              <a:t>ε</a:t>
            </a:r>
            <a:r>
              <a:rPr lang="en-US" sz="3600" baseline="-25000" dirty="0" smtClean="0"/>
              <a:t> </a:t>
            </a:r>
            <a:r>
              <a:rPr lang="en-US" sz="3600" dirty="0" smtClean="0"/>
              <a:t>is the dissipation length scale</a:t>
            </a:r>
            <a:r>
              <a:rPr lang="en-US" dirty="0" smtClean="0"/>
              <a:t>.</a:t>
            </a:r>
            <a:endParaRPr lang="en-US" dirty="0"/>
          </a:p>
        </p:txBody>
      </p:sp>
    </p:spTree>
    <p:extLst>
      <p:ext uri="{BB962C8B-B14F-4D97-AF65-F5344CB8AC3E}">
        <p14:creationId xmlns:p14="http://schemas.microsoft.com/office/powerpoint/2010/main" val="1442533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112296"/>
            <a:ext cx="12031579" cy="6247864"/>
          </a:xfrm>
          <a:prstGeom prst="rect">
            <a:avLst/>
          </a:prstGeom>
        </p:spPr>
        <p:txBody>
          <a:bodyPr wrap="square">
            <a:spAutoFit/>
          </a:bodyPr>
          <a:lstStyle/>
          <a:p>
            <a:r>
              <a:rPr lang="en-US" sz="4000" dirty="0"/>
              <a:t>In the absence of the terms Ad, M, B, and </a:t>
            </a:r>
            <a:r>
              <a:rPr lang="en-US" sz="4000" dirty="0" err="1"/>
              <a:t>Tr</a:t>
            </a:r>
            <a:r>
              <a:rPr lang="en-US" sz="4000" dirty="0"/>
              <a:t>, we see that as long as TKE is nonzero, the last term will always cause TKE to decrease toward zero. For this reason, turbulence is said to be dissipative. </a:t>
            </a:r>
          </a:p>
          <a:p>
            <a:r>
              <a:rPr lang="en-US" sz="4000" dirty="0"/>
              <a:t>In statically stable environments the buoyancy term can reduce TKE by converting it to potential energy by moving cold air up and warm air down. In such situations, the existence of turbulence depends on the relative strengths of mechanical generation (M) by wind shear versus buoyant consumption (B) by static stability. </a:t>
            </a:r>
          </a:p>
        </p:txBody>
      </p:sp>
    </p:spTree>
    <p:extLst>
      <p:ext uri="{BB962C8B-B14F-4D97-AF65-F5344CB8AC3E}">
        <p14:creationId xmlns:p14="http://schemas.microsoft.com/office/powerpoint/2010/main" val="3920055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96" y="586780"/>
            <a:ext cx="11990231" cy="5632311"/>
          </a:xfrm>
          <a:prstGeom prst="rect">
            <a:avLst/>
          </a:prstGeom>
        </p:spPr>
        <p:txBody>
          <a:bodyPr wrap="square">
            <a:spAutoFit/>
          </a:bodyPr>
          <a:lstStyle/>
          <a:p>
            <a:r>
              <a:rPr lang="en-US" sz="3600" dirty="0"/>
              <a:t>Turbulence kinetic energy (TKE) is not conserved. It is continually dissipated into internal energy by molecular viscosity. </a:t>
            </a:r>
            <a:r>
              <a:rPr lang="en-US" sz="3600" dirty="0" smtClean="0"/>
              <a:t>This </a:t>
            </a:r>
            <a:r>
              <a:rPr lang="en-US" sz="3600" dirty="0"/>
              <a:t>dissipation usually happens at only the smallest size (1 mm diameter) eddies, but affects all turbulent scales because of the turbulent cascade of energy from larger to smaller scales. For turbulence to exist, there must be continual genera­tion of turbulence from shear or </a:t>
            </a:r>
            <a:r>
              <a:rPr lang="en-US" sz="3600" dirty="0" smtClean="0"/>
              <a:t>buoyancy </a:t>
            </a:r>
            <a:r>
              <a:rPr lang="en-US" sz="3600" dirty="0"/>
              <a:t>(usually into the larger scale eddies) to offset the transfer of kinetic energy down the spectrum of ever-smaller eddy sizes toward eventual dissipation. But why does nature produce turbulence? </a:t>
            </a:r>
          </a:p>
        </p:txBody>
      </p:sp>
    </p:spTree>
    <p:extLst>
      <p:ext uri="{BB962C8B-B14F-4D97-AF65-F5344CB8AC3E}">
        <p14:creationId xmlns:p14="http://schemas.microsoft.com/office/powerpoint/2010/main" val="33802004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8940"/>
            <a:ext cx="11616743" cy="5509200"/>
          </a:xfrm>
          <a:prstGeom prst="rect">
            <a:avLst/>
          </a:prstGeom>
        </p:spPr>
        <p:txBody>
          <a:bodyPr wrap="square">
            <a:spAutoFit/>
          </a:bodyPr>
          <a:lstStyle/>
          <a:p>
            <a:r>
              <a:rPr lang="en-US" sz="3200" dirty="0"/>
              <a:t>Turbulence is a natural response to instabilities in the flow-a response that tends to reduce the insta­bility. </a:t>
            </a:r>
            <a:endParaRPr lang="en-US" sz="3200" dirty="0" smtClean="0"/>
          </a:p>
          <a:p>
            <a:r>
              <a:rPr lang="en-US" sz="3200" dirty="0" smtClean="0"/>
              <a:t>For </a:t>
            </a:r>
            <a:r>
              <a:rPr lang="en-US" sz="3200" dirty="0"/>
              <a:t>example, on a sunny day the warm ground heats the bottom layers of air, mak­ing the air statically unstable. The flow reacts to this instability by creating thermal circulations, which move warm air up and cold air down until a new equilibrium is reached. Once this convective adjust­ment has occurred, the flow is statically neutral and turbulence ceases. The reason why turbulence can persist on sunny days is because of continual destabi­lization by external </a:t>
            </a:r>
            <a:r>
              <a:rPr lang="en-US" sz="3200" dirty="0" err="1" smtClean="0"/>
              <a:t>forcings</a:t>
            </a:r>
            <a:r>
              <a:rPr lang="en-US" sz="3200" dirty="0" smtClean="0"/>
              <a:t> </a:t>
            </a:r>
            <a:r>
              <a:rPr lang="en-US" sz="3200" dirty="0"/>
              <a:t>(i.e., heating of the ground by the sun), which offsets continual stabiliza­tion by turbulence. </a:t>
            </a:r>
          </a:p>
        </p:txBody>
      </p:sp>
    </p:spTree>
    <p:extLst>
      <p:ext uri="{BB962C8B-B14F-4D97-AF65-F5344CB8AC3E}">
        <p14:creationId xmlns:p14="http://schemas.microsoft.com/office/powerpoint/2010/main" val="14984798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83" y="167424"/>
            <a:ext cx="11797048" cy="6863417"/>
          </a:xfrm>
          <a:prstGeom prst="rect">
            <a:avLst/>
          </a:prstGeom>
        </p:spPr>
        <p:txBody>
          <a:bodyPr wrap="square">
            <a:spAutoFit/>
          </a:bodyPr>
          <a:lstStyle/>
          <a:p>
            <a:r>
              <a:rPr lang="en-US" sz="4000" dirty="0"/>
              <a:t>Similar responses are observed for forced turbu­lence. Vertical shear in the horizontal wind is a dynamic instability that generates turbulence. This turbulence mixes the faster and slower moving air, making the winds more uniform in speed and direc­tion. Once turbulent mixing has reduced the shear, then turbulence ceases. As in the case of convection, persistent mechanical turbulence is possible in the atmosphere only if there is continual destabilization by external </a:t>
            </a:r>
            <a:r>
              <a:rPr lang="en-US" sz="4000" dirty="0" err="1"/>
              <a:t>forcings</a:t>
            </a:r>
            <a:r>
              <a:rPr lang="en-US" sz="4000" dirty="0"/>
              <a:t>, such as by the larger scale weather patterns. </a:t>
            </a:r>
          </a:p>
        </p:txBody>
      </p:sp>
    </p:spTree>
    <p:extLst>
      <p:ext uri="{BB962C8B-B14F-4D97-AF65-F5344CB8AC3E}">
        <p14:creationId xmlns:p14="http://schemas.microsoft.com/office/powerpoint/2010/main" val="3995085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632" y="272716"/>
            <a:ext cx="11694693" cy="6689332"/>
          </a:xfrm>
          <a:prstGeom prst="rect">
            <a:avLst/>
          </a:prstGeom>
        </p:spPr>
        <p:txBody>
          <a:bodyPr wrap="square">
            <a:spAutoFit/>
          </a:bodyPr>
          <a:lstStyle/>
          <a:p>
            <a:pPr>
              <a:lnSpc>
                <a:spcPct val="107000"/>
              </a:lnSpc>
              <a:spcAft>
                <a:spcPts val="800"/>
              </a:spcAft>
            </a:pPr>
            <a:r>
              <a:rPr lang="en-US" sz="3600" b="1" dirty="0" err="1">
                <a:solidFill>
                  <a:srgbClr val="C00000"/>
                </a:solidFill>
                <a:ea typeface="Calibri" panose="020F0502020204030204" pitchFamily="34" charset="0"/>
                <a:cs typeface="Times New Roman" panose="02020603050405020304" pitchFamily="18" charset="0"/>
              </a:rPr>
              <a:t>Th</a:t>
            </a:r>
            <a:r>
              <a:rPr lang="en-US" sz="3600" b="1" dirty="0">
                <a:solidFill>
                  <a:srgbClr val="C00000"/>
                </a:solidFill>
                <a:ea typeface="Calibri" panose="020F0502020204030204" pitchFamily="34" charset="0"/>
                <a:cs typeface="Times New Roman" panose="02020603050405020304" pitchFamily="18" charset="0"/>
              </a:rPr>
              <a:t>-Nov. 19, 2015</a:t>
            </a:r>
            <a:endParaRPr lang="en-US" sz="36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3600" dirty="0">
                <a:ea typeface="Calibri" panose="020F0502020204030204" pitchFamily="34" charset="0"/>
                <a:cs typeface="Times New Roman" panose="02020603050405020304" pitchFamily="18" charset="0"/>
              </a:rPr>
              <a:t>Meet in class and create circles for each group according to Term Paper topic.</a:t>
            </a:r>
          </a:p>
          <a:p>
            <a:pPr marL="342900" marR="0" lvl="0" indent="-342900">
              <a:lnSpc>
                <a:spcPct val="107000"/>
              </a:lnSpc>
              <a:spcBef>
                <a:spcPts val="0"/>
              </a:spcBef>
              <a:spcAft>
                <a:spcPts val="0"/>
              </a:spcAft>
              <a:buFont typeface="+mj-lt"/>
              <a:buAutoNum type="arabicPeriod"/>
            </a:pPr>
            <a:r>
              <a:rPr lang="en-US" sz="3600" dirty="0">
                <a:ea typeface="Calibri" panose="020F0502020204030204" pitchFamily="34" charset="0"/>
                <a:cs typeface="Times New Roman" panose="02020603050405020304" pitchFamily="18" charset="0"/>
              </a:rPr>
              <a:t>By now, you should have read some of the papers you have selected for review and have a good idea what you want to do. After reading the paper, </a:t>
            </a:r>
            <a:r>
              <a:rPr lang="en-US" sz="3600" dirty="0">
                <a:solidFill>
                  <a:srgbClr val="C00000"/>
                </a:solidFill>
                <a:ea typeface="Calibri" panose="020F0502020204030204" pitchFamily="34" charset="0"/>
                <a:cs typeface="Times New Roman" panose="02020603050405020304" pitchFamily="18" charset="0"/>
              </a:rPr>
              <a:t>fine-tune your outlines </a:t>
            </a:r>
            <a:r>
              <a:rPr lang="en-US" sz="3600" dirty="0">
                <a:ea typeface="Calibri" panose="020F0502020204030204" pitchFamily="34" charset="0"/>
                <a:cs typeface="Times New Roman" panose="02020603050405020304" pitchFamily="18" charset="0"/>
              </a:rPr>
              <a:t>as a group and start working on the Term Paper.</a:t>
            </a:r>
          </a:p>
          <a:p>
            <a:pPr marL="342900" marR="0" lvl="0" indent="-342900">
              <a:lnSpc>
                <a:spcPct val="107000"/>
              </a:lnSpc>
              <a:spcBef>
                <a:spcPts val="0"/>
              </a:spcBef>
              <a:spcAft>
                <a:spcPts val="0"/>
              </a:spcAft>
              <a:buFont typeface="+mj-lt"/>
              <a:buAutoNum type="arabicPeriod"/>
            </a:pPr>
            <a:r>
              <a:rPr lang="en-US" sz="3600" dirty="0">
                <a:solidFill>
                  <a:srgbClr val="C00000"/>
                </a:solidFill>
                <a:ea typeface="Calibri" panose="020F0502020204030204" pitchFamily="34" charset="0"/>
                <a:cs typeface="Times New Roman" panose="02020603050405020304" pitchFamily="18" charset="0"/>
              </a:rPr>
              <a:t>Start preparing the Power Point presentation </a:t>
            </a:r>
            <a:r>
              <a:rPr lang="en-US" sz="3600" dirty="0">
                <a:ea typeface="Calibri" panose="020F0502020204030204" pitchFamily="34" charset="0"/>
                <a:cs typeface="Times New Roman" panose="02020603050405020304" pitchFamily="18" charset="0"/>
              </a:rPr>
              <a:t>that each group will give at the end of the semester. Each student will get about 3 min to present his/hers section.</a:t>
            </a:r>
          </a:p>
          <a:p>
            <a:pPr marL="457200" marR="0">
              <a:lnSpc>
                <a:spcPct val="107000"/>
              </a:lnSpc>
              <a:spcBef>
                <a:spcPts val="0"/>
              </a:spcBef>
              <a:spcAft>
                <a:spcPts val="800"/>
              </a:spcAft>
            </a:pPr>
            <a:r>
              <a:rPr lang="en-US" sz="3600" dirty="0">
                <a:ea typeface="Calibri" panose="020F0502020204030204" pitchFamily="34" charset="0"/>
                <a:cs typeface="Times New Roman" panose="02020603050405020304" pitchFamily="18" charset="0"/>
              </a:rPr>
              <a:t> </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4476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3" y="133365"/>
            <a:ext cx="12101848" cy="6494085"/>
          </a:xfrm>
          <a:prstGeom prst="rect">
            <a:avLst/>
          </a:prstGeom>
        </p:spPr>
        <p:txBody>
          <a:bodyPr wrap="square">
            <a:spAutoFit/>
          </a:bodyPr>
          <a:lstStyle/>
          <a:p>
            <a:r>
              <a:rPr lang="en-US" sz="3200" dirty="0"/>
              <a:t>Although the human eye and brain can identify eddies via pattern recognition, the short life span of individual eddies renders them difficult to describe quantitatively. The equations of thermodynamics and dynamics </a:t>
            </a:r>
            <a:r>
              <a:rPr lang="en-US" sz="3200" dirty="0" smtClean="0"/>
              <a:t> can </a:t>
            </a:r>
            <a:r>
              <a:rPr lang="en-US" sz="3200" dirty="0"/>
              <a:t>be brought to bear on this problem, but the result is an ability to deterministically simu­late and predict the behavior of each eddy for only exceptionally short durations. The larger diam­eter thermals can be predicted out to about 15 min to half an hour, but beyond that the predictive skill approaches zero. For smaller eddies of order 100 m, the forecast skill diminishes after only a minute or so. The smallest eddies of order 1 cm to 1 mm can be predicted out to only a few seconds. This inability to deterministically forecast turbu­lence out to useful periods of days is a result of the highly non-linear nature of turbulent fluid dynamics. </a:t>
            </a:r>
          </a:p>
        </p:txBody>
      </p:sp>
    </p:spTree>
    <p:extLst>
      <p:ext uri="{BB962C8B-B14F-4D97-AF65-F5344CB8AC3E}">
        <p14:creationId xmlns:p14="http://schemas.microsoft.com/office/powerpoint/2010/main" val="21925041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296214"/>
            <a:ext cx="11629622" cy="4401205"/>
          </a:xfrm>
          <a:prstGeom prst="rect">
            <a:avLst/>
          </a:prstGeom>
        </p:spPr>
        <p:txBody>
          <a:bodyPr wrap="square">
            <a:spAutoFit/>
          </a:bodyPr>
          <a:lstStyle/>
          <a:p>
            <a:r>
              <a:rPr lang="en-US" sz="4000" dirty="0"/>
              <a:t>Despite </a:t>
            </a:r>
            <a:r>
              <a:rPr lang="en-US" sz="4000" dirty="0" smtClean="0"/>
              <a:t>the </a:t>
            </a:r>
            <a:r>
              <a:rPr lang="en-US" sz="4000" dirty="0"/>
              <a:t>difficulties of deterministic descrip­tions of turbulence, scientists have been able to cre­ate a statistical description of turbulence. </a:t>
            </a:r>
            <a:endParaRPr lang="en-US" sz="4000" dirty="0" smtClean="0"/>
          </a:p>
          <a:p>
            <a:endParaRPr lang="en-US" sz="4000" dirty="0"/>
          </a:p>
          <a:p>
            <a:r>
              <a:rPr lang="en-US" sz="4000" dirty="0" smtClean="0"/>
              <a:t>The </a:t>
            </a:r>
            <a:r>
              <a:rPr lang="en-US" sz="4000" dirty="0"/>
              <a:t>goal of this approach is to describe the net effect of many eddies, rather than the exact behavior of any individual eddy. </a:t>
            </a:r>
          </a:p>
        </p:txBody>
      </p:sp>
    </p:spTree>
    <p:extLst>
      <p:ext uri="{BB962C8B-B14F-4D97-AF65-F5344CB8AC3E}">
        <p14:creationId xmlns:p14="http://schemas.microsoft.com/office/powerpoint/2010/main" val="15690361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2914" r="18705"/>
          <a:stretch/>
        </p:blipFill>
        <p:spPr>
          <a:xfrm>
            <a:off x="180304" y="334851"/>
            <a:ext cx="11410682" cy="7214664"/>
          </a:xfrm>
          <a:prstGeom prst="rect">
            <a:avLst/>
          </a:prstGeom>
        </p:spPr>
      </p:pic>
    </p:spTree>
    <p:extLst>
      <p:ext uri="{BB962C8B-B14F-4D97-AF65-F5344CB8AC3E}">
        <p14:creationId xmlns:p14="http://schemas.microsoft.com/office/powerpoint/2010/main" val="2999715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093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95" y="0"/>
            <a:ext cx="11951368" cy="5078313"/>
          </a:xfrm>
          <a:prstGeom prst="rect">
            <a:avLst/>
          </a:prstGeom>
        </p:spPr>
        <p:txBody>
          <a:bodyPr wrap="square">
            <a:spAutoFit/>
          </a:bodyPr>
          <a:lstStyle/>
          <a:p>
            <a:r>
              <a:rPr lang="en-US" sz="3600" dirty="0" smtClean="0">
                <a:solidFill>
                  <a:srgbClr val="C00000"/>
                </a:solidFill>
              </a:rPr>
              <a:t>Kolmogorov </a:t>
            </a:r>
            <a:r>
              <a:rPr lang="en-US" sz="3600" dirty="0">
                <a:solidFill>
                  <a:srgbClr val="C00000"/>
                </a:solidFill>
              </a:rPr>
              <a:t>turbulence</a:t>
            </a:r>
          </a:p>
          <a:p>
            <a:r>
              <a:rPr lang="en-US" sz="2400" dirty="0"/>
              <a:t>Turbulence is a very complex phenomenon. </a:t>
            </a:r>
            <a:r>
              <a:rPr lang="en-US" sz="2400" dirty="0" smtClean="0"/>
              <a:t>However</a:t>
            </a:r>
            <a:r>
              <a:rPr lang="en-US" sz="2400" dirty="0"/>
              <a:t>, certain statistical properties of turbulence can be derived and understood without much computational eﬀort.</a:t>
            </a:r>
          </a:p>
          <a:p>
            <a:r>
              <a:rPr lang="en-US" sz="2400" dirty="0"/>
              <a:t>The basic idea is that we start from some large scale stirring, inducing solenoidal motions of wave number k0 =2π/L0 where L0 is the spatial scale of these large scale motions. Now, as we know from stirring milk in a cup of coﬀee: the large motions tend to break up in ever smaller-scale motions. In fact, it is this property of turbulence that leads to the quick dissolution of sugar in a cup of tea. This down-scaling of the turbulence is called a turbulent cascade. Energy is transferred from large-scale motions to ever smaller scale</a:t>
            </a:r>
          </a:p>
          <a:p>
            <a:r>
              <a:rPr lang="en-US" sz="2400" dirty="0"/>
              <a:t>motions, until one reaches a spatial scale </a:t>
            </a:r>
            <a:r>
              <a:rPr lang="en-US" sz="2400" dirty="0" err="1"/>
              <a:t>Lν</a:t>
            </a:r>
            <a:r>
              <a:rPr lang="en-US" sz="2400" dirty="0"/>
              <a:t> 􀀁 L0 which is the viscous dissipation scale: the spatial scale where the viscosity of the gas/ﬂuid starts to prohibit further cascading.</a:t>
            </a:r>
          </a:p>
          <a:p>
            <a:r>
              <a:rPr lang="en-US" sz="2400" dirty="0"/>
              <a:t>At this scale the kinetic energy of the gas motions is converted into heat. An important dimensionless number characterizing the turbulence is the Reynolds number:</a:t>
            </a:r>
          </a:p>
        </p:txBody>
      </p:sp>
    </p:spTree>
    <p:extLst>
      <p:ext uri="{BB962C8B-B14F-4D97-AF65-F5344CB8AC3E}">
        <p14:creationId xmlns:p14="http://schemas.microsoft.com/office/powerpoint/2010/main" val="2406807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388" y="2017984"/>
            <a:ext cx="11421979" cy="2554545"/>
          </a:xfrm>
          <a:prstGeom prst="rect">
            <a:avLst/>
          </a:prstGeom>
        </p:spPr>
        <p:txBody>
          <a:bodyPr wrap="square">
            <a:spAutoFit/>
          </a:bodyPr>
          <a:lstStyle/>
          <a:p>
            <a:r>
              <a:rPr lang="en-US" sz="3200" dirty="0"/>
              <a:t>where V0 is the typical turbulent velocity at the largest scale and ν (in units of cm2/s for CGS units) is the kinematic viscosity of the gas or ﬂuid. For air at 0 degrees Celsius this is ν =0.132cm2/s, and at -40 degrees </a:t>
            </a:r>
            <a:r>
              <a:rPr lang="en-US" sz="3200" dirty="0" err="1"/>
              <a:t>Celcius</a:t>
            </a:r>
            <a:r>
              <a:rPr lang="en-US" sz="3200" dirty="0"/>
              <a:t> it is ν =0.104cm2/s. We can deﬁne a turbulent viscosity</a:t>
            </a:r>
          </a:p>
        </p:txBody>
      </p:sp>
      <p:pic>
        <p:nvPicPr>
          <p:cNvPr id="3" name="Picture 2"/>
          <p:cNvPicPr>
            <a:picLocks noChangeAspect="1"/>
          </p:cNvPicPr>
          <p:nvPr/>
        </p:nvPicPr>
        <p:blipFill>
          <a:blip r:embed="rId2"/>
          <a:stretch>
            <a:fillRect/>
          </a:stretch>
        </p:blipFill>
        <p:spPr>
          <a:xfrm>
            <a:off x="1935416" y="514885"/>
            <a:ext cx="7656819" cy="1063918"/>
          </a:xfrm>
          <a:prstGeom prst="rect">
            <a:avLst/>
          </a:prstGeom>
        </p:spPr>
      </p:pic>
      <p:pic>
        <p:nvPicPr>
          <p:cNvPr id="4" name="Picture 3"/>
          <p:cNvPicPr>
            <a:picLocks noChangeAspect="1"/>
          </p:cNvPicPr>
          <p:nvPr/>
        </p:nvPicPr>
        <p:blipFill>
          <a:blip r:embed="rId3"/>
          <a:stretch>
            <a:fillRect/>
          </a:stretch>
        </p:blipFill>
        <p:spPr>
          <a:xfrm>
            <a:off x="838730" y="4924440"/>
            <a:ext cx="12544996" cy="1508443"/>
          </a:xfrm>
          <a:prstGeom prst="rect">
            <a:avLst/>
          </a:prstGeom>
        </p:spPr>
      </p:pic>
    </p:spTree>
    <p:extLst>
      <p:ext uri="{BB962C8B-B14F-4D97-AF65-F5344CB8AC3E}">
        <p14:creationId xmlns:p14="http://schemas.microsoft.com/office/powerpoint/2010/main" val="34938457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906" y="337153"/>
            <a:ext cx="6096000" cy="4247317"/>
          </a:xfrm>
          <a:prstGeom prst="rect">
            <a:avLst/>
          </a:prstGeom>
        </p:spPr>
        <p:txBody>
          <a:bodyPr>
            <a:spAutoFit/>
          </a:bodyPr>
          <a:lstStyle/>
          <a:p>
            <a:r>
              <a:rPr lang="en-US" dirty="0"/>
              <a:t>so that </a:t>
            </a:r>
            <a:r>
              <a:rPr lang="en-US" dirty="0" err="1"/>
              <a:t>νturb</a:t>
            </a:r>
            <a:r>
              <a:rPr lang="en-US" dirty="0"/>
              <a:t> = Re ν. For Re􀀂 1 the ratio L0/</a:t>
            </a:r>
            <a:r>
              <a:rPr lang="en-US" dirty="0" err="1"/>
              <a:t>Lν</a:t>
            </a:r>
            <a:r>
              <a:rPr lang="en-US" dirty="0"/>
              <a:t> 􀀂 1, though Re and L0/</a:t>
            </a:r>
            <a:r>
              <a:rPr lang="en-US" dirty="0" err="1"/>
              <a:t>Lν</a:t>
            </a:r>
            <a:r>
              <a:rPr lang="en-US" dirty="0"/>
              <a:t> are not linearly related.</a:t>
            </a:r>
          </a:p>
          <a:p>
            <a:r>
              <a:rPr lang="en-US" dirty="0"/>
              <a:t>If we assume that there is a constant random stirring at the scale L0, then this input energy cascades down to </a:t>
            </a:r>
            <a:r>
              <a:rPr lang="en-US" dirty="0" err="1"/>
              <a:t>Lν</a:t>
            </a:r>
            <a:r>
              <a:rPr lang="en-US" dirty="0"/>
              <a:t> where it is dissipated. The turbulent cascade is thus char-</a:t>
            </a:r>
            <a:r>
              <a:rPr lang="en-US" dirty="0" err="1"/>
              <a:t>acterized</a:t>
            </a:r>
            <a:r>
              <a:rPr lang="en-US" dirty="0"/>
              <a:t> by an energy input rate per gram of gas ε in units of erg gram−1 sec−1 which in this stationary state is the same as the energy dissipation rate. In k-space this is the energy ﬂow rate from small k to large k. Let us now try to characterize the energy stored in each mode k per gram of gas, written as E(k). The quantity E(k)</a:t>
            </a:r>
            <a:r>
              <a:rPr lang="en-US" dirty="0" err="1"/>
              <a:t>dk</a:t>
            </a:r>
            <a:r>
              <a:rPr lang="en-US" dirty="0"/>
              <a:t> has the dimension erg gram−1. Since k has the dimension cm−1, E(k) has the dimension erg cm gram−1.</a:t>
            </a:r>
          </a:p>
          <a:p>
            <a:r>
              <a:rPr lang="en-US" dirty="0"/>
              <a:t>Using these dimensions we can start a dimensional analysis. If we write erg = gram cm2 sec−2 then we get the following dimensions:</a:t>
            </a:r>
          </a:p>
        </p:txBody>
      </p:sp>
    </p:spTree>
    <p:extLst>
      <p:ext uri="{BB962C8B-B14F-4D97-AF65-F5344CB8AC3E}">
        <p14:creationId xmlns:p14="http://schemas.microsoft.com/office/powerpoint/2010/main" val="1027214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424" y="163650"/>
            <a:ext cx="6096000" cy="2308324"/>
          </a:xfrm>
          <a:prstGeom prst="rect">
            <a:avLst/>
          </a:prstGeom>
        </p:spPr>
        <p:txBody>
          <a:bodyPr>
            <a:spAutoFit/>
          </a:bodyPr>
          <a:lstStyle/>
          <a:p>
            <a:r>
              <a:rPr lang="en-US" dirty="0"/>
              <a:t>If </a:t>
            </a:r>
            <a:r>
              <a:rPr lang="en-US" dirty="0" err="1"/>
              <a:t>kν</a:t>
            </a:r>
            <a:r>
              <a:rPr lang="en-US" dirty="0"/>
              <a:t> 􀀂 k0 then there is a large region in k-space, k0 􀀁 k 􀀁 </a:t>
            </a:r>
            <a:r>
              <a:rPr lang="en-US" dirty="0" err="1"/>
              <a:t>kν</a:t>
            </a:r>
            <a:r>
              <a:rPr lang="en-US" dirty="0"/>
              <a:t> where the function E(k) must be independent on what is happening at k0 or </a:t>
            </a:r>
            <a:r>
              <a:rPr lang="en-US" dirty="0" err="1"/>
              <a:t>kν</a:t>
            </a:r>
            <a:r>
              <a:rPr lang="en-US" dirty="0"/>
              <a:t>. The only “information” that it</a:t>
            </a:r>
          </a:p>
          <a:p>
            <a:r>
              <a:rPr lang="en-US" dirty="0"/>
              <a:t>has in this intermediate-k region is k itself and the energy ﬂow ε. Somehow we must be</a:t>
            </a:r>
          </a:p>
          <a:p>
            <a:r>
              <a:rPr lang="en-US" dirty="0"/>
              <a:t>able to write E(k) ∝ εαkβ . Using the above dimensionalities you can see that this only</a:t>
            </a:r>
          </a:p>
          <a:p>
            <a:r>
              <a:rPr lang="en-US" dirty="0"/>
              <a:t>makes dimensional sense if α =2/3 and β = −5/3, i.e.</a:t>
            </a:r>
          </a:p>
        </p:txBody>
      </p:sp>
    </p:spTree>
    <p:extLst>
      <p:ext uri="{BB962C8B-B14F-4D97-AF65-F5344CB8AC3E}">
        <p14:creationId xmlns:p14="http://schemas.microsoft.com/office/powerpoint/2010/main" val="1761856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7094"/>
            <a:ext cx="12731299" cy="5441431"/>
          </a:xfrm>
          <a:prstGeom prst="rect">
            <a:avLst/>
          </a:prstGeom>
        </p:spPr>
      </p:pic>
    </p:spTree>
    <p:extLst>
      <p:ext uri="{BB962C8B-B14F-4D97-AF65-F5344CB8AC3E}">
        <p14:creationId xmlns:p14="http://schemas.microsoft.com/office/powerpoint/2010/main" val="308792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56" y="268941"/>
            <a:ext cx="10676846" cy="4703612"/>
          </a:xfrm>
          <a:prstGeom prst="rect">
            <a:avLst/>
          </a:prstGeom>
        </p:spPr>
      </p:pic>
    </p:spTree>
    <p:extLst>
      <p:ext uri="{BB962C8B-B14F-4D97-AF65-F5344CB8AC3E}">
        <p14:creationId xmlns:p14="http://schemas.microsoft.com/office/powerpoint/2010/main" val="181531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2" y="1"/>
            <a:ext cx="12180838" cy="770020"/>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 Lectures # 18 and # 19</a:t>
            </a:r>
            <a:endParaRPr lang="en-US" sz="4400" dirty="0"/>
          </a:p>
        </p:txBody>
      </p:sp>
      <p:sp>
        <p:nvSpPr>
          <p:cNvPr id="4" name="Rectangle 3"/>
          <p:cNvSpPr/>
          <p:nvPr/>
        </p:nvSpPr>
        <p:spPr>
          <a:xfrm>
            <a:off x="138663" y="5842939"/>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
        <p:nvSpPr>
          <p:cNvPr id="7" name="Rectangle 6"/>
          <p:cNvSpPr/>
          <p:nvPr/>
        </p:nvSpPr>
        <p:spPr>
          <a:xfrm>
            <a:off x="11162" y="770021"/>
            <a:ext cx="12180838" cy="5632311"/>
          </a:xfrm>
          <a:prstGeom prst="rect">
            <a:avLst/>
          </a:prstGeom>
        </p:spPr>
        <p:txBody>
          <a:bodyPr wrap="square">
            <a:spAutoFit/>
          </a:bodyPr>
          <a:lstStyle/>
          <a:p>
            <a:r>
              <a:rPr lang="en-US" sz="2400" dirty="0">
                <a:solidFill>
                  <a:srgbClr val="C00000"/>
                </a:solidFill>
              </a:rPr>
              <a:t>Chapter 9</a:t>
            </a:r>
            <a:r>
              <a:rPr lang="en-US" sz="2400" dirty="0" smtClean="0">
                <a:solidFill>
                  <a:srgbClr val="C00000"/>
                </a:solidFill>
              </a:rPr>
              <a:t>:</a:t>
            </a:r>
          </a:p>
          <a:p>
            <a:pPr marL="457200" indent="-457200">
              <a:buFont typeface="Courier New" panose="02070309020205020404" pitchFamily="49" charset="0"/>
              <a:buChar char="o"/>
            </a:pPr>
            <a:r>
              <a:rPr lang="en-US" sz="2400" dirty="0" smtClean="0">
                <a:solidFill>
                  <a:srgbClr val="C00000"/>
                </a:solidFill>
              </a:rPr>
              <a:t>Connection between Chapter 4 and  Chapter 9</a:t>
            </a:r>
          </a:p>
          <a:p>
            <a:pPr marL="457200" indent="-457200">
              <a:buFont typeface="Courier New" panose="02070309020205020404" pitchFamily="49" charset="0"/>
              <a:buChar char="o"/>
            </a:pPr>
            <a:r>
              <a:rPr lang="en-US" sz="2400" spc="-35" dirty="0">
                <a:cs typeface="Calibri"/>
              </a:rPr>
              <a:t>Components of the </a:t>
            </a:r>
            <a:r>
              <a:rPr lang="en-US" sz="2400" dirty="0">
                <a:cs typeface="Calibri"/>
              </a:rPr>
              <a:t> </a:t>
            </a:r>
            <a:r>
              <a:rPr lang="en-US" sz="2400" spc="-13" dirty="0">
                <a:solidFill>
                  <a:srgbClr val="C00000"/>
                </a:solidFill>
                <a:cs typeface="Calibri"/>
              </a:rPr>
              <a:t>Surface</a:t>
            </a:r>
            <a:r>
              <a:rPr lang="en-US" sz="2400" spc="44" dirty="0">
                <a:solidFill>
                  <a:srgbClr val="C00000"/>
                </a:solidFill>
                <a:cs typeface="Calibri"/>
              </a:rPr>
              <a:t> </a:t>
            </a:r>
            <a:r>
              <a:rPr lang="en-US" sz="2400" spc="-13" dirty="0">
                <a:solidFill>
                  <a:srgbClr val="C00000"/>
                </a:solidFill>
                <a:cs typeface="Calibri"/>
              </a:rPr>
              <a:t>Energy</a:t>
            </a:r>
            <a:r>
              <a:rPr lang="en-US" sz="2400" spc="22" dirty="0">
                <a:solidFill>
                  <a:srgbClr val="C00000"/>
                </a:solidFill>
                <a:cs typeface="Calibri"/>
              </a:rPr>
              <a:t> </a:t>
            </a:r>
            <a:r>
              <a:rPr lang="en-US" sz="2400" spc="-13" dirty="0" smtClean="0">
                <a:solidFill>
                  <a:srgbClr val="C00000"/>
                </a:solidFill>
                <a:cs typeface="Calibri"/>
              </a:rPr>
              <a:t>Budget </a:t>
            </a:r>
            <a:r>
              <a:rPr lang="en-US" sz="2400" spc="-4" dirty="0" smtClean="0">
                <a:solidFill>
                  <a:srgbClr val="C00000"/>
                </a:solidFill>
                <a:cs typeface="Calibri"/>
              </a:rPr>
              <a:t>(S</a:t>
            </a:r>
            <a:r>
              <a:rPr lang="en-US" sz="2400" b="1" spc="-4" dirty="0" smtClean="0">
                <a:cs typeface="Calibri"/>
              </a:rPr>
              <a:t>E</a:t>
            </a:r>
            <a:r>
              <a:rPr lang="en-US" sz="2400" spc="-4" dirty="0" smtClean="0">
                <a:solidFill>
                  <a:srgbClr val="C00000"/>
                </a:solidFill>
                <a:cs typeface="Calibri"/>
              </a:rPr>
              <a:t>B)-in addition to radiation also </a:t>
            </a:r>
            <a:r>
              <a:rPr lang="en-US" sz="2400" spc="-4" dirty="0" smtClean="0">
                <a:cs typeface="Calibri"/>
              </a:rPr>
              <a:t>fluxes</a:t>
            </a:r>
            <a:r>
              <a:rPr lang="en-US" sz="2400" spc="-4" dirty="0" smtClean="0">
                <a:solidFill>
                  <a:srgbClr val="C00000"/>
                </a:solidFill>
                <a:cs typeface="Calibri"/>
              </a:rPr>
              <a:t> of </a:t>
            </a:r>
            <a:r>
              <a:rPr lang="en-US" sz="2400" i="1" spc="-4" dirty="0" smtClean="0">
                <a:cs typeface="Calibri"/>
              </a:rPr>
              <a:t>heat and moisture.</a:t>
            </a:r>
          </a:p>
          <a:p>
            <a:pPr marL="457200" indent="-457200">
              <a:buFont typeface="Courier New" panose="02070309020205020404" pitchFamily="49" charset="0"/>
              <a:buChar char="o"/>
            </a:pPr>
            <a:r>
              <a:rPr lang="en-US" sz="2400" spc="-4" dirty="0" smtClean="0">
                <a:solidFill>
                  <a:srgbClr val="C00000"/>
                </a:solidFill>
                <a:cs typeface="Calibri"/>
              </a:rPr>
              <a:t>Fluxes of </a:t>
            </a:r>
            <a:r>
              <a:rPr lang="en-US" sz="2400" spc="-4" dirty="0" smtClean="0">
                <a:cs typeface="Calibri"/>
              </a:rPr>
              <a:t>heat</a:t>
            </a:r>
            <a:r>
              <a:rPr lang="en-US" sz="2400" spc="-4" dirty="0" smtClean="0">
                <a:solidFill>
                  <a:srgbClr val="C00000"/>
                </a:solidFill>
                <a:cs typeface="Calibri"/>
              </a:rPr>
              <a:t> and </a:t>
            </a:r>
            <a:r>
              <a:rPr lang="en-US" sz="2400" spc="-4" dirty="0" smtClean="0">
                <a:cs typeface="Calibri"/>
              </a:rPr>
              <a:t>moisture</a:t>
            </a:r>
            <a:r>
              <a:rPr lang="en-US" sz="2400" spc="-4" dirty="0" smtClean="0">
                <a:solidFill>
                  <a:srgbClr val="C00000"/>
                </a:solidFill>
                <a:cs typeface="Calibri"/>
              </a:rPr>
              <a:t> are transported by </a:t>
            </a:r>
            <a:r>
              <a:rPr lang="en-US" sz="2400" spc="-4" dirty="0" smtClean="0">
                <a:cs typeface="Calibri"/>
              </a:rPr>
              <a:t>turbulence</a:t>
            </a:r>
          </a:p>
          <a:p>
            <a:pPr marL="457200" indent="-457200">
              <a:buFont typeface="Courier New" panose="02070309020205020404" pitchFamily="49" charset="0"/>
              <a:buChar char="o"/>
            </a:pPr>
            <a:r>
              <a:rPr lang="en-US" altLang="en-US" sz="2400" dirty="0" smtClean="0">
                <a:solidFill>
                  <a:srgbClr val="002060"/>
                </a:solidFill>
              </a:rPr>
              <a:t>What is Planetary Boundary Layer (PBL)? </a:t>
            </a:r>
          </a:p>
          <a:p>
            <a:pPr marL="457200" indent="-457200">
              <a:buFont typeface="Courier New" panose="02070309020205020404" pitchFamily="49" charset="0"/>
              <a:buChar char="o"/>
            </a:pPr>
            <a:r>
              <a:rPr lang="en-US" altLang="en-US" sz="2400" dirty="0" smtClean="0">
                <a:solidFill>
                  <a:srgbClr val="002060"/>
                </a:solidFill>
              </a:rPr>
              <a:t>Concept of Capping Inversion</a:t>
            </a:r>
          </a:p>
          <a:p>
            <a:pPr marL="457200" indent="-457200">
              <a:buFont typeface="Courier New" panose="02070309020205020404" pitchFamily="49" charset="0"/>
              <a:buChar char="o"/>
            </a:pPr>
            <a:r>
              <a:rPr lang="en-US" sz="2400" spc="-4" dirty="0" smtClean="0">
                <a:solidFill>
                  <a:srgbClr val="C00000"/>
                </a:solidFill>
                <a:cs typeface="Calibri"/>
              </a:rPr>
              <a:t>What </a:t>
            </a:r>
            <a:r>
              <a:rPr lang="en-US" sz="2400" spc="-4" dirty="0">
                <a:solidFill>
                  <a:srgbClr val="C00000"/>
                </a:solidFill>
                <a:cs typeface="Calibri"/>
              </a:rPr>
              <a:t>is turbulence</a:t>
            </a:r>
            <a:r>
              <a:rPr lang="en-US" sz="2400" spc="-4" dirty="0" smtClean="0">
                <a:solidFill>
                  <a:srgbClr val="C00000"/>
                </a:solidFill>
                <a:cs typeface="Calibri"/>
              </a:rPr>
              <a:t>? How do we represent it? Reynold’s Averaging.</a:t>
            </a:r>
          </a:p>
          <a:p>
            <a:r>
              <a:rPr lang="en-US" sz="2400" dirty="0"/>
              <a:t>Supplementary background  material for  Chapter </a:t>
            </a:r>
            <a:r>
              <a:rPr lang="en-US" sz="2400" dirty="0" smtClean="0"/>
              <a:t>9</a:t>
            </a:r>
            <a:endParaRPr lang="en-US" sz="2400" dirty="0">
              <a:solidFill>
                <a:srgbClr val="C00000"/>
              </a:solidFill>
            </a:endParaRPr>
          </a:p>
          <a:p>
            <a:pPr marL="457200" indent="-457200">
              <a:buFont typeface="Courier New" panose="02070309020205020404" pitchFamily="49" charset="0"/>
              <a:buChar char="o"/>
            </a:pPr>
            <a:r>
              <a:rPr lang="en-US" sz="2400" dirty="0">
                <a:solidFill>
                  <a:srgbClr val="C00000"/>
                </a:solidFill>
              </a:rPr>
              <a:t>Adiabatic Lapse Rate</a:t>
            </a:r>
          </a:p>
          <a:p>
            <a:pPr marL="457200" indent="-457200">
              <a:buFont typeface="Courier New" panose="02070309020205020404" pitchFamily="49" charset="0"/>
              <a:buChar char="o"/>
            </a:pPr>
            <a:r>
              <a:rPr lang="en-US" sz="2400" dirty="0">
                <a:solidFill>
                  <a:srgbClr val="C00000"/>
                </a:solidFill>
              </a:rPr>
              <a:t>Environmental Lapse Rate</a:t>
            </a:r>
          </a:p>
          <a:p>
            <a:pPr marL="457200" indent="-457200">
              <a:buFont typeface="Courier New" panose="02070309020205020404" pitchFamily="49" charset="0"/>
              <a:buChar char="o"/>
            </a:pPr>
            <a:r>
              <a:rPr lang="en-US" sz="2400" spc="-35" dirty="0">
                <a:solidFill>
                  <a:srgbClr val="C00000"/>
                </a:solidFill>
                <a:cs typeface="Calibri"/>
              </a:rPr>
              <a:t>Concept of stability</a:t>
            </a:r>
          </a:p>
          <a:p>
            <a:pPr marL="457200" indent="-457200">
              <a:buFont typeface="Courier New" panose="02070309020205020404" pitchFamily="49" charset="0"/>
              <a:buChar char="o"/>
            </a:pPr>
            <a:r>
              <a:rPr lang="en-US" sz="2400" spc="-35" dirty="0">
                <a:solidFill>
                  <a:srgbClr val="C00000"/>
                </a:solidFill>
                <a:cs typeface="Calibri"/>
              </a:rPr>
              <a:t>Hydrostatic </a:t>
            </a:r>
            <a:r>
              <a:rPr lang="en-US" sz="2400" spc="-35" dirty="0" smtClean="0">
                <a:solidFill>
                  <a:srgbClr val="C00000"/>
                </a:solidFill>
                <a:cs typeface="Calibri"/>
              </a:rPr>
              <a:t>balance</a:t>
            </a:r>
          </a:p>
          <a:p>
            <a:pPr marL="457200" indent="-457200">
              <a:buFont typeface="Courier New" panose="02070309020205020404" pitchFamily="49" charset="0"/>
              <a:buChar char="o"/>
            </a:pPr>
            <a:r>
              <a:rPr lang="en-US" sz="2400" b="1" u="sng" spc="-35" dirty="0" smtClean="0">
                <a:solidFill>
                  <a:schemeClr val="accent6">
                    <a:lumMod val="75000"/>
                  </a:schemeClr>
                </a:solidFill>
                <a:cs typeface="Calibri"/>
              </a:rPr>
              <a:t>Potential temperature</a:t>
            </a:r>
          </a:p>
          <a:p>
            <a:pPr marL="457200" indent="-457200">
              <a:buFont typeface="Courier New" panose="02070309020205020404" pitchFamily="49" charset="0"/>
              <a:buChar char="o"/>
            </a:pPr>
            <a:endParaRPr lang="en-US" sz="2400" b="1" spc="-35" dirty="0">
              <a:solidFill>
                <a:schemeClr val="accent6">
                  <a:lumMod val="75000"/>
                </a:schemeClr>
              </a:solidFill>
              <a:cs typeface="Calibri"/>
            </a:endParaRPr>
          </a:p>
        </p:txBody>
      </p:sp>
    </p:spTree>
    <p:extLst>
      <p:ext uri="{BB962C8B-B14F-4D97-AF65-F5344CB8AC3E}">
        <p14:creationId xmlns:p14="http://schemas.microsoft.com/office/powerpoint/2010/main" val="26037328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2" y="295836"/>
            <a:ext cx="11966243" cy="6387352"/>
          </a:xfrm>
          <a:prstGeom prst="rect">
            <a:avLst/>
          </a:prstGeom>
        </p:spPr>
      </p:pic>
    </p:spTree>
    <p:extLst>
      <p:ext uri="{BB962C8B-B14F-4D97-AF65-F5344CB8AC3E}">
        <p14:creationId xmlns:p14="http://schemas.microsoft.com/office/powerpoint/2010/main" val="3538128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365" y="82902"/>
            <a:ext cx="11752729" cy="5299224"/>
          </a:xfrm>
          <a:prstGeom prst="rect">
            <a:avLst/>
          </a:prstGeom>
        </p:spPr>
      </p:pic>
    </p:spTree>
    <p:extLst>
      <p:ext uri="{BB962C8B-B14F-4D97-AF65-F5344CB8AC3E}">
        <p14:creationId xmlns:p14="http://schemas.microsoft.com/office/powerpoint/2010/main" val="1609674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217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259" y="0"/>
            <a:ext cx="11725835" cy="5078313"/>
          </a:xfrm>
          <a:prstGeom prst="rect">
            <a:avLst/>
          </a:prstGeom>
        </p:spPr>
        <p:txBody>
          <a:bodyPr wrap="square">
            <a:spAutoFit/>
          </a:bodyPr>
          <a:lstStyle/>
          <a:p>
            <a:endParaRPr lang="en-US" dirty="0"/>
          </a:p>
          <a:p>
            <a:r>
              <a:rPr lang="en-US" dirty="0"/>
              <a:t>6.2 The Surface-atmosphere Interface</a:t>
            </a:r>
          </a:p>
          <a:p>
            <a:endParaRPr lang="en-US" dirty="0"/>
          </a:p>
          <a:p>
            <a:r>
              <a:rPr lang="en-US" dirty="0"/>
              <a:t>The surface interface or contact layer or molecular boundary layer is the boundary between the atmosphere and the ocean or the land. This point of contact is the start of energy exchange between the surface and the atmosphere. In the molecular layer, vertical transfer of</a:t>
            </a:r>
          </a:p>
          <a:p>
            <a:endParaRPr lang="en-US" dirty="0"/>
          </a:p>
          <a:p>
            <a:r>
              <a:rPr lang="en-US" dirty="0"/>
              <a:t>    heat is by conduction,</a:t>
            </a:r>
          </a:p>
          <a:p>
            <a:r>
              <a:rPr lang="en-US" dirty="0"/>
              <a:t>    moisture is by evaporation/transpiration or condensation, and</a:t>
            </a:r>
          </a:p>
          <a:p>
            <a:r>
              <a:rPr lang="en-US" dirty="0"/>
              <a:t>    momentum is by viscous processes.</a:t>
            </a:r>
          </a:p>
          <a:p>
            <a:endParaRPr lang="en-US" dirty="0"/>
          </a:p>
          <a:p>
            <a:r>
              <a:rPr lang="en-US" dirty="0"/>
              <a:t>The molecular flux is a product of the diffusivity and the vertical gradient, e.g., the conduction of heat is described by:</a:t>
            </a:r>
          </a:p>
          <a:p>
            <a:r>
              <a:rPr lang="en-US" dirty="0" err="1"/>
              <a:t>Eqn</a:t>
            </a:r>
            <a:r>
              <a:rPr lang="en-US" dirty="0"/>
              <a:t>          (4)</a:t>
            </a:r>
          </a:p>
          <a:p>
            <a:endParaRPr lang="en-US" dirty="0"/>
          </a:p>
          <a:p>
            <a:r>
              <a:rPr lang="en-US" dirty="0"/>
              <a:t>where v is the molecular thermal diffusivity (˜ 2 × 10-5 m2 s-1 for air).</a:t>
            </a:r>
          </a:p>
          <a:p>
            <a:endParaRPr lang="en-US" dirty="0"/>
          </a:p>
          <a:p>
            <a:r>
              <a:rPr lang="en-US" dirty="0"/>
              <a:t>The air-to-surface temperature and moisture differences determine the direction of net transfer. For example, when cold air moves over a warm surface, heat is conducted from the surface to the air, resulting in warmer air and cooler surface.</a:t>
            </a:r>
          </a:p>
        </p:txBody>
      </p:sp>
      <p:pic>
        <p:nvPicPr>
          <p:cNvPr id="3" name="Picture 2"/>
          <p:cNvPicPr>
            <a:picLocks noChangeAspect="1"/>
          </p:cNvPicPr>
          <p:nvPr/>
        </p:nvPicPr>
        <p:blipFill>
          <a:blip r:embed="rId2"/>
          <a:stretch>
            <a:fillRect/>
          </a:stretch>
        </p:blipFill>
        <p:spPr>
          <a:xfrm>
            <a:off x="5447025" y="4493922"/>
            <a:ext cx="885825" cy="342900"/>
          </a:xfrm>
          <a:prstGeom prst="rect">
            <a:avLst/>
          </a:prstGeom>
        </p:spPr>
      </p:pic>
    </p:spTree>
    <p:extLst>
      <p:ext uri="{BB962C8B-B14F-4D97-AF65-F5344CB8AC3E}">
        <p14:creationId xmlns:p14="http://schemas.microsoft.com/office/powerpoint/2010/main" val="733216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9" y="295835"/>
            <a:ext cx="11416553" cy="4247317"/>
          </a:xfrm>
          <a:prstGeom prst="rect">
            <a:avLst/>
          </a:prstGeom>
        </p:spPr>
        <p:txBody>
          <a:bodyPr wrap="square">
            <a:spAutoFit/>
          </a:bodyPr>
          <a:lstStyle/>
          <a:p>
            <a:r>
              <a:rPr lang="en-US" dirty="0"/>
              <a:t>6.3.1.1 Surface Energy Balance and Impact on Vertical Transport</a:t>
            </a:r>
          </a:p>
          <a:p>
            <a:endParaRPr lang="en-US" dirty="0"/>
          </a:p>
          <a:p>
            <a:r>
              <a:rPr lang="en-US" dirty="0"/>
              <a:t>The surface energy budget balances the net radiation against the sensible heat, latent heat, storage, and advection:</a:t>
            </a:r>
          </a:p>
          <a:p>
            <a:r>
              <a:rPr lang="en-US" dirty="0" err="1"/>
              <a:t>Eqn</a:t>
            </a:r>
            <a:r>
              <a:rPr lang="en-US" dirty="0"/>
              <a:t>          (5)</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where </a:t>
            </a:r>
            <a:r>
              <a:rPr lang="en-US" dirty="0"/>
              <a:t>Rn is the net radiation at the surface; SH is sensible heat, LH is latent heat, </a:t>
            </a:r>
            <a:r>
              <a:rPr lang="en-US" dirty="0" err="1"/>
              <a:t>Δf</a:t>
            </a:r>
            <a:r>
              <a:rPr lang="en-US" dirty="0"/>
              <a:t> is the horizontal flux or advection; and G is the heat transferred in and out of storage in subsurface layers. The budget does not include negligible contributors such as the conversion of kinetic energy in wind and waves to thermal energy or heat transfer by precipitation. </a:t>
            </a:r>
          </a:p>
        </p:txBody>
      </p:sp>
      <p:pic>
        <p:nvPicPr>
          <p:cNvPr id="3" name="Picture 2"/>
          <p:cNvPicPr>
            <a:picLocks noChangeAspect="1"/>
          </p:cNvPicPr>
          <p:nvPr/>
        </p:nvPicPr>
        <p:blipFill>
          <a:blip r:embed="rId2"/>
          <a:stretch>
            <a:fillRect/>
          </a:stretch>
        </p:blipFill>
        <p:spPr>
          <a:xfrm>
            <a:off x="2304958" y="2017059"/>
            <a:ext cx="5518671" cy="766482"/>
          </a:xfrm>
          <a:prstGeom prst="rect">
            <a:avLst/>
          </a:prstGeom>
        </p:spPr>
      </p:pic>
    </p:spTree>
    <p:extLst>
      <p:ext uri="{BB962C8B-B14F-4D97-AF65-F5344CB8AC3E}">
        <p14:creationId xmlns:p14="http://schemas.microsoft.com/office/powerpoint/2010/main" val="2313622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752" b="4387"/>
          <a:stretch/>
        </p:blipFill>
        <p:spPr>
          <a:xfrm>
            <a:off x="10278" y="167425"/>
            <a:ext cx="12044347" cy="5602311"/>
          </a:xfrm>
          <a:prstGeom prst="rect">
            <a:avLst/>
          </a:prstGeom>
        </p:spPr>
      </p:pic>
      <p:sp>
        <p:nvSpPr>
          <p:cNvPr id="3" name="Rectangle 2"/>
          <p:cNvSpPr/>
          <p:nvPr/>
        </p:nvSpPr>
        <p:spPr>
          <a:xfrm>
            <a:off x="154546" y="6183886"/>
            <a:ext cx="11900079" cy="523220"/>
          </a:xfrm>
          <a:prstGeom prst="rect">
            <a:avLst/>
          </a:prstGeom>
        </p:spPr>
        <p:txBody>
          <a:bodyPr wrap="square">
            <a:spAutoFit/>
          </a:bodyPr>
          <a:lstStyle/>
          <a:p>
            <a:pPr algn="ctr"/>
            <a:r>
              <a:rPr lang="en-US" sz="2800" dirty="0" smtClean="0">
                <a:solidFill>
                  <a:srgbClr val="C00000"/>
                </a:solidFill>
              </a:rPr>
              <a:t>Surface </a:t>
            </a:r>
            <a:r>
              <a:rPr lang="en-US" sz="2800" dirty="0">
                <a:solidFill>
                  <a:srgbClr val="C00000"/>
                </a:solidFill>
              </a:rPr>
              <a:t>energy budget for land surface and ocean surface during the daytime.</a:t>
            </a:r>
          </a:p>
        </p:txBody>
      </p:sp>
    </p:spTree>
    <p:extLst>
      <p:ext uri="{BB962C8B-B14F-4D97-AF65-F5344CB8AC3E}">
        <p14:creationId xmlns:p14="http://schemas.microsoft.com/office/powerpoint/2010/main" val="1352940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4741" y="403412"/>
            <a:ext cx="10703859" cy="3693319"/>
          </a:xfrm>
          <a:prstGeom prst="rect">
            <a:avLst/>
          </a:prstGeom>
        </p:spPr>
        <p:txBody>
          <a:bodyPr wrap="square">
            <a:spAutoFit/>
          </a:bodyPr>
          <a:lstStyle/>
          <a:p>
            <a:r>
              <a:rPr lang="en-US" dirty="0"/>
              <a:t>Under steady state conditions, such as for the annual averages or for a day over land, vertical transport of heat at the surface is mainly by radiation, latent heat, and sensible heat (Fig. 6.12). Horizontal transport is significant in the ocean but negligible for land. So the steady-state surface budget for the mostly oceanic tropics can be approximated by:</a:t>
            </a:r>
          </a:p>
          <a:p>
            <a:r>
              <a:rPr lang="en-US" dirty="0" err="1"/>
              <a:t>Eqn</a:t>
            </a:r>
            <a:r>
              <a:rPr lang="en-US" dirty="0"/>
              <a:t>          (6)</a:t>
            </a:r>
          </a:p>
          <a:p>
            <a:endParaRPr lang="en-US" dirty="0"/>
          </a:p>
          <a:p>
            <a:endParaRPr lang="en-US" dirty="0" smtClean="0"/>
          </a:p>
          <a:p>
            <a:endParaRPr lang="en-US" dirty="0"/>
          </a:p>
          <a:p>
            <a:endParaRPr lang="en-US" dirty="0" smtClean="0"/>
          </a:p>
          <a:p>
            <a:r>
              <a:rPr lang="en-US" dirty="0" smtClean="0"/>
              <a:t>Latent </a:t>
            </a:r>
            <a:r>
              <a:rPr lang="en-US" dirty="0"/>
              <a:t>heat transfer is the primary energy input from the surface to the atmosphere. Annually, the net surface radiation is balanced mostly by the average latent heat, which peaks near 20° latitude (Fig. 1.11). The average sensible heat is relatively small and varies little by latitude except near the poles where it reverses sign as the atmosphere heats the surface.</a:t>
            </a:r>
          </a:p>
        </p:txBody>
      </p:sp>
      <p:pic>
        <p:nvPicPr>
          <p:cNvPr id="3" name="Picture 2"/>
          <p:cNvPicPr>
            <a:picLocks noChangeAspect="1"/>
          </p:cNvPicPr>
          <p:nvPr/>
        </p:nvPicPr>
        <p:blipFill>
          <a:blip r:embed="rId2"/>
          <a:stretch>
            <a:fillRect/>
          </a:stretch>
        </p:blipFill>
        <p:spPr>
          <a:xfrm>
            <a:off x="5351368" y="1834573"/>
            <a:ext cx="4749383" cy="666580"/>
          </a:xfrm>
          <a:prstGeom prst="rect">
            <a:avLst/>
          </a:prstGeom>
        </p:spPr>
      </p:pic>
    </p:spTree>
    <p:extLst>
      <p:ext uri="{BB962C8B-B14F-4D97-AF65-F5344CB8AC3E}">
        <p14:creationId xmlns:p14="http://schemas.microsoft.com/office/powerpoint/2010/main" val="36047519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905000"/>
            <a:ext cx="6096000" cy="3048000"/>
          </a:xfrm>
          <a:prstGeom prst="rect">
            <a:avLst/>
          </a:prstGeom>
        </p:spPr>
      </p:pic>
      <p:sp>
        <p:nvSpPr>
          <p:cNvPr id="3" name="Rectangle 2"/>
          <p:cNvSpPr/>
          <p:nvPr/>
        </p:nvSpPr>
        <p:spPr>
          <a:xfrm>
            <a:off x="2841938" y="5259775"/>
            <a:ext cx="6096000" cy="923330"/>
          </a:xfrm>
          <a:prstGeom prst="rect">
            <a:avLst/>
          </a:prstGeom>
        </p:spPr>
        <p:txBody>
          <a:bodyPr>
            <a:spAutoFit/>
          </a:bodyPr>
          <a:lstStyle/>
          <a:p>
            <a:r>
              <a:rPr lang="en-US" dirty="0"/>
              <a:t>Fig. 6.13. Variations in the surface energy budget components and surface-to-air interactions as soil moisture changes from dry to wet conditions.</a:t>
            </a:r>
          </a:p>
        </p:txBody>
      </p:sp>
    </p:spTree>
    <p:extLst>
      <p:ext uri="{BB962C8B-B14F-4D97-AF65-F5344CB8AC3E}">
        <p14:creationId xmlns:p14="http://schemas.microsoft.com/office/powerpoint/2010/main" val="3941842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716" y="197346"/>
            <a:ext cx="11373852" cy="3416320"/>
          </a:xfrm>
          <a:prstGeom prst="rect">
            <a:avLst/>
          </a:prstGeom>
        </p:spPr>
        <p:txBody>
          <a:bodyPr wrap="square">
            <a:spAutoFit/>
          </a:bodyPr>
          <a:lstStyle/>
          <a:p>
            <a:r>
              <a:rPr lang="en-US" dirty="0" err="1"/>
              <a:t>hanges</a:t>
            </a:r>
            <a:r>
              <a:rPr lang="en-US" dirty="0"/>
              <a:t> in the surface energy budget directly affect the vertical transport and the ABL structure. For example, Fig. 6.13 shows how changes in the soil moisture alter the partitioning of the surface energy budget components (sensible heat, latent heat, and radiation), and the vertical transport by convective turbulence. Similar changes are observed between urban and rural surfaces where additional heating in the urban environment</a:t>
            </a:r>
            <a:r>
              <a:rPr lang="en-US" baseline="30000" dirty="0">
                <a:hlinkClick r:id="rId2"/>
              </a:rPr>
              <a:t>16</a:t>
            </a:r>
            <a:r>
              <a:rPr lang="en-US" dirty="0"/>
              <a:t> generate a higher BL over urban areas.</a:t>
            </a:r>
          </a:p>
          <a:p>
            <a:r>
              <a:rPr lang="en-US" dirty="0"/>
              <a:t>The amount of vertical transport is dependent on the fluxes at the surface interface, which are sensitive to the profiles of temperature, moisture, and wind speed in the air and subsurface. During the day, heat, moisture, and momentum are transported by convection; during the night by conduction at the surface interface. Rooted in the surface layer are thermals or buoyant eddies that drive the circulation in the mixed layer during the day (</a:t>
            </a:r>
            <a:r>
              <a:rPr lang="en-US" dirty="0">
                <a:hlinkClick r:id="rId3"/>
              </a:rPr>
              <a:t>Fig. 6.10</a:t>
            </a:r>
            <a:r>
              <a:rPr lang="en-US" dirty="0"/>
              <a:t>). The surface layer above the interface is a buffer between the interface and the rest of the ABL during the transition from the nighttime SBL to the daytime mixed layer; turbulence in the surface layer allows quasi-constant transport between the interface and the mixed layer. The transport from night to day is more complex, with an initial merging of the surface interface, layer, and shallow SBL surface layer at sunset. </a:t>
            </a:r>
          </a:p>
        </p:txBody>
      </p:sp>
    </p:spTree>
    <p:extLst>
      <p:ext uri="{BB962C8B-B14F-4D97-AF65-F5344CB8AC3E}">
        <p14:creationId xmlns:p14="http://schemas.microsoft.com/office/powerpoint/2010/main" val="379775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47" y="194269"/>
            <a:ext cx="11206590" cy="523220"/>
          </a:xfrm>
          <a:prstGeom prst="rect">
            <a:avLst/>
          </a:prstGeom>
        </p:spPr>
        <p:txBody>
          <a:bodyPr wrap="square">
            <a:spAutoFit/>
          </a:bodyPr>
          <a:lstStyle/>
          <a:p>
            <a:r>
              <a:rPr lang="en-US" sz="2800" dirty="0"/>
              <a:t>B</a:t>
            </a:r>
            <a:r>
              <a:rPr lang="en-US" sz="2800" dirty="0" smtClean="0"/>
              <a:t>ased </a:t>
            </a:r>
            <a:r>
              <a:rPr lang="en-US" sz="2800" dirty="0"/>
              <a:t>on an average over a time period T ( say half an hour</a:t>
            </a:r>
            <a:r>
              <a:rPr lang="en-US" sz="2800" dirty="0" smtClean="0"/>
              <a:t>):  </a:t>
            </a:r>
            <a:endParaRPr lang="en-US" sz="2800" dirty="0"/>
          </a:p>
        </p:txBody>
      </p:sp>
      <p:sp>
        <p:nvSpPr>
          <p:cNvPr id="3" name="Rectangle 2"/>
          <p:cNvSpPr/>
          <p:nvPr/>
        </p:nvSpPr>
        <p:spPr>
          <a:xfrm>
            <a:off x="1" y="2172161"/>
            <a:ext cx="11642558" cy="2246769"/>
          </a:xfrm>
          <a:prstGeom prst="rect">
            <a:avLst/>
          </a:prstGeom>
        </p:spPr>
        <p:txBody>
          <a:bodyPr wrap="square">
            <a:spAutoFit/>
          </a:bodyPr>
          <a:lstStyle/>
          <a:p>
            <a:r>
              <a:rPr lang="en-US" sz="2800" dirty="0"/>
              <a:t>I</a:t>
            </a:r>
            <a:r>
              <a:rPr lang="en-US" sz="2800" dirty="0" smtClean="0"/>
              <a:t>n </a:t>
            </a:r>
            <a:r>
              <a:rPr lang="en-US" sz="2800" dirty="0"/>
              <a:t>the atmosphere, this mean value can change from one half-hour period to the next, resulting in a slow variation of the mean-wind components with time. </a:t>
            </a:r>
            <a:endParaRPr lang="en-US" sz="2800" dirty="0" smtClean="0"/>
          </a:p>
          <a:p>
            <a:endParaRPr lang="en-US" sz="2800" dirty="0"/>
          </a:p>
          <a:p>
            <a:r>
              <a:rPr lang="en-US" sz="2800" dirty="0" smtClean="0"/>
              <a:t>Subtracting </a:t>
            </a:r>
            <a:r>
              <a:rPr lang="en-US" sz="2800" dirty="0"/>
              <a:t>the mean from the instantaneous com­ponent </a:t>
            </a:r>
            <a:r>
              <a:rPr lang="en-US" sz="2800" dirty="0" smtClean="0"/>
              <a:t>u </a:t>
            </a:r>
            <a:r>
              <a:rPr lang="en-US" sz="2800" dirty="0"/>
              <a:t>gives just the fluctuating (gust) portion of the flow (indicated with a prime) </a:t>
            </a:r>
          </a:p>
        </p:txBody>
      </p:sp>
      <p:pic>
        <p:nvPicPr>
          <p:cNvPr id="4" name="Picture 3"/>
          <p:cNvPicPr>
            <a:picLocks noChangeAspect="1"/>
          </p:cNvPicPr>
          <p:nvPr/>
        </p:nvPicPr>
        <p:blipFill>
          <a:blip r:embed="rId2"/>
          <a:stretch>
            <a:fillRect/>
          </a:stretch>
        </p:blipFill>
        <p:spPr>
          <a:xfrm>
            <a:off x="3752729" y="700522"/>
            <a:ext cx="5186734" cy="1591955"/>
          </a:xfrm>
          <a:prstGeom prst="rect">
            <a:avLst/>
          </a:prstGeom>
        </p:spPr>
      </p:pic>
      <p:pic>
        <p:nvPicPr>
          <p:cNvPr id="5" name="Picture 4"/>
          <p:cNvPicPr>
            <a:picLocks noChangeAspect="1"/>
          </p:cNvPicPr>
          <p:nvPr/>
        </p:nvPicPr>
        <p:blipFill>
          <a:blip r:embed="rId3"/>
          <a:stretch>
            <a:fillRect/>
          </a:stretch>
        </p:blipFill>
        <p:spPr>
          <a:xfrm>
            <a:off x="2444875" y="5140037"/>
            <a:ext cx="9748107" cy="1344983"/>
          </a:xfrm>
          <a:prstGeom prst="rect">
            <a:avLst/>
          </a:prstGeom>
        </p:spPr>
      </p:pic>
    </p:spTree>
    <p:extLst>
      <p:ext uri="{BB962C8B-B14F-4D97-AF65-F5344CB8AC3E}">
        <p14:creationId xmlns:p14="http://schemas.microsoft.com/office/powerpoint/2010/main" val="13327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76400" y="0"/>
            <a:ext cx="8763000" cy="685800"/>
          </a:xfrm>
        </p:spPr>
        <p:txBody>
          <a:bodyPr>
            <a:normAutofit fontScale="90000"/>
          </a:bodyPr>
          <a:lstStyle/>
          <a:p>
            <a:pPr algn="ctr" eaLnBrk="1" hangingPunct="1"/>
            <a:r>
              <a:rPr lang="en-US" altLang="en-US" dirty="0" smtClean="0">
                <a:solidFill>
                  <a:srgbClr val="C00000"/>
                </a:solidFill>
              </a:rPr>
              <a:t>Potential temperature</a:t>
            </a:r>
          </a:p>
        </p:txBody>
      </p:sp>
      <p:sp>
        <p:nvSpPr>
          <p:cNvPr id="18435" name="Rectangle 3"/>
          <p:cNvSpPr>
            <a:spLocks noGrp="1" noChangeArrowheads="1"/>
          </p:cNvSpPr>
          <p:nvPr>
            <p:ph type="body" idx="1"/>
          </p:nvPr>
        </p:nvSpPr>
        <p:spPr>
          <a:xfrm>
            <a:off x="-1" y="862884"/>
            <a:ext cx="11990231" cy="5995115"/>
          </a:xfrm>
        </p:spPr>
        <p:txBody>
          <a:bodyPr>
            <a:normAutofit fontScale="25000" lnSpcReduction="20000"/>
          </a:bodyPr>
          <a:lstStyle/>
          <a:p>
            <a:pPr eaLnBrk="1" hangingPunct="1">
              <a:lnSpc>
                <a:spcPct val="120000"/>
              </a:lnSpc>
              <a:spcBef>
                <a:spcPts val="0"/>
              </a:spcBef>
              <a:buFontTx/>
              <a:buNone/>
            </a:pPr>
            <a:r>
              <a:rPr lang="en-US" altLang="en-US" sz="11200" dirty="0">
                <a:solidFill>
                  <a:srgbClr val="002060"/>
                </a:solidFill>
              </a:rPr>
              <a:t>The </a:t>
            </a:r>
            <a:r>
              <a:rPr lang="en-US" altLang="en-US" sz="11200" i="1" dirty="0">
                <a:solidFill>
                  <a:srgbClr val="C00000"/>
                </a:solidFill>
              </a:rPr>
              <a:t>potential temperature </a:t>
            </a:r>
            <a:r>
              <a:rPr lang="en-US" altLang="en-US" sz="11200" i="1" dirty="0">
                <a:solidFill>
                  <a:srgbClr val="002060"/>
                </a:solidFill>
              </a:rPr>
              <a:t>θ</a:t>
            </a:r>
            <a:r>
              <a:rPr lang="en-US" altLang="en-US" sz="11200" dirty="0">
                <a:solidFill>
                  <a:srgbClr val="002060"/>
                </a:solidFill>
              </a:rPr>
              <a:t> of an air parcel is defined as the temperature which the parcel of air would have if it were expanded or compressed adiabatically from its existing pressure and temperature to a standard pressure p</a:t>
            </a:r>
            <a:r>
              <a:rPr lang="en-US" altLang="en-US" sz="11200" baseline="-25000" dirty="0">
                <a:solidFill>
                  <a:srgbClr val="002060"/>
                </a:solidFill>
              </a:rPr>
              <a:t>0</a:t>
            </a:r>
            <a:r>
              <a:rPr lang="en-US" altLang="en-US" sz="11200" dirty="0">
                <a:solidFill>
                  <a:srgbClr val="002060"/>
                </a:solidFill>
              </a:rPr>
              <a:t> (generally taken as 1000 </a:t>
            </a:r>
            <a:r>
              <a:rPr lang="en-US" altLang="en-US" sz="11200" dirty="0" err="1">
                <a:solidFill>
                  <a:srgbClr val="002060"/>
                </a:solidFill>
              </a:rPr>
              <a:t>mb</a:t>
            </a:r>
            <a:r>
              <a:rPr lang="en-US" altLang="en-US" sz="11200" dirty="0">
                <a:solidFill>
                  <a:srgbClr val="002060"/>
                </a:solidFill>
              </a:rPr>
              <a:t>). </a:t>
            </a:r>
          </a:p>
          <a:p>
            <a:pPr eaLnBrk="1" hangingPunct="1">
              <a:lnSpc>
                <a:spcPct val="120000"/>
              </a:lnSpc>
              <a:spcBef>
                <a:spcPts val="0"/>
              </a:spcBef>
              <a:buFontTx/>
              <a:buNone/>
            </a:pPr>
            <a:r>
              <a:rPr lang="en-US" altLang="en-US" sz="11200" i="1" dirty="0"/>
              <a:t>Potential temperature </a:t>
            </a:r>
            <a:r>
              <a:rPr lang="en-US" altLang="en-US" sz="11200" dirty="0">
                <a:solidFill>
                  <a:srgbClr val="C00000"/>
                </a:solidFill>
              </a:rPr>
              <a:t>is denoted as θ and, for air is  given by</a:t>
            </a:r>
          </a:p>
          <a:p>
            <a:pPr eaLnBrk="1" hangingPunct="1">
              <a:lnSpc>
                <a:spcPct val="90000"/>
              </a:lnSpc>
              <a:buFontTx/>
              <a:buNone/>
            </a:pPr>
            <a:r>
              <a:rPr lang="en-US" altLang="en-US" sz="8600" dirty="0">
                <a:solidFill>
                  <a:srgbClr val="002060"/>
                </a:solidFill>
              </a:rPr>
              <a:t>								</a:t>
            </a:r>
          </a:p>
          <a:p>
            <a:pPr eaLnBrk="1" hangingPunct="1">
              <a:lnSpc>
                <a:spcPct val="90000"/>
              </a:lnSpc>
              <a:buFontTx/>
              <a:buNone/>
            </a:pPr>
            <a:endParaRPr lang="en-US" altLang="en-US" dirty="0" smtClean="0">
              <a:solidFill>
                <a:srgbClr val="002060"/>
              </a:solidFill>
            </a:endParaRPr>
          </a:p>
          <a:p>
            <a:pPr eaLnBrk="1" hangingPunct="1">
              <a:lnSpc>
                <a:spcPct val="90000"/>
              </a:lnSpc>
              <a:buFontTx/>
              <a:buNone/>
            </a:pPr>
            <a:endParaRPr lang="en-US" altLang="en-US" dirty="0">
              <a:solidFill>
                <a:srgbClr val="002060"/>
              </a:solidFill>
            </a:endParaRPr>
          </a:p>
          <a:p>
            <a:pPr eaLnBrk="1" hangingPunct="1">
              <a:lnSpc>
                <a:spcPct val="90000"/>
              </a:lnSpc>
              <a:buFontTx/>
              <a:buNone/>
            </a:pPr>
            <a:endParaRPr lang="en-US" altLang="en-US" dirty="0" smtClean="0">
              <a:solidFill>
                <a:srgbClr val="002060"/>
              </a:solidFill>
            </a:endParaRPr>
          </a:p>
          <a:p>
            <a:pPr eaLnBrk="1" hangingPunct="1">
              <a:lnSpc>
                <a:spcPct val="90000"/>
              </a:lnSpc>
              <a:buFontTx/>
              <a:buNone/>
            </a:pPr>
            <a:endParaRPr lang="en-US" altLang="en-US" sz="3500" dirty="0" smtClean="0">
              <a:solidFill>
                <a:srgbClr val="002060"/>
              </a:solidFill>
            </a:endParaRPr>
          </a:p>
          <a:p>
            <a:pPr eaLnBrk="1" hangingPunct="1">
              <a:lnSpc>
                <a:spcPct val="90000"/>
              </a:lnSpc>
              <a:buFontTx/>
              <a:buNone/>
            </a:pPr>
            <a:endParaRPr lang="en-US" altLang="en-US" sz="3500" dirty="0">
              <a:solidFill>
                <a:srgbClr val="002060"/>
              </a:solidFill>
            </a:endParaRPr>
          </a:p>
          <a:p>
            <a:pPr eaLnBrk="1" hangingPunct="1">
              <a:lnSpc>
                <a:spcPct val="90000"/>
              </a:lnSpc>
              <a:buFontTx/>
              <a:buNone/>
            </a:pPr>
            <a:endParaRPr lang="en-US" altLang="en-US" sz="3500" dirty="0" smtClean="0">
              <a:solidFill>
                <a:srgbClr val="002060"/>
              </a:solidFill>
            </a:endParaRPr>
          </a:p>
          <a:p>
            <a:pPr eaLnBrk="1" hangingPunct="1">
              <a:lnSpc>
                <a:spcPct val="120000"/>
              </a:lnSpc>
              <a:spcBef>
                <a:spcPts val="0"/>
              </a:spcBef>
              <a:buFontTx/>
              <a:buNone/>
            </a:pPr>
            <a:endParaRPr lang="en-US" altLang="en-US" sz="6500" dirty="0" smtClean="0">
              <a:solidFill>
                <a:srgbClr val="002060"/>
              </a:solidFill>
            </a:endParaRPr>
          </a:p>
          <a:p>
            <a:pPr eaLnBrk="1" hangingPunct="1">
              <a:lnSpc>
                <a:spcPct val="120000"/>
              </a:lnSpc>
              <a:spcBef>
                <a:spcPts val="0"/>
              </a:spcBef>
              <a:buFontTx/>
              <a:buNone/>
            </a:pPr>
            <a:r>
              <a:rPr lang="en-US" altLang="en-US" sz="11200" dirty="0" smtClean="0">
                <a:solidFill>
                  <a:srgbClr val="002060"/>
                </a:solidFill>
              </a:rPr>
              <a:t>where </a:t>
            </a:r>
            <a:r>
              <a:rPr lang="en-US" altLang="en-US" sz="11200" i="1" dirty="0">
                <a:solidFill>
                  <a:srgbClr val="002060"/>
                </a:solidFill>
              </a:rPr>
              <a:t>T</a:t>
            </a:r>
            <a:r>
              <a:rPr lang="en-US" altLang="en-US" sz="11200" dirty="0">
                <a:solidFill>
                  <a:srgbClr val="002060"/>
                </a:solidFill>
              </a:rPr>
              <a:t> is the absolute temperature (in K) of the parcel, </a:t>
            </a:r>
            <a:r>
              <a:rPr lang="en-US" altLang="en-US" sz="11200" i="1" dirty="0">
                <a:solidFill>
                  <a:srgbClr val="002060"/>
                </a:solidFill>
              </a:rPr>
              <a:t>R</a:t>
            </a:r>
            <a:r>
              <a:rPr lang="en-US" altLang="en-US" sz="11200" dirty="0">
                <a:solidFill>
                  <a:srgbClr val="002060"/>
                </a:solidFill>
              </a:rPr>
              <a:t> is the gas constant of air, and </a:t>
            </a:r>
            <a:r>
              <a:rPr lang="en-US" altLang="en-US" sz="11200" i="1" dirty="0" err="1">
                <a:solidFill>
                  <a:srgbClr val="002060"/>
                </a:solidFill>
              </a:rPr>
              <a:t>c</a:t>
            </a:r>
            <a:r>
              <a:rPr lang="en-US" altLang="en-US" sz="11200" i="1" baseline="-25000" dirty="0" err="1">
                <a:solidFill>
                  <a:srgbClr val="002060"/>
                </a:solidFill>
              </a:rPr>
              <a:t>p</a:t>
            </a:r>
            <a:r>
              <a:rPr lang="en-US" altLang="en-US" sz="11200" dirty="0">
                <a:solidFill>
                  <a:srgbClr val="002060"/>
                </a:solidFill>
              </a:rPr>
              <a:t> is the specific heat capacity at a constant pressure. This equation is often known as </a:t>
            </a:r>
            <a:r>
              <a:rPr lang="en-US" altLang="en-US" sz="11200" i="1" dirty="0">
                <a:solidFill>
                  <a:srgbClr val="C00000"/>
                </a:solidFill>
              </a:rPr>
              <a:t>Poisson's </a:t>
            </a:r>
            <a:r>
              <a:rPr lang="en-US" altLang="en-US" sz="11200" dirty="0">
                <a:solidFill>
                  <a:srgbClr val="002060"/>
                </a:solidFill>
              </a:rPr>
              <a:t>equation.</a:t>
            </a:r>
            <a:br>
              <a:rPr lang="en-US" altLang="en-US" sz="11200" dirty="0">
                <a:solidFill>
                  <a:srgbClr val="002060"/>
                </a:solidFill>
              </a:rPr>
            </a:br>
            <a:r>
              <a:rPr lang="en-US" altLang="en-US" sz="11200" dirty="0"/>
              <a:t> Potential temperature is conserved for all dry adiabatic processes.  </a:t>
            </a:r>
            <a:endParaRPr lang="en-US" altLang="en-US" sz="11200" dirty="0">
              <a:solidFill>
                <a:srgbClr val="002060"/>
              </a:solidFill>
            </a:endParaRPr>
          </a:p>
          <a:p>
            <a:pPr eaLnBrk="1" hangingPunct="1">
              <a:lnSpc>
                <a:spcPct val="90000"/>
              </a:lnSpc>
            </a:pPr>
            <a:r>
              <a:rPr lang="en-US" altLang="en-US" dirty="0">
                <a:solidFill>
                  <a:srgbClr val="002060"/>
                </a:solidFill>
              </a:rPr>
              <a:t> </a:t>
            </a:r>
          </a:p>
        </p:txBody>
      </p:sp>
      <p:pic>
        <p:nvPicPr>
          <p:cNvPr id="18436" name="Picture 2" descr="G:\pot_te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690" y="3099798"/>
            <a:ext cx="3464417" cy="140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38770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698" y="222503"/>
            <a:ext cx="11142186" cy="1384995"/>
          </a:xfrm>
          <a:prstGeom prst="rect">
            <a:avLst/>
          </a:prstGeom>
        </p:spPr>
        <p:txBody>
          <a:bodyPr wrap="square">
            <a:spAutoFit/>
          </a:bodyPr>
          <a:lstStyle/>
          <a:p>
            <a:endParaRPr lang="en-US" sz="2800" dirty="0" smtClean="0"/>
          </a:p>
          <a:p>
            <a:r>
              <a:rPr lang="en-US" sz="2800" dirty="0" smtClean="0"/>
              <a:t>The </a:t>
            </a:r>
            <a:r>
              <a:rPr lang="en-US" sz="2800" dirty="0"/>
              <a:t>intensity of tur­bulence in the u direction is then defined by the </a:t>
            </a:r>
            <a:r>
              <a:rPr lang="en-US" sz="2800" dirty="0" smtClean="0"/>
              <a:t>variance: </a:t>
            </a:r>
            <a:endParaRPr lang="en-US" sz="2800" dirty="0"/>
          </a:p>
        </p:txBody>
      </p:sp>
      <p:sp>
        <p:nvSpPr>
          <p:cNvPr id="3" name="Rectangle 2"/>
          <p:cNvSpPr/>
          <p:nvPr/>
        </p:nvSpPr>
        <p:spPr>
          <a:xfrm>
            <a:off x="176463" y="3041571"/>
            <a:ext cx="11742821" cy="3816429"/>
          </a:xfrm>
          <a:prstGeom prst="rect">
            <a:avLst/>
          </a:prstGeom>
        </p:spPr>
        <p:txBody>
          <a:bodyPr wrap="square">
            <a:spAutoFit/>
          </a:bodyPr>
          <a:lstStyle/>
          <a:p>
            <a:r>
              <a:rPr lang="en-US" dirty="0" smtClean="0"/>
              <a:t> </a:t>
            </a:r>
            <a:endParaRPr lang="en-US" dirty="0"/>
          </a:p>
          <a:p>
            <a:r>
              <a:rPr lang="en-US" sz="2800" dirty="0"/>
              <a:t>In the atmosphere, fluctuations in velocity are often accompanied by fluctuations in scalar values such as temperature, humidity, or pollutant concentration. </a:t>
            </a:r>
            <a:endParaRPr lang="en-US" sz="2800" dirty="0" smtClean="0"/>
          </a:p>
          <a:p>
            <a:r>
              <a:rPr lang="en-US" sz="2800" dirty="0" smtClean="0"/>
              <a:t>For </a:t>
            </a:r>
            <a:r>
              <a:rPr lang="en-US" sz="2800" dirty="0"/>
              <a:t>example, in a field of thermals there are regions where warm air is rising (positive potential temperature </a:t>
            </a:r>
            <a:r>
              <a:rPr lang="el-GR" sz="2800" dirty="0" smtClean="0"/>
              <a:t>ϑ</a:t>
            </a:r>
            <a:r>
              <a:rPr lang="en-US" sz="2800" dirty="0" smtClean="0"/>
              <a:t>' </a:t>
            </a:r>
            <a:r>
              <a:rPr lang="en-US" sz="2800" dirty="0"/>
              <a:t>accompanies positive vertical velocity w'), surrounded by regions where cold air is sinking (negative </a:t>
            </a:r>
            <a:r>
              <a:rPr lang="el-GR" sz="2800" dirty="0"/>
              <a:t>ϑ</a:t>
            </a:r>
            <a:r>
              <a:rPr lang="en-US" sz="2800" dirty="0"/>
              <a:t>' </a:t>
            </a:r>
            <a:r>
              <a:rPr lang="en-US" sz="2800" dirty="0" err="1"/>
              <a:t>accom-arries</a:t>
            </a:r>
            <a:r>
              <a:rPr lang="en-US" sz="2800" dirty="0"/>
              <a:t> negative w'). One measure of the amount that </a:t>
            </a:r>
            <a:r>
              <a:rPr lang="el-GR" sz="2800" dirty="0" smtClean="0"/>
              <a:t>ϑ</a:t>
            </a:r>
            <a:r>
              <a:rPr lang="en-US" sz="2800" dirty="0" smtClean="0"/>
              <a:t> </a:t>
            </a:r>
            <a:r>
              <a:rPr lang="en-US" sz="2800" dirty="0"/>
              <a:t>and w vary together is the covariance (</a:t>
            </a:r>
            <a:r>
              <a:rPr lang="en-US" sz="2800" dirty="0" err="1"/>
              <a:t>cov</a:t>
            </a:r>
            <a:r>
              <a:rPr lang="en-US" sz="2800" dirty="0"/>
              <a:t>) </a:t>
            </a:r>
          </a:p>
        </p:txBody>
      </p:sp>
      <p:pic>
        <p:nvPicPr>
          <p:cNvPr id="4" name="Picture 3"/>
          <p:cNvPicPr>
            <a:picLocks noChangeAspect="1"/>
          </p:cNvPicPr>
          <p:nvPr/>
        </p:nvPicPr>
        <p:blipFill>
          <a:blip r:embed="rId2"/>
          <a:stretch>
            <a:fillRect/>
          </a:stretch>
        </p:blipFill>
        <p:spPr>
          <a:xfrm>
            <a:off x="1888958" y="1787972"/>
            <a:ext cx="8692585" cy="1495921"/>
          </a:xfrm>
          <a:prstGeom prst="rect">
            <a:avLst/>
          </a:prstGeom>
        </p:spPr>
      </p:pic>
    </p:spTree>
    <p:extLst>
      <p:ext uri="{BB962C8B-B14F-4D97-AF65-F5344CB8AC3E}">
        <p14:creationId xmlns:p14="http://schemas.microsoft.com/office/powerpoint/2010/main" val="2090859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5531" y="2909999"/>
            <a:ext cx="9087149" cy="2656612"/>
          </a:xfrm>
          <a:prstGeom prst="rect">
            <a:avLst/>
          </a:prstGeom>
        </p:spPr>
      </p:pic>
      <p:pic>
        <p:nvPicPr>
          <p:cNvPr id="3" name="Picture 2"/>
          <p:cNvPicPr>
            <a:picLocks noChangeAspect="1"/>
          </p:cNvPicPr>
          <p:nvPr/>
        </p:nvPicPr>
        <p:blipFill>
          <a:blip r:embed="rId3"/>
          <a:stretch>
            <a:fillRect/>
          </a:stretch>
        </p:blipFill>
        <p:spPr>
          <a:xfrm>
            <a:off x="535189" y="393837"/>
            <a:ext cx="11800607" cy="1897866"/>
          </a:xfrm>
          <a:prstGeom prst="rect">
            <a:avLst/>
          </a:prstGeom>
        </p:spPr>
      </p:pic>
    </p:spTree>
    <p:extLst>
      <p:ext uri="{BB962C8B-B14F-4D97-AF65-F5344CB8AC3E}">
        <p14:creationId xmlns:p14="http://schemas.microsoft.com/office/powerpoint/2010/main" val="1953666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lstStyle/>
          <a:p>
            <a:pPr algn="ctr"/>
            <a:r>
              <a:rPr lang="en-US" dirty="0" smtClean="0">
                <a:solidFill>
                  <a:srgbClr val="C00000"/>
                </a:solidFill>
              </a:rPr>
              <a:t>Reynolds Averaging</a:t>
            </a:r>
            <a:endParaRPr lang="en-US" dirty="0">
              <a:solidFill>
                <a:srgbClr val="C00000"/>
              </a:solidFill>
            </a:endParaRPr>
          </a:p>
        </p:txBody>
      </p:sp>
      <p:sp>
        <p:nvSpPr>
          <p:cNvPr id="3" name="Rectangle 2"/>
          <p:cNvSpPr/>
          <p:nvPr/>
        </p:nvSpPr>
        <p:spPr>
          <a:xfrm>
            <a:off x="1668379" y="3234651"/>
            <a:ext cx="6974055" cy="388696"/>
          </a:xfrm>
          <a:prstGeom prst="rect">
            <a:avLst/>
          </a:prstGeom>
        </p:spPr>
        <p:txBody>
          <a:bodyPr wrap="square">
            <a:spAutoFit/>
          </a:bodyPr>
          <a:lstStyle/>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http://twister.caps.ou.edu/MM2002/Chapter2.2.pdf</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10304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8600" t="18584" r="28465" b="8489"/>
          <a:stretch/>
        </p:blipFill>
        <p:spPr bwMode="auto">
          <a:xfrm>
            <a:off x="168442" y="140368"/>
            <a:ext cx="11778916" cy="66334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3677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9059" t="19401" r="30303" b="27895"/>
          <a:stretch/>
        </p:blipFill>
        <p:spPr bwMode="auto">
          <a:xfrm>
            <a:off x="240632" y="312820"/>
            <a:ext cx="11718757" cy="64368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86421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7337" t="17767" r="25485" b="38109"/>
          <a:stretch/>
        </p:blipFill>
        <p:spPr bwMode="auto">
          <a:xfrm>
            <a:off x="312821" y="264695"/>
            <a:ext cx="11726780" cy="6340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0332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718" t="15119" r="26171" b="12567"/>
          <a:stretch/>
        </p:blipFill>
        <p:spPr bwMode="auto">
          <a:xfrm>
            <a:off x="156411" y="0"/>
            <a:ext cx="11766884"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10190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0404"/>
            <a:ext cx="11935325" cy="3046988"/>
          </a:xfrm>
          <a:prstGeom prst="rect">
            <a:avLst/>
          </a:prstGeom>
        </p:spPr>
        <p:txBody>
          <a:bodyPr wrap="square">
            <a:spAutoFit/>
          </a:bodyPr>
          <a:lstStyle/>
          <a:p>
            <a:r>
              <a:rPr lang="en-US" sz="3200" dirty="0"/>
              <a:t>If warm air parcels are rising and cold parcels are sinking, as in a thermally direct circulation, then w' </a:t>
            </a:r>
            <a:r>
              <a:rPr lang="el-GR" sz="3200" dirty="0"/>
              <a:t>ϑ</a:t>
            </a:r>
            <a:r>
              <a:rPr lang="en-US" sz="3200" dirty="0"/>
              <a:t>' </a:t>
            </a:r>
            <a:r>
              <a:rPr lang="en-US" sz="3200" dirty="0" smtClean="0"/>
              <a:t> </a:t>
            </a:r>
            <a:r>
              <a:rPr lang="en-US" sz="3200" dirty="0"/>
              <a:t>&gt; 0</a:t>
            </a:r>
            <a:r>
              <a:rPr lang="en-US" sz="3200" dirty="0" smtClean="0"/>
              <a:t>.  </a:t>
            </a:r>
            <a:r>
              <a:rPr lang="en-US" sz="3200" dirty="0" err="1"/>
              <a:t>Covariances</a:t>
            </a:r>
            <a:r>
              <a:rPr lang="en-US" sz="3200" dirty="0"/>
              <a:t> can also be negative or zero for different situations in the atmosphere. </a:t>
            </a:r>
          </a:p>
          <a:p>
            <a:r>
              <a:rPr lang="en-US" sz="3200" dirty="0"/>
              <a:t>The power of the statistical approach is that the velocity variance is more than just a statistic-it represents the kinetic energy associated with the motions on the scale of the turbulence. </a:t>
            </a:r>
            <a:r>
              <a:rPr lang="en-US" sz="3200" dirty="0" smtClean="0"/>
              <a:t> </a:t>
            </a:r>
            <a:endParaRPr lang="en-US" sz="3200" dirty="0"/>
          </a:p>
        </p:txBody>
      </p:sp>
    </p:spTree>
    <p:extLst>
      <p:ext uri="{BB962C8B-B14F-4D97-AF65-F5344CB8AC3E}">
        <p14:creationId xmlns:p14="http://schemas.microsoft.com/office/powerpoint/2010/main" val="23514045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139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762"/>
            <a:ext cx="12192000" cy="3323987"/>
          </a:xfrm>
          <a:prstGeom prst="rect">
            <a:avLst/>
          </a:prstGeom>
        </p:spPr>
        <p:txBody>
          <a:bodyPr wrap="square">
            <a:spAutoFit/>
          </a:bodyPr>
          <a:lstStyle/>
          <a:p>
            <a:r>
              <a:rPr lang="en-US" sz="4000" dirty="0" smtClean="0">
                <a:solidFill>
                  <a:srgbClr val="C00000"/>
                </a:solidFill>
              </a:rPr>
              <a:t>Turbulence </a:t>
            </a:r>
            <a:r>
              <a:rPr lang="en-US" sz="4000" dirty="0">
                <a:solidFill>
                  <a:srgbClr val="C00000"/>
                </a:solidFill>
              </a:rPr>
              <a:t>k</a:t>
            </a:r>
            <a:r>
              <a:rPr lang="en-US" sz="4000" dirty="0" smtClean="0">
                <a:solidFill>
                  <a:srgbClr val="C00000"/>
                </a:solidFill>
              </a:rPr>
              <a:t>inetic </a:t>
            </a:r>
            <a:r>
              <a:rPr lang="en-US" sz="4000" dirty="0">
                <a:solidFill>
                  <a:srgbClr val="C00000"/>
                </a:solidFill>
              </a:rPr>
              <a:t>Energy and Turbulence Intensity </a:t>
            </a:r>
          </a:p>
          <a:p>
            <a:r>
              <a:rPr lang="en-US" dirty="0" smtClean="0"/>
              <a:t> </a:t>
            </a:r>
          </a:p>
          <a:p>
            <a:r>
              <a:rPr lang="en-US" sz="3200" dirty="0" smtClean="0"/>
              <a:t>Kinetic </a:t>
            </a:r>
            <a:r>
              <a:rPr lang="en-US" sz="3200" dirty="0"/>
              <a:t>energy is </a:t>
            </a:r>
            <a:r>
              <a:rPr lang="en-US" sz="3200" dirty="0" smtClean="0"/>
              <a:t> defined as:</a:t>
            </a:r>
          </a:p>
          <a:p>
            <a:endParaRPr lang="en-US" dirty="0"/>
          </a:p>
          <a:p>
            <a:endParaRPr lang="en-US" dirty="0" smtClean="0"/>
          </a:p>
          <a:p>
            <a:r>
              <a:rPr lang="en-US" sz="2800" dirty="0" smtClean="0"/>
              <a:t>where </a:t>
            </a:r>
            <a:r>
              <a:rPr lang="en-US" sz="2800" dirty="0"/>
              <a:t>m is mass and V is velocity. In meteorology we often use specific kinetic energy, namely </a:t>
            </a:r>
            <a:r>
              <a:rPr lang="en-US" sz="2800" dirty="0" smtClean="0"/>
              <a:t>KE/m, </a:t>
            </a:r>
            <a:r>
              <a:rPr lang="en-US" sz="2800" dirty="0"/>
              <a:t>or the kinetic energy per unit mass. </a:t>
            </a:r>
            <a:r>
              <a:rPr lang="en-US" sz="2800" dirty="0" smtClean="0"/>
              <a:t>Similarly, </a:t>
            </a:r>
            <a:r>
              <a:rPr lang="en-US" sz="2800" dirty="0"/>
              <a:t>we can </a:t>
            </a:r>
            <a:r>
              <a:rPr lang="en-US" sz="2800" dirty="0" smtClean="0"/>
              <a:t>define specific </a:t>
            </a:r>
            <a:r>
              <a:rPr lang="en-US" sz="2800" dirty="0"/>
              <a:t>kinetic energy associated with turbulent fluctuations </a:t>
            </a:r>
            <a:r>
              <a:rPr lang="en-US" sz="2800" dirty="0" smtClean="0"/>
              <a:t>:</a:t>
            </a:r>
            <a:endParaRPr lang="en-US" sz="2800" dirty="0"/>
          </a:p>
        </p:txBody>
      </p:sp>
      <p:sp>
        <p:nvSpPr>
          <p:cNvPr id="3" name="Rectangle 2"/>
          <p:cNvSpPr/>
          <p:nvPr/>
        </p:nvSpPr>
        <p:spPr>
          <a:xfrm>
            <a:off x="0" y="4611231"/>
            <a:ext cx="11999495" cy="2246769"/>
          </a:xfrm>
          <a:prstGeom prst="rect">
            <a:avLst/>
          </a:prstGeom>
        </p:spPr>
        <p:txBody>
          <a:bodyPr wrap="square">
            <a:spAutoFit/>
          </a:bodyPr>
          <a:lstStyle/>
          <a:p>
            <a:r>
              <a:rPr lang="en-US" sz="2800" dirty="0"/>
              <a:t>where TKE is turbulence kinetic energy. For laminar flow, which contains no </a:t>
            </a:r>
            <a:r>
              <a:rPr lang="en-US" sz="2800" dirty="0" err="1" smtClean="0"/>
              <a:t>rnicro</a:t>
            </a:r>
            <a:r>
              <a:rPr lang="en-US" sz="2800" dirty="0" smtClean="0"/>
              <a:t>-scale </a:t>
            </a:r>
            <a:r>
              <a:rPr lang="en-US" sz="2800" dirty="0"/>
              <a:t>motions, TKE = 0, even though </a:t>
            </a:r>
            <a:r>
              <a:rPr lang="en-US" sz="2800" dirty="0" smtClean="0"/>
              <a:t>u, </a:t>
            </a:r>
            <a:r>
              <a:rPr lang="en-US" sz="2800" dirty="0"/>
              <a:t>v, w are not necessarily zero. Larger values of TKE indicate a greater intensity of the microscale turbulence. We see now that the three components of velocity variance represent three con­tributions to the scalar TKE.</a:t>
            </a:r>
          </a:p>
        </p:txBody>
      </p:sp>
      <p:pic>
        <p:nvPicPr>
          <p:cNvPr id="5" name="Picture 4"/>
          <p:cNvPicPr>
            <a:picLocks noChangeAspect="1"/>
          </p:cNvPicPr>
          <p:nvPr/>
        </p:nvPicPr>
        <p:blipFill>
          <a:blip r:embed="rId2"/>
          <a:stretch>
            <a:fillRect/>
          </a:stretch>
        </p:blipFill>
        <p:spPr>
          <a:xfrm>
            <a:off x="5026222" y="1459832"/>
            <a:ext cx="3398200" cy="609600"/>
          </a:xfrm>
          <a:prstGeom prst="rect">
            <a:avLst/>
          </a:prstGeom>
        </p:spPr>
      </p:pic>
      <p:pic>
        <p:nvPicPr>
          <p:cNvPr id="6" name="Picture 5"/>
          <p:cNvPicPr>
            <a:picLocks noChangeAspect="1"/>
          </p:cNvPicPr>
          <p:nvPr/>
        </p:nvPicPr>
        <p:blipFill>
          <a:blip r:embed="rId3"/>
          <a:stretch>
            <a:fillRect/>
          </a:stretch>
        </p:blipFill>
        <p:spPr>
          <a:xfrm>
            <a:off x="3259874" y="3426749"/>
            <a:ext cx="5164548" cy="1184482"/>
          </a:xfrm>
          <a:prstGeom prst="rect">
            <a:avLst/>
          </a:prstGeom>
        </p:spPr>
      </p:pic>
    </p:spTree>
    <p:extLst>
      <p:ext uri="{BB962C8B-B14F-4D97-AF65-F5344CB8AC3E}">
        <p14:creationId xmlns:p14="http://schemas.microsoft.com/office/powerpoint/2010/main" val="326086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68" y="205264"/>
            <a:ext cx="12063663" cy="1261884"/>
          </a:xfrm>
          <a:prstGeom prst="rect">
            <a:avLst/>
          </a:prstGeom>
        </p:spPr>
        <p:txBody>
          <a:bodyPr wrap="square">
            <a:spAutoFit/>
          </a:bodyPr>
          <a:lstStyle/>
          <a:p>
            <a:r>
              <a:rPr lang="en-US" sz="4000" dirty="0" smtClean="0">
                <a:solidFill>
                  <a:srgbClr val="C00000"/>
                </a:solidFill>
              </a:rPr>
              <a:t>Potential Temperature</a:t>
            </a:r>
          </a:p>
          <a:p>
            <a:r>
              <a:rPr lang="en-US" sz="3600" dirty="0" smtClean="0"/>
              <a:t>The atmosphere  stratified </a:t>
            </a:r>
            <a:r>
              <a:rPr lang="en-US" sz="3600" dirty="0"/>
              <a:t>in the vertical;  T(z), p(z), </a:t>
            </a:r>
            <a:r>
              <a:rPr lang="el-GR" sz="3600" dirty="0" smtClean="0"/>
              <a:t>ρ</a:t>
            </a:r>
            <a:r>
              <a:rPr lang="en-US" sz="3600" dirty="0" smtClean="0"/>
              <a:t>(z).   </a:t>
            </a:r>
            <a:endParaRPr lang="en-US" sz="3600" dirty="0"/>
          </a:p>
        </p:txBody>
      </p:sp>
      <p:sp>
        <p:nvSpPr>
          <p:cNvPr id="5" name="Rectangle 4"/>
          <p:cNvSpPr/>
          <p:nvPr/>
        </p:nvSpPr>
        <p:spPr>
          <a:xfrm>
            <a:off x="64167" y="1705888"/>
            <a:ext cx="11903243" cy="4154984"/>
          </a:xfrm>
          <a:prstGeom prst="rect">
            <a:avLst/>
          </a:prstGeom>
        </p:spPr>
        <p:txBody>
          <a:bodyPr wrap="square">
            <a:spAutoFit/>
          </a:bodyPr>
          <a:lstStyle/>
          <a:p>
            <a:r>
              <a:rPr lang="en-US" sz="3200" dirty="0">
                <a:solidFill>
                  <a:srgbClr val="002060"/>
                </a:solidFill>
              </a:rPr>
              <a:t>As an air parcel is adiabatically lifted to a new height, </a:t>
            </a:r>
            <a:r>
              <a:rPr lang="en-US" sz="3200" dirty="0" smtClean="0">
                <a:solidFill>
                  <a:srgbClr val="002060"/>
                </a:solidFill>
              </a:rPr>
              <a:t>all (ρ</a:t>
            </a:r>
            <a:r>
              <a:rPr lang="en-US" sz="3200" dirty="0">
                <a:solidFill>
                  <a:srgbClr val="002060"/>
                </a:solidFill>
              </a:rPr>
              <a:t>, p, T) of the parcel change </a:t>
            </a:r>
            <a:r>
              <a:rPr lang="en-US" sz="3200" dirty="0" smtClean="0">
                <a:solidFill>
                  <a:srgbClr val="002060"/>
                </a:solidFill>
              </a:rPr>
              <a:t>.</a:t>
            </a:r>
          </a:p>
          <a:p>
            <a:endParaRPr lang="en-US" sz="3200" dirty="0" smtClean="0">
              <a:solidFill>
                <a:srgbClr val="002060"/>
              </a:solidFill>
            </a:endParaRPr>
          </a:p>
          <a:p>
            <a:r>
              <a:rPr lang="en-US" sz="3600" dirty="0" smtClean="0">
                <a:solidFill>
                  <a:srgbClr val="C00000"/>
                </a:solidFill>
              </a:rPr>
              <a:t>Assuming:</a:t>
            </a:r>
          </a:p>
          <a:p>
            <a:endParaRPr lang="en-US" sz="3600" dirty="0" smtClean="0">
              <a:solidFill>
                <a:srgbClr val="C00000"/>
              </a:solidFill>
            </a:endParaRPr>
          </a:p>
          <a:p>
            <a:r>
              <a:rPr lang="en-US" sz="3200" dirty="0" smtClean="0">
                <a:solidFill>
                  <a:srgbClr val="002060"/>
                </a:solidFill>
              </a:rPr>
              <a:t>Hydrostatic balance   </a:t>
            </a:r>
          </a:p>
          <a:p>
            <a:r>
              <a:rPr lang="en-US" sz="3200" dirty="0" smtClean="0">
                <a:solidFill>
                  <a:srgbClr val="002060"/>
                </a:solidFill>
              </a:rPr>
              <a:t>Ideal </a:t>
            </a:r>
            <a:r>
              <a:rPr lang="en-US" sz="3200" dirty="0">
                <a:solidFill>
                  <a:srgbClr val="002060"/>
                </a:solidFill>
              </a:rPr>
              <a:t>gas:  ρ = p/RT, </a:t>
            </a:r>
            <a:r>
              <a:rPr lang="en-US" sz="3200" dirty="0" smtClean="0">
                <a:solidFill>
                  <a:srgbClr val="002060"/>
                </a:solidFill>
              </a:rPr>
              <a:t> </a:t>
            </a:r>
            <a:endParaRPr lang="en-US" sz="3200" dirty="0">
              <a:solidFill>
                <a:srgbClr val="002060"/>
              </a:solidFill>
            </a:endParaRPr>
          </a:p>
          <a:p>
            <a:r>
              <a:rPr lang="en-US" sz="3200" dirty="0" smtClean="0"/>
              <a:t> </a:t>
            </a:r>
            <a:endParaRPr lang="en-US" sz="3200" dirty="0"/>
          </a:p>
        </p:txBody>
      </p:sp>
      <p:pic>
        <p:nvPicPr>
          <p:cNvPr id="8" name="Picture 7"/>
          <p:cNvPicPr>
            <a:picLocks noChangeAspect="1"/>
          </p:cNvPicPr>
          <p:nvPr/>
        </p:nvPicPr>
        <p:blipFill>
          <a:blip r:embed="rId2"/>
          <a:stretch>
            <a:fillRect/>
          </a:stretch>
        </p:blipFill>
        <p:spPr>
          <a:xfrm>
            <a:off x="1806608" y="5321660"/>
            <a:ext cx="8578781" cy="1587987"/>
          </a:xfrm>
          <a:prstGeom prst="rect">
            <a:avLst/>
          </a:prstGeom>
        </p:spPr>
      </p:pic>
    </p:spTree>
    <p:extLst>
      <p:ext uri="{BB962C8B-B14F-4D97-AF65-F5344CB8AC3E}">
        <p14:creationId xmlns:p14="http://schemas.microsoft.com/office/powerpoint/2010/main" val="23186197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463"/>
            <a:ext cx="12015537" cy="2308324"/>
          </a:xfrm>
          <a:prstGeom prst="rect">
            <a:avLst/>
          </a:prstGeom>
        </p:spPr>
        <p:txBody>
          <a:bodyPr wrap="square">
            <a:spAutoFit/>
          </a:bodyPr>
          <a:lstStyle/>
          <a:p>
            <a:r>
              <a:rPr lang="en-US" sz="3600" dirty="0"/>
              <a:t>Using what we already know about mechanical and thermal generation of turbulence, </a:t>
            </a:r>
            <a:r>
              <a:rPr lang="en-US" sz="3600" dirty="0" err="1"/>
              <a:t>aud</a:t>
            </a:r>
            <a:r>
              <a:rPr lang="en-US" sz="3600" dirty="0"/>
              <a:t> of viscous dissipation, we can write in descriptive form an </a:t>
            </a:r>
            <a:r>
              <a:rPr lang="en-US" sz="3600" dirty="0" smtClean="0"/>
              <a:t>Eulerian </a:t>
            </a:r>
            <a:r>
              <a:rPr lang="en-US" sz="3600" dirty="0"/>
              <a:t>(i.e., fixed relative to the ground) forecast equation for turbulence kinetic energy: </a:t>
            </a:r>
          </a:p>
        </p:txBody>
      </p:sp>
    </p:spTree>
    <p:extLst>
      <p:ext uri="{BB962C8B-B14F-4D97-AF65-F5344CB8AC3E}">
        <p14:creationId xmlns:p14="http://schemas.microsoft.com/office/powerpoint/2010/main" val="3643006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9010" y="237412"/>
            <a:ext cx="5213685" cy="5944447"/>
          </a:xfrm>
          <a:prstGeom prst="rect">
            <a:avLst/>
          </a:prstGeom>
        </p:spPr>
      </p:pic>
    </p:spTree>
    <p:extLst>
      <p:ext uri="{BB962C8B-B14F-4D97-AF65-F5344CB8AC3E}">
        <p14:creationId xmlns:p14="http://schemas.microsoft.com/office/powerpoint/2010/main" val="20619661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3347" y="1092648"/>
            <a:ext cx="11448929" cy="1840878"/>
          </a:xfrm>
          <a:prstGeom prst="rect">
            <a:avLst/>
          </a:prstGeom>
        </p:spPr>
      </p:pic>
      <p:sp>
        <p:nvSpPr>
          <p:cNvPr id="3" name="TextBox 2"/>
          <p:cNvSpPr txBox="1"/>
          <p:nvPr/>
        </p:nvSpPr>
        <p:spPr>
          <a:xfrm>
            <a:off x="401053" y="176463"/>
            <a:ext cx="4363452" cy="646331"/>
          </a:xfrm>
          <a:prstGeom prst="rect">
            <a:avLst/>
          </a:prstGeom>
          <a:noFill/>
        </p:spPr>
        <p:txBody>
          <a:bodyPr wrap="square" rtlCol="0">
            <a:spAutoFit/>
          </a:bodyPr>
          <a:lstStyle/>
          <a:p>
            <a:r>
              <a:rPr lang="en-US" sz="3600" dirty="0" smtClean="0"/>
              <a:t>Or using eq. 9.4</a:t>
            </a:r>
            <a:endParaRPr lang="en-US" sz="3600" dirty="0"/>
          </a:p>
        </p:txBody>
      </p:sp>
      <p:sp>
        <p:nvSpPr>
          <p:cNvPr id="5" name="Rectangle 4"/>
          <p:cNvSpPr/>
          <p:nvPr/>
        </p:nvSpPr>
        <p:spPr>
          <a:xfrm>
            <a:off x="160421" y="3008695"/>
            <a:ext cx="11801855" cy="4001095"/>
          </a:xfrm>
          <a:prstGeom prst="rect">
            <a:avLst/>
          </a:prstGeom>
        </p:spPr>
        <p:txBody>
          <a:bodyPr wrap="square">
            <a:spAutoFit/>
          </a:bodyPr>
          <a:lstStyle/>
          <a:p>
            <a:r>
              <a:rPr lang="en-US" sz="3600" dirty="0"/>
              <a:t>where TKE is turbulence kinetic energy. For laminar flow, which contains no </a:t>
            </a:r>
            <a:r>
              <a:rPr lang="en-US" sz="3600" dirty="0" err="1" smtClean="0"/>
              <a:t>rnicro</a:t>
            </a:r>
            <a:r>
              <a:rPr lang="en-US" sz="3600" dirty="0" smtClean="0"/>
              <a:t>-scale </a:t>
            </a:r>
            <a:r>
              <a:rPr lang="en-US" sz="3600" dirty="0"/>
              <a:t>motions, TKE = 0, even though </a:t>
            </a:r>
            <a:endParaRPr lang="en-US" sz="3600" dirty="0" smtClean="0"/>
          </a:p>
          <a:p>
            <a:endParaRPr lang="en-US" dirty="0"/>
          </a:p>
          <a:p>
            <a:endParaRPr lang="en-US" dirty="0" smtClean="0"/>
          </a:p>
          <a:p>
            <a:endParaRPr lang="en-US" dirty="0"/>
          </a:p>
          <a:p>
            <a:r>
              <a:rPr lang="en-US" sz="3200" dirty="0" smtClean="0"/>
              <a:t>are </a:t>
            </a:r>
            <a:r>
              <a:rPr lang="en-US" sz="3200" dirty="0"/>
              <a:t>not necessarily zero. Larger values of TKE indicate a greater intensity of the microscale turbulence. We see now that the three components of velocity variance represent three con­tributions to the scalar TKE.</a:t>
            </a:r>
          </a:p>
        </p:txBody>
      </p:sp>
      <p:pic>
        <p:nvPicPr>
          <p:cNvPr id="6" name="Picture 5"/>
          <p:cNvPicPr>
            <a:picLocks noChangeAspect="1"/>
          </p:cNvPicPr>
          <p:nvPr/>
        </p:nvPicPr>
        <p:blipFill>
          <a:blip r:embed="rId3"/>
          <a:stretch>
            <a:fillRect/>
          </a:stretch>
        </p:blipFill>
        <p:spPr>
          <a:xfrm>
            <a:off x="898357" y="4387642"/>
            <a:ext cx="1732547" cy="504489"/>
          </a:xfrm>
          <a:prstGeom prst="rect">
            <a:avLst/>
          </a:prstGeom>
        </p:spPr>
      </p:pic>
    </p:spTree>
    <p:extLst>
      <p:ext uri="{BB962C8B-B14F-4D97-AF65-F5344CB8AC3E}">
        <p14:creationId xmlns:p14="http://schemas.microsoft.com/office/powerpoint/2010/main" val="2460399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6829" y="1357846"/>
            <a:ext cx="6407100" cy="3680508"/>
          </a:xfrm>
          <a:prstGeom prst="rect">
            <a:avLst/>
          </a:prstGeom>
        </p:spPr>
      </p:pic>
      <p:sp>
        <p:nvSpPr>
          <p:cNvPr id="4" name="Rectangle 3"/>
          <p:cNvSpPr/>
          <p:nvPr/>
        </p:nvSpPr>
        <p:spPr>
          <a:xfrm>
            <a:off x="0" y="-559524"/>
            <a:ext cx="11823030" cy="2246769"/>
          </a:xfrm>
          <a:prstGeom prst="rect">
            <a:avLst/>
          </a:prstGeom>
        </p:spPr>
        <p:txBody>
          <a:bodyPr wrap="square">
            <a:spAutoFit/>
          </a:bodyPr>
          <a:lstStyle/>
          <a:p>
            <a:endParaRPr lang="en-US" sz="2800" dirty="0" smtClean="0"/>
          </a:p>
          <a:p>
            <a:r>
              <a:rPr lang="en-US" sz="2800" dirty="0" smtClean="0"/>
              <a:t>Using </a:t>
            </a:r>
            <a:r>
              <a:rPr lang="en-US" sz="2800" dirty="0"/>
              <a:t>what we already know about mechanical and thermal generation of turbulence, </a:t>
            </a:r>
            <a:r>
              <a:rPr lang="en-US" sz="2800" dirty="0" smtClean="0"/>
              <a:t>and </a:t>
            </a:r>
            <a:r>
              <a:rPr lang="en-US" sz="2800" dirty="0"/>
              <a:t>of viscous dissipation, we can write in descriptive form an </a:t>
            </a:r>
            <a:r>
              <a:rPr lang="en-US" sz="2800" dirty="0" smtClean="0"/>
              <a:t>Eulerian </a:t>
            </a:r>
            <a:r>
              <a:rPr lang="en-US" sz="2800" dirty="0"/>
              <a:t>(i.e., fixed relative to the ground) forecast equation for turbulence kinetic energy</a:t>
            </a:r>
            <a:r>
              <a:rPr lang="en-US" dirty="0"/>
              <a:t>: </a:t>
            </a:r>
          </a:p>
        </p:txBody>
      </p:sp>
      <p:sp>
        <p:nvSpPr>
          <p:cNvPr id="5" name="Rectangle 4"/>
          <p:cNvSpPr/>
          <p:nvPr/>
        </p:nvSpPr>
        <p:spPr>
          <a:xfrm>
            <a:off x="0" y="4708955"/>
            <a:ext cx="12192000" cy="2062103"/>
          </a:xfrm>
          <a:prstGeom prst="rect">
            <a:avLst/>
          </a:prstGeom>
        </p:spPr>
        <p:txBody>
          <a:bodyPr wrap="square">
            <a:spAutoFit/>
          </a:bodyPr>
          <a:lstStyle/>
          <a:p>
            <a:r>
              <a:rPr lang="en-US" dirty="0"/>
              <a:t> </a:t>
            </a:r>
            <a:r>
              <a:rPr lang="en-US" sz="3200" dirty="0"/>
              <a:t>the advection of TKE by the mean wind, M is </a:t>
            </a:r>
            <a:r>
              <a:rPr lang="en-US" sz="3200" dirty="0" smtClean="0"/>
              <a:t>mechanical </a:t>
            </a:r>
            <a:r>
              <a:rPr lang="en-US" sz="3200" dirty="0"/>
              <a:t>generation of turbulence, B is buoyant generation or </a:t>
            </a:r>
            <a:r>
              <a:rPr lang="en-US" sz="3200" dirty="0" smtClean="0"/>
              <a:t>consumption </a:t>
            </a:r>
            <a:r>
              <a:rPr lang="en-US" sz="3200" dirty="0"/>
              <a:t>of turbulence, </a:t>
            </a:r>
            <a:r>
              <a:rPr lang="en-US" sz="3200" dirty="0" err="1"/>
              <a:t>Tr</a:t>
            </a:r>
            <a:r>
              <a:rPr lang="en-US" sz="3200" dirty="0"/>
              <a:t> is </a:t>
            </a:r>
            <a:r>
              <a:rPr lang="en-US" sz="3200" dirty="0" smtClean="0"/>
              <a:t>trans­port </a:t>
            </a:r>
            <a:r>
              <a:rPr lang="en-US" sz="3200" dirty="0"/>
              <a:t>of turbulence energy by turbulence itself, </a:t>
            </a:r>
            <a:r>
              <a:rPr lang="en-US" sz="3200" dirty="0" smtClean="0"/>
              <a:t>and </a:t>
            </a:r>
            <a:r>
              <a:rPr lang="el-GR" sz="3200" dirty="0" smtClean="0"/>
              <a:t>ε</a:t>
            </a:r>
            <a:r>
              <a:rPr lang="en-US" sz="3200" dirty="0" smtClean="0"/>
              <a:t> is </a:t>
            </a:r>
            <a:r>
              <a:rPr lang="en-US" sz="3200" dirty="0"/>
              <a:t>the viscous dissipation rate. </a:t>
            </a:r>
          </a:p>
        </p:txBody>
      </p:sp>
    </p:spTree>
    <p:extLst>
      <p:ext uri="{BB962C8B-B14F-4D97-AF65-F5344CB8AC3E}">
        <p14:creationId xmlns:p14="http://schemas.microsoft.com/office/powerpoint/2010/main" val="3568668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2848" y="3608824"/>
            <a:ext cx="5968895" cy="931092"/>
          </a:xfrm>
          <a:prstGeom prst="rect">
            <a:avLst/>
          </a:prstGeom>
        </p:spPr>
      </p:pic>
      <p:sp>
        <p:nvSpPr>
          <p:cNvPr id="3" name="Rectangle 2"/>
          <p:cNvSpPr/>
          <p:nvPr/>
        </p:nvSpPr>
        <p:spPr>
          <a:xfrm>
            <a:off x="1" y="192504"/>
            <a:ext cx="11678652" cy="3416320"/>
          </a:xfrm>
          <a:prstGeom prst="rect">
            <a:avLst/>
          </a:prstGeom>
        </p:spPr>
        <p:txBody>
          <a:bodyPr wrap="square">
            <a:spAutoFit/>
          </a:bodyPr>
          <a:lstStyle/>
          <a:p>
            <a:r>
              <a:rPr lang="en-US" sz="3600" dirty="0"/>
              <a:t>The terms Ad and </a:t>
            </a:r>
            <a:r>
              <a:rPr lang="en-US" sz="3600" dirty="0" err="1"/>
              <a:t>Tr</a:t>
            </a:r>
            <a:r>
              <a:rPr lang="en-US" sz="3600" dirty="0"/>
              <a:t> neither create nor destroy TKE, they just redistribute it by moving it from one location to another. </a:t>
            </a:r>
            <a:r>
              <a:rPr lang="en-US" sz="3600" dirty="0" smtClean="0"/>
              <a:t>M is </a:t>
            </a:r>
            <a:r>
              <a:rPr lang="en-US" sz="3600" dirty="0"/>
              <a:t>usually positive ( or zero if there is no shear) and </a:t>
            </a:r>
          </a:p>
          <a:p>
            <a:r>
              <a:rPr lang="en-US" sz="3600" dirty="0"/>
              <a:t>therefore generates turbulence, while B can be posi­tive or negative. Dissipation is always negative and </a:t>
            </a:r>
            <a:r>
              <a:rPr lang="en-US" sz="3600" dirty="0" smtClean="0"/>
              <a:t>can </a:t>
            </a:r>
            <a:r>
              <a:rPr lang="en-US" sz="3600" dirty="0"/>
              <a:t>be approximated by</a:t>
            </a:r>
          </a:p>
        </p:txBody>
      </p:sp>
      <p:sp>
        <p:nvSpPr>
          <p:cNvPr id="5" name="TextBox 4"/>
          <p:cNvSpPr txBox="1"/>
          <p:nvPr/>
        </p:nvSpPr>
        <p:spPr>
          <a:xfrm>
            <a:off x="256674" y="4780547"/>
            <a:ext cx="9561094" cy="646331"/>
          </a:xfrm>
          <a:prstGeom prst="rect">
            <a:avLst/>
          </a:prstGeom>
          <a:noFill/>
        </p:spPr>
        <p:txBody>
          <a:bodyPr wrap="square" rtlCol="0">
            <a:spAutoFit/>
          </a:bodyPr>
          <a:lstStyle/>
          <a:p>
            <a:r>
              <a:rPr lang="en-US" sz="3600" dirty="0" smtClean="0"/>
              <a:t>Where L</a:t>
            </a:r>
            <a:r>
              <a:rPr lang="el-GR" sz="3600" baseline="-25000" dirty="0" smtClean="0"/>
              <a:t>ε</a:t>
            </a:r>
            <a:r>
              <a:rPr lang="en-US" sz="3600" baseline="-25000" dirty="0" smtClean="0"/>
              <a:t> </a:t>
            </a:r>
            <a:r>
              <a:rPr lang="en-US" sz="3600" dirty="0" smtClean="0"/>
              <a:t>is the dissipation length scale</a:t>
            </a:r>
            <a:r>
              <a:rPr lang="en-US" dirty="0" smtClean="0"/>
              <a:t>.</a:t>
            </a:r>
            <a:endParaRPr lang="en-US" dirty="0"/>
          </a:p>
        </p:txBody>
      </p:sp>
    </p:spTree>
    <p:extLst>
      <p:ext uri="{BB962C8B-B14F-4D97-AF65-F5344CB8AC3E}">
        <p14:creationId xmlns:p14="http://schemas.microsoft.com/office/powerpoint/2010/main" val="38092566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6101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112296"/>
            <a:ext cx="12031579" cy="6247864"/>
          </a:xfrm>
          <a:prstGeom prst="rect">
            <a:avLst/>
          </a:prstGeom>
        </p:spPr>
        <p:txBody>
          <a:bodyPr wrap="square">
            <a:spAutoFit/>
          </a:bodyPr>
          <a:lstStyle/>
          <a:p>
            <a:r>
              <a:rPr lang="en-US" sz="4000" dirty="0"/>
              <a:t>In the absence of the terms Ad, M, B, and </a:t>
            </a:r>
            <a:r>
              <a:rPr lang="en-US" sz="4000" dirty="0" err="1"/>
              <a:t>Tr</a:t>
            </a:r>
            <a:r>
              <a:rPr lang="en-US" sz="4000" dirty="0"/>
              <a:t>, we see that as long as TKE is nonzero, the last term will always cause TKE to decrease toward zero. For this reason, turbulence is said to be dissipative. </a:t>
            </a:r>
          </a:p>
          <a:p>
            <a:r>
              <a:rPr lang="en-US" sz="4000" dirty="0"/>
              <a:t>In statically stable environments the buoyancy term can reduce TKE by converting it to potential energy by moving cold air up and warm air down. In such situations, the existence of turbulence depends on the relative strengths of mechanical generation (M) by wind shear versus buoyant consumption (B) by static stability. </a:t>
            </a:r>
          </a:p>
        </p:txBody>
      </p:sp>
    </p:spTree>
    <p:extLst>
      <p:ext uri="{BB962C8B-B14F-4D97-AF65-F5344CB8AC3E}">
        <p14:creationId xmlns:p14="http://schemas.microsoft.com/office/powerpoint/2010/main" val="10756765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1916" y="-735042"/>
            <a:ext cx="9160042" cy="8284557"/>
          </a:xfrm>
          <a:prstGeom prst="rect">
            <a:avLst/>
          </a:prstGeom>
        </p:spPr>
      </p:pic>
    </p:spTree>
    <p:extLst>
      <p:ext uri="{BB962C8B-B14F-4D97-AF65-F5344CB8AC3E}">
        <p14:creationId xmlns:p14="http://schemas.microsoft.com/office/powerpoint/2010/main" val="22411397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6374" y="2230167"/>
            <a:ext cx="5339250" cy="1916403"/>
          </a:xfrm>
          <a:prstGeom prst="rect">
            <a:avLst/>
          </a:prstGeom>
        </p:spPr>
      </p:pic>
      <p:sp>
        <p:nvSpPr>
          <p:cNvPr id="3" name="Rectangle 2"/>
          <p:cNvSpPr/>
          <p:nvPr/>
        </p:nvSpPr>
        <p:spPr>
          <a:xfrm>
            <a:off x="192505" y="256219"/>
            <a:ext cx="11806989" cy="1754326"/>
          </a:xfrm>
          <a:prstGeom prst="rect">
            <a:avLst/>
          </a:prstGeom>
        </p:spPr>
        <p:txBody>
          <a:bodyPr wrap="square">
            <a:spAutoFit/>
          </a:bodyPr>
          <a:lstStyle/>
          <a:p>
            <a:r>
              <a:rPr lang="en-US" sz="3600" dirty="0"/>
              <a:t>The ratio of these two terms defines the dimensionless Richardson number, </a:t>
            </a:r>
            <a:r>
              <a:rPr lang="en-US" sz="3600" dirty="0" err="1"/>
              <a:t>Ri</a:t>
            </a:r>
            <a:r>
              <a:rPr lang="en-US" sz="3600" dirty="0"/>
              <a:t>, which can be approximated by the vertical gradients of wind and potential temperature </a:t>
            </a:r>
          </a:p>
        </p:txBody>
      </p:sp>
      <p:sp>
        <p:nvSpPr>
          <p:cNvPr id="6" name="Rectangle 5"/>
          <p:cNvSpPr/>
          <p:nvPr/>
        </p:nvSpPr>
        <p:spPr>
          <a:xfrm>
            <a:off x="192505" y="4146570"/>
            <a:ext cx="11806989" cy="2677656"/>
          </a:xfrm>
          <a:prstGeom prst="rect">
            <a:avLst/>
          </a:prstGeom>
        </p:spPr>
        <p:txBody>
          <a:bodyPr wrap="square">
            <a:spAutoFit/>
          </a:bodyPr>
          <a:lstStyle/>
          <a:p>
            <a:r>
              <a:rPr lang="en-US" sz="2800" dirty="0">
                <a:solidFill>
                  <a:srgbClr val="060606"/>
                </a:solidFill>
              </a:rPr>
              <a:t>Laminar flow becomes turbulent when </a:t>
            </a:r>
            <a:r>
              <a:rPr lang="en-US" sz="2800" i="1" dirty="0" err="1" smtClean="0">
                <a:solidFill>
                  <a:srgbClr val="060606"/>
                </a:solidFill>
              </a:rPr>
              <a:t>Ri</a:t>
            </a:r>
            <a:r>
              <a:rPr lang="en-US" sz="2800" i="1" dirty="0" smtClean="0">
                <a:solidFill>
                  <a:srgbClr val="060606"/>
                </a:solidFill>
              </a:rPr>
              <a:t> </a:t>
            </a:r>
            <a:r>
              <a:rPr lang="en-US" sz="2800" dirty="0" smtClean="0">
                <a:solidFill>
                  <a:srgbClr val="060606"/>
                </a:solidFill>
              </a:rPr>
              <a:t>drops </a:t>
            </a:r>
            <a:r>
              <a:rPr lang="en-US" sz="2800" dirty="0">
                <a:solidFill>
                  <a:srgbClr val="060606"/>
                </a:solidFill>
              </a:rPr>
              <a:t>below the critical value </a:t>
            </a:r>
            <a:r>
              <a:rPr lang="en-US" sz="2800" i="1" dirty="0" err="1">
                <a:solidFill>
                  <a:srgbClr val="060606"/>
                </a:solidFill>
              </a:rPr>
              <a:t>Ric</a:t>
            </a:r>
            <a:r>
              <a:rPr lang="en-US" sz="2800" i="1" dirty="0">
                <a:solidFill>
                  <a:srgbClr val="060606"/>
                </a:solidFill>
              </a:rPr>
              <a:t> </a:t>
            </a:r>
            <a:r>
              <a:rPr lang="en-US" sz="2800" dirty="0">
                <a:solidFill>
                  <a:srgbClr val="060606"/>
                </a:solidFill>
              </a:rPr>
              <a:t>= 0.25. </a:t>
            </a:r>
            <a:r>
              <a:rPr lang="en-US" sz="2800" dirty="0" smtClean="0">
                <a:solidFill>
                  <a:srgbClr val="060606"/>
                </a:solidFill>
              </a:rPr>
              <a:t>Turbulent flow </a:t>
            </a:r>
            <a:r>
              <a:rPr lang="en-US" sz="2800" dirty="0">
                <a:solidFill>
                  <a:srgbClr val="060606"/>
                </a:solidFill>
              </a:rPr>
              <a:t>often stays turbulent, even for Richardson numbers</a:t>
            </a:r>
          </a:p>
          <a:p>
            <a:r>
              <a:rPr lang="en-US" sz="2800" dirty="0">
                <a:solidFill>
                  <a:srgbClr val="060606"/>
                </a:solidFill>
              </a:rPr>
              <a:t>as large as 1.0, but becomes laminar at </a:t>
            </a:r>
            <a:r>
              <a:rPr lang="en-US" sz="2800" dirty="0" smtClean="0">
                <a:solidFill>
                  <a:srgbClr val="060606"/>
                </a:solidFill>
              </a:rPr>
              <a:t>larger values </a:t>
            </a:r>
            <a:r>
              <a:rPr lang="en-US" sz="2800" dirty="0">
                <a:solidFill>
                  <a:srgbClr val="060606"/>
                </a:solidFill>
              </a:rPr>
              <a:t>of </a:t>
            </a:r>
            <a:r>
              <a:rPr lang="en-US" sz="2800" i="1" dirty="0" err="1">
                <a:solidFill>
                  <a:srgbClr val="060606"/>
                </a:solidFill>
              </a:rPr>
              <a:t>Ri</a:t>
            </a:r>
            <a:r>
              <a:rPr lang="en-US" sz="2800" i="1" dirty="0">
                <a:solidFill>
                  <a:srgbClr val="060606"/>
                </a:solidFill>
              </a:rPr>
              <a:t>. </a:t>
            </a:r>
            <a:r>
              <a:rPr lang="en-US" sz="2800" dirty="0">
                <a:solidFill>
                  <a:srgbClr val="060606"/>
                </a:solidFill>
              </a:rPr>
              <a:t>The presence or absence of </a:t>
            </a:r>
            <a:r>
              <a:rPr lang="en-US" sz="2800" dirty="0" smtClean="0">
                <a:solidFill>
                  <a:srgbClr val="060606"/>
                </a:solidFill>
              </a:rPr>
              <a:t>turbulence  for </a:t>
            </a:r>
            <a:r>
              <a:rPr lang="en-US" sz="2800" dirty="0">
                <a:solidFill>
                  <a:srgbClr val="060606"/>
                </a:solidFill>
              </a:rPr>
              <a:t>0.25 &lt; </a:t>
            </a:r>
            <a:r>
              <a:rPr lang="en-US" sz="2800" i="1" dirty="0" err="1">
                <a:solidFill>
                  <a:srgbClr val="060606"/>
                </a:solidFill>
              </a:rPr>
              <a:t>Ri</a:t>
            </a:r>
            <a:r>
              <a:rPr lang="en-US" sz="2800" i="1" dirty="0">
                <a:solidFill>
                  <a:srgbClr val="060606"/>
                </a:solidFill>
              </a:rPr>
              <a:t> </a:t>
            </a:r>
            <a:r>
              <a:rPr lang="en-US" sz="2800" dirty="0">
                <a:solidFill>
                  <a:srgbClr val="060606"/>
                </a:solidFill>
              </a:rPr>
              <a:t>&lt; 1.0 depends on the history of the</a:t>
            </a:r>
          </a:p>
          <a:p>
            <a:r>
              <a:rPr lang="en-US" sz="2800" dirty="0">
                <a:solidFill>
                  <a:srgbClr val="060606"/>
                </a:solidFill>
              </a:rPr>
              <a:t>flow: a behavior analogous to hysteresis. Flows </a:t>
            </a:r>
            <a:r>
              <a:rPr lang="en-US" sz="2800" dirty="0" smtClean="0">
                <a:solidFill>
                  <a:srgbClr val="060606"/>
                </a:solidFill>
              </a:rPr>
              <a:t>for which </a:t>
            </a:r>
            <a:r>
              <a:rPr lang="en-US" sz="2800" i="1" dirty="0" err="1">
                <a:solidFill>
                  <a:srgbClr val="060606"/>
                </a:solidFill>
              </a:rPr>
              <a:t>Ric</a:t>
            </a:r>
            <a:r>
              <a:rPr lang="en-US" sz="2800" i="1" dirty="0">
                <a:solidFill>
                  <a:srgbClr val="060606"/>
                </a:solidFill>
              </a:rPr>
              <a:t> </a:t>
            </a:r>
            <a:r>
              <a:rPr lang="en-US" sz="2800" dirty="0">
                <a:solidFill>
                  <a:srgbClr val="060606"/>
                </a:solidFill>
              </a:rPr>
              <a:t>&lt; 0.25 are said to be </a:t>
            </a:r>
            <a:r>
              <a:rPr lang="en-US" sz="2800" i="1" dirty="0">
                <a:solidFill>
                  <a:srgbClr val="060606"/>
                </a:solidFill>
              </a:rPr>
              <a:t>dynamically unstable.</a:t>
            </a:r>
            <a:endParaRPr lang="en-US" sz="2800" dirty="0"/>
          </a:p>
        </p:txBody>
      </p:sp>
    </p:spTree>
    <p:extLst>
      <p:ext uri="{BB962C8B-B14F-4D97-AF65-F5344CB8AC3E}">
        <p14:creationId xmlns:p14="http://schemas.microsoft.com/office/powerpoint/2010/main" val="25451637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55275" y="3251320"/>
            <a:ext cx="1881450" cy="355359"/>
          </a:xfrm>
          <a:prstGeom prst="rect">
            <a:avLst/>
          </a:prstGeom>
        </p:spPr>
      </p:pic>
      <p:pic>
        <p:nvPicPr>
          <p:cNvPr id="3" name="Picture 2"/>
          <p:cNvPicPr>
            <a:picLocks noChangeAspect="1"/>
          </p:cNvPicPr>
          <p:nvPr/>
        </p:nvPicPr>
        <p:blipFill>
          <a:blip r:embed="rId3"/>
          <a:stretch>
            <a:fillRect/>
          </a:stretch>
        </p:blipFill>
        <p:spPr>
          <a:xfrm>
            <a:off x="5542751" y="4515344"/>
            <a:ext cx="864450" cy="355359"/>
          </a:xfrm>
          <a:prstGeom prst="rect">
            <a:avLst/>
          </a:prstGeom>
        </p:spPr>
      </p:pic>
    </p:spTree>
    <p:extLst>
      <p:ext uri="{BB962C8B-B14F-4D97-AF65-F5344CB8AC3E}">
        <p14:creationId xmlns:p14="http://schemas.microsoft.com/office/powerpoint/2010/main" val="355679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6610"/>
            <a:ext cx="12015537" cy="6863417"/>
          </a:xfrm>
          <a:prstGeom prst="rect">
            <a:avLst/>
          </a:prstGeom>
        </p:spPr>
        <p:txBody>
          <a:bodyPr wrap="square">
            <a:spAutoFit/>
          </a:bodyPr>
          <a:lstStyle/>
          <a:p>
            <a:r>
              <a:rPr lang="en-US" sz="4400" dirty="0" smtClean="0">
                <a:solidFill>
                  <a:srgbClr val="002060"/>
                </a:solidFill>
              </a:rPr>
              <a:t>This </a:t>
            </a:r>
            <a:r>
              <a:rPr lang="en-US" sz="4400" dirty="0">
                <a:solidFill>
                  <a:srgbClr val="002060"/>
                </a:solidFill>
              </a:rPr>
              <a:t>can be understood in the following sense: </a:t>
            </a:r>
            <a:endParaRPr lang="en-US" sz="4400" dirty="0" smtClean="0">
              <a:solidFill>
                <a:srgbClr val="002060"/>
              </a:solidFill>
            </a:endParaRPr>
          </a:p>
          <a:p>
            <a:endParaRPr lang="en-US" sz="4400" dirty="0" smtClean="0">
              <a:solidFill>
                <a:srgbClr val="002060"/>
              </a:solidFill>
            </a:endParaRPr>
          </a:p>
          <a:p>
            <a:r>
              <a:rPr lang="en-US" sz="4400" dirty="0" smtClean="0">
                <a:solidFill>
                  <a:srgbClr val="002060"/>
                </a:solidFill>
              </a:rPr>
              <a:t>If </a:t>
            </a:r>
            <a:r>
              <a:rPr lang="en-US" sz="4400" dirty="0">
                <a:solidFill>
                  <a:srgbClr val="002060"/>
                </a:solidFill>
              </a:rPr>
              <a:t>we carve an   </a:t>
            </a:r>
            <a:r>
              <a:rPr lang="en-US" sz="4400" dirty="0" smtClean="0">
                <a:solidFill>
                  <a:srgbClr val="002060"/>
                </a:solidFill>
              </a:rPr>
              <a:t> </a:t>
            </a:r>
            <a:r>
              <a:rPr lang="en-US" sz="4400" dirty="0">
                <a:solidFill>
                  <a:srgbClr val="002060"/>
                </a:solidFill>
              </a:rPr>
              <a:t>air parcel out of the environment at level z and push it down  </a:t>
            </a:r>
            <a:r>
              <a:rPr lang="en-US" sz="4400" dirty="0" smtClean="0">
                <a:solidFill>
                  <a:srgbClr val="002060"/>
                </a:solidFill>
              </a:rPr>
              <a:t> </a:t>
            </a:r>
            <a:r>
              <a:rPr lang="en-US" sz="4400" dirty="0">
                <a:solidFill>
                  <a:srgbClr val="002060"/>
                </a:solidFill>
              </a:rPr>
              <a:t>(or lift it up) </a:t>
            </a:r>
            <a:r>
              <a:rPr lang="en-US" sz="4400" dirty="0">
                <a:solidFill>
                  <a:srgbClr val="C00000"/>
                </a:solidFill>
              </a:rPr>
              <a:t>adiabatically</a:t>
            </a:r>
            <a:r>
              <a:rPr lang="en-US" sz="4400" dirty="0">
                <a:solidFill>
                  <a:srgbClr val="002060"/>
                </a:solidFill>
              </a:rPr>
              <a:t> to the reference level, </a:t>
            </a:r>
            <a:r>
              <a:rPr lang="en-US" sz="4400" dirty="0" err="1">
                <a:solidFill>
                  <a:srgbClr val="002060"/>
                </a:solidFill>
              </a:rPr>
              <a:t>p</a:t>
            </a:r>
            <a:r>
              <a:rPr lang="en-US" sz="4400" baseline="-25000" dirty="0" err="1">
                <a:solidFill>
                  <a:srgbClr val="002060"/>
                </a:solidFill>
              </a:rPr>
              <a:t>S</a:t>
            </a:r>
            <a:r>
              <a:rPr lang="en-US" sz="4400" dirty="0" smtClean="0">
                <a:solidFill>
                  <a:srgbClr val="002060"/>
                </a:solidFill>
              </a:rPr>
              <a:t>,  </a:t>
            </a:r>
            <a:r>
              <a:rPr lang="el-GR" sz="4400" dirty="0" smtClean="0">
                <a:solidFill>
                  <a:srgbClr val="002060"/>
                </a:solidFill>
              </a:rPr>
              <a:t>ϑ</a:t>
            </a:r>
            <a:r>
              <a:rPr lang="en-US" sz="4400" dirty="0" smtClean="0">
                <a:solidFill>
                  <a:srgbClr val="002060"/>
                </a:solidFill>
              </a:rPr>
              <a:t>(z</a:t>
            </a:r>
            <a:r>
              <a:rPr lang="en-US" sz="4400" dirty="0">
                <a:solidFill>
                  <a:srgbClr val="002060"/>
                </a:solidFill>
              </a:rPr>
              <a:t>) is     the temperature of the parcel when it reaches the reference   </a:t>
            </a:r>
            <a:r>
              <a:rPr lang="en-US" sz="4400" dirty="0" smtClean="0">
                <a:solidFill>
                  <a:srgbClr val="002060"/>
                </a:solidFill>
              </a:rPr>
              <a:t> </a:t>
            </a:r>
            <a:r>
              <a:rPr lang="en-US" sz="4400" dirty="0">
                <a:solidFill>
                  <a:srgbClr val="002060"/>
                </a:solidFill>
              </a:rPr>
              <a:t>level. </a:t>
            </a:r>
            <a:endParaRPr lang="en-US" sz="4400" dirty="0" smtClean="0">
              <a:solidFill>
                <a:srgbClr val="002060"/>
              </a:solidFill>
            </a:endParaRPr>
          </a:p>
          <a:p>
            <a:endParaRPr lang="en-US" sz="4400" dirty="0" smtClean="0">
              <a:solidFill>
                <a:srgbClr val="002060"/>
              </a:solidFill>
            </a:endParaRPr>
          </a:p>
          <a:p>
            <a:r>
              <a:rPr lang="en-US" sz="4400" smtClean="0">
                <a:solidFill>
                  <a:srgbClr val="002060"/>
                </a:solidFill>
              </a:rPr>
              <a:t>    </a:t>
            </a:r>
            <a:r>
              <a:rPr lang="en-US" altLang="en-US" sz="4400"/>
              <a:t>Potential temperature is a useful measure of the static stability of the unsaturated </a:t>
            </a:r>
            <a:r>
              <a:rPr lang="en-US" altLang="en-US" sz="4400" smtClean="0"/>
              <a:t>atmosphere.</a:t>
            </a:r>
            <a:endParaRPr lang="en-US" sz="4400" i="1"/>
          </a:p>
          <a:p>
            <a:endParaRPr lang="en-US" sz="4400" dirty="0">
              <a:solidFill>
                <a:srgbClr val="002060"/>
              </a:solidFill>
            </a:endParaRPr>
          </a:p>
        </p:txBody>
      </p:sp>
    </p:spTree>
    <p:extLst>
      <p:ext uri="{BB962C8B-B14F-4D97-AF65-F5344CB8AC3E}">
        <p14:creationId xmlns:p14="http://schemas.microsoft.com/office/powerpoint/2010/main" val="11383528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924" y="513347"/>
            <a:ext cx="10522377" cy="5977395"/>
          </a:xfrm>
          <a:prstGeom prst="rect">
            <a:avLst/>
          </a:prstGeom>
        </p:spPr>
      </p:pic>
    </p:spTree>
    <p:extLst>
      <p:ext uri="{BB962C8B-B14F-4D97-AF65-F5344CB8AC3E}">
        <p14:creationId xmlns:p14="http://schemas.microsoft.com/office/powerpoint/2010/main" val="16647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54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15537" cy="3108543"/>
          </a:xfrm>
          <a:prstGeom prst="rect">
            <a:avLst/>
          </a:prstGeom>
        </p:spPr>
        <p:txBody>
          <a:bodyPr wrap="square">
            <a:spAutoFit/>
          </a:bodyPr>
          <a:lstStyle/>
          <a:p>
            <a:r>
              <a:rPr lang="en-US" dirty="0"/>
              <a:t> </a:t>
            </a:r>
            <a:r>
              <a:rPr lang="en-US" sz="2800" dirty="0"/>
              <a:t>statically stable environments the buoyancy term can reduce TKE by converting it to potential energy by moving cold air up and warm air down. In such situations, the existence of turbulence depends on the relative strengths of mechanical generation (M) by wind shear versus buoyant consumption (B) by static stability. The ratio of these two terms</a:t>
            </a:r>
          </a:p>
          <a:p>
            <a:r>
              <a:rPr lang="en-US" sz="2800" dirty="0"/>
              <a:t>defines the dimensionless Richardson number, </a:t>
            </a:r>
            <a:r>
              <a:rPr lang="en-US" sz="2800" dirty="0" err="1"/>
              <a:t>Ri</a:t>
            </a:r>
            <a:r>
              <a:rPr lang="en-US" sz="2800" dirty="0"/>
              <a:t>, which can be approximated by the vertical gradients of wind and potential temperature </a:t>
            </a:r>
          </a:p>
        </p:txBody>
      </p:sp>
      <p:sp>
        <p:nvSpPr>
          <p:cNvPr id="3" name="Rectangle 2"/>
          <p:cNvSpPr/>
          <p:nvPr/>
        </p:nvSpPr>
        <p:spPr>
          <a:xfrm>
            <a:off x="288758" y="5197643"/>
            <a:ext cx="9545053" cy="646331"/>
          </a:xfrm>
          <a:prstGeom prst="rect">
            <a:avLst/>
          </a:prstGeom>
        </p:spPr>
        <p:txBody>
          <a:bodyPr wrap="square">
            <a:spAutoFit/>
          </a:bodyPr>
          <a:lstStyle/>
          <a:p>
            <a:r>
              <a:rPr lang="en-US" dirty="0"/>
              <a:t>where the term in the numerator is equivalent to the square of the Brunt </a:t>
            </a:r>
            <a:r>
              <a:rPr lang="en-US" dirty="0" err="1"/>
              <a:t>Vaisala</a:t>
            </a:r>
            <a:r>
              <a:rPr lang="en-US" dirty="0"/>
              <a:t> frequency, as defined in</a:t>
            </a:r>
          </a:p>
        </p:txBody>
      </p:sp>
      <p:pic>
        <p:nvPicPr>
          <p:cNvPr id="4" name="Picture 3"/>
          <p:cNvPicPr>
            <a:picLocks noChangeAspect="1"/>
          </p:cNvPicPr>
          <p:nvPr/>
        </p:nvPicPr>
        <p:blipFill>
          <a:blip r:embed="rId2"/>
          <a:stretch>
            <a:fillRect/>
          </a:stretch>
        </p:blipFill>
        <p:spPr>
          <a:xfrm>
            <a:off x="4333009" y="3295474"/>
            <a:ext cx="4682653" cy="1583674"/>
          </a:xfrm>
          <a:prstGeom prst="rect">
            <a:avLst/>
          </a:prstGeom>
        </p:spPr>
      </p:pic>
    </p:spTree>
    <p:extLst>
      <p:ext uri="{BB962C8B-B14F-4D97-AF65-F5344CB8AC3E}">
        <p14:creationId xmlns:p14="http://schemas.microsoft.com/office/powerpoint/2010/main" val="21630818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35846"/>
            <a:ext cx="6096000" cy="3693319"/>
          </a:xfrm>
          <a:prstGeom prst="rect">
            <a:avLst/>
          </a:prstGeom>
        </p:spPr>
        <p:txBody>
          <a:bodyPr>
            <a:spAutoFit/>
          </a:bodyPr>
          <a:lstStyle/>
          <a:p>
            <a:r>
              <a:rPr lang="en-US" dirty="0"/>
              <a:t>(3.75). Laminar flow becomes turbulent when </a:t>
            </a:r>
            <a:r>
              <a:rPr lang="en-US" dirty="0" err="1"/>
              <a:t>Ri</a:t>
            </a:r>
            <a:r>
              <a:rPr lang="en-US" dirty="0"/>
              <a:t> drops below the critical value </a:t>
            </a:r>
            <a:r>
              <a:rPr lang="en-US" dirty="0" err="1"/>
              <a:t>Ric</a:t>
            </a:r>
            <a:r>
              <a:rPr lang="en-US" dirty="0"/>
              <a:t> = 0.25. Turbulent flow often stays turbulent, even for Richardson num­bers as large as 1.0, but becomes laminar at larger values of </a:t>
            </a:r>
            <a:r>
              <a:rPr lang="en-US" dirty="0" err="1"/>
              <a:t>Ri</a:t>
            </a:r>
            <a:r>
              <a:rPr lang="en-US" dirty="0"/>
              <a:t>. The presence or absence of turbulence for 0.25 &lt; </a:t>
            </a:r>
            <a:r>
              <a:rPr lang="en-US" dirty="0" err="1"/>
              <a:t>Ri</a:t>
            </a:r>
            <a:r>
              <a:rPr lang="en-US" dirty="0"/>
              <a:t> &lt; 1.0 depends on the history of the flow: a behavior analogous to hysteresis. Flows for </a:t>
            </a:r>
          </a:p>
          <a:p>
            <a:r>
              <a:rPr lang="en-US" dirty="0"/>
              <a:t>which </a:t>
            </a:r>
            <a:r>
              <a:rPr lang="en-US" dirty="0" err="1"/>
              <a:t>Ric</a:t>
            </a:r>
            <a:r>
              <a:rPr lang="en-US" dirty="0"/>
              <a:t> &lt; 0.25 are said to be dynamically unstable. When the shear in laminar flow across a density interface ( e.g., between cold air below and warm air above) increases to the point at which the flow becomes dynamically unstable, the turbulence onset </a:t>
            </a:r>
          </a:p>
          <a:p>
            <a:r>
              <a:rPr lang="en-US" dirty="0"/>
              <a:t>grows as a Kelvin-Helmholtz (KH) instability on the interface. </a:t>
            </a:r>
          </a:p>
        </p:txBody>
      </p:sp>
    </p:spTree>
    <p:extLst>
      <p:ext uri="{BB962C8B-B14F-4D97-AF65-F5344CB8AC3E}">
        <p14:creationId xmlns:p14="http://schemas.microsoft.com/office/powerpoint/2010/main" val="21381269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176463"/>
            <a:ext cx="11871158" cy="5016758"/>
          </a:xfrm>
          <a:prstGeom prst="rect">
            <a:avLst/>
          </a:prstGeom>
        </p:spPr>
        <p:txBody>
          <a:bodyPr wrap="square">
            <a:spAutoFit/>
          </a:bodyPr>
          <a:lstStyle/>
          <a:p>
            <a:r>
              <a:rPr lang="en-US" sz="3200" dirty="0"/>
              <a:t>First, small waves appear that grow in ampli­tude and curl over on themselves. If sufficient mois­ture is present in the atmosphere, a cloud can form in the rising portions of each curl, giving rise to a pattern that looks like breaking waves at the beach when viewed from the side (Fig. 9.7a). When viewed from above or below, these features appear as closely spaced </a:t>
            </a:r>
            <a:r>
              <a:rPr lang="en-US" sz="3200" dirty="0" err="1"/>
              <a:t>para.lie</a:t>
            </a:r>
            <a:r>
              <a:rPr lang="en-US" sz="3200" dirty="0"/>
              <a:t>! bands of clouds, called KH billows or billow clouds (Fig. 9.7b), which are perpendicular to the vertical shear vector </a:t>
            </a:r>
            <a:r>
              <a:rPr lang="en-US" sz="3200" dirty="0" err="1"/>
              <a:t>av</a:t>
            </a:r>
            <a:r>
              <a:rPr lang="en-US" sz="3200" dirty="0"/>
              <a:t>/ az. The overturning </a:t>
            </a:r>
            <a:r>
              <a:rPr lang="en-US" sz="3200" dirty="0" err="1"/>
              <a:t>ofthe</a:t>
            </a:r>
            <a:r>
              <a:rPr lang="en-US" sz="3200" dirty="0"/>
              <a:t> billows introduces static instabilities (i.e., locally unstable lapse rates) that further accelerate the transi­tion to turbulence within the shear layer. </a:t>
            </a:r>
          </a:p>
        </p:txBody>
      </p:sp>
    </p:spTree>
    <p:extLst>
      <p:ext uri="{BB962C8B-B14F-4D97-AF65-F5344CB8AC3E}">
        <p14:creationId xmlns:p14="http://schemas.microsoft.com/office/powerpoint/2010/main" val="7681110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6427" y="487687"/>
            <a:ext cx="4578818" cy="369332"/>
          </a:xfrm>
          <a:prstGeom prst="rect">
            <a:avLst/>
          </a:prstGeom>
        </p:spPr>
        <p:txBody>
          <a:bodyPr wrap="none">
            <a:spAutoFit/>
          </a:bodyPr>
          <a:lstStyle/>
          <a:p>
            <a:r>
              <a:rPr lang="en-US" dirty="0"/>
              <a:t>2.1 The theory of turbulence in the Earth’s </a:t>
            </a:r>
            <a:r>
              <a:rPr lang="en-US" dirty="0" err="1"/>
              <a:t>atm</a:t>
            </a:r>
            <a:endParaRPr lang="en-US" dirty="0"/>
          </a:p>
        </p:txBody>
      </p:sp>
      <p:sp>
        <p:nvSpPr>
          <p:cNvPr id="3" name="Rectangle 2"/>
          <p:cNvSpPr/>
          <p:nvPr/>
        </p:nvSpPr>
        <p:spPr>
          <a:xfrm>
            <a:off x="506506" y="982559"/>
            <a:ext cx="6096000" cy="1477328"/>
          </a:xfrm>
          <a:prstGeom prst="rect">
            <a:avLst/>
          </a:prstGeom>
        </p:spPr>
        <p:txBody>
          <a:bodyPr>
            <a:spAutoFit/>
          </a:bodyPr>
          <a:lstStyle/>
          <a:p>
            <a:r>
              <a:rPr lang="en-US" dirty="0"/>
              <a:t>The turbulence in the Earth’s atmosphere is always subsonic. To a very good degree one can regard the velocity ﬁelds to be divergence-free. That means that the turbulence in the Earth’s atmosphere is entirely carried by solenoidal motions: i.e. vorticity. It is caused by many diﬀerent phenomena:</a:t>
            </a:r>
          </a:p>
        </p:txBody>
      </p:sp>
      <p:sp>
        <p:nvSpPr>
          <p:cNvPr id="4" name="Rectangle 3"/>
          <p:cNvSpPr/>
          <p:nvPr/>
        </p:nvSpPr>
        <p:spPr>
          <a:xfrm>
            <a:off x="5777752" y="857019"/>
            <a:ext cx="6096000" cy="369332"/>
          </a:xfrm>
          <a:prstGeom prst="rect">
            <a:avLst/>
          </a:prstGeom>
        </p:spPr>
        <p:txBody>
          <a:bodyPr>
            <a:spAutoFit/>
          </a:bodyPr>
          <a:lstStyle/>
          <a:p>
            <a:r>
              <a:rPr lang="en-US" dirty="0"/>
              <a:t>•	</a:t>
            </a:r>
          </a:p>
        </p:txBody>
      </p:sp>
    </p:spTree>
    <p:extLst>
      <p:ext uri="{BB962C8B-B14F-4D97-AF65-F5344CB8AC3E}">
        <p14:creationId xmlns:p14="http://schemas.microsoft.com/office/powerpoint/2010/main" val="38476187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12845"/>
            <a:ext cx="6096000" cy="5632311"/>
          </a:xfrm>
          <a:prstGeom prst="rect">
            <a:avLst/>
          </a:prstGeom>
        </p:spPr>
        <p:txBody>
          <a:bodyPr>
            <a:spAutoFit/>
          </a:bodyPr>
          <a:lstStyle/>
          <a:p>
            <a:r>
              <a:rPr lang="en-US" dirty="0"/>
              <a:t>Convection: If the lower parts of the atmosphere heat up, the atmosphere can be-come convectively unstable, leading to convective bubbles of gas rising to higher altitudes. Often these bubbles produce cumulus clouds, the strongest of which, the cumulonimbus clouds, cause lightning storms. But not all convection leads to clouds, and convection happens on all scales. For instance, if an asphalt road gets heated up by intense sunlight, the few centimeter thick layers of air above it convectively rise, while cooler air sinks. This leads to “seeing” eﬀects one can often observe in those conditions.</a:t>
            </a:r>
          </a:p>
          <a:p>
            <a:r>
              <a:rPr lang="en-US" dirty="0"/>
              <a:t>•	Wind shear: Diﬀerent layers of the atmosphere may have diﬀerent horizontal </a:t>
            </a:r>
            <a:r>
              <a:rPr lang="en-US" dirty="0" err="1"/>
              <a:t>ve-locities</a:t>
            </a:r>
            <a:r>
              <a:rPr lang="en-US" dirty="0"/>
              <a:t>. If the vertical gradient of this horizontal velocity </a:t>
            </a:r>
            <a:r>
              <a:rPr lang="en-US" dirty="0" err="1"/>
              <a:t>dvx</a:t>
            </a:r>
            <a:r>
              <a:rPr lang="en-US" dirty="0"/>
              <a:t>/</a:t>
            </a:r>
            <a:r>
              <a:rPr lang="en-US" dirty="0" err="1"/>
              <a:t>dz</a:t>
            </a:r>
            <a:r>
              <a:rPr lang="en-US" dirty="0"/>
              <a:t> is strong enough, the Kelvin-Helmholtz instability can set in, leading to a turbulent layer. For this to happen, the Richardson number </a:t>
            </a:r>
            <a:r>
              <a:rPr lang="en-US" dirty="0" err="1"/>
              <a:t>Ri</a:t>
            </a:r>
            <a:r>
              <a:rPr lang="en-US" dirty="0"/>
              <a:t>≡ g/[∆h (</a:t>
            </a:r>
            <a:r>
              <a:rPr lang="en-US" dirty="0" err="1"/>
              <a:t>dvx</a:t>
            </a:r>
            <a:r>
              <a:rPr lang="en-US" dirty="0"/>
              <a:t>/</a:t>
            </a:r>
            <a:r>
              <a:rPr lang="en-US" dirty="0" err="1"/>
              <a:t>dz</a:t>
            </a:r>
            <a:r>
              <a:rPr lang="en-US" dirty="0"/>
              <a:t>)2], where g is the gravitational acceleration and ∆h is the altitude diﬀerence between the adjacent layers, must obey </a:t>
            </a:r>
            <a:r>
              <a:rPr lang="en-US" dirty="0" err="1"/>
              <a:t>Ri</a:t>
            </a:r>
            <a:r>
              <a:rPr lang="en-US" dirty="0"/>
              <a:t>􀀁 1.</a:t>
            </a:r>
          </a:p>
          <a:p>
            <a:r>
              <a:rPr lang="en-US" dirty="0"/>
              <a:t>•	Wind over objects: If a wind ﬂows over objects, such as a mountain or the telescope dome, then turbulence can also be </a:t>
            </a:r>
            <a:r>
              <a:rPr lang="en-US" dirty="0" err="1"/>
              <a:t>induc</a:t>
            </a:r>
            <a:endParaRPr lang="en-US" dirty="0"/>
          </a:p>
        </p:txBody>
      </p:sp>
    </p:spTree>
    <p:extLst>
      <p:ext uri="{BB962C8B-B14F-4D97-AF65-F5344CB8AC3E}">
        <p14:creationId xmlns:p14="http://schemas.microsoft.com/office/powerpoint/2010/main" val="41820093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35846"/>
            <a:ext cx="6096000" cy="6186309"/>
          </a:xfrm>
          <a:prstGeom prst="rect">
            <a:avLst/>
          </a:prstGeom>
        </p:spPr>
        <p:txBody>
          <a:bodyPr>
            <a:spAutoFit/>
          </a:bodyPr>
          <a:lstStyle/>
          <a:p>
            <a:r>
              <a:rPr lang="en-US" dirty="0"/>
              <a:t>2.2 Kolmogorov turbulence</a:t>
            </a:r>
          </a:p>
          <a:p>
            <a:r>
              <a:rPr lang="en-US" dirty="0"/>
              <a:t>Turbulence is a very complex phenomenon. A precise simulation of turbulence still often exceeds the capacities of modern supercomputers, although much progress has been made over the last decades. However, certain statistical properties of turbulence can be derived and understood without much computational eﬀort.</a:t>
            </a:r>
          </a:p>
          <a:p>
            <a:r>
              <a:rPr lang="en-US" dirty="0"/>
              <a:t>The basic idea is that we start from some large scale stirring, inducing solenoidal motions of wave number k0 =2π/L0 where L0 is the spatial scale of these large scale motions. Now, as we know from stirring milk in a cup of coﬀee: the large motions tend to break up in ever smaller-scale motions. In fact, it is this property of turbulence that leads to the quick dissolution of sugar in a cup of tea. This down-scaling of the turbulence is called a turbulent cascade. Energy is transferred from large-scale motions to ever smaller scale</a:t>
            </a:r>
          </a:p>
          <a:p>
            <a:r>
              <a:rPr lang="en-US" dirty="0"/>
              <a:t>motions, until one reaches a spatial scale </a:t>
            </a:r>
            <a:r>
              <a:rPr lang="en-US" dirty="0" err="1"/>
              <a:t>Lν</a:t>
            </a:r>
            <a:r>
              <a:rPr lang="en-US" dirty="0"/>
              <a:t> 􀀁 L0 which is the viscous dissipation scale: the spatial scale where the viscosity of the gas/ﬂuid starts to prohibit further cascading.</a:t>
            </a:r>
          </a:p>
          <a:p>
            <a:r>
              <a:rPr lang="en-US" dirty="0"/>
              <a:t>At this scale the kinetic energy of the gas motions is converted into heat. An important dimensionless number characterizing the turbulence is the Reynolds number:</a:t>
            </a:r>
          </a:p>
        </p:txBody>
      </p:sp>
    </p:spTree>
    <p:extLst>
      <p:ext uri="{BB962C8B-B14F-4D97-AF65-F5344CB8AC3E}">
        <p14:creationId xmlns:p14="http://schemas.microsoft.com/office/powerpoint/2010/main" val="31864749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835" y="2017984"/>
            <a:ext cx="6096000" cy="1477328"/>
          </a:xfrm>
          <a:prstGeom prst="rect">
            <a:avLst/>
          </a:prstGeom>
        </p:spPr>
        <p:txBody>
          <a:bodyPr>
            <a:spAutoFit/>
          </a:bodyPr>
          <a:lstStyle/>
          <a:p>
            <a:r>
              <a:rPr lang="en-US" dirty="0"/>
              <a:t>where V0 is the typical turbulent velocity at the largest scale and ν (in units of cm2/s for CGS units) is the kinematic viscosity of the gas or ﬂuid. For air at 0 degrees Celsius this is ν =0.132cm2/s, and at -40 degrees </a:t>
            </a:r>
            <a:r>
              <a:rPr lang="en-US" dirty="0" err="1"/>
              <a:t>Celcius</a:t>
            </a:r>
            <a:r>
              <a:rPr lang="en-US" dirty="0"/>
              <a:t> it is ν =0.104cm2/s. We can deﬁne a turbulent viscosity</a:t>
            </a:r>
          </a:p>
        </p:txBody>
      </p:sp>
      <p:pic>
        <p:nvPicPr>
          <p:cNvPr id="3" name="Picture 2"/>
          <p:cNvPicPr>
            <a:picLocks noChangeAspect="1"/>
          </p:cNvPicPr>
          <p:nvPr/>
        </p:nvPicPr>
        <p:blipFill>
          <a:blip r:embed="rId2"/>
          <a:stretch>
            <a:fillRect/>
          </a:stretch>
        </p:blipFill>
        <p:spPr>
          <a:xfrm>
            <a:off x="2951796" y="514885"/>
            <a:ext cx="4202039" cy="583875"/>
          </a:xfrm>
          <a:prstGeom prst="rect">
            <a:avLst/>
          </a:prstGeom>
        </p:spPr>
      </p:pic>
      <p:pic>
        <p:nvPicPr>
          <p:cNvPr id="4" name="Picture 3"/>
          <p:cNvPicPr>
            <a:picLocks noChangeAspect="1"/>
          </p:cNvPicPr>
          <p:nvPr/>
        </p:nvPicPr>
        <p:blipFill>
          <a:blip r:embed="rId3"/>
          <a:stretch>
            <a:fillRect/>
          </a:stretch>
        </p:blipFill>
        <p:spPr>
          <a:xfrm>
            <a:off x="2658630" y="3934493"/>
            <a:ext cx="4788370" cy="575766"/>
          </a:xfrm>
          <a:prstGeom prst="rect">
            <a:avLst/>
          </a:prstGeom>
        </p:spPr>
      </p:pic>
    </p:spTree>
    <p:extLst>
      <p:ext uri="{BB962C8B-B14F-4D97-AF65-F5344CB8AC3E}">
        <p14:creationId xmlns:p14="http://schemas.microsoft.com/office/powerpoint/2010/main" val="20155742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906" y="337153"/>
            <a:ext cx="6096000" cy="4247317"/>
          </a:xfrm>
          <a:prstGeom prst="rect">
            <a:avLst/>
          </a:prstGeom>
        </p:spPr>
        <p:txBody>
          <a:bodyPr>
            <a:spAutoFit/>
          </a:bodyPr>
          <a:lstStyle/>
          <a:p>
            <a:r>
              <a:rPr lang="en-US" dirty="0"/>
              <a:t>so that </a:t>
            </a:r>
            <a:r>
              <a:rPr lang="en-US" dirty="0" err="1"/>
              <a:t>νturb</a:t>
            </a:r>
            <a:r>
              <a:rPr lang="en-US" dirty="0"/>
              <a:t> = Re ν. For Re􀀂 1 the ratio L0/</a:t>
            </a:r>
            <a:r>
              <a:rPr lang="en-US" dirty="0" err="1"/>
              <a:t>Lν</a:t>
            </a:r>
            <a:r>
              <a:rPr lang="en-US" dirty="0"/>
              <a:t> 􀀂 1, though Re and L0/</a:t>
            </a:r>
            <a:r>
              <a:rPr lang="en-US" dirty="0" err="1"/>
              <a:t>Lν</a:t>
            </a:r>
            <a:r>
              <a:rPr lang="en-US" dirty="0"/>
              <a:t> are not linearly related.</a:t>
            </a:r>
          </a:p>
          <a:p>
            <a:r>
              <a:rPr lang="en-US" dirty="0"/>
              <a:t>If we assume that there is a constant random stirring at the scale L0, then this input energy cascades down to </a:t>
            </a:r>
            <a:r>
              <a:rPr lang="en-US" dirty="0" err="1"/>
              <a:t>Lν</a:t>
            </a:r>
            <a:r>
              <a:rPr lang="en-US" dirty="0"/>
              <a:t> where it is dissipated. The turbulent cascade is thus char-</a:t>
            </a:r>
            <a:r>
              <a:rPr lang="en-US" dirty="0" err="1"/>
              <a:t>acterized</a:t>
            </a:r>
            <a:r>
              <a:rPr lang="en-US" dirty="0"/>
              <a:t> by an energy input rate per gram of gas ε in units of erg gram−1 sec−1 which in this stationary state is the same as the energy dissipation rate. In k-space this is the energy ﬂow rate from small k to large k. Let us now try to characterize the energy stored in each mode k per gram of gas, written as E(k). The quantity E(k)</a:t>
            </a:r>
            <a:r>
              <a:rPr lang="en-US" dirty="0" err="1"/>
              <a:t>dk</a:t>
            </a:r>
            <a:r>
              <a:rPr lang="en-US" dirty="0"/>
              <a:t> has the dimension erg gram−1. Since k has the dimension cm−1, E(k) has the dimension erg cm gram−1.</a:t>
            </a:r>
          </a:p>
          <a:p>
            <a:r>
              <a:rPr lang="en-US" dirty="0"/>
              <a:t>Using these dimensions we can start a dimensional analysis. If we write erg = gram cm2 sec−2 then we get the following dimensions:</a:t>
            </a:r>
          </a:p>
        </p:txBody>
      </p:sp>
    </p:spTree>
    <p:extLst>
      <p:ext uri="{BB962C8B-B14F-4D97-AF65-F5344CB8AC3E}">
        <p14:creationId xmlns:p14="http://schemas.microsoft.com/office/powerpoint/2010/main" val="4542301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11040</Words>
  <Application>Microsoft Office PowerPoint</Application>
  <PresentationFormat>Widescreen</PresentationFormat>
  <Paragraphs>707</Paragraphs>
  <Slides>177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177</vt:i4>
      </vt:variant>
    </vt:vector>
  </HeadingPairs>
  <TitlesOfParts>
    <vt:vector size="187" baseType="lpstr">
      <vt:lpstr>Arial</vt:lpstr>
      <vt:lpstr>Calibri</vt:lpstr>
      <vt:lpstr>Calibri Light</vt:lpstr>
      <vt:lpstr>Corbel</vt:lpstr>
      <vt:lpstr>Courier New</vt:lpstr>
      <vt:lpstr>Lucida Sans Unicode</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AOSC400-2015: Lectures # 18 and # 19</vt:lpstr>
      <vt:lpstr>Potential temperature</vt:lpstr>
      <vt:lpstr>PowerPoint Presentation</vt:lpstr>
      <vt:lpstr>PowerPoint Presentation</vt:lpstr>
      <vt:lpstr>PowerPoint Presentation</vt:lpstr>
      <vt:lpstr>PowerPoint Presentation</vt:lpstr>
      <vt:lpstr>PowerPoint Presentation</vt:lpstr>
      <vt:lpstr>AOSC400-2015 November 24, Lecture #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Flux?</vt:lpstr>
      <vt:lpstr>Flux Measurements</vt:lpstr>
      <vt:lpstr>“A Brief Practical Guide to Eddy Covariance Flux  Measurements: Principles and Workflow Examples for  Scientific and Industrial Applications”</vt:lpstr>
      <vt:lpstr>PowerPoint Presentation</vt:lpstr>
      <vt:lpstr>Introduction</vt:lpstr>
      <vt:lpstr>PowerPoint Presentation</vt:lpstr>
      <vt:lpstr>Several networks have been established over  the globe to measure turbulent fluxes  Existing Flux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Reynolds Averaging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Eddy correlation, gradient-flux, and bulk transfer methods</vt:lpstr>
      <vt:lpstr>PowerPoint Presentation</vt:lpstr>
      <vt:lpstr>PowerPoint Presentation</vt:lpstr>
      <vt:lpstr>PowerPoint Presentation</vt:lpstr>
      <vt:lpstr>PowerPoint Presentation</vt:lpstr>
      <vt:lpstr>PowerPoint Presentation</vt:lpstr>
      <vt:lpstr>PowerPoint Presentation</vt:lpstr>
      <vt:lpstr>Energy balance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equation: IF ::::::: Pa W IS II</vt:lpstr>
      <vt:lpstr>PowerPoint Presentation</vt:lpstr>
      <vt:lpstr>PowerPoint Presentation</vt:lpstr>
      <vt:lpstr>PowerPoint Presentation</vt:lpstr>
      <vt:lpstr>PowerPoint Presentation</vt:lpstr>
      <vt:lpstr>PowerPoint Presentation</vt:lpstr>
      <vt:lpstr>PowerPoint Presentation</vt:lpstr>
      <vt:lpstr>The general  principle: If we know how many molecules went up with eddies at time 1, and  how many molecules went down with eddies at time 2 at the same  point - we can calculate vertical flux at that point and over that time  period</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47</cp:revision>
  <dcterms:created xsi:type="dcterms:W3CDTF">2015-11-23T20:25:09Z</dcterms:created>
  <dcterms:modified xsi:type="dcterms:W3CDTF">2015-11-28T20:31:53Z</dcterms:modified>
</cp:coreProperties>
</file>