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9" r:id="rId2"/>
    <p:sldId id="292" r:id="rId3"/>
    <p:sldId id="293" r:id="rId4"/>
    <p:sldId id="294" r:id="rId5"/>
    <p:sldId id="296" r:id="rId6"/>
    <p:sldId id="295" r:id="rId7"/>
    <p:sldId id="298" r:id="rId8"/>
    <p:sldId id="300" r:id="rId9"/>
    <p:sldId id="315" r:id="rId10"/>
    <p:sldId id="274" r:id="rId11"/>
    <p:sldId id="275" r:id="rId12"/>
    <p:sldId id="303" r:id="rId13"/>
    <p:sldId id="299" r:id="rId14"/>
    <p:sldId id="301" r:id="rId15"/>
    <p:sldId id="306" r:id="rId16"/>
    <p:sldId id="307" r:id="rId17"/>
    <p:sldId id="277" r:id="rId18"/>
    <p:sldId id="278" r:id="rId19"/>
    <p:sldId id="276" r:id="rId20"/>
    <p:sldId id="308" r:id="rId21"/>
    <p:sldId id="309" r:id="rId22"/>
    <p:sldId id="311" r:id="rId23"/>
    <p:sldId id="329" r:id="rId24"/>
    <p:sldId id="312" r:id="rId25"/>
    <p:sldId id="313" r:id="rId26"/>
    <p:sldId id="322" r:id="rId27"/>
    <p:sldId id="323" r:id="rId28"/>
    <p:sldId id="324" r:id="rId29"/>
    <p:sldId id="325" r:id="rId30"/>
    <p:sldId id="326" r:id="rId31"/>
    <p:sldId id="327" r:id="rId32"/>
    <p:sldId id="328" r:id="rId33"/>
    <p:sldId id="284"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60" d="100"/>
          <a:sy n="60" d="100"/>
        </p:scale>
        <p:origin x="4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6E9BA-E1DD-4079-A38A-B248C990190D}" type="datetimeFigureOut">
              <a:rPr lang="en-US" smtClean="0"/>
              <a:t>11/19/2015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B0B3B-CE6E-40D4-AEF8-1562A9E05557}" type="slidenum">
              <a:rPr lang="en-US" smtClean="0"/>
              <a:t>‹#›</a:t>
            </a:fld>
            <a:endParaRPr lang="en-US"/>
          </a:p>
        </p:txBody>
      </p:sp>
    </p:spTree>
    <p:extLst>
      <p:ext uri="{BB962C8B-B14F-4D97-AF65-F5344CB8AC3E}">
        <p14:creationId xmlns:p14="http://schemas.microsoft.com/office/powerpoint/2010/main" val="11400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FEAF27-B9EC-40A5-998D-AF52EBED0A69}" type="slidenum">
              <a:rPr lang="en-US" altLang="en-US"/>
              <a:pPr>
                <a:spcBef>
                  <a:spcPct val="0"/>
                </a:spcBef>
              </a:pPr>
              <a:t>15</a:t>
            </a:fld>
            <a:endParaRPr lang="en-US" altLang="en-US"/>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84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66A9B0-A1E8-44A0-9570-9C25DE55098E}" type="slidenum">
              <a:rPr lang="en-US" altLang="en-US"/>
              <a:pPr>
                <a:spcBef>
                  <a:spcPct val="0"/>
                </a:spcBef>
              </a:pPr>
              <a:t>16</a:t>
            </a:fld>
            <a:endParaRPr lang="en-US" altLang="en-US"/>
          </a:p>
        </p:txBody>
      </p:sp>
      <p:sp>
        <p:nvSpPr>
          <p:cNvPr id="31747" name="Rectangle 2"/>
          <p:cNvSpPr>
            <a:spLocks noGrp="1" noRot="1" noChangeAspect="1" noChangeArrowheads="1" noTextEdit="1"/>
          </p:cNvSpPr>
          <p:nvPr>
            <p:ph type="sldImg"/>
          </p:nvPr>
        </p:nvSpPr>
        <p:spPr>
          <a:xfrm>
            <a:off x="381000" y="687388"/>
            <a:ext cx="6096000" cy="3429000"/>
          </a:xfrm>
          <a:ln/>
        </p:spPr>
      </p:sp>
      <p:sp>
        <p:nvSpPr>
          <p:cNvPr id="31748"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7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B9B6A0-DB62-49ED-ACF0-73CCEC226CC0}" type="slidenum">
              <a:rPr lang="en-US" altLang="en-US"/>
              <a:pPr>
                <a:spcBef>
                  <a:spcPct val="0"/>
                </a:spcBef>
              </a:pPr>
              <a:t>20</a:t>
            </a:fld>
            <a:endParaRPr lang="en-US" altLang="en-US"/>
          </a:p>
        </p:txBody>
      </p:sp>
      <p:sp>
        <p:nvSpPr>
          <p:cNvPr id="46083" name="Rectangle 2"/>
          <p:cNvSpPr>
            <a:spLocks noGrp="1" noRot="1" noChangeAspect="1" noChangeArrowheads="1" noTextEdit="1"/>
          </p:cNvSpPr>
          <p:nvPr>
            <p:ph type="sldImg"/>
          </p:nvPr>
        </p:nvSpPr>
        <p:spPr>
          <a:xfrm>
            <a:off x="381000" y="687388"/>
            <a:ext cx="6096000" cy="3429000"/>
          </a:xfrm>
          <a:ln/>
        </p:spPr>
      </p:sp>
      <p:sp>
        <p:nvSpPr>
          <p:cNvPr id="46084"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6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A20151-9890-40D9-9493-5DC220326DB7}" type="slidenum">
              <a:rPr lang="en-US" altLang="en-US"/>
              <a:pPr>
                <a:spcBef>
                  <a:spcPct val="0"/>
                </a:spcBef>
              </a:pPr>
              <a:t>21</a:t>
            </a:fld>
            <a:endParaRPr lang="en-US" altLang="en-US"/>
          </a:p>
        </p:txBody>
      </p:sp>
      <p:sp>
        <p:nvSpPr>
          <p:cNvPr id="65539" name="Rectangle 2"/>
          <p:cNvSpPr>
            <a:spLocks noGrp="1" noRot="1" noChangeAspect="1" noChangeArrowheads="1" noTextEdit="1"/>
          </p:cNvSpPr>
          <p:nvPr>
            <p:ph type="sldImg"/>
          </p:nvPr>
        </p:nvSpPr>
        <p:spPr>
          <a:xfrm>
            <a:off x="381000" y="687388"/>
            <a:ext cx="6096000" cy="3429000"/>
          </a:xfrm>
          <a:ln/>
        </p:spPr>
      </p:sp>
      <p:sp>
        <p:nvSpPr>
          <p:cNvPr id="6554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07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0489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24514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55105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A13B518-83A6-4237-A4C5-9309F81E9B80}" type="slidenum">
              <a:rPr lang="en-US" altLang="en-US"/>
              <a:pPr/>
              <a:t>‹#›</a:t>
            </a:fld>
            <a:endParaRPr lang="en-US" altLang="en-US"/>
          </a:p>
        </p:txBody>
      </p:sp>
    </p:spTree>
    <p:extLst>
      <p:ext uri="{BB962C8B-B14F-4D97-AF65-F5344CB8AC3E}">
        <p14:creationId xmlns:p14="http://schemas.microsoft.com/office/powerpoint/2010/main" val="379913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44667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48CFF-540F-4019-8CE9-186AAD01A0E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6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8CFF-540F-4019-8CE9-186AAD01A0E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57178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8CFF-540F-4019-8CE9-186AAD01A0EE}"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42886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8CFF-540F-4019-8CE9-186AAD01A0EE}"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10448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8CFF-540F-4019-8CE9-186AAD01A0EE}"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65468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48CFF-540F-4019-8CE9-186AAD01A0E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87284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48CFF-540F-4019-8CE9-186AAD01A0E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6612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8CFF-540F-4019-8CE9-186AAD01A0EE}" type="datetimeFigureOut">
              <a:rPr lang="en-US" smtClean="0"/>
              <a:t>11/19/2015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D73FD-5A52-417A-BD67-EDF4A2D3CB61}" type="slidenum">
              <a:rPr lang="en-US" smtClean="0"/>
              <a:t>‹#›</a:t>
            </a:fld>
            <a:endParaRPr lang="en-US"/>
          </a:p>
        </p:txBody>
      </p:sp>
    </p:spTree>
    <p:extLst>
      <p:ext uri="{BB962C8B-B14F-4D97-AF65-F5344CB8AC3E}">
        <p14:creationId xmlns:p14="http://schemas.microsoft.com/office/powerpoint/2010/main" val="247531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November 10, Lecture # 19</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4339650"/>
          </a:xfrm>
          <a:prstGeom prst="rect">
            <a:avLst/>
          </a:prstGeom>
        </p:spPr>
        <p:txBody>
          <a:bodyPr wrap="square">
            <a:spAutoFit/>
          </a:bodyPr>
          <a:lstStyle/>
          <a:p>
            <a:r>
              <a:rPr lang="en-US" sz="4000" dirty="0" smtClean="0"/>
              <a:t>Supplementary background  material for  </a:t>
            </a:r>
            <a:r>
              <a:rPr lang="en-US" sz="4000" smtClean="0"/>
              <a:t>Chapter </a:t>
            </a:r>
            <a:r>
              <a:rPr lang="en-US" sz="4000" smtClean="0"/>
              <a:t>9</a:t>
            </a:r>
          </a:p>
          <a:p>
            <a:endParaRPr lang="en-US" sz="4000" dirty="0" smtClean="0">
              <a:solidFill>
                <a:srgbClr val="C00000"/>
              </a:solidFill>
            </a:endParaRPr>
          </a:p>
          <a:p>
            <a:pPr marL="457200" indent="-457200">
              <a:buFont typeface="Courier New" panose="02070309020205020404" pitchFamily="49" charset="0"/>
              <a:buChar char="o"/>
            </a:pPr>
            <a:r>
              <a:rPr lang="en-US" sz="4000" dirty="0" smtClean="0">
                <a:solidFill>
                  <a:srgbClr val="C00000"/>
                </a:solidFill>
              </a:rPr>
              <a:t>Adiabatic Lapse Rate</a:t>
            </a:r>
          </a:p>
          <a:p>
            <a:pPr marL="457200" indent="-457200">
              <a:buFont typeface="Courier New" panose="02070309020205020404" pitchFamily="49" charset="0"/>
              <a:buChar char="o"/>
            </a:pPr>
            <a:r>
              <a:rPr lang="en-US" sz="4000" dirty="0" smtClean="0">
                <a:solidFill>
                  <a:srgbClr val="C00000"/>
                </a:solidFill>
              </a:rPr>
              <a:t>Environmental </a:t>
            </a:r>
            <a:r>
              <a:rPr lang="en-US" sz="4000" dirty="0">
                <a:solidFill>
                  <a:srgbClr val="C00000"/>
                </a:solidFill>
              </a:rPr>
              <a:t>L</a:t>
            </a:r>
            <a:r>
              <a:rPr lang="en-US" sz="4000" dirty="0" smtClean="0">
                <a:solidFill>
                  <a:srgbClr val="C00000"/>
                </a:solidFill>
              </a:rPr>
              <a:t>apse Rate</a:t>
            </a:r>
          </a:p>
          <a:p>
            <a:pPr marL="457200" indent="-457200">
              <a:buFont typeface="Courier New" panose="02070309020205020404" pitchFamily="49" charset="0"/>
              <a:buChar char="o"/>
            </a:pPr>
            <a:r>
              <a:rPr lang="en-US" sz="4000" spc="-35" dirty="0" smtClean="0">
                <a:solidFill>
                  <a:srgbClr val="C00000"/>
                </a:solidFill>
                <a:cs typeface="Calibri"/>
              </a:rPr>
              <a:t>Concept of stability</a:t>
            </a:r>
          </a:p>
          <a:p>
            <a:pPr marL="457200" indent="-457200">
              <a:buFont typeface="Courier New" panose="02070309020205020404" pitchFamily="49" charset="0"/>
              <a:buChar char="o"/>
            </a:pPr>
            <a:r>
              <a:rPr lang="en-US" sz="4000" spc="-35" dirty="0" smtClean="0">
                <a:solidFill>
                  <a:srgbClr val="C00000"/>
                </a:solidFill>
                <a:cs typeface="Calibri"/>
              </a:rPr>
              <a:t>Hydrostatic balance</a:t>
            </a:r>
            <a:endParaRPr lang="en-US" sz="4000" spc="-35" dirty="0" smtClean="0">
              <a:solidFill>
                <a:srgbClr val="C00000"/>
              </a:solidFill>
              <a:cs typeface="Calibri"/>
            </a:endParaRP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244303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5-2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65188"/>
            <a:ext cx="83058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1524000" y="36514"/>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C0000"/>
                </a:solidFill>
              </a:rPr>
              <a:t>Usually, air parcels that move up –cool; when they descent, they warm</a:t>
            </a:r>
            <a:r>
              <a:rPr lang="en-US" altLang="en-US" sz="2800"/>
              <a:t>.</a:t>
            </a:r>
          </a:p>
        </p:txBody>
      </p:sp>
    </p:spTree>
    <p:custDataLst>
      <p:tags r:id="rId1"/>
    </p:custDataLst>
    <p:extLst>
      <p:ext uri="{BB962C8B-B14F-4D97-AF65-F5344CB8AC3E}">
        <p14:creationId xmlns:p14="http://schemas.microsoft.com/office/powerpoint/2010/main" val="1247388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03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89916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524000" y="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C00000"/>
                </a:solidFill>
              </a:rPr>
              <a:t>Earlier we have   noted that on the average, the atmosphere cools by about 6.5 </a:t>
            </a:r>
            <a:r>
              <a:rPr lang="en-US" altLang="en-US" sz="2000" baseline="30000">
                <a:solidFill>
                  <a:srgbClr val="C00000"/>
                </a:solidFill>
              </a:rPr>
              <a:t>0</a:t>
            </a:r>
            <a:r>
              <a:rPr lang="en-US" altLang="en-US" sz="2000">
                <a:solidFill>
                  <a:srgbClr val="C00000"/>
                </a:solidFill>
              </a:rPr>
              <a:t> C per each 1 km ascent . That is not always the case. Change with height is called “lapse rate”) </a:t>
            </a:r>
          </a:p>
        </p:txBody>
      </p:sp>
    </p:spTree>
    <p:custDataLst>
      <p:tags r:id="rId1"/>
    </p:custDataLst>
    <p:extLst>
      <p:ext uri="{BB962C8B-B14F-4D97-AF65-F5344CB8AC3E}">
        <p14:creationId xmlns:p14="http://schemas.microsoft.com/office/powerpoint/2010/main" val="376955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0688" y="152400"/>
            <a:ext cx="10040112" cy="685800"/>
          </a:xfrm>
        </p:spPr>
        <p:txBody>
          <a:bodyPr>
            <a:normAutofit/>
          </a:bodyPr>
          <a:lstStyle/>
          <a:p>
            <a:pPr eaLnBrk="1" hangingPunct="1"/>
            <a:r>
              <a:rPr lang="en-US" altLang="en-US" sz="4000" dirty="0">
                <a:solidFill>
                  <a:srgbClr val="CC0000"/>
                </a:solidFill>
              </a:rPr>
              <a:t>Adiabatic Process</a:t>
            </a:r>
          </a:p>
        </p:txBody>
      </p:sp>
      <p:sp>
        <p:nvSpPr>
          <p:cNvPr id="3075" name="Rectangle 3"/>
          <p:cNvSpPr>
            <a:spLocks noGrp="1" noChangeArrowheads="1"/>
          </p:cNvSpPr>
          <p:nvPr>
            <p:ph type="body" idx="1"/>
          </p:nvPr>
        </p:nvSpPr>
        <p:spPr>
          <a:xfrm>
            <a:off x="0" y="1066800"/>
            <a:ext cx="11923776" cy="5638800"/>
          </a:xfrm>
        </p:spPr>
        <p:txBody>
          <a:bodyPr/>
          <a:lstStyle/>
          <a:p>
            <a:pPr eaLnBrk="1" hangingPunct="1">
              <a:lnSpc>
                <a:spcPct val="90000"/>
              </a:lnSpc>
            </a:pPr>
            <a:r>
              <a:rPr lang="en-US" altLang="en-US" sz="3600" dirty="0">
                <a:solidFill>
                  <a:srgbClr val="002060"/>
                </a:solidFill>
              </a:rPr>
              <a:t>If a material changes its physical state –(pressure, volume, or temperature change) without any heat being added or withdrawn - change is said to be </a:t>
            </a:r>
            <a:r>
              <a:rPr lang="en-US" altLang="en-US" sz="3600" i="1" u="sng" dirty="0">
                <a:solidFill>
                  <a:srgbClr val="FF0000"/>
                </a:solidFill>
              </a:rPr>
              <a:t>adiabatic.</a:t>
            </a:r>
            <a:endParaRPr lang="en-US" altLang="en-US" sz="3600" dirty="0">
              <a:solidFill>
                <a:srgbClr val="FF0000"/>
              </a:solidFill>
            </a:endParaRPr>
          </a:p>
          <a:p>
            <a:pPr eaLnBrk="1" hangingPunct="1">
              <a:lnSpc>
                <a:spcPct val="90000"/>
              </a:lnSpc>
            </a:pPr>
            <a:r>
              <a:rPr lang="en-US" altLang="en-US" sz="3600" dirty="0">
                <a:solidFill>
                  <a:srgbClr val="002060"/>
                </a:solidFill>
              </a:rPr>
              <a:t>In the atmosphere, well-defined air parcels do the vertical mixing.  </a:t>
            </a:r>
          </a:p>
          <a:p>
            <a:pPr eaLnBrk="1" hangingPunct="1">
              <a:lnSpc>
                <a:spcPct val="90000"/>
              </a:lnSpc>
            </a:pPr>
            <a:r>
              <a:rPr lang="en-US" altLang="en-US" sz="3600" dirty="0">
                <a:solidFill>
                  <a:srgbClr val="002060"/>
                </a:solidFill>
              </a:rPr>
              <a:t>Assume that the air parcel is:</a:t>
            </a:r>
          </a:p>
          <a:p>
            <a:pPr eaLnBrk="1" hangingPunct="1">
              <a:lnSpc>
                <a:spcPct val="90000"/>
              </a:lnSpc>
            </a:pPr>
            <a:r>
              <a:rPr lang="en-US" altLang="en-US" sz="3600" dirty="0">
                <a:solidFill>
                  <a:srgbClr val="002060"/>
                </a:solidFill>
              </a:rPr>
              <a:t>Thermally insulated from environment so that the temperature changes adiabatically as it rises or sinks</a:t>
            </a:r>
          </a:p>
          <a:p>
            <a:pPr eaLnBrk="1" hangingPunct="1">
              <a:lnSpc>
                <a:spcPct val="90000"/>
              </a:lnSpc>
            </a:pPr>
            <a:r>
              <a:rPr lang="en-US" altLang="en-US" sz="3600" dirty="0">
                <a:solidFill>
                  <a:srgbClr val="002060"/>
                </a:solidFill>
              </a:rPr>
              <a:t>Is at same pressure as environment at the same level, which is assumed in </a:t>
            </a:r>
            <a:r>
              <a:rPr lang="en-US" altLang="en-US" sz="3600" dirty="0">
                <a:solidFill>
                  <a:srgbClr val="C00000"/>
                </a:solidFill>
              </a:rPr>
              <a:t>hydrostatic equilibrium</a:t>
            </a:r>
          </a:p>
          <a:p>
            <a:pPr eaLnBrk="1" hangingPunct="1">
              <a:lnSpc>
                <a:spcPct val="90000"/>
              </a:lnSpc>
            </a:pPr>
            <a:endParaRPr lang="en-US" altLang="en-US" dirty="0"/>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AC2FCC-59F6-4061-9B00-BCC164FEB2EA}"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22167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507" y="154379"/>
            <a:ext cx="6709558" cy="646331"/>
          </a:xfrm>
          <a:prstGeom prst="rect">
            <a:avLst/>
          </a:prstGeom>
        </p:spPr>
        <p:txBody>
          <a:bodyPr wrap="square">
            <a:spAutoFit/>
          </a:bodyPr>
          <a:lstStyle/>
          <a:p>
            <a:r>
              <a:rPr lang="en-US" altLang="en-US" sz="3600" dirty="0">
                <a:solidFill>
                  <a:srgbClr val="C00000"/>
                </a:solidFill>
                <a:effectLst>
                  <a:outerShdw blurRad="38100" dist="38100" dir="2700000" algn="tl">
                    <a:srgbClr val="C0C0C0"/>
                  </a:outerShdw>
                </a:effectLst>
              </a:rPr>
              <a:t>The adiabatic lapse rate</a:t>
            </a:r>
            <a:endParaRPr lang="en-US" sz="3600" dirty="0">
              <a:solidFill>
                <a:srgbClr val="C00000"/>
              </a:solidFill>
            </a:endParaRPr>
          </a:p>
        </p:txBody>
      </p:sp>
      <p:sp>
        <p:nvSpPr>
          <p:cNvPr id="5" name="Rectangle 4"/>
          <p:cNvSpPr/>
          <p:nvPr/>
        </p:nvSpPr>
        <p:spPr>
          <a:xfrm>
            <a:off x="-1" y="1150329"/>
            <a:ext cx="12077205" cy="3970318"/>
          </a:xfrm>
          <a:prstGeom prst="rect">
            <a:avLst/>
          </a:prstGeom>
        </p:spPr>
        <p:txBody>
          <a:bodyPr wrap="square">
            <a:spAutoFit/>
          </a:bodyPr>
          <a:lstStyle/>
          <a:p>
            <a:r>
              <a:rPr lang="en-US" altLang="en-US" sz="3600" dirty="0" smtClean="0"/>
              <a:t> </a:t>
            </a:r>
            <a:r>
              <a:rPr lang="en-US" altLang="en-US" sz="3600" dirty="0" smtClean="0">
                <a:solidFill>
                  <a:srgbClr val="002060"/>
                </a:solidFill>
              </a:rPr>
              <a:t>The </a:t>
            </a:r>
            <a:r>
              <a:rPr lang="en-US" altLang="en-US" sz="3600" dirty="0">
                <a:solidFill>
                  <a:srgbClr val="002060"/>
                </a:solidFill>
              </a:rPr>
              <a:t>rate of change of temperature with height of parcel of dry air which moves about in the earth’s atmosphere while always satisfying the conditions </a:t>
            </a:r>
            <a:r>
              <a:rPr lang="en-US" altLang="en-US" sz="3600" dirty="0" smtClean="0">
                <a:solidFill>
                  <a:srgbClr val="002060"/>
                </a:solidFill>
              </a:rPr>
              <a:t> of no exchange of heat with environment. </a:t>
            </a:r>
          </a:p>
          <a:p>
            <a:r>
              <a:rPr lang="en-US" altLang="en-US" sz="3600" dirty="0" smtClean="0">
                <a:solidFill>
                  <a:srgbClr val="002060"/>
                </a:solidFill>
              </a:rPr>
              <a:t>Since </a:t>
            </a:r>
            <a:r>
              <a:rPr lang="en-US" altLang="en-US" sz="3600" dirty="0">
                <a:solidFill>
                  <a:srgbClr val="002060"/>
                </a:solidFill>
              </a:rPr>
              <a:t>the air parcel undergoes only adiabatic transformations </a:t>
            </a:r>
          </a:p>
          <a:p>
            <a:r>
              <a:rPr lang="en-US" altLang="en-US" sz="3600" dirty="0" smtClean="0">
                <a:solidFill>
                  <a:srgbClr val="002060"/>
                </a:solidFill>
              </a:rPr>
              <a:t> and </a:t>
            </a:r>
            <a:r>
              <a:rPr lang="en-US" altLang="en-US" sz="3600" dirty="0">
                <a:solidFill>
                  <a:srgbClr val="002060"/>
                </a:solidFill>
              </a:rPr>
              <a:t>the atmosphere is in hydrostatic equilibrium, for a unit mass of air in the parcel we have, from</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078" y="5120647"/>
            <a:ext cx="4597959" cy="11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7507" y="6282496"/>
            <a:ext cx="11286038" cy="461665"/>
          </a:xfrm>
          <a:prstGeom prst="rect">
            <a:avLst/>
          </a:prstGeom>
          <a:noFill/>
        </p:spPr>
        <p:txBody>
          <a:bodyPr wrap="none" rtlCol="0">
            <a:spAutoFit/>
          </a:bodyPr>
          <a:lstStyle/>
          <a:p>
            <a:r>
              <a:rPr lang="en-US" sz="2400" dirty="0" smtClean="0"/>
              <a:t>For derivation, see last slide (not mandatory, only for students that had thermodynamics</a:t>
            </a:r>
            <a:r>
              <a:rPr lang="en-US" dirty="0" smtClean="0"/>
              <a:t>).</a:t>
            </a:r>
            <a:endParaRPr lang="en-US" dirty="0"/>
          </a:p>
        </p:txBody>
      </p:sp>
    </p:spTree>
    <p:extLst>
      <p:ext uri="{BB962C8B-B14F-4D97-AF65-F5344CB8AC3E}">
        <p14:creationId xmlns:p14="http://schemas.microsoft.com/office/powerpoint/2010/main" val="394993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5" y="783770"/>
            <a:ext cx="10937174" cy="4093428"/>
          </a:xfrm>
          <a:prstGeom prst="rect">
            <a:avLst/>
          </a:prstGeom>
        </p:spPr>
        <p:txBody>
          <a:bodyPr wrap="square">
            <a:spAutoFit/>
          </a:bodyPr>
          <a:lstStyle/>
          <a:p>
            <a:r>
              <a:rPr lang="en-US" altLang="en-US" sz="3600" dirty="0">
                <a:solidFill>
                  <a:srgbClr val="002060"/>
                </a:solidFill>
              </a:rPr>
              <a:t>where Ґ   is called the </a:t>
            </a:r>
            <a:r>
              <a:rPr lang="en-US" altLang="en-US" sz="3600" i="1" dirty="0">
                <a:solidFill>
                  <a:srgbClr val="002060"/>
                </a:solidFill>
              </a:rPr>
              <a:t>dry adiabatic lapse rate.</a:t>
            </a:r>
            <a:r>
              <a:rPr lang="en-US" altLang="en-US" sz="3600" dirty="0">
                <a:solidFill>
                  <a:srgbClr val="002060"/>
                </a:solidFill>
              </a:rPr>
              <a:t> </a:t>
            </a:r>
            <a:endParaRPr lang="en-US" altLang="en-US" sz="3600" dirty="0" smtClean="0">
              <a:solidFill>
                <a:srgbClr val="002060"/>
              </a:solidFill>
            </a:endParaRPr>
          </a:p>
          <a:p>
            <a:endParaRPr lang="en-US" altLang="en-US" sz="3600" dirty="0">
              <a:solidFill>
                <a:srgbClr val="002060"/>
              </a:solidFill>
            </a:endParaRPr>
          </a:p>
          <a:p>
            <a:r>
              <a:rPr lang="en-US" altLang="en-US" sz="3600" dirty="0" smtClean="0">
                <a:solidFill>
                  <a:srgbClr val="002060"/>
                </a:solidFill>
              </a:rPr>
              <a:t>Since </a:t>
            </a:r>
            <a:r>
              <a:rPr lang="en-US" altLang="en-US" sz="3600" dirty="0">
                <a:solidFill>
                  <a:srgbClr val="002060"/>
                </a:solidFill>
              </a:rPr>
              <a:t>an air parcel expands as it rises in the atmosphere, its temperature will </a:t>
            </a:r>
            <a:r>
              <a:rPr lang="en-US" altLang="en-US" sz="3600" dirty="0" smtClean="0">
                <a:solidFill>
                  <a:srgbClr val="002060"/>
                </a:solidFill>
              </a:rPr>
              <a:t>decrease.  Substituting </a:t>
            </a:r>
            <a:r>
              <a:rPr lang="en-US" altLang="en-US" sz="3600" dirty="0">
                <a:solidFill>
                  <a:srgbClr val="002060"/>
                </a:solidFill>
              </a:rPr>
              <a:t>g = 9.81 m </a:t>
            </a:r>
            <a:r>
              <a:rPr lang="en-US" altLang="en-US" sz="3600" dirty="0" smtClean="0">
                <a:solidFill>
                  <a:srgbClr val="002060"/>
                </a:solidFill>
              </a:rPr>
              <a:t>s</a:t>
            </a:r>
            <a:r>
              <a:rPr lang="en-US" altLang="en-US" sz="3600" baseline="30000" dirty="0" smtClean="0">
                <a:solidFill>
                  <a:srgbClr val="002060"/>
                </a:solidFill>
              </a:rPr>
              <a:t>-2</a:t>
            </a:r>
            <a:r>
              <a:rPr lang="en-US" altLang="en-US" sz="3600" dirty="0" smtClean="0">
                <a:solidFill>
                  <a:srgbClr val="002060"/>
                </a:solidFill>
              </a:rPr>
              <a:t>    </a:t>
            </a:r>
            <a:r>
              <a:rPr lang="en-US" altLang="en-US" sz="3600" dirty="0">
                <a:solidFill>
                  <a:srgbClr val="002060"/>
                </a:solidFill>
              </a:rPr>
              <a:t>and c   = 1004j kg   </a:t>
            </a:r>
            <a:r>
              <a:rPr lang="en-US" altLang="en-US" sz="3600" dirty="0" err="1">
                <a:solidFill>
                  <a:srgbClr val="002060"/>
                </a:solidFill>
              </a:rPr>
              <a:t>deg</a:t>
            </a:r>
            <a:r>
              <a:rPr lang="en-US" altLang="en-US" sz="3600" dirty="0">
                <a:solidFill>
                  <a:srgbClr val="002060"/>
                </a:solidFill>
              </a:rPr>
              <a:t>  into gives </a:t>
            </a:r>
            <a:endParaRPr lang="en-US" altLang="en-US" sz="3600" dirty="0" smtClean="0">
              <a:solidFill>
                <a:srgbClr val="002060"/>
              </a:solidFill>
            </a:endParaRPr>
          </a:p>
          <a:p>
            <a:endParaRPr lang="en-US" altLang="en-US" sz="3600" dirty="0"/>
          </a:p>
          <a:p>
            <a:pPr algn="ctr"/>
            <a:r>
              <a:rPr lang="en-US" altLang="en-US" sz="4400" dirty="0" smtClean="0">
                <a:solidFill>
                  <a:srgbClr val="C00000"/>
                </a:solidFill>
              </a:rPr>
              <a:t>Ґ   </a:t>
            </a:r>
            <a:r>
              <a:rPr lang="en-US" altLang="en-US" sz="4400" dirty="0">
                <a:solidFill>
                  <a:srgbClr val="C00000"/>
                </a:solidFill>
              </a:rPr>
              <a:t>= 0.0098 </a:t>
            </a:r>
            <a:r>
              <a:rPr lang="en-US" altLang="en-US" sz="4400" dirty="0" err="1">
                <a:solidFill>
                  <a:srgbClr val="C00000"/>
                </a:solidFill>
              </a:rPr>
              <a:t>deg</a:t>
            </a:r>
            <a:r>
              <a:rPr lang="en-US" altLang="en-US" sz="4400" dirty="0">
                <a:solidFill>
                  <a:srgbClr val="C00000"/>
                </a:solidFill>
              </a:rPr>
              <a:t> m    or 9.8 </a:t>
            </a:r>
            <a:r>
              <a:rPr lang="en-US" altLang="en-US" sz="4400" dirty="0" err="1">
                <a:solidFill>
                  <a:srgbClr val="C00000"/>
                </a:solidFill>
              </a:rPr>
              <a:t>deg</a:t>
            </a:r>
            <a:r>
              <a:rPr lang="en-US" altLang="en-US" sz="4400" dirty="0">
                <a:solidFill>
                  <a:srgbClr val="C00000"/>
                </a:solidFill>
              </a:rPr>
              <a:t> km </a:t>
            </a:r>
            <a:endParaRPr lang="en-US" sz="4400" dirty="0">
              <a:solidFill>
                <a:srgbClr val="C00000"/>
              </a:solidFill>
            </a:endParaRPr>
          </a:p>
        </p:txBody>
      </p:sp>
    </p:spTree>
    <p:extLst>
      <p:ext uri="{BB962C8B-B14F-4D97-AF65-F5344CB8AC3E}">
        <p14:creationId xmlns:p14="http://schemas.microsoft.com/office/powerpoint/2010/main" val="11373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1" descr="0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312" y="869950"/>
            <a:ext cx="9936479" cy="46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hidden="1"/>
          <p:cNvSpPr>
            <a:spLocks noGrp="1" noChangeArrowheads="1"/>
          </p:cNvSpPr>
          <p:nvPr>
            <p:ph type="title"/>
          </p:nvPr>
        </p:nvSpPr>
        <p:spPr/>
        <p:txBody>
          <a:bodyPr/>
          <a:lstStyle/>
          <a:p>
            <a:pPr eaLnBrk="1" hangingPunct="1"/>
            <a:endParaRPr lang="en-US" altLang="en-US" smtClean="0"/>
          </a:p>
        </p:txBody>
      </p:sp>
      <p:sp>
        <p:nvSpPr>
          <p:cNvPr id="28676" name="TextBox 6"/>
          <p:cNvSpPr txBox="1">
            <a:spLocks noChangeArrowheads="1"/>
          </p:cNvSpPr>
          <p:nvPr/>
        </p:nvSpPr>
        <p:spPr bwMode="auto">
          <a:xfrm>
            <a:off x="1524000" y="5486401"/>
            <a:ext cx="9144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2800" dirty="0">
                <a:solidFill>
                  <a:srgbClr val="C00000"/>
                </a:solidFill>
              </a:rPr>
              <a:t>When rock A is disturbed, it will return to its original position; rock B, however, will accelerate away from its original position.</a:t>
            </a:r>
          </a:p>
          <a:p>
            <a:pPr eaLnBrk="1" hangingPunct="1">
              <a:spcBef>
                <a:spcPct val="0"/>
              </a:spcBef>
              <a:buFontTx/>
              <a:buNone/>
            </a:pPr>
            <a:endParaRPr lang="en-US" altLang="en-US" sz="1800" dirty="0"/>
          </a:p>
        </p:txBody>
      </p:sp>
      <p:sp>
        <p:nvSpPr>
          <p:cNvPr id="28677" name="TextBox 1"/>
          <p:cNvSpPr txBox="1">
            <a:spLocks noChangeArrowheads="1"/>
          </p:cNvSpPr>
          <p:nvPr/>
        </p:nvSpPr>
        <p:spPr bwMode="auto">
          <a:xfrm>
            <a:off x="5208588" y="44451"/>
            <a:ext cx="1801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C00000"/>
                </a:solidFill>
              </a:rPr>
              <a:t>Stability</a:t>
            </a:r>
          </a:p>
        </p:txBody>
      </p:sp>
    </p:spTree>
    <p:extLst>
      <p:ext uri="{BB962C8B-B14F-4D97-AF65-F5344CB8AC3E}">
        <p14:creationId xmlns:p14="http://schemas.microsoft.com/office/powerpoint/2010/main" val="402493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1" descr="0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
            <a:ext cx="77724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hidden="1"/>
          <p:cNvSpPr>
            <a:spLocks noGrp="1" noChangeArrowheads="1"/>
          </p:cNvSpPr>
          <p:nvPr>
            <p:ph type="title"/>
          </p:nvPr>
        </p:nvSpPr>
        <p:spPr/>
        <p:txBody>
          <a:bodyPr/>
          <a:lstStyle/>
          <a:p>
            <a:pPr eaLnBrk="1" hangingPunct="1"/>
            <a:endParaRPr lang="en-US" altLang="en-US" smtClean="0"/>
          </a:p>
        </p:txBody>
      </p:sp>
      <p:sp>
        <p:nvSpPr>
          <p:cNvPr id="30724" name="Text Box 5"/>
          <p:cNvSpPr txBox="1">
            <a:spLocks noChangeArrowheads="1"/>
          </p:cNvSpPr>
          <p:nvPr/>
        </p:nvSpPr>
        <p:spPr bwMode="auto">
          <a:xfrm>
            <a:off x="0" y="5638800"/>
            <a:ext cx="1066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1800" dirty="0">
                <a:solidFill>
                  <a:srgbClr val="000000"/>
                </a:solidFill>
              </a:rPr>
              <a:t>. </a:t>
            </a:r>
            <a:r>
              <a:rPr lang="el-GR" altLang="en-US" sz="2400" dirty="0">
                <a:solidFill>
                  <a:srgbClr val="CC0000"/>
                </a:solidFill>
              </a:rPr>
              <a:t>As long as the air parcel remains unsaturated, it expands</a:t>
            </a:r>
            <a:r>
              <a:rPr lang="en-US" altLang="en-US" sz="2400" dirty="0">
                <a:solidFill>
                  <a:srgbClr val="CC0000"/>
                </a:solidFill>
              </a:rPr>
              <a:t> </a:t>
            </a:r>
            <a:r>
              <a:rPr lang="el-GR" altLang="en-US" sz="2400" dirty="0">
                <a:solidFill>
                  <a:srgbClr val="CC0000"/>
                </a:solidFill>
              </a:rPr>
              <a:t>and cools by 10°C per 1000 m; the sinking parcel compresses and warms by 10°C per 1000 m.</a:t>
            </a:r>
          </a:p>
          <a:p>
            <a:pPr eaLnBrk="1" hangingPunct="1">
              <a:spcBef>
                <a:spcPct val="0"/>
              </a:spcBef>
              <a:buFontTx/>
              <a:buNone/>
            </a:pPr>
            <a:endParaRPr lang="en-US" altLang="en-US" sz="2400" b="1" dirty="0">
              <a:solidFill>
                <a:srgbClr val="CC0000"/>
              </a:solidFill>
            </a:endParaRPr>
          </a:p>
        </p:txBody>
      </p:sp>
      <p:sp>
        <p:nvSpPr>
          <p:cNvPr id="30725" name="Text Box 6"/>
          <p:cNvSpPr txBox="1">
            <a:spLocks noChangeArrowheads="1"/>
          </p:cNvSpPr>
          <p:nvPr/>
        </p:nvSpPr>
        <p:spPr bwMode="auto">
          <a:xfrm>
            <a:off x="414529" y="228600"/>
            <a:ext cx="29795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dirty="0">
                <a:solidFill>
                  <a:srgbClr val="C00000"/>
                </a:solidFill>
              </a:rPr>
              <a:t>The dry </a:t>
            </a:r>
            <a:endParaRPr lang="en-US" altLang="en-US" dirty="0">
              <a:solidFill>
                <a:srgbClr val="C00000"/>
              </a:solidFill>
            </a:endParaRPr>
          </a:p>
          <a:p>
            <a:pPr algn="ctr" eaLnBrk="1" hangingPunct="1">
              <a:spcBef>
                <a:spcPct val="0"/>
              </a:spcBef>
              <a:buFontTx/>
              <a:buNone/>
            </a:pPr>
            <a:r>
              <a:rPr lang="el-GR" altLang="en-US" dirty="0">
                <a:solidFill>
                  <a:srgbClr val="C00000"/>
                </a:solidFill>
              </a:rPr>
              <a:t>adiabatic rate</a:t>
            </a:r>
            <a:endParaRPr lang="en-US" altLang="en-US" dirty="0">
              <a:solidFill>
                <a:srgbClr val="C00000"/>
              </a:solidFill>
            </a:endParaRPr>
          </a:p>
        </p:txBody>
      </p:sp>
    </p:spTree>
    <p:extLst>
      <p:ext uri="{BB962C8B-B14F-4D97-AF65-F5344CB8AC3E}">
        <p14:creationId xmlns:p14="http://schemas.microsoft.com/office/powerpoint/2010/main" val="352162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r="47665" b="3693"/>
          <a:stretch>
            <a:fillRect/>
          </a:stretch>
        </p:blipFill>
        <p:spPr bwMode="auto">
          <a:xfrm>
            <a:off x="1752600" y="1"/>
            <a:ext cx="89154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8882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l="48846" b="3519"/>
          <a:stretch>
            <a:fillRect/>
          </a:stretch>
        </p:blipFill>
        <p:spPr bwMode="auto">
          <a:xfrm>
            <a:off x="1752600" y="152400"/>
            <a:ext cx="8763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576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66876"/>
            <a:ext cx="83058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46304" y="0"/>
            <a:ext cx="117652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C0000"/>
                </a:solidFill>
              </a:rPr>
              <a:t>Ability of the parcel to rise depends on: Relationship between </a:t>
            </a:r>
            <a:r>
              <a:rPr lang="en-US" altLang="en-US" sz="2800" dirty="0">
                <a:solidFill>
                  <a:srgbClr val="339966"/>
                </a:solidFill>
              </a:rPr>
              <a:t>environmental lapse rate and</a:t>
            </a:r>
            <a:r>
              <a:rPr lang="en-US" altLang="en-US" sz="2800" dirty="0">
                <a:solidFill>
                  <a:srgbClr val="CC0000"/>
                </a:solidFill>
              </a:rPr>
              <a:t> </a:t>
            </a:r>
            <a:r>
              <a:rPr lang="en-US" altLang="en-US" sz="2800" i="1" dirty="0">
                <a:solidFill>
                  <a:schemeClr val="accent2"/>
                </a:solidFill>
              </a:rPr>
              <a:t>dry adiabatic lapse rate or</a:t>
            </a:r>
            <a:r>
              <a:rPr lang="en-US" altLang="en-US" sz="2800" dirty="0">
                <a:solidFill>
                  <a:srgbClr val="CC0000"/>
                </a:solidFill>
              </a:rPr>
              <a:t> </a:t>
            </a:r>
            <a:r>
              <a:rPr lang="en-US" altLang="en-US" sz="2800" dirty="0"/>
              <a:t>moist adiabatic lapse rate. </a:t>
            </a:r>
            <a:endParaRPr lang="en-US" altLang="en-US" sz="2400" dirty="0"/>
          </a:p>
        </p:txBody>
      </p:sp>
    </p:spTree>
    <p:custDataLst>
      <p:tags r:id="rId1"/>
    </p:custDataLst>
    <p:extLst>
      <p:ext uri="{BB962C8B-B14F-4D97-AF65-F5344CB8AC3E}">
        <p14:creationId xmlns:p14="http://schemas.microsoft.com/office/powerpoint/2010/main" val="90145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of turbulence generated convectively or thermally (upper) and mechanically (low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5895"/>
            <a:ext cx="8005011" cy="57683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883" y="5718407"/>
            <a:ext cx="11895117" cy="1200329"/>
          </a:xfrm>
          <a:prstGeom prst="rect">
            <a:avLst/>
          </a:prstGeom>
        </p:spPr>
        <p:txBody>
          <a:bodyPr wrap="square">
            <a:spAutoFit/>
          </a:bodyPr>
          <a:lstStyle/>
          <a:p>
            <a:pPr algn="ctr"/>
            <a:r>
              <a:rPr lang="en-US" sz="3600" dirty="0">
                <a:solidFill>
                  <a:srgbClr val="C00000"/>
                </a:solidFill>
              </a:rPr>
              <a:t>Schematic of turbulence generated convectively or thermally (upper) and mechanically (lower).</a:t>
            </a:r>
          </a:p>
        </p:txBody>
      </p:sp>
    </p:spTree>
    <p:extLst>
      <p:ext uri="{BB962C8B-B14F-4D97-AF65-F5344CB8AC3E}">
        <p14:creationId xmlns:p14="http://schemas.microsoft.com/office/powerpoint/2010/main" val="19060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1" descr="06p144"/>
          <p:cNvPicPr>
            <a:picLocks noChangeAspect="1" noChangeArrowheads="1"/>
          </p:cNvPicPr>
          <p:nvPr/>
        </p:nvPicPr>
        <p:blipFill>
          <a:blip r:embed="rId3">
            <a:extLst>
              <a:ext uri="{28A0092B-C50C-407E-A947-70E740481C1C}">
                <a14:useLocalDpi xmlns:a14="http://schemas.microsoft.com/office/drawing/2010/main" val="0"/>
              </a:ext>
            </a:extLst>
          </a:blip>
          <a:srcRect t="3360" b="7047"/>
          <a:stretch>
            <a:fillRect/>
          </a:stretch>
        </p:blipFill>
        <p:spPr bwMode="auto">
          <a:xfrm>
            <a:off x="2133601" y="0"/>
            <a:ext cx="8005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hidden="1"/>
          <p:cNvSpPr>
            <a:spLocks noGrp="1" noChangeArrowheads="1"/>
          </p:cNvSpPr>
          <p:nvPr>
            <p:ph type="title"/>
          </p:nvPr>
        </p:nvSpPr>
        <p:spPr/>
        <p:txBody>
          <a:bodyPr/>
          <a:lstStyle/>
          <a:p>
            <a:pPr eaLnBrk="1" hangingPunct="1"/>
            <a:endParaRPr lang="en-US" altLang="en-US" smtClean="0"/>
          </a:p>
        </p:txBody>
      </p:sp>
      <p:sp>
        <p:nvSpPr>
          <p:cNvPr id="45060" name="Text Box 5"/>
          <p:cNvSpPr txBox="1">
            <a:spLocks noChangeArrowheads="1"/>
          </p:cNvSpPr>
          <p:nvPr/>
        </p:nvSpPr>
        <p:spPr bwMode="auto">
          <a:xfrm>
            <a:off x="1524000" y="5410201"/>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000">
                <a:solidFill>
                  <a:srgbClr val="CC0000"/>
                </a:solidFill>
              </a:rPr>
              <a:t>A strong subsidence inversion along the coast of California. The base of the stable inversion acts as a cap or lid on the cool, marine air below. An air parcel rising into the inversion layer would sink back to its original level because the rising parcel would be colder and more dense than the air surrounding it.</a:t>
            </a:r>
          </a:p>
          <a:p>
            <a:pPr algn="ctr" eaLnBrk="1" hangingPunct="1">
              <a:spcBef>
                <a:spcPct val="0"/>
              </a:spcBef>
              <a:buFontTx/>
              <a:buNone/>
            </a:pPr>
            <a:endParaRPr lang="en-US" altLang="en-US" sz="2000">
              <a:solidFill>
                <a:srgbClr val="CC0000"/>
              </a:solidFill>
            </a:endParaRPr>
          </a:p>
        </p:txBody>
      </p:sp>
    </p:spTree>
    <p:extLst>
      <p:ext uri="{BB962C8B-B14F-4D97-AF65-F5344CB8AC3E}">
        <p14:creationId xmlns:p14="http://schemas.microsoft.com/office/powerpoint/2010/main" val="48324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1" descr="0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533401"/>
            <a:ext cx="8964613"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hidden="1"/>
          <p:cNvSpPr>
            <a:spLocks noGrp="1" noChangeArrowheads="1"/>
          </p:cNvSpPr>
          <p:nvPr>
            <p:ph type="title"/>
          </p:nvPr>
        </p:nvSpPr>
        <p:spPr/>
        <p:txBody>
          <a:bodyPr/>
          <a:lstStyle/>
          <a:p>
            <a:pPr eaLnBrk="1" hangingPunct="1"/>
            <a:endParaRPr lang="en-US" altLang="en-US" smtClean="0"/>
          </a:p>
        </p:txBody>
      </p:sp>
      <p:sp>
        <p:nvSpPr>
          <p:cNvPr id="64516" name="Text Box 5"/>
          <p:cNvSpPr txBox="1">
            <a:spLocks noChangeArrowheads="1"/>
          </p:cNvSpPr>
          <p:nvPr/>
        </p:nvSpPr>
        <p:spPr bwMode="auto">
          <a:xfrm>
            <a:off x="1524000" y="598011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a:solidFill>
                  <a:srgbClr val="CC0000"/>
                </a:solidFill>
              </a:rPr>
              <a:t>The development of a cumulus cloud.</a:t>
            </a:r>
          </a:p>
          <a:p>
            <a:pPr eaLnBrk="1" hangingPunct="1">
              <a:spcBef>
                <a:spcPct val="0"/>
              </a:spcBef>
              <a:buFontTx/>
              <a:buNone/>
            </a:pPr>
            <a:endParaRPr lang="en-US" altLang="en-US" sz="2800">
              <a:solidFill>
                <a:srgbClr val="CC0000"/>
              </a:solidFill>
            </a:endParaRPr>
          </a:p>
        </p:txBody>
      </p:sp>
    </p:spTree>
    <p:extLst>
      <p:ext uri="{BB962C8B-B14F-4D97-AF65-F5344CB8AC3E}">
        <p14:creationId xmlns:p14="http://schemas.microsoft.com/office/powerpoint/2010/main" val="24253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563" y="1569117"/>
            <a:ext cx="11670864" cy="5016758"/>
          </a:xfrm>
          <a:prstGeom prst="rect">
            <a:avLst/>
          </a:prstGeom>
          <a:noFill/>
        </p:spPr>
        <p:txBody>
          <a:bodyPr wrap="square" rtlCol="0">
            <a:spAutoFit/>
          </a:bodyPr>
          <a:lstStyle/>
          <a:p>
            <a:endParaRPr lang="en-US" sz="4000" dirty="0" smtClean="0">
              <a:solidFill>
                <a:srgbClr val="002060"/>
              </a:solidFill>
            </a:endParaRPr>
          </a:p>
          <a:p>
            <a:r>
              <a:rPr lang="en-US" sz="4000" dirty="0" smtClean="0">
                <a:solidFill>
                  <a:srgbClr val="002060"/>
                </a:solidFill>
              </a:rPr>
              <a:t>If the total net flux at a given height is given by:</a:t>
            </a:r>
          </a:p>
          <a:p>
            <a:endParaRPr lang="en-US" sz="4000" dirty="0">
              <a:solidFill>
                <a:srgbClr val="002060"/>
              </a:solidFill>
            </a:endParaRPr>
          </a:p>
          <a:p>
            <a:r>
              <a:rPr lang="en-US" sz="4000" dirty="0" smtClean="0">
                <a:solidFill>
                  <a:srgbClr val="002060"/>
                </a:solidFill>
              </a:rPr>
              <a:t>F(z)  =  F  (Z)  -  F  (z)</a:t>
            </a:r>
          </a:p>
          <a:p>
            <a:endParaRPr lang="en-US" sz="4000" dirty="0">
              <a:solidFill>
                <a:srgbClr val="002060"/>
              </a:solidFill>
            </a:endParaRPr>
          </a:p>
          <a:p>
            <a:r>
              <a:rPr lang="en-US" sz="4000" dirty="0" smtClean="0">
                <a:solidFill>
                  <a:srgbClr val="002060"/>
                </a:solidFill>
              </a:rPr>
              <a:t>Denoting the net flux F(z + </a:t>
            </a:r>
            <a:r>
              <a:rPr lang="el-GR" sz="4000" dirty="0" smtClean="0">
                <a:solidFill>
                  <a:srgbClr val="002060"/>
                </a:solidFill>
              </a:rPr>
              <a:t>Δ</a:t>
            </a:r>
            <a:r>
              <a:rPr lang="en-US" sz="4000" dirty="0" smtClean="0">
                <a:solidFill>
                  <a:srgbClr val="002060"/>
                </a:solidFill>
              </a:rPr>
              <a:t> z) at the level z +  </a:t>
            </a:r>
            <a:r>
              <a:rPr lang="el-GR" sz="4000" dirty="0" smtClean="0">
                <a:solidFill>
                  <a:srgbClr val="002060"/>
                </a:solidFill>
              </a:rPr>
              <a:t>Δ</a:t>
            </a:r>
            <a:r>
              <a:rPr lang="en-US" sz="4000" dirty="0" smtClean="0">
                <a:solidFill>
                  <a:srgbClr val="002060"/>
                </a:solidFill>
              </a:rPr>
              <a:t>z, the net flux divergence for the layer </a:t>
            </a:r>
            <a:r>
              <a:rPr lang="el-GR" sz="4000" dirty="0" smtClean="0">
                <a:solidFill>
                  <a:srgbClr val="002060"/>
                </a:solidFill>
              </a:rPr>
              <a:t>Δ</a:t>
            </a:r>
            <a:r>
              <a:rPr lang="en-US" sz="4000" dirty="0" smtClean="0">
                <a:solidFill>
                  <a:srgbClr val="002060"/>
                </a:solidFill>
              </a:rPr>
              <a:t>z is:</a:t>
            </a:r>
          </a:p>
          <a:p>
            <a:pPr algn="ctr"/>
            <a:r>
              <a:rPr lang="el-GR" sz="4000" dirty="0" smtClean="0">
                <a:solidFill>
                  <a:srgbClr val="002060"/>
                </a:solidFill>
              </a:rPr>
              <a:t>Δ</a:t>
            </a:r>
            <a:r>
              <a:rPr lang="en-US" sz="4000" dirty="0" smtClean="0">
                <a:solidFill>
                  <a:srgbClr val="002060"/>
                </a:solidFill>
              </a:rPr>
              <a:t>F  = F (z+ </a:t>
            </a:r>
            <a:r>
              <a:rPr lang="el-GR" sz="4000" dirty="0" smtClean="0">
                <a:solidFill>
                  <a:srgbClr val="002060"/>
                </a:solidFill>
              </a:rPr>
              <a:t>Δ</a:t>
            </a:r>
            <a:r>
              <a:rPr lang="en-US" sz="4000" dirty="0" smtClean="0">
                <a:solidFill>
                  <a:srgbClr val="002060"/>
                </a:solidFill>
              </a:rPr>
              <a:t> z)  -  F(z)</a:t>
            </a:r>
            <a:endParaRPr lang="en-US" sz="4000" dirty="0">
              <a:solidFill>
                <a:srgbClr val="002060"/>
              </a:solidFill>
            </a:endParaRPr>
          </a:p>
        </p:txBody>
      </p:sp>
      <p:cxnSp>
        <p:nvCxnSpPr>
          <p:cNvPr id="7" name="Straight Arrow Connector 6"/>
          <p:cNvCxnSpPr/>
          <p:nvPr/>
        </p:nvCxnSpPr>
        <p:spPr>
          <a:xfrm flipV="1">
            <a:off x="2999874" y="3676442"/>
            <a:ext cx="1"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36168" y="3676442"/>
            <a:ext cx="0"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11945427" cy="2185214"/>
          </a:xfrm>
          <a:prstGeom prst="rect">
            <a:avLst/>
          </a:prstGeom>
        </p:spPr>
        <p:txBody>
          <a:bodyPr wrap="square">
            <a:spAutoFit/>
          </a:bodyPr>
          <a:lstStyle/>
          <a:p>
            <a:r>
              <a:rPr lang="en-US" sz="3600" dirty="0">
                <a:solidFill>
                  <a:srgbClr val="C00000"/>
                </a:solidFill>
              </a:rPr>
              <a:t> Next, the concept of hydrostatic </a:t>
            </a:r>
            <a:r>
              <a:rPr lang="en-US" sz="3600" smtClean="0">
                <a:solidFill>
                  <a:srgbClr val="C00000"/>
                </a:solidFill>
              </a:rPr>
              <a:t>balance.</a:t>
            </a:r>
          </a:p>
          <a:p>
            <a:endParaRPr lang="en-US" sz="3600" dirty="0" smtClean="0">
              <a:solidFill>
                <a:srgbClr val="C00000"/>
              </a:solidFill>
            </a:endParaRPr>
          </a:p>
          <a:p>
            <a:r>
              <a:rPr lang="en-US" sz="3200" dirty="0" smtClean="0"/>
              <a:t>In Lecture # 14, defined heating rate of the atmosphere, namely, it is given by the radiative flux divergence at each level.</a:t>
            </a:r>
            <a:endParaRPr lang="en-US" sz="3200" dirty="0"/>
          </a:p>
        </p:txBody>
      </p:sp>
    </p:spTree>
    <p:extLst>
      <p:ext uri="{BB962C8B-B14F-4D97-AF65-F5344CB8AC3E}">
        <p14:creationId xmlns:p14="http://schemas.microsoft.com/office/powerpoint/2010/main" val="299464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563" y="1569117"/>
            <a:ext cx="11670864" cy="5016758"/>
          </a:xfrm>
          <a:prstGeom prst="rect">
            <a:avLst/>
          </a:prstGeom>
          <a:noFill/>
        </p:spPr>
        <p:txBody>
          <a:bodyPr wrap="square" rtlCol="0">
            <a:spAutoFit/>
          </a:bodyPr>
          <a:lstStyle/>
          <a:p>
            <a:r>
              <a:rPr lang="en-US" sz="4000" dirty="0" smtClean="0">
                <a:solidFill>
                  <a:srgbClr val="002060"/>
                </a:solidFill>
              </a:rPr>
              <a:t>If the total net flux at a given height is given by:</a:t>
            </a:r>
          </a:p>
          <a:p>
            <a:endParaRPr lang="en-US" sz="4000" dirty="0">
              <a:solidFill>
                <a:srgbClr val="002060"/>
              </a:solidFill>
            </a:endParaRPr>
          </a:p>
          <a:p>
            <a:r>
              <a:rPr lang="en-US" sz="4000" dirty="0" smtClean="0">
                <a:solidFill>
                  <a:srgbClr val="002060"/>
                </a:solidFill>
              </a:rPr>
              <a:t>F(z)  =  F  (Z)  -  F  (z)</a:t>
            </a:r>
          </a:p>
          <a:p>
            <a:endParaRPr lang="en-US" sz="4000" dirty="0">
              <a:solidFill>
                <a:srgbClr val="002060"/>
              </a:solidFill>
            </a:endParaRPr>
          </a:p>
          <a:p>
            <a:r>
              <a:rPr lang="en-US" sz="4000" dirty="0" smtClean="0">
                <a:solidFill>
                  <a:srgbClr val="002060"/>
                </a:solidFill>
              </a:rPr>
              <a:t>Denoting the net flux F(z + </a:t>
            </a:r>
            <a:r>
              <a:rPr lang="el-GR" sz="4000" dirty="0" smtClean="0">
                <a:solidFill>
                  <a:srgbClr val="002060"/>
                </a:solidFill>
              </a:rPr>
              <a:t>Δ</a:t>
            </a:r>
            <a:r>
              <a:rPr lang="en-US" sz="4000" dirty="0" smtClean="0">
                <a:solidFill>
                  <a:srgbClr val="002060"/>
                </a:solidFill>
              </a:rPr>
              <a:t> z) at the level z +  </a:t>
            </a:r>
            <a:r>
              <a:rPr lang="el-GR" sz="4000" dirty="0" smtClean="0">
                <a:solidFill>
                  <a:srgbClr val="002060"/>
                </a:solidFill>
              </a:rPr>
              <a:t>Δ</a:t>
            </a:r>
            <a:r>
              <a:rPr lang="en-US" sz="4000" dirty="0" smtClean="0">
                <a:solidFill>
                  <a:srgbClr val="002060"/>
                </a:solidFill>
              </a:rPr>
              <a:t>z, the net flux divergence for the layer </a:t>
            </a:r>
            <a:r>
              <a:rPr lang="el-GR" sz="4000" dirty="0" smtClean="0">
                <a:solidFill>
                  <a:srgbClr val="002060"/>
                </a:solidFill>
              </a:rPr>
              <a:t>Δ</a:t>
            </a:r>
            <a:r>
              <a:rPr lang="en-US" sz="4000" dirty="0" smtClean="0">
                <a:solidFill>
                  <a:srgbClr val="002060"/>
                </a:solidFill>
              </a:rPr>
              <a:t>z is:</a:t>
            </a:r>
          </a:p>
          <a:p>
            <a:endParaRPr lang="en-US" sz="4000" dirty="0">
              <a:solidFill>
                <a:srgbClr val="002060"/>
              </a:solidFill>
            </a:endParaRPr>
          </a:p>
          <a:p>
            <a:pPr algn="ctr"/>
            <a:r>
              <a:rPr lang="el-GR" sz="4000" dirty="0" smtClean="0">
                <a:solidFill>
                  <a:srgbClr val="002060"/>
                </a:solidFill>
              </a:rPr>
              <a:t>Δ</a:t>
            </a:r>
            <a:r>
              <a:rPr lang="en-US" sz="4000" dirty="0" smtClean="0">
                <a:solidFill>
                  <a:srgbClr val="002060"/>
                </a:solidFill>
              </a:rPr>
              <a:t>F  = F (z+ </a:t>
            </a:r>
            <a:r>
              <a:rPr lang="el-GR" sz="4000" dirty="0" smtClean="0">
                <a:solidFill>
                  <a:srgbClr val="002060"/>
                </a:solidFill>
              </a:rPr>
              <a:t>Δ</a:t>
            </a:r>
            <a:r>
              <a:rPr lang="en-US" sz="4000" dirty="0" smtClean="0">
                <a:solidFill>
                  <a:srgbClr val="002060"/>
                </a:solidFill>
              </a:rPr>
              <a:t> z)  -  F(z)</a:t>
            </a:r>
            <a:endParaRPr lang="en-US" sz="4000" dirty="0">
              <a:solidFill>
                <a:srgbClr val="002060"/>
              </a:solidFill>
            </a:endParaRPr>
          </a:p>
        </p:txBody>
      </p:sp>
      <p:cxnSp>
        <p:nvCxnSpPr>
          <p:cNvPr id="7" name="Straight Arrow Connector 6"/>
          <p:cNvCxnSpPr/>
          <p:nvPr/>
        </p:nvCxnSpPr>
        <p:spPr>
          <a:xfrm flipV="1">
            <a:off x="2919663" y="2938250"/>
            <a:ext cx="1"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23874" y="2938250"/>
            <a:ext cx="0"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4563" y="0"/>
            <a:ext cx="11670864" cy="1631216"/>
          </a:xfrm>
          <a:prstGeom prst="rect">
            <a:avLst/>
          </a:prstGeom>
        </p:spPr>
        <p:txBody>
          <a:bodyPr wrap="square">
            <a:spAutoFit/>
          </a:bodyPr>
          <a:lstStyle/>
          <a:p>
            <a:r>
              <a:rPr lang="en-US" sz="3600" dirty="0" smtClean="0">
                <a:solidFill>
                  <a:srgbClr val="C00000"/>
                </a:solidFill>
              </a:rPr>
              <a:t>Objective</a:t>
            </a:r>
          </a:p>
          <a:p>
            <a:r>
              <a:rPr lang="en-US" sz="3200" dirty="0" smtClean="0"/>
              <a:t>In Lecture # 14, defined heating rate of the atmosphere, namely, it is given by the radiative flux divergence at each level.</a:t>
            </a:r>
            <a:endParaRPr lang="en-US" sz="3200" dirty="0"/>
          </a:p>
        </p:txBody>
      </p:sp>
    </p:spTree>
    <p:extLst>
      <p:ext uri="{BB962C8B-B14F-4D97-AF65-F5344CB8AC3E}">
        <p14:creationId xmlns:p14="http://schemas.microsoft.com/office/powerpoint/2010/main" val="383501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1046078"/>
            <a:ext cx="7518760" cy="1518464"/>
          </a:xfrm>
          <a:prstGeom prst="rect">
            <a:avLst/>
          </a:prstGeom>
        </p:spPr>
      </p:pic>
      <p:pic>
        <p:nvPicPr>
          <p:cNvPr id="4" name="Picture 3"/>
          <p:cNvPicPr>
            <a:picLocks noChangeAspect="1"/>
          </p:cNvPicPr>
          <p:nvPr/>
        </p:nvPicPr>
        <p:blipFill rotWithShape="1">
          <a:blip r:embed="rId3"/>
          <a:srcRect l="-1" t="1" r="59252" b="64136"/>
          <a:stretch/>
        </p:blipFill>
        <p:spPr>
          <a:xfrm>
            <a:off x="0" y="2726060"/>
            <a:ext cx="4973053" cy="674865"/>
          </a:xfrm>
          <a:prstGeom prst="rect">
            <a:avLst/>
          </a:prstGeom>
        </p:spPr>
      </p:pic>
      <p:sp>
        <p:nvSpPr>
          <p:cNvPr id="2" name="TextBox 1"/>
          <p:cNvSpPr txBox="1"/>
          <p:nvPr/>
        </p:nvSpPr>
        <p:spPr>
          <a:xfrm>
            <a:off x="112294" y="240269"/>
            <a:ext cx="11758863" cy="707886"/>
          </a:xfrm>
          <a:prstGeom prst="rect">
            <a:avLst/>
          </a:prstGeom>
          <a:noFill/>
        </p:spPr>
        <p:txBody>
          <a:bodyPr wrap="square" rtlCol="0">
            <a:spAutoFit/>
          </a:bodyPr>
          <a:lstStyle/>
          <a:p>
            <a:r>
              <a:rPr lang="en-US" sz="4000" dirty="0">
                <a:solidFill>
                  <a:srgbClr val="C00000"/>
                </a:solidFill>
              </a:rPr>
              <a:t>Heating </a:t>
            </a:r>
            <a:r>
              <a:rPr lang="en-US" sz="4000" dirty="0" smtClean="0">
                <a:solidFill>
                  <a:srgbClr val="C00000"/>
                </a:solidFill>
              </a:rPr>
              <a:t>Rates </a:t>
            </a:r>
            <a:r>
              <a:rPr lang="en-US" sz="4000" i="1" dirty="0" smtClean="0">
                <a:solidFill>
                  <a:srgbClr val="002060"/>
                </a:solidFill>
              </a:rPr>
              <a:t>(namely, radiative flux divergence)</a:t>
            </a:r>
            <a:endParaRPr lang="en-US" sz="4000" i="1" dirty="0">
              <a:solidFill>
                <a:srgbClr val="002060"/>
              </a:solidFill>
            </a:endParaRPr>
          </a:p>
        </p:txBody>
      </p:sp>
      <p:sp>
        <p:nvSpPr>
          <p:cNvPr id="6" name="TextBox 5"/>
          <p:cNvSpPr txBox="1"/>
          <p:nvPr/>
        </p:nvSpPr>
        <p:spPr>
          <a:xfrm>
            <a:off x="112294" y="3545306"/>
            <a:ext cx="7762446" cy="584775"/>
          </a:xfrm>
          <a:prstGeom prst="rect">
            <a:avLst/>
          </a:prstGeom>
          <a:noFill/>
        </p:spPr>
        <p:txBody>
          <a:bodyPr wrap="none" rtlCol="0">
            <a:spAutoFit/>
          </a:bodyPr>
          <a:lstStyle/>
          <a:p>
            <a:r>
              <a:rPr lang="en-US" sz="3200" dirty="0"/>
              <a:t>i</a:t>
            </a:r>
            <a:r>
              <a:rPr lang="en-US" sz="3200" dirty="0" smtClean="0"/>
              <a:t>s the net flux and </a:t>
            </a:r>
            <a:r>
              <a:rPr lang="el-GR" sz="3200" dirty="0" smtClean="0"/>
              <a:t>ρ</a:t>
            </a:r>
            <a:r>
              <a:rPr lang="en-US" sz="3200" dirty="0" smtClean="0"/>
              <a:t> is the total density of air. </a:t>
            </a:r>
            <a:endParaRPr lang="en-US" sz="3200" dirty="0"/>
          </a:p>
        </p:txBody>
      </p:sp>
    </p:spTree>
    <p:extLst>
      <p:ext uri="{BB962C8B-B14F-4D97-AF65-F5344CB8AC3E}">
        <p14:creationId xmlns:p14="http://schemas.microsoft.com/office/powerpoint/2010/main" val="65261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989" t="56661" r="28691" b="23018"/>
          <a:stretch/>
        </p:blipFill>
        <p:spPr>
          <a:xfrm>
            <a:off x="1050255" y="1837027"/>
            <a:ext cx="8958268" cy="1579419"/>
          </a:xfrm>
          <a:prstGeom prst="rect">
            <a:avLst/>
          </a:prstGeom>
        </p:spPr>
      </p:pic>
      <p:sp>
        <p:nvSpPr>
          <p:cNvPr id="3" name="TextBox 2"/>
          <p:cNvSpPr txBox="1"/>
          <p:nvPr/>
        </p:nvSpPr>
        <p:spPr>
          <a:xfrm>
            <a:off x="0" y="210908"/>
            <a:ext cx="11737571" cy="1569660"/>
          </a:xfrm>
          <a:prstGeom prst="rect">
            <a:avLst/>
          </a:prstGeom>
          <a:noFill/>
        </p:spPr>
        <p:txBody>
          <a:bodyPr wrap="square" rtlCol="0">
            <a:spAutoFit/>
          </a:bodyPr>
          <a:lstStyle/>
          <a:p>
            <a:r>
              <a:rPr lang="en-US" sz="3200" dirty="0" smtClean="0"/>
              <a:t>The radiative heating or cooling rate is defined as the rate of temperature change of the layer </a:t>
            </a:r>
            <a:r>
              <a:rPr lang="en-US" sz="3200" dirty="0" err="1" smtClean="0">
                <a:solidFill>
                  <a:srgbClr val="C00000"/>
                </a:solidFill>
              </a:rPr>
              <a:t>dz</a:t>
            </a:r>
            <a:r>
              <a:rPr lang="en-US" sz="3200" dirty="0" smtClean="0"/>
              <a:t> due to radiative energy gain or loss, given as:</a:t>
            </a:r>
            <a:endParaRPr lang="en-US" sz="3200" dirty="0"/>
          </a:p>
        </p:txBody>
      </p:sp>
      <p:sp>
        <p:nvSpPr>
          <p:cNvPr id="4" name="TextBox 3"/>
          <p:cNvSpPr txBox="1"/>
          <p:nvPr/>
        </p:nvSpPr>
        <p:spPr>
          <a:xfrm>
            <a:off x="466978" y="3847805"/>
            <a:ext cx="10124823" cy="1077218"/>
          </a:xfrm>
          <a:prstGeom prst="rect">
            <a:avLst/>
          </a:prstGeom>
          <a:noFill/>
        </p:spPr>
        <p:txBody>
          <a:bodyPr wrap="none" rtlCol="0">
            <a:spAutoFit/>
          </a:bodyPr>
          <a:lstStyle/>
          <a:p>
            <a:r>
              <a:rPr lang="en-US" sz="3200" dirty="0" err="1" smtClean="0"/>
              <a:t>c</a:t>
            </a:r>
            <a:r>
              <a:rPr lang="en-US" sz="3200" baseline="-25000" dirty="0" err="1" smtClean="0"/>
              <a:t>p</a:t>
            </a:r>
            <a:r>
              <a:rPr lang="en-US" sz="3200" dirty="0" smtClean="0"/>
              <a:t> is the specific heat at constant pressure</a:t>
            </a:r>
          </a:p>
          <a:p>
            <a:r>
              <a:rPr lang="en-US" sz="3200" dirty="0" smtClean="0"/>
              <a:t>(</a:t>
            </a:r>
            <a:r>
              <a:rPr lang="en-US" sz="3200" dirty="0" err="1" smtClean="0"/>
              <a:t>c</a:t>
            </a:r>
            <a:r>
              <a:rPr lang="en-US" sz="3200" baseline="-25000" dirty="0" err="1" smtClean="0"/>
              <a:t>p</a:t>
            </a:r>
            <a:r>
              <a:rPr lang="en-US" sz="3200" dirty="0" smtClean="0"/>
              <a:t> = 1004.67 J/kg/K and </a:t>
            </a:r>
            <a:r>
              <a:rPr lang="el-GR" sz="3200" dirty="0" smtClean="0"/>
              <a:t>ρ</a:t>
            </a:r>
            <a:r>
              <a:rPr lang="en-US" sz="3200" dirty="0" smtClean="0"/>
              <a:t> is the air density in a given layer.</a:t>
            </a:r>
            <a:endParaRPr lang="en-US" sz="3200" dirty="0"/>
          </a:p>
        </p:txBody>
      </p:sp>
      <p:sp>
        <p:nvSpPr>
          <p:cNvPr id="5" name="Rectangle 4"/>
          <p:cNvSpPr/>
          <p:nvPr/>
        </p:nvSpPr>
        <p:spPr>
          <a:xfrm>
            <a:off x="227214" y="5103674"/>
            <a:ext cx="11737571" cy="1754326"/>
          </a:xfrm>
          <a:prstGeom prst="rect">
            <a:avLst/>
          </a:prstGeom>
        </p:spPr>
        <p:txBody>
          <a:bodyPr wrap="square">
            <a:spAutoFit/>
          </a:bodyPr>
          <a:lstStyle/>
          <a:p>
            <a:r>
              <a:rPr lang="en-US" sz="3600" dirty="0" smtClean="0">
                <a:solidFill>
                  <a:srgbClr val="002060"/>
                </a:solidFill>
              </a:rPr>
              <a:t>In order to understand how the last term was obtained from the previous one, we need to use the hydrostatic equation.</a:t>
            </a:r>
          </a:p>
          <a:p>
            <a:r>
              <a:rPr lang="en-US" sz="3600" dirty="0" smtClean="0">
                <a:solidFill>
                  <a:srgbClr val="C00000"/>
                </a:solidFill>
              </a:rPr>
              <a:t>First, what is hydrostatic balance?</a:t>
            </a:r>
            <a:endParaRPr lang="en-US" sz="3600" dirty="0">
              <a:solidFill>
                <a:srgbClr val="002060"/>
              </a:solidFill>
            </a:endParaRPr>
          </a:p>
        </p:txBody>
      </p:sp>
      <p:sp>
        <p:nvSpPr>
          <p:cNvPr id="6" name="TextBox 5"/>
          <p:cNvSpPr txBox="1"/>
          <p:nvPr/>
        </p:nvSpPr>
        <p:spPr>
          <a:xfrm>
            <a:off x="10706793" y="1612669"/>
            <a:ext cx="601447" cy="584775"/>
          </a:xfrm>
          <a:prstGeom prst="rect">
            <a:avLst/>
          </a:prstGeom>
          <a:noFill/>
        </p:spPr>
        <p:txBody>
          <a:bodyPr wrap="none" rtlCol="0">
            <a:spAutoFit/>
          </a:bodyPr>
          <a:lstStyle/>
          <a:p>
            <a:r>
              <a:rPr lang="en-US" sz="2800" dirty="0" smtClean="0"/>
              <a:t>(3</a:t>
            </a:r>
            <a:r>
              <a:rPr lang="en-US" sz="3200" dirty="0" smtClean="0"/>
              <a:t>)</a:t>
            </a:r>
            <a:endParaRPr lang="en-US" sz="3200" dirty="0"/>
          </a:p>
        </p:txBody>
      </p:sp>
    </p:spTree>
    <p:extLst>
      <p:ext uri="{BB962C8B-B14F-4D97-AF65-F5344CB8AC3E}">
        <p14:creationId xmlns:p14="http://schemas.microsoft.com/office/powerpoint/2010/main" val="194389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6463" y="204704"/>
            <a:ext cx="10515600" cy="1325563"/>
          </a:xfrm>
        </p:spPr>
        <p:txBody>
          <a:bodyPr/>
          <a:lstStyle/>
          <a:p>
            <a:r>
              <a:rPr lang="en-US" altLang="en-US" b="1" dirty="0">
                <a:solidFill>
                  <a:srgbClr val="CC0000"/>
                </a:solidFill>
              </a:rPr>
              <a:t>The Hydrostatic Equation</a:t>
            </a:r>
          </a:p>
        </p:txBody>
      </p:sp>
      <p:sp>
        <p:nvSpPr>
          <p:cNvPr id="5123" name="Rectangle 3"/>
          <p:cNvSpPr>
            <a:spLocks noGrp="1" noChangeArrowheads="1"/>
          </p:cNvSpPr>
          <p:nvPr>
            <p:ph type="body" idx="1"/>
          </p:nvPr>
        </p:nvSpPr>
        <p:spPr>
          <a:xfrm>
            <a:off x="176463" y="1295400"/>
            <a:ext cx="11823032" cy="5334000"/>
          </a:xfrm>
        </p:spPr>
        <p:txBody>
          <a:bodyPr/>
          <a:lstStyle/>
          <a:p>
            <a:endParaRPr lang="en-US" altLang="en-US" dirty="0"/>
          </a:p>
          <a:p>
            <a:pPr>
              <a:buFont typeface="Courier New" panose="02070309020205020404" pitchFamily="49" charset="0"/>
              <a:buChar char="o"/>
            </a:pPr>
            <a:r>
              <a:rPr lang="en-US" altLang="en-US" sz="4000" dirty="0">
                <a:solidFill>
                  <a:srgbClr val="002060"/>
                </a:solidFill>
              </a:rPr>
              <a:t>Air is in hydrostatic equilibrium when the upward-directed pressure gradient force is exactly balanced by the downward force of gravity</a:t>
            </a:r>
            <a:r>
              <a:rPr lang="en-US" altLang="en-US" sz="4000" dirty="0" smtClean="0">
                <a:solidFill>
                  <a:srgbClr val="002060"/>
                </a:solidFill>
              </a:rPr>
              <a:t>.</a:t>
            </a:r>
          </a:p>
          <a:p>
            <a:pPr>
              <a:buFont typeface="Courier New" panose="02070309020205020404" pitchFamily="49" charset="0"/>
              <a:buChar char="o"/>
            </a:pPr>
            <a:r>
              <a:rPr lang="en-US" altLang="en-US" sz="4000" dirty="0" smtClean="0">
                <a:solidFill>
                  <a:srgbClr val="002060"/>
                </a:solidFill>
              </a:rPr>
              <a:t> </a:t>
            </a:r>
          </a:p>
          <a:p>
            <a:pPr>
              <a:buFont typeface="Courier New" panose="02070309020205020404" pitchFamily="49" charset="0"/>
              <a:buChar char="o"/>
            </a:pPr>
            <a:r>
              <a:rPr lang="en-US" altLang="en-US" sz="4000" dirty="0" smtClean="0">
                <a:solidFill>
                  <a:srgbClr val="002060"/>
                </a:solidFill>
              </a:rPr>
              <a:t>Next </a:t>
            </a:r>
            <a:r>
              <a:rPr lang="en-US" altLang="en-US" sz="4000" dirty="0">
                <a:solidFill>
                  <a:srgbClr val="002060"/>
                </a:solidFill>
              </a:rPr>
              <a:t>figure shows air in hydrostatic equilibrium. Since there is no net vertical force acting on the air, there is no net vertical acceleration, and the sum of the forces is equal to zero.  </a:t>
            </a:r>
          </a:p>
        </p:txBody>
      </p:sp>
    </p:spTree>
    <p:extLst>
      <p:ext uri="{BB962C8B-B14F-4D97-AF65-F5344CB8AC3E}">
        <p14:creationId xmlns:p14="http://schemas.microsoft.com/office/powerpoint/2010/main" val="197183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1"/>
            <a:ext cx="86106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43401"/>
            <a:ext cx="1295400" cy="473075"/>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2438400" cy="76993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0"/>
            <a:ext cx="3048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981201"/>
            <a:ext cx="3200400" cy="574675"/>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362200"/>
            <a:ext cx="381000" cy="261938"/>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352800"/>
            <a:ext cx="2032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1371600"/>
            <a:ext cx="457200" cy="338138"/>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971800"/>
            <a:ext cx="6096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9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128337" y="152400"/>
            <a:ext cx="11887200" cy="6705600"/>
          </a:xfrm>
        </p:spPr>
        <p:txBody>
          <a:bodyPr/>
          <a:lstStyle/>
          <a:p>
            <a:r>
              <a:rPr lang="en-US" altLang="en-US" sz="2400" dirty="0"/>
              <a:t>Since we know that pressure decreases with height, </a:t>
            </a:r>
            <a:r>
              <a:rPr lang="en-US" altLang="en-US" sz="2400" i="1" dirty="0" err="1"/>
              <a:t>dp</a:t>
            </a:r>
            <a:r>
              <a:rPr lang="en-US" altLang="en-US" sz="2400" dirty="0"/>
              <a:t> must be a negative quantity, and the upward pressure on the lower face of the shaded block must be slightly greater than the downward pressure on the upper face of the block. </a:t>
            </a:r>
          </a:p>
          <a:p>
            <a:r>
              <a:rPr lang="en-US" altLang="en-US" sz="2400" dirty="0"/>
              <a:t>Thus the net vertical force on the block due to the vertical gradient of pressure is upward and given by  </a:t>
            </a:r>
            <a:r>
              <a:rPr lang="en-US" altLang="en-US" sz="2400" i="1" dirty="0"/>
              <a:t>– </a:t>
            </a:r>
            <a:r>
              <a:rPr lang="en-US" altLang="en-US" sz="2400" i="1" dirty="0" err="1"/>
              <a:t>dp</a:t>
            </a:r>
            <a:r>
              <a:rPr lang="en-US" altLang="en-US" sz="2400" dirty="0"/>
              <a:t> as indicated in the figure. The balance of forces in the vertical requires that </a:t>
            </a:r>
          </a:p>
          <a:p>
            <a:endParaRPr lang="en-US" altLang="en-US" sz="2400" dirty="0"/>
          </a:p>
          <a:p>
            <a:pPr marL="0" indent="0">
              <a:buNone/>
            </a:pPr>
            <a:r>
              <a:rPr lang="en-US" altLang="en-US" sz="2400" dirty="0"/>
              <a:t>or</a:t>
            </a:r>
          </a:p>
          <a:p>
            <a:endParaRPr lang="en-US" altLang="en-US" sz="2400" dirty="0"/>
          </a:p>
          <a:p>
            <a:r>
              <a:rPr lang="en-US" altLang="en-US" sz="2400" dirty="0"/>
              <a:t>The second equation is termed the hydrostatic equation. It should be noted that the negative sign in equation 2 ensures that the pressure decreases with increasing height.</a:t>
            </a:r>
          </a:p>
          <a:p>
            <a:pPr>
              <a:buFontTx/>
              <a:buNone/>
            </a:pPr>
            <a:r>
              <a:rPr lang="en-US" altLang="en-US" sz="2400" dirty="0"/>
              <a:t>Since ρ = 1/α, equation 2 can be rearranged to give </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248400"/>
            <a:ext cx="1747838" cy="49688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95099"/>
            <a:ext cx="152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2274093"/>
            <a:ext cx="1600200"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6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0834" name="Rectangle 2"/>
              <p:cNvSpPr>
                <a:spLocks noGrp="1" noChangeArrowheads="1"/>
              </p:cNvSpPr>
              <p:nvPr>
                <p:ph type="body" idx="1"/>
              </p:nvPr>
            </p:nvSpPr>
            <p:spPr>
              <a:xfrm>
                <a:off x="288758" y="152400"/>
                <a:ext cx="11582400" cy="6553200"/>
              </a:xfrm>
            </p:spPr>
            <p:txBody>
              <a:bodyPr>
                <a:normAutofit/>
              </a:bodyPr>
              <a:lstStyle/>
              <a:p>
                <a:pPr>
                  <a:lnSpc>
                    <a:spcPct val="90000"/>
                  </a:lnSpc>
                </a:pPr>
                <a:r>
                  <a:rPr lang="en-US" altLang="en-US" sz="2400" dirty="0"/>
                  <a:t>If pressure at height z is p(z), we have, from equation 2,</a:t>
                </a: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r>
                  <a:rPr lang="en-US" altLang="en-US" sz="2400" dirty="0"/>
                  <a:t>Or, since p (   </a:t>
                </a:r>
                <a14:m>
                  <m:oMath xmlns:m="http://schemas.openxmlformats.org/officeDocument/2006/math">
                    <m:r>
                      <a:rPr lang="en-US" altLang="en-US" sz="2400" i="1" smtClean="0">
                        <a:latin typeface="Cambria Math" panose="02040503050406030204" pitchFamily="18" charset="0"/>
                        <a:ea typeface="Cambria Math" panose="02040503050406030204" pitchFamily="18" charset="0"/>
                      </a:rPr>
                      <m:t>∞</m:t>
                    </m:r>
                  </m:oMath>
                </a14:m>
                <a:r>
                  <a:rPr lang="en-US" altLang="en-US" sz="2400" dirty="0" smtClean="0"/>
                  <a:t>   </a:t>
                </a:r>
                <a:r>
                  <a:rPr lang="en-US" altLang="en-US" sz="2400" dirty="0"/>
                  <a:t>) – 0,</a:t>
                </a: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r>
                  <a:rPr lang="en-US" altLang="en-US" sz="2400" dirty="0"/>
                  <a:t>That is, the pressure at level z is equal to the weight of the air in the vertical column of unit cross-sectional area lying above that level. If the mass of earth’s atmosphere were uniformly distributed over the globe, the pressure at sea level would be 1013 </a:t>
                </a:r>
                <a:r>
                  <a:rPr lang="en-US" altLang="en-US" sz="2400" dirty="0" err="1"/>
                  <a:t>mb</a:t>
                </a:r>
                <a:r>
                  <a:rPr lang="en-US" altLang="en-US" sz="2400" dirty="0"/>
                  <a:t>, or 1.013  × 10PA, which is referred to a normal atmosphere pressure and abbreviated as 1 atm.</a:t>
                </a:r>
              </a:p>
            </p:txBody>
          </p:sp>
        </mc:Choice>
        <mc:Fallback>
          <p:sp>
            <p:nvSpPr>
              <p:cNvPr id="120834" name="Rectangle 2"/>
              <p:cNvSpPr>
                <a:spLocks noGrp="1" noRot="1" noChangeAspect="1" noMove="1" noResize="1" noEditPoints="1" noAdjustHandles="1" noChangeArrowheads="1" noChangeShapeType="1" noTextEdit="1"/>
              </p:cNvSpPr>
              <p:nvPr>
                <p:ph type="body" idx="1"/>
              </p:nvPr>
            </p:nvSpPr>
            <p:spPr>
              <a:xfrm>
                <a:off x="288758" y="152400"/>
                <a:ext cx="11582400" cy="6553200"/>
              </a:xfrm>
              <a:blipFill rotWithShape="0">
                <a:blip r:embed="rId2"/>
                <a:stretch>
                  <a:fillRect l="-684" t="-1302" r="-1947" b="-186"/>
                </a:stretch>
              </a:blipFill>
            </p:spPr>
            <p:txBody>
              <a:bodyPr/>
              <a:lstStyle/>
              <a:p>
                <a:r>
                  <a:rPr lang="en-US">
                    <a:noFill/>
                  </a:rPr>
                  <a:t> </a:t>
                </a:r>
              </a:p>
            </p:txBody>
          </p:sp>
        </mc:Fallback>
      </mc:AlternateContent>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1"/>
            <a:ext cx="4953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5867400"/>
            <a:ext cx="1428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914401"/>
            <a:ext cx="3505200" cy="1096963"/>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352801"/>
            <a:ext cx="2590800" cy="9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5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rculation and energy in the Hadley Cells over the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83" y="0"/>
            <a:ext cx="10856285" cy="61066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6255" y="6082537"/>
            <a:ext cx="12025745" cy="646331"/>
          </a:xfrm>
          <a:prstGeom prst="rect">
            <a:avLst/>
          </a:prstGeom>
        </p:spPr>
        <p:txBody>
          <a:bodyPr wrap="square">
            <a:spAutoFit/>
          </a:bodyPr>
          <a:lstStyle/>
          <a:p>
            <a:r>
              <a:rPr lang="en-US" sz="3600" dirty="0">
                <a:solidFill>
                  <a:srgbClr val="C00000"/>
                </a:solidFill>
              </a:rPr>
              <a:t>Circulation and energy in the Hadley Cells over the ocean</a:t>
            </a:r>
          </a:p>
        </p:txBody>
      </p:sp>
    </p:spTree>
    <p:extLst>
      <p:ext uri="{BB962C8B-B14F-4D97-AF65-F5344CB8AC3E}">
        <p14:creationId xmlns:p14="http://schemas.microsoft.com/office/powerpoint/2010/main" val="222815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10363200" cy="487362"/>
          </a:xfrm>
        </p:spPr>
        <p:txBody>
          <a:bodyPr>
            <a:noAutofit/>
          </a:bodyPr>
          <a:lstStyle/>
          <a:p>
            <a:r>
              <a:rPr lang="en-US" altLang="en-US" sz="4000" dirty="0">
                <a:solidFill>
                  <a:srgbClr val="C00000"/>
                </a:solidFill>
              </a:rPr>
              <a:t>Hydrostatic equation</a:t>
            </a:r>
          </a:p>
        </p:txBody>
      </p:sp>
      <p:sp>
        <p:nvSpPr>
          <p:cNvPr id="88067" name="Rectangle 3"/>
          <p:cNvSpPr>
            <a:spLocks noGrp="1" noChangeArrowheads="1"/>
          </p:cNvSpPr>
          <p:nvPr>
            <p:ph type="body" idx="1"/>
          </p:nvPr>
        </p:nvSpPr>
        <p:spPr>
          <a:xfrm>
            <a:off x="272715" y="724694"/>
            <a:ext cx="11726779" cy="5440363"/>
          </a:xfrm>
        </p:spPr>
        <p:txBody>
          <a:bodyPr/>
          <a:lstStyle/>
          <a:p>
            <a:pPr>
              <a:lnSpc>
                <a:spcPct val="80000"/>
              </a:lnSpc>
              <a:buFontTx/>
              <a:buNone/>
            </a:pPr>
            <a:r>
              <a:rPr lang="en-US" altLang="en-US" dirty="0"/>
              <a:t>The upward pressure gradient force acting on a thin slice of air (p decreases with z) is generally very closely in balance with the downward force due to gravitational force. Or:</a:t>
            </a:r>
          </a:p>
          <a:p>
            <a:pPr>
              <a:lnSpc>
                <a:spcPct val="80000"/>
              </a:lnSpc>
              <a:buFontTx/>
              <a:buNone/>
            </a:pPr>
            <a:endParaRPr lang="en-US" altLang="en-US" sz="3600" dirty="0">
              <a:solidFill>
                <a:schemeClr val="accent2"/>
              </a:solidFill>
            </a:endParaRPr>
          </a:p>
          <a:p>
            <a:pPr>
              <a:lnSpc>
                <a:spcPct val="80000"/>
              </a:lnSpc>
              <a:buFontTx/>
              <a:buNone/>
            </a:pPr>
            <a:r>
              <a:rPr lang="en-US" altLang="en-US" sz="3600" dirty="0">
                <a:solidFill>
                  <a:srgbClr val="C00000"/>
                </a:solidFill>
              </a:rPr>
              <a:t>If there is no vertical motion, the difference in </a:t>
            </a:r>
            <a:r>
              <a:rPr lang="en-US" altLang="en-US" sz="3600" dirty="0" err="1">
                <a:solidFill>
                  <a:srgbClr val="C00000"/>
                </a:solidFill>
              </a:rPr>
              <a:t>presuure</a:t>
            </a:r>
            <a:r>
              <a:rPr lang="en-US" altLang="en-US" sz="3600" dirty="0">
                <a:solidFill>
                  <a:srgbClr val="C00000"/>
                </a:solidFill>
              </a:rPr>
              <a:t> (</a:t>
            </a:r>
            <a:r>
              <a:rPr lang="en-US" altLang="en-US" sz="3600" i="1" dirty="0" err="1">
                <a:solidFill>
                  <a:srgbClr val="C00000"/>
                </a:solidFill>
              </a:rPr>
              <a:t>dp</a:t>
            </a:r>
            <a:r>
              <a:rPr lang="en-US" altLang="en-US" sz="3600" dirty="0">
                <a:solidFill>
                  <a:srgbClr val="C00000"/>
                </a:solidFill>
              </a:rPr>
              <a:t>) between two levels (</a:t>
            </a:r>
            <a:r>
              <a:rPr lang="en-US" altLang="en-US" sz="3600" i="1" dirty="0" err="1">
                <a:solidFill>
                  <a:srgbClr val="C00000"/>
                </a:solidFill>
              </a:rPr>
              <a:t>d</a:t>
            </a:r>
            <a:r>
              <a:rPr lang="en-US" altLang="en-US" i="1" dirty="0" err="1">
                <a:solidFill>
                  <a:srgbClr val="C00000"/>
                </a:solidFill>
              </a:rPr>
              <a:t>Z</a:t>
            </a:r>
            <a:r>
              <a:rPr lang="en-US" altLang="en-US" sz="3600" dirty="0">
                <a:solidFill>
                  <a:srgbClr val="C00000"/>
                </a:solidFill>
              </a:rPr>
              <a:t>) is caused by the weight of the layer of the air –</a:t>
            </a:r>
          </a:p>
          <a:p>
            <a:pPr>
              <a:lnSpc>
                <a:spcPct val="80000"/>
              </a:lnSpc>
              <a:buFontTx/>
              <a:buNone/>
            </a:pPr>
            <a:r>
              <a:rPr lang="en-US" altLang="en-US" sz="3600" dirty="0">
                <a:solidFill>
                  <a:srgbClr val="C00000"/>
                </a:solidFill>
              </a:rPr>
              <a:t>mass * acceleration due to gravity.  </a:t>
            </a:r>
          </a:p>
          <a:p>
            <a:pPr>
              <a:lnSpc>
                <a:spcPct val="80000"/>
              </a:lnSpc>
              <a:buFontTx/>
              <a:buNone/>
            </a:pPr>
            <a:endParaRPr lang="en-US" altLang="en-US" sz="3600" dirty="0">
              <a:solidFill>
                <a:schemeClr val="accent2"/>
              </a:solidFill>
            </a:endParaRPr>
          </a:p>
          <a:p>
            <a:pPr>
              <a:lnSpc>
                <a:spcPct val="80000"/>
              </a:lnSpc>
              <a:buFontTx/>
              <a:buNone/>
            </a:pPr>
            <a:endParaRPr lang="en-US" altLang="en-US" sz="3600" dirty="0">
              <a:solidFill>
                <a:schemeClr val="accent2"/>
              </a:solidFill>
            </a:endParaRPr>
          </a:p>
        </p:txBody>
      </p:sp>
      <p:pic>
        <p:nvPicPr>
          <p:cNvPr id="88072" name="Picture 8" descr="\begin{displaymath}[p(z)- p(z+dz)]A = \rho \,A\,dz\,g,&#10;\end{display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842" y="4880812"/>
            <a:ext cx="6705600" cy="9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676400" y="152400"/>
            <a:ext cx="8991600" cy="6553200"/>
          </a:xfrm>
        </p:spPr>
        <p:txBody>
          <a:bodyPr>
            <a:normAutofit lnSpcReduction="10000"/>
          </a:bodyPr>
          <a:lstStyle/>
          <a:p>
            <a:pPr>
              <a:lnSpc>
                <a:spcPct val="90000"/>
              </a:lnSpc>
            </a:pPr>
            <a:r>
              <a:rPr lang="en-US" altLang="en-US" sz="2400"/>
              <a:t>If pressure at height z is p(z), we have, from equation 2,</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t>Or since p (      ) – 0,</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t>That is, the pressure at level z is equal to the weight of the air in the vertical column of unit cross-sectional area lying above that level. If the mass of earth’s atmosphere were uniformly distributed over the globe, the pressure at sea level would be 1013 mb, or 1.013  × 10PA, which is referred to a normal atmosphere pressure and abbreviated as 1 atm.</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90801"/>
            <a:ext cx="4953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5867400"/>
            <a:ext cx="1428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14401"/>
            <a:ext cx="3505200" cy="1096963"/>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352801"/>
            <a:ext cx="2590800" cy="9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35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0"/>
            <a:ext cx="12047621" cy="1325563"/>
          </a:xfrm>
        </p:spPr>
        <p:txBody>
          <a:bodyPr/>
          <a:lstStyle/>
          <a:p>
            <a:pPr algn="ctr"/>
            <a:r>
              <a:rPr lang="en-US" dirty="0" smtClean="0"/>
              <a:t>Why is it of interest in the following expression to change from dependence in z to dependence on p?</a:t>
            </a:r>
            <a:endParaRPr lang="en-US" dirty="0"/>
          </a:p>
        </p:txBody>
      </p:sp>
      <p:sp>
        <p:nvSpPr>
          <p:cNvPr id="3" name="Content Placeholder 2"/>
          <p:cNvSpPr>
            <a:spLocks noGrp="1"/>
          </p:cNvSpPr>
          <p:nvPr>
            <p:ph idx="1"/>
          </p:nvPr>
        </p:nvSpPr>
        <p:spPr>
          <a:xfrm>
            <a:off x="144379" y="3529263"/>
            <a:ext cx="11935326" cy="2727158"/>
          </a:xfrm>
        </p:spPr>
        <p:txBody>
          <a:bodyPr>
            <a:normAutofit/>
          </a:bodyPr>
          <a:lstStyle/>
          <a:p>
            <a:endParaRPr lang="en-US" dirty="0" smtClean="0"/>
          </a:p>
          <a:p>
            <a:pPr marL="0" indent="0">
              <a:buNone/>
            </a:pPr>
            <a:r>
              <a:rPr lang="en-US" dirty="0">
                <a:solidFill>
                  <a:srgbClr val="C00000"/>
                </a:solidFill>
              </a:rPr>
              <a:t>To evaluate the heating rate in equation </a:t>
            </a:r>
            <a:r>
              <a:rPr lang="en-US" dirty="0" smtClean="0">
                <a:solidFill>
                  <a:srgbClr val="C00000"/>
                </a:solidFill>
              </a:rPr>
              <a:t>one needs </a:t>
            </a:r>
            <a:r>
              <a:rPr lang="en-US" dirty="0">
                <a:solidFill>
                  <a:srgbClr val="002060"/>
                </a:solidFill>
              </a:rPr>
              <a:t>p</a:t>
            </a:r>
            <a:r>
              <a:rPr lang="en-US" dirty="0" smtClean="0">
                <a:solidFill>
                  <a:srgbClr val="002060"/>
                </a:solidFill>
              </a:rPr>
              <a:t>rofile </a:t>
            </a:r>
            <a:r>
              <a:rPr lang="en-US" dirty="0">
                <a:solidFill>
                  <a:srgbClr val="002060"/>
                </a:solidFill>
              </a:rPr>
              <a:t>of IR upwelling and </a:t>
            </a:r>
            <a:r>
              <a:rPr lang="en-US" dirty="0" err="1">
                <a:solidFill>
                  <a:srgbClr val="002060"/>
                </a:solidFill>
              </a:rPr>
              <a:t>downwelling</a:t>
            </a:r>
            <a:r>
              <a:rPr lang="en-US" dirty="0">
                <a:solidFill>
                  <a:srgbClr val="002060"/>
                </a:solidFill>
              </a:rPr>
              <a:t> fluxes</a:t>
            </a:r>
          </a:p>
          <a:p>
            <a:pPr marL="0" indent="0">
              <a:buNone/>
            </a:pPr>
            <a:r>
              <a:rPr lang="en-US" dirty="0">
                <a:solidFill>
                  <a:srgbClr val="C00000"/>
                </a:solidFill>
              </a:rPr>
              <a:t>To compute the IR downward and upward fluxes, one </a:t>
            </a:r>
            <a:r>
              <a:rPr lang="en-US" dirty="0" smtClean="0">
                <a:solidFill>
                  <a:srgbClr val="C00000"/>
                </a:solidFill>
              </a:rPr>
              <a:t>needs the vertical structure of various parameters describing the atmosphere. For various reasons, it is more convenient to work in pressure coordinates than in height coordinates.</a:t>
            </a:r>
            <a:endParaRPr lang="en-US" dirty="0">
              <a:solidFill>
                <a:srgbClr val="C00000"/>
              </a:solidFill>
            </a:endParaRPr>
          </a:p>
        </p:txBody>
      </p:sp>
      <p:pic>
        <p:nvPicPr>
          <p:cNvPr id="4" name="Picture 3"/>
          <p:cNvPicPr>
            <a:picLocks noChangeAspect="1"/>
          </p:cNvPicPr>
          <p:nvPr/>
        </p:nvPicPr>
        <p:blipFill rotWithShape="1">
          <a:blip r:embed="rId2"/>
          <a:srcRect l="16989" t="56661" r="28691" b="23018"/>
          <a:stretch/>
        </p:blipFill>
        <p:spPr>
          <a:xfrm>
            <a:off x="1050255" y="1837027"/>
            <a:ext cx="8958268" cy="1579419"/>
          </a:xfrm>
          <a:prstGeom prst="rect">
            <a:avLst/>
          </a:prstGeom>
        </p:spPr>
      </p:pic>
    </p:spTree>
    <p:extLst>
      <p:ext uri="{BB962C8B-B14F-4D97-AF65-F5344CB8AC3E}">
        <p14:creationId xmlns:p14="http://schemas.microsoft.com/office/powerpoint/2010/main" val="410573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C00000"/>
                </a:solidFill>
              </a:rPr>
              <a:t>Extra material (not required)</a:t>
            </a:r>
            <a:endParaRPr lang="en-US" dirty="0">
              <a:solidFill>
                <a:srgbClr val="C00000"/>
              </a:solidFill>
            </a:endParaRPr>
          </a:p>
        </p:txBody>
      </p:sp>
    </p:spTree>
    <p:extLst>
      <p:ext uri="{BB962C8B-B14F-4D97-AF65-F5344CB8AC3E}">
        <p14:creationId xmlns:p14="http://schemas.microsoft.com/office/powerpoint/2010/main" val="3613204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2225"/>
            <a:ext cx="8229600" cy="533400"/>
          </a:xfrm>
        </p:spPr>
        <p:txBody>
          <a:bodyPr>
            <a:normAutofit fontScale="90000"/>
          </a:bodyPr>
          <a:lstStyle/>
          <a:p>
            <a:pPr eaLnBrk="1" hangingPunct="1"/>
            <a:r>
              <a:rPr lang="en-US" altLang="en-US" sz="3600">
                <a:solidFill>
                  <a:srgbClr val="CC0000"/>
                </a:solidFill>
              </a:rPr>
              <a:t>Adiabatic lapse rate</a:t>
            </a:r>
          </a:p>
        </p:txBody>
      </p:sp>
      <p:sp>
        <p:nvSpPr>
          <p:cNvPr id="4099" name="Rectangle 3"/>
          <p:cNvSpPr>
            <a:spLocks noGrp="1" noChangeArrowheads="1"/>
          </p:cNvSpPr>
          <p:nvPr>
            <p:ph type="body" idx="1"/>
          </p:nvPr>
        </p:nvSpPr>
        <p:spPr>
          <a:xfrm>
            <a:off x="219456" y="573088"/>
            <a:ext cx="11594592" cy="6172200"/>
          </a:xfrm>
        </p:spPr>
        <p:txBody>
          <a:bodyPr>
            <a:normAutofit/>
          </a:bodyPr>
          <a:lstStyle/>
          <a:p>
            <a:pPr eaLnBrk="1" hangingPunct="1">
              <a:lnSpc>
                <a:spcPct val="80000"/>
              </a:lnSpc>
            </a:pPr>
            <a:endParaRPr lang="en-US" altLang="en-US" sz="100" b="1" dirty="0"/>
          </a:p>
          <a:p>
            <a:pPr>
              <a:lnSpc>
                <a:spcPct val="80000"/>
              </a:lnSpc>
              <a:spcBef>
                <a:spcPts val="600"/>
              </a:spcBef>
              <a:buNone/>
            </a:pPr>
            <a:r>
              <a:rPr lang="en-US" altLang="en-US" dirty="0">
                <a:solidFill>
                  <a:srgbClr val="002060"/>
                </a:solidFill>
              </a:rPr>
              <a:t>If process adiabatic         </a:t>
            </a:r>
            <a:r>
              <a:rPr lang="en-US" altLang="en-US" i="1" dirty="0" err="1">
                <a:solidFill>
                  <a:srgbClr val="002060"/>
                </a:solidFill>
              </a:rPr>
              <a:t>dq</a:t>
            </a:r>
            <a:r>
              <a:rPr lang="en-US" altLang="en-US" dirty="0">
                <a:solidFill>
                  <a:srgbClr val="002060"/>
                </a:solidFill>
              </a:rPr>
              <a:t> = 0 and  in hydrostatic equilibrium, in following eq. </a:t>
            </a:r>
            <a:endParaRPr lang="en-US" altLang="en-US" b="1" dirty="0">
              <a:solidFill>
                <a:srgbClr val="002060"/>
              </a:solidFill>
            </a:endParaRPr>
          </a:p>
          <a:p>
            <a:pPr algn="ctr">
              <a:lnSpc>
                <a:spcPct val="80000"/>
              </a:lnSpc>
              <a:spcBef>
                <a:spcPts val="600"/>
              </a:spcBef>
              <a:buNone/>
            </a:pPr>
            <a:r>
              <a:rPr lang="en-US" altLang="en-US" b="1" u="sng" dirty="0" err="1">
                <a:solidFill>
                  <a:srgbClr val="002060"/>
                </a:solidFill>
              </a:rPr>
              <a:t>dq</a:t>
            </a:r>
            <a:r>
              <a:rPr lang="en-US" altLang="en-US" b="1" u="sng" dirty="0">
                <a:solidFill>
                  <a:srgbClr val="002060"/>
                </a:solidFill>
              </a:rPr>
              <a:t> = </a:t>
            </a:r>
            <a:r>
              <a:rPr lang="en-US" altLang="en-US" b="1" u="sng" dirty="0" err="1">
                <a:solidFill>
                  <a:srgbClr val="002060"/>
                </a:solidFill>
              </a:rPr>
              <a:t>c</a:t>
            </a:r>
            <a:r>
              <a:rPr lang="en-US" altLang="en-US" b="1" u="sng" baseline="-25000" dirty="0" err="1">
                <a:solidFill>
                  <a:srgbClr val="002060"/>
                </a:solidFill>
              </a:rPr>
              <a:t>p</a:t>
            </a:r>
            <a:r>
              <a:rPr lang="en-US" altLang="en-US" b="1" u="sng" dirty="0" err="1">
                <a:solidFill>
                  <a:srgbClr val="002060"/>
                </a:solidFill>
              </a:rPr>
              <a:t>dT</a:t>
            </a:r>
            <a:r>
              <a:rPr lang="en-US" altLang="en-US" b="1" u="sng" dirty="0">
                <a:solidFill>
                  <a:srgbClr val="002060"/>
                </a:solidFill>
              </a:rPr>
              <a:t> – </a:t>
            </a:r>
            <a:r>
              <a:rPr lang="en-US" altLang="en-US" b="1" i="1" u="sng" dirty="0">
                <a:solidFill>
                  <a:srgbClr val="002060"/>
                </a:solidFill>
                <a:sym typeface="Symbol" panose="05050102010706020507" pitchFamily="18" charset="2"/>
              </a:rPr>
              <a:t></a:t>
            </a:r>
            <a:r>
              <a:rPr lang="en-US" altLang="en-US" b="1" u="sng" dirty="0" err="1">
                <a:solidFill>
                  <a:srgbClr val="002060"/>
                </a:solidFill>
              </a:rPr>
              <a:t>dp</a:t>
            </a:r>
            <a:r>
              <a:rPr lang="en-US" altLang="en-US" b="1" u="sng" dirty="0">
                <a:solidFill>
                  <a:srgbClr val="002060"/>
                </a:solidFill>
              </a:rPr>
              <a:t>  </a:t>
            </a:r>
          </a:p>
          <a:p>
            <a:pPr>
              <a:lnSpc>
                <a:spcPct val="80000"/>
              </a:lnSpc>
              <a:spcBef>
                <a:spcPts val="600"/>
              </a:spcBef>
              <a:buNone/>
            </a:pPr>
            <a:r>
              <a:rPr lang="en-US" altLang="en-US" dirty="0">
                <a:solidFill>
                  <a:srgbClr val="002060"/>
                </a:solidFill>
              </a:rPr>
              <a:t>we can simplify:  </a:t>
            </a:r>
            <a:endParaRPr lang="en-US" altLang="en-US" b="1" dirty="0">
              <a:solidFill>
                <a:srgbClr val="002060"/>
              </a:solidFill>
            </a:endParaRPr>
          </a:p>
          <a:p>
            <a:pPr algn="ctr">
              <a:lnSpc>
                <a:spcPct val="80000"/>
              </a:lnSpc>
              <a:spcBef>
                <a:spcPts val="600"/>
              </a:spcBef>
              <a:buNone/>
            </a:pPr>
            <a:r>
              <a:rPr lang="en-US" altLang="en-US" b="1" dirty="0">
                <a:solidFill>
                  <a:srgbClr val="002060"/>
                </a:solidFill>
              </a:rPr>
              <a:t>0=</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 – </a:t>
            </a:r>
            <a:r>
              <a:rPr lang="en-US" altLang="en-US" b="1" i="1" dirty="0">
                <a:solidFill>
                  <a:srgbClr val="002060"/>
                </a:solidFill>
                <a:sym typeface="Symbol" panose="05050102010706020507" pitchFamily="18" charset="2"/>
              </a:rPr>
              <a:t></a:t>
            </a:r>
            <a:r>
              <a:rPr lang="en-US" altLang="en-US" b="1" dirty="0" err="1">
                <a:solidFill>
                  <a:srgbClr val="002060"/>
                </a:solidFill>
              </a:rPr>
              <a:t>dp</a:t>
            </a:r>
            <a:r>
              <a:rPr lang="en-US" altLang="en-US" b="1" dirty="0">
                <a:solidFill>
                  <a:srgbClr val="002060"/>
                </a:solidFill>
              </a:rPr>
              <a:t> </a:t>
            </a:r>
          </a:p>
          <a:p>
            <a:pPr algn="ctr">
              <a:lnSpc>
                <a:spcPct val="80000"/>
              </a:lnSpc>
              <a:spcBef>
                <a:spcPts val="600"/>
              </a:spcBef>
            </a:pPr>
            <a:endParaRPr lang="en-US" altLang="en-US" b="1" dirty="0">
              <a:solidFill>
                <a:srgbClr val="002060"/>
              </a:solidFill>
            </a:endParaRPr>
          </a:p>
          <a:p>
            <a:pPr>
              <a:lnSpc>
                <a:spcPct val="80000"/>
              </a:lnSpc>
              <a:spcBef>
                <a:spcPts val="600"/>
              </a:spcBef>
              <a:buNone/>
            </a:pPr>
            <a:r>
              <a:rPr lang="en-US" altLang="en-US" dirty="0">
                <a:solidFill>
                  <a:srgbClr val="002060"/>
                </a:solidFill>
              </a:rPr>
              <a:t>Divide by </a:t>
            </a:r>
            <a:r>
              <a:rPr lang="en-US" altLang="en-US" dirty="0" err="1">
                <a:solidFill>
                  <a:srgbClr val="002060"/>
                </a:solidFill>
              </a:rPr>
              <a:t>dz</a:t>
            </a:r>
            <a:r>
              <a:rPr lang="en-US" altLang="en-US" dirty="0">
                <a:solidFill>
                  <a:srgbClr val="002060"/>
                </a:solidFill>
              </a:rPr>
              <a:t>:</a:t>
            </a:r>
            <a:r>
              <a:rPr lang="en-US" altLang="en-US" b="1" dirty="0">
                <a:solidFill>
                  <a:srgbClr val="002060"/>
                </a:solidFill>
              </a:rPr>
              <a:t>		0=</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 </a:t>
            </a:r>
            <a:r>
              <a:rPr lang="en-US" altLang="en-US" b="1" i="1" dirty="0">
                <a:solidFill>
                  <a:srgbClr val="002060"/>
                </a:solidFill>
                <a:sym typeface="Symbol" panose="05050102010706020507" pitchFamily="18" charset="2"/>
              </a:rPr>
              <a:t></a:t>
            </a:r>
            <a:r>
              <a:rPr lang="en-US" altLang="en-US" b="1" dirty="0" err="1">
                <a:solidFill>
                  <a:srgbClr val="002060"/>
                </a:solidFill>
              </a:rPr>
              <a:t>dp</a:t>
            </a:r>
            <a:r>
              <a:rPr lang="en-US" altLang="en-US" b="1" dirty="0">
                <a:solidFill>
                  <a:srgbClr val="002060"/>
                </a:solidFill>
              </a:rPr>
              <a:t>/</a:t>
            </a:r>
            <a:r>
              <a:rPr lang="en-US" altLang="en-US" b="1" dirty="0" err="1">
                <a:solidFill>
                  <a:srgbClr val="002060"/>
                </a:solidFill>
              </a:rPr>
              <a:t>dz</a:t>
            </a:r>
            <a:endParaRPr lang="en-US" altLang="en-US" b="1" dirty="0">
              <a:solidFill>
                <a:srgbClr val="002060"/>
              </a:solidFill>
            </a:endParaRPr>
          </a:p>
          <a:p>
            <a:pPr>
              <a:lnSpc>
                <a:spcPct val="80000"/>
              </a:lnSpc>
              <a:spcBef>
                <a:spcPts val="600"/>
              </a:spcBef>
            </a:pPr>
            <a:endParaRPr lang="en-US" altLang="en-US" b="1" dirty="0">
              <a:solidFill>
                <a:srgbClr val="002060"/>
              </a:solidFill>
            </a:endParaRPr>
          </a:p>
          <a:p>
            <a:pPr>
              <a:lnSpc>
                <a:spcPct val="80000"/>
              </a:lnSpc>
              <a:spcBef>
                <a:spcPts val="600"/>
              </a:spcBef>
              <a:buNone/>
            </a:pPr>
            <a:r>
              <a:rPr lang="en-US" altLang="en-US" dirty="0">
                <a:solidFill>
                  <a:srgbClr val="002060"/>
                </a:solidFill>
              </a:rPr>
              <a:t>and use:		</a:t>
            </a:r>
            <a:r>
              <a:rPr lang="en-US" altLang="en-US" b="1" i="1" dirty="0" err="1">
                <a:solidFill>
                  <a:srgbClr val="002060"/>
                </a:solidFill>
              </a:rPr>
              <a:t>gdz</a:t>
            </a:r>
            <a:r>
              <a:rPr lang="en-US" altLang="en-US" b="1" i="1" dirty="0">
                <a:solidFill>
                  <a:srgbClr val="002060"/>
                </a:solidFill>
              </a:rPr>
              <a:t> = -</a:t>
            </a:r>
            <a:r>
              <a:rPr lang="en-US" altLang="en-US" b="1" i="1" dirty="0">
                <a:solidFill>
                  <a:srgbClr val="002060"/>
                </a:solidFill>
                <a:sym typeface="Symbol" panose="05050102010706020507" pitchFamily="18" charset="2"/>
              </a:rPr>
              <a:t></a:t>
            </a:r>
            <a:r>
              <a:rPr lang="en-US" altLang="en-US" b="1" i="1" dirty="0" err="1">
                <a:solidFill>
                  <a:srgbClr val="002060"/>
                </a:solidFill>
              </a:rPr>
              <a:t>dp</a:t>
            </a:r>
            <a:endParaRPr lang="en-US" altLang="en-US" b="1" i="1" dirty="0">
              <a:solidFill>
                <a:srgbClr val="002060"/>
              </a:solidFill>
            </a:endParaRPr>
          </a:p>
          <a:p>
            <a:pPr>
              <a:lnSpc>
                <a:spcPct val="80000"/>
              </a:lnSpc>
              <a:spcBef>
                <a:spcPts val="600"/>
              </a:spcBef>
              <a:buNone/>
            </a:pPr>
            <a:endParaRPr lang="en-US" altLang="en-US" b="1" u="sng" dirty="0">
              <a:solidFill>
                <a:srgbClr val="002060"/>
              </a:solidFill>
            </a:endParaRPr>
          </a:p>
          <a:p>
            <a:pPr>
              <a:lnSpc>
                <a:spcPct val="80000"/>
              </a:lnSpc>
              <a:spcBef>
                <a:spcPts val="600"/>
              </a:spcBef>
              <a:buNone/>
            </a:pPr>
            <a:r>
              <a:rPr lang="en-US" altLang="en-US" b="1" dirty="0">
                <a:solidFill>
                  <a:srgbClr val="002060"/>
                </a:solidFill>
              </a:rPr>
              <a:t>Separate </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in :	 0= </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a:t>
            </a:r>
            <a:r>
              <a:rPr lang="en-US" altLang="en-US" b="1" dirty="0" err="1">
                <a:solidFill>
                  <a:srgbClr val="002060"/>
                </a:solidFill>
              </a:rPr>
              <a:t>gdz</a:t>
            </a:r>
            <a:r>
              <a:rPr lang="en-US" altLang="en-US" b="1" dirty="0">
                <a:solidFill>
                  <a:srgbClr val="002060"/>
                </a:solidFill>
              </a:rPr>
              <a:t>/</a:t>
            </a:r>
            <a:r>
              <a:rPr lang="en-US" altLang="en-US" b="1" dirty="0" err="1">
                <a:solidFill>
                  <a:srgbClr val="002060"/>
                </a:solidFill>
              </a:rPr>
              <a:t>dz</a:t>
            </a:r>
            <a:endParaRPr lang="en-US" altLang="en-US" dirty="0">
              <a:solidFill>
                <a:srgbClr val="002060"/>
              </a:solidFill>
            </a:endParaRPr>
          </a:p>
          <a:p>
            <a:pPr>
              <a:lnSpc>
                <a:spcPct val="80000"/>
              </a:lnSpc>
              <a:spcBef>
                <a:spcPts val="600"/>
              </a:spcBef>
              <a:buNone/>
            </a:pPr>
            <a:r>
              <a:rPr lang="en-US" altLang="en-US" dirty="0">
                <a:solidFill>
                  <a:srgbClr val="002060"/>
                </a:solidFill>
              </a:rPr>
              <a:t>We get:	</a:t>
            </a:r>
            <a:r>
              <a:rPr lang="en-US" altLang="en-US" b="1" dirty="0">
                <a:solidFill>
                  <a:srgbClr val="002060"/>
                </a:solidFill>
              </a:rPr>
              <a:t> -</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 </a:t>
            </a:r>
            <a:r>
              <a:rPr lang="en-US" altLang="en-US" b="1" dirty="0" err="1">
                <a:solidFill>
                  <a:srgbClr val="002060"/>
                </a:solidFill>
              </a:rPr>
              <a:t>gdz</a:t>
            </a:r>
            <a:r>
              <a:rPr lang="en-US" altLang="en-US" b="1" dirty="0">
                <a:solidFill>
                  <a:srgbClr val="002060"/>
                </a:solidFill>
              </a:rPr>
              <a:t>/</a:t>
            </a:r>
            <a:r>
              <a:rPr lang="en-US" altLang="en-US" b="1" dirty="0" err="1">
                <a:solidFill>
                  <a:srgbClr val="002060"/>
                </a:solidFill>
              </a:rPr>
              <a:t>dz</a:t>
            </a:r>
            <a:endParaRPr lang="en-US" altLang="en-US" dirty="0">
              <a:solidFill>
                <a:srgbClr val="002060"/>
              </a:solidFill>
            </a:endParaRPr>
          </a:p>
          <a:p>
            <a:pPr algn="ctr">
              <a:lnSpc>
                <a:spcPct val="80000"/>
              </a:lnSpc>
              <a:spcBef>
                <a:spcPts val="600"/>
              </a:spcBef>
              <a:buNone/>
            </a:pPr>
            <a:r>
              <a:rPr lang="en-US" altLang="en-US" b="1" dirty="0">
                <a:solidFill>
                  <a:srgbClr val="002060"/>
                </a:solidFill>
              </a:rPr>
              <a:t>-(</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a:t>
            </a:r>
            <a:r>
              <a:rPr lang="en-US" altLang="en-US" b="1" baseline="-25000" dirty="0">
                <a:solidFill>
                  <a:srgbClr val="002060"/>
                </a:solidFill>
              </a:rPr>
              <a:t>dry parcel</a:t>
            </a:r>
            <a:r>
              <a:rPr lang="en-US" altLang="en-US" b="1" dirty="0">
                <a:solidFill>
                  <a:srgbClr val="002060"/>
                </a:solidFill>
              </a:rPr>
              <a:t>  = g/</a:t>
            </a:r>
            <a:r>
              <a:rPr lang="en-US" altLang="en-US" b="1" dirty="0" err="1">
                <a:solidFill>
                  <a:srgbClr val="002060"/>
                </a:solidFill>
              </a:rPr>
              <a:t>c</a:t>
            </a:r>
            <a:r>
              <a:rPr lang="en-US" altLang="en-US" b="1" baseline="-25000" dirty="0" err="1">
                <a:solidFill>
                  <a:srgbClr val="002060"/>
                </a:solidFill>
              </a:rPr>
              <a:t>p</a:t>
            </a:r>
            <a:r>
              <a:rPr lang="en-US" altLang="en-US" b="1" dirty="0">
                <a:solidFill>
                  <a:srgbClr val="002060"/>
                </a:solidFill>
              </a:rPr>
              <a:t>  =</a:t>
            </a:r>
            <a:r>
              <a:rPr lang="en-US" altLang="en-US" b="1" dirty="0">
                <a:solidFill>
                  <a:srgbClr val="002060"/>
                </a:solidFill>
                <a:sym typeface="Symbol" panose="05050102010706020507" pitchFamily="18" charset="2"/>
              </a:rPr>
              <a:t></a:t>
            </a:r>
            <a:r>
              <a:rPr lang="en-US" altLang="en-US" b="1" dirty="0">
                <a:solidFill>
                  <a:srgbClr val="002060"/>
                </a:solidFill>
              </a:rPr>
              <a:t>d</a:t>
            </a:r>
            <a:endParaRPr lang="en-US" altLang="en-US" dirty="0">
              <a:solidFill>
                <a:srgbClr val="002060"/>
              </a:solidFill>
              <a:sym typeface="Symbol" panose="05050102010706020507" pitchFamily="18" charset="2"/>
            </a:endParaRPr>
          </a:p>
          <a:p>
            <a:pPr eaLnBrk="1" hangingPunct="1">
              <a:lnSpc>
                <a:spcPct val="80000"/>
              </a:lnSpc>
              <a:buFontTx/>
              <a:buNone/>
            </a:pPr>
            <a:r>
              <a:rPr lang="en-US" altLang="en-US" sz="2400" dirty="0">
                <a:solidFill>
                  <a:srgbClr val="CC0000"/>
                </a:solidFill>
                <a:sym typeface="Symbol" panose="05050102010706020507" pitchFamily="18" charset="2"/>
              </a:rPr>
              <a:t></a:t>
            </a:r>
            <a:r>
              <a:rPr lang="en-US" altLang="en-US" sz="2400" dirty="0">
                <a:solidFill>
                  <a:srgbClr val="CC0000"/>
                </a:solidFill>
              </a:rPr>
              <a:t>d - the dry adiabatic lapse rate</a:t>
            </a:r>
          </a:p>
          <a:p>
            <a:pPr eaLnBrk="1" hangingPunct="1">
              <a:lnSpc>
                <a:spcPct val="80000"/>
              </a:lnSpc>
              <a:buFontTx/>
              <a:buNone/>
            </a:pPr>
            <a:r>
              <a:rPr lang="en-US" altLang="en-US" sz="2400" dirty="0">
                <a:solidFill>
                  <a:srgbClr val="CC0000"/>
                </a:solidFill>
              </a:rPr>
              <a:t>g=9.81 ms</a:t>
            </a:r>
            <a:r>
              <a:rPr lang="en-US" altLang="en-US" sz="2400" baseline="30000" dirty="0">
                <a:solidFill>
                  <a:srgbClr val="CC0000"/>
                </a:solidFill>
              </a:rPr>
              <a:t>-2</a:t>
            </a:r>
            <a:r>
              <a:rPr lang="en-US" altLang="en-US" sz="2400" dirty="0">
                <a:solidFill>
                  <a:srgbClr val="CC0000"/>
                </a:solidFill>
              </a:rPr>
              <a:t>; </a:t>
            </a:r>
            <a:r>
              <a:rPr lang="en-US" altLang="en-US" sz="2400" dirty="0" err="1">
                <a:solidFill>
                  <a:srgbClr val="CC0000"/>
                </a:solidFill>
              </a:rPr>
              <a:t>c</a:t>
            </a:r>
            <a:r>
              <a:rPr lang="en-US" altLang="en-US" sz="2400" baseline="-25000" dirty="0" err="1">
                <a:solidFill>
                  <a:srgbClr val="CC0000"/>
                </a:solidFill>
              </a:rPr>
              <a:t>p</a:t>
            </a:r>
            <a:r>
              <a:rPr lang="en-US" altLang="en-US" sz="2400" dirty="0">
                <a:solidFill>
                  <a:srgbClr val="CC0000"/>
                </a:solidFill>
              </a:rPr>
              <a:t>=1004Jkg</a:t>
            </a:r>
            <a:r>
              <a:rPr lang="en-US" altLang="en-US" sz="2400" baseline="30000" dirty="0">
                <a:solidFill>
                  <a:srgbClr val="CC0000"/>
                </a:solidFill>
              </a:rPr>
              <a:t>-1</a:t>
            </a:r>
            <a:r>
              <a:rPr lang="en-US" altLang="en-US" sz="2400" dirty="0">
                <a:solidFill>
                  <a:srgbClr val="CC0000"/>
                </a:solidFill>
              </a:rPr>
              <a:t>deg</a:t>
            </a:r>
            <a:r>
              <a:rPr lang="en-US" altLang="en-US" sz="2400" baseline="30000" dirty="0">
                <a:solidFill>
                  <a:srgbClr val="CC0000"/>
                </a:solidFill>
              </a:rPr>
              <a:t>-1</a:t>
            </a:r>
            <a:r>
              <a:rPr lang="en-US" altLang="en-US" sz="2400" dirty="0">
                <a:solidFill>
                  <a:srgbClr val="CC0000"/>
                </a:solidFill>
              </a:rPr>
              <a:t>; therefore: </a:t>
            </a:r>
            <a:r>
              <a:rPr lang="en-US" altLang="en-US" sz="2400" dirty="0">
                <a:solidFill>
                  <a:srgbClr val="CC0000"/>
                </a:solidFill>
                <a:sym typeface="Symbol" panose="05050102010706020507" pitchFamily="18" charset="2"/>
              </a:rPr>
              <a:t></a:t>
            </a:r>
            <a:r>
              <a:rPr lang="en-US" altLang="en-US" sz="2400" dirty="0">
                <a:solidFill>
                  <a:srgbClr val="CC0000"/>
                </a:solidFill>
              </a:rPr>
              <a:t>d =9.8 </a:t>
            </a:r>
            <a:r>
              <a:rPr lang="en-US" altLang="en-US" sz="2400" dirty="0" err="1">
                <a:solidFill>
                  <a:srgbClr val="CC0000"/>
                </a:solidFill>
              </a:rPr>
              <a:t>deg</a:t>
            </a:r>
            <a:r>
              <a:rPr lang="en-US" altLang="en-US" sz="2400" dirty="0">
                <a:solidFill>
                  <a:srgbClr val="CC0000"/>
                </a:solidFill>
              </a:rPr>
              <a:t> km</a:t>
            </a:r>
            <a:r>
              <a:rPr lang="en-US" altLang="en-US" sz="2400" baseline="30000" dirty="0">
                <a:solidFill>
                  <a:srgbClr val="CC0000"/>
                </a:solidFill>
              </a:rPr>
              <a:t>-1</a:t>
            </a:r>
          </a:p>
        </p:txBody>
      </p:sp>
      <p:cxnSp>
        <p:nvCxnSpPr>
          <p:cNvPr id="6" name="Straight Arrow Connector 5"/>
          <p:cNvCxnSpPr/>
          <p:nvPr/>
        </p:nvCxnSpPr>
        <p:spPr>
          <a:xfrm>
            <a:off x="5029200" y="914400"/>
            <a:ext cx="457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74B8D2-8BAF-403E-97CA-94F908B09E5A}" type="slidenum">
              <a:rPr lang="en-US" altLang="en-US" sz="1400"/>
              <a:pPr>
                <a:spcBef>
                  <a:spcPct val="0"/>
                </a:spcBef>
                <a:buFontTx/>
                <a:buNone/>
              </a:pPr>
              <a:t>34</a:t>
            </a:fld>
            <a:endParaRPr lang="en-US" altLang="en-US" sz="1400"/>
          </a:p>
        </p:txBody>
      </p:sp>
    </p:spTree>
    <p:extLst>
      <p:ext uri="{BB962C8B-B14F-4D97-AF65-F5344CB8AC3E}">
        <p14:creationId xmlns:p14="http://schemas.microsoft.com/office/powerpoint/2010/main" val="290213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ematic of laminar and turbulent flow in the boundary layer; velocity is zero at the sur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89" y="664400"/>
            <a:ext cx="10090485" cy="5158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4343" y="18069"/>
            <a:ext cx="6341423" cy="646331"/>
          </a:xfrm>
          <a:prstGeom prst="rect">
            <a:avLst/>
          </a:prstGeom>
        </p:spPr>
        <p:txBody>
          <a:bodyPr wrap="square">
            <a:spAutoFit/>
          </a:bodyPr>
          <a:lstStyle/>
          <a:p>
            <a:r>
              <a:rPr lang="en-US" sz="3600" b="1" dirty="0" smtClean="0">
                <a:solidFill>
                  <a:srgbClr val="C00000"/>
                </a:solidFill>
              </a:rPr>
              <a:t>Turbulent </a:t>
            </a:r>
            <a:r>
              <a:rPr lang="en-US" sz="3600" b="1" dirty="0">
                <a:solidFill>
                  <a:srgbClr val="C00000"/>
                </a:solidFill>
              </a:rPr>
              <a:t>and Laminar Flow</a:t>
            </a:r>
          </a:p>
        </p:txBody>
      </p:sp>
      <p:sp>
        <p:nvSpPr>
          <p:cNvPr id="3" name="Rectangle 2"/>
          <p:cNvSpPr/>
          <p:nvPr/>
        </p:nvSpPr>
        <p:spPr>
          <a:xfrm>
            <a:off x="273132" y="5822653"/>
            <a:ext cx="11127180" cy="1077218"/>
          </a:xfrm>
          <a:prstGeom prst="rect">
            <a:avLst/>
          </a:prstGeom>
        </p:spPr>
        <p:txBody>
          <a:bodyPr wrap="square">
            <a:spAutoFit/>
          </a:bodyPr>
          <a:lstStyle/>
          <a:p>
            <a:pPr algn="ctr"/>
            <a:r>
              <a:rPr lang="en-US" sz="3200" dirty="0">
                <a:solidFill>
                  <a:srgbClr val="C00000"/>
                </a:solidFill>
              </a:rPr>
              <a:t>Schematic of laminar and turbulent flow in the boundary layer; velocity is zero at the surface.</a:t>
            </a:r>
          </a:p>
        </p:txBody>
      </p:sp>
    </p:spTree>
    <p:extLst>
      <p:ext uri="{BB962C8B-B14F-4D97-AF65-F5344CB8AC3E}">
        <p14:creationId xmlns:p14="http://schemas.microsoft.com/office/powerpoint/2010/main" val="91732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75" y="179729"/>
            <a:ext cx="12036425" cy="3970318"/>
          </a:xfrm>
          <a:prstGeom prst="rect">
            <a:avLst/>
          </a:prstGeom>
        </p:spPr>
        <p:txBody>
          <a:bodyPr wrap="square">
            <a:spAutoFit/>
          </a:bodyPr>
          <a:lstStyle/>
          <a:p>
            <a:r>
              <a:rPr lang="en-US" sz="3600" dirty="0" smtClean="0">
                <a:solidFill>
                  <a:srgbClr val="C00000"/>
                </a:solidFill>
              </a:rPr>
              <a:t>Heat capacity </a:t>
            </a:r>
            <a:r>
              <a:rPr lang="en-US" sz="3600" dirty="0" smtClean="0">
                <a:solidFill>
                  <a:srgbClr val="002060"/>
                </a:solidFill>
              </a:rPr>
              <a:t>(C) </a:t>
            </a:r>
            <a:r>
              <a:rPr lang="en-US" sz="3600" dirty="0">
                <a:solidFill>
                  <a:srgbClr val="002060"/>
                </a:solidFill>
              </a:rPr>
              <a:t>or thermal capacity </a:t>
            </a:r>
            <a:r>
              <a:rPr lang="en-US" sz="3600" dirty="0" smtClean="0">
                <a:solidFill>
                  <a:srgbClr val="002060"/>
                </a:solidFill>
              </a:rPr>
              <a:t>is the </a:t>
            </a:r>
            <a:r>
              <a:rPr lang="en-US" sz="3600" dirty="0">
                <a:solidFill>
                  <a:srgbClr val="002060"/>
                </a:solidFill>
              </a:rPr>
              <a:t>ratio of the heat </a:t>
            </a:r>
            <a:r>
              <a:rPr lang="en-US" sz="3600" dirty="0" smtClean="0">
                <a:solidFill>
                  <a:srgbClr val="002060"/>
                </a:solidFill>
              </a:rPr>
              <a:t> (Q) added </a:t>
            </a:r>
            <a:r>
              <a:rPr lang="en-US" sz="3600" dirty="0">
                <a:solidFill>
                  <a:srgbClr val="002060"/>
                </a:solidFill>
              </a:rPr>
              <a:t>to (or removed from) an object to the resulting temperature </a:t>
            </a:r>
            <a:r>
              <a:rPr lang="en-US" sz="3600" dirty="0" smtClean="0">
                <a:solidFill>
                  <a:srgbClr val="002060"/>
                </a:solidFill>
              </a:rPr>
              <a:t>change </a:t>
            </a:r>
            <a:r>
              <a:rPr lang="el-GR" sz="3600" dirty="0" smtClean="0">
                <a:solidFill>
                  <a:srgbClr val="002060"/>
                </a:solidFill>
              </a:rPr>
              <a:t>Δ</a:t>
            </a:r>
            <a:r>
              <a:rPr lang="en-US" sz="3600" dirty="0" smtClean="0">
                <a:solidFill>
                  <a:srgbClr val="002060"/>
                </a:solidFill>
              </a:rPr>
              <a:t>T.</a:t>
            </a: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r>
              <a:rPr lang="en-US" dirty="0" smtClean="0">
                <a:solidFill>
                  <a:srgbClr val="002060"/>
                </a:solidFill>
              </a:rPr>
              <a:t> </a:t>
            </a:r>
          </a:p>
          <a:p>
            <a:r>
              <a:rPr lang="en-US" sz="3600" dirty="0" smtClean="0">
                <a:solidFill>
                  <a:srgbClr val="C00000"/>
                </a:solidFill>
              </a:rPr>
              <a:t>Specific </a:t>
            </a:r>
            <a:r>
              <a:rPr lang="en-US" sz="3600" dirty="0">
                <a:solidFill>
                  <a:srgbClr val="C00000"/>
                </a:solidFill>
              </a:rPr>
              <a:t>heat </a:t>
            </a:r>
            <a:r>
              <a:rPr lang="en-US" sz="3600" dirty="0">
                <a:solidFill>
                  <a:srgbClr val="002060"/>
                </a:solidFill>
              </a:rPr>
              <a:t>is the amount of heat needed to raise the temperature of a certain mass 1 degree Celsius</a:t>
            </a:r>
            <a:r>
              <a:rPr lang="en-US" sz="3600" dirty="0"/>
              <a:t>.</a:t>
            </a:r>
          </a:p>
        </p:txBody>
      </p:sp>
      <p:sp>
        <p:nvSpPr>
          <p:cNvPr id="5" name="Rectangle 4"/>
          <p:cNvSpPr/>
          <p:nvPr/>
        </p:nvSpPr>
        <p:spPr>
          <a:xfrm>
            <a:off x="155575" y="4537740"/>
            <a:ext cx="8550234" cy="1200329"/>
          </a:xfrm>
          <a:prstGeom prst="rect">
            <a:avLst/>
          </a:prstGeom>
        </p:spPr>
        <p:txBody>
          <a:bodyPr wrap="square">
            <a:spAutoFit/>
          </a:bodyPr>
          <a:lstStyle/>
          <a:p>
            <a:r>
              <a:rPr lang="en-US" sz="3600" dirty="0">
                <a:solidFill>
                  <a:srgbClr val="002060"/>
                </a:solidFill>
              </a:rPr>
              <a:t>In the International System of Units, heat capacity has the unit joules per kelvin. </a:t>
            </a:r>
            <a:r>
              <a:rPr lang="en-US" sz="3600" dirty="0" smtClean="0">
                <a:solidFill>
                  <a:srgbClr val="002060"/>
                </a:solidFill>
              </a:rPr>
              <a:t> </a:t>
            </a:r>
            <a:endParaRPr lang="en-US" sz="3600" dirty="0">
              <a:solidFill>
                <a:srgbClr val="002060"/>
              </a:solidFill>
            </a:endParaRPr>
          </a:p>
        </p:txBody>
      </p:sp>
      <p:pic>
        <p:nvPicPr>
          <p:cNvPr id="12" name="Picture 8" descr=" C \equiv \frac{ Q}{\Delta 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992" y="1922932"/>
            <a:ext cx="1235034" cy="6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5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468"/>
            <a:ext cx="12100956" cy="7848302"/>
          </a:xfrm>
          <a:prstGeom prst="rect">
            <a:avLst/>
          </a:prstGeom>
        </p:spPr>
        <p:txBody>
          <a:bodyPr wrap="square">
            <a:spAutoFit/>
          </a:bodyPr>
          <a:lstStyle/>
          <a:p>
            <a:pPr marL="285750" indent="-285750">
              <a:buFont typeface="Courier New" panose="02070309020205020404" pitchFamily="49" charset="0"/>
              <a:buChar char="o"/>
            </a:pPr>
            <a:r>
              <a:rPr lang="en-US" dirty="0" smtClean="0"/>
              <a:t> </a:t>
            </a:r>
            <a:r>
              <a:rPr lang="en-US" sz="3600" dirty="0" smtClean="0">
                <a:solidFill>
                  <a:srgbClr val="002060"/>
                </a:solidFill>
              </a:rPr>
              <a:t>To </a:t>
            </a:r>
            <a:r>
              <a:rPr lang="en-US" sz="3600" dirty="0">
                <a:solidFill>
                  <a:srgbClr val="002060"/>
                </a:solidFill>
              </a:rPr>
              <a:t>measure heat capacity is to add a known amount of heat to an object, and measure the change in temperature. </a:t>
            </a:r>
            <a:endParaRPr lang="en-US" sz="3600" dirty="0" smtClean="0">
              <a:solidFill>
                <a:srgbClr val="002060"/>
              </a:solidFill>
            </a:endParaRP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This </a:t>
            </a:r>
            <a:r>
              <a:rPr lang="en-US" sz="3600" dirty="0">
                <a:solidFill>
                  <a:srgbClr val="002060"/>
                </a:solidFill>
              </a:rPr>
              <a:t>works reasonably well for many solids. </a:t>
            </a:r>
            <a:endParaRPr lang="en-US" sz="3600" dirty="0" smtClean="0">
              <a:solidFill>
                <a:srgbClr val="002060"/>
              </a:solidFill>
            </a:endParaRPr>
          </a:p>
          <a:p>
            <a:r>
              <a:rPr lang="en-US" sz="3600" dirty="0" smtClean="0">
                <a:solidFill>
                  <a:srgbClr val="002060"/>
                </a:solidFill>
              </a:rPr>
              <a:t>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gasses, other </a:t>
            </a:r>
            <a:r>
              <a:rPr lang="en-US" sz="3600" dirty="0">
                <a:solidFill>
                  <a:srgbClr val="C00000"/>
                </a:solidFill>
              </a:rPr>
              <a:t>aspects of measurement become </a:t>
            </a:r>
            <a:r>
              <a:rPr lang="en-US" sz="3600" dirty="0" smtClean="0">
                <a:solidFill>
                  <a:srgbClr val="C00000"/>
                </a:solidFill>
              </a:rPr>
              <a:t>critical </a:t>
            </a:r>
            <a:r>
              <a:rPr lang="en-US" sz="3600" dirty="0" smtClean="0">
                <a:solidFill>
                  <a:srgbClr val="002060"/>
                </a:solidFill>
              </a:rPr>
              <a:t>and there </a:t>
            </a:r>
            <a:r>
              <a:rPr lang="en-US" sz="3600" dirty="0">
                <a:solidFill>
                  <a:srgbClr val="002060"/>
                </a:solidFill>
              </a:rPr>
              <a:t>are </a:t>
            </a:r>
            <a:r>
              <a:rPr lang="en-US" sz="3600" dirty="0" smtClean="0">
                <a:solidFill>
                  <a:srgbClr val="002060"/>
                </a:solidFill>
              </a:rPr>
              <a:t>  </a:t>
            </a:r>
            <a:r>
              <a:rPr lang="en-US" sz="3600" dirty="0">
                <a:solidFill>
                  <a:srgbClr val="002060"/>
                </a:solidFill>
              </a:rPr>
              <a:t>several slightly different measurements of heat capacity. </a:t>
            </a:r>
            <a:endParaRPr lang="en-US" sz="3600" dirty="0" smtClean="0">
              <a:solidFill>
                <a:srgbClr val="002060"/>
              </a:solidFill>
            </a:endParaRPr>
          </a:p>
          <a:p>
            <a:pPr marL="571500" indent="-571500">
              <a:buFont typeface="Courier New" panose="02070309020205020404" pitchFamily="49" charset="0"/>
              <a:buChar char="o"/>
            </a:pPr>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most commonly used methods for measurement are to </a:t>
            </a:r>
            <a:r>
              <a:rPr lang="en-US" sz="3600" dirty="0">
                <a:solidFill>
                  <a:srgbClr val="C00000"/>
                </a:solidFill>
              </a:rPr>
              <a:t>hold the object</a:t>
            </a:r>
            <a:r>
              <a:rPr lang="en-US" sz="3600" dirty="0">
                <a:solidFill>
                  <a:srgbClr val="002060"/>
                </a:solidFill>
              </a:rPr>
              <a:t> either </a:t>
            </a:r>
            <a:r>
              <a:rPr lang="en-US" sz="3600" dirty="0">
                <a:solidFill>
                  <a:srgbClr val="C00000"/>
                </a:solidFill>
              </a:rPr>
              <a:t>at constant pr</a:t>
            </a:r>
            <a:r>
              <a:rPr lang="en-US" sz="3600" dirty="0">
                <a:solidFill>
                  <a:srgbClr val="002060"/>
                </a:solidFill>
              </a:rPr>
              <a:t>essure (</a:t>
            </a:r>
            <a:r>
              <a:rPr lang="en-US" sz="3600" i="1" dirty="0">
                <a:solidFill>
                  <a:srgbClr val="002060"/>
                </a:solidFill>
              </a:rPr>
              <a:t>C</a:t>
            </a:r>
            <a:r>
              <a:rPr lang="en-US" sz="3600" baseline="-25000" dirty="0">
                <a:solidFill>
                  <a:srgbClr val="002060"/>
                </a:solidFill>
              </a:rPr>
              <a:t>P</a:t>
            </a:r>
            <a:r>
              <a:rPr lang="en-US" sz="3600" dirty="0">
                <a:solidFill>
                  <a:srgbClr val="002060"/>
                </a:solidFill>
              </a:rPr>
              <a:t>) </a:t>
            </a:r>
            <a:r>
              <a:rPr lang="en-US" sz="3600" dirty="0">
                <a:solidFill>
                  <a:srgbClr val="C00000"/>
                </a:solidFill>
              </a:rPr>
              <a:t>or at constant volume </a:t>
            </a:r>
            <a:r>
              <a:rPr lang="en-US" sz="3600" dirty="0">
                <a:solidFill>
                  <a:srgbClr val="002060"/>
                </a:solidFill>
              </a:rPr>
              <a:t>(</a:t>
            </a:r>
            <a:r>
              <a:rPr lang="en-US" sz="3600" i="1" dirty="0">
                <a:solidFill>
                  <a:srgbClr val="002060"/>
                </a:solidFill>
              </a:rPr>
              <a:t>C</a:t>
            </a:r>
            <a:r>
              <a:rPr lang="en-US" sz="3600" baseline="-25000" dirty="0">
                <a:solidFill>
                  <a:srgbClr val="002060"/>
                </a:solidFill>
              </a:rPr>
              <a:t>V</a:t>
            </a:r>
            <a:r>
              <a:rPr lang="en-US" sz="3600" dirty="0" smtClean="0">
                <a:solidFill>
                  <a:srgbClr val="002060"/>
                </a:solidFill>
              </a:rPr>
              <a:t>).</a:t>
            </a:r>
          </a:p>
          <a:p>
            <a:endParaRPr lang="en-US" sz="3600" dirty="0"/>
          </a:p>
          <a:p>
            <a:r>
              <a:rPr lang="en-US" sz="3600" dirty="0" smtClean="0"/>
              <a:t> </a:t>
            </a:r>
            <a:endParaRPr lang="en-US" sz="3600" dirty="0"/>
          </a:p>
        </p:txBody>
      </p:sp>
    </p:spTree>
    <p:extLst>
      <p:ext uri="{BB962C8B-B14F-4D97-AF65-F5344CB8AC3E}">
        <p14:creationId xmlns:p14="http://schemas.microsoft.com/office/powerpoint/2010/main" val="207237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1" y="380010"/>
            <a:ext cx="11673445" cy="5632311"/>
          </a:xfrm>
          <a:prstGeom prst="rect">
            <a:avLst/>
          </a:prstGeom>
        </p:spPr>
        <p:txBody>
          <a:bodyPr wrap="square">
            <a:spAutoFit/>
          </a:bodyPr>
          <a:lstStyle/>
          <a:p>
            <a:r>
              <a:rPr lang="en-US" sz="4000" dirty="0">
                <a:solidFill>
                  <a:srgbClr val="002060"/>
                </a:solidFill>
              </a:rPr>
              <a:t>Measurements under constant pressure produce larger values than those at constant volume because the constant pressure values also include heat energy that is used to do work to expand the substance against the constant pressure as its temperature increases. </a:t>
            </a:r>
            <a:endParaRPr lang="en-US" sz="4000" dirty="0" smtClean="0">
              <a:solidFill>
                <a:srgbClr val="002060"/>
              </a:solidFill>
            </a:endParaRPr>
          </a:p>
          <a:p>
            <a:endParaRPr lang="en-US" sz="4000" dirty="0">
              <a:solidFill>
                <a:srgbClr val="002060"/>
              </a:solidFill>
            </a:endParaRPr>
          </a:p>
          <a:p>
            <a:r>
              <a:rPr lang="en-US" sz="4000" dirty="0" smtClean="0">
                <a:solidFill>
                  <a:srgbClr val="002060"/>
                </a:solidFill>
              </a:rPr>
              <a:t>This </a:t>
            </a:r>
            <a:r>
              <a:rPr lang="en-US" sz="4000" dirty="0">
                <a:solidFill>
                  <a:srgbClr val="002060"/>
                </a:solidFill>
              </a:rPr>
              <a:t>difference is particularly notable in gases where values under constant pressure are typically 30% to 66.7% greater than those at constant volume.  </a:t>
            </a:r>
          </a:p>
        </p:txBody>
      </p:sp>
    </p:spTree>
    <p:extLst>
      <p:ext uri="{BB962C8B-B14F-4D97-AF65-F5344CB8AC3E}">
        <p14:creationId xmlns:p14="http://schemas.microsoft.com/office/powerpoint/2010/main" val="36315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230088"/>
            <a:ext cx="11614067" cy="3046988"/>
          </a:xfrm>
          <a:prstGeom prst="rect">
            <a:avLst/>
          </a:prstGeom>
        </p:spPr>
        <p:txBody>
          <a:bodyPr wrap="square">
            <a:spAutoFit/>
          </a:bodyPr>
          <a:lstStyle/>
          <a:p>
            <a:pPr>
              <a:lnSpc>
                <a:spcPct val="80000"/>
              </a:lnSpc>
            </a:pPr>
            <a:r>
              <a:rPr lang="en-US" altLang="en-US" sz="4000" i="1" dirty="0">
                <a:solidFill>
                  <a:srgbClr val="002060"/>
                </a:solidFill>
              </a:rPr>
              <a:t>All gases follow approximately the same equation of state over large range of conditions:</a:t>
            </a:r>
          </a:p>
          <a:p>
            <a:pPr algn="ctr">
              <a:lnSpc>
                <a:spcPct val="80000"/>
              </a:lnSpc>
              <a:buFontTx/>
              <a:buNone/>
            </a:pPr>
            <a:r>
              <a:rPr lang="en-US" altLang="en-US" sz="4000" i="1" dirty="0" err="1" smtClean="0">
                <a:solidFill>
                  <a:srgbClr val="CC0000"/>
                </a:solidFill>
              </a:rPr>
              <a:t>pV</a:t>
            </a:r>
            <a:r>
              <a:rPr lang="en-US" altLang="en-US" sz="4000" i="1" dirty="0" smtClean="0">
                <a:solidFill>
                  <a:srgbClr val="CC0000"/>
                </a:solidFill>
              </a:rPr>
              <a:t> </a:t>
            </a:r>
            <a:r>
              <a:rPr lang="en-US" altLang="en-US" sz="4000" i="1" dirty="0">
                <a:solidFill>
                  <a:srgbClr val="CC0000"/>
                </a:solidFill>
              </a:rPr>
              <a:t>~ </a:t>
            </a:r>
            <a:r>
              <a:rPr lang="en-US" altLang="en-US" sz="4000" i="1" dirty="0" err="1">
                <a:solidFill>
                  <a:srgbClr val="CC0000"/>
                </a:solidFill>
              </a:rPr>
              <a:t>mT</a:t>
            </a:r>
            <a:endParaRPr lang="en-US" altLang="en-US" sz="4000" i="1" dirty="0">
              <a:solidFill>
                <a:schemeClr val="accent2"/>
              </a:solidFill>
            </a:endParaRPr>
          </a:p>
          <a:p>
            <a:pPr algn="ctr">
              <a:lnSpc>
                <a:spcPct val="80000"/>
              </a:lnSpc>
              <a:buFontTx/>
              <a:buNone/>
            </a:pPr>
            <a:r>
              <a:rPr lang="en-US" altLang="en-US" sz="4000" i="1" dirty="0" err="1">
                <a:solidFill>
                  <a:srgbClr val="CC0000"/>
                </a:solidFill>
              </a:rPr>
              <a:t>pV</a:t>
            </a:r>
            <a:r>
              <a:rPr lang="en-US" altLang="en-US" sz="4000" i="1" dirty="0">
                <a:solidFill>
                  <a:srgbClr val="CC0000"/>
                </a:solidFill>
              </a:rPr>
              <a:t> = </a:t>
            </a:r>
            <a:r>
              <a:rPr lang="en-US" altLang="en-US" sz="4000" i="1" dirty="0" err="1" smtClean="0">
                <a:solidFill>
                  <a:srgbClr val="CC0000"/>
                </a:solidFill>
              </a:rPr>
              <a:t>mRT</a:t>
            </a:r>
            <a:endParaRPr lang="en-US" altLang="en-US" sz="4000" i="1" dirty="0" smtClean="0">
              <a:solidFill>
                <a:srgbClr val="CC0000"/>
              </a:solidFill>
            </a:endParaRPr>
          </a:p>
          <a:p>
            <a:pPr algn="ctr" defTabSz="704850">
              <a:lnSpc>
                <a:spcPct val="80000"/>
              </a:lnSpc>
              <a:buFontTx/>
              <a:buNone/>
            </a:pPr>
            <a:r>
              <a:rPr lang="en-US" sz="4000" dirty="0" smtClean="0"/>
              <a:t>R </a:t>
            </a:r>
            <a:r>
              <a:rPr lang="en-US" sz="4000" dirty="0"/>
              <a:t>is known as the gas constant</a:t>
            </a:r>
          </a:p>
          <a:p>
            <a:pPr algn="ctr">
              <a:lnSpc>
                <a:spcPct val="80000"/>
              </a:lnSpc>
              <a:buFontTx/>
              <a:buNone/>
            </a:pPr>
            <a:endParaRPr lang="en-US" altLang="en-US" sz="4000" i="1" dirty="0">
              <a:solidFill>
                <a:srgbClr val="CC0000"/>
              </a:solidFill>
            </a:endParaRPr>
          </a:p>
        </p:txBody>
      </p:sp>
      <p:sp>
        <p:nvSpPr>
          <p:cNvPr id="3" name="Rectangle 2"/>
          <p:cNvSpPr/>
          <p:nvPr/>
        </p:nvSpPr>
        <p:spPr>
          <a:xfrm>
            <a:off x="0" y="251752"/>
            <a:ext cx="4161204" cy="646331"/>
          </a:xfrm>
          <a:prstGeom prst="rect">
            <a:avLst/>
          </a:prstGeom>
        </p:spPr>
        <p:txBody>
          <a:bodyPr wrap="none">
            <a:spAutoFit/>
          </a:bodyPr>
          <a:lstStyle/>
          <a:p>
            <a:r>
              <a:rPr lang="en-US" sz="3600" dirty="0"/>
              <a:t>These are defined as:</a:t>
            </a:r>
          </a:p>
        </p:txBody>
      </p:sp>
      <p:pic>
        <p:nvPicPr>
          <p:cNvPr id="4" name="Picture 2" descr="\left(\frac{\partial U}{\partial T}\right)_\text{V} = \left(\frac{\partial Q}{\partial T}\right)_\text{V} = C_\text{V}. "/>
          <p:cNvPicPr>
            <a:picLocks noChangeAspect="1" noChangeArrowheads="1"/>
          </p:cNvPicPr>
          <p:nvPr/>
        </p:nvPicPr>
        <p:blipFill rotWithShape="1">
          <a:blip r:embed="rId2">
            <a:extLst>
              <a:ext uri="{28A0092B-C50C-407E-A947-70E740481C1C}">
                <a14:useLocalDpi xmlns:a14="http://schemas.microsoft.com/office/drawing/2010/main" val="0"/>
              </a:ext>
            </a:extLst>
          </a:blip>
          <a:srcRect l="40552" t="-2546" b="1834"/>
          <a:stretch/>
        </p:blipFill>
        <p:spPr bwMode="auto">
          <a:xfrm>
            <a:off x="4040723" y="954994"/>
            <a:ext cx="2312576" cy="868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ft(\frac{\partial H}{\partial T}\right)_\text{P} = \left(\frac{\partial Q}{\partial T}\right)_\text{P}  =C_\text{P}."/>
          <p:cNvPicPr>
            <a:picLocks noChangeAspect="1" noChangeArrowheads="1"/>
          </p:cNvPicPr>
          <p:nvPr/>
        </p:nvPicPr>
        <p:blipFill rotWithShape="1">
          <a:blip r:embed="rId3">
            <a:extLst>
              <a:ext uri="{28A0092B-C50C-407E-A947-70E740481C1C}">
                <a14:useLocalDpi xmlns:a14="http://schemas.microsoft.com/office/drawing/2010/main" val="0"/>
              </a:ext>
            </a:extLst>
          </a:blip>
          <a:srcRect l="40236" r="-3650" b="-21065"/>
          <a:stretch/>
        </p:blipFill>
        <p:spPr bwMode="auto">
          <a:xfrm>
            <a:off x="4040723" y="2209992"/>
            <a:ext cx="2114126" cy="898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05763"/>
            <a:ext cx="5818909" cy="1077218"/>
          </a:xfrm>
          <a:prstGeom prst="rect">
            <a:avLst/>
          </a:prstGeom>
        </p:spPr>
        <p:txBody>
          <a:bodyPr wrap="square">
            <a:spAutoFit/>
          </a:bodyPr>
          <a:lstStyle/>
          <a:p>
            <a:r>
              <a:rPr lang="en-US" sz="3200" dirty="0">
                <a:solidFill>
                  <a:srgbClr val="002060"/>
                </a:solidFill>
              </a:rPr>
              <a:t>using the equation of </a:t>
            </a:r>
            <a:r>
              <a:rPr lang="en-US" sz="3200" dirty="0" smtClean="0">
                <a:solidFill>
                  <a:srgbClr val="002060"/>
                </a:solidFill>
              </a:rPr>
              <a:t>state one </a:t>
            </a:r>
            <a:r>
              <a:rPr lang="en-US" sz="3200" dirty="0">
                <a:solidFill>
                  <a:srgbClr val="002060"/>
                </a:solidFill>
              </a:rPr>
              <a:t>can show </a:t>
            </a:r>
            <a:r>
              <a:rPr lang="en-US" sz="3200" dirty="0" smtClean="0">
                <a:solidFill>
                  <a:srgbClr val="002060"/>
                </a:solidFill>
              </a:rPr>
              <a:t>that:</a:t>
            </a:r>
            <a:endParaRPr lang="en-US" sz="3200" dirty="0">
              <a:solidFill>
                <a:srgbClr val="002060"/>
              </a:solidFill>
            </a:endParaRPr>
          </a:p>
        </p:txBody>
      </p:sp>
      <p:pic>
        <p:nvPicPr>
          <p:cNvPr id="7" name="Picture 6" descr="C_\text{P,m} - C_\text{V,m} = 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415" y="5964631"/>
            <a:ext cx="4470682" cy="6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04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pPr algn="ctr"/>
            <a:r>
              <a:rPr lang="en-US" dirty="0" smtClean="0">
                <a:solidFill>
                  <a:srgbClr val="C00000"/>
                </a:solidFill>
              </a:rPr>
              <a:t>Next, concept of stability</a:t>
            </a:r>
            <a:endParaRPr lang="en-US" dirty="0">
              <a:solidFill>
                <a:srgbClr val="C00000"/>
              </a:solidFill>
            </a:endParaRPr>
          </a:p>
        </p:txBody>
      </p:sp>
    </p:spTree>
    <p:extLst>
      <p:ext uri="{BB962C8B-B14F-4D97-AF65-F5344CB8AC3E}">
        <p14:creationId xmlns:p14="http://schemas.microsoft.com/office/powerpoint/2010/main" val="1331146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1629</Words>
  <Application>Microsoft Office PowerPoint</Application>
  <PresentationFormat>Widescreen</PresentationFormat>
  <Paragraphs>160</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 Math</vt:lpstr>
      <vt:lpstr>Courier New</vt:lpstr>
      <vt:lpstr>Symbol</vt:lpstr>
      <vt:lpstr>Tahoma</vt:lpstr>
      <vt:lpstr>Office Theme</vt:lpstr>
      <vt:lpstr>AOSC400-2015 November 10, Lecture #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concept of stability</vt:lpstr>
      <vt:lpstr>PowerPoint Presentation</vt:lpstr>
      <vt:lpstr>PowerPoint Presentation</vt:lpstr>
      <vt:lpstr>Adiabatic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Hydrostatic Equation</vt:lpstr>
      <vt:lpstr>PowerPoint Presentation</vt:lpstr>
      <vt:lpstr>PowerPoint Presentation</vt:lpstr>
      <vt:lpstr>PowerPoint Presentation</vt:lpstr>
      <vt:lpstr>Hydrostatic equation</vt:lpstr>
      <vt:lpstr>PowerPoint Presentation</vt:lpstr>
      <vt:lpstr>Why is it of interest in the following expression to change from dependence in z to dependence on p?</vt:lpstr>
      <vt:lpstr>Extra material (not required)</vt:lpstr>
      <vt:lpstr>Adiabatic lapse rate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15</cp:revision>
  <dcterms:created xsi:type="dcterms:W3CDTF">2015-11-09T00:54:39Z</dcterms:created>
  <dcterms:modified xsi:type="dcterms:W3CDTF">2015-11-19T08:23:10Z</dcterms:modified>
</cp:coreProperties>
</file>