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9" r:id="rId2"/>
    <p:sldId id="292" r:id="rId3"/>
    <p:sldId id="293" r:id="rId4"/>
    <p:sldId id="294" r:id="rId5"/>
    <p:sldId id="296" r:id="rId6"/>
    <p:sldId id="295" r:id="rId7"/>
    <p:sldId id="298" r:id="rId8"/>
    <p:sldId id="300" r:id="rId9"/>
    <p:sldId id="274" r:id="rId10"/>
    <p:sldId id="275" r:id="rId11"/>
    <p:sldId id="303" r:id="rId12"/>
    <p:sldId id="304" r:id="rId13"/>
    <p:sldId id="299" r:id="rId14"/>
    <p:sldId id="301" r:id="rId15"/>
    <p:sldId id="306" r:id="rId16"/>
    <p:sldId id="307" r:id="rId17"/>
    <p:sldId id="277" r:id="rId18"/>
    <p:sldId id="278" r:id="rId19"/>
    <p:sldId id="276" r:id="rId20"/>
    <p:sldId id="308" r:id="rId21"/>
    <p:sldId id="309" r:id="rId22"/>
    <p:sldId id="311" r:id="rId23"/>
    <p:sldId id="312" r:id="rId24"/>
    <p:sldId id="313" r:id="rId25"/>
    <p:sldId id="314" r:id="rId26"/>
    <p:sldId id="260" r:id="rId27"/>
    <p:sldId id="261" r:id="rId28"/>
    <p:sldId id="262" r:id="rId29"/>
    <p:sldId id="263" r:id="rId30"/>
    <p:sldId id="264" r:id="rId31"/>
    <p:sldId id="265" r:id="rId32"/>
    <p:sldId id="266" r:id="rId33"/>
    <p:sldId id="284" r:id="rId34"/>
    <p:sldId id="285" r:id="rId35"/>
    <p:sldId id="286" r:id="rId36"/>
    <p:sldId id="287" r:id="rId37"/>
    <p:sldId id="288" r:id="rId38"/>
    <p:sldId id="289" r:id="rId39"/>
    <p:sldId id="290" r:id="rId40"/>
    <p:sldId id="291" r:id="rId41"/>
    <p:sldId id="302" r:id="rId42"/>
    <p:sldId id="30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79" d="100"/>
          <a:sy n="79" d="100"/>
        </p:scale>
        <p:origin x="138"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6E9BA-E1DD-4079-A38A-B248C990190D}" type="datetimeFigureOut">
              <a:rPr lang="en-US" smtClean="0"/>
              <a:t>11/9/2015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CB0B3B-CE6E-40D4-AEF8-1562A9E05557}" type="slidenum">
              <a:rPr lang="en-US" smtClean="0"/>
              <a:t>‹#›</a:t>
            </a:fld>
            <a:endParaRPr lang="en-US"/>
          </a:p>
        </p:txBody>
      </p:sp>
    </p:spTree>
    <p:extLst>
      <p:ext uri="{BB962C8B-B14F-4D97-AF65-F5344CB8AC3E}">
        <p14:creationId xmlns:p14="http://schemas.microsoft.com/office/powerpoint/2010/main" val="11400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FEAF27-B9EC-40A5-998D-AF52EBED0A69}" type="slidenum">
              <a:rPr lang="en-US" altLang="en-US"/>
              <a:pPr>
                <a:spcBef>
                  <a:spcPct val="0"/>
                </a:spcBef>
              </a:pPr>
              <a:t>15</a:t>
            </a:fld>
            <a:endParaRPr lang="en-US" altLang="en-US"/>
          </a:p>
        </p:txBody>
      </p:sp>
      <p:sp>
        <p:nvSpPr>
          <p:cNvPr id="29699" name="Rectangle 2"/>
          <p:cNvSpPr>
            <a:spLocks noGrp="1" noRot="1" noChangeAspect="1" noChangeArrowheads="1" noTextEdit="1"/>
          </p:cNvSpPr>
          <p:nvPr>
            <p:ph type="sldImg"/>
          </p:nvPr>
        </p:nvSpPr>
        <p:spPr>
          <a:xfrm>
            <a:off x="381000" y="687388"/>
            <a:ext cx="6096000" cy="3429000"/>
          </a:xfrm>
          <a:ln/>
        </p:spPr>
      </p:sp>
      <p:sp>
        <p:nvSpPr>
          <p:cNvPr id="29700"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843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808ECD-BC53-4ACC-A82B-8C4C8168CB22}" type="slidenum">
              <a:rPr lang="en-US" altLang="en-US"/>
              <a:pPr>
                <a:spcBef>
                  <a:spcPct val="0"/>
                </a:spcBef>
              </a:pPr>
              <a:t>32</a:t>
            </a:fld>
            <a:endParaRPr lang="en-US" altLang="en-US"/>
          </a:p>
        </p:txBody>
      </p:sp>
      <p:sp>
        <p:nvSpPr>
          <p:cNvPr id="44035" name="Rectangle 2"/>
          <p:cNvSpPr>
            <a:spLocks noGrp="1" noRot="1" noChangeAspect="1" noChangeArrowheads="1" noTextEdit="1"/>
          </p:cNvSpPr>
          <p:nvPr>
            <p:ph type="sldImg"/>
          </p:nvPr>
        </p:nvSpPr>
        <p:spPr>
          <a:xfrm>
            <a:off x="381000" y="687388"/>
            <a:ext cx="6096000" cy="3429000"/>
          </a:xfrm>
          <a:ln/>
        </p:spPr>
      </p:sp>
      <p:sp>
        <p:nvSpPr>
          <p:cNvPr id="44036"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r>
              <a:rPr lang="el-GR" altLang="en-US" smtClean="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0283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66A9B0-A1E8-44A0-9570-9C25DE55098E}" type="slidenum">
              <a:rPr lang="en-US" altLang="en-US"/>
              <a:pPr>
                <a:spcBef>
                  <a:spcPct val="0"/>
                </a:spcBef>
              </a:pPr>
              <a:t>16</a:t>
            </a:fld>
            <a:endParaRPr lang="en-US" altLang="en-US"/>
          </a:p>
        </p:txBody>
      </p:sp>
      <p:sp>
        <p:nvSpPr>
          <p:cNvPr id="31747" name="Rectangle 2"/>
          <p:cNvSpPr>
            <a:spLocks noGrp="1" noRot="1" noChangeAspect="1" noChangeArrowheads="1" noTextEdit="1"/>
          </p:cNvSpPr>
          <p:nvPr>
            <p:ph type="sldImg"/>
          </p:nvPr>
        </p:nvSpPr>
        <p:spPr>
          <a:xfrm>
            <a:off x="381000" y="687388"/>
            <a:ext cx="6096000" cy="3429000"/>
          </a:xfrm>
          <a:ln/>
        </p:spPr>
      </p:sp>
      <p:sp>
        <p:nvSpPr>
          <p:cNvPr id="31748"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97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2B9B6A0-DB62-49ED-ACF0-73CCEC226CC0}" type="slidenum">
              <a:rPr lang="en-US" altLang="en-US"/>
              <a:pPr>
                <a:spcBef>
                  <a:spcPct val="0"/>
                </a:spcBef>
              </a:pPr>
              <a:t>20</a:t>
            </a:fld>
            <a:endParaRPr lang="en-US" altLang="en-US"/>
          </a:p>
        </p:txBody>
      </p:sp>
      <p:sp>
        <p:nvSpPr>
          <p:cNvPr id="46083" name="Rectangle 2"/>
          <p:cNvSpPr>
            <a:spLocks noGrp="1" noRot="1" noChangeAspect="1" noChangeArrowheads="1" noTextEdit="1"/>
          </p:cNvSpPr>
          <p:nvPr>
            <p:ph type="sldImg"/>
          </p:nvPr>
        </p:nvSpPr>
        <p:spPr>
          <a:xfrm>
            <a:off x="381000" y="687388"/>
            <a:ext cx="6096000" cy="3429000"/>
          </a:xfrm>
          <a:ln/>
        </p:spPr>
      </p:sp>
      <p:sp>
        <p:nvSpPr>
          <p:cNvPr id="46084"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66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A20151-9890-40D9-9493-5DC220326DB7}" type="slidenum">
              <a:rPr lang="en-US" altLang="en-US"/>
              <a:pPr>
                <a:spcBef>
                  <a:spcPct val="0"/>
                </a:spcBef>
              </a:pPr>
              <a:t>21</a:t>
            </a:fld>
            <a:endParaRPr lang="en-US" altLang="en-US"/>
          </a:p>
        </p:txBody>
      </p:sp>
      <p:sp>
        <p:nvSpPr>
          <p:cNvPr id="65539" name="Rectangle 2"/>
          <p:cNvSpPr>
            <a:spLocks noGrp="1" noRot="1" noChangeAspect="1" noChangeArrowheads="1" noTextEdit="1"/>
          </p:cNvSpPr>
          <p:nvPr>
            <p:ph type="sldImg"/>
          </p:nvPr>
        </p:nvSpPr>
        <p:spPr>
          <a:xfrm>
            <a:off x="381000" y="687388"/>
            <a:ext cx="6096000" cy="3429000"/>
          </a:xfrm>
          <a:ln/>
        </p:spPr>
      </p:sp>
      <p:sp>
        <p:nvSpPr>
          <p:cNvPr id="65540"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07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5395DF-80E2-48F1-AF89-BEEE23868CD1}" type="slidenum">
              <a:rPr lang="en-US" altLang="en-US" sz="1300" smtClean="0"/>
              <a:pPr>
                <a:spcBef>
                  <a:spcPct val="0"/>
                </a:spcBef>
              </a:pPr>
              <a:t>25</a:t>
            </a:fld>
            <a:endParaRPr lang="en-US" altLang="en-US" sz="13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97384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CFC03E-4996-4157-BCFB-C22C4B9341A6}" type="slidenum">
              <a:rPr lang="en-US" altLang="en-US"/>
              <a:pPr>
                <a:spcBef>
                  <a:spcPct val="0"/>
                </a:spcBef>
              </a:pPr>
              <a:t>27</a:t>
            </a:fld>
            <a:endParaRPr lang="en-US" altLang="en-US"/>
          </a:p>
        </p:txBody>
      </p:sp>
      <p:sp>
        <p:nvSpPr>
          <p:cNvPr id="34819" name="Rectangle 2"/>
          <p:cNvSpPr>
            <a:spLocks noGrp="1" noRot="1" noChangeAspect="1" noChangeArrowheads="1" noTextEdit="1"/>
          </p:cNvSpPr>
          <p:nvPr>
            <p:ph type="sldImg"/>
          </p:nvPr>
        </p:nvSpPr>
        <p:spPr>
          <a:xfrm>
            <a:off x="381000" y="687388"/>
            <a:ext cx="6096000" cy="3429000"/>
          </a:xfrm>
          <a:ln/>
        </p:spPr>
      </p:sp>
      <p:sp>
        <p:nvSpPr>
          <p:cNvPr id="34820"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808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14328BF-659D-4C66-8200-AE8F36E48DCB}" type="slidenum">
              <a:rPr lang="en-US" altLang="en-US"/>
              <a:pPr>
                <a:spcBef>
                  <a:spcPct val="0"/>
                </a:spcBef>
              </a:pPr>
              <a:t>29</a:t>
            </a:fld>
            <a:endParaRPr lang="en-US" altLang="en-US"/>
          </a:p>
        </p:txBody>
      </p:sp>
      <p:sp>
        <p:nvSpPr>
          <p:cNvPr id="37891" name="Rectangle 2"/>
          <p:cNvSpPr>
            <a:spLocks noGrp="1" noRot="1" noChangeAspect="1" noChangeArrowheads="1" noTextEdit="1"/>
          </p:cNvSpPr>
          <p:nvPr>
            <p:ph type="sldImg"/>
          </p:nvPr>
        </p:nvSpPr>
        <p:spPr>
          <a:xfrm>
            <a:off x="381000" y="687388"/>
            <a:ext cx="6096000" cy="3429000"/>
          </a:xfrm>
          <a:ln/>
        </p:spPr>
      </p:sp>
      <p:sp>
        <p:nvSpPr>
          <p:cNvPr id="3789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03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2EEA9A-1C51-4E47-89B0-D9F5DC0DDA09}" type="slidenum">
              <a:rPr lang="en-US" altLang="en-US"/>
              <a:pPr>
                <a:spcBef>
                  <a:spcPct val="0"/>
                </a:spcBef>
              </a:pPr>
              <a:t>30</a:t>
            </a:fld>
            <a:endParaRPr lang="en-US" altLang="en-US"/>
          </a:p>
        </p:txBody>
      </p:sp>
      <p:sp>
        <p:nvSpPr>
          <p:cNvPr id="39939" name="Rectangle 2"/>
          <p:cNvSpPr>
            <a:spLocks noGrp="1" noRot="1" noChangeAspect="1" noChangeArrowheads="1" noTextEdit="1"/>
          </p:cNvSpPr>
          <p:nvPr>
            <p:ph type="sldImg"/>
          </p:nvPr>
        </p:nvSpPr>
        <p:spPr>
          <a:xfrm>
            <a:off x="381000" y="687388"/>
            <a:ext cx="6096000" cy="3429000"/>
          </a:xfrm>
          <a:ln/>
        </p:spPr>
      </p:sp>
      <p:sp>
        <p:nvSpPr>
          <p:cNvPr id="39940"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39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84EE02-6212-4E8B-9EE1-CBEF31BD7ADD}" type="slidenum">
              <a:rPr lang="en-US" altLang="en-US"/>
              <a:pPr>
                <a:spcBef>
                  <a:spcPct val="0"/>
                </a:spcBef>
              </a:pPr>
              <a:t>31</a:t>
            </a:fld>
            <a:endParaRPr lang="en-US" altLang="en-US"/>
          </a:p>
        </p:txBody>
      </p:sp>
      <p:sp>
        <p:nvSpPr>
          <p:cNvPr id="41987" name="Rectangle 2"/>
          <p:cNvSpPr>
            <a:spLocks noGrp="1" noRot="1" noChangeAspect="1" noChangeArrowheads="1" noTextEdit="1"/>
          </p:cNvSpPr>
          <p:nvPr>
            <p:ph type="sldImg"/>
          </p:nvPr>
        </p:nvSpPr>
        <p:spPr>
          <a:xfrm>
            <a:off x="381000" y="687388"/>
            <a:ext cx="6096000" cy="3429000"/>
          </a:xfrm>
          <a:ln/>
        </p:spPr>
      </p:sp>
      <p:sp>
        <p:nvSpPr>
          <p:cNvPr id="41988"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eaLnBrk="1" hangingPunct="1"/>
            <a:endParaRPr lang="el-GR"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02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C48CFF-540F-4019-8CE9-186AAD01A0EE}"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304893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8CFF-540F-4019-8CE9-186AAD01A0EE}"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24514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8CFF-540F-4019-8CE9-186AAD01A0EE}"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155105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48CFF-540F-4019-8CE9-186AAD01A0EE}"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144667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C48CFF-540F-4019-8CE9-186AAD01A0EE}"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1641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C48CFF-540F-4019-8CE9-186AAD01A0EE}"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157178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C48CFF-540F-4019-8CE9-186AAD01A0EE}" type="datetimeFigureOut">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428862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C48CFF-540F-4019-8CE9-186AAD01A0EE}" type="datetimeFigureOut">
              <a:rPr lang="en-US" smtClean="0"/>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310448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48CFF-540F-4019-8CE9-186AAD01A0EE}" type="datetimeFigureOut">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65468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48CFF-540F-4019-8CE9-186AAD01A0EE}"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387284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C48CFF-540F-4019-8CE9-186AAD01A0EE}"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D73FD-5A52-417A-BD67-EDF4A2D3CB61}" type="slidenum">
              <a:rPr lang="en-US" smtClean="0"/>
              <a:t>‹#›</a:t>
            </a:fld>
            <a:endParaRPr lang="en-US"/>
          </a:p>
        </p:txBody>
      </p:sp>
    </p:spTree>
    <p:extLst>
      <p:ext uri="{BB962C8B-B14F-4D97-AF65-F5344CB8AC3E}">
        <p14:creationId xmlns:p14="http://schemas.microsoft.com/office/powerpoint/2010/main" val="66120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48CFF-540F-4019-8CE9-186AAD01A0EE}" type="datetimeFigureOut">
              <a:rPr lang="en-US" smtClean="0"/>
              <a:t>11/9/2015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D73FD-5A52-417A-BD67-EDF4A2D3CB61}" type="slidenum">
              <a:rPr lang="en-US" smtClean="0"/>
              <a:t>‹#›</a:t>
            </a:fld>
            <a:endParaRPr lang="en-US"/>
          </a:p>
        </p:txBody>
      </p:sp>
    </p:spTree>
    <p:extLst>
      <p:ext uri="{BB962C8B-B14F-4D97-AF65-F5344CB8AC3E}">
        <p14:creationId xmlns:p14="http://schemas.microsoft.com/office/powerpoint/2010/main" val="2475318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Oceanography" TargetMode="External"/><Relationship Id="rId2" Type="http://schemas.openxmlformats.org/officeDocument/2006/relationships/hyperlink" Target="https://en.wikipedia.org/wiki/Atmospheric_sciences" TargetMode="External"/><Relationship Id="rId1" Type="http://schemas.openxmlformats.org/officeDocument/2006/relationships/slideLayout" Target="../slideLayouts/slideLayout7.xml"/><Relationship Id="rId5" Type="http://schemas.openxmlformats.org/officeDocument/2006/relationships/hyperlink" Target="https://en.wikipedia.org/wiki/Mixed_layer" TargetMode="External"/><Relationship Id="rId4" Type="http://schemas.openxmlformats.org/officeDocument/2006/relationships/hyperlink" Target="https://en.wikipedia.org/wiki/Potential_temperature#cite_note-1"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en.wikipedia.org/wiki/Planetary_boundary_layer"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en.wikipedia.org/wiki/Streamlines,_streaklines,_and_pathlines" TargetMode="External"/><Relationship Id="rId3" Type="http://schemas.openxmlformats.org/officeDocument/2006/relationships/image" Target="../media/image27.png"/><Relationship Id="rId7" Type="http://schemas.openxmlformats.org/officeDocument/2006/relationships/hyperlink" Target="https://en.wikipedia.org/wiki/Isentropic"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s://en.wikipedia.org/wiki/Equivalent_potential_temperature" TargetMode="External"/><Relationship Id="rId11" Type="http://schemas.openxmlformats.org/officeDocument/2006/relationships/hyperlink" Target="https://en.wikipedia.org/wiki/Potential_temperature#cite_note-3" TargetMode="External"/><Relationship Id="rId5" Type="http://schemas.openxmlformats.org/officeDocument/2006/relationships/hyperlink" Target="https://en.wikipedia.org/wiki/Insolation" TargetMode="External"/><Relationship Id="rId10" Type="http://schemas.openxmlformats.org/officeDocument/2006/relationships/hyperlink" Target="https://en.wikipedia.org/wiki/Potential_temperature#cite_note-2" TargetMode="External"/><Relationship Id="rId4" Type="http://schemas.openxmlformats.org/officeDocument/2006/relationships/hyperlink" Target="https://en.wikipedia.org/wiki/Atmospheric_convection" TargetMode="External"/><Relationship Id="rId9" Type="http://schemas.openxmlformats.org/officeDocument/2006/relationships/hyperlink" Target="https://en.wikipedia.org/wiki/Isentropic_analysi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2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November 10, Lecture # 19</a:t>
            </a:r>
            <a:endParaRPr lang="en-US" sz="4400" dirty="0"/>
          </a:p>
        </p:txBody>
      </p:sp>
      <p:sp>
        <p:nvSpPr>
          <p:cNvPr id="4" name="Rectangle 3"/>
          <p:cNvSpPr/>
          <p:nvPr/>
        </p:nvSpPr>
        <p:spPr>
          <a:xfrm>
            <a:off x="166255" y="5783097"/>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
        <p:nvSpPr>
          <p:cNvPr id="7" name="Rectangle 6"/>
          <p:cNvSpPr/>
          <p:nvPr/>
        </p:nvSpPr>
        <p:spPr>
          <a:xfrm>
            <a:off x="11162" y="1415031"/>
            <a:ext cx="11774437" cy="3724096"/>
          </a:xfrm>
          <a:prstGeom prst="rect">
            <a:avLst/>
          </a:prstGeom>
        </p:spPr>
        <p:txBody>
          <a:bodyPr wrap="square">
            <a:spAutoFit/>
          </a:bodyPr>
          <a:lstStyle/>
          <a:p>
            <a:r>
              <a:rPr lang="en-US" sz="4000" dirty="0" smtClean="0"/>
              <a:t>Supplementary background  material for  Chapter 9 </a:t>
            </a:r>
            <a:r>
              <a:rPr lang="en-US" sz="4000" dirty="0" smtClean="0">
                <a:solidFill>
                  <a:srgbClr val="C00000"/>
                </a:solidFill>
              </a:rPr>
              <a:t>:</a:t>
            </a:r>
          </a:p>
          <a:p>
            <a:pPr marL="457200" indent="-457200">
              <a:buFont typeface="Courier New" panose="02070309020205020404" pitchFamily="49" charset="0"/>
              <a:buChar char="o"/>
            </a:pPr>
            <a:r>
              <a:rPr lang="en-US" sz="4000" dirty="0" smtClean="0">
                <a:solidFill>
                  <a:srgbClr val="C00000"/>
                </a:solidFill>
              </a:rPr>
              <a:t>Adiabatic Lapse Rate</a:t>
            </a:r>
          </a:p>
          <a:p>
            <a:pPr marL="457200" indent="-457200">
              <a:buFont typeface="Courier New" panose="02070309020205020404" pitchFamily="49" charset="0"/>
              <a:buChar char="o"/>
            </a:pPr>
            <a:r>
              <a:rPr lang="en-US" sz="4000" dirty="0" smtClean="0">
                <a:solidFill>
                  <a:srgbClr val="C00000"/>
                </a:solidFill>
              </a:rPr>
              <a:t>Environmental </a:t>
            </a:r>
            <a:r>
              <a:rPr lang="en-US" sz="4000" dirty="0">
                <a:solidFill>
                  <a:srgbClr val="C00000"/>
                </a:solidFill>
              </a:rPr>
              <a:t>L</a:t>
            </a:r>
            <a:r>
              <a:rPr lang="en-US" sz="4000" dirty="0" smtClean="0">
                <a:solidFill>
                  <a:srgbClr val="C00000"/>
                </a:solidFill>
              </a:rPr>
              <a:t>apse Rate</a:t>
            </a:r>
          </a:p>
          <a:p>
            <a:pPr marL="457200" indent="-457200">
              <a:buFont typeface="Courier New" panose="02070309020205020404" pitchFamily="49" charset="0"/>
              <a:buChar char="o"/>
            </a:pPr>
            <a:r>
              <a:rPr lang="en-US" sz="4000" spc="-35" dirty="0" smtClean="0">
                <a:solidFill>
                  <a:srgbClr val="C00000"/>
                </a:solidFill>
                <a:cs typeface="Calibri"/>
              </a:rPr>
              <a:t>Concept of stability</a:t>
            </a:r>
          </a:p>
          <a:p>
            <a:pPr marL="457200" indent="-457200">
              <a:buFont typeface="Courier New" panose="02070309020205020404" pitchFamily="49" charset="0"/>
              <a:buChar char="o"/>
            </a:pPr>
            <a:r>
              <a:rPr lang="en-US" sz="4000" spc="-35" dirty="0" smtClean="0">
                <a:solidFill>
                  <a:srgbClr val="C00000"/>
                </a:solidFill>
                <a:cs typeface="Calibri"/>
              </a:rPr>
              <a:t>Potential temperature</a:t>
            </a:r>
          </a:p>
          <a:p>
            <a:pPr marL="457200" indent="-457200">
              <a:buFont typeface="Courier New" panose="02070309020205020404" pitchFamily="49" charset="0"/>
              <a:buChar char="o"/>
            </a:pPr>
            <a:endParaRPr lang="en-US" altLang="en-US" sz="3600" dirty="0" smtClean="0">
              <a:solidFill>
                <a:srgbClr val="002060"/>
              </a:solidFill>
            </a:endParaRPr>
          </a:p>
        </p:txBody>
      </p:sp>
    </p:spTree>
    <p:extLst>
      <p:ext uri="{BB962C8B-B14F-4D97-AF65-F5344CB8AC3E}">
        <p14:creationId xmlns:p14="http://schemas.microsoft.com/office/powerpoint/2010/main" val="244303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03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0"/>
            <a:ext cx="899160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1524000" y="0"/>
            <a:ext cx="899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solidFill>
                  <a:srgbClr val="C00000"/>
                </a:solidFill>
              </a:rPr>
              <a:t>Earlier we have   noted that on the average, the atmosphere cools by about 6.5 </a:t>
            </a:r>
            <a:r>
              <a:rPr lang="en-US" altLang="en-US" sz="2000" baseline="30000">
                <a:solidFill>
                  <a:srgbClr val="C00000"/>
                </a:solidFill>
              </a:rPr>
              <a:t>0</a:t>
            </a:r>
            <a:r>
              <a:rPr lang="en-US" altLang="en-US" sz="2000">
                <a:solidFill>
                  <a:srgbClr val="C00000"/>
                </a:solidFill>
              </a:rPr>
              <a:t> C per each 1 km ascent . That is not always the case. Change with height is called “lapse rate”) </a:t>
            </a:r>
          </a:p>
        </p:txBody>
      </p:sp>
    </p:spTree>
    <p:custDataLst>
      <p:tags r:id="rId1"/>
    </p:custDataLst>
    <p:extLst>
      <p:ext uri="{BB962C8B-B14F-4D97-AF65-F5344CB8AC3E}">
        <p14:creationId xmlns:p14="http://schemas.microsoft.com/office/powerpoint/2010/main" val="3769553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0688" y="152400"/>
            <a:ext cx="10040112" cy="685800"/>
          </a:xfrm>
        </p:spPr>
        <p:txBody>
          <a:bodyPr>
            <a:normAutofit/>
          </a:bodyPr>
          <a:lstStyle/>
          <a:p>
            <a:pPr eaLnBrk="1" hangingPunct="1"/>
            <a:r>
              <a:rPr lang="en-US" altLang="en-US" sz="4000" dirty="0">
                <a:solidFill>
                  <a:srgbClr val="CC0000"/>
                </a:solidFill>
              </a:rPr>
              <a:t>Adiabatic Process</a:t>
            </a:r>
          </a:p>
        </p:txBody>
      </p:sp>
      <p:sp>
        <p:nvSpPr>
          <p:cNvPr id="3075" name="Rectangle 3"/>
          <p:cNvSpPr>
            <a:spLocks noGrp="1" noChangeArrowheads="1"/>
          </p:cNvSpPr>
          <p:nvPr>
            <p:ph type="body" idx="1"/>
          </p:nvPr>
        </p:nvSpPr>
        <p:spPr>
          <a:xfrm>
            <a:off x="0" y="1066800"/>
            <a:ext cx="11923776" cy="5638800"/>
          </a:xfrm>
        </p:spPr>
        <p:txBody>
          <a:bodyPr/>
          <a:lstStyle/>
          <a:p>
            <a:pPr eaLnBrk="1" hangingPunct="1">
              <a:lnSpc>
                <a:spcPct val="90000"/>
              </a:lnSpc>
            </a:pPr>
            <a:r>
              <a:rPr lang="en-US" altLang="en-US" sz="3600" dirty="0">
                <a:solidFill>
                  <a:srgbClr val="002060"/>
                </a:solidFill>
              </a:rPr>
              <a:t>If a material changes its physical state –(pressure, volume, or temperature change) without any heat being added or withdrawn - change is said to be </a:t>
            </a:r>
            <a:r>
              <a:rPr lang="en-US" altLang="en-US" sz="3600" i="1" u="sng" dirty="0">
                <a:solidFill>
                  <a:srgbClr val="FF0000"/>
                </a:solidFill>
              </a:rPr>
              <a:t>adiabatic.</a:t>
            </a:r>
            <a:endParaRPr lang="en-US" altLang="en-US" sz="3600" dirty="0">
              <a:solidFill>
                <a:srgbClr val="FF0000"/>
              </a:solidFill>
            </a:endParaRPr>
          </a:p>
          <a:p>
            <a:pPr eaLnBrk="1" hangingPunct="1">
              <a:lnSpc>
                <a:spcPct val="90000"/>
              </a:lnSpc>
            </a:pPr>
            <a:r>
              <a:rPr lang="en-US" altLang="en-US" sz="3600" dirty="0">
                <a:solidFill>
                  <a:srgbClr val="002060"/>
                </a:solidFill>
              </a:rPr>
              <a:t>In the atmosphere, well-defined air parcels do the vertical mixing.  </a:t>
            </a:r>
          </a:p>
          <a:p>
            <a:pPr eaLnBrk="1" hangingPunct="1">
              <a:lnSpc>
                <a:spcPct val="90000"/>
              </a:lnSpc>
            </a:pPr>
            <a:r>
              <a:rPr lang="en-US" altLang="en-US" sz="3600" dirty="0">
                <a:solidFill>
                  <a:srgbClr val="002060"/>
                </a:solidFill>
              </a:rPr>
              <a:t>Assume that the air parcel is:</a:t>
            </a:r>
          </a:p>
          <a:p>
            <a:pPr eaLnBrk="1" hangingPunct="1">
              <a:lnSpc>
                <a:spcPct val="90000"/>
              </a:lnSpc>
            </a:pPr>
            <a:r>
              <a:rPr lang="en-US" altLang="en-US" sz="3600" dirty="0">
                <a:solidFill>
                  <a:srgbClr val="002060"/>
                </a:solidFill>
              </a:rPr>
              <a:t>Thermally insulated from environment so that the temperature changes adiabatically as it rises or sinks</a:t>
            </a:r>
          </a:p>
          <a:p>
            <a:pPr eaLnBrk="1" hangingPunct="1">
              <a:lnSpc>
                <a:spcPct val="90000"/>
              </a:lnSpc>
            </a:pPr>
            <a:r>
              <a:rPr lang="en-US" altLang="en-US" sz="3600" dirty="0">
                <a:solidFill>
                  <a:srgbClr val="002060"/>
                </a:solidFill>
              </a:rPr>
              <a:t>Is at same pressure as environment at the same level, which is assumed in hydrostatic equilibrium</a:t>
            </a:r>
          </a:p>
          <a:p>
            <a:pPr eaLnBrk="1" hangingPunct="1">
              <a:lnSpc>
                <a:spcPct val="90000"/>
              </a:lnSpc>
            </a:pPr>
            <a:endParaRPr lang="en-US" altLang="en-US" dirty="0"/>
          </a:p>
        </p:txBody>
      </p:sp>
      <p:sp>
        <p:nvSpPr>
          <p:cNvPr id="30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9AC2FCC-59F6-4061-9B00-BCC164FEB2EA}" type="slidenum">
              <a:rPr lang="en-US" altLang="en-US" sz="1400"/>
              <a:pPr>
                <a:spcBef>
                  <a:spcPct val="0"/>
                </a:spcBef>
                <a:buFontTx/>
                <a:buNone/>
              </a:pPr>
              <a:t>11</a:t>
            </a:fld>
            <a:endParaRPr lang="en-US" altLang="en-US" sz="1400"/>
          </a:p>
        </p:txBody>
      </p:sp>
    </p:spTree>
    <p:extLst>
      <p:ext uri="{BB962C8B-B14F-4D97-AF65-F5344CB8AC3E}">
        <p14:creationId xmlns:p14="http://schemas.microsoft.com/office/powerpoint/2010/main" val="221679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22225"/>
            <a:ext cx="8229600" cy="533400"/>
          </a:xfrm>
        </p:spPr>
        <p:txBody>
          <a:bodyPr>
            <a:normAutofit fontScale="90000"/>
          </a:bodyPr>
          <a:lstStyle/>
          <a:p>
            <a:pPr eaLnBrk="1" hangingPunct="1"/>
            <a:r>
              <a:rPr lang="en-US" altLang="en-US" sz="3600">
                <a:solidFill>
                  <a:srgbClr val="CC0000"/>
                </a:solidFill>
              </a:rPr>
              <a:t>Adiabatic lapse rate</a:t>
            </a:r>
          </a:p>
        </p:txBody>
      </p:sp>
      <p:sp>
        <p:nvSpPr>
          <p:cNvPr id="4099" name="Rectangle 3"/>
          <p:cNvSpPr>
            <a:spLocks noGrp="1" noChangeArrowheads="1"/>
          </p:cNvSpPr>
          <p:nvPr>
            <p:ph type="body" idx="1"/>
          </p:nvPr>
        </p:nvSpPr>
        <p:spPr>
          <a:xfrm>
            <a:off x="219456" y="573088"/>
            <a:ext cx="11594592" cy="6172200"/>
          </a:xfrm>
        </p:spPr>
        <p:txBody>
          <a:bodyPr>
            <a:normAutofit/>
          </a:bodyPr>
          <a:lstStyle/>
          <a:p>
            <a:pPr eaLnBrk="1" hangingPunct="1">
              <a:lnSpc>
                <a:spcPct val="80000"/>
              </a:lnSpc>
            </a:pPr>
            <a:endParaRPr lang="en-US" altLang="en-US" sz="100" b="1" dirty="0"/>
          </a:p>
          <a:p>
            <a:pPr>
              <a:lnSpc>
                <a:spcPct val="80000"/>
              </a:lnSpc>
              <a:spcBef>
                <a:spcPts val="600"/>
              </a:spcBef>
              <a:buNone/>
            </a:pPr>
            <a:r>
              <a:rPr lang="en-US" altLang="en-US" dirty="0">
                <a:solidFill>
                  <a:srgbClr val="002060"/>
                </a:solidFill>
              </a:rPr>
              <a:t>If process adiabatic         </a:t>
            </a:r>
            <a:r>
              <a:rPr lang="en-US" altLang="en-US" i="1" dirty="0" err="1">
                <a:solidFill>
                  <a:srgbClr val="002060"/>
                </a:solidFill>
              </a:rPr>
              <a:t>dq</a:t>
            </a:r>
            <a:r>
              <a:rPr lang="en-US" altLang="en-US" dirty="0">
                <a:solidFill>
                  <a:srgbClr val="002060"/>
                </a:solidFill>
              </a:rPr>
              <a:t> = 0 and  in hydrostatic equilibrium, in following eq. </a:t>
            </a:r>
            <a:endParaRPr lang="en-US" altLang="en-US" b="1" dirty="0">
              <a:solidFill>
                <a:srgbClr val="002060"/>
              </a:solidFill>
            </a:endParaRPr>
          </a:p>
          <a:p>
            <a:pPr algn="ctr">
              <a:lnSpc>
                <a:spcPct val="80000"/>
              </a:lnSpc>
              <a:spcBef>
                <a:spcPts val="600"/>
              </a:spcBef>
              <a:buNone/>
            </a:pPr>
            <a:r>
              <a:rPr lang="en-US" altLang="en-US" b="1" u="sng" dirty="0" err="1">
                <a:solidFill>
                  <a:srgbClr val="002060"/>
                </a:solidFill>
              </a:rPr>
              <a:t>dq</a:t>
            </a:r>
            <a:r>
              <a:rPr lang="en-US" altLang="en-US" b="1" u="sng" dirty="0">
                <a:solidFill>
                  <a:srgbClr val="002060"/>
                </a:solidFill>
              </a:rPr>
              <a:t> = </a:t>
            </a:r>
            <a:r>
              <a:rPr lang="en-US" altLang="en-US" b="1" u="sng" dirty="0" err="1">
                <a:solidFill>
                  <a:srgbClr val="002060"/>
                </a:solidFill>
              </a:rPr>
              <a:t>c</a:t>
            </a:r>
            <a:r>
              <a:rPr lang="en-US" altLang="en-US" b="1" u="sng" baseline="-25000" dirty="0" err="1">
                <a:solidFill>
                  <a:srgbClr val="002060"/>
                </a:solidFill>
              </a:rPr>
              <a:t>p</a:t>
            </a:r>
            <a:r>
              <a:rPr lang="en-US" altLang="en-US" b="1" u="sng" dirty="0" err="1">
                <a:solidFill>
                  <a:srgbClr val="002060"/>
                </a:solidFill>
              </a:rPr>
              <a:t>dT</a:t>
            </a:r>
            <a:r>
              <a:rPr lang="en-US" altLang="en-US" b="1" u="sng" dirty="0">
                <a:solidFill>
                  <a:srgbClr val="002060"/>
                </a:solidFill>
              </a:rPr>
              <a:t> – </a:t>
            </a:r>
            <a:r>
              <a:rPr lang="en-US" altLang="en-US" b="1" i="1" u="sng" dirty="0">
                <a:solidFill>
                  <a:srgbClr val="002060"/>
                </a:solidFill>
                <a:sym typeface="Symbol" panose="05050102010706020507" pitchFamily="18" charset="2"/>
              </a:rPr>
              <a:t></a:t>
            </a:r>
            <a:r>
              <a:rPr lang="en-US" altLang="en-US" b="1" u="sng" dirty="0" err="1">
                <a:solidFill>
                  <a:srgbClr val="002060"/>
                </a:solidFill>
              </a:rPr>
              <a:t>dp</a:t>
            </a:r>
            <a:r>
              <a:rPr lang="en-US" altLang="en-US" b="1" u="sng" dirty="0">
                <a:solidFill>
                  <a:srgbClr val="002060"/>
                </a:solidFill>
              </a:rPr>
              <a:t>  </a:t>
            </a:r>
          </a:p>
          <a:p>
            <a:pPr>
              <a:lnSpc>
                <a:spcPct val="80000"/>
              </a:lnSpc>
              <a:spcBef>
                <a:spcPts val="600"/>
              </a:spcBef>
              <a:buNone/>
            </a:pPr>
            <a:r>
              <a:rPr lang="en-US" altLang="en-US" dirty="0">
                <a:solidFill>
                  <a:srgbClr val="002060"/>
                </a:solidFill>
              </a:rPr>
              <a:t>we can simplify:  </a:t>
            </a:r>
            <a:endParaRPr lang="en-US" altLang="en-US" b="1" dirty="0">
              <a:solidFill>
                <a:srgbClr val="002060"/>
              </a:solidFill>
            </a:endParaRPr>
          </a:p>
          <a:p>
            <a:pPr algn="ctr">
              <a:lnSpc>
                <a:spcPct val="80000"/>
              </a:lnSpc>
              <a:spcBef>
                <a:spcPts val="600"/>
              </a:spcBef>
              <a:buNone/>
            </a:pPr>
            <a:r>
              <a:rPr lang="en-US" altLang="en-US" b="1" dirty="0">
                <a:solidFill>
                  <a:srgbClr val="002060"/>
                </a:solidFill>
              </a:rPr>
              <a:t>0=</a:t>
            </a:r>
            <a:r>
              <a:rPr lang="en-US" altLang="en-US" b="1" dirty="0" err="1">
                <a:solidFill>
                  <a:srgbClr val="002060"/>
                </a:solidFill>
              </a:rPr>
              <a:t>c</a:t>
            </a:r>
            <a:r>
              <a:rPr lang="en-US" altLang="en-US" b="1" baseline="-25000" dirty="0" err="1">
                <a:solidFill>
                  <a:srgbClr val="002060"/>
                </a:solidFill>
              </a:rPr>
              <a:t>p</a:t>
            </a:r>
            <a:r>
              <a:rPr lang="en-US" altLang="en-US" b="1" dirty="0" err="1">
                <a:solidFill>
                  <a:srgbClr val="002060"/>
                </a:solidFill>
              </a:rPr>
              <a:t>dT</a:t>
            </a:r>
            <a:r>
              <a:rPr lang="en-US" altLang="en-US" b="1" dirty="0">
                <a:solidFill>
                  <a:srgbClr val="002060"/>
                </a:solidFill>
              </a:rPr>
              <a:t> – </a:t>
            </a:r>
            <a:r>
              <a:rPr lang="en-US" altLang="en-US" b="1" i="1" dirty="0">
                <a:solidFill>
                  <a:srgbClr val="002060"/>
                </a:solidFill>
                <a:sym typeface="Symbol" panose="05050102010706020507" pitchFamily="18" charset="2"/>
              </a:rPr>
              <a:t></a:t>
            </a:r>
            <a:r>
              <a:rPr lang="en-US" altLang="en-US" b="1" dirty="0" err="1">
                <a:solidFill>
                  <a:srgbClr val="002060"/>
                </a:solidFill>
              </a:rPr>
              <a:t>dp</a:t>
            </a:r>
            <a:r>
              <a:rPr lang="en-US" altLang="en-US" b="1" dirty="0">
                <a:solidFill>
                  <a:srgbClr val="002060"/>
                </a:solidFill>
              </a:rPr>
              <a:t> </a:t>
            </a:r>
          </a:p>
          <a:p>
            <a:pPr algn="ctr">
              <a:lnSpc>
                <a:spcPct val="80000"/>
              </a:lnSpc>
              <a:spcBef>
                <a:spcPts val="600"/>
              </a:spcBef>
            </a:pPr>
            <a:endParaRPr lang="en-US" altLang="en-US" b="1" dirty="0">
              <a:solidFill>
                <a:srgbClr val="002060"/>
              </a:solidFill>
            </a:endParaRPr>
          </a:p>
          <a:p>
            <a:pPr>
              <a:lnSpc>
                <a:spcPct val="80000"/>
              </a:lnSpc>
              <a:spcBef>
                <a:spcPts val="600"/>
              </a:spcBef>
              <a:buNone/>
            </a:pPr>
            <a:r>
              <a:rPr lang="en-US" altLang="en-US" dirty="0">
                <a:solidFill>
                  <a:srgbClr val="002060"/>
                </a:solidFill>
              </a:rPr>
              <a:t>Divide by </a:t>
            </a:r>
            <a:r>
              <a:rPr lang="en-US" altLang="en-US" dirty="0" err="1">
                <a:solidFill>
                  <a:srgbClr val="002060"/>
                </a:solidFill>
              </a:rPr>
              <a:t>dz</a:t>
            </a:r>
            <a:r>
              <a:rPr lang="en-US" altLang="en-US" dirty="0">
                <a:solidFill>
                  <a:srgbClr val="002060"/>
                </a:solidFill>
              </a:rPr>
              <a:t>:</a:t>
            </a:r>
            <a:r>
              <a:rPr lang="en-US" altLang="en-US" b="1" dirty="0">
                <a:solidFill>
                  <a:srgbClr val="002060"/>
                </a:solidFill>
              </a:rPr>
              <a:t>		0=</a:t>
            </a:r>
            <a:r>
              <a:rPr lang="en-US" altLang="en-US" b="1" dirty="0" err="1">
                <a:solidFill>
                  <a:srgbClr val="002060"/>
                </a:solidFill>
              </a:rPr>
              <a:t>c</a:t>
            </a:r>
            <a:r>
              <a:rPr lang="en-US" altLang="en-US" b="1" baseline="-25000" dirty="0" err="1">
                <a:solidFill>
                  <a:srgbClr val="002060"/>
                </a:solidFill>
              </a:rPr>
              <a:t>p</a:t>
            </a:r>
            <a:r>
              <a:rPr lang="en-US" altLang="en-US" b="1" dirty="0" err="1">
                <a:solidFill>
                  <a:srgbClr val="002060"/>
                </a:solidFill>
              </a:rPr>
              <a:t>dT</a:t>
            </a:r>
            <a:r>
              <a:rPr lang="en-US" altLang="en-US" b="1" dirty="0">
                <a:solidFill>
                  <a:srgbClr val="002060"/>
                </a:solidFill>
              </a:rPr>
              <a:t>/</a:t>
            </a:r>
            <a:r>
              <a:rPr lang="en-US" altLang="en-US" b="1" dirty="0" err="1">
                <a:solidFill>
                  <a:srgbClr val="002060"/>
                </a:solidFill>
              </a:rPr>
              <a:t>dz</a:t>
            </a:r>
            <a:r>
              <a:rPr lang="en-US" altLang="en-US" b="1" dirty="0">
                <a:solidFill>
                  <a:srgbClr val="002060"/>
                </a:solidFill>
              </a:rPr>
              <a:t> – </a:t>
            </a:r>
            <a:r>
              <a:rPr lang="en-US" altLang="en-US" b="1" i="1" dirty="0">
                <a:solidFill>
                  <a:srgbClr val="002060"/>
                </a:solidFill>
                <a:sym typeface="Symbol" panose="05050102010706020507" pitchFamily="18" charset="2"/>
              </a:rPr>
              <a:t></a:t>
            </a:r>
            <a:r>
              <a:rPr lang="en-US" altLang="en-US" b="1" dirty="0" err="1">
                <a:solidFill>
                  <a:srgbClr val="002060"/>
                </a:solidFill>
              </a:rPr>
              <a:t>dp</a:t>
            </a:r>
            <a:r>
              <a:rPr lang="en-US" altLang="en-US" b="1" dirty="0">
                <a:solidFill>
                  <a:srgbClr val="002060"/>
                </a:solidFill>
              </a:rPr>
              <a:t>/</a:t>
            </a:r>
            <a:r>
              <a:rPr lang="en-US" altLang="en-US" b="1" dirty="0" err="1">
                <a:solidFill>
                  <a:srgbClr val="002060"/>
                </a:solidFill>
              </a:rPr>
              <a:t>dz</a:t>
            </a:r>
            <a:endParaRPr lang="en-US" altLang="en-US" b="1" dirty="0">
              <a:solidFill>
                <a:srgbClr val="002060"/>
              </a:solidFill>
            </a:endParaRPr>
          </a:p>
          <a:p>
            <a:pPr>
              <a:lnSpc>
                <a:spcPct val="80000"/>
              </a:lnSpc>
              <a:spcBef>
                <a:spcPts val="600"/>
              </a:spcBef>
            </a:pPr>
            <a:endParaRPr lang="en-US" altLang="en-US" b="1" dirty="0">
              <a:solidFill>
                <a:srgbClr val="002060"/>
              </a:solidFill>
            </a:endParaRPr>
          </a:p>
          <a:p>
            <a:pPr>
              <a:lnSpc>
                <a:spcPct val="80000"/>
              </a:lnSpc>
              <a:spcBef>
                <a:spcPts val="600"/>
              </a:spcBef>
              <a:buNone/>
            </a:pPr>
            <a:r>
              <a:rPr lang="en-US" altLang="en-US" dirty="0">
                <a:solidFill>
                  <a:srgbClr val="002060"/>
                </a:solidFill>
              </a:rPr>
              <a:t>and use:		</a:t>
            </a:r>
            <a:r>
              <a:rPr lang="en-US" altLang="en-US" b="1" i="1" dirty="0" err="1">
                <a:solidFill>
                  <a:srgbClr val="002060"/>
                </a:solidFill>
              </a:rPr>
              <a:t>gdz</a:t>
            </a:r>
            <a:r>
              <a:rPr lang="en-US" altLang="en-US" b="1" i="1" dirty="0">
                <a:solidFill>
                  <a:srgbClr val="002060"/>
                </a:solidFill>
              </a:rPr>
              <a:t> = -</a:t>
            </a:r>
            <a:r>
              <a:rPr lang="en-US" altLang="en-US" b="1" i="1" dirty="0">
                <a:solidFill>
                  <a:srgbClr val="002060"/>
                </a:solidFill>
                <a:sym typeface="Symbol" panose="05050102010706020507" pitchFamily="18" charset="2"/>
              </a:rPr>
              <a:t></a:t>
            </a:r>
            <a:r>
              <a:rPr lang="en-US" altLang="en-US" b="1" i="1" dirty="0" err="1">
                <a:solidFill>
                  <a:srgbClr val="002060"/>
                </a:solidFill>
              </a:rPr>
              <a:t>dp</a:t>
            </a:r>
            <a:endParaRPr lang="en-US" altLang="en-US" b="1" i="1" dirty="0">
              <a:solidFill>
                <a:srgbClr val="002060"/>
              </a:solidFill>
            </a:endParaRPr>
          </a:p>
          <a:p>
            <a:pPr>
              <a:lnSpc>
                <a:spcPct val="80000"/>
              </a:lnSpc>
              <a:spcBef>
                <a:spcPts val="600"/>
              </a:spcBef>
              <a:buNone/>
            </a:pPr>
            <a:endParaRPr lang="en-US" altLang="en-US" b="1" u="sng" dirty="0">
              <a:solidFill>
                <a:srgbClr val="002060"/>
              </a:solidFill>
            </a:endParaRPr>
          </a:p>
          <a:p>
            <a:pPr>
              <a:lnSpc>
                <a:spcPct val="80000"/>
              </a:lnSpc>
              <a:spcBef>
                <a:spcPts val="600"/>
              </a:spcBef>
              <a:buNone/>
            </a:pPr>
            <a:r>
              <a:rPr lang="en-US" altLang="en-US" b="1" dirty="0">
                <a:solidFill>
                  <a:srgbClr val="002060"/>
                </a:solidFill>
              </a:rPr>
              <a:t>Separate </a:t>
            </a:r>
            <a:r>
              <a:rPr lang="en-US" altLang="en-US" b="1" dirty="0" err="1">
                <a:solidFill>
                  <a:srgbClr val="002060"/>
                </a:solidFill>
              </a:rPr>
              <a:t>dT</a:t>
            </a:r>
            <a:r>
              <a:rPr lang="en-US" altLang="en-US" b="1" dirty="0">
                <a:solidFill>
                  <a:srgbClr val="002060"/>
                </a:solidFill>
              </a:rPr>
              <a:t>/</a:t>
            </a:r>
            <a:r>
              <a:rPr lang="en-US" altLang="en-US" b="1" dirty="0" err="1">
                <a:solidFill>
                  <a:srgbClr val="002060"/>
                </a:solidFill>
              </a:rPr>
              <a:t>dz</a:t>
            </a:r>
            <a:r>
              <a:rPr lang="en-US" altLang="en-US" b="1" dirty="0">
                <a:solidFill>
                  <a:srgbClr val="002060"/>
                </a:solidFill>
              </a:rPr>
              <a:t>  in :	 0= </a:t>
            </a:r>
            <a:r>
              <a:rPr lang="en-US" altLang="en-US" b="1" dirty="0" err="1">
                <a:solidFill>
                  <a:srgbClr val="002060"/>
                </a:solidFill>
              </a:rPr>
              <a:t>c</a:t>
            </a:r>
            <a:r>
              <a:rPr lang="en-US" altLang="en-US" b="1" baseline="-25000" dirty="0" err="1">
                <a:solidFill>
                  <a:srgbClr val="002060"/>
                </a:solidFill>
              </a:rPr>
              <a:t>p</a:t>
            </a:r>
            <a:r>
              <a:rPr lang="en-US" altLang="en-US" b="1" dirty="0" err="1">
                <a:solidFill>
                  <a:srgbClr val="002060"/>
                </a:solidFill>
              </a:rPr>
              <a:t>dT</a:t>
            </a:r>
            <a:r>
              <a:rPr lang="en-US" altLang="en-US" b="1" dirty="0">
                <a:solidFill>
                  <a:srgbClr val="002060"/>
                </a:solidFill>
              </a:rPr>
              <a:t>/</a:t>
            </a:r>
            <a:r>
              <a:rPr lang="en-US" altLang="en-US" b="1" dirty="0" err="1">
                <a:solidFill>
                  <a:srgbClr val="002060"/>
                </a:solidFill>
              </a:rPr>
              <a:t>dz</a:t>
            </a:r>
            <a:r>
              <a:rPr lang="en-US" altLang="en-US" b="1" dirty="0">
                <a:solidFill>
                  <a:srgbClr val="002060"/>
                </a:solidFill>
              </a:rPr>
              <a:t> +</a:t>
            </a:r>
            <a:r>
              <a:rPr lang="en-US" altLang="en-US" b="1" dirty="0" err="1">
                <a:solidFill>
                  <a:srgbClr val="002060"/>
                </a:solidFill>
              </a:rPr>
              <a:t>gdz</a:t>
            </a:r>
            <a:r>
              <a:rPr lang="en-US" altLang="en-US" b="1" dirty="0">
                <a:solidFill>
                  <a:srgbClr val="002060"/>
                </a:solidFill>
              </a:rPr>
              <a:t>/</a:t>
            </a:r>
            <a:r>
              <a:rPr lang="en-US" altLang="en-US" b="1" dirty="0" err="1">
                <a:solidFill>
                  <a:srgbClr val="002060"/>
                </a:solidFill>
              </a:rPr>
              <a:t>dz</a:t>
            </a:r>
            <a:endParaRPr lang="en-US" altLang="en-US" dirty="0">
              <a:solidFill>
                <a:srgbClr val="002060"/>
              </a:solidFill>
            </a:endParaRPr>
          </a:p>
          <a:p>
            <a:pPr>
              <a:lnSpc>
                <a:spcPct val="80000"/>
              </a:lnSpc>
              <a:spcBef>
                <a:spcPts val="600"/>
              </a:spcBef>
              <a:buNone/>
            </a:pPr>
            <a:r>
              <a:rPr lang="en-US" altLang="en-US" dirty="0">
                <a:solidFill>
                  <a:srgbClr val="002060"/>
                </a:solidFill>
              </a:rPr>
              <a:t>We get:	</a:t>
            </a:r>
            <a:r>
              <a:rPr lang="en-US" altLang="en-US" b="1" dirty="0">
                <a:solidFill>
                  <a:srgbClr val="002060"/>
                </a:solidFill>
              </a:rPr>
              <a:t> -</a:t>
            </a:r>
            <a:r>
              <a:rPr lang="en-US" altLang="en-US" b="1" dirty="0" err="1">
                <a:solidFill>
                  <a:srgbClr val="002060"/>
                </a:solidFill>
              </a:rPr>
              <a:t>c</a:t>
            </a:r>
            <a:r>
              <a:rPr lang="en-US" altLang="en-US" b="1" baseline="-25000" dirty="0" err="1">
                <a:solidFill>
                  <a:srgbClr val="002060"/>
                </a:solidFill>
              </a:rPr>
              <a:t>p</a:t>
            </a:r>
            <a:r>
              <a:rPr lang="en-US" altLang="en-US" b="1" dirty="0" err="1">
                <a:solidFill>
                  <a:srgbClr val="002060"/>
                </a:solidFill>
              </a:rPr>
              <a:t>dT</a:t>
            </a:r>
            <a:r>
              <a:rPr lang="en-US" altLang="en-US" b="1" dirty="0">
                <a:solidFill>
                  <a:srgbClr val="002060"/>
                </a:solidFill>
              </a:rPr>
              <a:t>/</a:t>
            </a:r>
            <a:r>
              <a:rPr lang="en-US" altLang="en-US" b="1" dirty="0" err="1">
                <a:solidFill>
                  <a:srgbClr val="002060"/>
                </a:solidFill>
              </a:rPr>
              <a:t>dz</a:t>
            </a:r>
            <a:r>
              <a:rPr lang="en-US" altLang="en-US" b="1" dirty="0">
                <a:solidFill>
                  <a:srgbClr val="002060"/>
                </a:solidFill>
              </a:rPr>
              <a:t> = </a:t>
            </a:r>
            <a:r>
              <a:rPr lang="en-US" altLang="en-US" b="1" dirty="0" err="1">
                <a:solidFill>
                  <a:srgbClr val="002060"/>
                </a:solidFill>
              </a:rPr>
              <a:t>gdz</a:t>
            </a:r>
            <a:r>
              <a:rPr lang="en-US" altLang="en-US" b="1" dirty="0">
                <a:solidFill>
                  <a:srgbClr val="002060"/>
                </a:solidFill>
              </a:rPr>
              <a:t>/</a:t>
            </a:r>
            <a:r>
              <a:rPr lang="en-US" altLang="en-US" b="1" dirty="0" err="1">
                <a:solidFill>
                  <a:srgbClr val="002060"/>
                </a:solidFill>
              </a:rPr>
              <a:t>dz</a:t>
            </a:r>
            <a:endParaRPr lang="en-US" altLang="en-US" dirty="0">
              <a:solidFill>
                <a:srgbClr val="002060"/>
              </a:solidFill>
            </a:endParaRPr>
          </a:p>
          <a:p>
            <a:pPr algn="ctr">
              <a:lnSpc>
                <a:spcPct val="80000"/>
              </a:lnSpc>
              <a:spcBef>
                <a:spcPts val="600"/>
              </a:spcBef>
              <a:buNone/>
            </a:pPr>
            <a:r>
              <a:rPr lang="en-US" altLang="en-US" b="1" dirty="0">
                <a:solidFill>
                  <a:srgbClr val="002060"/>
                </a:solidFill>
              </a:rPr>
              <a:t>-(</a:t>
            </a:r>
            <a:r>
              <a:rPr lang="en-US" altLang="en-US" b="1" dirty="0" err="1">
                <a:solidFill>
                  <a:srgbClr val="002060"/>
                </a:solidFill>
              </a:rPr>
              <a:t>dT</a:t>
            </a:r>
            <a:r>
              <a:rPr lang="en-US" altLang="en-US" b="1" dirty="0">
                <a:solidFill>
                  <a:srgbClr val="002060"/>
                </a:solidFill>
              </a:rPr>
              <a:t>/</a:t>
            </a:r>
            <a:r>
              <a:rPr lang="en-US" altLang="en-US" b="1" dirty="0" err="1">
                <a:solidFill>
                  <a:srgbClr val="002060"/>
                </a:solidFill>
              </a:rPr>
              <a:t>dz</a:t>
            </a:r>
            <a:r>
              <a:rPr lang="en-US" altLang="en-US" b="1" dirty="0">
                <a:solidFill>
                  <a:srgbClr val="002060"/>
                </a:solidFill>
              </a:rPr>
              <a:t>) </a:t>
            </a:r>
            <a:r>
              <a:rPr lang="en-US" altLang="en-US" b="1" baseline="-25000" dirty="0">
                <a:solidFill>
                  <a:srgbClr val="002060"/>
                </a:solidFill>
              </a:rPr>
              <a:t>dry parcel</a:t>
            </a:r>
            <a:r>
              <a:rPr lang="en-US" altLang="en-US" b="1" dirty="0">
                <a:solidFill>
                  <a:srgbClr val="002060"/>
                </a:solidFill>
              </a:rPr>
              <a:t>  = g/</a:t>
            </a:r>
            <a:r>
              <a:rPr lang="en-US" altLang="en-US" b="1" dirty="0" err="1">
                <a:solidFill>
                  <a:srgbClr val="002060"/>
                </a:solidFill>
              </a:rPr>
              <a:t>c</a:t>
            </a:r>
            <a:r>
              <a:rPr lang="en-US" altLang="en-US" b="1" baseline="-25000" dirty="0" err="1">
                <a:solidFill>
                  <a:srgbClr val="002060"/>
                </a:solidFill>
              </a:rPr>
              <a:t>p</a:t>
            </a:r>
            <a:r>
              <a:rPr lang="en-US" altLang="en-US" b="1" dirty="0">
                <a:solidFill>
                  <a:srgbClr val="002060"/>
                </a:solidFill>
              </a:rPr>
              <a:t>  =</a:t>
            </a:r>
            <a:r>
              <a:rPr lang="en-US" altLang="en-US" b="1" dirty="0">
                <a:solidFill>
                  <a:srgbClr val="002060"/>
                </a:solidFill>
                <a:sym typeface="Symbol" panose="05050102010706020507" pitchFamily="18" charset="2"/>
              </a:rPr>
              <a:t></a:t>
            </a:r>
            <a:r>
              <a:rPr lang="en-US" altLang="en-US" b="1" dirty="0">
                <a:solidFill>
                  <a:srgbClr val="002060"/>
                </a:solidFill>
              </a:rPr>
              <a:t>d</a:t>
            </a:r>
            <a:endParaRPr lang="en-US" altLang="en-US" dirty="0">
              <a:solidFill>
                <a:srgbClr val="002060"/>
              </a:solidFill>
              <a:sym typeface="Symbol" panose="05050102010706020507" pitchFamily="18" charset="2"/>
            </a:endParaRPr>
          </a:p>
          <a:p>
            <a:pPr eaLnBrk="1" hangingPunct="1">
              <a:lnSpc>
                <a:spcPct val="80000"/>
              </a:lnSpc>
              <a:buFontTx/>
              <a:buNone/>
            </a:pPr>
            <a:r>
              <a:rPr lang="en-US" altLang="en-US" sz="2400" dirty="0">
                <a:solidFill>
                  <a:srgbClr val="CC0000"/>
                </a:solidFill>
                <a:sym typeface="Symbol" panose="05050102010706020507" pitchFamily="18" charset="2"/>
              </a:rPr>
              <a:t></a:t>
            </a:r>
            <a:r>
              <a:rPr lang="en-US" altLang="en-US" sz="2400" dirty="0">
                <a:solidFill>
                  <a:srgbClr val="CC0000"/>
                </a:solidFill>
              </a:rPr>
              <a:t>d - the dry adiabatic lapse rate</a:t>
            </a:r>
          </a:p>
          <a:p>
            <a:pPr eaLnBrk="1" hangingPunct="1">
              <a:lnSpc>
                <a:spcPct val="80000"/>
              </a:lnSpc>
              <a:buFontTx/>
              <a:buNone/>
            </a:pPr>
            <a:r>
              <a:rPr lang="en-US" altLang="en-US" sz="2400" dirty="0">
                <a:solidFill>
                  <a:srgbClr val="CC0000"/>
                </a:solidFill>
              </a:rPr>
              <a:t>g=9.81 ms</a:t>
            </a:r>
            <a:r>
              <a:rPr lang="en-US" altLang="en-US" sz="2400" baseline="30000" dirty="0">
                <a:solidFill>
                  <a:srgbClr val="CC0000"/>
                </a:solidFill>
              </a:rPr>
              <a:t>-2</a:t>
            </a:r>
            <a:r>
              <a:rPr lang="en-US" altLang="en-US" sz="2400" dirty="0">
                <a:solidFill>
                  <a:srgbClr val="CC0000"/>
                </a:solidFill>
              </a:rPr>
              <a:t>; </a:t>
            </a:r>
            <a:r>
              <a:rPr lang="en-US" altLang="en-US" sz="2400" dirty="0" err="1">
                <a:solidFill>
                  <a:srgbClr val="CC0000"/>
                </a:solidFill>
              </a:rPr>
              <a:t>c</a:t>
            </a:r>
            <a:r>
              <a:rPr lang="en-US" altLang="en-US" sz="2400" baseline="-25000" dirty="0" err="1">
                <a:solidFill>
                  <a:srgbClr val="CC0000"/>
                </a:solidFill>
              </a:rPr>
              <a:t>p</a:t>
            </a:r>
            <a:r>
              <a:rPr lang="en-US" altLang="en-US" sz="2400" dirty="0">
                <a:solidFill>
                  <a:srgbClr val="CC0000"/>
                </a:solidFill>
              </a:rPr>
              <a:t>=1004Jkg</a:t>
            </a:r>
            <a:r>
              <a:rPr lang="en-US" altLang="en-US" sz="2400" baseline="30000" dirty="0">
                <a:solidFill>
                  <a:srgbClr val="CC0000"/>
                </a:solidFill>
              </a:rPr>
              <a:t>-1</a:t>
            </a:r>
            <a:r>
              <a:rPr lang="en-US" altLang="en-US" sz="2400" dirty="0">
                <a:solidFill>
                  <a:srgbClr val="CC0000"/>
                </a:solidFill>
              </a:rPr>
              <a:t>deg</a:t>
            </a:r>
            <a:r>
              <a:rPr lang="en-US" altLang="en-US" sz="2400" baseline="30000" dirty="0">
                <a:solidFill>
                  <a:srgbClr val="CC0000"/>
                </a:solidFill>
              </a:rPr>
              <a:t>-1</a:t>
            </a:r>
            <a:r>
              <a:rPr lang="en-US" altLang="en-US" sz="2400" dirty="0">
                <a:solidFill>
                  <a:srgbClr val="CC0000"/>
                </a:solidFill>
              </a:rPr>
              <a:t>; therefore: </a:t>
            </a:r>
            <a:r>
              <a:rPr lang="en-US" altLang="en-US" sz="2400" dirty="0">
                <a:solidFill>
                  <a:srgbClr val="CC0000"/>
                </a:solidFill>
                <a:sym typeface="Symbol" panose="05050102010706020507" pitchFamily="18" charset="2"/>
              </a:rPr>
              <a:t></a:t>
            </a:r>
            <a:r>
              <a:rPr lang="en-US" altLang="en-US" sz="2400" dirty="0">
                <a:solidFill>
                  <a:srgbClr val="CC0000"/>
                </a:solidFill>
              </a:rPr>
              <a:t>d =9.8 </a:t>
            </a:r>
            <a:r>
              <a:rPr lang="en-US" altLang="en-US" sz="2400" dirty="0" err="1">
                <a:solidFill>
                  <a:srgbClr val="CC0000"/>
                </a:solidFill>
              </a:rPr>
              <a:t>deg</a:t>
            </a:r>
            <a:r>
              <a:rPr lang="en-US" altLang="en-US" sz="2400" dirty="0">
                <a:solidFill>
                  <a:srgbClr val="CC0000"/>
                </a:solidFill>
              </a:rPr>
              <a:t> km</a:t>
            </a:r>
            <a:r>
              <a:rPr lang="en-US" altLang="en-US" sz="2400" baseline="30000" dirty="0">
                <a:solidFill>
                  <a:srgbClr val="CC0000"/>
                </a:solidFill>
              </a:rPr>
              <a:t>-1</a:t>
            </a:r>
          </a:p>
        </p:txBody>
      </p:sp>
      <p:cxnSp>
        <p:nvCxnSpPr>
          <p:cNvPr id="6" name="Straight Arrow Connector 5"/>
          <p:cNvCxnSpPr/>
          <p:nvPr/>
        </p:nvCxnSpPr>
        <p:spPr>
          <a:xfrm>
            <a:off x="5029200" y="914400"/>
            <a:ext cx="4572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10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274B8D2-8BAF-403E-97CA-94F908B09E5A}" type="slidenum">
              <a:rPr lang="en-US" altLang="en-US" sz="1400"/>
              <a:pPr>
                <a:spcBef>
                  <a:spcPct val="0"/>
                </a:spcBef>
                <a:buFontTx/>
                <a:buNone/>
              </a:pPr>
              <a:t>12</a:t>
            </a:fld>
            <a:endParaRPr lang="en-US" altLang="en-US" sz="1400"/>
          </a:p>
        </p:txBody>
      </p:sp>
    </p:spTree>
    <p:extLst>
      <p:ext uri="{BB962C8B-B14F-4D97-AF65-F5344CB8AC3E}">
        <p14:creationId xmlns:p14="http://schemas.microsoft.com/office/powerpoint/2010/main" val="3017164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507" y="154379"/>
            <a:ext cx="6709558" cy="646331"/>
          </a:xfrm>
          <a:prstGeom prst="rect">
            <a:avLst/>
          </a:prstGeom>
        </p:spPr>
        <p:txBody>
          <a:bodyPr wrap="square">
            <a:spAutoFit/>
          </a:bodyPr>
          <a:lstStyle/>
          <a:p>
            <a:r>
              <a:rPr lang="en-US" altLang="en-US" sz="3600" dirty="0">
                <a:solidFill>
                  <a:srgbClr val="C00000"/>
                </a:solidFill>
                <a:effectLst>
                  <a:outerShdw blurRad="38100" dist="38100" dir="2700000" algn="tl">
                    <a:srgbClr val="C0C0C0"/>
                  </a:outerShdw>
                </a:effectLst>
              </a:rPr>
              <a:t>The adiabatic lapse rate</a:t>
            </a:r>
            <a:endParaRPr lang="en-US" sz="3600" dirty="0">
              <a:solidFill>
                <a:srgbClr val="C00000"/>
              </a:solidFill>
            </a:endParaRPr>
          </a:p>
        </p:txBody>
      </p:sp>
      <p:sp>
        <p:nvSpPr>
          <p:cNvPr id="5" name="Rectangle 4"/>
          <p:cNvSpPr/>
          <p:nvPr/>
        </p:nvSpPr>
        <p:spPr>
          <a:xfrm>
            <a:off x="-1" y="1150329"/>
            <a:ext cx="12077205" cy="4524315"/>
          </a:xfrm>
          <a:prstGeom prst="rect">
            <a:avLst/>
          </a:prstGeom>
        </p:spPr>
        <p:txBody>
          <a:bodyPr wrap="square">
            <a:spAutoFit/>
          </a:bodyPr>
          <a:lstStyle/>
          <a:p>
            <a:r>
              <a:rPr lang="en-US" altLang="en-US" sz="3600" dirty="0" smtClean="0"/>
              <a:t> </a:t>
            </a:r>
            <a:r>
              <a:rPr lang="en-US" altLang="en-US" sz="3600" dirty="0" smtClean="0">
                <a:solidFill>
                  <a:srgbClr val="002060"/>
                </a:solidFill>
              </a:rPr>
              <a:t>The </a:t>
            </a:r>
            <a:r>
              <a:rPr lang="en-US" altLang="en-US" sz="3600" dirty="0">
                <a:solidFill>
                  <a:srgbClr val="002060"/>
                </a:solidFill>
              </a:rPr>
              <a:t>rate of change of temperature with height of parcel of dry air which moves about in the earth’s atmosphere while always satisfying the conditions </a:t>
            </a:r>
            <a:r>
              <a:rPr lang="en-US" altLang="en-US" sz="3600" dirty="0" smtClean="0">
                <a:solidFill>
                  <a:srgbClr val="002060"/>
                </a:solidFill>
              </a:rPr>
              <a:t> of no exchange of heat with environment. </a:t>
            </a:r>
          </a:p>
          <a:p>
            <a:endParaRPr lang="en-US" altLang="en-US" sz="3600" dirty="0">
              <a:solidFill>
                <a:srgbClr val="002060"/>
              </a:solidFill>
            </a:endParaRPr>
          </a:p>
          <a:p>
            <a:r>
              <a:rPr lang="en-US" altLang="en-US" sz="3600" dirty="0" smtClean="0">
                <a:solidFill>
                  <a:srgbClr val="002060"/>
                </a:solidFill>
              </a:rPr>
              <a:t>Since </a:t>
            </a:r>
            <a:r>
              <a:rPr lang="en-US" altLang="en-US" sz="3600" dirty="0">
                <a:solidFill>
                  <a:srgbClr val="002060"/>
                </a:solidFill>
              </a:rPr>
              <a:t>the air parcel undergoes only adiabatic transformations </a:t>
            </a:r>
          </a:p>
          <a:p>
            <a:r>
              <a:rPr lang="en-US" altLang="en-US" sz="3600" dirty="0" smtClean="0">
                <a:solidFill>
                  <a:srgbClr val="002060"/>
                </a:solidFill>
              </a:rPr>
              <a:t> and </a:t>
            </a:r>
            <a:r>
              <a:rPr lang="en-US" altLang="en-US" sz="3600" dirty="0">
                <a:solidFill>
                  <a:srgbClr val="002060"/>
                </a:solidFill>
              </a:rPr>
              <a:t>the atmosphere is in hydrostatic equilibrium, for a unit mass of air in the parcel we have, from</a:t>
            </a:r>
            <a:endParaRPr lang="en-US" altLang="en-US" sz="3600" dirty="0">
              <a:solidFill>
                <a:srgbClr val="002060"/>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994" y="5759532"/>
            <a:ext cx="4597959" cy="116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93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005" y="783770"/>
            <a:ext cx="10937174" cy="4093428"/>
          </a:xfrm>
          <a:prstGeom prst="rect">
            <a:avLst/>
          </a:prstGeom>
        </p:spPr>
        <p:txBody>
          <a:bodyPr wrap="square">
            <a:spAutoFit/>
          </a:bodyPr>
          <a:lstStyle/>
          <a:p>
            <a:r>
              <a:rPr lang="en-US" altLang="en-US" sz="3600" dirty="0">
                <a:solidFill>
                  <a:srgbClr val="002060"/>
                </a:solidFill>
              </a:rPr>
              <a:t>where Ґ   is called the </a:t>
            </a:r>
            <a:r>
              <a:rPr lang="en-US" altLang="en-US" sz="3600" i="1" dirty="0">
                <a:solidFill>
                  <a:srgbClr val="002060"/>
                </a:solidFill>
              </a:rPr>
              <a:t>dry adiabatic lapse rate.</a:t>
            </a:r>
            <a:r>
              <a:rPr lang="en-US" altLang="en-US" sz="3600" dirty="0">
                <a:solidFill>
                  <a:srgbClr val="002060"/>
                </a:solidFill>
              </a:rPr>
              <a:t> </a:t>
            </a:r>
            <a:endParaRPr lang="en-US" altLang="en-US" sz="3600" dirty="0" smtClean="0">
              <a:solidFill>
                <a:srgbClr val="002060"/>
              </a:solidFill>
            </a:endParaRPr>
          </a:p>
          <a:p>
            <a:endParaRPr lang="en-US" altLang="en-US" sz="3600" dirty="0">
              <a:solidFill>
                <a:srgbClr val="002060"/>
              </a:solidFill>
            </a:endParaRPr>
          </a:p>
          <a:p>
            <a:r>
              <a:rPr lang="en-US" altLang="en-US" sz="3600" dirty="0" smtClean="0">
                <a:solidFill>
                  <a:srgbClr val="002060"/>
                </a:solidFill>
              </a:rPr>
              <a:t>Since </a:t>
            </a:r>
            <a:r>
              <a:rPr lang="en-US" altLang="en-US" sz="3600" dirty="0">
                <a:solidFill>
                  <a:srgbClr val="002060"/>
                </a:solidFill>
              </a:rPr>
              <a:t>an air parcel expands as it rises in the atmosphere, its temperature will </a:t>
            </a:r>
            <a:r>
              <a:rPr lang="en-US" altLang="en-US" sz="3600" dirty="0" smtClean="0">
                <a:solidFill>
                  <a:srgbClr val="002060"/>
                </a:solidFill>
              </a:rPr>
              <a:t>decrease.  Substituting </a:t>
            </a:r>
            <a:r>
              <a:rPr lang="en-US" altLang="en-US" sz="3600" dirty="0">
                <a:solidFill>
                  <a:srgbClr val="002060"/>
                </a:solidFill>
              </a:rPr>
              <a:t>g = 9.81 m </a:t>
            </a:r>
            <a:r>
              <a:rPr lang="en-US" altLang="en-US" sz="3600" dirty="0" smtClean="0">
                <a:solidFill>
                  <a:srgbClr val="002060"/>
                </a:solidFill>
              </a:rPr>
              <a:t>s</a:t>
            </a:r>
            <a:r>
              <a:rPr lang="en-US" altLang="en-US" sz="3600" baseline="30000" dirty="0" smtClean="0">
                <a:solidFill>
                  <a:srgbClr val="002060"/>
                </a:solidFill>
              </a:rPr>
              <a:t>-2</a:t>
            </a:r>
            <a:r>
              <a:rPr lang="en-US" altLang="en-US" sz="3600" dirty="0" smtClean="0">
                <a:solidFill>
                  <a:srgbClr val="002060"/>
                </a:solidFill>
              </a:rPr>
              <a:t>    </a:t>
            </a:r>
            <a:r>
              <a:rPr lang="en-US" altLang="en-US" sz="3600" dirty="0">
                <a:solidFill>
                  <a:srgbClr val="002060"/>
                </a:solidFill>
              </a:rPr>
              <a:t>and c   = 1004j kg   </a:t>
            </a:r>
            <a:r>
              <a:rPr lang="en-US" altLang="en-US" sz="3600" dirty="0" err="1">
                <a:solidFill>
                  <a:srgbClr val="002060"/>
                </a:solidFill>
              </a:rPr>
              <a:t>deg</a:t>
            </a:r>
            <a:r>
              <a:rPr lang="en-US" altLang="en-US" sz="3600" dirty="0">
                <a:solidFill>
                  <a:srgbClr val="002060"/>
                </a:solidFill>
              </a:rPr>
              <a:t>  into gives </a:t>
            </a:r>
            <a:endParaRPr lang="en-US" altLang="en-US" sz="3600" dirty="0" smtClean="0">
              <a:solidFill>
                <a:srgbClr val="002060"/>
              </a:solidFill>
            </a:endParaRPr>
          </a:p>
          <a:p>
            <a:endParaRPr lang="en-US" altLang="en-US" sz="3600" dirty="0"/>
          </a:p>
          <a:p>
            <a:pPr algn="ctr"/>
            <a:r>
              <a:rPr lang="en-US" altLang="en-US" sz="4400" dirty="0" smtClean="0">
                <a:solidFill>
                  <a:srgbClr val="C00000"/>
                </a:solidFill>
              </a:rPr>
              <a:t>Ґ   </a:t>
            </a:r>
            <a:r>
              <a:rPr lang="en-US" altLang="en-US" sz="4400" dirty="0">
                <a:solidFill>
                  <a:srgbClr val="C00000"/>
                </a:solidFill>
              </a:rPr>
              <a:t>= 0.0098 </a:t>
            </a:r>
            <a:r>
              <a:rPr lang="en-US" altLang="en-US" sz="4400" dirty="0" err="1">
                <a:solidFill>
                  <a:srgbClr val="C00000"/>
                </a:solidFill>
              </a:rPr>
              <a:t>deg</a:t>
            </a:r>
            <a:r>
              <a:rPr lang="en-US" altLang="en-US" sz="4400" dirty="0">
                <a:solidFill>
                  <a:srgbClr val="C00000"/>
                </a:solidFill>
              </a:rPr>
              <a:t> m    or 9.8 </a:t>
            </a:r>
            <a:r>
              <a:rPr lang="en-US" altLang="en-US" sz="4400" dirty="0" err="1">
                <a:solidFill>
                  <a:srgbClr val="C00000"/>
                </a:solidFill>
              </a:rPr>
              <a:t>deg</a:t>
            </a:r>
            <a:r>
              <a:rPr lang="en-US" altLang="en-US" sz="4400" dirty="0">
                <a:solidFill>
                  <a:srgbClr val="C00000"/>
                </a:solidFill>
              </a:rPr>
              <a:t> km </a:t>
            </a:r>
            <a:endParaRPr lang="en-US" sz="4400" dirty="0">
              <a:solidFill>
                <a:srgbClr val="C00000"/>
              </a:solidFill>
            </a:endParaRPr>
          </a:p>
        </p:txBody>
      </p:sp>
    </p:spTree>
    <p:extLst>
      <p:ext uri="{BB962C8B-B14F-4D97-AF65-F5344CB8AC3E}">
        <p14:creationId xmlns:p14="http://schemas.microsoft.com/office/powerpoint/2010/main" val="11373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1" descr="06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312" y="869950"/>
            <a:ext cx="9936479" cy="462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hidden="1"/>
          <p:cNvSpPr>
            <a:spLocks noGrp="1" noChangeArrowheads="1"/>
          </p:cNvSpPr>
          <p:nvPr>
            <p:ph type="title"/>
          </p:nvPr>
        </p:nvSpPr>
        <p:spPr/>
        <p:txBody>
          <a:bodyPr/>
          <a:lstStyle/>
          <a:p>
            <a:pPr eaLnBrk="1" hangingPunct="1"/>
            <a:endParaRPr lang="en-US" altLang="en-US" smtClean="0"/>
          </a:p>
        </p:txBody>
      </p:sp>
      <p:sp>
        <p:nvSpPr>
          <p:cNvPr id="28676" name="TextBox 6"/>
          <p:cNvSpPr txBox="1">
            <a:spLocks noChangeArrowheads="1"/>
          </p:cNvSpPr>
          <p:nvPr/>
        </p:nvSpPr>
        <p:spPr bwMode="auto">
          <a:xfrm>
            <a:off x="1524000" y="5486401"/>
            <a:ext cx="9144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sz="2800" dirty="0">
                <a:solidFill>
                  <a:srgbClr val="C00000"/>
                </a:solidFill>
              </a:rPr>
              <a:t>When rock A is disturbed, it will return to its original position; rock B, however, will accelerate away from its original position.</a:t>
            </a:r>
          </a:p>
          <a:p>
            <a:pPr eaLnBrk="1" hangingPunct="1">
              <a:spcBef>
                <a:spcPct val="0"/>
              </a:spcBef>
              <a:buFontTx/>
              <a:buNone/>
            </a:pPr>
            <a:endParaRPr lang="en-US" altLang="en-US" sz="1800" dirty="0"/>
          </a:p>
        </p:txBody>
      </p:sp>
      <p:sp>
        <p:nvSpPr>
          <p:cNvPr id="28677" name="TextBox 1"/>
          <p:cNvSpPr txBox="1">
            <a:spLocks noChangeArrowheads="1"/>
          </p:cNvSpPr>
          <p:nvPr/>
        </p:nvSpPr>
        <p:spPr bwMode="auto">
          <a:xfrm>
            <a:off x="5208588" y="44451"/>
            <a:ext cx="1801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a:solidFill>
                  <a:srgbClr val="C00000"/>
                </a:solidFill>
              </a:rPr>
              <a:t>Stability</a:t>
            </a:r>
          </a:p>
        </p:txBody>
      </p:sp>
    </p:spTree>
    <p:extLst>
      <p:ext uri="{BB962C8B-B14F-4D97-AF65-F5344CB8AC3E}">
        <p14:creationId xmlns:p14="http://schemas.microsoft.com/office/powerpoint/2010/main" val="402493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1" descr="06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
            <a:ext cx="7772400" cy="576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hidden="1"/>
          <p:cNvSpPr>
            <a:spLocks noGrp="1" noChangeArrowheads="1"/>
          </p:cNvSpPr>
          <p:nvPr>
            <p:ph type="title"/>
          </p:nvPr>
        </p:nvSpPr>
        <p:spPr/>
        <p:txBody>
          <a:bodyPr/>
          <a:lstStyle/>
          <a:p>
            <a:pPr eaLnBrk="1" hangingPunct="1"/>
            <a:endParaRPr lang="en-US" altLang="en-US" smtClean="0"/>
          </a:p>
        </p:txBody>
      </p:sp>
      <p:sp>
        <p:nvSpPr>
          <p:cNvPr id="30724" name="Text Box 5"/>
          <p:cNvSpPr txBox="1">
            <a:spLocks noChangeArrowheads="1"/>
          </p:cNvSpPr>
          <p:nvPr/>
        </p:nvSpPr>
        <p:spPr bwMode="auto">
          <a:xfrm>
            <a:off x="0" y="5638800"/>
            <a:ext cx="1066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sz="1800" dirty="0">
                <a:solidFill>
                  <a:srgbClr val="000000"/>
                </a:solidFill>
              </a:rPr>
              <a:t>. </a:t>
            </a:r>
            <a:r>
              <a:rPr lang="el-GR" altLang="en-US" sz="2400" dirty="0">
                <a:solidFill>
                  <a:srgbClr val="CC0000"/>
                </a:solidFill>
              </a:rPr>
              <a:t>As long as the air parcel remains unsaturated, it expands</a:t>
            </a:r>
            <a:r>
              <a:rPr lang="en-US" altLang="en-US" sz="2400" dirty="0">
                <a:solidFill>
                  <a:srgbClr val="CC0000"/>
                </a:solidFill>
              </a:rPr>
              <a:t> </a:t>
            </a:r>
            <a:r>
              <a:rPr lang="el-GR" altLang="en-US" sz="2400" dirty="0">
                <a:solidFill>
                  <a:srgbClr val="CC0000"/>
                </a:solidFill>
              </a:rPr>
              <a:t>and cools by 10°C per 1000 m; the sinking parcel compresses and warms by 10°C per 1000 m.</a:t>
            </a:r>
          </a:p>
          <a:p>
            <a:pPr eaLnBrk="1" hangingPunct="1">
              <a:spcBef>
                <a:spcPct val="0"/>
              </a:spcBef>
              <a:buFontTx/>
              <a:buNone/>
            </a:pPr>
            <a:endParaRPr lang="en-US" altLang="en-US" sz="2400" b="1" dirty="0">
              <a:solidFill>
                <a:srgbClr val="CC0000"/>
              </a:solidFill>
            </a:endParaRPr>
          </a:p>
        </p:txBody>
      </p:sp>
      <p:sp>
        <p:nvSpPr>
          <p:cNvPr id="30725" name="Text Box 6"/>
          <p:cNvSpPr txBox="1">
            <a:spLocks noChangeArrowheads="1"/>
          </p:cNvSpPr>
          <p:nvPr/>
        </p:nvSpPr>
        <p:spPr bwMode="auto">
          <a:xfrm>
            <a:off x="414529" y="228600"/>
            <a:ext cx="29795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dirty="0">
                <a:solidFill>
                  <a:srgbClr val="C00000"/>
                </a:solidFill>
              </a:rPr>
              <a:t>The dry </a:t>
            </a:r>
            <a:endParaRPr lang="en-US" altLang="en-US" dirty="0">
              <a:solidFill>
                <a:srgbClr val="C00000"/>
              </a:solidFill>
            </a:endParaRPr>
          </a:p>
          <a:p>
            <a:pPr algn="ctr" eaLnBrk="1" hangingPunct="1">
              <a:spcBef>
                <a:spcPct val="0"/>
              </a:spcBef>
              <a:buFontTx/>
              <a:buNone/>
            </a:pPr>
            <a:r>
              <a:rPr lang="el-GR" altLang="en-US" dirty="0">
                <a:solidFill>
                  <a:srgbClr val="C00000"/>
                </a:solidFill>
              </a:rPr>
              <a:t>adiabatic rate</a:t>
            </a:r>
            <a:endParaRPr lang="en-US" altLang="en-US" dirty="0">
              <a:solidFill>
                <a:srgbClr val="C00000"/>
              </a:solidFill>
            </a:endParaRPr>
          </a:p>
        </p:txBody>
      </p:sp>
    </p:spTree>
    <p:extLst>
      <p:ext uri="{BB962C8B-B14F-4D97-AF65-F5344CB8AC3E}">
        <p14:creationId xmlns:p14="http://schemas.microsoft.com/office/powerpoint/2010/main" val="352162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1" descr="06-03"/>
          <p:cNvPicPr>
            <a:picLocks noChangeAspect="1" noChangeArrowheads="1"/>
          </p:cNvPicPr>
          <p:nvPr/>
        </p:nvPicPr>
        <p:blipFill>
          <a:blip r:embed="rId3">
            <a:extLst>
              <a:ext uri="{28A0092B-C50C-407E-A947-70E740481C1C}">
                <a14:useLocalDpi xmlns:a14="http://schemas.microsoft.com/office/drawing/2010/main" val="0"/>
              </a:ext>
            </a:extLst>
          </a:blip>
          <a:srcRect r="47665" b="3693"/>
          <a:stretch>
            <a:fillRect/>
          </a:stretch>
        </p:blipFill>
        <p:spPr bwMode="auto">
          <a:xfrm>
            <a:off x="1752600" y="1"/>
            <a:ext cx="8915400" cy="67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18882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1" descr="06-03"/>
          <p:cNvPicPr>
            <a:picLocks noChangeAspect="1" noChangeArrowheads="1"/>
          </p:cNvPicPr>
          <p:nvPr/>
        </p:nvPicPr>
        <p:blipFill>
          <a:blip r:embed="rId3">
            <a:extLst>
              <a:ext uri="{28A0092B-C50C-407E-A947-70E740481C1C}">
                <a14:useLocalDpi xmlns:a14="http://schemas.microsoft.com/office/drawing/2010/main" val="0"/>
              </a:ext>
            </a:extLst>
          </a:blip>
          <a:srcRect l="48846" b="3519"/>
          <a:stretch>
            <a:fillRect/>
          </a:stretch>
        </p:blipFill>
        <p:spPr bwMode="auto">
          <a:xfrm>
            <a:off x="1752600" y="152400"/>
            <a:ext cx="8763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45769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1" descr="0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66876"/>
            <a:ext cx="83058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46304" y="0"/>
            <a:ext cx="117652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solidFill>
                  <a:srgbClr val="CC0000"/>
                </a:solidFill>
              </a:rPr>
              <a:t>Ability of the parcel to rise depends on: Relationship between </a:t>
            </a:r>
            <a:r>
              <a:rPr lang="en-US" altLang="en-US" sz="2800" dirty="0">
                <a:solidFill>
                  <a:srgbClr val="339966"/>
                </a:solidFill>
              </a:rPr>
              <a:t>environmental lapse rate and</a:t>
            </a:r>
            <a:r>
              <a:rPr lang="en-US" altLang="en-US" sz="2800" dirty="0">
                <a:solidFill>
                  <a:srgbClr val="CC0000"/>
                </a:solidFill>
              </a:rPr>
              <a:t> </a:t>
            </a:r>
            <a:r>
              <a:rPr lang="en-US" altLang="en-US" sz="2800" i="1" dirty="0">
                <a:solidFill>
                  <a:schemeClr val="accent2"/>
                </a:solidFill>
              </a:rPr>
              <a:t>dry adiabatic lapse rate or</a:t>
            </a:r>
            <a:r>
              <a:rPr lang="en-US" altLang="en-US" sz="2800" dirty="0">
                <a:solidFill>
                  <a:srgbClr val="CC0000"/>
                </a:solidFill>
              </a:rPr>
              <a:t> </a:t>
            </a:r>
            <a:r>
              <a:rPr lang="en-US" altLang="en-US" sz="2800" dirty="0"/>
              <a:t>moist adiabatic lapse rate. </a:t>
            </a:r>
            <a:endParaRPr lang="en-US" altLang="en-US" sz="2400" dirty="0"/>
          </a:p>
        </p:txBody>
      </p:sp>
    </p:spTree>
    <p:custDataLst>
      <p:tags r:id="rId1"/>
    </p:custDataLst>
    <p:extLst>
      <p:ext uri="{BB962C8B-B14F-4D97-AF65-F5344CB8AC3E}">
        <p14:creationId xmlns:p14="http://schemas.microsoft.com/office/powerpoint/2010/main" val="901451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ematic of turbulence generated convectively or thermally (upper) and mechanically (low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512" y="681367"/>
            <a:ext cx="6477000" cy="4667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6883" y="5718407"/>
            <a:ext cx="11895117" cy="1200329"/>
          </a:xfrm>
          <a:prstGeom prst="rect">
            <a:avLst/>
          </a:prstGeom>
        </p:spPr>
        <p:txBody>
          <a:bodyPr wrap="square">
            <a:spAutoFit/>
          </a:bodyPr>
          <a:lstStyle/>
          <a:p>
            <a:pPr algn="ctr"/>
            <a:r>
              <a:rPr lang="en-US" sz="3600" dirty="0">
                <a:solidFill>
                  <a:srgbClr val="C00000"/>
                </a:solidFill>
              </a:rPr>
              <a:t>Schematic of turbulence generated convectively or thermally (upper) and mechanically (lower).</a:t>
            </a:r>
          </a:p>
        </p:txBody>
      </p:sp>
    </p:spTree>
    <p:extLst>
      <p:ext uri="{BB962C8B-B14F-4D97-AF65-F5344CB8AC3E}">
        <p14:creationId xmlns:p14="http://schemas.microsoft.com/office/powerpoint/2010/main" val="190605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1" descr="06p144"/>
          <p:cNvPicPr>
            <a:picLocks noChangeAspect="1" noChangeArrowheads="1"/>
          </p:cNvPicPr>
          <p:nvPr/>
        </p:nvPicPr>
        <p:blipFill>
          <a:blip r:embed="rId3">
            <a:extLst>
              <a:ext uri="{28A0092B-C50C-407E-A947-70E740481C1C}">
                <a14:useLocalDpi xmlns:a14="http://schemas.microsoft.com/office/drawing/2010/main" val="0"/>
              </a:ext>
            </a:extLst>
          </a:blip>
          <a:srcRect t="3360" b="7047"/>
          <a:stretch>
            <a:fillRect/>
          </a:stretch>
        </p:blipFill>
        <p:spPr bwMode="auto">
          <a:xfrm>
            <a:off x="2133601" y="0"/>
            <a:ext cx="80057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hidden="1"/>
          <p:cNvSpPr>
            <a:spLocks noGrp="1" noChangeArrowheads="1"/>
          </p:cNvSpPr>
          <p:nvPr>
            <p:ph type="title"/>
          </p:nvPr>
        </p:nvSpPr>
        <p:spPr/>
        <p:txBody>
          <a:bodyPr/>
          <a:lstStyle/>
          <a:p>
            <a:pPr eaLnBrk="1" hangingPunct="1"/>
            <a:endParaRPr lang="en-US" altLang="en-US" smtClean="0"/>
          </a:p>
        </p:txBody>
      </p:sp>
      <p:sp>
        <p:nvSpPr>
          <p:cNvPr id="45060" name="Text Box 5"/>
          <p:cNvSpPr txBox="1">
            <a:spLocks noChangeArrowheads="1"/>
          </p:cNvSpPr>
          <p:nvPr/>
        </p:nvSpPr>
        <p:spPr bwMode="auto">
          <a:xfrm>
            <a:off x="1524000" y="5410201"/>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sz="2000">
                <a:solidFill>
                  <a:srgbClr val="CC0000"/>
                </a:solidFill>
              </a:rPr>
              <a:t>A strong subsidence inversion along the coast of California. The base of the stable inversion acts as a cap or lid on the cool, marine air below. An air parcel rising into the inversion layer would sink back to its original level because the rising parcel would be colder and more dense than the air surrounding it.</a:t>
            </a:r>
          </a:p>
          <a:p>
            <a:pPr algn="ctr" eaLnBrk="1" hangingPunct="1">
              <a:spcBef>
                <a:spcPct val="0"/>
              </a:spcBef>
              <a:buFontTx/>
              <a:buNone/>
            </a:pPr>
            <a:endParaRPr lang="en-US" altLang="en-US" sz="2000">
              <a:solidFill>
                <a:srgbClr val="CC0000"/>
              </a:solidFill>
            </a:endParaRPr>
          </a:p>
        </p:txBody>
      </p:sp>
    </p:spTree>
    <p:extLst>
      <p:ext uri="{BB962C8B-B14F-4D97-AF65-F5344CB8AC3E}">
        <p14:creationId xmlns:p14="http://schemas.microsoft.com/office/powerpoint/2010/main" val="483246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1" descr="06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1" y="533401"/>
            <a:ext cx="8964613"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hidden="1"/>
          <p:cNvSpPr>
            <a:spLocks noGrp="1" noChangeArrowheads="1"/>
          </p:cNvSpPr>
          <p:nvPr>
            <p:ph type="title"/>
          </p:nvPr>
        </p:nvSpPr>
        <p:spPr/>
        <p:txBody>
          <a:bodyPr/>
          <a:lstStyle/>
          <a:p>
            <a:pPr eaLnBrk="1" hangingPunct="1"/>
            <a:endParaRPr lang="en-US" altLang="en-US" smtClean="0"/>
          </a:p>
        </p:txBody>
      </p:sp>
      <p:sp>
        <p:nvSpPr>
          <p:cNvPr id="64516" name="Text Box 5"/>
          <p:cNvSpPr txBox="1">
            <a:spLocks noChangeArrowheads="1"/>
          </p:cNvSpPr>
          <p:nvPr/>
        </p:nvSpPr>
        <p:spPr bwMode="auto">
          <a:xfrm>
            <a:off x="1524000" y="5980113"/>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a:solidFill>
                  <a:srgbClr val="CC0000"/>
                </a:solidFill>
              </a:rPr>
              <a:t>The development of a cumulus cloud.</a:t>
            </a:r>
          </a:p>
          <a:p>
            <a:pPr eaLnBrk="1" hangingPunct="1">
              <a:spcBef>
                <a:spcPct val="0"/>
              </a:spcBef>
              <a:buFontTx/>
              <a:buNone/>
            </a:pPr>
            <a:endParaRPr lang="en-US" altLang="en-US" sz="2800">
              <a:solidFill>
                <a:srgbClr val="CC0000"/>
              </a:solidFill>
            </a:endParaRPr>
          </a:p>
        </p:txBody>
      </p:sp>
    </p:spTree>
    <p:extLst>
      <p:ext uri="{BB962C8B-B14F-4D97-AF65-F5344CB8AC3E}">
        <p14:creationId xmlns:p14="http://schemas.microsoft.com/office/powerpoint/2010/main" val="242534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563" y="1569117"/>
            <a:ext cx="11670864" cy="5016758"/>
          </a:xfrm>
          <a:prstGeom prst="rect">
            <a:avLst/>
          </a:prstGeom>
          <a:noFill/>
        </p:spPr>
        <p:txBody>
          <a:bodyPr wrap="square" rtlCol="0">
            <a:spAutoFit/>
          </a:bodyPr>
          <a:lstStyle/>
          <a:p>
            <a:endParaRPr lang="en-US" sz="4000" dirty="0" smtClean="0">
              <a:solidFill>
                <a:srgbClr val="002060"/>
              </a:solidFill>
            </a:endParaRPr>
          </a:p>
          <a:p>
            <a:r>
              <a:rPr lang="en-US" sz="4000" dirty="0" smtClean="0">
                <a:solidFill>
                  <a:srgbClr val="002060"/>
                </a:solidFill>
              </a:rPr>
              <a:t>If </a:t>
            </a:r>
            <a:r>
              <a:rPr lang="en-US" sz="4000" dirty="0" smtClean="0">
                <a:solidFill>
                  <a:srgbClr val="002060"/>
                </a:solidFill>
              </a:rPr>
              <a:t>the total net flux at a given height is given by:</a:t>
            </a:r>
          </a:p>
          <a:p>
            <a:endParaRPr lang="en-US" sz="4000" dirty="0">
              <a:solidFill>
                <a:srgbClr val="002060"/>
              </a:solidFill>
            </a:endParaRPr>
          </a:p>
          <a:p>
            <a:r>
              <a:rPr lang="en-US" sz="4000" dirty="0" smtClean="0">
                <a:solidFill>
                  <a:srgbClr val="002060"/>
                </a:solidFill>
              </a:rPr>
              <a:t>F(z)  =  F  (Z)  -  F  (z)</a:t>
            </a:r>
          </a:p>
          <a:p>
            <a:endParaRPr lang="en-US" sz="4000" dirty="0">
              <a:solidFill>
                <a:srgbClr val="002060"/>
              </a:solidFill>
            </a:endParaRPr>
          </a:p>
          <a:p>
            <a:r>
              <a:rPr lang="en-US" sz="4000" dirty="0" smtClean="0">
                <a:solidFill>
                  <a:srgbClr val="002060"/>
                </a:solidFill>
              </a:rPr>
              <a:t>Denoting the net flux F(z + </a:t>
            </a:r>
            <a:r>
              <a:rPr lang="el-GR" sz="4000" dirty="0" smtClean="0">
                <a:solidFill>
                  <a:srgbClr val="002060"/>
                </a:solidFill>
              </a:rPr>
              <a:t>Δ</a:t>
            </a:r>
            <a:r>
              <a:rPr lang="en-US" sz="4000" dirty="0" smtClean="0">
                <a:solidFill>
                  <a:srgbClr val="002060"/>
                </a:solidFill>
              </a:rPr>
              <a:t> z) at the level z +  </a:t>
            </a:r>
            <a:r>
              <a:rPr lang="el-GR" sz="4000" dirty="0" smtClean="0">
                <a:solidFill>
                  <a:srgbClr val="002060"/>
                </a:solidFill>
              </a:rPr>
              <a:t>Δ</a:t>
            </a:r>
            <a:r>
              <a:rPr lang="en-US" sz="4000" dirty="0" smtClean="0">
                <a:solidFill>
                  <a:srgbClr val="002060"/>
                </a:solidFill>
              </a:rPr>
              <a:t>z, the net flux divergence for the layer </a:t>
            </a:r>
            <a:r>
              <a:rPr lang="el-GR" sz="4000" dirty="0" smtClean="0">
                <a:solidFill>
                  <a:srgbClr val="002060"/>
                </a:solidFill>
              </a:rPr>
              <a:t>Δ</a:t>
            </a:r>
            <a:r>
              <a:rPr lang="en-US" sz="4000" dirty="0" smtClean="0">
                <a:solidFill>
                  <a:srgbClr val="002060"/>
                </a:solidFill>
              </a:rPr>
              <a:t>z is:</a:t>
            </a:r>
          </a:p>
          <a:p>
            <a:pPr algn="ctr"/>
            <a:r>
              <a:rPr lang="el-GR" sz="4000" dirty="0" smtClean="0">
                <a:solidFill>
                  <a:srgbClr val="002060"/>
                </a:solidFill>
              </a:rPr>
              <a:t>Δ</a:t>
            </a:r>
            <a:r>
              <a:rPr lang="en-US" sz="4000" dirty="0" smtClean="0">
                <a:solidFill>
                  <a:srgbClr val="002060"/>
                </a:solidFill>
              </a:rPr>
              <a:t>F  = F (z+ </a:t>
            </a:r>
            <a:r>
              <a:rPr lang="el-GR" sz="4000" dirty="0" smtClean="0">
                <a:solidFill>
                  <a:srgbClr val="002060"/>
                </a:solidFill>
              </a:rPr>
              <a:t>Δ</a:t>
            </a:r>
            <a:r>
              <a:rPr lang="en-US" sz="4000" dirty="0" smtClean="0">
                <a:solidFill>
                  <a:srgbClr val="002060"/>
                </a:solidFill>
              </a:rPr>
              <a:t> z)  -  F(z)</a:t>
            </a:r>
            <a:endParaRPr lang="en-US" sz="4000" dirty="0">
              <a:solidFill>
                <a:srgbClr val="002060"/>
              </a:solidFill>
            </a:endParaRPr>
          </a:p>
        </p:txBody>
      </p:sp>
      <p:cxnSp>
        <p:nvCxnSpPr>
          <p:cNvPr id="7" name="Straight Arrow Connector 6"/>
          <p:cNvCxnSpPr/>
          <p:nvPr/>
        </p:nvCxnSpPr>
        <p:spPr>
          <a:xfrm flipV="1">
            <a:off x="2919663" y="2938250"/>
            <a:ext cx="1" cy="401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23874" y="2938250"/>
            <a:ext cx="0" cy="401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11945427" cy="2185214"/>
          </a:xfrm>
          <a:prstGeom prst="rect">
            <a:avLst/>
          </a:prstGeom>
        </p:spPr>
        <p:txBody>
          <a:bodyPr wrap="square">
            <a:spAutoFit/>
          </a:bodyPr>
          <a:lstStyle/>
          <a:p>
            <a:r>
              <a:rPr lang="en-US" sz="3600" dirty="0">
                <a:solidFill>
                  <a:srgbClr val="C00000"/>
                </a:solidFill>
              </a:rPr>
              <a:t> Next, the concept of hydrostatic </a:t>
            </a:r>
            <a:r>
              <a:rPr lang="en-US" sz="3600" smtClean="0">
                <a:solidFill>
                  <a:srgbClr val="C00000"/>
                </a:solidFill>
              </a:rPr>
              <a:t>balance.</a:t>
            </a:r>
          </a:p>
          <a:p>
            <a:endParaRPr lang="en-US" sz="3600" dirty="0" smtClean="0">
              <a:solidFill>
                <a:srgbClr val="C00000"/>
              </a:solidFill>
            </a:endParaRPr>
          </a:p>
          <a:p>
            <a:r>
              <a:rPr lang="en-US" sz="3200" dirty="0" smtClean="0"/>
              <a:t>In Lecture # 14, defined heating rate of the atmosphere, namely, it is given by the radiative flux divergence at each level.</a:t>
            </a:r>
            <a:endParaRPr lang="en-US" sz="3200" dirty="0"/>
          </a:p>
        </p:txBody>
      </p:sp>
    </p:spTree>
    <p:extLst>
      <p:ext uri="{BB962C8B-B14F-4D97-AF65-F5344CB8AC3E}">
        <p14:creationId xmlns:p14="http://schemas.microsoft.com/office/powerpoint/2010/main" val="299464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4190" y="1046078"/>
            <a:ext cx="7518760" cy="1518464"/>
          </a:xfrm>
          <a:prstGeom prst="rect">
            <a:avLst/>
          </a:prstGeom>
        </p:spPr>
      </p:pic>
      <p:pic>
        <p:nvPicPr>
          <p:cNvPr id="4" name="Picture 3"/>
          <p:cNvPicPr>
            <a:picLocks noChangeAspect="1"/>
          </p:cNvPicPr>
          <p:nvPr/>
        </p:nvPicPr>
        <p:blipFill rotWithShape="1">
          <a:blip r:embed="rId3"/>
          <a:srcRect l="-1" t="1" r="59252" b="64136"/>
          <a:stretch/>
        </p:blipFill>
        <p:spPr>
          <a:xfrm>
            <a:off x="0" y="2726060"/>
            <a:ext cx="4973053" cy="674865"/>
          </a:xfrm>
          <a:prstGeom prst="rect">
            <a:avLst/>
          </a:prstGeom>
        </p:spPr>
      </p:pic>
      <p:sp>
        <p:nvSpPr>
          <p:cNvPr id="2" name="TextBox 1"/>
          <p:cNvSpPr txBox="1"/>
          <p:nvPr/>
        </p:nvSpPr>
        <p:spPr>
          <a:xfrm>
            <a:off x="112294" y="240269"/>
            <a:ext cx="11758863" cy="707886"/>
          </a:xfrm>
          <a:prstGeom prst="rect">
            <a:avLst/>
          </a:prstGeom>
          <a:noFill/>
        </p:spPr>
        <p:txBody>
          <a:bodyPr wrap="square" rtlCol="0">
            <a:spAutoFit/>
          </a:bodyPr>
          <a:lstStyle/>
          <a:p>
            <a:r>
              <a:rPr lang="en-US" sz="4000" dirty="0">
                <a:solidFill>
                  <a:srgbClr val="C00000"/>
                </a:solidFill>
              </a:rPr>
              <a:t>Heating </a:t>
            </a:r>
            <a:r>
              <a:rPr lang="en-US" sz="4000" dirty="0" smtClean="0">
                <a:solidFill>
                  <a:srgbClr val="C00000"/>
                </a:solidFill>
              </a:rPr>
              <a:t>Rates </a:t>
            </a:r>
            <a:r>
              <a:rPr lang="en-US" sz="4000" i="1" dirty="0" smtClean="0">
                <a:solidFill>
                  <a:srgbClr val="002060"/>
                </a:solidFill>
              </a:rPr>
              <a:t>(namely, radiative flux divergence)</a:t>
            </a:r>
            <a:endParaRPr lang="en-US" sz="4000" i="1" dirty="0">
              <a:solidFill>
                <a:srgbClr val="002060"/>
              </a:solidFill>
            </a:endParaRPr>
          </a:p>
        </p:txBody>
      </p:sp>
      <p:sp>
        <p:nvSpPr>
          <p:cNvPr id="6" name="TextBox 5"/>
          <p:cNvSpPr txBox="1"/>
          <p:nvPr/>
        </p:nvSpPr>
        <p:spPr>
          <a:xfrm>
            <a:off x="112294" y="3545306"/>
            <a:ext cx="7762446" cy="584775"/>
          </a:xfrm>
          <a:prstGeom prst="rect">
            <a:avLst/>
          </a:prstGeom>
          <a:noFill/>
        </p:spPr>
        <p:txBody>
          <a:bodyPr wrap="none" rtlCol="0">
            <a:spAutoFit/>
          </a:bodyPr>
          <a:lstStyle/>
          <a:p>
            <a:r>
              <a:rPr lang="en-US" sz="3200" dirty="0"/>
              <a:t>i</a:t>
            </a:r>
            <a:r>
              <a:rPr lang="en-US" sz="3200" dirty="0" smtClean="0"/>
              <a:t>s the net flux and </a:t>
            </a:r>
            <a:r>
              <a:rPr lang="el-GR" sz="3200" dirty="0" smtClean="0"/>
              <a:t>ρ</a:t>
            </a:r>
            <a:r>
              <a:rPr lang="en-US" sz="3200" dirty="0" smtClean="0"/>
              <a:t> is the total density of air. </a:t>
            </a:r>
            <a:endParaRPr lang="en-US" sz="3200" dirty="0"/>
          </a:p>
        </p:txBody>
      </p:sp>
    </p:spTree>
    <p:extLst>
      <p:ext uri="{BB962C8B-B14F-4D97-AF65-F5344CB8AC3E}">
        <p14:creationId xmlns:p14="http://schemas.microsoft.com/office/powerpoint/2010/main" val="652613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989" t="56661" r="28691" b="23018"/>
          <a:stretch/>
        </p:blipFill>
        <p:spPr>
          <a:xfrm>
            <a:off x="1050255" y="1837027"/>
            <a:ext cx="8958268" cy="1579419"/>
          </a:xfrm>
          <a:prstGeom prst="rect">
            <a:avLst/>
          </a:prstGeom>
        </p:spPr>
      </p:pic>
      <p:sp>
        <p:nvSpPr>
          <p:cNvPr id="3" name="TextBox 2"/>
          <p:cNvSpPr txBox="1"/>
          <p:nvPr/>
        </p:nvSpPr>
        <p:spPr>
          <a:xfrm>
            <a:off x="0" y="210908"/>
            <a:ext cx="11737571" cy="1569660"/>
          </a:xfrm>
          <a:prstGeom prst="rect">
            <a:avLst/>
          </a:prstGeom>
          <a:noFill/>
        </p:spPr>
        <p:txBody>
          <a:bodyPr wrap="square" rtlCol="0">
            <a:spAutoFit/>
          </a:bodyPr>
          <a:lstStyle/>
          <a:p>
            <a:r>
              <a:rPr lang="en-US" sz="3200" dirty="0" smtClean="0"/>
              <a:t>The radiative heating or cooling rate is defined as the rate of temperature change of the layer </a:t>
            </a:r>
            <a:r>
              <a:rPr lang="en-US" sz="3200" dirty="0" err="1" smtClean="0">
                <a:solidFill>
                  <a:srgbClr val="C00000"/>
                </a:solidFill>
              </a:rPr>
              <a:t>dz</a:t>
            </a:r>
            <a:r>
              <a:rPr lang="en-US" sz="3200" dirty="0" smtClean="0"/>
              <a:t> due to radiative energy gain or loss, given as:</a:t>
            </a:r>
            <a:endParaRPr lang="en-US" sz="3200" dirty="0"/>
          </a:p>
        </p:txBody>
      </p:sp>
      <p:sp>
        <p:nvSpPr>
          <p:cNvPr id="4" name="TextBox 3"/>
          <p:cNvSpPr txBox="1"/>
          <p:nvPr/>
        </p:nvSpPr>
        <p:spPr>
          <a:xfrm>
            <a:off x="466978" y="3847805"/>
            <a:ext cx="10124823" cy="1077218"/>
          </a:xfrm>
          <a:prstGeom prst="rect">
            <a:avLst/>
          </a:prstGeom>
          <a:noFill/>
        </p:spPr>
        <p:txBody>
          <a:bodyPr wrap="none" rtlCol="0">
            <a:spAutoFit/>
          </a:bodyPr>
          <a:lstStyle/>
          <a:p>
            <a:r>
              <a:rPr lang="en-US" sz="3200" dirty="0" err="1" smtClean="0"/>
              <a:t>c</a:t>
            </a:r>
            <a:r>
              <a:rPr lang="en-US" sz="3200" baseline="-25000" dirty="0" err="1" smtClean="0"/>
              <a:t>p</a:t>
            </a:r>
            <a:r>
              <a:rPr lang="en-US" sz="3200" dirty="0" smtClean="0"/>
              <a:t> is the specific heat at constant pressure</a:t>
            </a:r>
          </a:p>
          <a:p>
            <a:r>
              <a:rPr lang="en-US" sz="3200" dirty="0" smtClean="0"/>
              <a:t>(</a:t>
            </a:r>
            <a:r>
              <a:rPr lang="en-US" sz="3200" dirty="0" err="1" smtClean="0"/>
              <a:t>c</a:t>
            </a:r>
            <a:r>
              <a:rPr lang="en-US" sz="3200" baseline="-25000" dirty="0" err="1" smtClean="0"/>
              <a:t>p</a:t>
            </a:r>
            <a:r>
              <a:rPr lang="en-US" sz="3200" dirty="0" smtClean="0"/>
              <a:t> = 1004.67 J/kg/K and </a:t>
            </a:r>
            <a:r>
              <a:rPr lang="el-GR" sz="3200" dirty="0" smtClean="0"/>
              <a:t>ρ</a:t>
            </a:r>
            <a:r>
              <a:rPr lang="en-US" sz="3200" dirty="0" smtClean="0"/>
              <a:t> is the air density in a given layer.</a:t>
            </a:r>
            <a:endParaRPr lang="en-US" sz="3200" dirty="0"/>
          </a:p>
        </p:txBody>
      </p:sp>
      <p:sp>
        <p:nvSpPr>
          <p:cNvPr id="5" name="Rectangle 4"/>
          <p:cNvSpPr/>
          <p:nvPr/>
        </p:nvSpPr>
        <p:spPr>
          <a:xfrm>
            <a:off x="227214" y="5103674"/>
            <a:ext cx="11737571" cy="1754326"/>
          </a:xfrm>
          <a:prstGeom prst="rect">
            <a:avLst/>
          </a:prstGeom>
        </p:spPr>
        <p:txBody>
          <a:bodyPr wrap="square">
            <a:spAutoFit/>
          </a:bodyPr>
          <a:lstStyle/>
          <a:p>
            <a:r>
              <a:rPr lang="en-US" sz="3600" dirty="0" smtClean="0">
                <a:solidFill>
                  <a:srgbClr val="002060"/>
                </a:solidFill>
              </a:rPr>
              <a:t>In order to understand how the last term was obtained from the previous one, we need to use the hydrostatic equation.</a:t>
            </a:r>
          </a:p>
          <a:p>
            <a:r>
              <a:rPr lang="en-US" sz="3600" dirty="0" smtClean="0">
                <a:solidFill>
                  <a:srgbClr val="C00000"/>
                </a:solidFill>
              </a:rPr>
              <a:t>First, what is hydrostatic balance?</a:t>
            </a:r>
            <a:endParaRPr lang="en-US" sz="3600" dirty="0">
              <a:solidFill>
                <a:srgbClr val="002060"/>
              </a:solidFill>
            </a:endParaRPr>
          </a:p>
        </p:txBody>
      </p:sp>
      <p:sp>
        <p:nvSpPr>
          <p:cNvPr id="6" name="TextBox 5"/>
          <p:cNvSpPr txBox="1"/>
          <p:nvPr/>
        </p:nvSpPr>
        <p:spPr>
          <a:xfrm>
            <a:off x="10706793" y="1612669"/>
            <a:ext cx="601447" cy="584775"/>
          </a:xfrm>
          <a:prstGeom prst="rect">
            <a:avLst/>
          </a:prstGeom>
          <a:noFill/>
        </p:spPr>
        <p:txBody>
          <a:bodyPr wrap="none" rtlCol="0">
            <a:spAutoFit/>
          </a:bodyPr>
          <a:lstStyle/>
          <a:p>
            <a:r>
              <a:rPr lang="en-US" sz="2800" dirty="0" smtClean="0"/>
              <a:t>(3</a:t>
            </a:r>
            <a:r>
              <a:rPr lang="en-US" sz="3200" dirty="0" smtClean="0"/>
              <a:t>)</a:t>
            </a:r>
            <a:endParaRPr lang="en-US" sz="3200" dirty="0"/>
          </a:p>
        </p:txBody>
      </p:sp>
    </p:spTree>
    <p:extLst>
      <p:ext uri="{BB962C8B-B14F-4D97-AF65-F5344CB8AC3E}">
        <p14:creationId xmlns:p14="http://schemas.microsoft.com/office/powerpoint/2010/main" val="1943892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0"/>
            <a:ext cx="9144000" cy="1417638"/>
          </a:xfrm>
        </p:spPr>
        <p:txBody>
          <a:bodyPr>
            <a:normAutofit fontScale="90000"/>
          </a:bodyPr>
          <a:lstStyle/>
          <a:p>
            <a:pPr eaLnBrk="1" hangingPunct="1"/>
            <a:r>
              <a:rPr lang="en-US" altLang="en-US" sz="3600">
                <a:solidFill>
                  <a:srgbClr val="CC0000"/>
                </a:solidFill>
              </a:rPr>
              <a:t/>
            </a:r>
            <a:br>
              <a:rPr lang="en-US" altLang="en-US" sz="3600">
                <a:solidFill>
                  <a:srgbClr val="CC0000"/>
                </a:solidFill>
              </a:rPr>
            </a:br>
            <a:r>
              <a:rPr lang="en-US" altLang="en-US" sz="3600">
                <a:solidFill>
                  <a:srgbClr val="CC0000"/>
                </a:solidFill>
              </a:rPr>
              <a:t/>
            </a:r>
            <a:br>
              <a:rPr lang="en-US" altLang="en-US" sz="3600">
                <a:solidFill>
                  <a:srgbClr val="CC0000"/>
                </a:solidFill>
              </a:rPr>
            </a:br>
            <a:r>
              <a:rPr lang="en-US" altLang="en-US" sz="2800">
                <a:solidFill>
                  <a:srgbClr val="CC0000"/>
                </a:solidFill>
              </a:rPr>
              <a:t>Main layers of the atmosphere</a:t>
            </a:r>
            <a:r>
              <a:rPr lang="en-US" altLang="en-US" sz="2800">
                <a:solidFill>
                  <a:srgbClr val="B09040"/>
                </a:solidFill>
                <a:latin typeface="Times New Roman" panose="02020603050405020304" pitchFamily="18" charset="0"/>
                <a:cs typeface="Times New Roman" panose="02020603050405020304" pitchFamily="18" charset="0"/>
              </a:rPr>
              <a:t> </a:t>
            </a:r>
            <a:br>
              <a:rPr lang="en-US" altLang="en-US" sz="2800">
                <a:solidFill>
                  <a:srgbClr val="B09040"/>
                </a:solidFill>
                <a:latin typeface="Times New Roman" panose="02020603050405020304" pitchFamily="18" charset="0"/>
                <a:cs typeface="Times New Roman" panose="02020603050405020304" pitchFamily="18" charset="0"/>
              </a:rPr>
            </a:br>
            <a:r>
              <a:rPr lang="en-US" altLang="en-US" sz="2800" b="1">
                <a:solidFill>
                  <a:schemeClr val="accent2"/>
                </a:solidFill>
                <a:latin typeface="Times New Roman" panose="02020603050405020304" pitchFamily="18" charset="0"/>
                <a:cs typeface="Times New Roman" panose="02020603050405020304" pitchFamily="18" charset="0"/>
              </a:rPr>
              <a:t>Troposphere, Stratosphere</a:t>
            </a:r>
            <a:r>
              <a:rPr lang="en-US" altLang="en-US" sz="2800" b="1">
                <a:solidFill>
                  <a:schemeClr val="accent2"/>
                </a:solidFill>
                <a:latin typeface="normal verdana"/>
              </a:rPr>
              <a:t>, </a:t>
            </a:r>
            <a:r>
              <a:rPr lang="en-US" altLang="en-US" sz="2800" b="1">
                <a:solidFill>
                  <a:schemeClr val="accent2"/>
                </a:solidFill>
                <a:latin typeface="Times New Roman" panose="02020603050405020304" pitchFamily="18" charset="0"/>
                <a:cs typeface="Times New Roman" panose="02020603050405020304" pitchFamily="18" charset="0"/>
              </a:rPr>
              <a:t>Mesosphere, Thermosphere, </a:t>
            </a:r>
            <a:r>
              <a:rPr lang="en-US" altLang="en-US" sz="2400"/>
              <a:t>Separated by conceptual partitions-called pauses (tropopause)</a:t>
            </a:r>
            <a:r>
              <a:rPr lang="en-US" altLang="en-US" sz="2400" i="1"/>
              <a:t/>
            </a:r>
            <a:br>
              <a:rPr lang="en-US" altLang="en-US" sz="2400" i="1"/>
            </a:br>
            <a:r>
              <a:rPr lang="en-US" altLang="en-US" sz="3200">
                <a:solidFill>
                  <a:srgbClr val="B09040"/>
                </a:solidFill>
                <a:latin typeface="normal verdana"/>
              </a:rPr>
              <a:t> </a:t>
            </a:r>
            <a:br>
              <a:rPr lang="en-US" altLang="en-US" sz="3200">
                <a:solidFill>
                  <a:srgbClr val="B09040"/>
                </a:solidFill>
                <a:latin typeface="normal verdana"/>
              </a:rPr>
            </a:br>
            <a:endParaRPr lang="en-US" altLang="en-US" sz="3200">
              <a:solidFill>
                <a:srgbClr val="B09040"/>
              </a:solidFill>
              <a:latin typeface="normal verdana"/>
            </a:endParaRPr>
          </a:p>
        </p:txBody>
      </p:sp>
      <p:pic>
        <p:nvPicPr>
          <p:cNvPr id="5123"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52600" y="1600200"/>
            <a:ext cx="8610600" cy="5257800"/>
          </a:xfrm>
        </p:spPr>
      </p:pic>
      <p:sp>
        <p:nvSpPr>
          <p:cNvPr id="51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AACC4F-3E8A-4228-BFC9-5DFE5A314864}" type="slidenum">
              <a:rPr lang="en-US" altLang="en-US" sz="2800"/>
              <a:pPr>
                <a:spcBef>
                  <a:spcPct val="0"/>
                </a:spcBef>
                <a:buFontTx/>
                <a:buNone/>
              </a:pPr>
              <a:t>25</a:t>
            </a:fld>
            <a:endParaRPr lang="en-US" altLang="en-US" sz="2800"/>
          </a:p>
        </p:txBody>
      </p:sp>
    </p:spTree>
    <p:extLst>
      <p:ext uri="{BB962C8B-B14F-4D97-AF65-F5344CB8AC3E}">
        <p14:creationId xmlns:p14="http://schemas.microsoft.com/office/powerpoint/2010/main" val="2099094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1524000" y="0"/>
            <a:ext cx="9144000" cy="6858000"/>
          </a:xfrm>
        </p:spPr>
        <p:txBody>
          <a:bodyPr>
            <a:normAutofit lnSpcReduction="10000"/>
          </a:bodyPr>
          <a:lstStyle/>
          <a:p>
            <a:pPr marL="0" indent="0">
              <a:lnSpc>
                <a:spcPct val="80000"/>
              </a:lnSpc>
              <a:buNone/>
              <a:defRPr/>
            </a:pPr>
            <a:endParaRPr lang="en-US" sz="3600" dirty="0">
              <a:solidFill>
                <a:srgbClr val="C00000"/>
              </a:solidFill>
            </a:endParaRPr>
          </a:p>
          <a:p>
            <a:pPr marL="0" indent="0">
              <a:lnSpc>
                <a:spcPct val="80000"/>
              </a:lnSpc>
              <a:buNone/>
              <a:defRPr/>
            </a:pPr>
            <a:r>
              <a:rPr lang="en-US" sz="3600" dirty="0">
                <a:solidFill>
                  <a:srgbClr val="C00000"/>
                </a:solidFill>
              </a:rPr>
              <a:t>Moist adiabatic rate </a:t>
            </a:r>
            <a:r>
              <a:rPr lang="en-US" sz="3600" i="1" dirty="0">
                <a:solidFill>
                  <a:srgbClr val="C00000"/>
                </a:solidFill>
              </a:rPr>
              <a:t>(review):</a:t>
            </a:r>
          </a:p>
          <a:p>
            <a:pPr marL="0" indent="0">
              <a:lnSpc>
                <a:spcPct val="80000"/>
              </a:lnSpc>
              <a:buNone/>
              <a:defRPr/>
            </a:pPr>
            <a:endParaRPr lang="en-US" sz="3600" dirty="0">
              <a:solidFill>
                <a:srgbClr val="C00000"/>
              </a:solidFill>
            </a:endParaRPr>
          </a:p>
          <a:p>
            <a:pPr algn="ctr" eaLnBrk="1" hangingPunct="1">
              <a:lnSpc>
                <a:spcPct val="80000"/>
              </a:lnSpc>
              <a:buFontTx/>
              <a:buNone/>
              <a:defRPr/>
            </a:pPr>
            <a:r>
              <a:rPr lang="en-US" sz="3600" dirty="0" err="1">
                <a:solidFill>
                  <a:schemeClr val="accent2"/>
                </a:solidFill>
              </a:rPr>
              <a:t>Ldw</a:t>
            </a:r>
            <a:r>
              <a:rPr lang="en-US" sz="3600" baseline="-25000" dirty="0" err="1">
                <a:solidFill>
                  <a:schemeClr val="accent2"/>
                </a:solidFill>
              </a:rPr>
              <a:t>s</a:t>
            </a:r>
            <a:r>
              <a:rPr lang="en-US" sz="3600" dirty="0">
                <a:solidFill>
                  <a:schemeClr val="accent2"/>
                </a:solidFill>
              </a:rPr>
              <a:t> = </a:t>
            </a:r>
            <a:r>
              <a:rPr lang="en-US" sz="3600" dirty="0" err="1">
                <a:solidFill>
                  <a:schemeClr val="accent2"/>
                </a:solidFill>
              </a:rPr>
              <a:t>c</a:t>
            </a:r>
            <a:r>
              <a:rPr lang="en-US" sz="3600" baseline="-25000" dirty="0" err="1">
                <a:solidFill>
                  <a:schemeClr val="accent2"/>
                </a:solidFill>
              </a:rPr>
              <a:t>p</a:t>
            </a:r>
            <a:r>
              <a:rPr lang="en-US" sz="3600" dirty="0" err="1">
                <a:solidFill>
                  <a:schemeClr val="accent2"/>
                </a:solidFill>
              </a:rPr>
              <a:t>dT</a:t>
            </a:r>
            <a:r>
              <a:rPr lang="en-US" sz="3600" dirty="0">
                <a:solidFill>
                  <a:schemeClr val="accent2"/>
                </a:solidFill>
              </a:rPr>
              <a:t> + </a:t>
            </a:r>
            <a:r>
              <a:rPr lang="en-US" sz="3600" dirty="0" err="1">
                <a:solidFill>
                  <a:schemeClr val="accent2"/>
                </a:solidFill>
              </a:rPr>
              <a:t>gdz</a:t>
            </a:r>
            <a:endParaRPr lang="en-US" sz="3600" dirty="0">
              <a:solidFill>
                <a:schemeClr val="accent2"/>
              </a:solidFill>
            </a:endParaRPr>
          </a:p>
          <a:p>
            <a:pPr algn="ctr" eaLnBrk="1" hangingPunct="1">
              <a:lnSpc>
                <a:spcPct val="80000"/>
              </a:lnSpc>
              <a:buFontTx/>
              <a:buNone/>
              <a:defRPr/>
            </a:pPr>
            <a:endParaRPr lang="en-US" sz="3600" dirty="0">
              <a:solidFill>
                <a:schemeClr val="accent2"/>
              </a:solidFill>
            </a:endParaRPr>
          </a:p>
          <a:p>
            <a:pPr marL="0" indent="0">
              <a:lnSpc>
                <a:spcPct val="80000"/>
              </a:lnSpc>
              <a:buNone/>
              <a:defRPr/>
            </a:pPr>
            <a:r>
              <a:rPr lang="en-US" sz="3600" dirty="0">
                <a:solidFill>
                  <a:schemeClr val="accent2"/>
                </a:solidFill>
              </a:rPr>
              <a:t>The saturated adiabatic lapse rate  is:</a:t>
            </a:r>
          </a:p>
          <a:p>
            <a:pPr marL="0" indent="0">
              <a:lnSpc>
                <a:spcPct val="80000"/>
              </a:lnSpc>
              <a:buNone/>
              <a:defRPr/>
            </a:pPr>
            <a:endParaRPr lang="en-US" sz="3600" dirty="0">
              <a:solidFill>
                <a:schemeClr val="accent2"/>
              </a:solidFill>
              <a:sym typeface="Symbol" pitchFamily="18" charset="2"/>
            </a:endParaRPr>
          </a:p>
          <a:p>
            <a:pPr algn="ctr" eaLnBrk="1" hangingPunct="1">
              <a:lnSpc>
                <a:spcPct val="80000"/>
              </a:lnSpc>
              <a:buFontTx/>
              <a:buNone/>
              <a:defRPr/>
            </a:pPr>
            <a:r>
              <a:rPr lang="en-US" sz="3600" dirty="0">
                <a:solidFill>
                  <a:srgbClr val="CC0000"/>
                </a:solidFill>
                <a:sym typeface="Symbol" pitchFamily="18" charset="2"/>
              </a:rPr>
              <a:t></a:t>
            </a:r>
            <a:r>
              <a:rPr lang="en-US" sz="3600" baseline="-25000" dirty="0">
                <a:solidFill>
                  <a:srgbClr val="CC0000"/>
                </a:solidFill>
              </a:rPr>
              <a:t>s</a:t>
            </a:r>
            <a:r>
              <a:rPr lang="en-US" sz="3600" dirty="0">
                <a:solidFill>
                  <a:srgbClr val="CC0000"/>
                </a:solidFill>
              </a:rPr>
              <a:t>  =  -</a:t>
            </a:r>
            <a:r>
              <a:rPr lang="en-US" sz="3600" dirty="0" err="1">
                <a:solidFill>
                  <a:srgbClr val="CC0000"/>
                </a:solidFill>
              </a:rPr>
              <a:t>dT</a:t>
            </a:r>
            <a:r>
              <a:rPr lang="en-US" sz="3600" dirty="0">
                <a:solidFill>
                  <a:srgbClr val="CC0000"/>
                </a:solidFill>
              </a:rPr>
              <a:t>/</a:t>
            </a:r>
            <a:r>
              <a:rPr lang="en-US" sz="3600" dirty="0" err="1">
                <a:solidFill>
                  <a:srgbClr val="CC0000"/>
                </a:solidFill>
              </a:rPr>
              <a:t>dz</a:t>
            </a:r>
            <a:r>
              <a:rPr lang="en-US" sz="3600" dirty="0">
                <a:solidFill>
                  <a:srgbClr val="CC0000"/>
                </a:solidFill>
              </a:rPr>
              <a:t> = </a:t>
            </a:r>
            <a:r>
              <a:rPr lang="en-US" sz="3600" dirty="0">
                <a:solidFill>
                  <a:srgbClr val="CC0000"/>
                </a:solidFill>
                <a:sym typeface="Symbol" pitchFamily="18" charset="2"/>
              </a:rPr>
              <a:t></a:t>
            </a:r>
            <a:r>
              <a:rPr lang="en-US" sz="3600" baseline="-25000" dirty="0">
                <a:solidFill>
                  <a:srgbClr val="CC0000"/>
                </a:solidFill>
              </a:rPr>
              <a:t>d</a:t>
            </a:r>
            <a:r>
              <a:rPr lang="en-US" sz="3600" dirty="0">
                <a:solidFill>
                  <a:srgbClr val="CC0000"/>
                </a:solidFill>
              </a:rPr>
              <a:t>/ (1 + (L/ </a:t>
            </a:r>
            <a:r>
              <a:rPr lang="en-US" sz="3600" dirty="0" err="1">
                <a:solidFill>
                  <a:srgbClr val="CC0000"/>
                </a:solidFill>
              </a:rPr>
              <a:t>c</a:t>
            </a:r>
            <a:r>
              <a:rPr lang="en-US" sz="3600" baseline="-25000" dirty="0" err="1">
                <a:solidFill>
                  <a:srgbClr val="CC0000"/>
                </a:solidFill>
              </a:rPr>
              <a:t>p</a:t>
            </a:r>
            <a:r>
              <a:rPr lang="en-US" sz="3600" dirty="0">
                <a:solidFill>
                  <a:srgbClr val="CC0000"/>
                </a:solidFill>
              </a:rPr>
              <a:t>)(</a:t>
            </a:r>
            <a:r>
              <a:rPr lang="en-US" sz="3600" dirty="0" err="1">
                <a:solidFill>
                  <a:srgbClr val="CC0000"/>
                </a:solidFill>
              </a:rPr>
              <a:t>dw</a:t>
            </a:r>
            <a:r>
              <a:rPr lang="en-US" sz="3600" baseline="-25000" dirty="0" err="1">
                <a:solidFill>
                  <a:srgbClr val="CC0000"/>
                </a:solidFill>
              </a:rPr>
              <a:t>s</a:t>
            </a:r>
            <a:r>
              <a:rPr lang="en-US" sz="3600" dirty="0">
                <a:solidFill>
                  <a:srgbClr val="CC0000"/>
                </a:solidFill>
              </a:rPr>
              <a:t> /</a:t>
            </a:r>
            <a:r>
              <a:rPr lang="en-US" sz="3600" dirty="0" err="1">
                <a:solidFill>
                  <a:srgbClr val="CC0000"/>
                </a:solidFill>
              </a:rPr>
              <a:t>dT</a:t>
            </a:r>
            <a:r>
              <a:rPr lang="en-US" sz="3600" dirty="0">
                <a:solidFill>
                  <a:srgbClr val="CC0000"/>
                </a:solidFill>
              </a:rPr>
              <a:t>))</a:t>
            </a:r>
            <a:endParaRPr lang="en-US" sz="3600" dirty="0">
              <a:solidFill>
                <a:srgbClr val="CC0000"/>
              </a:solidFill>
              <a:sym typeface="Symbol" pitchFamily="18" charset="2"/>
            </a:endParaRPr>
          </a:p>
          <a:p>
            <a:pPr marL="0" indent="0">
              <a:lnSpc>
                <a:spcPct val="80000"/>
              </a:lnSpc>
              <a:buNone/>
              <a:defRPr/>
            </a:pPr>
            <a:r>
              <a:rPr lang="en-US" sz="3600" dirty="0">
                <a:solidFill>
                  <a:schemeClr val="accent2"/>
                </a:solidFill>
                <a:sym typeface="Symbol" pitchFamily="18" charset="2"/>
              </a:rPr>
              <a:t></a:t>
            </a:r>
            <a:r>
              <a:rPr lang="en-US" sz="3600" baseline="-25000" dirty="0">
                <a:solidFill>
                  <a:schemeClr val="accent2"/>
                </a:solidFill>
              </a:rPr>
              <a:t>d</a:t>
            </a:r>
            <a:r>
              <a:rPr lang="en-US" sz="3600" dirty="0">
                <a:solidFill>
                  <a:schemeClr val="accent2"/>
                </a:solidFill>
              </a:rPr>
              <a:t> is the dry adiabatic lapse rate.</a:t>
            </a:r>
          </a:p>
          <a:p>
            <a:pPr marL="0" indent="0">
              <a:lnSpc>
                <a:spcPct val="80000"/>
              </a:lnSpc>
              <a:buNone/>
              <a:defRPr/>
            </a:pPr>
            <a:r>
              <a:rPr lang="en-US" sz="3600" dirty="0">
                <a:solidFill>
                  <a:schemeClr val="accent2"/>
                </a:solidFill>
              </a:rPr>
              <a:t>The magnitude of </a:t>
            </a:r>
            <a:r>
              <a:rPr lang="en-US" sz="3600" dirty="0">
                <a:solidFill>
                  <a:schemeClr val="accent2"/>
                </a:solidFill>
                <a:sym typeface="Symbol" pitchFamily="18" charset="2"/>
              </a:rPr>
              <a:t></a:t>
            </a:r>
            <a:r>
              <a:rPr lang="en-US" sz="3600" dirty="0">
                <a:solidFill>
                  <a:schemeClr val="accent2"/>
                </a:solidFill>
              </a:rPr>
              <a:t>s is not constant but depends on the pressure and temperature. Since </a:t>
            </a:r>
            <a:r>
              <a:rPr lang="en-US" sz="3600" dirty="0" err="1">
                <a:solidFill>
                  <a:schemeClr val="accent2"/>
                </a:solidFill>
              </a:rPr>
              <a:t>dw</a:t>
            </a:r>
            <a:r>
              <a:rPr lang="en-US" sz="3600" baseline="-25000" dirty="0" err="1">
                <a:solidFill>
                  <a:schemeClr val="accent2"/>
                </a:solidFill>
              </a:rPr>
              <a:t>s</a:t>
            </a:r>
            <a:r>
              <a:rPr lang="en-US" sz="3600" dirty="0">
                <a:solidFill>
                  <a:schemeClr val="accent2"/>
                </a:solidFill>
              </a:rPr>
              <a:t>/</a:t>
            </a:r>
            <a:r>
              <a:rPr lang="en-US" sz="3600" dirty="0" err="1">
                <a:solidFill>
                  <a:schemeClr val="accent2"/>
                </a:solidFill>
              </a:rPr>
              <a:t>dT</a:t>
            </a:r>
            <a:r>
              <a:rPr lang="en-US" sz="3600" dirty="0">
                <a:solidFill>
                  <a:schemeClr val="accent2"/>
                </a:solidFill>
              </a:rPr>
              <a:t> is always positive, therefore </a:t>
            </a:r>
            <a:r>
              <a:rPr lang="en-US" sz="3600" dirty="0">
                <a:solidFill>
                  <a:srgbClr val="CC0000"/>
                </a:solidFill>
                <a:sym typeface="Symbol" pitchFamily="18" charset="2"/>
              </a:rPr>
              <a:t></a:t>
            </a:r>
            <a:r>
              <a:rPr lang="en-US" sz="3600" dirty="0">
                <a:solidFill>
                  <a:srgbClr val="CC0000"/>
                </a:solidFill>
              </a:rPr>
              <a:t>s &lt; </a:t>
            </a:r>
            <a:r>
              <a:rPr lang="en-US" sz="3600" dirty="0">
                <a:solidFill>
                  <a:srgbClr val="CC0000"/>
                </a:solidFill>
                <a:sym typeface="Symbol" pitchFamily="18" charset="2"/>
              </a:rPr>
              <a:t></a:t>
            </a:r>
            <a:r>
              <a:rPr lang="en-US" sz="3600" dirty="0">
                <a:solidFill>
                  <a:srgbClr val="CC0000"/>
                </a:solidFill>
              </a:rPr>
              <a:t>d</a:t>
            </a:r>
          </a:p>
          <a:p>
            <a:pPr eaLnBrk="1" hangingPunct="1">
              <a:lnSpc>
                <a:spcPct val="80000"/>
              </a:lnSpc>
              <a:defRPr/>
            </a:pPr>
            <a:endParaRPr lang="en-US" sz="3600" dirty="0">
              <a:solidFill>
                <a:srgbClr val="CC0000"/>
              </a:solidFill>
            </a:endParaRPr>
          </a:p>
        </p:txBody>
      </p:sp>
    </p:spTree>
    <p:extLst>
      <p:ext uri="{BB962C8B-B14F-4D97-AF65-F5344CB8AC3E}">
        <p14:creationId xmlns:p14="http://schemas.microsoft.com/office/powerpoint/2010/main" val="2537288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1" descr="06T01"/>
          <p:cNvPicPr>
            <a:picLocks noChangeAspect="1" noChangeArrowheads="1"/>
          </p:cNvPicPr>
          <p:nvPr/>
        </p:nvPicPr>
        <p:blipFill>
          <a:blip r:embed="rId3">
            <a:extLst>
              <a:ext uri="{28A0092B-C50C-407E-A947-70E740481C1C}">
                <a14:useLocalDpi xmlns:a14="http://schemas.microsoft.com/office/drawing/2010/main" val="0"/>
              </a:ext>
            </a:extLst>
          </a:blip>
          <a:srcRect t="5934"/>
          <a:stretch>
            <a:fillRect/>
          </a:stretch>
        </p:blipFill>
        <p:spPr bwMode="auto">
          <a:xfrm>
            <a:off x="1612901" y="52388"/>
            <a:ext cx="89646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hidden="1"/>
          <p:cNvSpPr>
            <a:spLocks noGrp="1" noChangeArrowheads="1"/>
          </p:cNvSpPr>
          <p:nvPr>
            <p:ph type="title"/>
          </p:nvPr>
        </p:nvSpPr>
        <p:spPr/>
        <p:txBody>
          <a:bodyPr/>
          <a:lstStyle/>
          <a:p>
            <a:pPr eaLnBrk="1" hangingPunct="1"/>
            <a:endParaRPr lang="en-US" altLang="en-US" smtClean="0"/>
          </a:p>
        </p:txBody>
      </p:sp>
      <p:sp>
        <p:nvSpPr>
          <p:cNvPr id="33796" name="Text Box 5"/>
          <p:cNvSpPr txBox="1">
            <a:spLocks noChangeArrowheads="1"/>
          </p:cNvSpPr>
          <p:nvPr/>
        </p:nvSpPr>
        <p:spPr bwMode="auto">
          <a:xfrm>
            <a:off x="1503363" y="5407025"/>
            <a:ext cx="8915401"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solidFill>
                  <a:srgbClr val="CC0000"/>
                </a:solidFill>
              </a:rPr>
              <a:t>The theoretical basis for table provided in equation that gives the moist adiabatic  lapse rate.</a:t>
            </a:r>
          </a:p>
        </p:txBody>
      </p:sp>
    </p:spTree>
    <p:extLst>
      <p:ext uri="{BB962C8B-B14F-4D97-AF65-F5344CB8AC3E}">
        <p14:creationId xmlns:p14="http://schemas.microsoft.com/office/powerpoint/2010/main" val="2771601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1" descr="06-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447800"/>
            <a:ext cx="8964613"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1676400" y="112714"/>
            <a:ext cx="8763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solidFill>
                  <a:srgbClr val="CC0000"/>
                </a:solidFill>
              </a:rPr>
              <a:t>Ability of the parcel to rise depends on: Relationship between </a:t>
            </a:r>
            <a:r>
              <a:rPr lang="en-US" altLang="en-US" sz="2800">
                <a:solidFill>
                  <a:srgbClr val="339966"/>
                </a:solidFill>
              </a:rPr>
              <a:t>environmental lapse rate;</a:t>
            </a:r>
            <a:r>
              <a:rPr lang="en-US" altLang="en-US" sz="2800">
                <a:solidFill>
                  <a:srgbClr val="CC0000"/>
                </a:solidFill>
              </a:rPr>
              <a:t> </a:t>
            </a:r>
            <a:r>
              <a:rPr lang="en-US" altLang="en-US" sz="2800" i="1">
                <a:solidFill>
                  <a:schemeClr val="accent2"/>
                </a:solidFill>
              </a:rPr>
              <a:t>dry adiabatic lapse rate;</a:t>
            </a:r>
            <a:r>
              <a:rPr lang="en-US" altLang="en-US" sz="2800">
                <a:solidFill>
                  <a:srgbClr val="CC0000"/>
                </a:solidFill>
              </a:rPr>
              <a:t> </a:t>
            </a:r>
            <a:r>
              <a:rPr lang="en-US" altLang="en-US" sz="2800"/>
              <a:t>moist adiabatic lapse rate</a:t>
            </a:r>
          </a:p>
        </p:txBody>
      </p:sp>
    </p:spTree>
    <p:extLst>
      <p:ext uri="{BB962C8B-B14F-4D97-AF65-F5344CB8AC3E}">
        <p14:creationId xmlns:p14="http://schemas.microsoft.com/office/powerpoint/2010/main" val="1485783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1" descr="0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533401"/>
            <a:ext cx="8964612"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hidden="1"/>
          <p:cNvSpPr>
            <a:spLocks noGrp="1" noChangeArrowheads="1"/>
          </p:cNvSpPr>
          <p:nvPr>
            <p:ph type="title"/>
          </p:nvPr>
        </p:nvSpPr>
        <p:spPr/>
        <p:txBody>
          <a:bodyPr/>
          <a:lstStyle/>
          <a:p>
            <a:pPr eaLnBrk="1" hangingPunct="1"/>
            <a:endParaRPr lang="en-US" altLang="en-US" smtClean="0"/>
          </a:p>
        </p:txBody>
      </p:sp>
      <p:sp>
        <p:nvSpPr>
          <p:cNvPr id="36868" name="Text Box 5"/>
          <p:cNvSpPr txBox="1">
            <a:spLocks noChangeArrowheads="1"/>
          </p:cNvSpPr>
          <p:nvPr/>
        </p:nvSpPr>
        <p:spPr bwMode="auto">
          <a:xfrm>
            <a:off x="1524000" y="5562601"/>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n-US" altLang="en-US" sz="2000">
                <a:solidFill>
                  <a:srgbClr val="CC0000"/>
                </a:solidFill>
              </a:rPr>
              <a:t>W</a:t>
            </a:r>
            <a:r>
              <a:rPr lang="el-GR" altLang="en-US" sz="2000">
                <a:solidFill>
                  <a:srgbClr val="CC0000"/>
                </a:solidFill>
              </a:rPr>
              <a:t>hen the environmental lapse rate is less than the moist adiabatic rate. In a stable </a:t>
            </a:r>
            <a:r>
              <a:rPr lang="en-US" altLang="en-US" sz="2000">
                <a:solidFill>
                  <a:srgbClr val="CC0000"/>
                </a:solidFill>
              </a:rPr>
              <a:t> </a:t>
            </a:r>
            <a:r>
              <a:rPr lang="el-GR" altLang="en-US" sz="2000">
                <a:solidFill>
                  <a:srgbClr val="CC0000"/>
                </a:solidFill>
              </a:rPr>
              <a:t>atmosphere, a rising air parcel is colder and more dense than the air surrounding it</a:t>
            </a:r>
            <a:r>
              <a:rPr lang="en-US" altLang="en-US" sz="2000">
                <a:solidFill>
                  <a:srgbClr val="CC0000"/>
                </a:solidFill>
              </a:rPr>
              <a:t>; </a:t>
            </a:r>
            <a:r>
              <a:rPr lang="el-GR" altLang="en-US" sz="2000">
                <a:solidFill>
                  <a:srgbClr val="CC0000"/>
                </a:solidFill>
              </a:rPr>
              <a:t>if given the chance, it will return to its original position.</a:t>
            </a:r>
          </a:p>
          <a:p>
            <a:pPr algn="ctr" eaLnBrk="1" hangingPunct="1">
              <a:spcBef>
                <a:spcPct val="0"/>
              </a:spcBef>
              <a:buFontTx/>
              <a:buNone/>
            </a:pPr>
            <a:endParaRPr lang="en-US" altLang="en-US" sz="2000" b="1">
              <a:solidFill>
                <a:srgbClr val="CC0000"/>
              </a:solidFill>
            </a:endParaRPr>
          </a:p>
        </p:txBody>
      </p:sp>
      <p:sp>
        <p:nvSpPr>
          <p:cNvPr id="36869" name="Text Box 6"/>
          <p:cNvSpPr txBox="1">
            <a:spLocks noChangeArrowheads="1"/>
          </p:cNvSpPr>
          <p:nvPr/>
        </p:nvSpPr>
        <p:spPr bwMode="auto">
          <a:xfrm>
            <a:off x="1736726" y="-136525"/>
            <a:ext cx="8931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a:solidFill>
                  <a:srgbClr val="CC0000"/>
                </a:solidFill>
              </a:rPr>
              <a:t>An absolutely stable atmosphere</a:t>
            </a:r>
            <a:endParaRPr lang="en-US" altLang="en-US">
              <a:solidFill>
                <a:srgbClr val="CC0000"/>
              </a:solidFill>
            </a:endParaRPr>
          </a:p>
        </p:txBody>
      </p:sp>
    </p:spTree>
    <p:extLst>
      <p:ext uri="{BB962C8B-B14F-4D97-AF65-F5344CB8AC3E}">
        <p14:creationId xmlns:p14="http://schemas.microsoft.com/office/powerpoint/2010/main" val="390148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rculation and energy in the Hadley Cells over the oc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945" y="368135"/>
            <a:ext cx="9690351" cy="5450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6255" y="6082537"/>
            <a:ext cx="12025745" cy="646331"/>
          </a:xfrm>
          <a:prstGeom prst="rect">
            <a:avLst/>
          </a:prstGeom>
        </p:spPr>
        <p:txBody>
          <a:bodyPr wrap="square">
            <a:spAutoFit/>
          </a:bodyPr>
          <a:lstStyle/>
          <a:p>
            <a:r>
              <a:rPr lang="en-US" sz="3600" dirty="0">
                <a:solidFill>
                  <a:srgbClr val="C00000"/>
                </a:solidFill>
              </a:rPr>
              <a:t>Circulation and energy in the Hadley Cells over the ocean</a:t>
            </a:r>
          </a:p>
        </p:txBody>
      </p:sp>
    </p:spTree>
    <p:extLst>
      <p:ext uri="{BB962C8B-B14F-4D97-AF65-F5344CB8AC3E}">
        <p14:creationId xmlns:p14="http://schemas.microsoft.com/office/powerpoint/2010/main" val="2228151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1" descr="06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1" y="633414"/>
            <a:ext cx="8964613"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hidden="1"/>
          <p:cNvSpPr>
            <a:spLocks noGrp="1" noChangeArrowheads="1"/>
          </p:cNvSpPr>
          <p:nvPr>
            <p:ph type="title"/>
          </p:nvPr>
        </p:nvSpPr>
        <p:spPr/>
        <p:txBody>
          <a:bodyPr/>
          <a:lstStyle/>
          <a:p>
            <a:pPr eaLnBrk="1" hangingPunct="1"/>
            <a:endParaRPr lang="en-US" altLang="en-US" smtClean="0"/>
          </a:p>
        </p:txBody>
      </p:sp>
      <p:sp>
        <p:nvSpPr>
          <p:cNvPr id="38916" name="Text Box 5"/>
          <p:cNvSpPr txBox="1">
            <a:spLocks noChangeArrowheads="1"/>
          </p:cNvSpPr>
          <p:nvPr/>
        </p:nvSpPr>
        <p:spPr bwMode="auto">
          <a:xfrm>
            <a:off x="1485900" y="5334001"/>
            <a:ext cx="89916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n-US" altLang="en-US" sz="2400">
                <a:solidFill>
                  <a:srgbClr val="CC0000"/>
                </a:solidFill>
              </a:rPr>
              <a:t>O</a:t>
            </a:r>
            <a:r>
              <a:rPr lang="el-GR" altLang="en-US" sz="2400">
                <a:solidFill>
                  <a:srgbClr val="CC0000"/>
                </a:solidFill>
              </a:rPr>
              <a:t>ccurs when the environmental lapse rate is greater than the dry</a:t>
            </a:r>
            <a:r>
              <a:rPr lang="en-US" altLang="en-US" sz="2400">
                <a:solidFill>
                  <a:srgbClr val="CC0000"/>
                </a:solidFill>
              </a:rPr>
              <a:t> </a:t>
            </a:r>
            <a:r>
              <a:rPr lang="el-GR" altLang="en-US" sz="2400">
                <a:solidFill>
                  <a:srgbClr val="CC0000"/>
                </a:solidFill>
              </a:rPr>
              <a:t>adiabatic rate. In an unstable atmosphere, a rising air parcel will</a:t>
            </a:r>
            <a:r>
              <a:rPr lang="en-US" altLang="en-US" sz="2400">
                <a:solidFill>
                  <a:srgbClr val="CC0000"/>
                </a:solidFill>
              </a:rPr>
              <a:t> </a:t>
            </a:r>
            <a:r>
              <a:rPr lang="el-GR" altLang="en-US" sz="2400">
                <a:solidFill>
                  <a:srgbClr val="CC0000"/>
                </a:solidFill>
              </a:rPr>
              <a:t>continue to rise because it is warmer and less dense than the air surrounding it.</a:t>
            </a:r>
          </a:p>
          <a:p>
            <a:pPr eaLnBrk="1" hangingPunct="1">
              <a:spcBef>
                <a:spcPct val="0"/>
              </a:spcBef>
              <a:buFontTx/>
              <a:buNone/>
            </a:pPr>
            <a:endParaRPr lang="en-US" altLang="en-US" sz="2000">
              <a:solidFill>
                <a:srgbClr val="CC0000"/>
              </a:solidFill>
            </a:endParaRPr>
          </a:p>
        </p:txBody>
      </p:sp>
      <p:sp>
        <p:nvSpPr>
          <p:cNvPr id="38917" name="Text Box 6"/>
          <p:cNvSpPr txBox="1">
            <a:spLocks noChangeArrowheads="1"/>
          </p:cNvSpPr>
          <p:nvPr/>
        </p:nvSpPr>
        <p:spPr bwMode="auto">
          <a:xfrm>
            <a:off x="15240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a:solidFill>
                  <a:srgbClr val="CC0000"/>
                </a:solidFill>
              </a:rPr>
              <a:t>An absolutely unstable atmosphere</a:t>
            </a:r>
            <a:endParaRPr lang="en-US" altLang="en-US">
              <a:solidFill>
                <a:srgbClr val="CC0000"/>
              </a:solidFill>
            </a:endParaRPr>
          </a:p>
        </p:txBody>
      </p:sp>
    </p:spTree>
    <p:extLst>
      <p:ext uri="{BB962C8B-B14F-4D97-AF65-F5344CB8AC3E}">
        <p14:creationId xmlns:p14="http://schemas.microsoft.com/office/powerpoint/2010/main" val="2595598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1" descr="0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533400"/>
            <a:ext cx="89646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hidden="1"/>
          <p:cNvSpPr>
            <a:spLocks noGrp="1" noChangeArrowheads="1"/>
          </p:cNvSpPr>
          <p:nvPr>
            <p:ph type="title"/>
          </p:nvPr>
        </p:nvSpPr>
        <p:spPr/>
        <p:txBody>
          <a:bodyPr/>
          <a:lstStyle/>
          <a:p>
            <a:pPr eaLnBrk="1" hangingPunct="1"/>
            <a:endParaRPr lang="en-US" altLang="en-US" smtClean="0"/>
          </a:p>
        </p:txBody>
      </p:sp>
      <p:sp>
        <p:nvSpPr>
          <p:cNvPr id="40964" name="Text Box 5"/>
          <p:cNvSpPr txBox="1">
            <a:spLocks noChangeArrowheads="1"/>
          </p:cNvSpPr>
          <p:nvPr/>
        </p:nvSpPr>
        <p:spPr bwMode="auto">
          <a:xfrm>
            <a:off x="1736726" y="0"/>
            <a:ext cx="8931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n-US">
                <a:solidFill>
                  <a:srgbClr val="CC0000"/>
                </a:solidFill>
              </a:rPr>
              <a:t>Conditionally unstable atmosphere</a:t>
            </a:r>
            <a:endParaRPr lang="en-US" altLang="en-US">
              <a:solidFill>
                <a:srgbClr val="CC0000"/>
              </a:solidFill>
            </a:endParaRPr>
          </a:p>
        </p:txBody>
      </p:sp>
      <p:sp>
        <p:nvSpPr>
          <p:cNvPr id="40965" name="Text Box 7"/>
          <p:cNvSpPr txBox="1">
            <a:spLocks noChangeArrowheads="1"/>
          </p:cNvSpPr>
          <p:nvPr/>
        </p:nvSpPr>
        <p:spPr bwMode="auto">
          <a:xfrm>
            <a:off x="1654176" y="5105401"/>
            <a:ext cx="909637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sz="2400">
                <a:solidFill>
                  <a:srgbClr val="CC0000"/>
                </a:solidFill>
              </a:rPr>
              <a:t>The atmosphere is </a:t>
            </a:r>
            <a:r>
              <a:rPr lang="el-GR" altLang="en-US" sz="2400" i="1">
                <a:solidFill>
                  <a:srgbClr val="CC0000"/>
                </a:solidFill>
              </a:rPr>
              <a:t>stable </a:t>
            </a:r>
            <a:r>
              <a:rPr lang="el-GR" altLang="en-US" sz="2400">
                <a:solidFill>
                  <a:srgbClr val="CC0000"/>
                </a:solidFill>
              </a:rPr>
              <a:t>if the rising air is </a:t>
            </a:r>
            <a:r>
              <a:rPr lang="el-GR" altLang="en-US" sz="2400" i="1">
                <a:solidFill>
                  <a:srgbClr val="CC0000"/>
                </a:solidFill>
              </a:rPr>
              <a:t>unsaturated </a:t>
            </a:r>
            <a:r>
              <a:rPr lang="el-GR" altLang="en-US" sz="2400">
                <a:solidFill>
                  <a:srgbClr val="CC0000"/>
                </a:solidFill>
              </a:rPr>
              <a:t>(a), but </a:t>
            </a:r>
            <a:r>
              <a:rPr lang="el-GR" altLang="en-US" sz="2400" i="1">
                <a:solidFill>
                  <a:srgbClr val="CC0000"/>
                </a:solidFill>
              </a:rPr>
              <a:t>unstable </a:t>
            </a:r>
            <a:r>
              <a:rPr lang="el-GR" altLang="en-US" sz="2400">
                <a:solidFill>
                  <a:srgbClr val="CC0000"/>
                </a:solidFill>
              </a:rPr>
              <a:t>if the rising air is </a:t>
            </a:r>
            <a:r>
              <a:rPr lang="el-GR" altLang="en-US" sz="2400" i="1">
                <a:solidFill>
                  <a:srgbClr val="CC0000"/>
                </a:solidFill>
              </a:rPr>
              <a:t>saturated </a:t>
            </a:r>
            <a:r>
              <a:rPr lang="el-GR" altLang="en-US" sz="2400">
                <a:solidFill>
                  <a:srgbClr val="CC0000"/>
                </a:solidFill>
              </a:rPr>
              <a:t>(b). A conditionally unstable atmosphere occurs when the environmental lapse rate is between the moist adiabatic rate and the dry adiabatic rate.</a:t>
            </a:r>
          </a:p>
          <a:p>
            <a:pPr eaLnBrk="1" hangingPunct="1">
              <a:spcBef>
                <a:spcPct val="0"/>
              </a:spcBef>
              <a:buFontTx/>
              <a:buNone/>
            </a:pPr>
            <a:endParaRPr lang="en-US" altLang="en-US" sz="2000" b="1">
              <a:solidFill>
                <a:srgbClr val="CC0000"/>
              </a:solidFill>
            </a:endParaRPr>
          </a:p>
        </p:txBody>
      </p:sp>
    </p:spTree>
    <p:extLst>
      <p:ext uri="{BB962C8B-B14F-4D97-AF65-F5344CB8AC3E}">
        <p14:creationId xmlns:p14="http://schemas.microsoft.com/office/powerpoint/2010/main" val="1956255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1" descr="06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700"/>
            <a:ext cx="73914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hidden="1"/>
          <p:cNvSpPr>
            <a:spLocks noGrp="1" noChangeArrowheads="1"/>
          </p:cNvSpPr>
          <p:nvPr>
            <p:ph type="title"/>
          </p:nvPr>
        </p:nvSpPr>
        <p:spPr/>
        <p:txBody>
          <a:bodyPr/>
          <a:lstStyle/>
          <a:p>
            <a:pPr eaLnBrk="1" hangingPunct="1"/>
            <a:endParaRPr lang="en-US" altLang="en-US" smtClean="0"/>
          </a:p>
        </p:txBody>
      </p:sp>
      <p:sp>
        <p:nvSpPr>
          <p:cNvPr id="43012" name="Text Box 5"/>
          <p:cNvSpPr txBox="1">
            <a:spLocks noChangeArrowheads="1"/>
          </p:cNvSpPr>
          <p:nvPr/>
        </p:nvSpPr>
        <p:spPr bwMode="auto">
          <a:xfrm>
            <a:off x="1524000" y="5105400"/>
            <a:ext cx="90233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l-GR" altLang="en-US" sz="1800">
                <a:solidFill>
                  <a:srgbClr val="CC0000"/>
                </a:solidFill>
              </a:rPr>
              <a:t>When the environmental lapse rate is greater than the dry adiabatic rate, the </a:t>
            </a:r>
            <a:endParaRPr lang="en-US" altLang="en-US" sz="1800">
              <a:solidFill>
                <a:srgbClr val="CC0000"/>
              </a:solidFill>
            </a:endParaRPr>
          </a:p>
          <a:p>
            <a:pPr algn="ctr" eaLnBrk="1" hangingPunct="1">
              <a:spcBef>
                <a:spcPct val="30000"/>
              </a:spcBef>
              <a:buFontTx/>
              <a:buNone/>
            </a:pPr>
            <a:r>
              <a:rPr lang="el-GR" altLang="en-US" sz="1800">
                <a:solidFill>
                  <a:srgbClr val="CC0000"/>
                </a:solidFill>
              </a:rPr>
              <a:t>atmosphere is absolutely unstable. When the environmental lapse rate is less than the moist adiabatic rate, the atmosphere is absolutely stable. And when the environmental lapse rate lies </a:t>
            </a:r>
            <a:r>
              <a:rPr lang="el-GR" altLang="en-US" sz="1800" i="1">
                <a:solidFill>
                  <a:srgbClr val="CC0000"/>
                </a:solidFill>
              </a:rPr>
              <a:t>between </a:t>
            </a:r>
            <a:r>
              <a:rPr lang="el-GR" altLang="en-US" sz="1800">
                <a:solidFill>
                  <a:srgbClr val="CC0000"/>
                </a:solidFill>
              </a:rPr>
              <a:t>the dry adiabatic rate and the moist adiabatic rate (shaded green area), the atmosphere is conditionally unstable.</a:t>
            </a:r>
          </a:p>
          <a:p>
            <a:pPr eaLnBrk="1" hangingPunct="1">
              <a:spcBef>
                <a:spcPct val="0"/>
              </a:spcBef>
              <a:buFontTx/>
              <a:buNone/>
            </a:pPr>
            <a:endParaRPr lang="en-US" altLang="en-US" sz="1800" b="1"/>
          </a:p>
        </p:txBody>
      </p:sp>
    </p:spTree>
    <p:extLst>
      <p:ext uri="{BB962C8B-B14F-4D97-AF65-F5344CB8AC3E}">
        <p14:creationId xmlns:p14="http://schemas.microsoft.com/office/powerpoint/2010/main" val="3528288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613204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228600"/>
            <a:ext cx="8229600" cy="685800"/>
          </a:xfrm>
        </p:spPr>
        <p:txBody>
          <a:bodyPr>
            <a:normAutofit fontScale="90000"/>
          </a:bodyPr>
          <a:lstStyle/>
          <a:p>
            <a:pPr eaLnBrk="1" hangingPunct="1"/>
            <a:r>
              <a:rPr lang="en-US" altLang="en-US" sz="4000">
                <a:solidFill>
                  <a:srgbClr val="CC0000"/>
                </a:solidFill>
              </a:rPr>
              <a:t>Saturated adiabatic process</a:t>
            </a:r>
            <a:r>
              <a:rPr lang="en-US" altLang="en-US" sz="4000" b="1"/>
              <a:t/>
            </a:r>
            <a:br>
              <a:rPr lang="en-US" altLang="en-US" sz="4000" b="1"/>
            </a:br>
            <a:endParaRPr lang="en-US" altLang="en-US" sz="4000" b="1"/>
          </a:p>
        </p:txBody>
      </p:sp>
      <p:sp>
        <p:nvSpPr>
          <p:cNvPr id="19459" name="Rectangle 3"/>
          <p:cNvSpPr>
            <a:spLocks noGrp="1" noChangeArrowheads="1"/>
          </p:cNvSpPr>
          <p:nvPr>
            <p:ph type="body" idx="1"/>
          </p:nvPr>
        </p:nvSpPr>
        <p:spPr>
          <a:xfrm>
            <a:off x="1676400" y="685800"/>
            <a:ext cx="8763000" cy="6172200"/>
          </a:xfrm>
        </p:spPr>
        <p:txBody>
          <a:bodyPr/>
          <a:lstStyle/>
          <a:p>
            <a:pPr eaLnBrk="1" hangingPunct="1"/>
            <a:r>
              <a:rPr lang="en-US" altLang="en-US">
                <a:solidFill>
                  <a:schemeClr val="accent2"/>
                </a:solidFill>
              </a:rPr>
              <a:t>First, a parcel of air rises at dry adiabatic lapse rate</a:t>
            </a:r>
          </a:p>
          <a:p>
            <a:pPr eaLnBrk="1" hangingPunct="1"/>
            <a:r>
              <a:rPr lang="en-US" altLang="en-US">
                <a:solidFill>
                  <a:schemeClr val="accent2"/>
                </a:solidFill>
              </a:rPr>
              <a:t>When air becomes saturated, further lifting results in condensation-latent heat is released</a:t>
            </a:r>
          </a:p>
          <a:p>
            <a:pPr eaLnBrk="1" hangingPunct="1"/>
            <a:r>
              <a:rPr lang="en-US" altLang="en-US">
                <a:solidFill>
                  <a:schemeClr val="accent2"/>
                </a:solidFill>
              </a:rPr>
              <a:t>The rate of decrease in temperature with height is smaller</a:t>
            </a:r>
          </a:p>
          <a:p>
            <a:pPr eaLnBrk="1" hangingPunct="1"/>
            <a:r>
              <a:rPr lang="en-US" altLang="en-US">
                <a:solidFill>
                  <a:schemeClr val="accent2"/>
                </a:solidFill>
              </a:rPr>
              <a:t>If the condensation products fall out, the process is called pseudo-adiabatic</a:t>
            </a:r>
            <a:endParaRPr lang="en-US" altLang="en-US">
              <a:solidFill>
                <a:schemeClr val="accent2"/>
              </a:solidFill>
              <a:sym typeface="Symbol" panose="05050102010706020507" pitchFamily="18" charset="2"/>
            </a:endParaRPr>
          </a:p>
          <a:p>
            <a:pPr algn="ctr" eaLnBrk="1" hangingPunct="1">
              <a:buFontTx/>
              <a:buNone/>
            </a:pPr>
            <a:r>
              <a:rPr lang="en-US" altLang="en-US">
                <a:solidFill>
                  <a:srgbClr val="CC0000"/>
                </a:solidFill>
                <a:sym typeface="Symbol" panose="05050102010706020507" pitchFamily="18" charset="2"/>
              </a:rPr>
              <a:t></a:t>
            </a:r>
            <a:r>
              <a:rPr lang="en-US" altLang="en-US" baseline="-25000">
                <a:solidFill>
                  <a:srgbClr val="CC0000"/>
                </a:solidFill>
              </a:rPr>
              <a:t>s</a:t>
            </a:r>
            <a:r>
              <a:rPr lang="en-US" altLang="en-US">
                <a:solidFill>
                  <a:srgbClr val="CC0000"/>
                </a:solidFill>
              </a:rPr>
              <a:t>  =  -dT/dz</a:t>
            </a:r>
          </a:p>
          <a:p>
            <a:pPr eaLnBrk="1" hangingPunct="1">
              <a:buFontTx/>
              <a:buNone/>
            </a:pPr>
            <a:r>
              <a:rPr lang="en-US" altLang="en-US">
                <a:solidFill>
                  <a:srgbClr val="CC0000"/>
                </a:solidFill>
              </a:rPr>
              <a:t>Namely, the parcel will not cool as fast as under </a:t>
            </a:r>
          </a:p>
          <a:p>
            <a:pPr eaLnBrk="1" hangingPunct="1">
              <a:buFontTx/>
              <a:buNone/>
            </a:pPr>
            <a:r>
              <a:rPr lang="en-US" altLang="en-US">
                <a:solidFill>
                  <a:srgbClr val="CC0000"/>
                </a:solidFill>
              </a:rPr>
              <a:t>adiabatic conditions</a:t>
            </a:r>
          </a:p>
          <a:p>
            <a:pPr algn="ctr" eaLnBrk="1" hangingPunct="1">
              <a:buFontTx/>
              <a:buNone/>
            </a:pPr>
            <a:endParaRPr lang="en-US" altLang="en-US" sz="4000">
              <a:solidFill>
                <a:srgbClr val="CC0000"/>
              </a:solidFill>
            </a:endParaRPr>
          </a:p>
          <a:p>
            <a:pPr eaLnBrk="1" hangingPunct="1"/>
            <a:endParaRPr lang="en-US" altLang="en-US" sz="4000">
              <a:solidFill>
                <a:srgbClr val="CC0000"/>
              </a:solidFill>
            </a:endParaRPr>
          </a:p>
        </p:txBody>
      </p:sp>
    </p:spTree>
    <p:custDataLst>
      <p:tags r:id="rId1"/>
    </p:custDataLst>
    <p:extLst>
      <p:ext uri="{BB962C8B-B14F-4D97-AF65-F5344CB8AC3E}">
        <p14:creationId xmlns:p14="http://schemas.microsoft.com/office/powerpoint/2010/main" val="1725264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1676400" y="152400"/>
            <a:ext cx="8763000" cy="6553200"/>
          </a:xfrm>
        </p:spPr>
        <p:txBody>
          <a:bodyPr/>
          <a:lstStyle/>
          <a:p>
            <a:pPr eaLnBrk="1" hangingPunct="1"/>
            <a:r>
              <a:rPr lang="en-US" altLang="en-US" sz="3600">
                <a:solidFill>
                  <a:schemeClr val="accent2"/>
                </a:solidFill>
              </a:rPr>
              <a:t>The magnitude of </a:t>
            </a:r>
            <a:r>
              <a:rPr lang="en-US" altLang="en-US" sz="3600">
                <a:solidFill>
                  <a:srgbClr val="C00000"/>
                </a:solidFill>
                <a:sym typeface="Symbol" panose="05050102010706020507" pitchFamily="18" charset="2"/>
              </a:rPr>
              <a:t></a:t>
            </a:r>
            <a:r>
              <a:rPr lang="en-US" altLang="en-US" sz="3600" baseline="-25000">
                <a:solidFill>
                  <a:srgbClr val="C00000"/>
                </a:solidFill>
              </a:rPr>
              <a:t>s</a:t>
            </a:r>
            <a:r>
              <a:rPr lang="en-US" altLang="en-US" sz="3600">
                <a:solidFill>
                  <a:schemeClr val="accent2"/>
                </a:solidFill>
              </a:rPr>
              <a:t> is not constant but depends on pressure and temperature.</a:t>
            </a:r>
          </a:p>
          <a:p>
            <a:pPr eaLnBrk="1" hangingPunct="1"/>
            <a:r>
              <a:rPr lang="en-US" altLang="en-US" sz="3600">
                <a:solidFill>
                  <a:schemeClr val="accent2"/>
                </a:solidFill>
              </a:rPr>
              <a:t>Actual values of </a:t>
            </a:r>
            <a:r>
              <a:rPr lang="en-US" altLang="en-US" sz="3600">
                <a:solidFill>
                  <a:srgbClr val="CC0000"/>
                </a:solidFill>
                <a:sym typeface="Symbol" panose="05050102010706020507" pitchFamily="18" charset="2"/>
              </a:rPr>
              <a:t></a:t>
            </a:r>
            <a:r>
              <a:rPr lang="en-US" altLang="en-US" sz="3600" baseline="-25000">
                <a:solidFill>
                  <a:srgbClr val="CC0000"/>
                </a:solidFill>
              </a:rPr>
              <a:t>s</a:t>
            </a:r>
            <a:r>
              <a:rPr lang="en-US" altLang="en-US" sz="3600">
                <a:solidFill>
                  <a:schemeClr val="accent2"/>
                </a:solidFill>
              </a:rPr>
              <a:t> range from 4 deg/km near the ground in warm moist air masses to 7 deg/km in the middle troposphere.</a:t>
            </a:r>
          </a:p>
          <a:p>
            <a:pPr eaLnBrk="1" hangingPunct="1"/>
            <a:r>
              <a:rPr lang="en-US" altLang="en-US" sz="3600">
                <a:solidFill>
                  <a:schemeClr val="accent2"/>
                </a:solidFill>
              </a:rPr>
              <a:t>Near the tropopause </a:t>
            </a:r>
            <a:r>
              <a:rPr lang="en-US" altLang="en-US" sz="3600">
                <a:solidFill>
                  <a:srgbClr val="CC0000"/>
                </a:solidFill>
                <a:sym typeface="Symbol" panose="05050102010706020507" pitchFamily="18" charset="2"/>
              </a:rPr>
              <a:t></a:t>
            </a:r>
            <a:r>
              <a:rPr lang="en-US" altLang="en-US" sz="3600" baseline="-25000">
                <a:solidFill>
                  <a:srgbClr val="CC0000"/>
                </a:solidFill>
              </a:rPr>
              <a:t>s</a:t>
            </a:r>
            <a:r>
              <a:rPr lang="en-US" altLang="en-US" sz="3600">
                <a:solidFill>
                  <a:schemeClr val="accent2"/>
                </a:solidFill>
              </a:rPr>
              <a:t> is only slightly less than </a:t>
            </a:r>
            <a:r>
              <a:rPr lang="en-US" altLang="en-US" sz="3600">
                <a:solidFill>
                  <a:schemeClr val="accent2"/>
                </a:solidFill>
                <a:sym typeface="Symbol" panose="05050102010706020507" pitchFamily="18" charset="2"/>
              </a:rPr>
              <a:t></a:t>
            </a:r>
            <a:r>
              <a:rPr lang="en-US" altLang="en-US" sz="3600" baseline="-25000">
                <a:solidFill>
                  <a:schemeClr val="accent2"/>
                </a:solidFill>
              </a:rPr>
              <a:t>d</a:t>
            </a:r>
            <a:r>
              <a:rPr lang="en-US" altLang="en-US" sz="3600">
                <a:solidFill>
                  <a:schemeClr val="accent2"/>
                </a:solidFill>
              </a:rPr>
              <a:t> because the moisture capacity is so small that the effect of condensation is negligible.</a:t>
            </a:r>
          </a:p>
        </p:txBody>
      </p:sp>
    </p:spTree>
    <p:custDataLst>
      <p:tags r:id="rId1"/>
    </p:custDataLst>
    <p:extLst>
      <p:ext uri="{BB962C8B-B14F-4D97-AF65-F5344CB8AC3E}">
        <p14:creationId xmlns:p14="http://schemas.microsoft.com/office/powerpoint/2010/main" val="28568581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7558" y="273858"/>
            <a:ext cx="6096000" cy="1754326"/>
          </a:xfrm>
          <a:prstGeom prst="rect">
            <a:avLst/>
          </a:prstGeom>
        </p:spPr>
        <p:txBody>
          <a:bodyPr>
            <a:spAutoFit/>
          </a:bodyPr>
          <a:lstStyle/>
          <a:p>
            <a:r>
              <a:rPr lang="en-US" b="0" i="0" dirty="0" smtClean="0">
                <a:solidFill>
                  <a:srgbClr val="222222"/>
                </a:solidFill>
                <a:effectLst/>
                <a:latin typeface="arial" panose="020B0604020202020204" pitchFamily="34" charset="0"/>
              </a:rPr>
              <a:t>The </a:t>
            </a:r>
            <a:r>
              <a:rPr lang="en-US" b="1" i="0" dirty="0" smtClean="0">
                <a:solidFill>
                  <a:srgbClr val="222222"/>
                </a:solidFill>
                <a:effectLst/>
                <a:latin typeface="arial" panose="020B0604020202020204" pitchFamily="34" charset="0"/>
              </a:rPr>
              <a:t>potential temperature</a:t>
            </a:r>
            <a:r>
              <a:rPr lang="en-US" b="0" i="0" dirty="0" smtClean="0">
                <a:solidFill>
                  <a:srgbClr val="222222"/>
                </a:solidFill>
                <a:effectLst/>
                <a:latin typeface="arial" panose="020B0604020202020204" pitchFamily="34" charset="0"/>
              </a:rPr>
              <a:t> is the </a:t>
            </a:r>
            <a:r>
              <a:rPr lang="en-US" b="1" i="0" dirty="0" smtClean="0">
                <a:solidFill>
                  <a:srgbClr val="222222"/>
                </a:solidFill>
                <a:effectLst/>
                <a:latin typeface="arial" panose="020B0604020202020204" pitchFamily="34" charset="0"/>
              </a:rPr>
              <a:t>temperature</a:t>
            </a:r>
            <a:r>
              <a:rPr lang="en-US" b="0" i="0" dirty="0" smtClean="0">
                <a:solidFill>
                  <a:srgbClr val="222222"/>
                </a:solidFill>
                <a:effectLst/>
                <a:latin typeface="arial" panose="020B0604020202020204" pitchFamily="34" charset="0"/>
              </a:rPr>
              <a:t> an unsaturated parcel would have if lowered (or raised) to a level of 1000 </a:t>
            </a:r>
            <a:r>
              <a:rPr lang="en-US" b="0" i="0" dirty="0" err="1" smtClean="0">
                <a:solidFill>
                  <a:srgbClr val="222222"/>
                </a:solidFill>
                <a:effectLst/>
                <a:latin typeface="arial" panose="020B0604020202020204" pitchFamily="34" charset="0"/>
              </a:rPr>
              <a:t>mb</a:t>
            </a:r>
            <a:r>
              <a:rPr lang="en-US" b="0" i="0" dirty="0" smtClean="0">
                <a:solidFill>
                  <a:srgbClr val="222222"/>
                </a:solidFill>
                <a:effectLst/>
                <a:latin typeface="arial" panose="020B0604020202020204" pitchFamily="34" charset="0"/>
              </a:rPr>
              <a:t> (100 </a:t>
            </a:r>
            <a:r>
              <a:rPr lang="en-US" b="0" i="0" dirty="0" err="1" smtClean="0">
                <a:solidFill>
                  <a:srgbClr val="222222"/>
                </a:solidFill>
                <a:effectLst/>
                <a:latin typeface="arial" panose="020B0604020202020204" pitchFamily="34" charset="0"/>
              </a:rPr>
              <a:t>kPa</a:t>
            </a:r>
            <a:r>
              <a:rPr lang="en-US" b="0" i="0" dirty="0" smtClean="0">
                <a:solidFill>
                  <a:srgbClr val="222222"/>
                </a:solidFill>
                <a:effectLst/>
                <a:latin typeface="arial" panose="020B0604020202020204" pitchFamily="34" charset="0"/>
              </a:rPr>
              <a:t>). </a:t>
            </a:r>
            <a:r>
              <a:rPr lang="en-US" b="0" i="0" dirty="0" err="1" smtClean="0">
                <a:solidFill>
                  <a:srgbClr val="222222"/>
                </a:solidFill>
                <a:effectLst/>
                <a:latin typeface="arial" panose="020B0604020202020204" pitchFamily="34" charset="0"/>
              </a:rPr>
              <a:t>The</a:t>
            </a:r>
            <a:r>
              <a:rPr lang="en-US" b="1" i="0" dirty="0" err="1" smtClean="0">
                <a:solidFill>
                  <a:srgbClr val="222222"/>
                </a:solidFill>
                <a:effectLst/>
                <a:latin typeface="arial" panose="020B0604020202020204" pitchFamily="34" charset="0"/>
              </a:rPr>
              <a:t>potential</a:t>
            </a:r>
            <a:r>
              <a:rPr lang="en-US" b="1" i="0" dirty="0" smtClean="0">
                <a:solidFill>
                  <a:srgbClr val="222222"/>
                </a:solidFill>
                <a:effectLst/>
                <a:latin typeface="arial" panose="020B0604020202020204" pitchFamily="34" charset="0"/>
              </a:rPr>
              <a:t> temperature</a:t>
            </a:r>
            <a:r>
              <a:rPr lang="en-US" b="0" i="0" dirty="0" smtClean="0">
                <a:solidFill>
                  <a:srgbClr val="222222"/>
                </a:solidFill>
                <a:effectLst/>
                <a:latin typeface="arial" panose="020B0604020202020204" pitchFamily="34" charset="0"/>
              </a:rPr>
              <a:t> is conserved, or remains the same, for a parcel of air that is unsaturated and remains unsaturated as it rises and sinks.</a:t>
            </a:r>
            <a:endParaRPr lang="en-US" dirty="0"/>
          </a:p>
        </p:txBody>
      </p:sp>
      <p:sp>
        <p:nvSpPr>
          <p:cNvPr id="6" name="Rectangle 5"/>
          <p:cNvSpPr/>
          <p:nvPr/>
        </p:nvSpPr>
        <p:spPr>
          <a:xfrm>
            <a:off x="3048000" y="1859340"/>
            <a:ext cx="6096000" cy="3139321"/>
          </a:xfrm>
          <a:prstGeom prst="rect">
            <a:avLst/>
          </a:prstGeom>
        </p:spPr>
        <p:txBody>
          <a:bodyPr>
            <a:spAutoFit/>
          </a:bodyPr>
          <a:lstStyle/>
          <a:p>
            <a:r>
              <a:rPr lang="en-US" dirty="0" smtClean="0"/>
              <a:t>The potential temperature of a parcel of fluid at pressure P is the temperature that the parcel would acquire if adiabatically brought to a standard reference pressure P_{0}, usually 1000 </a:t>
            </a:r>
            <a:r>
              <a:rPr lang="en-US" dirty="0" err="1" smtClean="0"/>
              <a:t>millibars</a:t>
            </a:r>
            <a:r>
              <a:rPr lang="en-US" dirty="0" smtClean="0"/>
              <a:t>. The potential temperature is denoted \theta and, for air, is often given by</a:t>
            </a:r>
          </a:p>
          <a:p>
            <a:endParaRPr lang="en-US" dirty="0" smtClean="0"/>
          </a:p>
          <a:p>
            <a:r>
              <a:rPr lang="en-US" dirty="0" smtClean="0"/>
              <a:t> \theta = T \left(\</a:t>
            </a:r>
            <a:r>
              <a:rPr lang="en-US" dirty="0" err="1" smtClean="0"/>
              <a:t>frac</a:t>
            </a:r>
            <a:r>
              <a:rPr lang="en-US" dirty="0" smtClean="0"/>
              <a:t>{P_0}{P}\right)^{R/</a:t>
            </a:r>
            <a:r>
              <a:rPr lang="en-US" dirty="0" err="1" smtClean="0"/>
              <a:t>c_p</a:t>
            </a:r>
            <a:r>
              <a:rPr lang="en-US" dirty="0" smtClean="0"/>
              <a:t>}, </a:t>
            </a:r>
          </a:p>
          <a:p>
            <a:r>
              <a:rPr lang="en-US" dirty="0" smtClean="0"/>
              <a:t>where T is the current absolute temperature (in K) of the parcel, R is the gas constant of air, and </a:t>
            </a:r>
            <a:r>
              <a:rPr lang="en-US" dirty="0" err="1" smtClean="0"/>
              <a:t>c_p</a:t>
            </a:r>
            <a:r>
              <a:rPr lang="en-US" dirty="0" smtClean="0"/>
              <a:t> is the specific heat capacity at a constant pressure. R/</a:t>
            </a:r>
            <a:r>
              <a:rPr lang="en-US" dirty="0" err="1" smtClean="0"/>
              <a:t>c_p</a:t>
            </a:r>
            <a:r>
              <a:rPr lang="en-US" dirty="0" smtClean="0"/>
              <a:t> = 0.286 for air (meteorology).</a:t>
            </a:r>
            <a:endParaRPr lang="en-US" dirty="0"/>
          </a:p>
        </p:txBody>
      </p:sp>
      <p:pic>
        <p:nvPicPr>
          <p:cNvPr id="1036" name="Picture 12" descr=" \theta = T \left(\frac{P_0}{P}\right)^{R/c_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54" y="3429000"/>
            <a:ext cx="1352550" cy="46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66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97839"/>
            <a:ext cx="6096000" cy="2862322"/>
          </a:xfrm>
          <a:prstGeom prst="rect">
            <a:avLst/>
          </a:prstGeom>
        </p:spPr>
        <p:txBody>
          <a:bodyPr>
            <a:spAutoFit/>
          </a:bodyPr>
          <a:lstStyle/>
          <a:p>
            <a:r>
              <a:rPr lang="en-US" b="0" i="0" dirty="0" smtClean="0">
                <a:solidFill>
                  <a:srgbClr val="252525"/>
                </a:solidFill>
                <a:effectLst/>
                <a:latin typeface="Arial" panose="020B0604020202020204" pitchFamily="34" charset="0"/>
              </a:rPr>
              <a:t>The concept of potential temperature applies to any stratified fluid. It is most frequently used in the </a:t>
            </a:r>
            <a:r>
              <a:rPr lang="en-US" b="0" i="0" u="none" strike="noStrike" dirty="0" smtClean="0">
                <a:solidFill>
                  <a:srgbClr val="0B0080"/>
                </a:solidFill>
                <a:effectLst/>
                <a:latin typeface="Arial" panose="020B0604020202020204" pitchFamily="34" charset="0"/>
                <a:hlinkClick r:id="rId2" tooltip="Atmospheric sciences"/>
              </a:rPr>
              <a:t>atmospheric sciences</a:t>
            </a:r>
            <a:r>
              <a:rPr lang="en-US" b="0" i="0" dirty="0" smtClean="0">
                <a:solidFill>
                  <a:srgbClr val="252525"/>
                </a:solidFill>
                <a:effectLst/>
                <a:latin typeface="Arial" panose="020B0604020202020204" pitchFamily="34" charset="0"/>
              </a:rPr>
              <a:t> and </a:t>
            </a:r>
            <a:r>
              <a:rPr lang="en-US" b="0" i="0" u="none" strike="noStrike" dirty="0" smtClean="0">
                <a:solidFill>
                  <a:srgbClr val="0B0080"/>
                </a:solidFill>
                <a:effectLst/>
                <a:latin typeface="Arial" panose="020B0604020202020204" pitchFamily="34" charset="0"/>
                <a:hlinkClick r:id="rId3" tooltip="Oceanography"/>
              </a:rPr>
              <a:t>oceanography</a:t>
            </a:r>
            <a:r>
              <a:rPr lang="en-US" b="0" i="0" dirty="0" smtClean="0">
                <a:solidFill>
                  <a:srgbClr val="252525"/>
                </a:solidFill>
                <a:effectLst/>
                <a:latin typeface="Arial" panose="020B0604020202020204" pitchFamily="34" charset="0"/>
              </a:rPr>
              <a:t>.</a:t>
            </a:r>
            <a:r>
              <a:rPr lang="en-US" b="0" i="0" u="none" strike="noStrike" baseline="30000" dirty="0" smtClean="0">
                <a:solidFill>
                  <a:srgbClr val="0B0080"/>
                </a:solidFill>
                <a:effectLst/>
                <a:latin typeface="Arial" panose="020B0604020202020204" pitchFamily="34" charset="0"/>
                <a:hlinkClick r:id="rId4"/>
              </a:rPr>
              <a:t>[1]</a:t>
            </a:r>
            <a:r>
              <a:rPr lang="en-US" b="0" i="0" dirty="0" smtClean="0">
                <a:solidFill>
                  <a:srgbClr val="252525"/>
                </a:solidFill>
                <a:effectLst/>
                <a:latin typeface="Arial" panose="020B0604020202020204" pitchFamily="34" charset="0"/>
              </a:rPr>
              <a:t> The reason that it is used in both fluids is that changes in pressure result in warmer fluid residing under colder fluid- examples being the fact that air temperature drops as one climbs a mountain and water temperature can increase with depth in very deep ocean trenches and within the ocean </a:t>
            </a:r>
            <a:r>
              <a:rPr lang="en-US" b="0" i="0" u="none" strike="noStrike" dirty="0" smtClean="0">
                <a:solidFill>
                  <a:srgbClr val="0B0080"/>
                </a:solidFill>
                <a:effectLst/>
                <a:latin typeface="Arial" panose="020B0604020202020204" pitchFamily="34" charset="0"/>
                <a:hlinkClick r:id="rId5" tooltip="Mixed layer"/>
              </a:rPr>
              <a:t>mixed layer</a:t>
            </a:r>
            <a:r>
              <a:rPr lang="en-US" b="0" i="0" dirty="0" smtClean="0">
                <a:solidFill>
                  <a:srgbClr val="252525"/>
                </a:solidFill>
                <a:effectLst/>
                <a:latin typeface="Arial" panose="020B0604020202020204" pitchFamily="34" charset="0"/>
              </a:rPr>
              <a:t>. When potential temperature is used instead, these apparently unstable conditions vanish.</a:t>
            </a:r>
            <a:endParaRPr lang="en-US" dirty="0"/>
          </a:p>
        </p:txBody>
      </p:sp>
    </p:spTree>
    <p:extLst>
      <p:ext uri="{BB962C8B-B14F-4D97-AF65-F5344CB8AC3E}">
        <p14:creationId xmlns:p14="http://schemas.microsoft.com/office/powerpoint/2010/main" val="3389840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9653"/>
            <a:ext cx="6096000" cy="7017306"/>
          </a:xfrm>
          <a:prstGeom prst="rect">
            <a:avLst/>
          </a:prstGeom>
        </p:spPr>
        <p:txBody>
          <a:bodyPr>
            <a:spAutoFit/>
          </a:bodyPr>
          <a:lstStyle/>
          <a:p>
            <a:r>
              <a:rPr lang="en-US" b="0" i="0" dirty="0" smtClean="0">
                <a:solidFill>
                  <a:srgbClr val="252525"/>
                </a:solidFill>
                <a:effectLst/>
                <a:latin typeface="Arial" panose="020B0604020202020204" pitchFamily="34" charset="0"/>
              </a:rPr>
              <a:t>Potential temperature is a more dynamically important quantity than the actual temperature. This is because it is not affected by the physical lifting or sinking associated with flow over obstacles or large-scale atmospheric turbulence. A parcel of air moving over a small mountain will expand and cool as it ascends the slope, then compress and warm as it descends on the other side- but the potential temperature will not change in the absence of heating, cooling, evaporation, or condensation (processes that exclude these effects are referred to as dry adiabatic). Since parcels with the same potential temperature can be exchanged without work or heating being required, lines of constant potential temperature are natural flow pathways.</a:t>
            </a:r>
          </a:p>
          <a:p>
            <a:r>
              <a:rPr lang="en-US" b="0" i="0" dirty="0" smtClean="0">
                <a:solidFill>
                  <a:srgbClr val="252525"/>
                </a:solidFill>
                <a:effectLst/>
                <a:latin typeface="Arial" panose="020B0604020202020204" pitchFamily="34" charset="0"/>
              </a:rPr>
              <a:t>Under almost all circumstances, potential temperature increases upwards in the atmosphere, unlike actual temperature which may increase or decrease. Potential temperature is conserved for all dry adiabatic processes, and as such is an important quantity in the </a:t>
            </a:r>
            <a:r>
              <a:rPr lang="en-US" b="0" i="0" u="none" strike="noStrike" dirty="0" smtClean="0">
                <a:solidFill>
                  <a:srgbClr val="0B0080"/>
                </a:solidFill>
                <a:effectLst/>
                <a:latin typeface="Arial" panose="020B0604020202020204" pitchFamily="34" charset="0"/>
                <a:hlinkClick r:id="rId2" tooltip="Planetary boundary layer"/>
              </a:rPr>
              <a:t>planetary boundary layer</a:t>
            </a:r>
            <a:r>
              <a:rPr lang="en-US" b="0" i="0" dirty="0" smtClean="0">
                <a:solidFill>
                  <a:srgbClr val="252525"/>
                </a:solidFill>
                <a:effectLst/>
                <a:latin typeface="Arial" panose="020B0604020202020204" pitchFamily="34" charset="0"/>
              </a:rPr>
              <a:t> (which is often very close to being dry adiabatic).</a:t>
            </a:r>
          </a:p>
          <a:p>
            <a:r>
              <a:rPr lang="en-US" b="0" i="0" dirty="0" smtClean="0">
                <a:solidFill>
                  <a:srgbClr val="252525"/>
                </a:solidFill>
                <a:effectLst/>
                <a:latin typeface="Arial" panose="020B0604020202020204" pitchFamily="34" charset="0"/>
              </a:rPr>
              <a:t>Potential temperature is a useful measure of the static stability of the unsaturated atmosphere. Under normal, stably stratified conditions, the potential temperature increases with height,</a:t>
            </a:r>
            <a:endParaRPr lang="en-US" b="0" i="0" dirty="0">
              <a:solidFill>
                <a:srgbClr val="252525"/>
              </a:solidFill>
              <a:effectLst/>
              <a:latin typeface="Arial" panose="020B0604020202020204" pitchFamily="34" charset="0"/>
            </a:endParaRPr>
          </a:p>
        </p:txBody>
      </p:sp>
    </p:spTree>
    <p:extLst>
      <p:ext uri="{BB962C8B-B14F-4D97-AF65-F5344CB8AC3E}">
        <p14:creationId xmlns:p14="http://schemas.microsoft.com/office/powerpoint/2010/main" val="369287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rac{\partial \theta}{\partial z} &gt;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71" y="524395"/>
            <a:ext cx="1091334" cy="809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86196" y="1526416"/>
            <a:ext cx="6096000" cy="646331"/>
          </a:xfrm>
          <a:prstGeom prst="rect">
            <a:avLst/>
          </a:prstGeom>
        </p:spPr>
        <p:txBody>
          <a:bodyPr>
            <a:spAutoFit/>
          </a:bodyPr>
          <a:lstStyle/>
          <a:p>
            <a:r>
              <a:rPr lang="en-US" b="0" i="0" dirty="0" smtClean="0">
                <a:solidFill>
                  <a:srgbClr val="252525"/>
                </a:solidFill>
                <a:effectLst/>
                <a:latin typeface="Arial" panose="020B0604020202020204" pitchFamily="34" charset="0"/>
              </a:rPr>
              <a:t>and vertical motions are suppressed. If the potential temperature decreases with height,</a:t>
            </a:r>
            <a:endParaRPr lang="en-US" dirty="0"/>
          </a:p>
        </p:txBody>
      </p:sp>
      <p:pic>
        <p:nvPicPr>
          <p:cNvPr id="32772" name="Picture 4" descr="\frac{\partial \theta}{\partial z} &l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080" y="2311754"/>
            <a:ext cx="1124124" cy="8334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3760" y="2365676"/>
            <a:ext cx="6096000" cy="4524315"/>
          </a:xfrm>
          <a:prstGeom prst="rect">
            <a:avLst/>
          </a:prstGeom>
        </p:spPr>
        <p:txBody>
          <a:bodyPr>
            <a:spAutoFit/>
          </a:bodyPr>
          <a:lstStyle/>
          <a:p>
            <a:r>
              <a:rPr lang="en-US" b="0" i="0" dirty="0" smtClean="0">
                <a:solidFill>
                  <a:srgbClr val="252525"/>
                </a:solidFill>
                <a:effectLst/>
                <a:latin typeface="Arial" panose="020B0604020202020204" pitchFamily="34" charset="0"/>
              </a:rPr>
              <a:t>he atmosphere is unstable to vertical motions, and </a:t>
            </a:r>
            <a:r>
              <a:rPr lang="en-US" b="0" i="0" u="none" strike="noStrike" dirty="0" smtClean="0">
                <a:solidFill>
                  <a:srgbClr val="0B0080"/>
                </a:solidFill>
                <a:effectLst/>
                <a:latin typeface="Arial" panose="020B0604020202020204" pitchFamily="34" charset="0"/>
                <a:hlinkClick r:id="rId4" tooltip="Atmospheric convection"/>
              </a:rPr>
              <a:t>convection</a:t>
            </a:r>
            <a:r>
              <a:rPr lang="en-US" b="0" i="0" dirty="0" smtClean="0">
                <a:solidFill>
                  <a:srgbClr val="252525"/>
                </a:solidFill>
                <a:effectLst/>
                <a:latin typeface="Arial" panose="020B0604020202020204" pitchFamily="34" charset="0"/>
              </a:rPr>
              <a:t> is likely. Since convection acts to quickly mix the atmosphere and return to a stably stratified state, observations of decreasing potential temperature with height are uncommon, except while vigorous convection is underway or during periods of strong </a:t>
            </a:r>
            <a:r>
              <a:rPr lang="en-US" b="0" i="0" u="none" strike="noStrike" dirty="0" smtClean="0">
                <a:solidFill>
                  <a:srgbClr val="0B0080"/>
                </a:solidFill>
                <a:effectLst/>
                <a:latin typeface="Arial" panose="020B0604020202020204" pitchFamily="34" charset="0"/>
                <a:hlinkClick r:id="rId5" tooltip="Insolation"/>
              </a:rPr>
              <a:t>insolation</a:t>
            </a:r>
            <a:r>
              <a:rPr lang="en-US" b="0" i="0" dirty="0" smtClean="0">
                <a:solidFill>
                  <a:srgbClr val="252525"/>
                </a:solidFill>
                <a:effectLst/>
                <a:latin typeface="Arial" panose="020B0604020202020204" pitchFamily="34" charset="0"/>
              </a:rPr>
              <a:t>. Situations in which the </a:t>
            </a:r>
            <a:r>
              <a:rPr lang="en-US" b="0" i="0" u="sng" dirty="0" smtClean="0">
                <a:solidFill>
                  <a:srgbClr val="0B0080"/>
                </a:solidFill>
                <a:effectLst/>
                <a:latin typeface="Arial" panose="020B0604020202020204" pitchFamily="34" charset="0"/>
                <a:hlinkClick r:id="rId6" tooltip="Equivalent potential temperature"/>
              </a:rPr>
              <a:t>equivalent potential temperature</a:t>
            </a:r>
            <a:r>
              <a:rPr lang="en-US" b="0" i="0" dirty="0" smtClean="0">
                <a:solidFill>
                  <a:srgbClr val="252525"/>
                </a:solidFill>
                <a:effectLst/>
                <a:latin typeface="Arial" panose="020B0604020202020204" pitchFamily="34" charset="0"/>
              </a:rPr>
              <a:t> decreases with height, indicating instability in saturated air, are much more common.</a:t>
            </a:r>
          </a:p>
          <a:p>
            <a:r>
              <a:rPr lang="en-US" b="0" i="0" dirty="0" smtClean="0">
                <a:solidFill>
                  <a:srgbClr val="252525"/>
                </a:solidFill>
                <a:effectLst/>
                <a:latin typeface="Arial" panose="020B0604020202020204" pitchFamily="34" charset="0"/>
              </a:rPr>
              <a:t>Since potential temperature is conserved under adiabatic or </a:t>
            </a:r>
            <a:r>
              <a:rPr lang="en-US" b="0" i="0" u="none" strike="noStrike" dirty="0" smtClean="0">
                <a:solidFill>
                  <a:srgbClr val="0B0080"/>
                </a:solidFill>
                <a:effectLst/>
                <a:latin typeface="Arial" panose="020B0604020202020204" pitchFamily="34" charset="0"/>
                <a:hlinkClick r:id="rId7" tooltip="Isentropic"/>
              </a:rPr>
              <a:t>isentropic</a:t>
            </a:r>
            <a:r>
              <a:rPr lang="en-US" b="0" i="0" dirty="0" smtClean="0">
                <a:solidFill>
                  <a:srgbClr val="252525"/>
                </a:solidFill>
                <a:effectLst/>
                <a:latin typeface="Arial" panose="020B0604020202020204" pitchFamily="34" charset="0"/>
              </a:rPr>
              <a:t> air motions, in steady, adiabatic flow lines or surfaces of constant potential temperature act as </a:t>
            </a:r>
            <a:r>
              <a:rPr lang="en-US" b="0" i="0" u="none" strike="noStrike" dirty="0" smtClean="0">
                <a:solidFill>
                  <a:srgbClr val="0B0080"/>
                </a:solidFill>
                <a:effectLst/>
                <a:latin typeface="Arial" panose="020B0604020202020204" pitchFamily="34" charset="0"/>
                <a:hlinkClick r:id="rId8" tooltip="Streamlines, streaklines, and pathlines"/>
              </a:rPr>
              <a:t>streamlines</a:t>
            </a:r>
            <a:r>
              <a:rPr lang="en-US" b="0" i="0" dirty="0" smtClean="0">
                <a:solidFill>
                  <a:srgbClr val="252525"/>
                </a:solidFill>
                <a:effectLst/>
                <a:latin typeface="Arial" panose="020B0604020202020204" pitchFamily="34" charset="0"/>
              </a:rPr>
              <a:t> or flow surfaces, respectively. This fact is used in </a:t>
            </a:r>
            <a:r>
              <a:rPr lang="en-US" b="0" i="0" u="none" strike="noStrike" dirty="0" smtClean="0">
                <a:solidFill>
                  <a:srgbClr val="0B0080"/>
                </a:solidFill>
                <a:effectLst/>
                <a:latin typeface="Arial" panose="020B0604020202020204" pitchFamily="34" charset="0"/>
                <a:hlinkClick r:id="rId9" tooltip="Isentropic analysis"/>
              </a:rPr>
              <a:t>isentropic analysis</a:t>
            </a:r>
            <a:r>
              <a:rPr lang="en-US" b="0" i="0" dirty="0" smtClean="0">
                <a:solidFill>
                  <a:srgbClr val="252525"/>
                </a:solidFill>
                <a:effectLst/>
                <a:latin typeface="Arial" panose="020B0604020202020204" pitchFamily="34" charset="0"/>
              </a:rPr>
              <a:t>, a form of synoptic analysis which allows visualization of air motions and in particular analysis of large-scale vertical motion.</a:t>
            </a:r>
            <a:r>
              <a:rPr lang="en-US" b="0" i="0" u="none" strike="noStrike" baseline="30000" dirty="0" smtClean="0">
                <a:solidFill>
                  <a:srgbClr val="0B0080"/>
                </a:solidFill>
                <a:effectLst/>
                <a:latin typeface="Arial" panose="020B0604020202020204" pitchFamily="34" charset="0"/>
                <a:hlinkClick r:id="rId10"/>
              </a:rPr>
              <a:t>[2]</a:t>
            </a:r>
            <a:r>
              <a:rPr lang="en-US" b="0" i="0" u="none" strike="noStrike" baseline="30000" dirty="0" smtClean="0">
                <a:solidFill>
                  <a:srgbClr val="0B0080"/>
                </a:solidFill>
                <a:effectLst/>
                <a:latin typeface="Arial" panose="020B0604020202020204" pitchFamily="34" charset="0"/>
                <a:hlinkClick r:id="rId11"/>
              </a:rPr>
              <a:t>[3</a:t>
            </a:r>
            <a:endParaRPr lang="en-US" b="0" i="0" dirty="0">
              <a:solidFill>
                <a:srgbClr val="252525"/>
              </a:solidFill>
              <a:effectLst/>
              <a:latin typeface="Arial" panose="020B0604020202020204" pitchFamily="34" charset="0"/>
            </a:endParaRPr>
          </a:p>
        </p:txBody>
      </p:sp>
    </p:spTree>
    <p:extLst>
      <p:ext uri="{BB962C8B-B14F-4D97-AF65-F5344CB8AC3E}">
        <p14:creationId xmlns:p14="http://schemas.microsoft.com/office/powerpoint/2010/main" val="89239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hematic of laminar and turbulent flow in the boundary layer; velocity is zero at the surfa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296" y="1047124"/>
            <a:ext cx="8716488" cy="46146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29444" y="239877"/>
            <a:ext cx="6341423" cy="646331"/>
          </a:xfrm>
          <a:prstGeom prst="rect">
            <a:avLst/>
          </a:prstGeom>
        </p:spPr>
        <p:txBody>
          <a:bodyPr wrap="square">
            <a:spAutoFit/>
          </a:bodyPr>
          <a:lstStyle/>
          <a:p>
            <a:r>
              <a:rPr lang="en-US" sz="3600" b="1" dirty="0" smtClean="0">
                <a:solidFill>
                  <a:srgbClr val="C00000"/>
                </a:solidFill>
              </a:rPr>
              <a:t>Turbulent </a:t>
            </a:r>
            <a:r>
              <a:rPr lang="en-US" sz="3600" b="1" dirty="0">
                <a:solidFill>
                  <a:srgbClr val="C00000"/>
                </a:solidFill>
              </a:rPr>
              <a:t>and Laminar Flow</a:t>
            </a:r>
          </a:p>
        </p:txBody>
      </p:sp>
      <p:sp>
        <p:nvSpPr>
          <p:cNvPr id="3" name="Rectangle 2"/>
          <p:cNvSpPr/>
          <p:nvPr/>
        </p:nvSpPr>
        <p:spPr>
          <a:xfrm>
            <a:off x="273132" y="5822653"/>
            <a:ext cx="11127180" cy="1077218"/>
          </a:xfrm>
          <a:prstGeom prst="rect">
            <a:avLst/>
          </a:prstGeom>
        </p:spPr>
        <p:txBody>
          <a:bodyPr wrap="square">
            <a:spAutoFit/>
          </a:bodyPr>
          <a:lstStyle/>
          <a:p>
            <a:pPr algn="ctr"/>
            <a:r>
              <a:rPr lang="en-US" sz="3200" dirty="0">
                <a:solidFill>
                  <a:srgbClr val="C00000"/>
                </a:solidFill>
              </a:rPr>
              <a:t>Schematic of laminar and turbulent flow in the boundary layer; velocity is zero at the surface.</a:t>
            </a:r>
          </a:p>
        </p:txBody>
      </p:sp>
    </p:spTree>
    <p:extLst>
      <p:ext uri="{BB962C8B-B14F-4D97-AF65-F5344CB8AC3E}">
        <p14:creationId xmlns:p14="http://schemas.microsoft.com/office/powerpoint/2010/main" val="917325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0284" y="610870"/>
            <a:ext cx="7897091" cy="5355312"/>
          </a:xfrm>
          <a:prstGeom prst="rect">
            <a:avLst/>
          </a:prstGeom>
        </p:spPr>
        <p:txBody>
          <a:bodyPr wrap="square">
            <a:spAutoFit/>
          </a:bodyPr>
          <a:lstStyle/>
          <a:p>
            <a:r>
              <a:rPr lang="en-US" dirty="0" smtClean="0"/>
              <a:t>potential temperature</a:t>
            </a:r>
          </a:p>
          <a:p>
            <a:endParaRPr lang="en-US" dirty="0" smtClean="0"/>
          </a:p>
          <a:p>
            <a:r>
              <a:rPr lang="en-US" dirty="0" smtClean="0"/>
              <a:t>The temperature that an unsaturated parcel of dry air would have if brought adiabatically and reversibly from its initial state to a standard pressure, p0, typically 100 </a:t>
            </a:r>
            <a:r>
              <a:rPr lang="en-US" dirty="0" err="1" smtClean="0"/>
              <a:t>kPa</a:t>
            </a:r>
            <a:r>
              <a:rPr lang="en-US" dirty="0" smtClean="0"/>
              <a:t>.</a:t>
            </a:r>
          </a:p>
          <a:p>
            <a:endParaRPr lang="en-US" dirty="0" smtClean="0"/>
          </a:p>
          <a:p>
            <a:r>
              <a:rPr lang="en-US" dirty="0" smtClean="0"/>
              <a:t>Its mathematical expression is</a:t>
            </a:r>
          </a:p>
          <a:p>
            <a:endParaRPr lang="en-US" dirty="0"/>
          </a:p>
          <a:p>
            <a:r>
              <a:rPr lang="en-US" smtClean="0"/>
              <a:t>where </a:t>
            </a:r>
            <a:r>
              <a:rPr lang="en-US" dirty="0" smtClean="0"/>
              <a:t>θ is the potential temperature, T is temperature, and κ is the Poisson constant. This exponent is often assumed to be 2/7, the ratio of the gas constant to the specific heat capacity at constant pressure for an ideal diatomic gas. </a:t>
            </a:r>
          </a:p>
          <a:p>
            <a:r>
              <a:rPr lang="en-US" dirty="0" smtClean="0"/>
              <a:t>See virtual potential temperature, liquid water potential temperature, equivalent potential temperature, wet-bulb potential temperature.</a:t>
            </a:r>
          </a:p>
          <a:p>
            <a:endParaRPr lang="en-US" dirty="0" smtClean="0"/>
          </a:p>
          <a:p>
            <a:r>
              <a:rPr lang="en-US" dirty="0" smtClean="0"/>
              <a:t>In oceanography, the temperature that a water sample would attain if raised adiabatically to the sea surface.</a:t>
            </a:r>
          </a:p>
          <a:p>
            <a:endParaRPr lang="en-US" dirty="0" smtClean="0"/>
          </a:p>
          <a:p>
            <a:r>
              <a:rPr lang="en-US" dirty="0" smtClean="0"/>
              <a:t>For the deepest points of the ocean, which are just over 10 000 m, the adiabatic cooling would be less than 1.5°C.</a:t>
            </a:r>
            <a:endParaRPr lang="en-US" dirty="0"/>
          </a:p>
        </p:txBody>
      </p:sp>
      <p:pic>
        <p:nvPicPr>
          <p:cNvPr id="33797" name="Picture 5" descr="ams2001glos-Pe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50" y="0"/>
            <a:ext cx="12858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970924" y="2625868"/>
            <a:ext cx="1828887" cy="392872"/>
          </a:xfrm>
          <a:prstGeom prst="rect">
            <a:avLst/>
          </a:prstGeom>
        </p:spPr>
      </p:pic>
    </p:spTree>
    <p:extLst>
      <p:ext uri="{BB962C8B-B14F-4D97-AF65-F5344CB8AC3E}">
        <p14:creationId xmlns:p14="http://schemas.microsoft.com/office/powerpoint/2010/main" val="2799530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eft(\frac{\partial U}{\partial T}\right)_\text{V} = \left(\frac{\partial Q}{\partial T}\right)_\text{V} = C_\text{V}. "/>
          <p:cNvPicPr>
            <a:picLocks noChangeAspect="1" noChangeArrowheads="1"/>
          </p:cNvPicPr>
          <p:nvPr/>
        </p:nvPicPr>
        <p:blipFill rotWithShape="1">
          <a:blip r:embed="rId2">
            <a:extLst>
              <a:ext uri="{28A0092B-C50C-407E-A947-70E740481C1C}">
                <a14:useLocalDpi xmlns:a14="http://schemas.microsoft.com/office/drawing/2010/main" val="0"/>
              </a:ext>
            </a:extLst>
          </a:blip>
          <a:srcRect l="40552" t="-2546" b="1834"/>
          <a:stretch/>
        </p:blipFill>
        <p:spPr bwMode="auto">
          <a:xfrm>
            <a:off x="4040723" y="954994"/>
            <a:ext cx="2312576" cy="8686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eft(\frac{\partial H}{\partial T}\right)_\text{P} = \left(\frac{\partial Q}{\partial T}\right)_\text{P}  =C_\text{P}."/>
          <p:cNvPicPr>
            <a:picLocks noChangeAspect="1" noChangeArrowheads="1"/>
          </p:cNvPicPr>
          <p:nvPr/>
        </p:nvPicPr>
        <p:blipFill rotWithShape="1">
          <a:blip r:embed="rId3">
            <a:extLst>
              <a:ext uri="{28A0092B-C50C-407E-A947-70E740481C1C}">
                <a14:useLocalDpi xmlns:a14="http://schemas.microsoft.com/office/drawing/2010/main" val="0"/>
              </a:ext>
            </a:extLst>
          </a:blip>
          <a:srcRect l="40236" r="-3650" b="-21065"/>
          <a:stretch/>
        </p:blipFill>
        <p:spPr bwMode="auto">
          <a:xfrm>
            <a:off x="4040723" y="2209992"/>
            <a:ext cx="2114126" cy="8989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_\text{P,m} - C_\text{V,m} = 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161" y="5713248"/>
            <a:ext cx="4470682" cy="62092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 V = n R 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726" y="4628167"/>
            <a:ext cx="4153415" cy="5994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501" y="132649"/>
            <a:ext cx="5082009" cy="707886"/>
          </a:xfrm>
          <a:prstGeom prst="rect">
            <a:avLst/>
          </a:prstGeom>
          <a:noFill/>
        </p:spPr>
        <p:txBody>
          <a:bodyPr wrap="square" rtlCol="0">
            <a:spAutoFit/>
          </a:bodyPr>
          <a:lstStyle/>
          <a:p>
            <a:r>
              <a:rPr lang="en-US" sz="4000" dirty="0" smtClean="0"/>
              <a:t>These are defined as:</a:t>
            </a:r>
            <a:endParaRPr lang="en-US" sz="4000" dirty="0"/>
          </a:p>
        </p:txBody>
      </p:sp>
      <p:sp>
        <p:nvSpPr>
          <p:cNvPr id="3" name="TextBox 2"/>
          <p:cNvSpPr txBox="1"/>
          <p:nvPr/>
        </p:nvSpPr>
        <p:spPr>
          <a:xfrm>
            <a:off x="95002" y="3108958"/>
            <a:ext cx="11578441" cy="646331"/>
          </a:xfrm>
          <a:prstGeom prst="rect">
            <a:avLst/>
          </a:prstGeom>
          <a:noFill/>
        </p:spPr>
        <p:txBody>
          <a:bodyPr wrap="square" rtlCol="0">
            <a:spAutoFit/>
          </a:bodyPr>
          <a:lstStyle/>
          <a:p>
            <a:r>
              <a:rPr lang="en-US" sz="3600" dirty="0" smtClean="0"/>
              <a:t>In thermodynamics, using the equation of state, namely:</a:t>
            </a:r>
            <a:endParaRPr lang="en-US" sz="3600" dirty="0"/>
          </a:p>
        </p:txBody>
      </p:sp>
      <p:sp>
        <p:nvSpPr>
          <p:cNvPr id="4" name="TextBox 3"/>
          <p:cNvSpPr txBox="1"/>
          <p:nvPr/>
        </p:nvSpPr>
        <p:spPr>
          <a:xfrm>
            <a:off x="368135" y="5581403"/>
            <a:ext cx="3815147" cy="646331"/>
          </a:xfrm>
          <a:prstGeom prst="rect">
            <a:avLst/>
          </a:prstGeom>
          <a:noFill/>
        </p:spPr>
        <p:txBody>
          <a:bodyPr wrap="none" rtlCol="0">
            <a:spAutoFit/>
          </a:bodyPr>
          <a:lstStyle/>
          <a:p>
            <a:r>
              <a:rPr lang="en-US" sz="3600" dirty="0" smtClean="0"/>
              <a:t>One can show that:</a:t>
            </a:r>
            <a:endParaRPr lang="en-US" sz="3600" dirty="0"/>
          </a:p>
        </p:txBody>
      </p:sp>
      <p:sp>
        <p:nvSpPr>
          <p:cNvPr id="5" name="TextBox 4"/>
          <p:cNvSpPr txBox="1"/>
          <p:nvPr/>
        </p:nvSpPr>
        <p:spPr>
          <a:xfrm>
            <a:off x="0" y="6289121"/>
            <a:ext cx="5244962" cy="584775"/>
          </a:xfrm>
          <a:prstGeom prst="rect">
            <a:avLst/>
          </a:prstGeom>
          <a:noFill/>
        </p:spPr>
        <p:txBody>
          <a:bodyPr wrap="none" rtlCol="0">
            <a:spAutoFit/>
          </a:bodyPr>
          <a:lstStyle/>
          <a:p>
            <a:r>
              <a:rPr lang="en-US" sz="3200" dirty="0" smtClean="0"/>
              <a:t>R is known as the gas constant</a:t>
            </a:r>
            <a:endParaRPr lang="en-US" sz="3200" dirty="0"/>
          </a:p>
        </p:txBody>
      </p:sp>
    </p:spTree>
    <p:extLst>
      <p:ext uri="{BB962C8B-B14F-4D97-AF65-F5344CB8AC3E}">
        <p14:creationId xmlns:p14="http://schemas.microsoft.com/office/powerpoint/2010/main" val="1076156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1" descr="0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447800"/>
            <a:ext cx="8964613"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1524000" y="112713"/>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t>Discussed</a:t>
            </a:r>
            <a:r>
              <a:rPr lang="en-US" altLang="en-US" sz="2800">
                <a:solidFill>
                  <a:srgbClr val="CC0000"/>
                </a:solidFill>
              </a:rPr>
              <a:t> </a:t>
            </a:r>
            <a:r>
              <a:rPr lang="en-US" altLang="en-US" sz="2800"/>
              <a:t> Stability</a:t>
            </a:r>
            <a:r>
              <a:rPr lang="en-US" altLang="en-US" sz="2800">
                <a:solidFill>
                  <a:srgbClr val="CC0000"/>
                </a:solidFill>
              </a:rPr>
              <a:t>: Relationship between </a:t>
            </a:r>
            <a:r>
              <a:rPr lang="en-US" altLang="en-US" sz="2800">
                <a:solidFill>
                  <a:srgbClr val="339966"/>
                </a:solidFill>
              </a:rPr>
              <a:t>environmental lapse rate and </a:t>
            </a:r>
            <a:r>
              <a:rPr lang="en-US" altLang="en-US" sz="2800">
                <a:solidFill>
                  <a:srgbClr val="002060"/>
                </a:solidFill>
              </a:rPr>
              <a:t>the parcel lapse rate</a:t>
            </a:r>
            <a:r>
              <a:rPr lang="en-US" altLang="en-US" sz="2800">
                <a:solidFill>
                  <a:srgbClr val="339966"/>
                </a:solidFill>
              </a:rPr>
              <a:t>.</a:t>
            </a:r>
          </a:p>
          <a:p>
            <a:pPr eaLnBrk="1" hangingPunct="1">
              <a:spcBef>
                <a:spcPct val="0"/>
              </a:spcBef>
              <a:buFontTx/>
              <a:buNone/>
            </a:pPr>
            <a:r>
              <a:rPr lang="en-US" altLang="en-US" sz="2800">
                <a:solidFill>
                  <a:schemeClr val="accent2"/>
                </a:solidFill>
              </a:rPr>
              <a:t> </a:t>
            </a:r>
            <a:endParaRPr lang="en-US" altLang="en-US" sz="2800">
              <a:solidFill>
                <a:srgbClr val="CC0000"/>
              </a:solidFill>
            </a:endParaRPr>
          </a:p>
        </p:txBody>
      </p:sp>
      <p:sp>
        <p:nvSpPr>
          <p:cNvPr id="51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E9B233B-A760-4FED-9CFF-210EFA7B385B}" type="slidenum">
              <a:rPr lang="en-US" altLang="en-US" sz="1400"/>
              <a:pPr>
                <a:spcBef>
                  <a:spcPct val="0"/>
                </a:spcBef>
                <a:buFontTx/>
                <a:buNone/>
              </a:pPr>
              <a:t>42</a:t>
            </a:fld>
            <a:endParaRPr lang="en-US" altLang="en-US" sz="1400"/>
          </a:p>
        </p:txBody>
      </p:sp>
    </p:spTree>
    <p:custDataLst>
      <p:tags r:id="rId1"/>
    </p:custDataLst>
    <p:extLst>
      <p:ext uri="{BB962C8B-B14F-4D97-AF65-F5344CB8AC3E}">
        <p14:creationId xmlns:p14="http://schemas.microsoft.com/office/powerpoint/2010/main" val="743654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575" y="179729"/>
            <a:ext cx="12036425" cy="3970318"/>
          </a:xfrm>
          <a:prstGeom prst="rect">
            <a:avLst/>
          </a:prstGeom>
        </p:spPr>
        <p:txBody>
          <a:bodyPr wrap="square">
            <a:spAutoFit/>
          </a:bodyPr>
          <a:lstStyle/>
          <a:p>
            <a:r>
              <a:rPr lang="en-US" sz="3600" dirty="0" smtClean="0"/>
              <a:t>Heat capacity (C) </a:t>
            </a:r>
            <a:r>
              <a:rPr lang="en-US" sz="3600" dirty="0"/>
              <a:t>or thermal capacity </a:t>
            </a:r>
            <a:r>
              <a:rPr lang="en-US" sz="3600" dirty="0" smtClean="0"/>
              <a:t>is the </a:t>
            </a:r>
            <a:r>
              <a:rPr lang="en-US" sz="3600" dirty="0"/>
              <a:t>ratio of the heat </a:t>
            </a:r>
            <a:r>
              <a:rPr lang="en-US" sz="3600" dirty="0" smtClean="0"/>
              <a:t> (Q) added </a:t>
            </a:r>
            <a:r>
              <a:rPr lang="en-US" sz="3600" dirty="0"/>
              <a:t>to (or removed from) an object to the resulting temperature </a:t>
            </a:r>
            <a:r>
              <a:rPr lang="en-US" sz="3600" dirty="0" smtClean="0"/>
              <a:t>change </a:t>
            </a:r>
            <a:r>
              <a:rPr lang="el-GR" sz="3600" dirty="0" smtClean="0"/>
              <a:t>Δ</a:t>
            </a:r>
            <a:r>
              <a:rPr lang="en-US" sz="3600" dirty="0" smtClean="0"/>
              <a:t>T.</a:t>
            </a:r>
          </a:p>
          <a:p>
            <a:endParaRPr lang="en-US" dirty="0"/>
          </a:p>
          <a:p>
            <a:endParaRPr lang="en-US" dirty="0" smtClean="0"/>
          </a:p>
          <a:p>
            <a:endParaRPr lang="en-US" dirty="0"/>
          </a:p>
          <a:p>
            <a:r>
              <a:rPr lang="en-US" dirty="0" smtClean="0"/>
              <a:t> </a:t>
            </a:r>
          </a:p>
          <a:p>
            <a:r>
              <a:rPr lang="en-US" sz="3600" dirty="0" smtClean="0"/>
              <a:t>Specific </a:t>
            </a:r>
            <a:r>
              <a:rPr lang="en-US" sz="3600" dirty="0"/>
              <a:t>heat is the amount of heat needed to raise the temperature of a certain mass 1 degree Celsius.</a:t>
            </a:r>
          </a:p>
        </p:txBody>
      </p:sp>
      <p:sp>
        <p:nvSpPr>
          <p:cNvPr id="5" name="Rectangle 4"/>
          <p:cNvSpPr/>
          <p:nvPr/>
        </p:nvSpPr>
        <p:spPr>
          <a:xfrm>
            <a:off x="155575" y="4537740"/>
            <a:ext cx="8550234" cy="1200329"/>
          </a:xfrm>
          <a:prstGeom prst="rect">
            <a:avLst/>
          </a:prstGeom>
        </p:spPr>
        <p:txBody>
          <a:bodyPr wrap="square">
            <a:spAutoFit/>
          </a:bodyPr>
          <a:lstStyle/>
          <a:p>
            <a:r>
              <a:rPr lang="en-US" sz="3600" dirty="0"/>
              <a:t>In the International System of Units, heat capacity has the unit joules per kelvin. </a:t>
            </a:r>
            <a:r>
              <a:rPr lang="en-US" sz="3600" dirty="0" smtClean="0"/>
              <a:t> </a:t>
            </a:r>
            <a:endParaRPr lang="en-US" sz="3600" dirty="0"/>
          </a:p>
        </p:txBody>
      </p:sp>
      <p:pic>
        <p:nvPicPr>
          <p:cNvPr id="12" name="Picture 8" descr=" C \equiv \frac{ Q}{\Delta 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992" y="1922932"/>
            <a:ext cx="1235034" cy="64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95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0468"/>
            <a:ext cx="12100956" cy="7848302"/>
          </a:xfrm>
          <a:prstGeom prst="rect">
            <a:avLst/>
          </a:prstGeom>
        </p:spPr>
        <p:txBody>
          <a:bodyPr wrap="square">
            <a:spAutoFit/>
          </a:bodyPr>
          <a:lstStyle/>
          <a:p>
            <a:pPr marL="285750" indent="-285750">
              <a:buFont typeface="Courier New" panose="02070309020205020404" pitchFamily="49" charset="0"/>
              <a:buChar char="o"/>
            </a:pPr>
            <a:r>
              <a:rPr lang="en-US" dirty="0" smtClean="0"/>
              <a:t> </a:t>
            </a:r>
            <a:r>
              <a:rPr lang="en-US" sz="3600" dirty="0" smtClean="0"/>
              <a:t>To </a:t>
            </a:r>
            <a:r>
              <a:rPr lang="en-US" sz="3600" dirty="0"/>
              <a:t>measure heat capacity is to add a known amount of heat to an object, and measure the change in temperature. </a:t>
            </a:r>
            <a:endParaRPr lang="en-US" sz="3600" dirty="0" smtClean="0"/>
          </a:p>
          <a:p>
            <a:endParaRPr lang="en-US" sz="3600" dirty="0" smtClean="0"/>
          </a:p>
          <a:p>
            <a:pPr marL="571500" indent="-571500">
              <a:buFont typeface="Courier New" panose="02070309020205020404" pitchFamily="49" charset="0"/>
              <a:buChar char="o"/>
            </a:pPr>
            <a:r>
              <a:rPr lang="en-US" sz="3600" dirty="0" smtClean="0"/>
              <a:t>This </a:t>
            </a:r>
            <a:r>
              <a:rPr lang="en-US" sz="3600" dirty="0"/>
              <a:t>works reasonably well for many solids. </a:t>
            </a:r>
            <a:endParaRPr lang="en-US" sz="3600" dirty="0" smtClean="0"/>
          </a:p>
          <a:p>
            <a:r>
              <a:rPr lang="en-US" sz="3600" dirty="0" smtClean="0"/>
              <a:t>   </a:t>
            </a:r>
          </a:p>
          <a:p>
            <a:pPr marL="571500" indent="-571500">
              <a:buFont typeface="Courier New" panose="02070309020205020404" pitchFamily="49" charset="0"/>
              <a:buChar char="o"/>
            </a:pPr>
            <a:r>
              <a:rPr lang="en-US" sz="3600" dirty="0" smtClean="0"/>
              <a:t>For </a:t>
            </a:r>
            <a:r>
              <a:rPr lang="en-US" sz="3600" dirty="0"/>
              <a:t>gasses, other aspects of measurement become </a:t>
            </a:r>
            <a:r>
              <a:rPr lang="en-US" sz="3600" dirty="0" smtClean="0"/>
              <a:t>critical and there </a:t>
            </a:r>
            <a:r>
              <a:rPr lang="en-US" sz="3600" dirty="0"/>
              <a:t>are </a:t>
            </a:r>
            <a:r>
              <a:rPr lang="en-US" sz="3600" dirty="0" smtClean="0"/>
              <a:t>  </a:t>
            </a:r>
            <a:r>
              <a:rPr lang="en-US" sz="3600" dirty="0"/>
              <a:t>several slightly different measurements of heat capacity. </a:t>
            </a:r>
            <a:endParaRPr lang="en-US" sz="3600" dirty="0" smtClean="0"/>
          </a:p>
          <a:p>
            <a:pPr marL="571500" indent="-571500">
              <a:buFont typeface="Courier New" panose="02070309020205020404" pitchFamily="49" charset="0"/>
              <a:buChar char="o"/>
            </a:pPr>
            <a:endParaRPr lang="en-US" sz="3600" dirty="0" smtClean="0"/>
          </a:p>
          <a:p>
            <a:pPr marL="571500" indent="-571500">
              <a:buFont typeface="Courier New" panose="02070309020205020404" pitchFamily="49" charset="0"/>
              <a:buChar char="o"/>
            </a:pPr>
            <a:r>
              <a:rPr lang="en-US" sz="3600" dirty="0" smtClean="0"/>
              <a:t>The </a:t>
            </a:r>
            <a:r>
              <a:rPr lang="en-US" sz="3600" dirty="0"/>
              <a:t>most commonly used methods for measurement are to hold the object either at constant pressure (</a:t>
            </a:r>
            <a:r>
              <a:rPr lang="en-US" sz="3600" i="1" dirty="0"/>
              <a:t>C</a:t>
            </a:r>
            <a:r>
              <a:rPr lang="en-US" sz="3600" baseline="-25000" dirty="0"/>
              <a:t>P</a:t>
            </a:r>
            <a:r>
              <a:rPr lang="en-US" sz="3600" dirty="0"/>
              <a:t>) or at constant volume (</a:t>
            </a:r>
            <a:r>
              <a:rPr lang="en-US" sz="3600" i="1" dirty="0"/>
              <a:t>C</a:t>
            </a:r>
            <a:r>
              <a:rPr lang="en-US" sz="3600" baseline="-25000" dirty="0"/>
              <a:t>V</a:t>
            </a:r>
            <a:r>
              <a:rPr lang="en-US" sz="3600" dirty="0" smtClean="0"/>
              <a:t>).</a:t>
            </a:r>
          </a:p>
          <a:p>
            <a:endParaRPr lang="en-US" sz="3600" dirty="0"/>
          </a:p>
          <a:p>
            <a:r>
              <a:rPr lang="en-US" sz="3600" dirty="0" smtClean="0"/>
              <a:t> </a:t>
            </a:r>
            <a:endParaRPr lang="en-US" sz="3600" dirty="0"/>
          </a:p>
        </p:txBody>
      </p:sp>
    </p:spTree>
    <p:extLst>
      <p:ext uri="{BB962C8B-B14F-4D97-AF65-F5344CB8AC3E}">
        <p14:creationId xmlns:p14="http://schemas.microsoft.com/office/powerpoint/2010/main" val="207237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131" y="380010"/>
            <a:ext cx="11673445" cy="5632311"/>
          </a:xfrm>
          <a:prstGeom prst="rect">
            <a:avLst/>
          </a:prstGeom>
        </p:spPr>
        <p:txBody>
          <a:bodyPr wrap="square">
            <a:spAutoFit/>
          </a:bodyPr>
          <a:lstStyle/>
          <a:p>
            <a:r>
              <a:rPr lang="en-US" sz="4000" dirty="0"/>
              <a:t>Measurements under constant pressure produce larger values than those at constant volume because the constant pressure values also include heat energy that is used to do work to expand the substance against the constant pressure as its temperature increases. </a:t>
            </a:r>
            <a:endParaRPr lang="en-US" sz="4000" dirty="0" smtClean="0"/>
          </a:p>
          <a:p>
            <a:endParaRPr lang="en-US" sz="4000" dirty="0"/>
          </a:p>
          <a:p>
            <a:r>
              <a:rPr lang="en-US" sz="4000" dirty="0" smtClean="0"/>
              <a:t>This </a:t>
            </a:r>
            <a:r>
              <a:rPr lang="en-US" sz="4000" dirty="0"/>
              <a:t>difference is particularly notable in gases where values under constant pressure are typically 30% to 66.7% greater than those at constant volume.  </a:t>
            </a:r>
            <a:endParaRPr lang="en-US" sz="4000" dirty="0"/>
          </a:p>
        </p:txBody>
      </p:sp>
    </p:spTree>
    <p:extLst>
      <p:ext uri="{BB962C8B-B14F-4D97-AF65-F5344CB8AC3E}">
        <p14:creationId xmlns:p14="http://schemas.microsoft.com/office/powerpoint/2010/main" val="363152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3230088"/>
            <a:ext cx="11614067" cy="3046988"/>
          </a:xfrm>
          <a:prstGeom prst="rect">
            <a:avLst/>
          </a:prstGeom>
        </p:spPr>
        <p:txBody>
          <a:bodyPr wrap="square">
            <a:spAutoFit/>
          </a:bodyPr>
          <a:lstStyle/>
          <a:p>
            <a:pPr>
              <a:lnSpc>
                <a:spcPct val="80000"/>
              </a:lnSpc>
            </a:pPr>
            <a:r>
              <a:rPr lang="en-US" altLang="en-US" sz="4000" i="1" dirty="0">
                <a:solidFill>
                  <a:srgbClr val="002060"/>
                </a:solidFill>
              </a:rPr>
              <a:t>All gases follow approximately the same equation of state over large range of conditions:</a:t>
            </a:r>
          </a:p>
          <a:p>
            <a:pPr algn="ctr">
              <a:lnSpc>
                <a:spcPct val="80000"/>
              </a:lnSpc>
              <a:buFontTx/>
              <a:buNone/>
            </a:pPr>
            <a:r>
              <a:rPr lang="en-US" altLang="en-US" sz="4000" i="1" dirty="0" err="1" smtClean="0">
                <a:solidFill>
                  <a:srgbClr val="CC0000"/>
                </a:solidFill>
              </a:rPr>
              <a:t>pV</a:t>
            </a:r>
            <a:r>
              <a:rPr lang="en-US" altLang="en-US" sz="4000" i="1" dirty="0" smtClean="0">
                <a:solidFill>
                  <a:srgbClr val="CC0000"/>
                </a:solidFill>
              </a:rPr>
              <a:t> </a:t>
            </a:r>
            <a:r>
              <a:rPr lang="en-US" altLang="en-US" sz="4000" i="1" dirty="0">
                <a:solidFill>
                  <a:srgbClr val="CC0000"/>
                </a:solidFill>
              </a:rPr>
              <a:t>~ </a:t>
            </a:r>
            <a:r>
              <a:rPr lang="en-US" altLang="en-US" sz="4000" i="1" dirty="0" err="1">
                <a:solidFill>
                  <a:srgbClr val="CC0000"/>
                </a:solidFill>
              </a:rPr>
              <a:t>mT</a:t>
            </a:r>
            <a:endParaRPr lang="en-US" altLang="en-US" sz="4000" i="1" dirty="0">
              <a:solidFill>
                <a:schemeClr val="accent2"/>
              </a:solidFill>
            </a:endParaRPr>
          </a:p>
          <a:p>
            <a:pPr algn="ctr">
              <a:lnSpc>
                <a:spcPct val="80000"/>
              </a:lnSpc>
              <a:buFontTx/>
              <a:buNone/>
            </a:pPr>
            <a:r>
              <a:rPr lang="en-US" altLang="en-US" sz="4000" i="1" dirty="0" err="1">
                <a:solidFill>
                  <a:srgbClr val="CC0000"/>
                </a:solidFill>
              </a:rPr>
              <a:t>pV</a:t>
            </a:r>
            <a:r>
              <a:rPr lang="en-US" altLang="en-US" sz="4000" i="1" dirty="0">
                <a:solidFill>
                  <a:srgbClr val="CC0000"/>
                </a:solidFill>
              </a:rPr>
              <a:t> = </a:t>
            </a:r>
            <a:r>
              <a:rPr lang="en-US" altLang="en-US" sz="4000" i="1" dirty="0" err="1" smtClean="0">
                <a:solidFill>
                  <a:srgbClr val="CC0000"/>
                </a:solidFill>
              </a:rPr>
              <a:t>mRT</a:t>
            </a:r>
            <a:endParaRPr lang="en-US" altLang="en-US" sz="4000" i="1" dirty="0" smtClean="0">
              <a:solidFill>
                <a:srgbClr val="CC0000"/>
              </a:solidFill>
            </a:endParaRPr>
          </a:p>
          <a:p>
            <a:pPr algn="ctr" defTabSz="704850">
              <a:lnSpc>
                <a:spcPct val="80000"/>
              </a:lnSpc>
              <a:buFontTx/>
              <a:buNone/>
            </a:pPr>
            <a:r>
              <a:rPr lang="en-US" sz="4000" dirty="0" smtClean="0"/>
              <a:t>R </a:t>
            </a:r>
            <a:r>
              <a:rPr lang="en-US" sz="4000" dirty="0"/>
              <a:t>is known as the gas constant</a:t>
            </a:r>
          </a:p>
          <a:p>
            <a:pPr algn="ctr">
              <a:lnSpc>
                <a:spcPct val="80000"/>
              </a:lnSpc>
              <a:buFontTx/>
              <a:buNone/>
            </a:pPr>
            <a:endParaRPr lang="en-US" altLang="en-US" sz="4000" i="1" dirty="0">
              <a:solidFill>
                <a:srgbClr val="CC0000"/>
              </a:solidFill>
            </a:endParaRPr>
          </a:p>
        </p:txBody>
      </p:sp>
      <p:sp>
        <p:nvSpPr>
          <p:cNvPr id="3" name="Rectangle 2"/>
          <p:cNvSpPr/>
          <p:nvPr/>
        </p:nvSpPr>
        <p:spPr>
          <a:xfrm>
            <a:off x="0" y="251752"/>
            <a:ext cx="4161204" cy="646331"/>
          </a:xfrm>
          <a:prstGeom prst="rect">
            <a:avLst/>
          </a:prstGeom>
        </p:spPr>
        <p:txBody>
          <a:bodyPr wrap="none">
            <a:spAutoFit/>
          </a:bodyPr>
          <a:lstStyle/>
          <a:p>
            <a:r>
              <a:rPr lang="en-US" sz="3600" dirty="0"/>
              <a:t>These are defined as:</a:t>
            </a:r>
            <a:endParaRPr lang="en-US" sz="3600" dirty="0"/>
          </a:p>
        </p:txBody>
      </p:sp>
      <p:pic>
        <p:nvPicPr>
          <p:cNvPr id="4" name="Picture 2" descr="\left(\frac{\partial U}{\partial T}\right)_\text{V} = \left(\frac{\partial Q}{\partial T}\right)_\text{V} = C_\text{V}. "/>
          <p:cNvPicPr>
            <a:picLocks noChangeAspect="1" noChangeArrowheads="1"/>
          </p:cNvPicPr>
          <p:nvPr/>
        </p:nvPicPr>
        <p:blipFill rotWithShape="1">
          <a:blip r:embed="rId2">
            <a:extLst>
              <a:ext uri="{28A0092B-C50C-407E-A947-70E740481C1C}">
                <a14:useLocalDpi xmlns:a14="http://schemas.microsoft.com/office/drawing/2010/main" val="0"/>
              </a:ext>
            </a:extLst>
          </a:blip>
          <a:srcRect l="40552" t="-2546" b="1834"/>
          <a:stretch/>
        </p:blipFill>
        <p:spPr bwMode="auto">
          <a:xfrm>
            <a:off x="4040723" y="954994"/>
            <a:ext cx="2312576" cy="868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eft(\frac{\partial H}{\partial T}\right)_\text{P} = \left(\frac{\partial Q}{\partial T}\right)_\text{P}  =C_\text{P}."/>
          <p:cNvPicPr>
            <a:picLocks noChangeAspect="1" noChangeArrowheads="1"/>
          </p:cNvPicPr>
          <p:nvPr/>
        </p:nvPicPr>
        <p:blipFill rotWithShape="1">
          <a:blip r:embed="rId3">
            <a:extLst>
              <a:ext uri="{28A0092B-C50C-407E-A947-70E740481C1C}">
                <a14:useLocalDpi xmlns:a14="http://schemas.microsoft.com/office/drawing/2010/main" val="0"/>
              </a:ext>
            </a:extLst>
          </a:blip>
          <a:srcRect l="40236" r="-3650" b="-21065"/>
          <a:stretch/>
        </p:blipFill>
        <p:spPr bwMode="auto">
          <a:xfrm>
            <a:off x="4040723" y="2209992"/>
            <a:ext cx="2114126" cy="8989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905763"/>
            <a:ext cx="5818909" cy="954107"/>
          </a:xfrm>
          <a:prstGeom prst="rect">
            <a:avLst/>
          </a:prstGeom>
        </p:spPr>
        <p:txBody>
          <a:bodyPr wrap="square">
            <a:spAutoFit/>
          </a:bodyPr>
          <a:lstStyle/>
          <a:p>
            <a:r>
              <a:rPr lang="en-US" sz="2800" dirty="0"/>
              <a:t>using the equation of </a:t>
            </a:r>
            <a:r>
              <a:rPr lang="en-US" sz="2800" dirty="0" smtClean="0"/>
              <a:t>state one </a:t>
            </a:r>
            <a:r>
              <a:rPr lang="en-US" sz="2800" dirty="0"/>
              <a:t>can show </a:t>
            </a:r>
            <a:r>
              <a:rPr lang="en-US" sz="2800" dirty="0" smtClean="0"/>
              <a:t>that:</a:t>
            </a:r>
            <a:endParaRPr lang="en-US" sz="2800" dirty="0"/>
          </a:p>
        </p:txBody>
      </p:sp>
      <p:pic>
        <p:nvPicPr>
          <p:cNvPr id="7" name="Picture 6" descr="C_\text{P,m} - C_\text{V,m} = 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415" y="5964631"/>
            <a:ext cx="4470682" cy="62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04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descr="5-2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65188"/>
            <a:ext cx="8305800"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p:cNvSpPr txBox="1">
            <a:spLocks noChangeArrowheads="1"/>
          </p:cNvSpPr>
          <p:nvPr/>
        </p:nvSpPr>
        <p:spPr bwMode="auto">
          <a:xfrm>
            <a:off x="1524000" y="36514"/>
            <a:ext cx="8991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solidFill>
                  <a:srgbClr val="CC0000"/>
                </a:solidFill>
              </a:rPr>
              <a:t>Usually, air parcels that move up –cool; when they descent, they warm</a:t>
            </a:r>
            <a:r>
              <a:rPr lang="en-US" altLang="en-US" sz="2800"/>
              <a:t>.</a:t>
            </a:r>
          </a:p>
        </p:txBody>
      </p:sp>
    </p:spTree>
    <p:custDataLst>
      <p:tags r:id="rId1"/>
    </p:custDataLst>
    <p:extLst>
      <p:ext uri="{BB962C8B-B14F-4D97-AF65-F5344CB8AC3E}">
        <p14:creationId xmlns:p14="http://schemas.microsoft.com/office/powerpoint/2010/main" val="1247388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1988</Words>
  <Application>Microsoft Office PowerPoint</Application>
  <PresentationFormat>Widescreen</PresentationFormat>
  <Paragraphs>174</Paragraphs>
  <Slides>42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Arial</vt:lpstr>
      <vt:lpstr>Calibri</vt:lpstr>
      <vt:lpstr>Calibri Light</vt:lpstr>
      <vt:lpstr>Courier New</vt:lpstr>
      <vt:lpstr>normal verdana</vt:lpstr>
      <vt:lpstr>Symbol</vt:lpstr>
      <vt:lpstr>Tahoma</vt:lpstr>
      <vt:lpstr>Times New Roman</vt:lpstr>
      <vt:lpstr>Office Theme</vt:lpstr>
      <vt:lpstr>AOSC400-2015 November 10, Lecture #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Adiabatic Process</vt:lpstr>
      <vt:lpstr>Adiabatic lapse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Main layers of the atmosphere  Troposphere, Stratosphere, Mesosphere, Thermosphere, Separated by conceptual partitions-called pauses (tropopause)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Saturated adiabatic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13</cp:revision>
  <dcterms:created xsi:type="dcterms:W3CDTF">2015-11-09T00:54:39Z</dcterms:created>
  <dcterms:modified xsi:type="dcterms:W3CDTF">2015-11-09T20:14:35Z</dcterms:modified>
</cp:coreProperties>
</file>