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72" r:id="rId3"/>
    <p:sldId id="373" r:id="rId4"/>
    <p:sldId id="365" r:id="rId5"/>
    <p:sldId id="366" r:id="rId6"/>
    <p:sldId id="367" r:id="rId7"/>
    <p:sldId id="411" r:id="rId8"/>
    <p:sldId id="409" r:id="rId9"/>
    <p:sldId id="370" r:id="rId10"/>
    <p:sldId id="392" r:id="rId11"/>
    <p:sldId id="393" r:id="rId12"/>
    <p:sldId id="389" r:id="rId13"/>
    <p:sldId id="391" r:id="rId14"/>
    <p:sldId id="369" r:id="rId15"/>
    <p:sldId id="394" r:id="rId16"/>
    <p:sldId id="375" r:id="rId17"/>
    <p:sldId id="351" r:id="rId18"/>
    <p:sldId id="354" r:id="rId19"/>
    <p:sldId id="355" r:id="rId20"/>
    <p:sldId id="353" r:id="rId21"/>
    <p:sldId id="267" r:id="rId22"/>
    <p:sldId id="348" r:id="rId23"/>
    <p:sldId id="347" r:id="rId24"/>
    <p:sldId id="349" r:id="rId25"/>
    <p:sldId id="417" r:id="rId26"/>
    <p:sldId id="274" r:id="rId27"/>
    <p:sldId id="278" r:id="rId28"/>
    <p:sldId id="277" r:id="rId29"/>
    <p:sldId id="286" r:id="rId30"/>
    <p:sldId id="425" r:id="rId31"/>
    <p:sldId id="427" r:id="rId32"/>
    <p:sldId id="428" r:id="rId33"/>
    <p:sldId id="429" r:id="rId34"/>
    <p:sldId id="43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84C64A-FD03-4BAA-B4C9-8FF3B86CA243}">
          <p14:sldIdLst>
            <p14:sldId id="322"/>
            <p14:sldId id="372"/>
            <p14:sldId id="373"/>
            <p14:sldId id="365"/>
            <p14:sldId id="366"/>
            <p14:sldId id="367"/>
            <p14:sldId id="411"/>
            <p14:sldId id="409"/>
            <p14:sldId id="370"/>
            <p14:sldId id="392"/>
            <p14:sldId id="393"/>
            <p14:sldId id="389"/>
            <p14:sldId id="391"/>
            <p14:sldId id="369"/>
            <p14:sldId id="394"/>
            <p14:sldId id="375"/>
            <p14:sldId id="351"/>
            <p14:sldId id="354"/>
            <p14:sldId id="355"/>
            <p14:sldId id="353"/>
            <p14:sldId id="267"/>
            <p14:sldId id="348"/>
            <p14:sldId id="347"/>
            <p14:sldId id="349"/>
            <p14:sldId id="417"/>
          </p14:sldIdLst>
        </p14:section>
        <p14:section name="Untitled Section" id="{96BA86B0-32E2-4BF7-9C13-4D39466DB92E}">
          <p14:sldIdLst>
            <p14:sldId id="274"/>
            <p14:sldId id="278"/>
            <p14:sldId id="277"/>
            <p14:sldId id="286"/>
            <p14:sldId id="425"/>
            <p14:sldId id="427"/>
            <p14:sldId id="428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C5F-8F6E-49BB-905F-3C299A0B4DC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B7E-DB94-462F-9945-01C9031C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0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C5F-8F6E-49BB-905F-3C299A0B4DC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B7E-DB94-462F-9945-01C9031C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C5F-8F6E-49BB-905F-3C299A0B4DC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B7E-DB94-462F-9945-01C9031C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C5F-8F6E-49BB-905F-3C299A0B4DC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B7E-DB94-462F-9945-01C9031C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C5F-8F6E-49BB-905F-3C299A0B4DC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B7E-DB94-462F-9945-01C9031C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7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C5F-8F6E-49BB-905F-3C299A0B4DC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B7E-DB94-462F-9945-01C9031C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6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C5F-8F6E-49BB-905F-3C299A0B4DC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B7E-DB94-462F-9945-01C9031C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C5F-8F6E-49BB-905F-3C299A0B4DC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B7E-DB94-462F-9945-01C9031C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C5F-8F6E-49BB-905F-3C299A0B4DC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B7E-DB94-462F-9945-01C9031C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C5F-8F6E-49BB-905F-3C299A0B4DC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B7E-DB94-462F-9945-01C9031C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5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C5F-8F6E-49BB-905F-3C299A0B4DC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4B7E-DB94-462F-9945-01C9031C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7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8C5F-8F6E-49BB-905F-3C299A0B4DCD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4B7E-DB94-462F-9945-01C9031C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5" y="-17154"/>
            <a:ext cx="11774437" cy="1226291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AOSC400-2015</a:t>
            </a:r>
            <a:br>
              <a:rPr lang="en-US" altLang="en-US" sz="40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400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November 05, Lecture # 18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66255" y="5783097"/>
            <a:ext cx="11925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Copyright@2015 University of Maryland</a:t>
            </a:r>
            <a:br>
              <a:rPr lang="en-US" dirty="0" smtClean="0"/>
            </a:br>
            <a:r>
              <a:rPr lang="en-US" dirty="0" smtClean="0"/>
              <a:t>This material may not be reproduced or redistributed, in whole or in part, without written permission of Rachel T. Pinker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62" y="6489270"/>
            <a:ext cx="715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002060"/>
                </a:solidFill>
              </a:rPr>
              <a:t>Sources of information used for this lecture are listed in updated Syllabus.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255" y="1041625"/>
            <a:ext cx="119258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Chapter 9</a:t>
            </a:r>
            <a:r>
              <a:rPr lang="en-US" sz="3600" dirty="0" smtClean="0">
                <a:solidFill>
                  <a:srgbClr val="C00000"/>
                </a:solidFill>
              </a:rPr>
              <a:t>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rgbClr val="C00000"/>
                </a:solidFill>
              </a:rPr>
              <a:t>Connection between Chapter 4 and  Chapter 9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spc="-35" dirty="0">
                <a:cs typeface="Calibri"/>
              </a:rPr>
              <a:t>Components of the </a:t>
            </a:r>
            <a:r>
              <a:rPr lang="en-US" sz="3600" dirty="0">
                <a:cs typeface="Calibri"/>
              </a:rPr>
              <a:t> </a:t>
            </a:r>
            <a:r>
              <a:rPr lang="en-US" sz="3600" spc="-13" dirty="0">
                <a:solidFill>
                  <a:srgbClr val="C00000"/>
                </a:solidFill>
                <a:cs typeface="Calibri"/>
              </a:rPr>
              <a:t>Surface</a:t>
            </a:r>
            <a:r>
              <a:rPr lang="en-US" sz="3600" spc="44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3600" spc="-13" dirty="0">
                <a:solidFill>
                  <a:srgbClr val="C00000"/>
                </a:solidFill>
                <a:cs typeface="Calibri"/>
              </a:rPr>
              <a:t>Energy</a:t>
            </a:r>
            <a:r>
              <a:rPr lang="en-US" sz="3600" spc="22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3600" spc="-13" dirty="0" smtClean="0">
                <a:solidFill>
                  <a:srgbClr val="C00000"/>
                </a:solidFill>
                <a:cs typeface="Calibri"/>
              </a:rPr>
              <a:t>Budget </a:t>
            </a:r>
            <a:r>
              <a:rPr lang="en-US" sz="3600" spc="-4" dirty="0" smtClean="0">
                <a:solidFill>
                  <a:srgbClr val="C00000"/>
                </a:solidFill>
                <a:cs typeface="Calibri"/>
              </a:rPr>
              <a:t>(S</a:t>
            </a:r>
            <a:r>
              <a:rPr lang="en-US" sz="3600" b="1" spc="-4" dirty="0" smtClean="0">
                <a:cs typeface="Calibri"/>
              </a:rPr>
              <a:t>E</a:t>
            </a:r>
            <a:r>
              <a:rPr lang="en-US" sz="3600" spc="-4" dirty="0" smtClean="0">
                <a:solidFill>
                  <a:srgbClr val="C00000"/>
                </a:solidFill>
                <a:cs typeface="Calibri"/>
              </a:rPr>
              <a:t>B)-in addition to radiation also </a:t>
            </a:r>
            <a:r>
              <a:rPr lang="en-US" sz="3600" spc="-4" dirty="0" smtClean="0">
                <a:cs typeface="Calibri"/>
              </a:rPr>
              <a:t>fluxes</a:t>
            </a:r>
            <a:r>
              <a:rPr lang="en-US" sz="3600" spc="-4" dirty="0" smtClean="0">
                <a:solidFill>
                  <a:srgbClr val="C00000"/>
                </a:solidFill>
                <a:cs typeface="Calibri"/>
              </a:rPr>
              <a:t> of </a:t>
            </a:r>
            <a:r>
              <a:rPr lang="en-US" sz="3600" i="1" spc="-4" dirty="0" smtClean="0">
                <a:cs typeface="Calibri"/>
              </a:rPr>
              <a:t>heat and moisture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spc="-4" dirty="0" smtClean="0">
                <a:solidFill>
                  <a:srgbClr val="C00000"/>
                </a:solidFill>
                <a:cs typeface="Calibri"/>
              </a:rPr>
              <a:t>Fluxes of </a:t>
            </a:r>
            <a:r>
              <a:rPr lang="en-US" sz="3600" spc="-4" dirty="0" smtClean="0">
                <a:cs typeface="Calibri"/>
              </a:rPr>
              <a:t>heat</a:t>
            </a:r>
            <a:r>
              <a:rPr lang="en-US" sz="3600" spc="-4" dirty="0" smtClean="0">
                <a:solidFill>
                  <a:srgbClr val="C00000"/>
                </a:solidFill>
                <a:cs typeface="Calibri"/>
              </a:rPr>
              <a:t> and </a:t>
            </a:r>
            <a:r>
              <a:rPr lang="en-US" sz="3600" spc="-4" dirty="0" smtClean="0">
                <a:cs typeface="Calibri"/>
              </a:rPr>
              <a:t>moisture</a:t>
            </a:r>
            <a:r>
              <a:rPr lang="en-US" sz="3600" spc="-4" dirty="0" smtClean="0">
                <a:solidFill>
                  <a:srgbClr val="C00000"/>
                </a:solidFill>
                <a:cs typeface="Calibri"/>
              </a:rPr>
              <a:t> are transported by </a:t>
            </a:r>
            <a:r>
              <a:rPr lang="en-US" sz="3600" spc="-4" dirty="0" smtClean="0">
                <a:cs typeface="Calibri"/>
              </a:rPr>
              <a:t>turbulence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altLang="en-US" sz="3600" dirty="0" smtClean="0">
                <a:solidFill>
                  <a:srgbClr val="002060"/>
                </a:solidFill>
              </a:rPr>
              <a:t>What is Planetary Boundary Layer (PBL)? Capping Inversion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spc="-4" dirty="0" smtClean="0">
                <a:solidFill>
                  <a:srgbClr val="C00000"/>
                </a:solidFill>
                <a:cs typeface="Calibri"/>
              </a:rPr>
              <a:t>What </a:t>
            </a:r>
            <a:r>
              <a:rPr lang="en-US" sz="3600" spc="-4" dirty="0">
                <a:solidFill>
                  <a:srgbClr val="C00000"/>
                </a:solidFill>
                <a:cs typeface="Calibri"/>
              </a:rPr>
              <a:t>is turbulence</a:t>
            </a:r>
            <a:r>
              <a:rPr lang="en-US" sz="3600" spc="-4" dirty="0" smtClean="0">
                <a:solidFill>
                  <a:srgbClr val="C00000"/>
                </a:solidFill>
                <a:cs typeface="Calibri"/>
              </a:rPr>
              <a:t>? How do we represent it?  Reynolds Averaging</a:t>
            </a:r>
            <a:endParaRPr lang="en-US" sz="3600" dirty="0">
              <a:solidFill>
                <a:srgbClr val="C0000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altLang="en-US" sz="3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9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400" dirty="0" smtClean="0">
                <a:solidFill>
                  <a:srgbClr val="002060"/>
                </a:solidFill>
              </a:rPr>
              <a:t>The </a:t>
            </a:r>
            <a:r>
              <a:rPr lang="en-US" sz="3400" dirty="0">
                <a:solidFill>
                  <a:srgbClr val="C00000"/>
                </a:solidFill>
              </a:rPr>
              <a:t>Earth's surface </a:t>
            </a:r>
            <a:r>
              <a:rPr lang="en-US" sz="3400" dirty="0">
                <a:solidFill>
                  <a:srgbClr val="002060"/>
                </a:solidFill>
              </a:rPr>
              <a:t>is the </a:t>
            </a:r>
            <a:r>
              <a:rPr lang="en-US" sz="3400" dirty="0">
                <a:solidFill>
                  <a:srgbClr val="C00000"/>
                </a:solidFill>
              </a:rPr>
              <a:t>bottom boundary </a:t>
            </a:r>
            <a:r>
              <a:rPr lang="en-US" sz="3400" dirty="0">
                <a:solidFill>
                  <a:srgbClr val="002060"/>
                </a:solidFill>
              </a:rPr>
              <a:t>of the atmosphere. </a:t>
            </a:r>
            <a:endParaRPr lang="en-US" sz="3400" dirty="0" smtClean="0">
              <a:solidFill>
                <a:srgbClr val="00206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400" dirty="0" smtClean="0">
                <a:solidFill>
                  <a:srgbClr val="002060"/>
                </a:solidFill>
              </a:rPr>
              <a:t>The </a:t>
            </a:r>
            <a:r>
              <a:rPr lang="en-US" sz="3400" dirty="0">
                <a:solidFill>
                  <a:srgbClr val="002060"/>
                </a:solidFill>
              </a:rPr>
              <a:t>portion of the </a:t>
            </a:r>
            <a:r>
              <a:rPr lang="en-US" sz="3400" dirty="0">
                <a:solidFill>
                  <a:srgbClr val="C00000"/>
                </a:solidFill>
              </a:rPr>
              <a:t>atmosphere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>
                <a:solidFill>
                  <a:srgbClr val="C00000"/>
                </a:solidFill>
              </a:rPr>
              <a:t>most affected </a:t>
            </a:r>
            <a:r>
              <a:rPr lang="en-US" sz="3400" dirty="0">
                <a:solidFill>
                  <a:srgbClr val="002060"/>
                </a:solidFill>
              </a:rPr>
              <a:t>by that boundary is called the </a:t>
            </a:r>
            <a:r>
              <a:rPr lang="en-US" sz="3400" dirty="0">
                <a:solidFill>
                  <a:srgbClr val="C00000"/>
                </a:solidFill>
              </a:rPr>
              <a:t>A</a:t>
            </a:r>
            <a:r>
              <a:rPr lang="en-US" sz="3400" dirty="0" smtClean="0">
                <a:solidFill>
                  <a:srgbClr val="C00000"/>
                </a:solidFill>
              </a:rPr>
              <a:t>tmospheric </a:t>
            </a:r>
            <a:r>
              <a:rPr lang="en-US" sz="3400" dirty="0">
                <a:solidFill>
                  <a:srgbClr val="C00000"/>
                </a:solidFill>
              </a:rPr>
              <a:t>B</a:t>
            </a:r>
            <a:r>
              <a:rPr lang="en-US" sz="3400" dirty="0" smtClean="0">
                <a:solidFill>
                  <a:srgbClr val="C00000"/>
                </a:solidFill>
              </a:rPr>
              <a:t>oundary </a:t>
            </a:r>
            <a:r>
              <a:rPr lang="en-US" sz="3400" dirty="0">
                <a:solidFill>
                  <a:srgbClr val="C00000"/>
                </a:solidFill>
              </a:rPr>
              <a:t>L</a:t>
            </a:r>
            <a:r>
              <a:rPr lang="en-US" sz="3400" dirty="0" smtClean="0">
                <a:solidFill>
                  <a:srgbClr val="C00000"/>
                </a:solidFill>
              </a:rPr>
              <a:t>ayer </a:t>
            </a:r>
            <a:r>
              <a:rPr lang="en-US" sz="3400" dirty="0">
                <a:solidFill>
                  <a:srgbClr val="002060"/>
                </a:solidFill>
              </a:rPr>
              <a:t>(</a:t>
            </a:r>
            <a:r>
              <a:rPr lang="en-US" sz="3400" dirty="0" smtClean="0">
                <a:solidFill>
                  <a:srgbClr val="002060"/>
                </a:solidFill>
              </a:rPr>
              <a:t>ABL)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400" dirty="0" smtClean="0">
                <a:solidFill>
                  <a:srgbClr val="002060"/>
                </a:solidFill>
              </a:rPr>
              <a:t>The </a:t>
            </a:r>
            <a:r>
              <a:rPr lang="en-US" sz="3400" dirty="0">
                <a:solidFill>
                  <a:srgbClr val="C00000"/>
                </a:solidFill>
              </a:rPr>
              <a:t>thickness </a:t>
            </a:r>
            <a:r>
              <a:rPr lang="en-US" sz="3400" dirty="0">
                <a:solidFill>
                  <a:srgbClr val="002060"/>
                </a:solidFill>
              </a:rPr>
              <a:t>of the boundary layer is quite </a:t>
            </a:r>
            <a:r>
              <a:rPr lang="en-US" sz="3400" dirty="0">
                <a:solidFill>
                  <a:srgbClr val="C00000"/>
                </a:solidFill>
              </a:rPr>
              <a:t>vari­able</a:t>
            </a:r>
            <a:r>
              <a:rPr lang="en-US" sz="3400" dirty="0">
                <a:solidFill>
                  <a:srgbClr val="002060"/>
                </a:solidFill>
              </a:rPr>
              <a:t> in space and time. Normally -1 or 2 km thick (i.e., occupying the bottom 10 to 20% of the troposphere), it can range from </a:t>
            </a:r>
            <a:r>
              <a:rPr lang="en-US" sz="3400" dirty="0">
                <a:solidFill>
                  <a:srgbClr val="C00000"/>
                </a:solidFill>
              </a:rPr>
              <a:t>tens of meters to 4 km or more</a:t>
            </a:r>
            <a:r>
              <a:rPr lang="en-US" sz="3400" dirty="0">
                <a:solidFill>
                  <a:srgbClr val="002060"/>
                </a:solidFill>
              </a:rPr>
              <a:t>.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400" dirty="0" smtClean="0">
                <a:solidFill>
                  <a:srgbClr val="C00000"/>
                </a:solidFill>
              </a:rPr>
              <a:t>Turbulence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>
                <a:solidFill>
                  <a:srgbClr val="002060"/>
                </a:solidFill>
              </a:rPr>
              <a:t>and </a:t>
            </a:r>
            <a:r>
              <a:rPr lang="en-US" sz="3400" dirty="0">
                <a:solidFill>
                  <a:srgbClr val="C00000"/>
                </a:solidFill>
              </a:rPr>
              <a:t>static stability </a:t>
            </a:r>
            <a:r>
              <a:rPr lang="en-US" sz="3400" dirty="0">
                <a:solidFill>
                  <a:srgbClr val="002060"/>
                </a:solidFill>
              </a:rPr>
              <a:t>conspire to </a:t>
            </a:r>
            <a:r>
              <a:rPr lang="en-US" sz="3400" dirty="0">
                <a:solidFill>
                  <a:srgbClr val="C00000"/>
                </a:solidFill>
              </a:rPr>
              <a:t>sand­wich</a:t>
            </a:r>
            <a:r>
              <a:rPr lang="en-US" sz="3400" dirty="0">
                <a:solidFill>
                  <a:srgbClr val="002060"/>
                </a:solidFill>
              </a:rPr>
              <a:t> a strong stable layer </a:t>
            </a:r>
            <a:r>
              <a:rPr lang="en-US" sz="3400" dirty="0" smtClean="0">
                <a:solidFill>
                  <a:srgbClr val="002060"/>
                </a:solidFill>
              </a:rPr>
              <a:t>(</a:t>
            </a:r>
            <a:r>
              <a:rPr lang="en-US" sz="3400" dirty="0" smtClean="0">
                <a:solidFill>
                  <a:srgbClr val="C00000"/>
                </a:solidFill>
              </a:rPr>
              <a:t>capping </a:t>
            </a:r>
            <a:r>
              <a:rPr lang="en-US" sz="3400" dirty="0">
                <a:solidFill>
                  <a:srgbClr val="C00000"/>
                </a:solidFill>
              </a:rPr>
              <a:t>inversion</a:t>
            </a:r>
            <a:r>
              <a:rPr lang="en-US" sz="3400" dirty="0">
                <a:solidFill>
                  <a:srgbClr val="002060"/>
                </a:solidFill>
              </a:rPr>
              <a:t>) between the boundary layer below and the rest of the troposphere above ( called the free atmosphere). </a:t>
            </a:r>
            <a:endParaRPr lang="en-US" sz="3400" dirty="0" smtClean="0">
              <a:solidFill>
                <a:srgbClr val="00206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400" dirty="0" smtClean="0">
                <a:solidFill>
                  <a:srgbClr val="C00000"/>
                </a:solidFill>
              </a:rPr>
              <a:t>This </a:t>
            </a:r>
            <a:r>
              <a:rPr lang="en-US" sz="3400" dirty="0">
                <a:solidFill>
                  <a:srgbClr val="C00000"/>
                </a:solidFill>
              </a:rPr>
              <a:t>stable layer traps </a:t>
            </a:r>
            <a:r>
              <a:rPr lang="en-US" sz="3400" dirty="0" smtClean="0">
                <a:solidFill>
                  <a:srgbClr val="C00000"/>
                </a:solidFill>
              </a:rPr>
              <a:t>pol­lutants</a:t>
            </a:r>
            <a:r>
              <a:rPr lang="en-US" sz="3400" dirty="0">
                <a:solidFill>
                  <a:srgbClr val="C00000"/>
                </a:solidFill>
              </a:rPr>
              <a:t>, </a:t>
            </a:r>
            <a:r>
              <a:rPr lang="en-US" sz="3400" dirty="0" smtClean="0">
                <a:solidFill>
                  <a:srgbClr val="C00000"/>
                </a:solidFill>
              </a:rPr>
              <a:t>moisture and </a:t>
            </a:r>
            <a:r>
              <a:rPr lang="en-US" sz="3400" dirty="0">
                <a:solidFill>
                  <a:srgbClr val="C00000"/>
                </a:solidFill>
              </a:rPr>
              <a:t>prevents 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en-US" sz="3400" dirty="0">
                <a:solidFill>
                  <a:srgbClr val="C00000"/>
                </a:solidFill>
              </a:rPr>
              <a:t>the surface friction from being felt by the free atmosphere</a:t>
            </a:r>
            <a:r>
              <a:rPr lang="en-US" sz="3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809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19" y="753978"/>
            <a:ext cx="11137088" cy="48928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14881"/>
            <a:ext cx="11935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Reprinted </a:t>
            </a:r>
            <a:r>
              <a:rPr lang="en-US" dirty="0"/>
              <a:t>with permission of Brooks/Cole, a division of Thomson Learning: www.thomsonrights.com. Fax 800-</a:t>
            </a:r>
          </a:p>
          <a:p>
            <a:r>
              <a:rPr lang="en-US" dirty="0"/>
              <a:t>730-22150.]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0652" y="200616"/>
            <a:ext cx="342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From the Textbook: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3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1744"/>
            <a:ext cx="12191999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if heat transported?</a:t>
            </a:r>
          </a:p>
          <a:p>
            <a:pPr hangingPunct="0"/>
            <a:endParaRPr lang="en-US" sz="40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Conduction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principal method of heat transfer in ground.</a:t>
            </a:r>
          </a:p>
          <a:p>
            <a:pPr hangingPunct="0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Air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temperature – determined principally by –</a:t>
            </a:r>
          </a:p>
          <a:p>
            <a:pPr hangingPunct="0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Radiative flux divergence</a:t>
            </a:r>
          </a:p>
          <a:p>
            <a:pPr hangingPunct="0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Advection</a:t>
            </a:r>
          </a:p>
          <a:p>
            <a:pPr hangingPunct="0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Convection</a:t>
            </a:r>
          </a:p>
          <a:p>
            <a:pPr hangingPunct="0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Latent heat exchanges by evaporation and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condensation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  <a:p>
            <a:pPr indent="457200" hangingPunct="0"/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570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58" y="208599"/>
            <a:ext cx="1164656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hangingPunct="0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Heat transfer from soil to air (and vice versa) in surface near air – a complex process.  We can distinguish a three-layer structure:</a:t>
            </a:r>
          </a:p>
          <a:p>
            <a:pPr hangingPunct="0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57200" marR="0" indent="-457200" hangingPunct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	A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laminar boundary layer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without turbulence (heat transfer by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Brownian motion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&lt; 1mm).</a:t>
            </a:r>
          </a:p>
          <a:p>
            <a:pPr marL="457200" marR="0" indent="-457200" hangingPunct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	A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transitional boundary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layer with incipient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convection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1mm – 2cm.</a:t>
            </a:r>
          </a:p>
          <a:p>
            <a:pPr marL="457200" marR="0" indent="-457200" hangingPunct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	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Upper boundary layer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turbulent transfer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at its upper limit has fully free flow  </a:t>
            </a:r>
            <a:endParaRPr lang="en-US" sz="4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8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1"/>
            <a:ext cx="8229600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2362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28600"/>
            <a:ext cx="23336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5943600"/>
            <a:ext cx="2679700" cy="5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996" y="6111945"/>
            <a:ext cx="3770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Turbulent eddies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9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28337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rgbClr val="C00000"/>
                </a:solidFill>
              </a:rPr>
              <a:t>Turbulence </a:t>
            </a:r>
            <a:r>
              <a:rPr lang="en-US" sz="4000" dirty="0" smtClean="0">
                <a:solidFill>
                  <a:srgbClr val="002060"/>
                </a:solidFill>
              </a:rPr>
              <a:t>is </a:t>
            </a:r>
            <a:r>
              <a:rPr lang="en-US" sz="4000" dirty="0">
                <a:solidFill>
                  <a:srgbClr val="002060"/>
                </a:solidFill>
              </a:rPr>
              <a:t>responsible for </a:t>
            </a:r>
            <a:r>
              <a:rPr lang="en-US" sz="4000" dirty="0">
                <a:solidFill>
                  <a:srgbClr val="C00000"/>
                </a:solidFill>
              </a:rPr>
              <a:t>efficiently</a:t>
            </a:r>
            <a:r>
              <a:rPr lang="en-US" sz="4000" dirty="0">
                <a:solidFill>
                  <a:srgbClr val="002060"/>
                </a:solidFill>
              </a:rPr>
              <a:t> dispersing the </a:t>
            </a:r>
            <a:r>
              <a:rPr lang="en-US" sz="4000" dirty="0" smtClean="0">
                <a:solidFill>
                  <a:srgbClr val="002060"/>
                </a:solidFill>
              </a:rPr>
              <a:t>pollutants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 smtClean="0">
                <a:solidFill>
                  <a:srgbClr val="002060"/>
                </a:solidFill>
              </a:rPr>
              <a:t>However</a:t>
            </a:r>
            <a:r>
              <a:rPr lang="en-US" sz="4000" dirty="0">
                <a:solidFill>
                  <a:srgbClr val="002060"/>
                </a:solidFill>
              </a:rPr>
              <a:t>, the </a:t>
            </a:r>
            <a:r>
              <a:rPr lang="en-US" sz="4000" dirty="0">
                <a:solidFill>
                  <a:srgbClr val="C00000"/>
                </a:solidFill>
              </a:rPr>
              <a:t>capping inversion traps </a:t>
            </a:r>
            <a:r>
              <a:rPr lang="en-US" sz="4000" dirty="0">
                <a:solidFill>
                  <a:srgbClr val="002060"/>
                </a:solidFill>
              </a:rPr>
              <a:t>these pollutants within the boundary </a:t>
            </a:r>
            <a:r>
              <a:rPr lang="en-US" sz="4000" dirty="0" smtClean="0">
                <a:solidFill>
                  <a:srgbClr val="002060"/>
                </a:solidFill>
              </a:rPr>
              <a:t>layer,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 smtClean="0">
                <a:solidFill>
                  <a:srgbClr val="C00000"/>
                </a:solidFill>
              </a:rPr>
              <a:t>Turbulent </a:t>
            </a:r>
            <a:r>
              <a:rPr lang="en-US" sz="4000" dirty="0">
                <a:solidFill>
                  <a:srgbClr val="C00000"/>
                </a:solidFill>
              </a:rPr>
              <a:t>communication </a:t>
            </a:r>
            <a:r>
              <a:rPr lang="en-US" sz="4000" dirty="0">
                <a:solidFill>
                  <a:srgbClr val="002060"/>
                </a:solidFill>
              </a:rPr>
              <a:t>between the sur­face and the air is quite </a:t>
            </a:r>
            <a:r>
              <a:rPr lang="en-US" sz="4000" dirty="0">
                <a:solidFill>
                  <a:srgbClr val="C00000"/>
                </a:solidFill>
              </a:rPr>
              <a:t>rapid</a:t>
            </a:r>
            <a:r>
              <a:rPr lang="en-US" sz="4000" dirty="0">
                <a:solidFill>
                  <a:srgbClr val="002060"/>
                </a:solidFill>
              </a:rPr>
              <a:t>, allowing the air to quickly take 'on characteristics of the underlying sur­face. </a:t>
            </a:r>
            <a:endParaRPr lang="en-US" sz="4000" dirty="0" smtClean="0">
              <a:solidFill>
                <a:srgbClr val="00206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 smtClean="0">
                <a:solidFill>
                  <a:srgbClr val="002060"/>
                </a:solidFill>
              </a:rPr>
              <a:t>In </a:t>
            </a:r>
            <a:r>
              <a:rPr lang="en-US" sz="4000" dirty="0">
                <a:solidFill>
                  <a:srgbClr val="002060"/>
                </a:solidFill>
              </a:rPr>
              <a:t>fact, one definition of the boundary layer is that portion of the lower troposphere that feels the effects of the underlying surface within about 30 min or less. </a:t>
            </a:r>
          </a:p>
        </p:txBody>
      </p:sp>
    </p:spTree>
    <p:extLst>
      <p:ext uri="{BB962C8B-B14F-4D97-AF65-F5344CB8AC3E}">
        <p14:creationId xmlns:p14="http://schemas.microsoft.com/office/powerpoint/2010/main" val="101555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4686" t="35149" r="46737" b="20019"/>
          <a:stretch/>
        </p:blipFill>
        <p:spPr bwMode="auto">
          <a:xfrm>
            <a:off x="1246909" y="676661"/>
            <a:ext cx="6749935" cy="5968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1103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Leonardo da Vinci’s view of turbulence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0159" y="1265291"/>
            <a:ext cx="42966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View of turbulence </a:t>
            </a:r>
            <a:r>
              <a:rPr lang="en-US" sz="3600" dirty="0" smtClean="0">
                <a:solidFill>
                  <a:srgbClr val="002060"/>
                </a:solidFill>
              </a:rPr>
              <a:t>by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 Leonardo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da Vinci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(1452-1519)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who recognized the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 multi-scale nature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of turbulence.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80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462" y="180798"/>
            <a:ext cx="1166261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Three </a:t>
            </a:r>
            <a:r>
              <a:rPr lang="en-US" sz="4400" dirty="0">
                <a:solidFill>
                  <a:srgbClr val="C00000"/>
                </a:solidFill>
              </a:rPr>
              <a:t>kinds of turbulence </a:t>
            </a:r>
            <a:r>
              <a:rPr lang="en-US" sz="4400" dirty="0" smtClean="0">
                <a:solidFill>
                  <a:srgbClr val="C00000"/>
                </a:solidFill>
              </a:rPr>
              <a:t>recognized:</a:t>
            </a:r>
          </a:p>
          <a:p>
            <a:endParaRPr lang="en-US" sz="4400" dirty="0">
              <a:solidFill>
                <a:srgbClr val="C0000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>
                <a:solidFill>
                  <a:srgbClr val="002060"/>
                </a:solidFill>
              </a:rPr>
              <a:t>Mechanical </a:t>
            </a:r>
            <a:r>
              <a:rPr lang="en-US" sz="4400" dirty="0" smtClean="0">
                <a:solidFill>
                  <a:srgbClr val="002060"/>
                </a:solidFill>
              </a:rPr>
              <a:t>turbulence</a:t>
            </a:r>
          </a:p>
          <a:p>
            <a:endParaRPr lang="en-US" sz="4400" dirty="0">
              <a:solidFill>
                <a:srgbClr val="00206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>
                <a:solidFill>
                  <a:srgbClr val="002060"/>
                </a:solidFill>
              </a:rPr>
              <a:t>Turbulence caused by </a:t>
            </a:r>
            <a:r>
              <a:rPr lang="en-US" sz="4400" dirty="0" smtClean="0">
                <a:solidFill>
                  <a:srgbClr val="002060"/>
                </a:solidFill>
              </a:rPr>
              <a:t>shear</a:t>
            </a:r>
          </a:p>
          <a:p>
            <a:endParaRPr lang="en-US" sz="4400" dirty="0">
              <a:solidFill>
                <a:srgbClr val="00206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>
                <a:solidFill>
                  <a:srgbClr val="002060"/>
                </a:solidFill>
              </a:rPr>
              <a:t>Turbulence caused by buoyancy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05835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https://www.meted.ucar.edu/EUMETSAT/at_dust/media/video/mech_turbulence.mp4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20" y="458888"/>
            <a:ext cx="116946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Mechanical turbulence is caused by air flowing over rough features, such as hills or buildings.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514" y="4579021"/>
            <a:ext cx="116508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Note: </a:t>
            </a:r>
            <a:r>
              <a:rPr lang="en-US" sz="3200" dirty="0" smtClean="0"/>
              <a:t>In order to be able to view the clip, you need to </a:t>
            </a:r>
            <a:r>
              <a:rPr lang="en-US" sz="3200" dirty="0" smtClean="0"/>
              <a:t>register on the</a:t>
            </a:r>
          </a:p>
          <a:p>
            <a:r>
              <a:rPr lang="en-US" sz="3200" dirty="0" smtClean="0"/>
              <a:t> NCAR site. </a:t>
            </a:r>
            <a:r>
              <a:rPr lang="en-US" sz="3200" dirty="0" smtClean="0"/>
              <a:t>It is </a:t>
            </a:r>
            <a:r>
              <a:rPr lang="en-US" sz="3200" dirty="0" smtClean="0"/>
              <a:t>very </a:t>
            </a:r>
            <a:r>
              <a:rPr lang="en-US" sz="3200" dirty="0" smtClean="0"/>
              <a:t>simple. Once you do so, you will </a:t>
            </a:r>
          </a:p>
          <a:p>
            <a:r>
              <a:rPr lang="en-US" sz="3200" dirty="0" smtClean="0"/>
              <a:t>have access to educational resources of NCAR. They have many </a:t>
            </a:r>
          </a:p>
          <a:p>
            <a:r>
              <a:rPr lang="en-US" sz="3200" dirty="0" smtClean="0"/>
              <a:t>interesting presentations.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025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633" y="1212867"/>
            <a:ext cx="11951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https://www.meted.ucar.edu/EUMETSAT/at_dust/media/video/shear_turbulence.mp4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631" y="0"/>
            <a:ext cx="11951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Turbulence from shear can result from differences in wind speed and/or direction.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403" t="34567" r="24832" b="12461"/>
          <a:stretch/>
        </p:blipFill>
        <p:spPr bwMode="auto">
          <a:xfrm>
            <a:off x="2225841" y="1816768"/>
            <a:ext cx="7170821" cy="4022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631" y="5966173"/>
            <a:ext cx="11678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Sometimes clouds show these patterns known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also as Kelvin-Helmholtz vortex patterns</a:t>
            </a:r>
          </a:p>
        </p:txBody>
      </p:sp>
    </p:spTree>
    <p:extLst>
      <p:ext uri="{BB962C8B-B14F-4D97-AF65-F5344CB8AC3E}">
        <p14:creationId xmlns:p14="http://schemas.microsoft.com/office/powerpoint/2010/main" val="57299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500" y="877895"/>
            <a:ext cx="11887201" cy="5829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en-US" sz="4000" spc="-35" dirty="0" smtClean="0">
                <a:latin typeface="Calibri"/>
                <a:cs typeface="Calibri"/>
              </a:rPr>
              <a:t>Components of the </a:t>
            </a:r>
            <a:r>
              <a:rPr lang="en-US" sz="4000" dirty="0">
                <a:latin typeface="Calibri"/>
                <a:cs typeface="Calibri"/>
              </a:rPr>
              <a:t> </a:t>
            </a:r>
            <a:r>
              <a:rPr sz="4000" spc="-13" dirty="0" smtClean="0">
                <a:solidFill>
                  <a:srgbClr val="C00000"/>
                </a:solidFill>
                <a:latin typeface="Calibri"/>
                <a:cs typeface="Calibri"/>
              </a:rPr>
              <a:t>Surface</a:t>
            </a:r>
            <a:r>
              <a:rPr sz="4000" spc="44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spc="-13" dirty="0">
                <a:solidFill>
                  <a:srgbClr val="C00000"/>
                </a:solidFill>
                <a:latin typeface="Calibri"/>
                <a:cs typeface="Calibri"/>
              </a:rPr>
              <a:t>Energy</a:t>
            </a:r>
            <a:r>
              <a:rPr sz="4000" spc="2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spc="-13" dirty="0">
                <a:solidFill>
                  <a:srgbClr val="C00000"/>
                </a:solidFill>
                <a:latin typeface="Calibri"/>
                <a:cs typeface="Calibri"/>
              </a:rPr>
              <a:t>Budget	</a:t>
            </a:r>
            <a:r>
              <a:rPr sz="4000" spc="-4" dirty="0">
                <a:solidFill>
                  <a:srgbClr val="C00000"/>
                </a:solidFill>
                <a:latin typeface="Calibri"/>
                <a:cs typeface="Calibri"/>
              </a:rPr>
              <a:t>(SEB</a:t>
            </a:r>
            <a:r>
              <a:rPr sz="4000" spc="-4" dirty="0" smtClean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en-US" sz="4000" spc="-4" dirty="0" smtClean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4000" dirty="0">
              <a:latin typeface="Calibri"/>
              <a:cs typeface="Calibri"/>
            </a:endParaRPr>
          </a:p>
          <a:p>
            <a:pPr marL="11206">
              <a:spcBef>
                <a:spcPts val="591"/>
              </a:spcBef>
            </a:pPr>
            <a:r>
              <a:rPr sz="3600" u="sng" spc="-9" dirty="0">
                <a:latin typeface="Calibri"/>
                <a:cs typeface="Calibri"/>
              </a:rPr>
              <a:t>One Component </a:t>
            </a:r>
            <a:r>
              <a:rPr sz="3600" u="sng" spc="-4" dirty="0">
                <a:latin typeface="Calibri"/>
                <a:cs typeface="Calibri"/>
              </a:rPr>
              <a:t>of</a:t>
            </a:r>
            <a:r>
              <a:rPr sz="3600" u="sng" spc="-13" dirty="0">
                <a:latin typeface="Calibri"/>
                <a:cs typeface="Calibri"/>
              </a:rPr>
              <a:t> </a:t>
            </a:r>
            <a:r>
              <a:rPr sz="3600" u="sng" spc="-4" dirty="0" smtClean="0">
                <a:latin typeface="Calibri"/>
                <a:cs typeface="Calibri"/>
              </a:rPr>
              <a:t>SEB</a:t>
            </a:r>
            <a:r>
              <a:rPr sz="3600" spc="-4" dirty="0" smtClean="0">
                <a:latin typeface="Calibri"/>
                <a:cs typeface="Calibri"/>
              </a:rPr>
              <a:t>: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sz="3600" spc="-13" dirty="0" smtClean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3600" spc="-9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3600" spc="-13" dirty="0">
                <a:solidFill>
                  <a:srgbClr val="001F5F"/>
                </a:solidFill>
                <a:latin typeface="Calibri"/>
                <a:cs typeface="Calibri"/>
              </a:rPr>
              <a:t>Budget</a:t>
            </a:r>
            <a:r>
              <a:rPr sz="3600" spc="4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sz="3600" dirty="0">
              <a:latin typeface="Calibri"/>
              <a:cs typeface="Calibri"/>
            </a:endParaRPr>
          </a:p>
          <a:p>
            <a:pPr marL="11206">
              <a:spcBef>
                <a:spcPts val="591"/>
              </a:spcBef>
            </a:pPr>
            <a:r>
              <a:rPr sz="4800" spc="-9" dirty="0">
                <a:latin typeface="Calibri"/>
                <a:cs typeface="Calibri"/>
              </a:rPr>
              <a:t>Other</a:t>
            </a:r>
            <a:r>
              <a:rPr sz="4800" spc="-62" dirty="0">
                <a:latin typeface="Calibri"/>
                <a:cs typeface="Calibri"/>
              </a:rPr>
              <a:t> </a:t>
            </a:r>
            <a:r>
              <a:rPr sz="4800" spc="-9" dirty="0">
                <a:latin typeface="Calibri"/>
                <a:cs typeface="Calibri"/>
              </a:rPr>
              <a:t>components:</a:t>
            </a:r>
            <a:endParaRPr sz="4800" dirty="0">
              <a:latin typeface="Calibri"/>
              <a:cs typeface="Calibri"/>
            </a:endParaRPr>
          </a:p>
          <a:p>
            <a:pPr marL="697006" marR="4483" indent="-6858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sz="4800" spc="-13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4800" i="1" spc="-26" dirty="0">
                <a:solidFill>
                  <a:srgbClr val="C00000"/>
                </a:solidFill>
                <a:latin typeface="Calibri"/>
                <a:cs typeface="Calibri"/>
              </a:rPr>
              <a:t>Turbulent </a:t>
            </a:r>
            <a:r>
              <a:rPr sz="4800" i="1" spc="-18" dirty="0">
                <a:solidFill>
                  <a:srgbClr val="C00000"/>
                </a:solidFill>
                <a:latin typeface="Calibri"/>
                <a:cs typeface="Calibri"/>
              </a:rPr>
              <a:t>Fluxes </a:t>
            </a:r>
            <a:r>
              <a:rPr sz="4800" i="1" spc="-4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4800" i="1" spc="-9" dirty="0">
                <a:solidFill>
                  <a:srgbClr val="C00000"/>
                </a:solidFill>
                <a:latin typeface="Calibri"/>
                <a:cs typeface="Calibri"/>
              </a:rPr>
              <a:t>heat and </a:t>
            </a:r>
            <a:r>
              <a:rPr sz="4800" i="1" spc="-18" dirty="0">
                <a:solidFill>
                  <a:srgbClr val="C00000"/>
                </a:solidFill>
                <a:latin typeface="Calibri"/>
                <a:cs typeface="Calibri"/>
              </a:rPr>
              <a:t>moisture  </a:t>
            </a:r>
            <a:endParaRPr lang="en-US" sz="4800" i="1" spc="-18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697006" marR="4483" indent="-6858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sz="4800" spc="-9" dirty="0" smtClean="0">
                <a:solidFill>
                  <a:srgbClr val="001F5F"/>
                </a:solidFill>
                <a:latin typeface="Calibri"/>
                <a:cs typeface="Calibri"/>
              </a:rPr>
              <a:t>Heat </a:t>
            </a:r>
            <a:r>
              <a:rPr sz="4800" spc="-18" dirty="0">
                <a:solidFill>
                  <a:srgbClr val="001F5F"/>
                </a:solidFill>
                <a:latin typeface="Calibri"/>
                <a:cs typeface="Calibri"/>
              </a:rPr>
              <a:t>into</a:t>
            </a:r>
            <a:r>
              <a:rPr sz="4800" spc="-4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spc="-13" dirty="0" smtClean="0">
                <a:solidFill>
                  <a:srgbClr val="001F5F"/>
                </a:solidFill>
                <a:latin typeface="Calibri"/>
                <a:cs typeface="Calibri"/>
              </a:rPr>
              <a:t>ground</a:t>
            </a:r>
            <a:endParaRPr lang="en-US" sz="4800" spc="-13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11206" marR="4483">
              <a:lnSpc>
                <a:spcPct val="120000"/>
              </a:lnSpc>
            </a:pPr>
            <a:r>
              <a:rPr lang="en-US" sz="3600" i="1" spc="-13" dirty="0" smtClean="0">
                <a:solidFill>
                  <a:srgbClr val="001F5F"/>
                </a:solidFill>
                <a:latin typeface="Calibri"/>
                <a:cs typeface="Calibri"/>
              </a:rPr>
              <a:t>So far, in the following slide we have discussed only the radiative fluxes. We will continue to discuss the additional terms, namely sensible and latent heat.</a:t>
            </a:r>
            <a:endParaRPr sz="36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34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05" y="3105835"/>
            <a:ext cx="11806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https://www.meted.ucar.edu/EUMETSAT/at_dust/media/video/buoy_turb.mp4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48187"/>
            <a:ext cx="11582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Buoyancy turbulence can be caused by </a:t>
            </a:r>
            <a:r>
              <a:rPr lang="en-US" sz="3200" dirty="0" smtClean="0">
                <a:solidFill>
                  <a:srgbClr val="C00000"/>
                </a:solidFill>
              </a:rPr>
              <a:t>a </a:t>
            </a:r>
            <a:r>
              <a:rPr lang="en-US" sz="3200" dirty="0">
                <a:solidFill>
                  <a:srgbClr val="C00000"/>
                </a:solidFill>
              </a:rPr>
              <a:t>parcels of air rising during the diurnal heating of the surface. 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In such case</a:t>
            </a:r>
            <a:r>
              <a:rPr lang="en-US" sz="3200" dirty="0">
                <a:solidFill>
                  <a:srgbClr val="C00000"/>
                </a:solidFill>
              </a:rPr>
              <a:t>, buoyancy is governed by the stability of the atmosphere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92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72716"/>
            <a:ext cx="120476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>
                <a:solidFill>
                  <a:srgbClr val="002060"/>
                </a:solidFill>
              </a:rPr>
              <a:t>Turbulence is </a:t>
            </a:r>
            <a:r>
              <a:rPr lang="en-US" sz="4400" dirty="0" smtClean="0">
                <a:solidFill>
                  <a:srgbClr val="002060"/>
                </a:solidFill>
              </a:rPr>
              <a:t>very </a:t>
            </a:r>
            <a:r>
              <a:rPr lang="en-US" sz="4400" dirty="0">
                <a:solidFill>
                  <a:srgbClr val="002060"/>
                </a:solidFill>
              </a:rPr>
              <a:t>complex, consisting of a superposition of swirls called </a:t>
            </a:r>
            <a:r>
              <a:rPr lang="en-US" sz="4400" dirty="0">
                <a:solidFill>
                  <a:srgbClr val="C00000"/>
                </a:solidFill>
              </a:rPr>
              <a:t>eddies </a:t>
            </a:r>
            <a:r>
              <a:rPr lang="en-US" sz="4400" dirty="0">
                <a:solidFill>
                  <a:srgbClr val="002060"/>
                </a:solidFill>
              </a:rPr>
              <a:t>that </a:t>
            </a:r>
            <a:r>
              <a:rPr lang="en-US" sz="4400" dirty="0">
                <a:solidFill>
                  <a:srgbClr val="C00000"/>
                </a:solidFill>
              </a:rPr>
              <a:t>interact nonlinearly </a:t>
            </a:r>
            <a:r>
              <a:rPr lang="en-US" sz="4400" dirty="0">
                <a:solidFill>
                  <a:srgbClr val="002060"/>
                </a:solidFill>
              </a:rPr>
              <a:t>to create quasi-random</a:t>
            </a:r>
            <a:r>
              <a:rPr lang="en-US" sz="4400" dirty="0">
                <a:solidFill>
                  <a:srgbClr val="C00000"/>
                </a:solidFill>
              </a:rPr>
              <a:t>, chaotic motions. </a:t>
            </a:r>
            <a:endParaRPr lang="en-US" sz="4400" dirty="0" smtClean="0">
              <a:solidFill>
                <a:srgbClr val="C0000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smtClean="0">
                <a:solidFill>
                  <a:srgbClr val="002060"/>
                </a:solidFill>
              </a:rPr>
              <a:t>An </a:t>
            </a:r>
            <a:r>
              <a:rPr lang="en-US" sz="4400" dirty="0">
                <a:solidFill>
                  <a:srgbClr val="C00000"/>
                </a:solidFill>
              </a:rPr>
              <a:t>infinite number </a:t>
            </a:r>
            <a:r>
              <a:rPr lang="en-US" sz="4400" dirty="0">
                <a:solidFill>
                  <a:srgbClr val="002060"/>
                </a:solidFill>
              </a:rPr>
              <a:t>of </a:t>
            </a:r>
            <a:r>
              <a:rPr lang="en-US" sz="4400" dirty="0">
                <a:solidFill>
                  <a:srgbClr val="C00000"/>
                </a:solidFill>
              </a:rPr>
              <a:t>equations </a:t>
            </a:r>
            <a:r>
              <a:rPr lang="en-US" sz="4400" dirty="0">
                <a:solidFill>
                  <a:srgbClr val="002060"/>
                </a:solidFill>
              </a:rPr>
              <a:t>is required to fully </a:t>
            </a:r>
            <a:r>
              <a:rPr lang="en-US" sz="4400" dirty="0">
                <a:solidFill>
                  <a:srgbClr val="C00000"/>
                </a:solidFill>
              </a:rPr>
              <a:t>describe</a:t>
            </a:r>
            <a:r>
              <a:rPr lang="en-US" sz="4400" dirty="0">
                <a:solidFill>
                  <a:srgbClr val="002060"/>
                </a:solidFill>
              </a:rPr>
              <a:t> these motions. </a:t>
            </a:r>
            <a:endParaRPr lang="en-US" sz="4400" dirty="0" smtClean="0">
              <a:solidFill>
                <a:srgbClr val="00206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smtClean="0">
                <a:solidFill>
                  <a:srgbClr val="002060"/>
                </a:solidFill>
              </a:rPr>
              <a:t>A complete </a:t>
            </a:r>
            <a:r>
              <a:rPr lang="en-US" sz="4400" dirty="0">
                <a:solidFill>
                  <a:srgbClr val="002060"/>
                </a:solidFill>
              </a:rPr>
              <a:t>solution has not been found. </a:t>
            </a:r>
            <a:endParaRPr lang="en-US" sz="4400" dirty="0" smtClean="0">
              <a:solidFill>
                <a:srgbClr val="00206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smtClean="0">
                <a:solidFill>
                  <a:srgbClr val="002060"/>
                </a:solidFill>
              </a:rPr>
              <a:t>But </a:t>
            </a:r>
            <a:r>
              <a:rPr lang="en-US" sz="4400" dirty="0">
                <a:solidFill>
                  <a:srgbClr val="C00000"/>
                </a:solidFill>
              </a:rPr>
              <a:t>when averaged over many eddies</a:t>
            </a:r>
            <a:r>
              <a:rPr lang="en-US" sz="4400" dirty="0">
                <a:solidFill>
                  <a:srgbClr val="002060"/>
                </a:solidFill>
              </a:rPr>
              <a:t>, we can observe persistent </a:t>
            </a:r>
            <a:r>
              <a:rPr lang="en-US" sz="4400" dirty="0" smtClean="0">
                <a:solidFill>
                  <a:srgbClr val="002060"/>
                </a:solidFill>
              </a:rPr>
              <a:t>patterns.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9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408" y="276545"/>
            <a:ext cx="8018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Sonic </a:t>
            </a:r>
            <a:r>
              <a:rPr lang="en-US" sz="4000" dirty="0"/>
              <a:t>anemometer recording at 25 Hz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08" y="962526"/>
            <a:ext cx="11188755" cy="47585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2358" y="5893311"/>
            <a:ext cx="2306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30 minute</a:t>
            </a:r>
          </a:p>
        </p:txBody>
      </p:sp>
    </p:spTree>
    <p:extLst>
      <p:ext uri="{BB962C8B-B14F-4D97-AF65-F5344CB8AC3E}">
        <p14:creationId xmlns:p14="http://schemas.microsoft.com/office/powerpoint/2010/main" val="2987044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263" y="154088"/>
            <a:ext cx="1119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•</a:t>
            </a:r>
            <a:r>
              <a:rPr lang="en-US" dirty="0"/>
              <a:t>	</a:t>
            </a:r>
            <a:r>
              <a:rPr lang="en-US" sz="3600" dirty="0"/>
              <a:t>Need: fast response instrument</a:t>
            </a:r>
          </a:p>
          <a:p>
            <a:r>
              <a:rPr lang="en-US" sz="3600" dirty="0"/>
              <a:t>•	For winds: a sonic anemometer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16" y="1998940"/>
            <a:ext cx="4408686" cy="4476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03" y="1616748"/>
            <a:ext cx="3952845" cy="52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8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7998"/>
            <a:ext cx="12079705" cy="50461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6346" y="3869976"/>
            <a:ext cx="551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͞w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039487" y="5602522"/>
            <a:ext cx="2548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w' = w </a:t>
            </a:r>
            <a:r>
              <a:rPr lang="en-US" sz="4000" dirty="0" smtClean="0"/>
              <a:t>− w͞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2115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32" y="548906"/>
            <a:ext cx="9833810" cy="630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684" y="208547"/>
            <a:ext cx="10137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Another example of turbulent fluctuations. Most turbulent close  to the ground.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01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58" y="208546"/>
            <a:ext cx="116144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2060"/>
                </a:solidFill>
              </a:rPr>
              <a:t>Despite </a:t>
            </a:r>
            <a:r>
              <a:rPr lang="en-US" sz="3600" dirty="0" smtClean="0">
                <a:solidFill>
                  <a:srgbClr val="002060"/>
                </a:solidFill>
              </a:rPr>
              <a:t>the </a:t>
            </a:r>
            <a:r>
              <a:rPr lang="en-US" sz="3600" dirty="0">
                <a:solidFill>
                  <a:srgbClr val="C00000"/>
                </a:solidFill>
              </a:rPr>
              <a:t>difficulties</a:t>
            </a:r>
            <a:r>
              <a:rPr lang="en-US" sz="3600" dirty="0">
                <a:solidFill>
                  <a:srgbClr val="002060"/>
                </a:solidFill>
              </a:rPr>
              <a:t> of </a:t>
            </a:r>
            <a:r>
              <a:rPr lang="en-US" sz="3600" dirty="0">
                <a:solidFill>
                  <a:srgbClr val="C00000"/>
                </a:solidFill>
              </a:rPr>
              <a:t>deterministic </a:t>
            </a:r>
            <a:r>
              <a:rPr lang="en-US" sz="3600" dirty="0">
                <a:solidFill>
                  <a:srgbClr val="002060"/>
                </a:solidFill>
              </a:rPr>
              <a:t>descrip­tions of turbulence, scientists have been able to cre­ate a </a:t>
            </a:r>
            <a:r>
              <a:rPr lang="en-US" sz="3600" dirty="0">
                <a:solidFill>
                  <a:srgbClr val="C00000"/>
                </a:solidFill>
              </a:rPr>
              <a:t>statistical </a:t>
            </a:r>
            <a:r>
              <a:rPr lang="en-US" sz="3600" dirty="0">
                <a:solidFill>
                  <a:srgbClr val="002060"/>
                </a:solidFill>
              </a:rPr>
              <a:t>d</a:t>
            </a:r>
            <a:r>
              <a:rPr lang="en-US" sz="3600" dirty="0">
                <a:solidFill>
                  <a:srgbClr val="C00000"/>
                </a:solidFill>
              </a:rPr>
              <a:t>escription</a:t>
            </a:r>
            <a:r>
              <a:rPr lang="en-US" sz="3600" dirty="0">
                <a:solidFill>
                  <a:srgbClr val="002060"/>
                </a:solidFill>
              </a:rPr>
              <a:t> of turbulence. </a:t>
            </a:r>
            <a:endParaRPr lang="en-US" sz="3600" dirty="0" smtClean="0">
              <a:solidFill>
                <a:srgbClr val="00206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3600" dirty="0">
              <a:solidFill>
                <a:srgbClr val="00206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rgbClr val="002060"/>
                </a:solidFill>
              </a:rPr>
              <a:t>The </a:t>
            </a:r>
            <a:r>
              <a:rPr lang="en-US" sz="3600" dirty="0">
                <a:solidFill>
                  <a:srgbClr val="002060"/>
                </a:solidFill>
              </a:rPr>
              <a:t>goal of this approach is to describe the </a:t>
            </a:r>
            <a:r>
              <a:rPr lang="en-US" sz="3600" dirty="0">
                <a:solidFill>
                  <a:srgbClr val="C00000"/>
                </a:solidFill>
              </a:rPr>
              <a:t>net effect </a:t>
            </a:r>
            <a:r>
              <a:rPr lang="en-US" sz="3600" dirty="0">
                <a:solidFill>
                  <a:srgbClr val="002060"/>
                </a:solidFill>
              </a:rPr>
              <a:t>of many eddies, rather than the exact behavior of any individual eddy. </a:t>
            </a:r>
          </a:p>
        </p:txBody>
      </p:sp>
    </p:spTree>
    <p:extLst>
      <p:ext uri="{BB962C8B-B14F-4D97-AF65-F5344CB8AC3E}">
        <p14:creationId xmlns:p14="http://schemas.microsoft.com/office/powerpoint/2010/main" val="2160309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63" y="177302"/>
            <a:ext cx="50051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From Textbook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Based </a:t>
            </a:r>
            <a:r>
              <a:rPr lang="en-US" sz="2800" dirty="0"/>
              <a:t>on an average over a time </a:t>
            </a:r>
            <a:endParaRPr lang="en-US" sz="2800" dirty="0" smtClean="0"/>
          </a:p>
          <a:p>
            <a:r>
              <a:rPr lang="en-US" sz="2800" dirty="0" smtClean="0"/>
              <a:t>period </a:t>
            </a:r>
            <a:r>
              <a:rPr lang="en-US" sz="2800" dirty="0"/>
              <a:t>T ( say half an hour</a:t>
            </a:r>
            <a:r>
              <a:rPr lang="en-US" sz="2800" dirty="0" smtClean="0"/>
              <a:t>): 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" y="2172161"/>
            <a:ext cx="116425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the atmosphere, this mean value can change from one half-hour period to the next, resulting in a slow variation of the mean-wind components with time.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Subtracting </a:t>
            </a:r>
            <a:r>
              <a:rPr lang="en-US" sz="2800" dirty="0"/>
              <a:t>the mean from the instantaneous com­ponent </a:t>
            </a:r>
            <a:r>
              <a:rPr lang="en-US" sz="2800" dirty="0" smtClean="0"/>
              <a:t>u </a:t>
            </a:r>
            <a:r>
              <a:rPr lang="en-US" sz="2800" dirty="0"/>
              <a:t>gives just the fluctuating (gust) portion of the flow (indicated with a prime)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280" y="580206"/>
            <a:ext cx="5186734" cy="1591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875" y="5140037"/>
            <a:ext cx="9748107" cy="13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32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98" y="222503"/>
            <a:ext cx="111421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intensity of tur­bulence in the u direction is then defined by the </a:t>
            </a:r>
            <a:r>
              <a:rPr lang="en-US" sz="2800" dirty="0" smtClean="0"/>
              <a:t>variance: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6463" y="3041571"/>
            <a:ext cx="1174282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r>
              <a:rPr lang="en-US" sz="2800" dirty="0"/>
              <a:t>In the atmosphere, fluctuations in velocity are often accompanied by fluctuations in scalar values such as temperature, humidity, or pollutant concentration. </a:t>
            </a:r>
            <a:endParaRPr lang="en-US" sz="28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example, in a field of thermals there are regions where warm air is rising (positive potential temperature </a:t>
            </a:r>
            <a:r>
              <a:rPr lang="el-GR" sz="2800" dirty="0" smtClean="0"/>
              <a:t>ϑ</a:t>
            </a:r>
            <a:r>
              <a:rPr lang="en-US" sz="2800" dirty="0" smtClean="0"/>
              <a:t>' </a:t>
            </a:r>
            <a:r>
              <a:rPr lang="en-US" sz="2800" dirty="0"/>
              <a:t>accompanies positive vertical velocity w'), surrounded by regions where cold air is sinking (negative </a:t>
            </a:r>
            <a:r>
              <a:rPr lang="el-GR" sz="2800" dirty="0"/>
              <a:t>ϑ</a:t>
            </a:r>
            <a:r>
              <a:rPr lang="en-US" sz="2800" dirty="0"/>
              <a:t>' accompanies negative w'). One measure of the amount that </a:t>
            </a:r>
            <a:r>
              <a:rPr lang="el-GR" sz="2800" dirty="0" smtClean="0"/>
              <a:t>ϑ</a:t>
            </a:r>
            <a:r>
              <a:rPr lang="en-US" sz="2800" dirty="0" smtClean="0"/>
              <a:t> </a:t>
            </a:r>
            <a:r>
              <a:rPr lang="en-US" sz="2800" dirty="0"/>
              <a:t>and w vary together is the covariance (</a:t>
            </a:r>
            <a:r>
              <a:rPr lang="en-US" sz="2800" dirty="0" err="1"/>
              <a:t>cov</a:t>
            </a:r>
            <a:r>
              <a:rPr lang="en-US" sz="2800" dirty="0"/>
              <a:t>) 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58" y="1787972"/>
            <a:ext cx="8692585" cy="14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51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31" y="2909999"/>
            <a:ext cx="9087149" cy="2656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9" y="393837"/>
            <a:ext cx="11800607" cy="18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15742" r="17014" b="34169"/>
          <a:stretch>
            <a:fillRect/>
          </a:stretch>
        </p:blipFill>
        <p:spPr bwMode="auto">
          <a:xfrm>
            <a:off x="288758" y="1092200"/>
            <a:ext cx="11421979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676400" y="4763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C00000"/>
                </a:solidFill>
              </a:rPr>
              <a:t>Global mean </a:t>
            </a:r>
            <a:r>
              <a:rPr lang="en-US" altLang="en-US" sz="3600" dirty="0"/>
              <a:t>energy</a:t>
            </a:r>
            <a:r>
              <a:rPr lang="en-US" altLang="en-US" sz="3600" dirty="0">
                <a:solidFill>
                  <a:srgbClr val="C00000"/>
                </a:solidFill>
              </a:rPr>
              <a:t> budget under present day climate conditions </a:t>
            </a:r>
            <a:r>
              <a:rPr lang="en-US" altLang="en-US" sz="2800" dirty="0">
                <a:solidFill>
                  <a:srgbClr val="C00000"/>
                </a:solidFill>
              </a:rPr>
              <a:t>(from IPCC 2013)</a:t>
            </a:r>
          </a:p>
        </p:txBody>
      </p:sp>
    </p:spTree>
    <p:extLst>
      <p:ext uri="{BB962C8B-B14F-4D97-AF65-F5344CB8AC3E}">
        <p14:creationId xmlns:p14="http://schemas.microsoft.com/office/powerpoint/2010/main" val="15068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C00000"/>
                </a:solidFill>
              </a:rPr>
              <a:t>Reynolds Averaging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558" y="2454442"/>
            <a:ext cx="7760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Will also help to explain how eq. 9.5 </a:t>
            </a:r>
            <a:r>
              <a:rPr lang="en-US" sz="2400" dirty="0" smtClean="0"/>
              <a:t>in Textbook was </a:t>
            </a:r>
            <a:r>
              <a:rPr lang="en-US" sz="2400" dirty="0" smtClean="0"/>
              <a:t>derived.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2271" y="6068217"/>
            <a:ext cx="509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http://twister.caps.ou.edu/MM2002/Chapter2.2.pdf</a:t>
            </a:r>
          </a:p>
        </p:txBody>
      </p:sp>
    </p:spTree>
    <p:extLst>
      <p:ext uri="{BB962C8B-B14F-4D97-AF65-F5344CB8AC3E}">
        <p14:creationId xmlns:p14="http://schemas.microsoft.com/office/powerpoint/2010/main" val="1479796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8600" t="18584" r="28465" b="8489"/>
          <a:stretch/>
        </p:blipFill>
        <p:spPr bwMode="auto">
          <a:xfrm>
            <a:off x="168442" y="140368"/>
            <a:ext cx="11778916" cy="6633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7907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059" t="19401" r="30303" b="27895"/>
          <a:stretch/>
        </p:blipFill>
        <p:spPr bwMode="auto">
          <a:xfrm>
            <a:off x="240632" y="312820"/>
            <a:ext cx="11718757" cy="6436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8489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7337" t="17767" r="25485" b="38109"/>
          <a:stretch/>
        </p:blipFill>
        <p:spPr bwMode="auto">
          <a:xfrm>
            <a:off x="312821" y="264695"/>
            <a:ext cx="11726780" cy="6340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8101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5718" t="15119" r="26171" b="12567"/>
          <a:stretch/>
        </p:blipFill>
        <p:spPr bwMode="auto">
          <a:xfrm>
            <a:off x="156411" y="0"/>
            <a:ext cx="1176688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838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" y="12189"/>
            <a:ext cx="11999495" cy="14593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35050" indent="-971550">
              <a:lnSpc>
                <a:spcPct val="100000"/>
              </a:lnSpc>
            </a:pPr>
            <a:r>
              <a:rPr spc="-4" dirty="0">
                <a:solidFill>
                  <a:srgbClr val="C00000"/>
                </a:solidFill>
              </a:rPr>
              <a:t>Radiation Balance </a:t>
            </a:r>
            <a:r>
              <a:rPr spc="-13" dirty="0">
                <a:solidFill>
                  <a:srgbClr val="C00000"/>
                </a:solidFill>
              </a:rPr>
              <a:t>at </a:t>
            </a:r>
            <a:r>
              <a:rPr spc="-4" dirty="0">
                <a:solidFill>
                  <a:srgbClr val="C00000"/>
                </a:solidFill>
              </a:rPr>
              <a:t>the </a:t>
            </a:r>
            <a:r>
              <a:rPr spc="-13" dirty="0">
                <a:solidFill>
                  <a:srgbClr val="C00000"/>
                </a:solidFill>
              </a:rPr>
              <a:t>Earth</a:t>
            </a:r>
            <a:r>
              <a:rPr spc="57" dirty="0">
                <a:solidFill>
                  <a:srgbClr val="C00000"/>
                </a:solidFill>
              </a:rPr>
              <a:t> </a:t>
            </a:r>
            <a:r>
              <a:rPr spc="-9" dirty="0">
                <a:solidFill>
                  <a:srgbClr val="C00000"/>
                </a:solidFill>
              </a:rPr>
              <a:t>Surface</a:t>
            </a:r>
          </a:p>
          <a:p>
            <a:pPr marR="4483">
              <a:lnSpc>
                <a:spcPts val="2709"/>
              </a:lnSpc>
              <a:spcBef>
                <a:spcPts val="657"/>
              </a:spcBef>
            </a:pPr>
            <a:r>
              <a:rPr sz="2800" spc="-4" dirty="0">
                <a:solidFill>
                  <a:srgbClr val="001F5F"/>
                </a:solidFill>
              </a:rPr>
              <a:t>The net flux </a:t>
            </a:r>
            <a:r>
              <a:rPr sz="2800" dirty="0">
                <a:solidFill>
                  <a:srgbClr val="001F5F"/>
                </a:solidFill>
              </a:rPr>
              <a:t>of </a:t>
            </a:r>
            <a:r>
              <a:rPr sz="2800" spc="-9" dirty="0">
                <a:solidFill>
                  <a:srgbClr val="001F5F"/>
                </a:solidFill>
              </a:rPr>
              <a:t>radiation </a:t>
            </a:r>
            <a:r>
              <a:rPr sz="2800" spc="-13" dirty="0">
                <a:solidFill>
                  <a:srgbClr val="001F5F"/>
                </a:solidFill>
              </a:rPr>
              <a:t>at </a:t>
            </a:r>
            <a:r>
              <a:rPr sz="2800" spc="-4" dirty="0">
                <a:solidFill>
                  <a:srgbClr val="001F5F"/>
                </a:solidFill>
              </a:rPr>
              <a:t>the </a:t>
            </a:r>
            <a:r>
              <a:rPr sz="2800" spc="-26" dirty="0">
                <a:solidFill>
                  <a:srgbClr val="001F5F"/>
                </a:solidFill>
              </a:rPr>
              <a:t>earth’s </a:t>
            </a:r>
            <a:r>
              <a:rPr sz="2800" spc="-13" dirty="0">
                <a:solidFill>
                  <a:srgbClr val="001F5F"/>
                </a:solidFill>
              </a:rPr>
              <a:t>surface </a:t>
            </a:r>
            <a:r>
              <a:rPr sz="2800" spc="-9" dirty="0">
                <a:solidFill>
                  <a:srgbClr val="001F5F"/>
                </a:solidFill>
              </a:rPr>
              <a:t>results  </a:t>
            </a:r>
            <a:r>
              <a:rPr sz="2800" spc="-13" dirty="0">
                <a:solidFill>
                  <a:srgbClr val="001F5F"/>
                </a:solidFill>
              </a:rPr>
              <a:t>from </a:t>
            </a:r>
            <a:r>
              <a:rPr sz="2800" dirty="0">
                <a:solidFill>
                  <a:srgbClr val="001F5F"/>
                </a:solidFill>
              </a:rPr>
              <a:t>a </a:t>
            </a:r>
            <a:r>
              <a:rPr sz="2800" spc="-4" dirty="0">
                <a:solidFill>
                  <a:srgbClr val="001F5F"/>
                </a:solidFill>
              </a:rPr>
              <a:t>balance between the solar </a:t>
            </a:r>
            <a:r>
              <a:rPr sz="2800" dirty="0">
                <a:solidFill>
                  <a:srgbClr val="001F5F"/>
                </a:solidFill>
              </a:rPr>
              <a:t>and</a:t>
            </a:r>
            <a:r>
              <a:rPr sz="2800" spc="44" dirty="0">
                <a:solidFill>
                  <a:srgbClr val="001F5F"/>
                </a:solidFill>
              </a:rPr>
              <a:t> </a:t>
            </a:r>
            <a:r>
              <a:rPr sz="2800" spc="-13" dirty="0">
                <a:solidFill>
                  <a:srgbClr val="001F5F"/>
                </a:solidFill>
              </a:rPr>
              <a:t>terrestrial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8337" y="1815383"/>
            <a:ext cx="12063663" cy="4496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2713" indent="-2589213">
              <a:lnSpc>
                <a:spcPts val="2735"/>
              </a:lnSpc>
              <a:buNone/>
            </a:pPr>
            <a:r>
              <a:rPr lang="en-US" sz="3600" spc="-9" dirty="0">
                <a:solidFill>
                  <a:srgbClr val="C00000"/>
                </a:solidFill>
              </a:rPr>
              <a:t>R</a:t>
            </a:r>
            <a:r>
              <a:rPr sz="3600" spc="-9" dirty="0" smtClean="0">
                <a:solidFill>
                  <a:srgbClr val="C00000"/>
                </a:solidFill>
              </a:rPr>
              <a:t>adiati</a:t>
            </a:r>
            <a:r>
              <a:rPr lang="en-US" sz="3600" spc="-9" dirty="0" smtClean="0">
                <a:solidFill>
                  <a:srgbClr val="C00000"/>
                </a:solidFill>
              </a:rPr>
              <a:t>ve</a:t>
            </a:r>
            <a:r>
              <a:rPr sz="3600" spc="-71" dirty="0" smtClean="0">
                <a:solidFill>
                  <a:srgbClr val="C00000"/>
                </a:solidFill>
              </a:rPr>
              <a:t> </a:t>
            </a:r>
            <a:r>
              <a:rPr sz="3600" spc="-13" dirty="0">
                <a:solidFill>
                  <a:srgbClr val="C00000"/>
                </a:solidFill>
              </a:rPr>
              <a:t>fluxes:</a:t>
            </a:r>
            <a:endParaRPr sz="36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97"/>
              </a:spcBef>
              <a:buNone/>
            </a:pPr>
            <a:r>
              <a:rPr lang="en-US" sz="3600" i="1" spc="-6" baseline="13888" dirty="0" smtClean="0">
                <a:latin typeface="Calibri"/>
                <a:cs typeface="Calibri"/>
              </a:rPr>
              <a:t>	</a:t>
            </a:r>
            <a:r>
              <a:rPr sz="3600" i="1" spc="-6" baseline="13888" dirty="0" err="1" smtClean="0">
                <a:latin typeface="Calibri"/>
                <a:cs typeface="Calibri"/>
              </a:rPr>
              <a:t>F</a:t>
            </a:r>
            <a:r>
              <a:rPr sz="3600" i="1" spc="-6" baseline="46296" dirty="0" err="1" smtClean="0">
                <a:latin typeface="Calibri"/>
                <a:cs typeface="Calibri"/>
              </a:rPr>
              <a:t>sfc</a:t>
            </a:r>
            <a:r>
              <a:rPr sz="3600" i="1" spc="-4" dirty="0" err="1" smtClean="0">
                <a:latin typeface="Calibri"/>
                <a:cs typeface="Calibri"/>
              </a:rPr>
              <a:t>rad</a:t>
            </a:r>
            <a:r>
              <a:rPr sz="3600" i="1" spc="-4" dirty="0" smtClean="0">
                <a:latin typeface="Calibri"/>
                <a:cs typeface="Calibri"/>
              </a:rPr>
              <a:t>  </a:t>
            </a:r>
            <a:r>
              <a:rPr sz="3600" baseline="13888" dirty="0"/>
              <a:t>= </a:t>
            </a:r>
            <a:r>
              <a:rPr lang="en-US" sz="3600" i="1" spc="-6" baseline="46296" dirty="0" smtClean="0">
                <a:cs typeface="Calibri"/>
              </a:rPr>
              <a:t> </a:t>
            </a:r>
            <a:r>
              <a:rPr lang="en-US" sz="3600" i="1" spc="-6" dirty="0" smtClean="0">
                <a:cs typeface="Calibri"/>
              </a:rPr>
              <a:t>F</a:t>
            </a:r>
            <a:r>
              <a:rPr sz="3600" i="1" spc="-9" baseline="-25000" dirty="0" smtClean="0">
                <a:latin typeface="Calibri"/>
                <a:cs typeface="Calibri"/>
              </a:rPr>
              <a:t>SW</a:t>
            </a:r>
            <a:r>
              <a:rPr sz="3600" i="1" spc="-9" dirty="0" smtClean="0">
                <a:latin typeface="Calibri"/>
                <a:cs typeface="Calibri"/>
              </a:rPr>
              <a:t>  </a:t>
            </a:r>
            <a:r>
              <a:rPr sz="3600" baseline="13888" dirty="0"/>
              <a:t>+</a:t>
            </a:r>
            <a:r>
              <a:rPr sz="3600" spc="-642" baseline="13888" dirty="0"/>
              <a:t> </a:t>
            </a:r>
            <a:r>
              <a:rPr lang="en-US" sz="3600" i="1" spc="-6" baseline="46296" dirty="0" smtClean="0">
                <a:cs typeface="Calibri"/>
              </a:rPr>
              <a:t> </a:t>
            </a:r>
            <a:r>
              <a:rPr lang="en-US" sz="3600" i="1" spc="-6" dirty="0" smtClean="0">
                <a:cs typeface="Calibri"/>
              </a:rPr>
              <a:t>F</a:t>
            </a:r>
            <a:r>
              <a:rPr sz="3600" i="1" spc="-26" baseline="-25000" dirty="0" smtClean="0">
                <a:latin typeface="Calibri"/>
                <a:cs typeface="Calibri"/>
              </a:rPr>
              <a:t>LW</a:t>
            </a:r>
            <a:endParaRPr sz="3600" baseline="-25000" dirty="0">
              <a:latin typeface="Calibri"/>
              <a:cs typeface="Calibri"/>
            </a:endParaRPr>
          </a:p>
          <a:p>
            <a:pPr marL="0" indent="0">
              <a:lnSpc>
                <a:spcPts val="3048"/>
              </a:lnSpc>
              <a:spcBef>
                <a:spcPts val="2687"/>
              </a:spcBef>
              <a:buNone/>
            </a:pPr>
            <a:r>
              <a:rPr sz="3600" spc="-4" dirty="0"/>
              <a:t>The </a:t>
            </a:r>
            <a:r>
              <a:rPr sz="3600" spc="-13" dirty="0"/>
              <a:t>short-wave </a:t>
            </a:r>
            <a:r>
              <a:rPr sz="3600" dirty="0"/>
              <a:t>and </a:t>
            </a:r>
            <a:r>
              <a:rPr sz="3600" spc="-13" dirty="0"/>
              <a:t>long-wave </a:t>
            </a:r>
            <a:r>
              <a:rPr sz="3600" spc="-9" dirty="0"/>
              <a:t>radiation </a:t>
            </a:r>
            <a:r>
              <a:rPr sz="3600" spc="-4" dirty="0"/>
              <a:t>balance</a:t>
            </a:r>
            <a:r>
              <a:rPr sz="3600" spc="71" dirty="0"/>
              <a:t> </a:t>
            </a:r>
            <a:r>
              <a:rPr sz="3600" spc="-9" dirty="0"/>
              <a:t>can</a:t>
            </a:r>
            <a:endParaRPr sz="3600" dirty="0"/>
          </a:p>
          <a:p>
            <a:pPr marL="2717800" indent="-2717800">
              <a:lnSpc>
                <a:spcPts val="3048"/>
              </a:lnSpc>
              <a:buNone/>
            </a:pPr>
            <a:r>
              <a:rPr sz="3600" spc="-4" dirty="0"/>
              <a:t>be</a:t>
            </a:r>
            <a:r>
              <a:rPr sz="3600" spc="-84" dirty="0"/>
              <a:t> </a:t>
            </a:r>
            <a:r>
              <a:rPr sz="3600" spc="-9" dirty="0" smtClean="0"/>
              <a:t>expressed:</a:t>
            </a:r>
            <a:endParaRPr lang="en-US" sz="3600" dirty="0"/>
          </a:p>
          <a:p>
            <a:pPr marL="2719265" indent="0">
              <a:lnSpc>
                <a:spcPts val="3048"/>
              </a:lnSpc>
              <a:buNone/>
            </a:pPr>
            <a:r>
              <a:rPr sz="3600" i="1" spc="-9" dirty="0" smtClean="0">
                <a:latin typeface="Calibri"/>
                <a:cs typeface="Calibri"/>
              </a:rPr>
              <a:t>F</a:t>
            </a:r>
            <a:r>
              <a:rPr sz="3600" i="1" spc="-13" baseline="-21164" dirty="0" smtClean="0">
                <a:latin typeface="Calibri"/>
                <a:cs typeface="Calibri"/>
              </a:rPr>
              <a:t>SW </a:t>
            </a:r>
            <a:r>
              <a:rPr sz="3600" dirty="0"/>
              <a:t>= </a:t>
            </a:r>
            <a:r>
              <a:rPr sz="3600" i="1" spc="-9" dirty="0">
                <a:latin typeface="Calibri"/>
                <a:cs typeface="Calibri"/>
              </a:rPr>
              <a:t>F</a:t>
            </a:r>
            <a:r>
              <a:rPr sz="3600" i="1" spc="-13" baseline="-21164" dirty="0">
                <a:latin typeface="Calibri"/>
                <a:cs typeface="Calibri"/>
              </a:rPr>
              <a:t>SW</a:t>
            </a:r>
            <a:r>
              <a:rPr sz="3600" spc="-9" dirty="0"/>
              <a:t>↓ </a:t>
            </a:r>
            <a:r>
              <a:rPr sz="3600" dirty="0"/>
              <a:t>- </a:t>
            </a:r>
            <a:r>
              <a:rPr sz="3600" i="1" spc="-9" dirty="0">
                <a:latin typeface="Calibri"/>
                <a:cs typeface="Calibri"/>
              </a:rPr>
              <a:t>F</a:t>
            </a:r>
            <a:r>
              <a:rPr sz="3600" i="1" spc="-13" baseline="-21164" dirty="0">
                <a:latin typeface="Calibri"/>
                <a:cs typeface="Calibri"/>
              </a:rPr>
              <a:t>SW</a:t>
            </a:r>
            <a:r>
              <a:rPr sz="3600" spc="-9" dirty="0"/>
              <a:t>↑  </a:t>
            </a:r>
            <a:endParaRPr lang="en-US" sz="3600" spc="-9" dirty="0" smtClean="0"/>
          </a:p>
          <a:p>
            <a:pPr marL="2719265" indent="0">
              <a:lnSpc>
                <a:spcPts val="3048"/>
              </a:lnSpc>
              <a:buNone/>
            </a:pPr>
            <a:r>
              <a:rPr sz="3600" i="1" spc="-26" dirty="0" smtClean="0">
                <a:latin typeface="Calibri"/>
                <a:cs typeface="Calibri"/>
              </a:rPr>
              <a:t>F</a:t>
            </a:r>
            <a:r>
              <a:rPr sz="3600" i="1" spc="-39" baseline="-21164" dirty="0" smtClean="0">
                <a:latin typeface="Calibri"/>
                <a:cs typeface="Calibri"/>
              </a:rPr>
              <a:t>LW  </a:t>
            </a:r>
            <a:r>
              <a:rPr sz="3600" dirty="0"/>
              <a:t>= </a:t>
            </a:r>
            <a:r>
              <a:rPr sz="3600" i="1" spc="-22" dirty="0">
                <a:latin typeface="Calibri"/>
                <a:cs typeface="Calibri"/>
              </a:rPr>
              <a:t>F</a:t>
            </a:r>
            <a:r>
              <a:rPr sz="3600" i="1" spc="-33" baseline="-21164" dirty="0">
                <a:latin typeface="Calibri"/>
                <a:cs typeface="Calibri"/>
              </a:rPr>
              <a:t>LW</a:t>
            </a:r>
            <a:r>
              <a:rPr sz="3600" spc="-22" dirty="0"/>
              <a:t>↓ </a:t>
            </a:r>
            <a:r>
              <a:rPr lang="en-US" sz="3600" spc="-22" dirty="0" smtClean="0"/>
              <a:t>-</a:t>
            </a:r>
            <a:r>
              <a:rPr sz="3600" i="1" spc="-22" dirty="0" smtClean="0">
                <a:latin typeface="Calibri"/>
                <a:cs typeface="Calibri"/>
              </a:rPr>
              <a:t>F</a:t>
            </a:r>
            <a:r>
              <a:rPr sz="3600" i="1" spc="-33" baseline="-21164" dirty="0" smtClean="0">
                <a:latin typeface="Calibri"/>
                <a:cs typeface="Calibri"/>
              </a:rPr>
              <a:t>LW</a:t>
            </a:r>
            <a:r>
              <a:rPr sz="3600" spc="-22" dirty="0"/>
              <a:t>↑</a:t>
            </a:r>
            <a:endParaRPr sz="3600" dirty="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3600" spc="-4" dirty="0"/>
              <a:t>The net </a:t>
            </a:r>
            <a:r>
              <a:rPr sz="3600" spc="-9" dirty="0"/>
              <a:t>radiation </a:t>
            </a:r>
            <a:r>
              <a:rPr sz="3600" spc="-4" dirty="0"/>
              <a:t>balance</a:t>
            </a:r>
            <a:r>
              <a:rPr sz="3600" spc="13" dirty="0"/>
              <a:t> </a:t>
            </a:r>
            <a:r>
              <a:rPr sz="3600" spc="-4" dirty="0"/>
              <a:t>being:</a:t>
            </a:r>
            <a:endParaRPr sz="3600" dirty="0"/>
          </a:p>
          <a:p>
            <a:pPr marL="0" indent="0" algn="ctr">
              <a:lnSpc>
                <a:spcPct val="100000"/>
              </a:lnSpc>
              <a:spcBef>
                <a:spcPts val="13"/>
              </a:spcBef>
              <a:buNone/>
            </a:pPr>
            <a:r>
              <a:rPr sz="3600" i="1" spc="-9" dirty="0">
                <a:latin typeface="Calibri"/>
                <a:cs typeface="Calibri"/>
              </a:rPr>
              <a:t>F</a:t>
            </a:r>
            <a:r>
              <a:rPr sz="3600" i="1" spc="-13" baseline="25525" dirty="0">
                <a:latin typeface="Calibri"/>
                <a:cs typeface="Calibri"/>
              </a:rPr>
              <a:t>sfc</a:t>
            </a:r>
            <a:r>
              <a:rPr sz="3600" i="1" spc="-13" baseline="-21021" dirty="0">
                <a:latin typeface="Calibri"/>
                <a:cs typeface="Calibri"/>
              </a:rPr>
              <a:t>rad  </a:t>
            </a:r>
            <a:r>
              <a:rPr sz="3600" spc="-4" dirty="0"/>
              <a:t>= </a:t>
            </a:r>
            <a:r>
              <a:rPr sz="3600" i="1" spc="-9" dirty="0">
                <a:latin typeface="Calibri"/>
                <a:cs typeface="Calibri"/>
              </a:rPr>
              <a:t>F</a:t>
            </a:r>
            <a:r>
              <a:rPr sz="3600" i="1" spc="-13" baseline="-21021" dirty="0">
                <a:latin typeface="Calibri"/>
                <a:cs typeface="Calibri"/>
              </a:rPr>
              <a:t>SW</a:t>
            </a:r>
            <a:r>
              <a:rPr sz="3600" spc="-9" dirty="0"/>
              <a:t>↓ </a:t>
            </a:r>
            <a:r>
              <a:rPr sz="3600" spc="-4" dirty="0"/>
              <a:t>- </a:t>
            </a:r>
            <a:r>
              <a:rPr sz="3600" i="1" spc="-9" dirty="0">
                <a:latin typeface="Calibri"/>
                <a:cs typeface="Calibri"/>
              </a:rPr>
              <a:t>F</a:t>
            </a:r>
            <a:r>
              <a:rPr sz="3600" i="1" spc="-13" baseline="-21021" dirty="0">
                <a:latin typeface="Calibri"/>
                <a:cs typeface="Calibri"/>
              </a:rPr>
              <a:t>SW</a:t>
            </a:r>
            <a:r>
              <a:rPr sz="3600" spc="-9" dirty="0"/>
              <a:t>↑</a:t>
            </a:r>
            <a:r>
              <a:rPr sz="3600" spc="-176" dirty="0"/>
              <a:t> </a:t>
            </a:r>
            <a:r>
              <a:rPr sz="3600" spc="-4" dirty="0" smtClean="0"/>
              <a:t>+</a:t>
            </a:r>
            <a:r>
              <a:rPr sz="3600" i="1" spc="-26" dirty="0" smtClean="0">
                <a:latin typeface="Calibri"/>
                <a:cs typeface="Calibri"/>
              </a:rPr>
              <a:t>F</a:t>
            </a:r>
            <a:r>
              <a:rPr sz="3600" i="1" spc="-39" baseline="-21021" dirty="0" smtClean="0">
                <a:latin typeface="Calibri"/>
                <a:cs typeface="Calibri"/>
              </a:rPr>
              <a:t>LW</a:t>
            </a:r>
            <a:r>
              <a:rPr sz="3600" spc="-26" dirty="0"/>
              <a:t>↓ </a:t>
            </a:r>
            <a:r>
              <a:rPr sz="3600" spc="-4" dirty="0"/>
              <a:t>-</a:t>
            </a:r>
            <a:r>
              <a:rPr sz="3600" spc="-9" dirty="0"/>
              <a:t> </a:t>
            </a:r>
            <a:r>
              <a:rPr sz="3600" i="1" spc="-26" dirty="0">
                <a:latin typeface="Calibri"/>
                <a:cs typeface="Calibri"/>
              </a:rPr>
              <a:t>F</a:t>
            </a:r>
            <a:r>
              <a:rPr sz="3600" i="1" spc="-39" baseline="-21021" dirty="0">
                <a:latin typeface="Calibri"/>
                <a:cs typeface="Calibri"/>
              </a:rPr>
              <a:t>LW</a:t>
            </a:r>
            <a:r>
              <a:rPr sz="3600" spc="-26" dirty="0"/>
              <a:t>↑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61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505" y="426714"/>
            <a:ext cx="11004884" cy="4834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4483" indent="-302575">
              <a:buFont typeface="Arial"/>
              <a:buChar char="•"/>
              <a:tabLst>
                <a:tab pos="313781" algn="l"/>
                <a:tab pos="5297303" algn="l"/>
              </a:tabLst>
            </a:pP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The incident solar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2824" i="1" spc="-9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80" i="1" spc="-13" baseline="-21164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↓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is the sum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2824" spc="-9" dirty="0">
                <a:solidFill>
                  <a:srgbClr val="C00000"/>
                </a:solidFill>
                <a:latin typeface="Calibri"/>
                <a:cs typeface="Calibri"/>
              </a:rPr>
              <a:t>direct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824" spc="-9" dirty="0">
                <a:solidFill>
                  <a:srgbClr val="C00000"/>
                </a:solidFill>
                <a:latin typeface="Calibri"/>
                <a:cs typeface="Calibri"/>
              </a:rPr>
              <a:t>diffuse</a:t>
            </a:r>
            <a:r>
              <a:rPr sz="2824" spc="6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solar</a:t>
            </a:r>
            <a:r>
              <a:rPr sz="2824" spc="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radiation.	</a:t>
            </a:r>
            <a:endParaRPr lang="en-US" sz="2824" spc="-9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313781" marR="4483" indent="-302575">
              <a:buFont typeface="Arial"/>
              <a:buChar char="•"/>
              <a:tabLst>
                <a:tab pos="313781" algn="l"/>
                <a:tab pos="5297303" algn="l"/>
              </a:tabLst>
            </a:pPr>
            <a:r>
              <a:rPr sz="2824" spc="-4" dirty="0" smtClean="0">
                <a:solidFill>
                  <a:srgbClr val="001F5F"/>
                </a:solidFill>
                <a:latin typeface="Calibri"/>
                <a:cs typeface="Calibri"/>
              </a:rPr>
              <a:t>It</a:t>
            </a:r>
            <a:r>
              <a:rPr sz="2824" spc="-31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has</a:t>
            </a:r>
            <a:r>
              <a:rPr sz="2824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a  </a:t>
            </a:r>
            <a:r>
              <a:rPr sz="2824" spc="-4" dirty="0">
                <a:solidFill>
                  <a:srgbClr val="C00000"/>
                </a:solidFill>
                <a:latin typeface="Calibri"/>
                <a:cs typeface="Calibri"/>
              </a:rPr>
              <a:t>pronounced diurnal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824" spc="-4" dirty="0">
                <a:solidFill>
                  <a:srgbClr val="C00000"/>
                </a:solidFill>
                <a:latin typeface="Calibri"/>
                <a:cs typeface="Calibri"/>
              </a:rPr>
              <a:t>seasonal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variation,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is  also </a:t>
            </a:r>
            <a:r>
              <a:rPr sz="2824" spc="-13" dirty="0">
                <a:solidFill>
                  <a:srgbClr val="001F5F"/>
                </a:solidFill>
                <a:latin typeface="Calibri"/>
                <a:cs typeface="Calibri"/>
              </a:rPr>
              <a:t>strongly </a:t>
            </a:r>
            <a:r>
              <a:rPr sz="2824" spc="-22" dirty="0">
                <a:solidFill>
                  <a:srgbClr val="001F5F"/>
                </a:solidFill>
                <a:latin typeface="Calibri"/>
                <a:cs typeface="Calibri"/>
              </a:rPr>
              <a:t>affected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by </a:t>
            </a:r>
            <a:r>
              <a:rPr sz="2824" spc="-4" dirty="0">
                <a:solidFill>
                  <a:srgbClr val="C00000"/>
                </a:solidFill>
                <a:latin typeface="Calibri"/>
                <a:cs typeface="Calibri"/>
              </a:rPr>
              <a:t>clouds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. </a:t>
            </a:r>
            <a:endParaRPr lang="en-US" sz="2824" spc="-4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313781" marR="4483" indent="-302575">
              <a:buFont typeface="Arial"/>
              <a:buChar char="•"/>
              <a:tabLst>
                <a:tab pos="313781" algn="l"/>
                <a:tab pos="5297303" algn="l"/>
              </a:tabLst>
            </a:pPr>
            <a:r>
              <a:rPr sz="2824" spc="-4" dirty="0" smtClean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outgoing  </a:t>
            </a:r>
            <a:r>
              <a:rPr sz="2824" spc="-13" dirty="0">
                <a:solidFill>
                  <a:srgbClr val="001F5F"/>
                </a:solidFill>
                <a:latin typeface="Calibri"/>
                <a:cs typeface="Calibri"/>
              </a:rPr>
              <a:t>short-wave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solar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is the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part </a:t>
            </a:r>
            <a:r>
              <a:rPr sz="2824" spc="-13" dirty="0">
                <a:solidFill>
                  <a:srgbClr val="C00000"/>
                </a:solidFill>
                <a:latin typeface="Calibri"/>
                <a:cs typeface="Calibri"/>
              </a:rPr>
              <a:t>reflected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by 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824" spc="-13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2824" i="1" spc="-9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80" i="1" spc="-13" baseline="-21164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↑=</a:t>
            </a:r>
            <a:r>
              <a:rPr sz="2824" i="1" spc="-9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780" i="1" spc="-13" baseline="-21164" dirty="0">
                <a:solidFill>
                  <a:srgbClr val="001F5F"/>
                </a:solidFill>
                <a:latin typeface="Calibri"/>
                <a:cs typeface="Calibri"/>
              </a:rPr>
              <a:t>sfc</a:t>
            </a:r>
            <a:r>
              <a:rPr sz="2824" i="1" spc="-9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80" i="1" spc="-13" baseline="-21164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↓, where </a:t>
            </a:r>
            <a:r>
              <a:rPr sz="2824" i="1" spc="-4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780" i="1" spc="-6" baseline="-21164" dirty="0">
                <a:solidFill>
                  <a:srgbClr val="001F5F"/>
                </a:solidFill>
                <a:latin typeface="Calibri"/>
                <a:cs typeface="Calibri"/>
              </a:rPr>
              <a:t>sfc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is the  </a:t>
            </a:r>
            <a:r>
              <a:rPr sz="2824" spc="-13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albedo so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that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the net </a:t>
            </a:r>
            <a:r>
              <a:rPr sz="2824" spc="-13" dirty="0">
                <a:solidFill>
                  <a:srgbClr val="001F5F"/>
                </a:solidFill>
                <a:latin typeface="Calibri"/>
                <a:cs typeface="Calibri"/>
              </a:rPr>
              <a:t>short-wave 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radiation</a:t>
            </a:r>
            <a:r>
              <a:rPr sz="2824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is:</a:t>
            </a:r>
            <a:endParaRPr sz="2824" dirty="0">
              <a:latin typeface="Calibri"/>
              <a:cs typeface="Calibri"/>
            </a:endParaRPr>
          </a:p>
          <a:p>
            <a:pPr marL="2364567">
              <a:tabLst>
                <a:tab pos="3266689" algn="l"/>
              </a:tabLst>
            </a:pPr>
            <a:r>
              <a:rPr sz="2824" i="1" spc="-9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80" i="1" spc="-13" baseline="-21164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2780" i="1" spc="344" baseline="-2116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=	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(1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24" i="1" spc="-4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780" i="1" spc="-6" baseline="-21164" dirty="0">
                <a:solidFill>
                  <a:srgbClr val="001F5F"/>
                </a:solidFill>
                <a:latin typeface="Calibri"/>
                <a:cs typeface="Calibri"/>
              </a:rPr>
              <a:t>sfc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2824" spc="-5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24" i="1" spc="-9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80" i="1" spc="-13" baseline="-21164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↓</a:t>
            </a:r>
            <a:endParaRPr sz="2824" dirty="0">
              <a:latin typeface="Calibri"/>
              <a:cs typeface="Calibri"/>
            </a:endParaRPr>
          </a:p>
          <a:p>
            <a:pPr marL="313781" marR="38662" indent="-302575">
              <a:buFont typeface="Arial"/>
              <a:buChar char="•"/>
              <a:tabLst>
                <a:tab pos="313781" algn="l"/>
              </a:tabLst>
            </a:pP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The outgoing </a:t>
            </a:r>
            <a:r>
              <a:rPr sz="2824" spc="-13" dirty="0">
                <a:solidFill>
                  <a:srgbClr val="001F5F"/>
                </a:solidFill>
                <a:latin typeface="Calibri"/>
                <a:cs typeface="Calibri"/>
              </a:rPr>
              <a:t>long-wave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2824" i="1" spc="-22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80" i="1" spc="-33" baseline="-21164" dirty="0">
                <a:solidFill>
                  <a:srgbClr val="001F5F"/>
                </a:solidFill>
                <a:latin typeface="Calibri"/>
                <a:cs typeface="Calibri"/>
              </a:rPr>
              <a:t>LW</a:t>
            </a:r>
            <a:r>
              <a:rPr sz="2824" spc="-22" dirty="0">
                <a:solidFill>
                  <a:srgbClr val="001F5F"/>
                </a:solidFill>
                <a:latin typeface="Calibri"/>
                <a:cs typeface="Calibri"/>
              </a:rPr>
              <a:t>↑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given by 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Stefan-Boltzmann </a:t>
            </a:r>
            <a:r>
              <a:rPr sz="2824" spc="-66" dirty="0">
                <a:solidFill>
                  <a:srgbClr val="001F5F"/>
                </a:solidFill>
                <a:latin typeface="Calibri"/>
                <a:cs typeface="Calibri"/>
              </a:rPr>
              <a:t>law,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assuming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824" spc="-9" dirty="0">
                <a:solidFill>
                  <a:srgbClr val="C00000"/>
                </a:solidFill>
                <a:latin typeface="Calibri"/>
                <a:cs typeface="Calibri"/>
              </a:rPr>
              <a:t>given  </a:t>
            </a:r>
            <a:r>
              <a:rPr sz="2824" spc="-4" dirty="0">
                <a:solidFill>
                  <a:srgbClr val="C00000"/>
                </a:solidFill>
                <a:latin typeface="Calibri"/>
                <a:cs typeface="Calibri"/>
              </a:rPr>
              <a:t>emissivity </a:t>
            </a:r>
            <a:r>
              <a:rPr sz="2824" dirty="0">
                <a:solidFill>
                  <a:srgbClr val="C00000"/>
                </a:solidFill>
                <a:latin typeface="Calibri"/>
                <a:cs typeface="Calibri"/>
              </a:rPr>
              <a:t>є </a:t>
            </a:r>
            <a:r>
              <a:rPr sz="2824" spc="-26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824" spc="-26" dirty="0">
                <a:solidFill>
                  <a:srgbClr val="001F5F"/>
                </a:solidFill>
                <a:latin typeface="Calibri"/>
                <a:cs typeface="Calibri"/>
              </a:rPr>
              <a:t>earth’s</a:t>
            </a:r>
            <a:r>
              <a:rPr sz="2824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surface</a:t>
            </a:r>
            <a:r>
              <a:rPr sz="3177" i="1" spc="-9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3177" dirty="0">
              <a:latin typeface="Calibri"/>
              <a:cs typeface="Calibri"/>
            </a:endParaRPr>
          </a:p>
          <a:p>
            <a:pPr marL="313781" marR="182666" indent="-302575">
              <a:buSzPct val="112500"/>
              <a:buFont typeface="Arial"/>
              <a:buChar char="•"/>
              <a:tabLst>
                <a:tab pos="405675" algn="l"/>
              </a:tabLst>
            </a:pP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The net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flux </a:t>
            </a:r>
            <a:r>
              <a:rPr sz="2824" spc="-13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824" spc="-13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is then 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given  by</a:t>
            </a:r>
            <a:r>
              <a:rPr sz="2824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824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9055" y="5603835"/>
            <a:ext cx="4198284" cy="434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824" i="1" spc="-4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80" i="1" spc="-6" baseline="25132" dirty="0">
                <a:solidFill>
                  <a:srgbClr val="001F5F"/>
                </a:solidFill>
                <a:latin typeface="Calibri"/>
                <a:cs typeface="Calibri"/>
              </a:rPr>
              <a:t>sfc</a:t>
            </a:r>
            <a:r>
              <a:rPr sz="2780" i="1" spc="-6" baseline="-21164" dirty="0">
                <a:solidFill>
                  <a:srgbClr val="001F5F"/>
                </a:solidFill>
                <a:latin typeface="Calibri"/>
                <a:cs typeface="Calibri"/>
              </a:rPr>
              <a:t>rad 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824" i="1" spc="-9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80" i="1" spc="-13" baseline="-21164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2824" spc="-9" dirty="0">
                <a:solidFill>
                  <a:srgbClr val="001F5F"/>
                </a:solidFill>
                <a:latin typeface="Calibri"/>
                <a:cs typeface="Calibri"/>
              </a:rPr>
              <a:t>↓ 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(1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24" i="1" spc="-4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780" i="1" spc="-6" baseline="-21164" dirty="0">
                <a:solidFill>
                  <a:srgbClr val="001F5F"/>
                </a:solidFill>
                <a:latin typeface="Calibri"/>
                <a:cs typeface="Calibri"/>
              </a:rPr>
              <a:t>sfc</a:t>
            </a:r>
            <a:r>
              <a:rPr sz="2824" spc="-4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824" spc="-17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24" i="1" spc="4" dirty="0">
                <a:solidFill>
                  <a:srgbClr val="001F5F"/>
                </a:solidFill>
                <a:latin typeface="Calibri"/>
                <a:cs typeface="Calibri"/>
              </a:rPr>
              <a:t>σєT</a:t>
            </a:r>
            <a:r>
              <a:rPr sz="2780" i="1" spc="6" baseline="25132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sz="2780" baseline="25132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4364" y="5815850"/>
            <a:ext cx="283509" cy="285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853" i="1" spc="4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53" i="1" spc="-3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53" i="1" spc="13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endParaRPr sz="185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5919" y="5603835"/>
            <a:ext cx="1072403" cy="434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824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2824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24" i="1" spc="-22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80" i="1" spc="-33" baseline="-21164" dirty="0">
                <a:solidFill>
                  <a:srgbClr val="001F5F"/>
                </a:solidFill>
                <a:latin typeface="Calibri"/>
                <a:cs typeface="Calibri"/>
              </a:rPr>
              <a:t>LW</a:t>
            </a:r>
            <a:r>
              <a:rPr sz="2824" spc="-22" dirty="0">
                <a:solidFill>
                  <a:srgbClr val="001F5F"/>
                </a:solidFill>
                <a:latin typeface="Calibri"/>
                <a:cs typeface="Calibri"/>
              </a:rPr>
              <a:t>↓</a:t>
            </a:r>
            <a:endParaRPr sz="282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64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1806989" cy="6463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89" algn="ctr"/>
            <a:r>
              <a:rPr sz="3600" spc="-13" dirty="0">
                <a:solidFill>
                  <a:srgbClr val="C00000"/>
                </a:solidFill>
                <a:latin typeface="Calibri"/>
                <a:cs typeface="Calibri"/>
              </a:rPr>
              <a:t>Energy </a:t>
            </a:r>
            <a:r>
              <a:rPr sz="3600" spc="-4" dirty="0">
                <a:solidFill>
                  <a:srgbClr val="C00000"/>
                </a:solidFill>
                <a:latin typeface="Calibri"/>
                <a:cs typeface="Calibri"/>
              </a:rPr>
              <a:t>Balance </a:t>
            </a:r>
            <a:r>
              <a:rPr sz="3600" spc="-13" dirty="0">
                <a:solidFill>
                  <a:srgbClr val="C00000"/>
                </a:solidFill>
                <a:latin typeface="Calibri"/>
                <a:cs typeface="Calibri"/>
              </a:rPr>
              <a:t>at </a:t>
            </a:r>
            <a:r>
              <a:rPr sz="3600" spc="-9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3600" spc="-13" dirty="0">
                <a:solidFill>
                  <a:srgbClr val="C00000"/>
                </a:solidFill>
                <a:latin typeface="Calibri"/>
                <a:cs typeface="Calibri"/>
              </a:rPr>
              <a:t>Earth</a:t>
            </a:r>
            <a:r>
              <a:rPr sz="3600" spc="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-13" dirty="0">
                <a:solidFill>
                  <a:srgbClr val="C00000"/>
                </a:solidFill>
                <a:latin typeface="Calibri"/>
                <a:cs typeface="Calibri"/>
              </a:rPr>
              <a:t>Surface</a:t>
            </a:r>
            <a:endParaRPr sz="3600" dirty="0">
              <a:latin typeface="Calibri"/>
              <a:cs typeface="Calibri"/>
            </a:endParaRPr>
          </a:p>
          <a:p>
            <a:pPr marL="467846" marR="4483" indent="-457200">
              <a:buFont typeface="Courier New" panose="02070309020205020404" pitchFamily="49" charset="0"/>
              <a:buChar char="o"/>
            </a:pPr>
            <a:r>
              <a:rPr sz="3200" spc="-9" dirty="0" smtClean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-9" dirty="0">
                <a:solidFill>
                  <a:srgbClr val="C00000"/>
                </a:solidFill>
                <a:latin typeface="Calibri"/>
                <a:cs typeface="Calibri"/>
              </a:rPr>
              <a:t>main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part </a:t>
            </a:r>
            <a:r>
              <a:rPr sz="3200" spc="-4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energy </a:t>
            </a:r>
            <a:r>
              <a:rPr sz="3200" spc="-9" dirty="0">
                <a:solidFill>
                  <a:srgbClr val="C00000"/>
                </a:solidFill>
                <a:latin typeface="Calibri"/>
                <a:cs typeface="Calibri"/>
              </a:rPr>
              <a:t>absorbed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is used 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200" spc="-22" dirty="0">
                <a:solidFill>
                  <a:srgbClr val="C00000"/>
                </a:solidFill>
                <a:latin typeface="Calibri"/>
                <a:cs typeface="Calibri"/>
              </a:rPr>
              <a:t>evaporate </a:t>
            </a:r>
            <a:r>
              <a:rPr sz="3200" spc="-53" dirty="0">
                <a:solidFill>
                  <a:srgbClr val="C00000"/>
                </a:solidFill>
                <a:latin typeface="Calibri"/>
                <a:cs typeface="Calibri"/>
              </a:rPr>
              <a:t>water</a:t>
            </a:r>
            <a:r>
              <a:rPr sz="3200" spc="-53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endParaRPr lang="en-US" sz="3200" spc="-53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467846" marR="4483" indent="-457200">
              <a:buFont typeface="Courier New" panose="02070309020205020404" pitchFamily="49" charset="0"/>
              <a:buChar char="o"/>
            </a:pPr>
            <a:r>
              <a:rPr lang="en-US" sz="3200" spc="-9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200" spc="-9" dirty="0" smtClean="0">
                <a:solidFill>
                  <a:srgbClr val="001F5F"/>
                </a:solidFill>
                <a:latin typeface="Calibri"/>
                <a:cs typeface="Calibri"/>
              </a:rPr>
              <a:t>nother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part is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lost to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atmosphere </a:t>
            </a:r>
            <a:r>
              <a:rPr sz="3200" spc="-4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3200" spc="-9" dirty="0">
                <a:solidFill>
                  <a:srgbClr val="C00000"/>
                </a:solidFill>
                <a:latin typeface="Calibri"/>
                <a:cs typeface="Calibri"/>
              </a:rPr>
              <a:t>sensible heat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, and </a:t>
            </a:r>
            <a:r>
              <a:rPr sz="3200" spc="-4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smaller part is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lost to 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the underlying </a:t>
            </a:r>
            <a:r>
              <a:rPr sz="3200" spc="-26" dirty="0">
                <a:solidFill>
                  <a:srgbClr val="001F5F"/>
                </a:solidFill>
                <a:latin typeface="Calibri"/>
                <a:cs typeface="Calibri"/>
              </a:rPr>
              <a:t>layers </a:t>
            </a:r>
            <a:r>
              <a:rPr sz="3200" spc="-4" dirty="0">
                <a:solidFill>
                  <a:srgbClr val="001F5F"/>
                </a:solidFill>
                <a:latin typeface="Calibri"/>
                <a:cs typeface="Calibri"/>
              </a:rPr>
              <a:t>or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used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200" spc="-9" dirty="0">
                <a:solidFill>
                  <a:srgbClr val="C00000"/>
                </a:solidFill>
                <a:latin typeface="Calibri"/>
                <a:cs typeface="Calibri"/>
              </a:rPr>
              <a:t>melt snow and </a:t>
            </a:r>
            <a:r>
              <a:rPr sz="3200" spc="-4" dirty="0">
                <a:solidFill>
                  <a:srgbClr val="C00000"/>
                </a:solidFill>
                <a:latin typeface="Calibri"/>
                <a:cs typeface="Calibri"/>
              </a:rPr>
              <a:t>ice</a:t>
            </a:r>
            <a:r>
              <a:rPr sz="3200" spc="-4" dirty="0">
                <a:solidFill>
                  <a:srgbClr val="001F5F"/>
                </a:solidFill>
                <a:latin typeface="Calibri"/>
                <a:cs typeface="Calibri"/>
              </a:rPr>
              <a:t>. </a:t>
            </a:r>
            <a:r>
              <a:rPr lang="en-US" sz="3200" spc="-9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</a:p>
          <a:p>
            <a:pPr marL="467846" marR="4483" indent="-457200">
              <a:buFont typeface="Courier New" panose="02070309020205020404" pitchFamily="49" charset="0"/>
              <a:buChar char="o"/>
            </a:pPr>
            <a:r>
              <a:rPr lang="en-US" sz="3200" spc="-13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200" spc="-13" dirty="0" smtClean="0">
                <a:solidFill>
                  <a:srgbClr val="001F5F"/>
                </a:solidFill>
                <a:latin typeface="Calibri"/>
                <a:cs typeface="Calibri"/>
              </a:rPr>
              <a:t>here </a:t>
            </a:r>
            <a:r>
              <a:rPr sz="3200" spc="-18" dirty="0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essentially </a:t>
            </a:r>
            <a:r>
              <a:rPr sz="3200" spc="-22" dirty="0">
                <a:solidFill>
                  <a:srgbClr val="001F5F"/>
                </a:solidFill>
                <a:latin typeface="Calibri"/>
                <a:cs typeface="Calibri"/>
              </a:rPr>
              <a:t>four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types </a:t>
            </a:r>
            <a:r>
              <a:rPr sz="3200" spc="-4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energy </a:t>
            </a:r>
            <a:r>
              <a:rPr sz="3200" spc="-18" dirty="0">
                <a:solidFill>
                  <a:srgbClr val="001F5F"/>
                </a:solidFill>
                <a:latin typeface="Calibri"/>
                <a:cs typeface="Calibri"/>
              </a:rPr>
              <a:t>fluxes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3200" spc="-26" dirty="0">
                <a:solidFill>
                  <a:srgbClr val="001F5F"/>
                </a:solidFill>
                <a:latin typeface="Calibri"/>
                <a:cs typeface="Calibri"/>
              </a:rPr>
              <a:t>earth’s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surface.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They </a:t>
            </a:r>
            <a:r>
              <a:rPr sz="3200" spc="-18" dirty="0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the net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flux </a:t>
            </a:r>
            <a:r>
              <a:rPr sz="3200" i="1" spc="-9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200" i="1" spc="-13" baseline="-21021" dirty="0">
                <a:solidFill>
                  <a:srgbClr val="001F5F"/>
                </a:solidFill>
                <a:latin typeface="Calibri"/>
                <a:cs typeface="Calibri"/>
              </a:rPr>
              <a:t>rad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, the  </a:t>
            </a:r>
            <a:r>
              <a:rPr lang="en-US" sz="3200" spc="-9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9" dirty="0" smtClean="0">
                <a:solidFill>
                  <a:srgbClr val="001F5F"/>
                </a:solidFill>
                <a:latin typeface="Calibri"/>
                <a:cs typeface="Calibri"/>
              </a:rPr>
              <a:t>sensible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heat flux </a:t>
            </a:r>
            <a:r>
              <a:rPr sz="3200" i="1" spc="-4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200" i="1" spc="-6" baseline="-21021" dirty="0">
                <a:solidFill>
                  <a:srgbClr val="001F5F"/>
                </a:solidFill>
                <a:latin typeface="Calibri"/>
                <a:cs typeface="Calibri"/>
              </a:rPr>
              <a:t>SH</a:t>
            </a:r>
            <a:r>
              <a:rPr sz="3200" spc="-4" dirty="0">
                <a:solidFill>
                  <a:srgbClr val="001F5F"/>
                </a:solidFill>
                <a:latin typeface="Calibri"/>
                <a:cs typeface="Calibri"/>
              </a:rPr>
              <a:t>↑,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lang="en-US" sz="3200" spc="-9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8" dirty="0" smtClean="0">
                <a:solidFill>
                  <a:srgbClr val="001F5F"/>
                </a:solidFill>
                <a:latin typeface="Calibri"/>
                <a:cs typeface="Calibri"/>
              </a:rPr>
              <a:t>latent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heat  flux </a:t>
            </a:r>
            <a:r>
              <a:rPr sz="32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200" i="1" baseline="-21021" dirty="0">
                <a:solidFill>
                  <a:srgbClr val="001F5F"/>
                </a:solidFill>
                <a:latin typeface="Calibri"/>
                <a:cs typeface="Calibri"/>
              </a:rPr>
              <a:t>LH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↑,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and the heat flux </a:t>
            </a:r>
            <a:r>
              <a:rPr sz="3200" spc="-18" dirty="0">
                <a:solidFill>
                  <a:srgbClr val="001F5F"/>
                </a:solidFill>
                <a:latin typeface="Calibri"/>
                <a:cs typeface="Calibri"/>
              </a:rPr>
              <a:t>into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subsurface </a:t>
            </a:r>
            <a:r>
              <a:rPr sz="3200" spc="-26" dirty="0">
                <a:solidFill>
                  <a:srgbClr val="001F5F"/>
                </a:solidFill>
                <a:latin typeface="Calibri"/>
                <a:cs typeface="Calibri"/>
              </a:rPr>
              <a:t>layers  </a:t>
            </a:r>
            <a:r>
              <a:rPr sz="3200" i="1" spc="-9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200" i="1" spc="-13" baseline="-21021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↓. </a:t>
            </a:r>
            <a:endParaRPr lang="en-US" sz="3200" spc="-9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467846" marR="4483" indent="-457200">
              <a:buFont typeface="Courier New" panose="02070309020205020404" pitchFamily="49" charset="0"/>
              <a:buChar char="o"/>
            </a:pPr>
            <a:r>
              <a:rPr sz="3200" spc="-4" dirty="0" smtClean="0">
                <a:solidFill>
                  <a:srgbClr val="001F5F"/>
                </a:solidFill>
                <a:latin typeface="Calibri"/>
                <a:cs typeface="Calibri"/>
              </a:rPr>
              <a:t>Under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steady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conditions the balance equation </a:t>
            </a:r>
            <a:r>
              <a:rPr sz="3200" spc="-22" dirty="0">
                <a:solidFill>
                  <a:srgbClr val="001F5F"/>
                </a:solidFill>
                <a:latin typeface="Calibri"/>
                <a:cs typeface="Calibri"/>
              </a:rPr>
              <a:t>for 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-13" dirty="0">
                <a:solidFill>
                  <a:srgbClr val="001F5F"/>
                </a:solidFill>
                <a:latin typeface="Calibri"/>
                <a:cs typeface="Calibri"/>
              </a:rPr>
              <a:t>energy </a:t>
            </a:r>
            <a:r>
              <a:rPr sz="3200" spc="-9" dirty="0">
                <a:solidFill>
                  <a:srgbClr val="001F5F"/>
                </a:solidFill>
                <a:latin typeface="Calibri"/>
                <a:cs typeface="Calibri"/>
              </a:rPr>
              <a:t>is given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3" dirty="0" smtClean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r>
              <a:rPr lang="en-US" sz="3200" spc="-13" dirty="0" smtClean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lang="en-US" sz="3200" dirty="0">
              <a:latin typeface="Calibri"/>
              <a:cs typeface="Calibri"/>
            </a:endParaRPr>
          </a:p>
          <a:p>
            <a:pPr marL="10646" marR="4483"/>
            <a:r>
              <a:rPr lang="en-US" sz="3200" i="1" spc="-9" dirty="0" smtClean="0">
                <a:solidFill>
                  <a:srgbClr val="C00000"/>
                </a:solidFill>
                <a:latin typeface="Calibri"/>
                <a:cs typeface="Calibri"/>
              </a:rPr>
              <a:t>			</a:t>
            </a:r>
            <a:r>
              <a:rPr sz="3200" i="1" spc="-9" dirty="0" err="1" smtClean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3200" i="1" spc="-13" baseline="25525" dirty="0" err="1" smtClean="0">
                <a:solidFill>
                  <a:srgbClr val="C00000"/>
                </a:solidFill>
                <a:latin typeface="Calibri"/>
                <a:cs typeface="Calibri"/>
              </a:rPr>
              <a:t>sfc</a:t>
            </a:r>
            <a:r>
              <a:rPr sz="3200" i="1" spc="-13" baseline="-21021" dirty="0" err="1" smtClean="0">
                <a:solidFill>
                  <a:srgbClr val="C00000"/>
                </a:solidFill>
                <a:latin typeface="Calibri"/>
                <a:cs typeface="Calibri"/>
              </a:rPr>
              <a:t>rad</a:t>
            </a:r>
            <a:r>
              <a:rPr sz="3200" i="1" spc="-13" baseline="-21021" dirty="0" smtClean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3200" spc="-4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3200" i="1" spc="-9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3200" i="1" spc="-13" baseline="-21021" dirty="0">
                <a:solidFill>
                  <a:srgbClr val="C00000"/>
                </a:solidFill>
                <a:latin typeface="Calibri"/>
                <a:cs typeface="Calibri"/>
              </a:rPr>
              <a:t>SH</a:t>
            </a:r>
            <a:r>
              <a:rPr sz="3200" spc="-9" dirty="0">
                <a:solidFill>
                  <a:srgbClr val="C00000"/>
                </a:solidFill>
                <a:latin typeface="Calibri"/>
                <a:cs typeface="Calibri"/>
              </a:rPr>
              <a:t>↑ </a:t>
            </a:r>
            <a:r>
              <a:rPr sz="3200" spc="-4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32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3200" i="1" baseline="-21021" dirty="0">
                <a:solidFill>
                  <a:srgbClr val="C00000"/>
                </a:solidFill>
                <a:latin typeface="Calibri"/>
                <a:cs typeface="Calibri"/>
              </a:rPr>
              <a:t>LH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↑ </a:t>
            </a:r>
            <a:r>
              <a:rPr sz="3200" spc="-4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3200" i="1" spc="-9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3200" i="1" spc="-13" baseline="-2102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3200" spc="-9" dirty="0">
                <a:solidFill>
                  <a:srgbClr val="C00000"/>
                </a:solidFill>
                <a:latin typeface="Calibri"/>
                <a:cs typeface="Calibri"/>
              </a:rPr>
              <a:t>↓ </a:t>
            </a:r>
            <a:r>
              <a:rPr sz="3200" spc="-4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3200" i="1" spc="4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3200" i="1" spc="6" baseline="-21021" dirty="0">
                <a:solidFill>
                  <a:srgbClr val="C00000"/>
                </a:solidFill>
                <a:latin typeface="Calibri"/>
                <a:cs typeface="Calibri"/>
              </a:rPr>
              <a:t>M  </a:t>
            </a:r>
            <a:r>
              <a:rPr sz="3200" spc="-4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3200" spc="-27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4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57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117" r="10765" b="26493"/>
          <a:stretch/>
        </p:blipFill>
        <p:spPr>
          <a:xfrm>
            <a:off x="894192" y="671638"/>
            <a:ext cx="10792889" cy="3989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" y="4991100"/>
            <a:ext cx="11374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Diurnal variation of the components of the surface energy budget in cloudless conditions at a rural mid-latitude site.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3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1061987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44379" y="0"/>
            <a:ext cx="1182303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CC0000"/>
                </a:solidFill>
              </a:rPr>
              <a:t>Main </a:t>
            </a:r>
            <a:r>
              <a:rPr lang="en-US" altLang="en-US" sz="2800" dirty="0">
                <a:solidFill>
                  <a:srgbClr val="CC0000"/>
                </a:solidFill>
              </a:rPr>
              <a:t>layers of the atmosphere</a:t>
            </a:r>
            <a:r>
              <a:rPr lang="en-US" altLang="en-US" sz="2800" dirty="0">
                <a:solidFill>
                  <a:srgbClr val="B09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identified previously: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Troposphere, Stratosphere</a:t>
            </a:r>
            <a:r>
              <a:rPr lang="en-US" altLang="en-US" sz="2800" b="1" dirty="0">
                <a:solidFill>
                  <a:srgbClr val="002060"/>
                </a:solidFill>
                <a:latin typeface="normal verdana"/>
              </a:rPr>
              <a:t>,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Mesosphere, Thermosphere</a:t>
            </a:r>
            <a:r>
              <a:rPr lang="en-US" altLang="en-US" sz="2800" dirty="0">
                <a:solidFill>
                  <a:srgbClr val="B09040"/>
                </a:solidFill>
                <a:latin typeface="normal verdana"/>
              </a:rPr>
              <a:t> </a:t>
            </a:r>
            <a:endParaRPr lang="en-US" altLang="en-US" sz="2800" dirty="0"/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48301D-421E-4E32-B12B-B260A53B71AC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55564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"/>
          <a:stretch/>
        </p:blipFill>
        <p:spPr bwMode="auto">
          <a:xfrm>
            <a:off x="1443790" y="850231"/>
            <a:ext cx="8763000" cy="58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524000"/>
            <a:ext cx="14763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374" y="265456"/>
            <a:ext cx="7902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troposphere can be subdivided as follows: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0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1059</Words>
  <Application>Microsoft Office PowerPoint</Application>
  <PresentationFormat>Widescreen</PresentationFormat>
  <Paragraphs>133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normal verdana</vt:lpstr>
      <vt:lpstr>Tahoma</vt:lpstr>
      <vt:lpstr>Times New Roman</vt:lpstr>
      <vt:lpstr>Office Theme</vt:lpstr>
      <vt:lpstr>AOSC400-2015 November 05, Lecture # 18</vt:lpstr>
      <vt:lpstr>PowerPoint Presentation</vt:lpstr>
      <vt:lpstr>PowerPoint Presentation</vt:lpstr>
      <vt:lpstr>Radiation Balance at the Earth Surface The net flux of radiation at the earth’s surface results  from a balance between the solar and terrestrial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Reynolds Averaging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Pinker</dc:creator>
  <cp:lastModifiedBy>Pinker</cp:lastModifiedBy>
  <cp:revision>50</cp:revision>
  <dcterms:created xsi:type="dcterms:W3CDTF">2015-10-31T20:15:49Z</dcterms:created>
  <dcterms:modified xsi:type="dcterms:W3CDTF">2015-11-06T15:19:07Z</dcterms:modified>
</cp:coreProperties>
</file>