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72" r:id="rId3"/>
    <p:sldId id="373" r:id="rId4"/>
    <p:sldId id="365" r:id="rId5"/>
    <p:sldId id="366" r:id="rId6"/>
    <p:sldId id="367" r:id="rId7"/>
    <p:sldId id="411" r:id="rId8"/>
    <p:sldId id="409" r:id="rId9"/>
    <p:sldId id="370" r:id="rId10"/>
    <p:sldId id="392" r:id="rId11"/>
    <p:sldId id="393" r:id="rId12"/>
    <p:sldId id="389" r:id="rId13"/>
    <p:sldId id="391" r:id="rId14"/>
    <p:sldId id="369" r:id="rId15"/>
    <p:sldId id="394" r:id="rId16"/>
    <p:sldId id="375" r:id="rId17"/>
    <p:sldId id="351" r:id="rId18"/>
    <p:sldId id="354" r:id="rId19"/>
    <p:sldId id="355" r:id="rId20"/>
    <p:sldId id="412" r:id="rId21"/>
    <p:sldId id="353" r:id="rId22"/>
    <p:sldId id="267" r:id="rId23"/>
    <p:sldId id="348" r:id="rId24"/>
    <p:sldId id="347" r:id="rId25"/>
    <p:sldId id="349" r:id="rId26"/>
    <p:sldId id="417" r:id="rId27"/>
    <p:sldId id="274" r:id="rId28"/>
    <p:sldId id="278" r:id="rId29"/>
    <p:sldId id="277" r:id="rId30"/>
    <p:sldId id="286" r:id="rId31"/>
    <p:sldId id="425" r:id="rId32"/>
    <p:sldId id="427" r:id="rId33"/>
    <p:sldId id="428" r:id="rId34"/>
    <p:sldId id="429" r:id="rId35"/>
    <p:sldId id="430" r:id="rId36"/>
    <p:sldId id="276" r:id="rId37"/>
    <p:sldId id="426" r:id="rId38"/>
    <p:sldId id="282" r:id="rId39"/>
    <p:sldId id="436" r:id="rId40"/>
    <p:sldId id="435" r:id="rId41"/>
    <p:sldId id="431" r:id="rId42"/>
    <p:sldId id="432" r:id="rId43"/>
    <p:sldId id="437" r:id="rId44"/>
    <p:sldId id="439" r:id="rId45"/>
    <p:sldId id="438" r:id="rId46"/>
    <p:sldId id="440" r:id="rId47"/>
    <p:sldId id="433" r:id="rId48"/>
    <p:sldId id="434" r:id="rId49"/>
    <p:sldId id="281" r:id="rId50"/>
    <p:sldId id="280" r:id="rId51"/>
    <p:sldId id="283" r:id="rId52"/>
    <p:sldId id="285" r:id="rId53"/>
    <p:sldId id="284" r:id="rId54"/>
    <p:sldId id="287" r:id="rId55"/>
    <p:sldId id="325" r:id="rId56"/>
    <p:sldId id="288" r:id="rId57"/>
    <p:sldId id="289" r:id="rId58"/>
    <p:sldId id="290" r:id="rId59"/>
    <p:sldId id="294" r:id="rId60"/>
    <p:sldId id="293" r:id="rId61"/>
    <p:sldId id="292" r:id="rId62"/>
    <p:sldId id="291" r:id="rId63"/>
    <p:sldId id="296" r:id="rId64"/>
    <p:sldId id="333" r:id="rId65"/>
    <p:sldId id="334" r:id="rId66"/>
    <p:sldId id="335" r:id="rId67"/>
    <p:sldId id="336" r:id="rId68"/>
    <p:sldId id="337" r:id="rId69"/>
    <p:sldId id="338" r:id="rId70"/>
    <p:sldId id="339" r:id="rId71"/>
    <p:sldId id="340" r:id="rId72"/>
    <p:sldId id="341" r:id="rId73"/>
    <p:sldId id="342" r:id="rId74"/>
    <p:sldId id="343" r:id="rId75"/>
    <p:sldId id="331" r:id="rId76"/>
    <p:sldId id="332" r:id="rId77"/>
    <p:sldId id="329" r:id="rId78"/>
    <p:sldId id="295" r:id="rId79"/>
    <p:sldId id="374" r:id="rId80"/>
    <p:sldId id="376" r:id="rId81"/>
    <p:sldId id="377" r:id="rId82"/>
    <p:sldId id="378" r:id="rId83"/>
    <p:sldId id="383" r:id="rId84"/>
    <p:sldId id="384" r:id="rId85"/>
    <p:sldId id="385" r:id="rId86"/>
    <p:sldId id="386" r:id="rId87"/>
    <p:sldId id="387" r:id="rId88"/>
    <p:sldId id="388"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10" r:id="rId103"/>
    <p:sldId id="408" r:id="rId104"/>
    <p:sldId id="415" r:id="rId105"/>
    <p:sldId id="416" r:id="rId106"/>
    <p:sldId id="413" r:id="rId107"/>
    <p:sldId id="414" r:id="rId108"/>
    <p:sldId id="418" r:id="rId109"/>
    <p:sldId id="419" r:id="rId110"/>
    <p:sldId id="420" r:id="rId111"/>
    <p:sldId id="421" r:id="rId112"/>
    <p:sldId id="422" r:id="rId113"/>
    <p:sldId id="423" r:id="rId114"/>
    <p:sldId id="424"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84C64A-FD03-4BAA-B4C9-8FF3B86CA243}">
          <p14:sldIdLst>
            <p14:sldId id="322"/>
            <p14:sldId id="372"/>
            <p14:sldId id="373"/>
            <p14:sldId id="365"/>
            <p14:sldId id="366"/>
            <p14:sldId id="367"/>
            <p14:sldId id="411"/>
            <p14:sldId id="409"/>
            <p14:sldId id="370"/>
            <p14:sldId id="392"/>
            <p14:sldId id="393"/>
            <p14:sldId id="389"/>
            <p14:sldId id="391"/>
            <p14:sldId id="369"/>
            <p14:sldId id="394"/>
            <p14:sldId id="375"/>
            <p14:sldId id="351"/>
            <p14:sldId id="354"/>
            <p14:sldId id="355"/>
            <p14:sldId id="412"/>
            <p14:sldId id="353"/>
            <p14:sldId id="267"/>
            <p14:sldId id="348"/>
            <p14:sldId id="347"/>
            <p14:sldId id="349"/>
            <p14:sldId id="417"/>
          </p14:sldIdLst>
        </p14:section>
        <p14:section name="Untitled Section" id="{96BA86B0-32E2-4BF7-9C13-4D39466DB92E}">
          <p14:sldIdLst>
            <p14:sldId id="274"/>
            <p14:sldId id="278"/>
            <p14:sldId id="277"/>
            <p14:sldId id="286"/>
            <p14:sldId id="425"/>
            <p14:sldId id="427"/>
            <p14:sldId id="428"/>
            <p14:sldId id="429"/>
            <p14:sldId id="430"/>
            <p14:sldId id="276"/>
            <p14:sldId id="426"/>
            <p14:sldId id="282"/>
            <p14:sldId id="436"/>
            <p14:sldId id="435"/>
            <p14:sldId id="431"/>
            <p14:sldId id="432"/>
            <p14:sldId id="437"/>
            <p14:sldId id="439"/>
            <p14:sldId id="438"/>
            <p14:sldId id="440"/>
            <p14:sldId id="433"/>
            <p14:sldId id="434"/>
            <p14:sldId id="281"/>
            <p14:sldId id="280"/>
            <p14:sldId id="283"/>
            <p14:sldId id="285"/>
            <p14:sldId id="284"/>
            <p14:sldId id="287"/>
            <p14:sldId id="325"/>
            <p14:sldId id="288"/>
            <p14:sldId id="289"/>
            <p14:sldId id="290"/>
            <p14:sldId id="294"/>
            <p14:sldId id="293"/>
            <p14:sldId id="292"/>
            <p14:sldId id="291"/>
            <p14:sldId id="296"/>
            <p14:sldId id="333"/>
            <p14:sldId id="334"/>
            <p14:sldId id="335"/>
            <p14:sldId id="336"/>
            <p14:sldId id="337"/>
            <p14:sldId id="338"/>
            <p14:sldId id="339"/>
            <p14:sldId id="340"/>
            <p14:sldId id="341"/>
            <p14:sldId id="342"/>
            <p14:sldId id="343"/>
            <p14:sldId id="331"/>
            <p14:sldId id="332"/>
            <p14:sldId id="329"/>
            <p14:sldId id="295"/>
            <p14:sldId id="374"/>
            <p14:sldId id="376"/>
            <p14:sldId id="377"/>
            <p14:sldId id="378"/>
            <p14:sldId id="383"/>
            <p14:sldId id="384"/>
            <p14:sldId id="385"/>
            <p14:sldId id="386"/>
            <p14:sldId id="387"/>
            <p14:sldId id="388"/>
            <p14:sldId id="395"/>
            <p14:sldId id="396"/>
            <p14:sldId id="397"/>
            <p14:sldId id="398"/>
            <p14:sldId id="399"/>
            <p14:sldId id="400"/>
            <p14:sldId id="401"/>
            <p14:sldId id="402"/>
            <p14:sldId id="403"/>
            <p14:sldId id="404"/>
            <p14:sldId id="405"/>
            <p14:sldId id="406"/>
            <p14:sldId id="407"/>
            <p14:sldId id="410"/>
            <p14:sldId id="408"/>
            <p14:sldId id="415"/>
            <p14:sldId id="416"/>
            <p14:sldId id="413"/>
            <p14:sldId id="414"/>
            <p14:sldId id="418"/>
            <p14:sldId id="419"/>
            <p14:sldId id="420"/>
            <p14:sldId id="421"/>
            <p14:sldId id="422"/>
            <p14:sldId id="423"/>
            <p14:sldId id="4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69" d="100"/>
          <a:sy n="69" d="100"/>
        </p:scale>
        <p:origin x="90"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88C5F-8F6E-49BB-905F-3C299A0B4DCD}"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406390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88C5F-8F6E-49BB-905F-3C299A0B4DCD}"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253965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88C5F-8F6E-49BB-905F-3C299A0B4DCD}"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233155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88C5F-8F6E-49BB-905F-3C299A0B4DCD}"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42039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88C5F-8F6E-49BB-905F-3C299A0B4DCD}"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363477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88C5F-8F6E-49BB-905F-3C299A0B4DCD}"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68076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88C5F-8F6E-49BB-905F-3C299A0B4DCD}"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202305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88C5F-8F6E-49BB-905F-3C299A0B4DCD}"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142476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88C5F-8F6E-49BB-905F-3C299A0B4DCD}"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306658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88C5F-8F6E-49BB-905F-3C299A0B4DCD}"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103405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88C5F-8F6E-49BB-905F-3C299A0B4DCD}"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94B7E-DB94-462F-9945-01C9031CCB88}" type="slidenum">
              <a:rPr lang="en-US" smtClean="0"/>
              <a:t>‹#›</a:t>
            </a:fld>
            <a:endParaRPr lang="en-US"/>
          </a:p>
        </p:txBody>
      </p:sp>
    </p:spTree>
    <p:extLst>
      <p:ext uri="{BB962C8B-B14F-4D97-AF65-F5344CB8AC3E}">
        <p14:creationId xmlns:p14="http://schemas.microsoft.com/office/powerpoint/2010/main" val="131797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88C5F-8F6E-49BB-905F-3C299A0B4DCD}" type="datetimeFigureOut">
              <a:rPr lang="en-US" smtClean="0"/>
              <a:t>11/23/2015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94B7E-DB94-462F-9945-01C9031CCB88}" type="slidenum">
              <a:rPr lang="en-US" smtClean="0"/>
              <a:t>‹#›</a:t>
            </a:fld>
            <a:endParaRPr lang="en-US"/>
          </a:p>
        </p:txBody>
      </p:sp>
    </p:spTree>
    <p:extLst>
      <p:ext uri="{BB962C8B-B14F-4D97-AF65-F5344CB8AC3E}">
        <p14:creationId xmlns:p14="http://schemas.microsoft.com/office/powerpoint/2010/main" val="18488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wmf"/></Relationships>
</file>

<file path=ppt/slides/_rels/slide6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wmf"/><Relationship Id="rId5" Type="http://schemas.openxmlformats.org/officeDocument/2006/relationships/oleObject" Target="../embeddings/oleObject4.bin"/><Relationship Id="rId4" Type="http://schemas.openxmlformats.org/officeDocument/2006/relationships/image" Target="../media/image4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0.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1.w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4.wmf"/><Relationship Id="rId5" Type="http://schemas.openxmlformats.org/officeDocument/2006/relationships/oleObject" Target="../embeddings/oleObject11.bin"/><Relationship Id="rId4" Type="http://schemas.openxmlformats.org/officeDocument/2006/relationships/image" Target="../media/image53.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6.wmf"/><Relationship Id="rId5" Type="http://schemas.openxmlformats.org/officeDocument/2006/relationships/oleObject" Target="../embeddings/oleObject13.bin"/><Relationship Id="rId4" Type="http://schemas.openxmlformats.org/officeDocument/2006/relationships/image" Target="../media/image55.wmf"/></Relationships>
</file>

<file path=ppt/slides/_rels/slide7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8.wmf"/><Relationship Id="rId5" Type="http://schemas.openxmlformats.org/officeDocument/2006/relationships/oleObject" Target="../embeddings/oleObject15.bin"/><Relationship Id="rId4" Type="http://schemas.openxmlformats.org/officeDocument/2006/relationships/image" Target="../media/image57.wmf"/></Relationships>
</file>

<file path=ppt/slides/_rels/slide7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18.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2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5.wmf"/><Relationship Id="rId5" Type="http://schemas.openxmlformats.org/officeDocument/2006/relationships/oleObject" Target="../embeddings/oleObject22.bin"/><Relationship Id="rId4" Type="http://schemas.openxmlformats.org/officeDocument/2006/relationships/image" Target="../media/image64.wmf"/></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November 05, Lecture # 18</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5078313"/>
          </a:xfrm>
          <a:prstGeom prst="rect">
            <a:avLst/>
          </a:prstGeom>
        </p:spPr>
        <p:txBody>
          <a:bodyPr wrap="square">
            <a:spAutoFit/>
          </a:bodyPr>
          <a:lstStyle/>
          <a:p>
            <a:r>
              <a:rPr lang="en-US" sz="3600" dirty="0">
                <a:solidFill>
                  <a:srgbClr val="C00000"/>
                </a:solidFill>
              </a:rPr>
              <a:t>Chapter 9</a:t>
            </a:r>
            <a:r>
              <a:rPr lang="en-US" sz="3600" dirty="0" smtClean="0">
                <a:solidFill>
                  <a:srgbClr val="C00000"/>
                </a:solidFill>
              </a:rPr>
              <a:t>:</a:t>
            </a:r>
          </a:p>
          <a:p>
            <a:pPr marL="457200" indent="-457200">
              <a:buFont typeface="Courier New" panose="02070309020205020404" pitchFamily="49" charset="0"/>
              <a:buChar char="o"/>
            </a:pPr>
            <a:r>
              <a:rPr lang="en-US" sz="3600" dirty="0" smtClean="0">
                <a:solidFill>
                  <a:srgbClr val="C00000"/>
                </a:solidFill>
              </a:rPr>
              <a:t>Connection between Chapter 4 and  Chapter 9</a:t>
            </a:r>
          </a:p>
          <a:p>
            <a:pPr marL="457200" indent="-457200">
              <a:buFont typeface="Courier New" panose="02070309020205020404" pitchFamily="49" charset="0"/>
              <a:buChar char="o"/>
            </a:pPr>
            <a:r>
              <a:rPr lang="en-US" sz="3600" spc="-35" dirty="0">
                <a:cs typeface="Calibri"/>
              </a:rPr>
              <a:t>Components of the </a:t>
            </a:r>
            <a:r>
              <a:rPr lang="en-US" sz="3600" dirty="0">
                <a:cs typeface="Calibri"/>
              </a:rPr>
              <a:t> </a:t>
            </a:r>
            <a:r>
              <a:rPr lang="en-US" sz="3600" spc="-13" dirty="0">
                <a:solidFill>
                  <a:srgbClr val="C00000"/>
                </a:solidFill>
                <a:cs typeface="Calibri"/>
              </a:rPr>
              <a:t>Surface</a:t>
            </a:r>
            <a:r>
              <a:rPr lang="en-US" sz="3600" spc="44" dirty="0">
                <a:solidFill>
                  <a:srgbClr val="C00000"/>
                </a:solidFill>
                <a:cs typeface="Calibri"/>
              </a:rPr>
              <a:t> </a:t>
            </a:r>
            <a:r>
              <a:rPr lang="en-US" sz="3600" spc="-13" dirty="0">
                <a:solidFill>
                  <a:srgbClr val="C00000"/>
                </a:solidFill>
                <a:cs typeface="Calibri"/>
              </a:rPr>
              <a:t>Energy</a:t>
            </a:r>
            <a:r>
              <a:rPr lang="en-US" sz="3600" spc="22" dirty="0">
                <a:solidFill>
                  <a:srgbClr val="C00000"/>
                </a:solidFill>
                <a:cs typeface="Calibri"/>
              </a:rPr>
              <a:t> </a:t>
            </a:r>
            <a:r>
              <a:rPr lang="en-US" sz="3600" spc="-13" dirty="0" smtClean="0">
                <a:solidFill>
                  <a:srgbClr val="C00000"/>
                </a:solidFill>
                <a:cs typeface="Calibri"/>
              </a:rPr>
              <a:t>Budget </a:t>
            </a:r>
            <a:r>
              <a:rPr lang="en-US" sz="3600" spc="-4" dirty="0" smtClean="0">
                <a:solidFill>
                  <a:srgbClr val="C00000"/>
                </a:solidFill>
                <a:cs typeface="Calibri"/>
              </a:rPr>
              <a:t>(S</a:t>
            </a:r>
            <a:r>
              <a:rPr lang="en-US" sz="3600" b="1" spc="-4" dirty="0" smtClean="0">
                <a:cs typeface="Calibri"/>
              </a:rPr>
              <a:t>E</a:t>
            </a:r>
            <a:r>
              <a:rPr lang="en-US" sz="3600" spc="-4" dirty="0" smtClean="0">
                <a:solidFill>
                  <a:srgbClr val="C00000"/>
                </a:solidFill>
                <a:cs typeface="Calibri"/>
              </a:rPr>
              <a:t>B)-in addition to radiation also </a:t>
            </a:r>
            <a:r>
              <a:rPr lang="en-US" sz="3600" spc="-4" dirty="0" smtClean="0">
                <a:cs typeface="Calibri"/>
              </a:rPr>
              <a:t>fluxes</a:t>
            </a:r>
            <a:r>
              <a:rPr lang="en-US" sz="3600" spc="-4" dirty="0" smtClean="0">
                <a:solidFill>
                  <a:srgbClr val="C00000"/>
                </a:solidFill>
                <a:cs typeface="Calibri"/>
              </a:rPr>
              <a:t> of </a:t>
            </a:r>
            <a:r>
              <a:rPr lang="en-US" sz="3600" i="1" spc="-4" dirty="0" smtClean="0">
                <a:cs typeface="Calibri"/>
              </a:rPr>
              <a:t>heat and moisture.</a:t>
            </a:r>
          </a:p>
          <a:p>
            <a:pPr marL="457200" indent="-457200">
              <a:buFont typeface="Courier New" panose="02070309020205020404" pitchFamily="49" charset="0"/>
              <a:buChar char="o"/>
            </a:pPr>
            <a:r>
              <a:rPr lang="en-US" sz="3600" spc="-4" dirty="0" smtClean="0">
                <a:solidFill>
                  <a:srgbClr val="C00000"/>
                </a:solidFill>
                <a:cs typeface="Calibri"/>
              </a:rPr>
              <a:t>Fluxes of </a:t>
            </a:r>
            <a:r>
              <a:rPr lang="en-US" sz="3600" spc="-4" dirty="0" smtClean="0">
                <a:cs typeface="Calibri"/>
              </a:rPr>
              <a:t>heat</a:t>
            </a:r>
            <a:r>
              <a:rPr lang="en-US" sz="3600" spc="-4" dirty="0" smtClean="0">
                <a:solidFill>
                  <a:srgbClr val="C00000"/>
                </a:solidFill>
                <a:cs typeface="Calibri"/>
              </a:rPr>
              <a:t> and </a:t>
            </a:r>
            <a:r>
              <a:rPr lang="en-US" sz="3600" spc="-4" dirty="0" smtClean="0">
                <a:cs typeface="Calibri"/>
              </a:rPr>
              <a:t>moisture</a:t>
            </a:r>
            <a:r>
              <a:rPr lang="en-US" sz="3600" spc="-4" dirty="0" smtClean="0">
                <a:solidFill>
                  <a:srgbClr val="C00000"/>
                </a:solidFill>
                <a:cs typeface="Calibri"/>
              </a:rPr>
              <a:t> are transported by </a:t>
            </a:r>
            <a:r>
              <a:rPr lang="en-US" sz="3600" spc="-4" dirty="0" smtClean="0">
                <a:cs typeface="Calibri"/>
              </a:rPr>
              <a:t>turbulence</a:t>
            </a:r>
          </a:p>
          <a:p>
            <a:pPr marL="457200" indent="-457200">
              <a:buFont typeface="Courier New" panose="02070309020205020404" pitchFamily="49" charset="0"/>
              <a:buChar char="o"/>
            </a:pPr>
            <a:r>
              <a:rPr lang="en-US" altLang="en-US" sz="3600" dirty="0" smtClean="0">
                <a:solidFill>
                  <a:srgbClr val="002060"/>
                </a:solidFill>
              </a:rPr>
              <a:t>What is Planetary Boundary Layer (PBL)? </a:t>
            </a:r>
          </a:p>
          <a:p>
            <a:pPr marL="457200" indent="-457200">
              <a:buFont typeface="Courier New" panose="02070309020205020404" pitchFamily="49" charset="0"/>
              <a:buChar char="o"/>
            </a:pPr>
            <a:r>
              <a:rPr lang="en-US" altLang="en-US" sz="3600" dirty="0" smtClean="0">
                <a:solidFill>
                  <a:srgbClr val="002060"/>
                </a:solidFill>
              </a:rPr>
              <a:t>Concept of Capping Inversion</a:t>
            </a:r>
          </a:p>
          <a:p>
            <a:pPr marL="457200" indent="-457200">
              <a:buFont typeface="Courier New" panose="02070309020205020404" pitchFamily="49" charset="0"/>
              <a:buChar char="o"/>
            </a:pPr>
            <a:r>
              <a:rPr lang="en-US" sz="3600" spc="-4" dirty="0" smtClean="0">
                <a:solidFill>
                  <a:srgbClr val="C00000"/>
                </a:solidFill>
                <a:cs typeface="Calibri"/>
              </a:rPr>
              <a:t>What </a:t>
            </a:r>
            <a:r>
              <a:rPr lang="en-US" sz="3600" spc="-4" dirty="0">
                <a:solidFill>
                  <a:srgbClr val="C00000"/>
                </a:solidFill>
                <a:cs typeface="Calibri"/>
              </a:rPr>
              <a:t>is turbulence</a:t>
            </a:r>
            <a:r>
              <a:rPr lang="en-US" sz="3600" spc="-4" dirty="0" smtClean="0">
                <a:solidFill>
                  <a:srgbClr val="C00000"/>
                </a:solidFill>
                <a:cs typeface="Calibri"/>
              </a:rPr>
              <a:t>? How do we represent it?</a:t>
            </a:r>
            <a:endParaRPr lang="en-US" sz="3600" dirty="0">
              <a:solidFill>
                <a:srgbClr val="C00000"/>
              </a:solidFill>
            </a:endParaRP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134239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94195"/>
          </a:xfrm>
          <a:prstGeom prst="rect">
            <a:avLst/>
          </a:prstGeom>
        </p:spPr>
        <p:txBody>
          <a:bodyPr wrap="square">
            <a:spAutoFit/>
          </a:bodyPr>
          <a:lstStyle/>
          <a:p>
            <a:pPr marL="571500" indent="-571500">
              <a:buFont typeface="Courier New" panose="02070309020205020404" pitchFamily="49" charset="0"/>
              <a:buChar char="o"/>
            </a:pPr>
            <a:r>
              <a:rPr lang="en-US" sz="3400" dirty="0" smtClean="0">
                <a:solidFill>
                  <a:srgbClr val="002060"/>
                </a:solidFill>
              </a:rPr>
              <a:t>The </a:t>
            </a:r>
            <a:r>
              <a:rPr lang="en-US" sz="3400" dirty="0">
                <a:solidFill>
                  <a:srgbClr val="C00000"/>
                </a:solidFill>
              </a:rPr>
              <a:t>Earth's surface </a:t>
            </a:r>
            <a:r>
              <a:rPr lang="en-US" sz="3400" dirty="0">
                <a:solidFill>
                  <a:srgbClr val="002060"/>
                </a:solidFill>
              </a:rPr>
              <a:t>is the </a:t>
            </a:r>
            <a:r>
              <a:rPr lang="en-US" sz="3400" dirty="0">
                <a:solidFill>
                  <a:srgbClr val="C00000"/>
                </a:solidFill>
              </a:rPr>
              <a:t>bottom boundary </a:t>
            </a:r>
            <a:r>
              <a:rPr lang="en-US" sz="3400" dirty="0">
                <a:solidFill>
                  <a:srgbClr val="002060"/>
                </a:solidFill>
              </a:rPr>
              <a:t>of the atmosphere. </a:t>
            </a:r>
            <a:endParaRPr lang="en-US" sz="3400" dirty="0" smtClean="0">
              <a:solidFill>
                <a:srgbClr val="002060"/>
              </a:solidFill>
            </a:endParaRPr>
          </a:p>
          <a:p>
            <a:pPr marL="571500" indent="-571500">
              <a:buFont typeface="Courier New" panose="02070309020205020404" pitchFamily="49" charset="0"/>
              <a:buChar char="o"/>
            </a:pPr>
            <a:r>
              <a:rPr lang="en-US" sz="3400" dirty="0" smtClean="0">
                <a:solidFill>
                  <a:srgbClr val="002060"/>
                </a:solidFill>
              </a:rPr>
              <a:t>The </a:t>
            </a:r>
            <a:r>
              <a:rPr lang="en-US" sz="3400" dirty="0">
                <a:solidFill>
                  <a:srgbClr val="002060"/>
                </a:solidFill>
              </a:rPr>
              <a:t>portion of the </a:t>
            </a:r>
            <a:r>
              <a:rPr lang="en-US" sz="3400" dirty="0">
                <a:solidFill>
                  <a:srgbClr val="C00000"/>
                </a:solidFill>
              </a:rPr>
              <a:t>atmosphere</a:t>
            </a:r>
            <a:r>
              <a:rPr lang="en-US" sz="3400" dirty="0">
                <a:solidFill>
                  <a:srgbClr val="002060"/>
                </a:solidFill>
              </a:rPr>
              <a:t> </a:t>
            </a:r>
            <a:r>
              <a:rPr lang="en-US" sz="3400" dirty="0">
                <a:solidFill>
                  <a:srgbClr val="C00000"/>
                </a:solidFill>
              </a:rPr>
              <a:t>most affected </a:t>
            </a:r>
            <a:r>
              <a:rPr lang="en-US" sz="3400" dirty="0">
                <a:solidFill>
                  <a:srgbClr val="002060"/>
                </a:solidFill>
              </a:rPr>
              <a:t>by that boundary is called the </a:t>
            </a:r>
            <a:r>
              <a:rPr lang="en-US" sz="3400" dirty="0">
                <a:solidFill>
                  <a:srgbClr val="C00000"/>
                </a:solidFill>
              </a:rPr>
              <a:t>atmospheric boundary layer </a:t>
            </a:r>
            <a:r>
              <a:rPr lang="en-US" sz="3400" dirty="0">
                <a:solidFill>
                  <a:srgbClr val="002060"/>
                </a:solidFill>
              </a:rPr>
              <a:t>(</a:t>
            </a:r>
            <a:r>
              <a:rPr lang="en-US" sz="3400" dirty="0" smtClean="0">
                <a:solidFill>
                  <a:srgbClr val="002060"/>
                </a:solidFill>
              </a:rPr>
              <a:t>ABL)</a:t>
            </a:r>
          </a:p>
          <a:p>
            <a:pPr marL="571500" indent="-571500">
              <a:buFont typeface="Courier New" panose="02070309020205020404" pitchFamily="49" charset="0"/>
              <a:buChar char="o"/>
            </a:pPr>
            <a:r>
              <a:rPr lang="en-US" sz="3400" dirty="0" smtClean="0">
                <a:solidFill>
                  <a:srgbClr val="002060"/>
                </a:solidFill>
              </a:rPr>
              <a:t>The </a:t>
            </a:r>
            <a:r>
              <a:rPr lang="en-US" sz="3400" dirty="0">
                <a:solidFill>
                  <a:srgbClr val="C00000"/>
                </a:solidFill>
              </a:rPr>
              <a:t>thickness </a:t>
            </a:r>
            <a:r>
              <a:rPr lang="en-US" sz="3400" dirty="0">
                <a:solidFill>
                  <a:srgbClr val="002060"/>
                </a:solidFill>
              </a:rPr>
              <a:t>of the boundary layer is quite </a:t>
            </a:r>
            <a:r>
              <a:rPr lang="en-US" sz="3400" dirty="0">
                <a:solidFill>
                  <a:srgbClr val="C00000"/>
                </a:solidFill>
              </a:rPr>
              <a:t>vari­able</a:t>
            </a:r>
            <a:r>
              <a:rPr lang="en-US" sz="3400" dirty="0">
                <a:solidFill>
                  <a:srgbClr val="002060"/>
                </a:solidFill>
              </a:rPr>
              <a:t> in space and time. Normally -1 or 2 km thick (i.e., occupying the bottom 10 to 20% of the troposphere), it can range from </a:t>
            </a:r>
            <a:r>
              <a:rPr lang="en-US" sz="3400" dirty="0">
                <a:solidFill>
                  <a:srgbClr val="C00000"/>
                </a:solidFill>
              </a:rPr>
              <a:t>tens of meters to 4 km or more</a:t>
            </a:r>
            <a:r>
              <a:rPr lang="en-US" sz="3400" dirty="0">
                <a:solidFill>
                  <a:srgbClr val="002060"/>
                </a:solidFill>
              </a:rPr>
              <a:t>. </a:t>
            </a:r>
          </a:p>
          <a:p>
            <a:pPr marL="571500" indent="-571500">
              <a:buFont typeface="Courier New" panose="02070309020205020404" pitchFamily="49" charset="0"/>
              <a:buChar char="o"/>
            </a:pPr>
            <a:r>
              <a:rPr lang="en-US" sz="3400" dirty="0" smtClean="0">
                <a:solidFill>
                  <a:srgbClr val="C00000"/>
                </a:solidFill>
              </a:rPr>
              <a:t>Turbulence</a:t>
            </a:r>
            <a:r>
              <a:rPr lang="en-US" sz="3400" dirty="0" smtClean="0">
                <a:solidFill>
                  <a:srgbClr val="002060"/>
                </a:solidFill>
              </a:rPr>
              <a:t> </a:t>
            </a:r>
            <a:r>
              <a:rPr lang="en-US" sz="3400" dirty="0">
                <a:solidFill>
                  <a:srgbClr val="002060"/>
                </a:solidFill>
              </a:rPr>
              <a:t>and </a:t>
            </a:r>
            <a:r>
              <a:rPr lang="en-US" sz="3400" dirty="0">
                <a:solidFill>
                  <a:srgbClr val="C00000"/>
                </a:solidFill>
              </a:rPr>
              <a:t>static stability </a:t>
            </a:r>
            <a:r>
              <a:rPr lang="en-US" sz="3400" dirty="0">
                <a:solidFill>
                  <a:srgbClr val="002060"/>
                </a:solidFill>
              </a:rPr>
              <a:t>conspire to </a:t>
            </a:r>
            <a:r>
              <a:rPr lang="en-US" sz="3400" dirty="0">
                <a:solidFill>
                  <a:srgbClr val="C00000"/>
                </a:solidFill>
              </a:rPr>
              <a:t>sand­wich</a:t>
            </a:r>
            <a:r>
              <a:rPr lang="en-US" sz="3400" dirty="0">
                <a:solidFill>
                  <a:srgbClr val="002060"/>
                </a:solidFill>
              </a:rPr>
              <a:t> a strong stable layer </a:t>
            </a:r>
            <a:r>
              <a:rPr lang="en-US" sz="3400" dirty="0" smtClean="0">
                <a:solidFill>
                  <a:srgbClr val="002060"/>
                </a:solidFill>
              </a:rPr>
              <a:t>(</a:t>
            </a:r>
            <a:r>
              <a:rPr lang="en-US" sz="3400" dirty="0" smtClean="0">
                <a:solidFill>
                  <a:srgbClr val="C00000"/>
                </a:solidFill>
              </a:rPr>
              <a:t>capping </a:t>
            </a:r>
            <a:r>
              <a:rPr lang="en-US" sz="3400" dirty="0">
                <a:solidFill>
                  <a:srgbClr val="C00000"/>
                </a:solidFill>
              </a:rPr>
              <a:t>inversion</a:t>
            </a:r>
            <a:r>
              <a:rPr lang="en-US" sz="3400" dirty="0">
                <a:solidFill>
                  <a:srgbClr val="002060"/>
                </a:solidFill>
              </a:rPr>
              <a:t>) between the boundary layer below and the rest of the troposphere above ( called the free atmosphere). </a:t>
            </a:r>
            <a:endParaRPr lang="en-US" sz="3400" dirty="0" smtClean="0">
              <a:solidFill>
                <a:srgbClr val="002060"/>
              </a:solidFill>
            </a:endParaRPr>
          </a:p>
          <a:p>
            <a:pPr marL="571500" indent="-571500">
              <a:buFont typeface="Courier New" panose="02070309020205020404" pitchFamily="49" charset="0"/>
              <a:buChar char="o"/>
            </a:pPr>
            <a:r>
              <a:rPr lang="en-US" sz="3400" dirty="0" smtClean="0">
                <a:solidFill>
                  <a:srgbClr val="C00000"/>
                </a:solidFill>
              </a:rPr>
              <a:t>This </a:t>
            </a:r>
            <a:r>
              <a:rPr lang="en-US" sz="3400" dirty="0">
                <a:solidFill>
                  <a:srgbClr val="C00000"/>
                </a:solidFill>
              </a:rPr>
              <a:t>stable layer traps </a:t>
            </a:r>
            <a:r>
              <a:rPr lang="en-US" sz="3400" dirty="0" smtClean="0">
                <a:solidFill>
                  <a:srgbClr val="C00000"/>
                </a:solidFill>
              </a:rPr>
              <a:t>pol­lutants</a:t>
            </a:r>
            <a:r>
              <a:rPr lang="en-US" sz="3400" dirty="0">
                <a:solidFill>
                  <a:srgbClr val="C00000"/>
                </a:solidFill>
              </a:rPr>
              <a:t>, </a:t>
            </a:r>
            <a:r>
              <a:rPr lang="en-US" sz="3400" dirty="0" smtClean="0">
                <a:solidFill>
                  <a:srgbClr val="C00000"/>
                </a:solidFill>
              </a:rPr>
              <a:t>moisture and </a:t>
            </a:r>
            <a:r>
              <a:rPr lang="en-US" sz="3400" dirty="0">
                <a:solidFill>
                  <a:srgbClr val="C00000"/>
                </a:solidFill>
              </a:rPr>
              <a:t>prevents </a:t>
            </a:r>
            <a:r>
              <a:rPr lang="en-US" sz="3400" dirty="0" smtClean="0">
                <a:solidFill>
                  <a:srgbClr val="C00000"/>
                </a:solidFill>
              </a:rPr>
              <a:t> </a:t>
            </a:r>
            <a:r>
              <a:rPr lang="en-US" sz="3400" dirty="0">
                <a:solidFill>
                  <a:srgbClr val="C00000"/>
                </a:solidFill>
              </a:rPr>
              <a:t>the surface friction from being felt by the free atmosphere</a:t>
            </a:r>
            <a:r>
              <a:rPr lang="en-US" sz="3400" dirty="0"/>
              <a:t>. </a:t>
            </a:r>
          </a:p>
        </p:txBody>
      </p:sp>
    </p:spTree>
    <p:extLst>
      <p:ext uri="{BB962C8B-B14F-4D97-AF65-F5344CB8AC3E}">
        <p14:creationId xmlns:p14="http://schemas.microsoft.com/office/powerpoint/2010/main" val="38580953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0281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6243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744"/>
            <a:ext cx="12191999" cy="7232749"/>
          </a:xfrm>
          <a:prstGeom prst="rect">
            <a:avLst/>
          </a:prstGeom>
        </p:spPr>
        <p:txBody>
          <a:bodyPr wrap="square">
            <a:spAutoFit/>
          </a:bodyPr>
          <a:lstStyle/>
          <a:p>
            <a:pPr hangingPunct="0"/>
            <a:r>
              <a:rPr lang="en-US" sz="4000" dirty="0" smtClean="0">
                <a:solidFill>
                  <a:srgbClr val="C00000"/>
                </a:solidFill>
                <a:latin typeface="Times New Roman" panose="02020603050405020304" pitchFamily="18" charset="0"/>
                <a:ea typeface="Times New Roman" panose="02020603050405020304" pitchFamily="18" charset="0"/>
              </a:rPr>
              <a:t>How if heat transported?</a:t>
            </a:r>
          </a:p>
          <a:p>
            <a:pPr hangingPunct="0"/>
            <a:endParaRPr lang="en-US" sz="4000" dirty="0" smtClean="0">
              <a:solidFill>
                <a:srgbClr val="C00000"/>
              </a:solidFill>
              <a:latin typeface="Times New Roman" panose="02020603050405020304" pitchFamily="18" charset="0"/>
              <a:ea typeface="Times New Roman" panose="02020603050405020304" pitchFamily="18" charset="0"/>
            </a:endParaRPr>
          </a:p>
          <a:p>
            <a:pPr hangingPunct="0"/>
            <a:r>
              <a:rPr lang="en-US" sz="3200" dirty="0" smtClean="0">
                <a:solidFill>
                  <a:srgbClr val="C00000"/>
                </a:solidFill>
                <a:latin typeface="Times New Roman" panose="02020603050405020304" pitchFamily="18" charset="0"/>
                <a:ea typeface="Times New Roman" panose="02020603050405020304" pitchFamily="18" charset="0"/>
              </a:rPr>
              <a:t>Conduction </a:t>
            </a:r>
            <a:r>
              <a:rPr lang="en-US" sz="3200" dirty="0">
                <a:latin typeface="Times New Roman" panose="02020603050405020304" pitchFamily="18" charset="0"/>
                <a:ea typeface="Times New Roman" panose="02020603050405020304" pitchFamily="18" charset="0"/>
              </a:rPr>
              <a:t>– principal method of heat transfer in ground.</a:t>
            </a:r>
          </a:p>
          <a:p>
            <a:pPr hangingPunct="0"/>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Air </a:t>
            </a:r>
            <a:r>
              <a:rPr lang="en-US" sz="3200" dirty="0">
                <a:latin typeface="Times New Roman" panose="02020603050405020304" pitchFamily="18" charset="0"/>
                <a:ea typeface="Times New Roman" panose="02020603050405020304" pitchFamily="18" charset="0"/>
              </a:rPr>
              <a:t>temperature – determined principally by –</a:t>
            </a:r>
          </a:p>
          <a:p>
            <a:pPr hangingPunct="0"/>
            <a:r>
              <a:rPr lang="en-US" sz="3200" dirty="0">
                <a:latin typeface="Times New Roman" panose="02020603050405020304" pitchFamily="18" charset="0"/>
                <a:ea typeface="Times New Roman" panose="02020603050405020304" pitchFamily="18" charset="0"/>
              </a:rPr>
              <a:t> </a:t>
            </a:r>
          </a:p>
          <a:p>
            <a:pPr hangingPunct="0"/>
            <a:r>
              <a:rPr lang="en-US" sz="3200" dirty="0">
                <a:latin typeface="Times New Roman" panose="02020603050405020304" pitchFamily="18" charset="0"/>
                <a:ea typeface="Times New Roman" panose="02020603050405020304" pitchFamily="18" charset="0"/>
              </a:rPr>
              <a:t>a</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Radiative flux divergence</a:t>
            </a:r>
          </a:p>
          <a:p>
            <a:pPr hangingPunct="0"/>
            <a:r>
              <a:rPr lang="en-US" sz="3200" dirty="0">
                <a:latin typeface="Times New Roman" panose="02020603050405020304" pitchFamily="18" charset="0"/>
                <a:ea typeface="Times New Roman" panose="02020603050405020304" pitchFamily="18" charset="0"/>
              </a:rPr>
              <a:t>b</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Advection</a:t>
            </a:r>
          </a:p>
          <a:p>
            <a:pPr hangingPunct="0"/>
            <a:r>
              <a:rPr lang="en-US" sz="3200" dirty="0">
                <a:latin typeface="Times New Roman" panose="02020603050405020304" pitchFamily="18" charset="0"/>
                <a:ea typeface="Times New Roman" panose="02020603050405020304" pitchFamily="18" charset="0"/>
              </a:rPr>
              <a:t>c</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Convection</a:t>
            </a:r>
          </a:p>
          <a:p>
            <a:pPr hangingPunct="0"/>
            <a:r>
              <a:rPr lang="en-US" sz="3200" dirty="0">
                <a:latin typeface="Times New Roman" panose="02020603050405020304" pitchFamily="18" charset="0"/>
                <a:ea typeface="Times New Roman" panose="02020603050405020304" pitchFamily="18" charset="0"/>
              </a:rPr>
              <a:t>d</a:t>
            </a:r>
            <a:r>
              <a:rPr lang="en-US" sz="3200" dirty="0" smtClean="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Latent heat exchanges by evaporation and condensation</a:t>
            </a:r>
          </a:p>
          <a:p>
            <a:pPr hangingPunct="0"/>
            <a:r>
              <a:rPr lang="en-US" sz="3200" dirty="0">
                <a:latin typeface="Times New Roman" panose="02020603050405020304" pitchFamily="18" charset="0"/>
                <a:ea typeface="Times New Roman" panose="02020603050405020304" pitchFamily="18" charset="0"/>
              </a:rPr>
              <a:t>  </a:t>
            </a:r>
          </a:p>
          <a:p>
            <a:pPr indent="457200" hangingPunct="0"/>
            <a:r>
              <a:rPr lang="en-US" sz="3200" dirty="0">
                <a:latin typeface="Times New Roman" panose="02020603050405020304" pitchFamily="18" charset="0"/>
                <a:ea typeface="Times New Roman" panose="02020603050405020304" pitchFamily="18" charset="0"/>
              </a:rPr>
              <a:t>Advection import – if earth surface not uniform (motion of warm air across a cooler lake). </a:t>
            </a:r>
            <a:r>
              <a:rPr lang="en-US" sz="3200" dirty="0" smtClean="0">
                <a:latin typeface="Times New Roman" panose="02020603050405020304" pitchFamily="18" charset="0"/>
                <a:ea typeface="Times New Roman" panose="02020603050405020304" pitchFamily="18" charset="0"/>
              </a:rPr>
              <a:t>Advection </a:t>
            </a:r>
            <a:r>
              <a:rPr lang="en-US" sz="3200" dirty="0">
                <a:latin typeface="Times New Roman" panose="02020603050405020304" pitchFamily="18" charset="0"/>
                <a:ea typeface="Times New Roman" panose="02020603050405020304" pitchFamily="18" charset="0"/>
              </a:rPr>
              <a:t>term doesn’t appear in energy balance because wind flow is </a:t>
            </a:r>
            <a:r>
              <a:rPr lang="en-US" sz="3200" dirty="0" smtClean="0">
                <a:latin typeface="Times New Roman" panose="02020603050405020304" pitchFamily="18" charset="0"/>
                <a:ea typeface="Times New Roman" panose="02020603050405020304" pitchFamily="18" charset="0"/>
              </a:rPr>
              <a:t>horizontal.</a:t>
            </a:r>
            <a:endParaRPr lang="en-US" sz="3200" dirty="0">
              <a:latin typeface="Times New Roman" panose="02020603050405020304" pitchFamily="18" charset="0"/>
              <a:ea typeface="Times New Roman" panose="02020603050405020304" pitchFamily="18" charset="0"/>
            </a:endParaRPr>
          </a:p>
          <a:p>
            <a:pPr hangingPunct="0"/>
            <a:r>
              <a:rPr lang="en-US" sz="32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936748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096000" cy="3416320"/>
          </a:xfrm>
          <a:prstGeom prst="rect">
            <a:avLst/>
          </a:prstGeom>
        </p:spPr>
        <p:txBody>
          <a:bodyPr>
            <a:spAutoFit/>
          </a:bodyPr>
          <a:lstStyle/>
          <a:p>
            <a:r>
              <a:rPr lang="en-US" dirty="0"/>
              <a:t>Air masses1 are boundary layers that form over different surfaces. Temperature differences between neighboring air masses cause </a:t>
            </a:r>
            <a:r>
              <a:rPr lang="en-US" dirty="0" err="1"/>
              <a:t>baroclinicity</a:t>
            </a:r>
            <a:r>
              <a:rPr lang="en-US" dirty="0"/>
              <a:t> that drives extratropical cyclones. Heat and humidity trapped in the boundary layer are important fuels for convec­tive clouds. The capping inversion inhibits thunder­storm formation, allowing the buildup of convective available potential energy ( CAPE) in the free atmos­phere. Wind shear in the boundary layer, caused by drag near the ground, generates horizontal vorticity that can be tilted by the updrafts in convective clouds to form tornadoes. Dissipation of kinetic energy within the boundary layer serves as a brake on large­scale wind system</a:t>
            </a:r>
          </a:p>
        </p:txBody>
      </p:sp>
    </p:spTree>
    <p:extLst>
      <p:ext uri="{BB962C8B-B14F-4D97-AF65-F5344CB8AC3E}">
        <p14:creationId xmlns:p14="http://schemas.microsoft.com/office/powerpoint/2010/main" val="37055254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0" y="218762"/>
            <a:ext cx="11438021" cy="8463855"/>
          </a:xfrm>
          <a:prstGeom prst="rect">
            <a:avLst/>
          </a:prstGeom>
        </p:spPr>
        <p:txBody>
          <a:bodyPr wrap="square">
            <a:spAutoFit/>
          </a:bodyPr>
          <a:lstStyle/>
          <a:p>
            <a:r>
              <a:rPr lang="en-US" sz="3200" dirty="0" smtClean="0"/>
              <a:t>The </a:t>
            </a:r>
            <a:r>
              <a:rPr lang="en-US" sz="3200" dirty="0"/>
              <a:t>Earth's surface is the bottom boundary of the atmosphere. </a:t>
            </a:r>
            <a:endParaRPr lang="en-US" sz="3200" dirty="0" smtClean="0"/>
          </a:p>
          <a:p>
            <a:r>
              <a:rPr lang="en-US" sz="3200" dirty="0" smtClean="0"/>
              <a:t>The </a:t>
            </a:r>
            <a:r>
              <a:rPr lang="en-US" sz="3200" dirty="0"/>
              <a:t>portion of the atmosphere most affected by that boundary is called the atmospheric boundary layer (</a:t>
            </a:r>
            <a:r>
              <a:rPr lang="en-US" sz="3200" dirty="0" smtClean="0"/>
              <a:t>ABL)   </a:t>
            </a:r>
            <a:r>
              <a:rPr lang="en-US" sz="3200" dirty="0"/>
              <a:t>layer for </a:t>
            </a:r>
            <a:r>
              <a:rPr lang="en-US" sz="3200" dirty="0" smtClean="0"/>
              <a:t>  </a:t>
            </a:r>
          </a:p>
          <a:p>
            <a:endParaRPr lang="en-US" sz="3200" dirty="0" smtClean="0"/>
          </a:p>
          <a:p>
            <a:r>
              <a:rPr lang="en-US" sz="3200" dirty="0" smtClean="0"/>
              <a:t>The </a:t>
            </a:r>
            <a:r>
              <a:rPr lang="en-US" sz="3200" dirty="0"/>
              <a:t>thickness of the boundary layer is quite vari­able in space and time. Normally -1 or 2 km thick (i.e., occupying the bottom 10 to 20% of the troposphere), it can range from tens of meters to 4 km or more. </a:t>
            </a:r>
          </a:p>
          <a:p>
            <a:endParaRPr lang="en-US" sz="3200" dirty="0" smtClean="0"/>
          </a:p>
          <a:p>
            <a:r>
              <a:rPr lang="en-US" sz="3200" dirty="0" smtClean="0"/>
              <a:t>Turbulence </a:t>
            </a:r>
            <a:r>
              <a:rPr lang="en-US" sz="3200" dirty="0"/>
              <a:t>and static stability conspire to sand­wich a strong stable layer ( called a capping inversion) between the boundary layer below and the rest of the troposphere above ( called the free atmosphere). </a:t>
            </a:r>
            <a:endParaRPr lang="en-US" sz="3200" dirty="0" smtClean="0"/>
          </a:p>
          <a:p>
            <a:endParaRPr lang="en-US" sz="3200" dirty="0"/>
          </a:p>
          <a:p>
            <a:r>
              <a:rPr lang="en-US" sz="3200" dirty="0" smtClean="0"/>
              <a:t>This </a:t>
            </a:r>
            <a:r>
              <a:rPr lang="en-US" sz="3200" dirty="0"/>
              <a:t>stable layer traps turbulence, pol­lutants, and moisture below it and prevents most of the surface friction from being felt by the free atmosphere. </a:t>
            </a:r>
          </a:p>
        </p:txBody>
      </p:sp>
    </p:spTree>
    <p:extLst>
      <p:ext uri="{BB962C8B-B14F-4D97-AF65-F5344CB8AC3E}">
        <p14:creationId xmlns:p14="http://schemas.microsoft.com/office/powerpoint/2010/main" val="29093528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28337"/>
            <a:ext cx="11486147" cy="6001643"/>
          </a:xfrm>
          <a:prstGeom prst="rect">
            <a:avLst/>
          </a:prstGeom>
        </p:spPr>
        <p:txBody>
          <a:bodyPr wrap="square">
            <a:spAutoFit/>
          </a:bodyPr>
          <a:lstStyle/>
          <a:p>
            <a:r>
              <a:rPr lang="en-US" sz="3200" dirty="0"/>
              <a:t>Turbulence </a:t>
            </a:r>
            <a:r>
              <a:rPr lang="en-US" sz="3200" dirty="0" smtClean="0"/>
              <a:t>is </a:t>
            </a:r>
            <a:r>
              <a:rPr lang="en-US" sz="3200" dirty="0"/>
              <a:t>responsible for efficiently dispersing the </a:t>
            </a:r>
            <a:r>
              <a:rPr lang="en-US" sz="3200" dirty="0" smtClean="0"/>
              <a:t>pollutants</a:t>
            </a:r>
          </a:p>
          <a:p>
            <a:endParaRPr lang="en-US" sz="3200" dirty="0"/>
          </a:p>
          <a:p>
            <a:r>
              <a:rPr lang="en-US" sz="3200" dirty="0" smtClean="0"/>
              <a:t>However</a:t>
            </a:r>
            <a:r>
              <a:rPr lang="en-US" sz="3200" dirty="0"/>
              <a:t>, the capping inversion traps these pollutants within the boundary </a:t>
            </a:r>
            <a:r>
              <a:rPr lang="en-US" sz="3200" dirty="0" smtClean="0"/>
              <a:t>layer,</a:t>
            </a:r>
          </a:p>
          <a:p>
            <a:endParaRPr lang="en-US" sz="3200" dirty="0"/>
          </a:p>
          <a:p>
            <a:r>
              <a:rPr lang="en-US" sz="3200" dirty="0" smtClean="0"/>
              <a:t>Turbulent </a:t>
            </a:r>
            <a:r>
              <a:rPr lang="en-US" sz="3200" dirty="0"/>
              <a:t>communication between the sur­face and the air is quite rapid, allowing the air to quickly take 'on characteristics of the underlying sur­face. </a:t>
            </a:r>
            <a:endParaRPr lang="en-US" sz="3200" dirty="0" smtClean="0"/>
          </a:p>
          <a:p>
            <a:endParaRPr lang="en-US" sz="3200" dirty="0"/>
          </a:p>
          <a:p>
            <a:r>
              <a:rPr lang="en-US" sz="3200" dirty="0" smtClean="0"/>
              <a:t>In </a:t>
            </a:r>
            <a:r>
              <a:rPr lang="en-US" sz="3200" dirty="0"/>
              <a:t>fact, one definition of the boundary layer is that portion of the lower troposphere that feels the effects of the underlying surface within about 30 min or less. </a:t>
            </a:r>
          </a:p>
        </p:txBody>
      </p:sp>
    </p:spTree>
    <p:extLst>
      <p:ext uri="{BB962C8B-B14F-4D97-AF65-F5344CB8AC3E}">
        <p14:creationId xmlns:p14="http://schemas.microsoft.com/office/powerpoint/2010/main" val="909952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0" y="218762"/>
            <a:ext cx="11438021" cy="8463855"/>
          </a:xfrm>
          <a:prstGeom prst="rect">
            <a:avLst/>
          </a:prstGeom>
        </p:spPr>
        <p:txBody>
          <a:bodyPr wrap="square">
            <a:spAutoFit/>
          </a:bodyPr>
          <a:lstStyle/>
          <a:p>
            <a:r>
              <a:rPr lang="en-US" sz="3200" dirty="0" smtClean="0"/>
              <a:t>The </a:t>
            </a:r>
            <a:r>
              <a:rPr lang="en-US" sz="3200" dirty="0"/>
              <a:t>Earth's surface is the bottom boundary of the atmosphere. </a:t>
            </a:r>
            <a:endParaRPr lang="en-US" sz="3200" dirty="0" smtClean="0"/>
          </a:p>
          <a:p>
            <a:r>
              <a:rPr lang="en-US" sz="3200" dirty="0" smtClean="0"/>
              <a:t>The </a:t>
            </a:r>
            <a:r>
              <a:rPr lang="en-US" sz="3200" dirty="0"/>
              <a:t>portion of the atmosphere most affected by that boundary is called the atmospheric boundary layer (</a:t>
            </a:r>
            <a:r>
              <a:rPr lang="en-US" sz="3200" dirty="0" smtClean="0"/>
              <a:t>ABL)   </a:t>
            </a:r>
            <a:r>
              <a:rPr lang="en-US" sz="3200" dirty="0"/>
              <a:t>layer for </a:t>
            </a:r>
            <a:r>
              <a:rPr lang="en-US" sz="3200" dirty="0" smtClean="0"/>
              <a:t>  </a:t>
            </a:r>
          </a:p>
          <a:p>
            <a:endParaRPr lang="en-US" sz="3200" dirty="0" smtClean="0"/>
          </a:p>
          <a:p>
            <a:r>
              <a:rPr lang="en-US" sz="3200" dirty="0" smtClean="0"/>
              <a:t>The </a:t>
            </a:r>
            <a:r>
              <a:rPr lang="en-US" sz="3200" dirty="0"/>
              <a:t>thickness of the boundary layer is quite vari­able in space and time. Normally -1 or 2 km thick (i.e., occupying the bottom 10 to 20% of the troposphere), it can range from tens of meters to 4 km or more. </a:t>
            </a:r>
          </a:p>
          <a:p>
            <a:endParaRPr lang="en-US" sz="3200" dirty="0" smtClean="0"/>
          </a:p>
          <a:p>
            <a:r>
              <a:rPr lang="en-US" sz="3200" dirty="0" smtClean="0"/>
              <a:t>Turbulence </a:t>
            </a:r>
            <a:r>
              <a:rPr lang="en-US" sz="3200" dirty="0"/>
              <a:t>and static stability conspire to sand­wich a strong stable layer ( called a capping inversion) between the boundary layer below and the rest of the troposphere above ( called the free atmosphere). </a:t>
            </a:r>
            <a:endParaRPr lang="en-US" sz="3200" dirty="0" smtClean="0"/>
          </a:p>
          <a:p>
            <a:endParaRPr lang="en-US" sz="3200" dirty="0"/>
          </a:p>
          <a:p>
            <a:r>
              <a:rPr lang="en-US" sz="3200" dirty="0" smtClean="0"/>
              <a:t>This </a:t>
            </a:r>
            <a:r>
              <a:rPr lang="en-US" sz="3200" dirty="0"/>
              <a:t>stable layer traps turbulence, pol­lutants, and moisture below it and prevents most of the surface friction from being felt by the free atmosphere. </a:t>
            </a:r>
          </a:p>
        </p:txBody>
      </p:sp>
    </p:spTree>
    <p:extLst>
      <p:ext uri="{BB962C8B-B14F-4D97-AF65-F5344CB8AC3E}">
        <p14:creationId xmlns:p14="http://schemas.microsoft.com/office/powerpoint/2010/main" val="3081641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28337"/>
            <a:ext cx="11486147" cy="6001643"/>
          </a:xfrm>
          <a:prstGeom prst="rect">
            <a:avLst/>
          </a:prstGeom>
        </p:spPr>
        <p:txBody>
          <a:bodyPr wrap="square">
            <a:spAutoFit/>
          </a:bodyPr>
          <a:lstStyle/>
          <a:p>
            <a:r>
              <a:rPr lang="en-US" sz="3200" dirty="0"/>
              <a:t>Turbulence </a:t>
            </a:r>
            <a:r>
              <a:rPr lang="en-US" sz="3200" dirty="0" smtClean="0"/>
              <a:t>is </a:t>
            </a:r>
            <a:r>
              <a:rPr lang="en-US" sz="3200" dirty="0"/>
              <a:t>responsible for efficiently dispersing the </a:t>
            </a:r>
            <a:r>
              <a:rPr lang="en-US" sz="3200" dirty="0" smtClean="0"/>
              <a:t>pollutants</a:t>
            </a:r>
          </a:p>
          <a:p>
            <a:endParaRPr lang="en-US" sz="3200" dirty="0"/>
          </a:p>
          <a:p>
            <a:r>
              <a:rPr lang="en-US" sz="3200" dirty="0" smtClean="0"/>
              <a:t>However</a:t>
            </a:r>
            <a:r>
              <a:rPr lang="en-US" sz="3200" dirty="0"/>
              <a:t>, the capping inversion traps these pollutants within the boundary </a:t>
            </a:r>
            <a:r>
              <a:rPr lang="en-US" sz="3200" dirty="0" smtClean="0"/>
              <a:t>layer,</a:t>
            </a:r>
          </a:p>
          <a:p>
            <a:endParaRPr lang="en-US" sz="3200" dirty="0"/>
          </a:p>
          <a:p>
            <a:r>
              <a:rPr lang="en-US" sz="3200" dirty="0" smtClean="0"/>
              <a:t>Turbulent </a:t>
            </a:r>
            <a:r>
              <a:rPr lang="en-US" sz="3200" dirty="0"/>
              <a:t>communication between the sur­face and the air is quite rapid, allowing the air to quickly take 'on characteristics of the underlying sur­face. </a:t>
            </a:r>
            <a:endParaRPr lang="en-US" sz="3200" dirty="0" smtClean="0"/>
          </a:p>
          <a:p>
            <a:endParaRPr lang="en-US" sz="3200" dirty="0"/>
          </a:p>
          <a:p>
            <a:r>
              <a:rPr lang="en-US" sz="3200" dirty="0" smtClean="0"/>
              <a:t>In </a:t>
            </a:r>
            <a:r>
              <a:rPr lang="en-US" sz="3200" dirty="0"/>
              <a:t>fact, one definition of the boundary layer is that portion of the lower troposphere that feels the effects of the underlying surface within about 30 min or less. </a:t>
            </a:r>
          </a:p>
        </p:txBody>
      </p:sp>
    </p:spTree>
    <p:extLst>
      <p:ext uri="{BB962C8B-B14F-4D97-AF65-F5344CB8AC3E}">
        <p14:creationId xmlns:p14="http://schemas.microsoft.com/office/powerpoint/2010/main" val="10808072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884" y="0"/>
            <a:ext cx="5569499" cy="584775"/>
          </a:xfrm>
          <a:prstGeom prst="rect">
            <a:avLst/>
          </a:prstGeom>
        </p:spPr>
        <p:txBody>
          <a:bodyPr wrap="square">
            <a:spAutoFit/>
          </a:bodyPr>
          <a:lstStyle/>
          <a:p>
            <a:r>
              <a:rPr lang="en-US" sz="3200" dirty="0"/>
              <a:t>Fluxes are defined by:</a:t>
            </a:r>
          </a:p>
        </p:txBody>
      </p:sp>
      <p:sp>
        <p:nvSpPr>
          <p:cNvPr id="5" name="Rectangle 4"/>
          <p:cNvSpPr/>
          <p:nvPr/>
        </p:nvSpPr>
        <p:spPr>
          <a:xfrm>
            <a:off x="1671986" y="935379"/>
            <a:ext cx="3493572" cy="646331"/>
          </a:xfrm>
          <a:prstGeom prst="rect">
            <a:avLst/>
          </a:prstGeom>
        </p:spPr>
        <p:txBody>
          <a:bodyPr wrap="square">
            <a:spAutoFit/>
          </a:bodyPr>
          <a:lstStyle/>
          <a:p>
            <a:r>
              <a:rPr lang="en-US" sz="3600" dirty="0"/>
              <a:t>QH = </a:t>
            </a:r>
            <a:r>
              <a:rPr lang="el-GR" sz="3600" dirty="0"/>
              <a:t>ρ</a:t>
            </a:r>
            <a:r>
              <a:rPr lang="en-US" sz="3600" dirty="0" err="1"/>
              <a:t>Cp</a:t>
            </a:r>
            <a:r>
              <a:rPr lang="en-US" sz="3600" dirty="0"/>
              <a:t> w'</a:t>
            </a:r>
            <a:r>
              <a:rPr lang="el-GR" sz="3600" dirty="0"/>
              <a:t>θ '</a:t>
            </a:r>
            <a:endParaRPr lang="en-US" sz="3600" dirty="0"/>
          </a:p>
        </p:txBody>
      </p:sp>
      <p:sp>
        <p:nvSpPr>
          <p:cNvPr id="6" name="Rectangle 5"/>
          <p:cNvSpPr/>
          <p:nvPr/>
        </p:nvSpPr>
        <p:spPr>
          <a:xfrm>
            <a:off x="1443789" y="2072897"/>
            <a:ext cx="2651361" cy="584775"/>
          </a:xfrm>
          <a:prstGeom prst="rect">
            <a:avLst/>
          </a:prstGeom>
        </p:spPr>
        <p:txBody>
          <a:bodyPr wrap="square">
            <a:spAutoFit/>
          </a:bodyPr>
          <a:lstStyle/>
          <a:p>
            <a:r>
              <a:rPr lang="en-US" sz="3200" dirty="0"/>
              <a:t>QLE = </a:t>
            </a:r>
            <a:r>
              <a:rPr lang="el-GR" sz="3200" dirty="0"/>
              <a:t>ρ </a:t>
            </a:r>
            <a:r>
              <a:rPr lang="en-US" sz="3200" dirty="0" err="1"/>
              <a:t>Lv</a:t>
            </a:r>
            <a:r>
              <a:rPr lang="en-US" sz="3200" dirty="0"/>
              <a:t> </a:t>
            </a:r>
            <a:r>
              <a:rPr lang="en-US" sz="3200" dirty="0" err="1"/>
              <a:t>w'q</a:t>
            </a:r>
            <a:r>
              <a:rPr lang="en-US" sz="3200" dirty="0"/>
              <a:t>'</a:t>
            </a:r>
          </a:p>
        </p:txBody>
      </p:sp>
      <p:sp>
        <p:nvSpPr>
          <p:cNvPr id="7" name="Rectangle 6"/>
          <p:cNvSpPr/>
          <p:nvPr/>
        </p:nvSpPr>
        <p:spPr>
          <a:xfrm>
            <a:off x="1491487" y="3124710"/>
            <a:ext cx="10299459" cy="1138773"/>
          </a:xfrm>
          <a:prstGeom prst="rect">
            <a:avLst/>
          </a:prstGeom>
        </p:spPr>
        <p:txBody>
          <a:bodyPr wrap="square">
            <a:spAutoFit/>
          </a:bodyPr>
          <a:lstStyle/>
          <a:p>
            <a:r>
              <a:rPr lang="en-US" sz="3600" dirty="0"/>
              <a:t>•</a:t>
            </a:r>
            <a:r>
              <a:rPr lang="en-US" dirty="0"/>
              <a:t>	</a:t>
            </a:r>
            <a:r>
              <a:rPr lang="en-US" sz="3200" dirty="0"/>
              <a:t>w’: turbulent fluctuations of upward wind velocity</a:t>
            </a:r>
          </a:p>
          <a:p>
            <a:r>
              <a:rPr lang="en-US" sz="3200" dirty="0"/>
              <a:t>•	q’: turbulent fluctuations of humidity</a:t>
            </a:r>
          </a:p>
        </p:txBody>
      </p:sp>
      <p:sp>
        <p:nvSpPr>
          <p:cNvPr id="8" name="Rectangle 7"/>
          <p:cNvSpPr/>
          <p:nvPr/>
        </p:nvSpPr>
        <p:spPr>
          <a:xfrm>
            <a:off x="1250075" y="5197607"/>
            <a:ext cx="482824" cy="646331"/>
          </a:xfrm>
          <a:prstGeom prst="rect">
            <a:avLst/>
          </a:prstGeom>
        </p:spPr>
        <p:txBody>
          <a:bodyPr wrap="none">
            <a:spAutoFit/>
          </a:bodyPr>
          <a:lstStyle/>
          <a:p>
            <a:r>
              <a:rPr lang="el-GR" sz="3600" dirty="0"/>
              <a:t>θ</a:t>
            </a:r>
            <a:r>
              <a:rPr lang="el-GR" dirty="0"/>
              <a:t> </a:t>
            </a:r>
            <a:endParaRPr lang="en-US" dirty="0"/>
          </a:p>
        </p:txBody>
      </p:sp>
      <p:sp>
        <p:nvSpPr>
          <p:cNvPr id="9" name="Rectangle 8"/>
          <p:cNvSpPr/>
          <p:nvPr/>
        </p:nvSpPr>
        <p:spPr>
          <a:xfrm>
            <a:off x="2271862" y="5197607"/>
            <a:ext cx="7280070" cy="646331"/>
          </a:xfrm>
          <a:prstGeom prst="rect">
            <a:avLst/>
          </a:prstGeom>
        </p:spPr>
        <p:txBody>
          <a:bodyPr wrap="none">
            <a:spAutoFit/>
          </a:bodyPr>
          <a:lstStyle/>
          <a:p>
            <a:r>
              <a:rPr lang="en-US" sz="3600" dirty="0" smtClean="0"/>
              <a:t>Turbulent </a:t>
            </a:r>
            <a:r>
              <a:rPr lang="en-US" sz="3600" dirty="0"/>
              <a:t>fluctuations of temperature</a:t>
            </a:r>
          </a:p>
        </p:txBody>
      </p:sp>
    </p:spTree>
    <p:extLst>
      <p:ext uri="{BB962C8B-B14F-4D97-AF65-F5344CB8AC3E}">
        <p14:creationId xmlns:p14="http://schemas.microsoft.com/office/powerpoint/2010/main" val="15831664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568" y="554050"/>
            <a:ext cx="6096000" cy="2862322"/>
          </a:xfrm>
          <a:prstGeom prst="rect">
            <a:avLst/>
          </a:prstGeom>
        </p:spPr>
        <p:txBody>
          <a:bodyPr>
            <a:spAutoFit/>
          </a:bodyPr>
          <a:lstStyle/>
          <a:p>
            <a:r>
              <a:rPr lang="en-US" dirty="0"/>
              <a:t>9.1 Turbulence </a:t>
            </a:r>
          </a:p>
          <a:p>
            <a:r>
              <a:rPr lang="en-US" dirty="0"/>
              <a:t>Atmospheric flow is a complex superposition of many different horizontal scales of motion (Table 9.1), where the "scale" of a phenomenon describes its typi­cal or average size. The largest are planetary-scale circulations that have sizes comparable to the circum­ference of the Earth. Slightly smaller than planetary scale are synoptic scale cyclones, anticyclones, and waves in the jet stream. Medium-size features are called mesoscale and include frontal zones, rain bands, the larger thunderstorm and cloud complexes, and various terrain-modulated flows. </a:t>
            </a:r>
          </a:p>
        </p:txBody>
      </p:sp>
      <p:sp>
        <p:nvSpPr>
          <p:cNvPr id="3" name="Rectangle 2"/>
          <p:cNvSpPr/>
          <p:nvPr/>
        </p:nvSpPr>
        <p:spPr>
          <a:xfrm>
            <a:off x="412376" y="4407531"/>
            <a:ext cx="6096000" cy="1754326"/>
          </a:xfrm>
          <a:prstGeom prst="rect">
            <a:avLst/>
          </a:prstGeom>
        </p:spPr>
        <p:txBody>
          <a:bodyPr>
            <a:spAutoFit/>
          </a:bodyPr>
          <a:lstStyle/>
          <a:p>
            <a:r>
              <a:rPr lang="en-US" dirty="0"/>
              <a:t>Smaller yet are the microscales, which contain boundary-layer scales of about 2 km, and the smaller turbulence scales contained within it and within clouds. The mesoscale and microscale are further subdivided, as indicated in Table 9.1. This chapter focuses on the microscales, starting with the smaller ones. </a:t>
            </a:r>
          </a:p>
        </p:txBody>
      </p:sp>
    </p:spTree>
    <p:extLst>
      <p:ext uri="{BB962C8B-B14F-4D97-AF65-F5344CB8AC3E}">
        <p14:creationId xmlns:p14="http://schemas.microsoft.com/office/powerpoint/2010/main" val="364282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914" y="352926"/>
            <a:ext cx="11137088" cy="4892842"/>
          </a:xfrm>
          <a:prstGeom prst="rect">
            <a:avLst/>
          </a:prstGeom>
        </p:spPr>
      </p:pic>
      <p:sp>
        <p:nvSpPr>
          <p:cNvPr id="3" name="Rectangle 2"/>
          <p:cNvSpPr/>
          <p:nvPr/>
        </p:nvSpPr>
        <p:spPr>
          <a:xfrm>
            <a:off x="0" y="6014881"/>
            <a:ext cx="11935326" cy="646331"/>
          </a:xfrm>
          <a:prstGeom prst="rect">
            <a:avLst/>
          </a:prstGeom>
        </p:spPr>
        <p:txBody>
          <a:bodyPr wrap="square">
            <a:spAutoFit/>
          </a:bodyPr>
          <a:lstStyle/>
          <a:p>
            <a:r>
              <a:rPr lang="en-US" dirty="0" smtClean="0"/>
              <a:t>Reprinted </a:t>
            </a:r>
            <a:r>
              <a:rPr lang="en-US" dirty="0"/>
              <a:t>with permission of Brooks/Cole, a division of Thomson Learning: www.thomsonrights.com. Fax 800-</a:t>
            </a:r>
          </a:p>
          <a:p>
            <a:r>
              <a:rPr lang="en-US" dirty="0"/>
              <a:t>730-22150.]</a:t>
            </a:r>
          </a:p>
        </p:txBody>
      </p:sp>
    </p:spTree>
    <p:extLst>
      <p:ext uri="{BB962C8B-B14F-4D97-AF65-F5344CB8AC3E}">
        <p14:creationId xmlns:p14="http://schemas.microsoft.com/office/powerpoint/2010/main" val="41446333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r>
              <a:rPr lang="en-US" dirty="0"/>
              <a:t>When flows contain </a:t>
            </a:r>
            <a:r>
              <a:rPr lang="en-US" dirty="0" err="1"/>
              <a:t>irregul'ar</a:t>
            </a:r>
            <a:r>
              <a:rPr lang="en-US" dirty="0"/>
              <a:t> swirls of many sizes that are superimposed, the flow is said to be turbu­lent. The swirls are often called eddies, but each individual eddy is evanescent and quickly disap­pears to be replaced by a succession of different eddies. When the flow is smooth, it is said to be laminar. Both laminar and turbulent flows can exist at different times and locations in the boundary layer. </a:t>
            </a:r>
          </a:p>
          <a:p>
            <a:r>
              <a:rPr lang="en-US" dirty="0"/>
              <a:t>Turbulence can be generated mechanically, ther­mally,, and </a:t>
            </a:r>
            <a:r>
              <a:rPr lang="en-US" dirty="0" err="1"/>
              <a:t>inertially</a:t>
            </a:r>
            <a:r>
              <a:rPr lang="en-US" dirty="0"/>
              <a:t>. </a:t>
            </a:r>
            <a:r>
              <a:rPr lang="en-US" dirty="0" err="1"/>
              <a:t>iWechanical</a:t>
            </a:r>
            <a:r>
              <a:rPr lang="en-US" dirty="0"/>
              <a:t> turbulence, also known as forced convection, can form if there is shear in the mean wind. Such shear can be caused by frictional drag, which causes slower winds near the ground than aloft; by wake turbulence, as the wind swirls behind obstacles such as trees, buildings, and islands (Fig. 9.2); and by free shear in regions away from any solid surface (Fig. 9.3). </a:t>
            </a:r>
          </a:p>
        </p:txBody>
      </p:sp>
    </p:spTree>
    <p:extLst>
      <p:ext uri="{BB962C8B-B14F-4D97-AF65-F5344CB8AC3E}">
        <p14:creationId xmlns:p14="http://schemas.microsoft.com/office/powerpoint/2010/main" val="36958044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916" y="-735042"/>
            <a:ext cx="9160042" cy="8284557"/>
          </a:xfrm>
          <a:prstGeom prst="rect">
            <a:avLst/>
          </a:prstGeom>
        </p:spPr>
      </p:pic>
    </p:spTree>
    <p:extLst>
      <p:ext uri="{BB962C8B-B14F-4D97-AF65-F5344CB8AC3E}">
        <p14:creationId xmlns:p14="http://schemas.microsoft.com/office/powerpoint/2010/main" val="9262663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04799"/>
            <a:ext cx="11903242" cy="4524315"/>
          </a:xfrm>
          <a:prstGeom prst="rect">
            <a:avLst/>
          </a:prstGeom>
        </p:spPr>
        <p:txBody>
          <a:bodyPr wrap="square">
            <a:spAutoFit/>
          </a:bodyPr>
          <a:lstStyle/>
          <a:p>
            <a:r>
              <a:rPr lang="en-US" sz="3200" dirty="0"/>
              <a:t>Thermal or convective turbulence, also known as free convection, consists of plumes or thermals of warm air that rises and cold air that sinks due to buoyancy forces. Near the ground, the rising air is often in the form of intersecting curtains or sheets of updrafts, the intersections of which we can identify as plumes with diameters about 100 m. Higher in the boundary layer, many such plumes and updraft curtains merge to form larger diameter (-1 km) thermals. For air containing sufficient moisture, the tops of these thermals contain cumu­lus clouds (Fig. 9.4). </a:t>
            </a:r>
          </a:p>
        </p:txBody>
      </p:sp>
    </p:spTree>
    <p:extLst>
      <p:ext uri="{BB962C8B-B14F-4D97-AF65-F5344CB8AC3E}">
        <p14:creationId xmlns:p14="http://schemas.microsoft.com/office/powerpoint/2010/main" val="33625827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89" y="176463"/>
            <a:ext cx="11614485" cy="3539430"/>
          </a:xfrm>
          <a:prstGeom prst="rect">
            <a:avLst/>
          </a:prstGeom>
        </p:spPr>
        <p:txBody>
          <a:bodyPr wrap="square">
            <a:spAutoFit/>
          </a:bodyPr>
          <a:lstStyle/>
          <a:p>
            <a:r>
              <a:rPr lang="en-US" sz="2800" dirty="0"/>
              <a:t>Small eddies can also be generated along the edges of larger eddies, a process called the turbulent cascade, where some of the inertial energy of the larger eddies is lost to the smaller eddies, as elo­quently described by Richardson's poem (see Chapter 1 ). Inertial turbulence is just a special form of shear turbulence, where the shear is generated by larger eddies. The superposition of all scales of eddy motion can be quantified via an energy spectrum (Fig. 9.5), which indicates how much of the total tur­bulence kinetic energy is associated with each eddy scale. </a:t>
            </a:r>
          </a:p>
        </p:txBody>
      </p:sp>
      <p:sp>
        <p:nvSpPr>
          <p:cNvPr id="3" name="Rectangle 2"/>
          <p:cNvSpPr/>
          <p:nvPr/>
        </p:nvSpPr>
        <p:spPr>
          <a:xfrm>
            <a:off x="-1" y="3715893"/>
            <a:ext cx="11967411" cy="2246769"/>
          </a:xfrm>
          <a:prstGeom prst="rect">
            <a:avLst/>
          </a:prstGeom>
        </p:spPr>
        <p:txBody>
          <a:bodyPr wrap="square">
            <a:spAutoFit/>
          </a:bodyPr>
          <a:lstStyle/>
          <a:p>
            <a:r>
              <a:rPr lang="en-US" sz="2800" dirty="0"/>
              <a:t>t affects all turbulent scales because of the turbulent cascade of energy from larger to smaller scales. For turbulence to exist, there must be continual genera­tion of turbulence from shear or buoy </a:t>
            </a:r>
            <a:r>
              <a:rPr lang="en-US" sz="2800" dirty="0" err="1"/>
              <a:t>ancy</a:t>
            </a:r>
            <a:r>
              <a:rPr lang="en-US" sz="2800" dirty="0"/>
              <a:t> (usually into the larger scale eddies) to offset the transfer of kinetic energy down the spectrum of ever-smaller eddy sizes toward eventual dissipation. But why does nature produce turbulence? </a:t>
            </a:r>
          </a:p>
        </p:txBody>
      </p:sp>
    </p:spTree>
    <p:extLst>
      <p:ext uri="{BB962C8B-B14F-4D97-AF65-F5344CB8AC3E}">
        <p14:creationId xmlns:p14="http://schemas.microsoft.com/office/powerpoint/2010/main" val="1531833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98" y="222503"/>
            <a:ext cx="11142186" cy="1384995"/>
          </a:xfrm>
          <a:prstGeom prst="rect">
            <a:avLst/>
          </a:prstGeom>
        </p:spPr>
        <p:txBody>
          <a:bodyPr wrap="square">
            <a:spAutoFit/>
          </a:bodyPr>
          <a:lstStyle/>
          <a:p>
            <a:endParaRPr lang="en-US" sz="2800" dirty="0" smtClean="0"/>
          </a:p>
          <a:p>
            <a:r>
              <a:rPr lang="en-US" sz="2800" dirty="0" smtClean="0"/>
              <a:t>The </a:t>
            </a:r>
            <a:r>
              <a:rPr lang="en-US" sz="2800" dirty="0"/>
              <a:t>intensity of tur­bulence in the u direction is then defined by the </a:t>
            </a:r>
            <a:r>
              <a:rPr lang="en-US" sz="2800" dirty="0" smtClean="0"/>
              <a:t>variance: </a:t>
            </a:r>
            <a:endParaRPr lang="en-US" sz="2800" dirty="0"/>
          </a:p>
        </p:txBody>
      </p:sp>
      <p:sp>
        <p:nvSpPr>
          <p:cNvPr id="3" name="Rectangle 2"/>
          <p:cNvSpPr/>
          <p:nvPr/>
        </p:nvSpPr>
        <p:spPr>
          <a:xfrm>
            <a:off x="176463" y="3283893"/>
            <a:ext cx="11742821" cy="2862322"/>
          </a:xfrm>
          <a:prstGeom prst="rect">
            <a:avLst/>
          </a:prstGeom>
        </p:spPr>
        <p:txBody>
          <a:bodyPr wrap="square">
            <a:spAutoFit/>
          </a:bodyPr>
          <a:lstStyle/>
          <a:p>
            <a:r>
              <a:rPr lang="en-US" dirty="0"/>
              <a:t>Again, this is the variance averaged over a half-hour period so this variance value can vary slowly with time over subsequent averaging periods. Similar equations can be defined for the other velocity components. </a:t>
            </a:r>
          </a:p>
          <a:p>
            <a:r>
              <a:rPr lang="en-US" dirty="0"/>
              <a:t>For situations in which u,7 is relatively constant with time (e.g., the same now as an hour ago), the turbulent nature of the flow is said to be stationary. When </a:t>
            </a:r>
            <a:r>
              <a:rPr lang="en-US" dirty="0" err="1"/>
              <a:t>ua</a:t>
            </a:r>
            <a:r>
              <a:rPr lang="en-US" dirty="0"/>
              <a:t> is relatively uniform in space ( e.g., the same value in one town as in a </a:t>
            </a:r>
            <a:r>
              <a:rPr lang="en-US" dirty="0" err="1"/>
              <a:t>neighboriug</a:t>
            </a:r>
            <a:r>
              <a:rPr lang="en-US" dirty="0"/>
              <a:t> town), the flow is said to be homogeneous. For situations in which the turbulence intensity at any one point is the same in all directions (u,7 = u3 = </a:t>
            </a:r>
            <a:r>
              <a:rPr lang="en-US" dirty="0" err="1"/>
              <a:t>u,i</a:t>
            </a:r>
            <a:r>
              <a:rPr lang="en-US" dirty="0"/>
              <a:t>), the flow is said to be isotropic.</a:t>
            </a:r>
          </a:p>
          <a:p>
            <a:r>
              <a:rPr lang="en-US" dirty="0"/>
              <a:t>In the atmosphere, fluctuations in velocity are often accompanied by fluctuations in scalar values such as temperature, humidity, or pollutant concentration. For example, in a field of thermals there are regions where warm air is rising (positive potential temperature O' accompanies positive vertical velocity w'), surrounded by regions where cold air is sinking (negative O' </a:t>
            </a:r>
            <a:r>
              <a:rPr lang="en-US" dirty="0" err="1"/>
              <a:t>accom-arries</a:t>
            </a:r>
            <a:r>
              <a:rPr lang="en-US" dirty="0"/>
              <a:t> negative w'). One measure of the amount that O and w vary together is the covariance (</a:t>
            </a:r>
            <a:r>
              <a:rPr lang="en-US" dirty="0" err="1"/>
              <a:t>cov</a:t>
            </a:r>
            <a:r>
              <a:rPr lang="en-US" dirty="0"/>
              <a:t>) </a:t>
            </a:r>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228983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744"/>
            <a:ext cx="12191999" cy="8340745"/>
          </a:xfrm>
          <a:prstGeom prst="rect">
            <a:avLst/>
          </a:prstGeom>
        </p:spPr>
        <p:txBody>
          <a:bodyPr wrap="square">
            <a:spAutoFit/>
          </a:bodyPr>
          <a:lstStyle/>
          <a:p>
            <a:pPr hangingPunct="0"/>
            <a:r>
              <a:rPr lang="en-US" sz="4000" dirty="0" smtClean="0">
                <a:solidFill>
                  <a:srgbClr val="C00000"/>
                </a:solidFill>
                <a:latin typeface="Times New Roman" panose="02020603050405020304" pitchFamily="18" charset="0"/>
                <a:ea typeface="Times New Roman" panose="02020603050405020304" pitchFamily="18" charset="0"/>
              </a:rPr>
              <a:t>How if heat transported?</a:t>
            </a:r>
          </a:p>
          <a:p>
            <a:pPr hangingPunct="0"/>
            <a:endParaRPr lang="en-US" sz="4000" dirty="0" smtClean="0">
              <a:solidFill>
                <a:srgbClr val="C00000"/>
              </a:solidFill>
              <a:latin typeface="Times New Roman" panose="02020603050405020304" pitchFamily="18" charset="0"/>
              <a:ea typeface="Times New Roman" panose="02020603050405020304" pitchFamily="18" charset="0"/>
            </a:endParaRPr>
          </a:p>
          <a:p>
            <a:pPr hangingPunct="0"/>
            <a:r>
              <a:rPr lang="en-US" sz="3600" dirty="0" smtClean="0">
                <a:solidFill>
                  <a:srgbClr val="C00000"/>
                </a:solidFill>
                <a:latin typeface="Times New Roman" panose="02020603050405020304" pitchFamily="18" charset="0"/>
                <a:ea typeface="Times New Roman" panose="02020603050405020304" pitchFamily="18" charset="0"/>
              </a:rPr>
              <a:t>Conduction </a:t>
            </a:r>
            <a:r>
              <a:rPr lang="en-US" sz="3600" dirty="0">
                <a:latin typeface="Times New Roman" panose="02020603050405020304" pitchFamily="18" charset="0"/>
                <a:ea typeface="Times New Roman" panose="02020603050405020304" pitchFamily="18" charset="0"/>
              </a:rPr>
              <a:t>– </a:t>
            </a:r>
            <a:r>
              <a:rPr lang="en-US" sz="4000" dirty="0">
                <a:solidFill>
                  <a:srgbClr val="002060"/>
                </a:solidFill>
                <a:latin typeface="Times New Roman" panose="02020603050405020304" pitchFamily="18" charset="0"/>
                <a:ea typeface="Times New Roman" panose="02020603050405020304" pitchFamily="18" charset="0"/>
              </a:rPr>
              <a:t>principal method of heat transfer in ground.</a:t>
            </a:r>
          </a:p>
          <a:p>
            <a:pPr hangingPunct="0"/>
            <a:r>
              <a:rPr lang="en-US" sz="4000" dirty="0">
                <a:solidFill>
                  <a:srgbClr val="002060"/>
                </a:solidFill>
                <a:latin typeface="Times New Roman" panose="02020603050405020304" pitchFamily="18" charset="0"/>
                <a:ea typeface="Times New Roman" panose="02020603050405020304" pitchFamily="18" charset="0"/>
              </a:rPr>
              <a:t> </a:t>
            </a:r>
            <a:endParaRPr lang="en-US" sz="4000" dirty="0" smtClean="0">
              <a:solidFill>
                <a:srgbClr val="002060"/>
              </a:solidFill>
              <a:latin typeface="Times New Roman" panose="02020603050405020304" pitchFamily="18" charset="0"/>
              <a:ea typeface="Times New Roman" panose="02020603050405020304" pitchFamily="18" charset="0"/>
            </a:endParaRPr>
          </a:p>
          <a:p>
            <a:pPr hangingPunct="0"/>
            <a:r>
              <a:rPr lang="en-US" sz="4000" dirty="0" smtClean="0">
                <a:solidFill>
                  <a:srgbClr val="002060"/>
                </a:solidFill>
                <a:latin typeface="Times New Roman" panose="02020603050405020304" pitchFamily="18" charset="0"/>
                <a:ea typeface="Times New Roman" panose="02020603050405020304" pitchFamily="18" charset="0"/>
              </a:rPr>
              <a:t>Air </a:t>
            </a:r>
            <a:r>
              <a:rPr lang="en-US" sz="4000" dirty="0">
                <a:solidFill>
                  <a:srgbClr val="002060"/>
                </a:solidFill>
                <a:latin typeface="Times New Roman" panose="02020603050405020304" pitchFamily="18" charset="0"/>
                <a:ea typeface="Times New Roman" panose="02020603050405020304" pitchFamily="18" charset="0"/>
              </a:rPr>
              <a:t>temperature – determined principally by –</a:t>
            </a:r>
          </a:p>
          <a:p>
            <a:pPr hangingPunct="0"/>
            <a:r>
              <a:rPr lang="en-US" sz="4000" dirty="0">
                <a:solidFill>
                  <a:srgbClr val="002060"/>
                </a:solidFill>
                <a:latin typeface="Times New Roman" panose="02020603050405020304" pitchFamily="18" charset="0"/>
                <a:ea typeface="Times New Roman" panose="02020603050405020304" pitchFamily="18" charset="0"/>
              </a:rPr>
              <a:t> </a:t>
            </a:r>
            <a:endParaRPr lang="en-US" sz="4000" dirty="0" smtClean="0">
              <a:solidFill>
                <a:srgbClr val="002060"/>
              </a:solidFill>
              <a:latin typeface="Times New Roman" panose="02020603050405020304" pitchFamily="18" charset="0"/>
              <a:ea typeface="Times New Roman" panose="02020603050405020304" pitchFamily="18" charset="0"/>
            </a:endParaRPr>
          </a:p>
          <a:p>
            <a:pPr hangingPunct="0"/>
            <a:r>
              <a:rPr lang="en-US" sz="4000" dirty="0" smtClean="0">
                <a:solidFill>
                  <a:srgbClr val="002060"/>
                </a:solidFill>
                <a:latin typeface="Times New Roman" panose="02020603050405020304" pitchFamily="18" charset="0"/>
                <a:ea typeface="Times New Roman" panose="02020603050405020304" pitchFamily="18" charset="0"/>
              </a:rPr>
              <a:t>a)</a:t>
            </a:r>
            <a:r>
              <a:rPr lang="en-US" sz="4000" dirty="0">
                <a:solidFill>
                  <a:srgbClr val="002060"/>
                </a:solidFill>
                <a:latin typeface="Times New Roman" panose="02020603050405020304" pitchFamily="18" charset="0"/>
                <a:ea typeface="Times New Roman" panose="02020603050405020304" pitchFamily="18" charset="0"/>
              </a:rPr>
              <a:t>	Radiative flux divergence</a:t>
            </a:r>
          </a:p>
          <a:p>
            <a:pPr hangingPunct="0"/>
            <a:r>
              <a:rPr lang="en-US" sz="4000" dirty="0">
                <a:solidFill>
                  <a:srgbClr val="002060"/>
                </a:solidFill>
                <a:latin typeface="Times New Roman" panose="02020603050405020304" pitchFamily="18" charset="0"/>
                <a:ea typeface="Times New Roman" panose="02020603050405020304" pitchFamily="18" charset="0"/>
              </a:rPr>
              <a:t>b</a:t>
            </a:r>
            <a:r>
              <a:rPr lang="en-US" sz="4000" dirty="0" smtClean="0">
                <a:solidFill>
                  <a:srgbClr val="002060"/>
                </a:solidFill>
                <a:latin typeface="Times New Roman" panose="02020603050405020304" pitchFamily="18" charset="0"/>
                <a:ea typeface="Times New Roman" panose="02020603050405020304" pitchFamily="18" charset="0"/>
              </a:rPr>
              <a:t>)</a:t>
            </a:r>
            <a:r>
              <a:rPr lang="en-US" sz="4000" dirty="0">
                <a:solidFill>
                  <a:srgbClr val="002060"/>
                </a:solidFill>
                <a:latin typeface="Times New Roman" panose="02020603050405020304" pitchFamily="18" charset="0"/>
                <a:ea typeface="Times New Roman" panose="02020603050405020304" pitchFamily="18" charset="0"/>
              </a:rPr>
              <a:t>	Advection</a:t>
            </a:r>
          </a:p>
          <a:p>
            <a:pPr hangingPunct="0"/>
            <a:r>
              <a:rPr lang="en-US" sz="4000" dirty="0">
                <a:solidFill>
                  <a:srgbClr val="002060"/>
                </a:solidFill>
                <a:latin typeface="Times New Roman" panose="02020603050405020304" pitchFamily="18" charset="0"/>
                <a:ea typeface="Times New Roman" panose="02020603050405020304" pitchFamily="18" charset="0"/>
              </a:rPr>
              <a:t>c</a:t>
            </a:r>
            <a:r>
              <a:rPr lang="en-US" sz="4000" dirty="0" smtClean="0">
                <a:solidFill>
                  <a:srgbClr val="002060"/>
                </a:solidFill>
                <a:latin typeface="Times New Roman" panose="02020603050405020304" pitchFamily="18" charset="0"/>
                <a:ea typeface="Times New Roman" panose="02020603050405020304" pitchFamily="18" charset="0"/>
              </a:rPr>
              <a:t>)</a:t>
            </a:r>
            <a:r>
              <a:rPr lang="en-US" sz="4000" dirty="0">
                <a:solidFill>
                  <a:srgbClr val="002060"/>
                </a:solidFill>
                <a:latin typeface="Times New Roman" panose="02020603050405020304" pitchFamily="18" charset="0"/>
                <a:ea typeface="Times New Roman" panose="02020603050405020304" pitchFamily="18" charset="0"/>
              </a:rPr>
              <a:t>	Convection</a:t>
            </a:r>
          </a:p>
          <a:p>
            <a:pPr hangingPunct="0"/>
            <a:r>
              <a:rPr lang="en-US" sz="4000" dirty="0">
                <a:solidFill>
                  <a:srgbClr val="002060"/>
                </a:solidFill>
                <a:latin typeface="Times New Roman" panose="02020603050405020304" pitchFamily="18" charset="0"/>
                <a:ea typeface="Times New Roman" panose="02020603050405020304" pitchFamily="18" charset="0"/>
              </a:rPr>
              <a:t>d</a:t>
            </a:r>
            <a:r>
              <a:rPr lang="en-US" sz="4000" dirty="0" smtClean="0">
                <a:solidFill>
                  <a:srgbClr val="002060"/>
                </a:solidFill>
                <a:latin typeface="Times New Roman" panose="02020603050405020304" pitchFamily="18" charset="0"/>
                <a:ea typeface="Times New Roman" panose="02020603050405020304" pitchFamily="18" charset="0"/>
              </a:rPr>
              <a:t>)</a:t>
            </a:r>
            <a:r>
              <a:rPr lang="en-US" sz="4000" dirty="0">
                <a:solidFill>
                  <a:srgbClr val="002060"/>
                </a:solidFill>
                <a:latin typeface="Times New Roman" panose="02020603050405020304" pitchFamily="18" charset="0"/>
                <a:ea typeface="Times New Roman" panose="02020603050405020304" pitchFamily="18" charset="0"/>
              </a:rPr>
              <a:t>	Latent heat exchanges by evaporation and </a:t>
            </a:r>
            <a:r>
              <a:rPr lang="en-US" sz="4000" dirty="0" smtClean="0">
                <a:solidFill>
                  <a:srgbClr val="002060"/>
                </a:solidFill>
                <a:latin typeface="Times New Roman" panose="02020603050405020304" pitchFamily="18" charset="0"/>
                <a:ea typeface="Times New Roman" panose="02020603050405020304" pitchFamily="18" charset="0"/>
              </a:rPr>
              <a:t>	condensation</a:t>
            </a:r>
            <a:endParaRPr lang="en-US" sz="4000" dirty="0">
              <a:solidFill>
                <a:srgbClr val="002060"/>
              </a:solidFill>
              <a:latin typeface="Times New Roman" panose="02020603050405020304" pitchFamily="18" charset="0"/>
              <a:ea typeface="Times New Roman" panose="02020603050405020304" pitchFamily="18" charset="0"/>
            </a:endParaRPr>
          </a:p>
          <a:p>
            <a:pPr hangingPunct="0"/>
            <a:r>
              <a:rPr lang="en-US" sz="3200" dirty="0">
                <a:latin typeface="Times New Roman" panose="02020603050405020304" pitchFamily="18" charset="0"/>
                <a:ea typeface="Times New Roman" panose="02020603050405020304" pitchFamily="18" charset="0"/>
              </a:rPr>
              <a:t>  </a:t>
            </a:r>
          </a:p>
          <a:p>
            <a:pPr indent="457200" hangingPunct="0"/>
            <a:r>
              <a:rPr lang="en-US" sz="3200" dirty="0" smtClean="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hangingPunct="0"/>
            <a:r>
              <a:rPr lang="en-US" sz="32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10570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208599"/>
            <a:ext cx="11646568" cy="6801862"/>
          </a:xfrm>
          <a:prstGeom prst="rect">
            <a:avLst/>
          </a:prstGeom>
        </p:spPr>
        <p:txBody>
          <a:bodyPr wrap="square">
            <a:spAutoFit/>
          </a:bodyPr>
          <a:lstStyle/>
          <a:p>
            <a:pPr hangingPunct="0"/>
            <a:r>
              <a:rPr lang="en-US" sz="3600" dirty="0" smtClean="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p>
          <a:p>
            <a:pPr hangingPunct="0"/>
            <a:r>
              <a:rPr lang="en-US" sz="4000" dirty="0">
                <a:solidFill>
                  <a:srgbClr val="002060"/>
                </a:solidFill>
                <a:latin typeface="Times New Roman" panose="02020603050405020304" pitchFamily="18" charset="0"/>
                <a:ea typeface="Times New Roman" panose="02020603050405020304" pitchFamily="18" charset="0"/>
              </a:rPr>
              <a:t>Heat transfer from soil to air (and vice versa) in surface near air – a complex process.  We can distinguish a three-layer structure:</a:t>
            </a:r>
          </a:p>
          <a:p>
            <a:pPr hangingPunct="0"/>
            <a:r>
              <a:rPr lang="en-US" sz="4000" dirty="0">
                <a:solidFill>
                  <a:srgbClr val="002060"/>
                </a:solidFill>
                <a:latin typeface="Times New Roman" panose="02020603050405020304" pitchFamily="18" charset="0"/>
                <a:ea typeface="Times New Roman" panose="02020603050405020304" pitchFamily="18" charset="0"/>
              </a:rPr>
              <a:t> </a:t>
            </a:r>
          </a:p>
          <a:p>
            <a:pPr marL="457200" marR="0" indent="-457200" hangingPunct="0">
              <a:spcBef>
                <a:spcPts val="0"/>
              </a:spcBef>
              <a:spcAft>
                <a:spcPts val="0"/>
              </a:spcAft>
            </a:pPr>
            <a:r>
              <a:rPr lang="en-US" sz="4000" dirty="0">
                <a:solidFill>
                  <a:srgbClr val="002060"/>
                </a:solidFill>
                <a:latin typeface="Times New Roman" panose="02020603050405020304" pitchFamily="18" charset="0"/>
                <a:ea typeface="Times New Roman" panose="02020603050405020304" pitchFamily="18" charset="0"/>
              </a:rPr>
              <a:t>1)	A </a:t>
            </a:r>
            <a:r>
              <a:rPr lang="en-US" sz="4000" dirty="0">
                <a:solidFill>
                  <a:srgbClr val="C00000"/>
                </a:solidFill>
                <a:latin typeface="Times New Roman" panose="02020603050405020304" pitchFamily="18" charset="0"/>
                <a:ea typeface="Times New Roman" panose="02020603050405020304" pitchFamily="18" charset="0"/>
              </a:rPr>
              <a:t>laminar boundary layer </a:t>
            </a:r>
            <a:r>
              <a:rPr lang="en-US" sz="4000" dirty="0">
                <a:solidFill>
                  <a:srgbClr val="002060"/>
                </a:solidFill>
                <a:latin typeface="Times New Roman" panose="02020603050405020304" pitchFamily="18" charset="0"/>
                <a:ea typeface="Times New Roman" panose="02020603050405020304" pitchFamily="18" charset="0"/>
              </a:rPr>
              <a:t>without turbulence (heat transfer by </a:t>
            </a:r>
            <a:r>
              <a:rPr lang="en-US" sz="4000" dirty="0">
                <a:solidFill>
                  <a:srgbClr val="C00000"/>
                </a:solidFill>
                <a:latin typeface="Times New Roman" panose="02020603050405020304" pitchFamily="18" charset="0"/>
                <a:ea typeface="Times New Roman" panose="02020603050405020304" pitchFamily="18" charset="0"/>
              </a:rPr>
              <a:t>Brownian motion </a:t>
            </a:r>
            <a:r>
              <a:rPr lang="en-US" sz="4000" dirty="0">
                <a:solidFill>
                  <a:srgbClr val="002060"/>
                </a:solidFill>
                <a:latin typeface="Times New Roman" panose="02020603050405020304" pitchFamily="18" charset="0"/>
                <a:ea typeface="Times New Roman" panose="02020603050405020304" pitchFamily="18" charset="0"/>
              </a:rPr>
              <a:t>&lt; 1mm).</a:t>
            </a:r>
          </a:p>
          <a:p>
            <a:pPr marL="457200" marR="0" indent="-457200" hangingPunct="0">
              <a:spcBef>
                <a:spcPts val="0"/>
              </a:spcBef>
              <a:spcAft>
                <a:spcPts val="0"/>
              </a:spcAft>
            </a:pPr>
            <a:r>
              <a:rPr lang="en-US" sz="4000" dirty="0">
                <a:solidFill>
                  <a:srgbClr val="002060"/>
                </a:solidFill>
                <a:latin typeface="Times New Roman" panose="02020603050405020304" pitchFamily="18" charset="0"/>
                <a:ea typeface="Times New Roman" panose="02020603050405020304" pitchFamily="18" charset="0"/>
              </a:rPr>
              <a:t>2)	A </a:t>
            </a:r>
            <a:r>
              <a:rPr lang="en-US" sz="4000" dirty="0">
                <a:solidFill>
                  <a:srgbClr val="C00000"/>
                </a:solidFill>
                <a:latin typeface="Times New Roman" panose="02020603050405020304" pitchFamily="18" charset="0"/>
                <a:ea typeface="Times New Roman" panose="02020603050405020304" pitchFamily="18" charset="0"/>
              </a:rPr>
              <a:t>transitional boundary </a:t>
            </a:r>
            <a:r>
              <a:rPr lang="en-US" sz="4000" dirty="0">
                <a:solidFill>
                  <a:srgbClr val="002060"/>
                </a:solidFill>
                <a:latin typeface="Times New Roman" panose="02020603050405020304" pitchFamily="18" charset="0"/>
                <a:ea typeface="Times New Roman" panose="02020603050405020304" pitchFamily="18" charset="0"/>
              </a:rPr>
              <a:t>layer with incipient </a:t>
            </a:r>
            <a:r>
              <a:rPr lang="en-US" sz="4000" dirty="0">
                <a:solidFill>
                  <a:srgbClr val="C00000"/>
                </a:solidFill>
                <a:latin typeface="Times New Roman" panose="02020603050405020304" pitchFamily="18" charset="0"/>
                <a:ea typeface="Times New Roman" panose="02020603050405020304" pitchFamily="18" charset="0"/>
              </a:rPr>
              <a:t>convection</a:t>
            </a:r>
            <a:r>
              <a:rPr lang="en-US" sz="4000" dirty="0">
                <a:solidFill>
                  <a:srgbClr val="002060"/>
                </a:solidFill>
                <a:latin typeface="Times New Roman" panose="02020603050405020304" pitchFamily="18" charset="0"/>
                <a:ea typeface="Times New Roman" panose="02020603050405020304" pitchFamily="18" charset="0"/>
              </a:rPr>
              <a:t> 1mm – 2cm.</a:t>
            </a:r>
          </a:p>
          <a:p>
            <a:pPr marL="457200" marR="0" indent="-457200" hangingPunct="0">
              <a:spcBef>
                <a:spcPts val="0"/>
              </a:spcBef>
              <a:spcAft>
                <a:spcPts val="0"/>
              </a:spcAft>
            </a:pPr>
            <a:r>
              <a:rPr lang="en-US" sz="4000" dirty="0">
                <a:solidFill>
                  <a:srgbClr val="002060"/>
                </a:solidFill>
                <a:latin typeface="Times New Roman" panose="02020603050405020304" pitchFamily="18" charset="0"/>
                <a:ea typeface="Times New Roman" panose="02020603050405020304" pitchFamily="18" charset="0"/>
              </a:rPr>
              <a:t>3)	</a:t>
            </a:r>
            <a:r>
              <a:rPr lang="en-US" sz="4000" dirty="0">
                <a:solidFill>
                  <a:srgbClr val="C00000"/>
                </a:solidFill>
                <a:latin typeface="Times New Roman" panose="02020603050405020304" pitchFamily="18" charset="0"/>
                <a:ea typeface="Times New Roman" panose="02020603050405020304" pitchFamily="18" charset="0"/>
              </a:rPr>
              <a:t>Upper boundary layer </a:t>
            </a:r>
            <a:r>
              <a:rPr lang="en-US" sz="4000" dirty="0">
                <a:solidFill>
                  <a:srgbClr val="002060"/>
                </a:solidFill>
                <a:latin typeface="Times New Roman" panose="02020603050405020304" pitchFamily="18" charset="0"/>
                <a:ea typeface="Times New Roman" panose="02020603050405020304" pitchFamily="18" charset="0"/>
              </a:rPr>
              <a:t>with </a:t>
            </a:r>
            <a:r>
              <a:rPr lang="en-US" sz="4000" dirty="0">
                <a:solidFill>
                  <a:srgbClr val="C00000"/>
                </a:solidFill>
                <a:latin typeface="Times New Roman" panose="02020603050405020304" pitchFamily="18" charset="0"/>
                <a:ea typeface="Times New Roman" panose="02020603050405020304" pitchFamily="18" charset="0"/>
              </a:rPr>
              <a:t>turbulent transfer </a:t>
            </a:r>
            <a:r>
              <a:rPr lang="en-US" sz="4000" dirty="0">
                <a:solidFill>
                  <a:srgbClr val="002060"/>
                </a:solidFill>
                <a:latin typeface="Times New Roman" panose="02020603050405020304" pitchFamily="18" charset="0"/>
                <a:ea typeface="Times New Roman" panose="02020603050405020304" pitchFamily="18" charset="0"/>
              </a:rPr>
              <a:t>that at its upper limit has fully free flow  </a:t>
            </a:r>
            <a:endParaRPr lang="en-US" sz="4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18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1"/>
            <a:ext cx="8229600" cy="51355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
            <a:ext cx="2362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28600"/>
            <a:ext cx="23336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5943600"/>
            <a:ext cx="2679700" cy="522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996" y="6111945"/>
            <a:ext cx="3770904" cy="707886"/>
          </a:xfrm>
          <a:prstGeom prst="rect">
            <a:avLst/>
          </a:prstGeom>
          <a:noFill/>
        </p:spPr>
        <p:txBody>
          <a:bodyPr wrap="none" rtlCol="0">
            <a:spAutoFit/>
          </a:bodyPr>
          <a:lstStyle/>
          <a:p>
            <a:r>
              <a:rPr lang="en-US" sz="4000" dirty="0" smtClean="0">
                <a:solidFill>
                  <a:srgbClr val="C00000"/>
                </a:solidFill>
              </a:rPr>
              <a:t>Turbulent eddies</a:t>
            </a:r>
            <a:r>
              <a:rPr lang="en-US" sz="2800" dirty="0" smtClean="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16762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8337"/>
            <a:ext cx="12192000" cy="6247864"/>
          </a:xfrm>
          <a:prstGeom prst="rect">
            <a:avLst/>
          </a:prstGeom>
        </p:spPr>
        <p:txBody>
          <a:bodyPr wrap="square">
            <a:spAutoFit/>
          </a:bodyPr>
          <a:lstStyle/>
          <a:p>
            <a:pPr marL="571500" indent="-571500">
              <a:buFont typeface="Courier New" panose="02070309020205020404" pitchFamily="49" charset="0"/>
              <a:buChar char="o"/>
            </a:pPr>
            <a:r>
              <a:rPr lang="en-US" sz="4000" dirty="0">
                <a:solidFill>
                  <a:srgbClr val="C00000"/>
                </a:solidFill>
              </a:rPr>
              <a:t>Turbulence </a:t>
            </a:r>
            <a:r>
              <a:rPr lang="en-US" sz="4000" dirty="0" smtClean="0">
                <a:solidFill>
                  <a:srgbClr val="002060"/>
                </a:solidFill>
              </a:rPr>
              <a:t>is </a:t>
            </a:r>
            <a:r>
              <a:rPr lang="en-US" sz="4000" dirty="0">
                <a:solidFill>
                  <a:srgbClr val="002060"/>
                </a:solidFill>
              </a:rPr>
              <a:t>responsible for </a:t>
            </a:r>
            <a:r>
              <a:rPr lang="en-US" sz="4000" dirty="0">
                <a:solidFill>
                  <a:srgbClr val="C00000"/>
                </a:solidFill>
              </a:rPr>
              <a:t>efficiently</a:t>
            </a:r>
            <a:r>
              <a:rPr lang="en-US" sz="4000" dirty="0">
                <a:solidFill>
                  <a:srgbClr val="002060"/>
                </a:solidFill>
              </a:rPr>
              <a:t> dispersing the </a:t>
            </a:r>
            <a:r>
              <a:rPr lang="en-US" sz="4000" dirty="0" smtClean="0">
                <a:solidFill>
                  <a:srgbClr val="002060"/>
                </a:solidFill>
              </a:rPr>
              <a:t>pollutants</a:t>
            </a:r>
          </a:p>
          <a:p>
            <a:pPr marL="571500" indent="-571500">
              <a:buFont typeface="Courier New" panose="02070309020205020404" pitchFamily="49" charset="0"/>
              <a:buChar char="o"/>
            </a:pPr>
            <a:r>
              <a:rPr lang="en-US" sz="4000" dirty="0" smtClean="0">
                <a:solidFill>
                  <a:srgbClr val="002060"/>
                </a:solidFill>
              </a:rPr>
              <a:t>However</a:t>
            </a:r>
            <a:r>
              <a:rPr lang="en-US" sz="4000" dirty="0">
                <a:solidFill>
                  <a:srgbClr val="002060"/>
                </a:solidFill>
              </a:rPr>
              <a:t>, the </a:t>
            </a:r>
            <a:r>
              <a:rPr lang="en-US" sz="4000" dirty="0">
                <a:solidFill>
                  <a:srgbClr val="C00000"/>
                </a:solidFill>
              </a:rPr>
              <a:t>capping inversion traps </a:t>
            </a:r>
            <a:r>
              <a:rPr lang="en-US" sz="4000" dirty="0">
                <a:solidFill>
                  <a:srgbClr val="002060"/>
                </a:solidFill>
              </a:rPr>
              <a:t>these pollutants within the boundary </a:t>
            </a:r>
            <a:r>
              <a:rPr lang="en-US" sz="4000" dirty="0" smtClean="0">
                <a:solidFill>
                  <a:srgbClr val="002060"/>
                </a:solidFill>
              </a:rPr>
              <a:t>layer,</a:t>
            </a:r>
          </a:p>
          <a:p>
            <a:pPr marL="571500" indent="-571500">
              <a:buFont typeface="Courier New" panose="02070309020205020404" pitchFamily="49" charset="0"/>
              <a:buChar char="o"/>
            </a:pPr>
            <a:r>
              <a:rPr lang="en-US" sz="4000" dirty="0" smtClean="0">
                <a:solidFill>
                  <a:srgbClr val="C00000"/>
                </a:solidFill>
              </a:rPr>
              <a:t>Turbulent </a:t>
            </a:r>
            <a:r>
              <a:rPr lang="en-US" sz="4000" dirty="0">
                <a:solidFill>
                  <a:srgbClr val="C00000"/>
                </a:solidFill>
              </a:rPr>
              <a:t>communication </a:t>
            </a:r>
            <a:r>
              <a:rPr lang="en-US" sz="4000" dirty="0">
                <a:solidFill>
                  <a:srgbClr val="002060"/>
                </a:solidFill>
              </a:rPr>
              <a:t>between the sur­face and the air is quite </a:t>
            </a:r>
            <a:r>
              <a:rPr lang="en-US" sz="4000" dirty="0">
                <a:solidFill>
                  <a:srgbClr val="C00000"/>
                </a:solidFill>
              </a:rPr>
              <a:t>rapid</a:t>
            </a:r>
            <a:r>
              <a:rPr lang="en-US" sz="4000" dirty="0">
                <a:solidFill>
                  <a:srgbClr val="002060"/>
                </a:solidFill>
              </a:rPr>
              <a:t>, allowing the air to quickly take 'on characteristics of the underlying sur­face. </a:t>
            </a:r>
            <a:endParaRPr lang="en-US" sz="4000" dirty="0" smtClean="0">
              <a:solidFill>
                <a:srgbClr val="002060"/>
              </a:solidFill>
            </a:endParaRPr>
          </a:p>
          <a:p>
            <a:pPr marL="571500" indent="-571500">
              <a:buFont typeface="Courier New" panose="02070309020205020404" pitchFamily="49" charset="0"/>
              <a:buChar char="o"/>
            </a:pPr>
            <a:r>
              <a:rPr lang="en-US" sz="4000" dirty="0" smtClean="0">
                <a:solidFill>
                  <a:srgbClr val="002060"/>
                </a:solidFill>
              </a:rPr>
              <a:t>In </a:t>
            </a:r>
            <a:r>
              <a:rPr lang="en-US" sz="4000" dirty="0">
                <a:solidFill>
                  <a:srgbClr val="002060"/>
                </a:solidFill>
              </a:rPr>
              <a:t>fact, one definition of the boundary layer is that portion of the lower troposphere that feels the effects of the underlying surface within about 30 min or less. </a:t>
            </a:r>
          </a:p>
        </p:txBody>
      </p:sp>
    </p:spTree>
    <p:extLst>
      <p:ext uri="{BB962C8B-B14F-4D97-AF65-F5344CB8AC3E}">
        <p14:creationId xmlns:p14="http://schemas.microsoft.com/office/powerpoint/2010/main" val="101555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882" t="33590" r="24792" b="21142"/>
          <a:stretch/>
        </p:blipFill>
        <p:spPr bwMode="auto">
          <a:xfrm>
            <a:off x="565265" y="831273"/>
            <a:ext cx="10690167" cy="602672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0"/>
            <a:ext cx="11036968" cy="707886"/>
          </a:xfrm>
          <a:prstGeom prst="rect">
            <a:avLst/>
          </a:prstGeom>
          <a:noFill/>
        </p:spPr>
        <p:txBody>
          <a:bodyPr wrap="square" rtlCol="0">
            <a:spAutoFit/>
          </a:bodyPr>
          <a:lstStyle/>
          <a:p>
            <a:r>
              <a:rPr lang="en-US" sz="4000" dirty="0" smtClean="0">
                <a:solidFill>
                  <a:srgbClr val="C00000"/>
                </a:solidFill>
              </a:rPr>
              <a:t>Leonardo da Vinci’s view of turbulence</a:t>
            </a:r>
            <a:endParaRPr lang="en-US" sz="4000" dirty="0">
              <a:solidFill>
                <a:srgbClr val="C00000"/>
              </a:solidFill>
            </a:endParaRPr>
          </a:p>
        </p:txBody>
      </p:sp>
    </p:spTree>
    <p:extLst>
      <p:ext uri="{BB962C8B-B14F-4D97-AF65-F5344CB8AC3E}">
        <p14:creationId xmlns:p14="http://schemas.microsoft.com/office/powerpoint/2010/main" val="372328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462" y="180798"/>
            <a:ext cx="11662611" cy="5109091"/>
          </a:xfrm>
          <a:prstGeom prst="rect">
            <a:avLst/>
          </a:prstGeom>
        </p:spPr>
        <p:txBody>
          <a:bodyPr wrap="square">
            <a:spAutoFit/>
          </a:bodyPr>
          <a:lstStyle/>
          <a:p>
            <a:r>
              <a:rPr lang="en-US" sz="4400" dirty="0" smtClean="0">
                <a:solidFill>
                  <a:srgbClr val="C00000"/>
                </a:solidFill>
              </a:rPr>
              <a:t>Three </a:t>
            </a:r>
            <a:r>
              <a:rPr lang="en-US" sz="4400" dirty="0">
                <a:solidFill>
                  <a:srgbClr val="C00000"/>
                </a:solidFill>
              </a:rPr>
              <a:t>kinds of turbulence </a:t>
            </a:r>
            <a:r>
              <a:rPr lang="en-US" sz="4400" dirty="0" smtClean="0">
                <a:solidFill>
                  <a:srgbClr val="C00000"/>
                </a:solidFill>
              </a:rPr>
              <a:t>recognized:</a:t>
            </a:r>
          </a:p>
          <a:p>
            <a:endParaRPr lang="en-US" sz="4400" dirty="0">
              <a:solidFill>
                <a:srgbClr val="C00000"/>
              </a:solidFill>
            </a:endParaRPr>
          </a:p>
          <a:p>
            <a:pPr marL="571500" indent="-571500">
              <a:buFont typeface="Courier New" panose="02070309020205020404" pitchFamily="49" charset="0"/>
              <a:buChar char="o"/>
            </a:pPr>
            <a:r>
              <a:rPr lang="en-US" sz="4400" dirty="0">
                <a:solidFill>
                  <a:srgbClr val="002060"/>
                </a:solidFill>
              </a:rPr>
              <a:t>Mechanical </a:t>
            </a:r>
            <a:r>
              <a:rPr lang="en-US" sz="4400" dirty="0" smtClean="0">
                <a:solidFill>
                  <a:srgbClr val="002060"/>
                </a:solidFill>
              </a:rPr>
              <a:t>turbulence</a:t>
            </a:r>
          </a:p>
          <a:p>
            <a:endParaRPr lang="en-US" sz="4400" dirty="0">
              <a:solidFill>
                <a:srgbClr val="002060"/>
              </a:solidFill>
            </a:endParaRPr>
          </a:p>
          <a:p>
            <a:pPr marL="571500" indent="-571500">
              <a:buFont typeface="Courier New" panose="02070309020205020404" pitchFamily="49" charset="0"/>
              <a:buChar char="o"/>
            </a:pPr>
            <a:r>
              <a:rPr lang="en-US" sz="4400" dirty="0">
                <a:solidFill>
                  <a:srgbClr val="002060"/>
                </a:solidFill>
              </a:rPr>
              <a:t>Turbulence caused by </a:t>
            </a:r>
            <a:r>
              <a:rPr lang="en-US" sz="4400" dirty="0" smtClean="0">
                <a:solidFill>
                  <a:srgbClr val="002060"/>
                </a:solidFill>
              </a:rPr>
              <a:t>shear</a:t>
            </a:r>
          </a:p>
          <a:p>
            <a:endParaRPr lang="en-US" sz="4400" dirty="0">
              <a:solidFill>
                <a:srgbClr val="002060"/>
              </a:solidFill>
            </a:endParaRPr>
          </a:p>
          <a:p>
            <a:pPr marL="571500" indent="-571500">
              <a:buFont typeface="Courier New" panose="02070309020205020404" pitchFamily="49" charset="0"/>
              <a:buChar char="o"/>
            </a:pPr>
            <a:r>
              <a:rPr lang="en-US" sz="4400" dirty="0">
                <a:solidFill>
                  <a:srgbClr val="002060"/>
                </a:solidFill>
              </a:rPr>
              <a:t>Turbulence caused by buoyancy</a:t>
            </a:r>
          </a:p>
          <a:p>
            <a:endParaRPr lang="en-US" dirty="0"/>
          </a:p>
        </p:txBody>
      </p:sp>
    </p:spTree>
    <p:extLst>
      <p:ext uri="{BB962C8B-B14F-4D97-AF65-F5344CB8AC3E}">
        <p14:creationId xmlns:p14="http://schemas.microsoft.com/office/powerpoint/2010/main" val="1537397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5835"/>
            <a:ext cx="12191999" cy="954107"/>
          </a:xfrm>
          <a:prstGeom prst="rect">
            <a:avLst/>
          </a:prstGeom>
        </p:spPr>
        <p:txBody>
          <a:bodyPr wrap="square">
            <a:spAutoFit/>
          </a:bodyPr>
          <a:lstStyle/>
          <a:p>
            <a:r>
              <a:rPr lang="en-US" sz="2800" dirty="0"/>
              <a:t>https://www.meted.ucar.edu/EUMETSAT/at_dust/media/video/mech_turbulence.mp4</a:t>
            </a:r>
          </a:p>
        </p:txBody>
      </p:sp>
      <p:sp>
        <p:nvSpPr>
          <p:cNvPr id="3" name="Rectangle 2"/>
          <p:cNvSpPr/>
          <p:nvPr/>
        </p:nvSpPr>
        <p:spPr>
          <a:xfrm>
            <a:off x="160420" y="458888"/>
            <a:ext cx="11694695" cy="1323439"/>
          </a:xfrm>
          <a:prstGeom prst="rect">
            <a:avLst/>
          </a:prstGeom>
        </p:spPr>
        <p:txBody>
          <a:bodyPr wrap="square">
            <a:spAutoFit/>
          </a:bodyPr>
          <a:lstStyle/>
          <a:p>
            <a:r>
              <a:rPr lang="en-US" sz="4000" dirty="0">
                <a:solidFill>
                  <a:srgbClr val="C00000"/>
                </a:solidFill>
              </a:rPr>
              <a:t>Mechanical turbulence is caused by air flowing over rough features, such as hills or buildings.</a:t>
            </a:r>
          </a:p>
        </p:txBody>
      </p:sp>
    </p:spTree>
    <p:extLst>
      <p:ext uri="{BB962C8B-B14F-4D97-AF65-F5344CB8AC3E}">
        <p14:creationId xmlns:p14="http://schemas.microsoft.com/office/powerpoint/2010/main" val="98025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2" y="3105835"/>
            <a:ext cx="11951367" cy="954107"/>
          </a:xfrm>
          <a:prstGeom prst="rect">
            <a:avLst/>
          </a:prstGeom>
        </p:spPr>
        <p:txBody>
          <a:bodyPr wrap="square">
            <a:spAutoFit/>
          </a:bodyPr>
          <a:lstStyle/>
          <a:p>
            <a:r>
              <a:rPr lang="en-US" sz="2800" dirty="0"/>
              <a:t>https://www.meted.ucar.edu/EUMETSAT/at_dust/media/video/shear_turbulence.mp4</a:t>
            </a:r>
          </a:p>
        </p:txBody>
      </p:sp>
      <p:sp>
        <p:nvSpPr>
          <p:cNvPr id="3" name="Rectangle 2"/>
          <p:cNvSpPr/>
          <p:nvPr/>
        </p:nvSpPr>
        <p:spPr>
          <a:xfrm>
            <a:off x="240632" y="368969"/>
            <a:ext cx="11951368" cy="1077218"/>
          </a:xfrm>
          <a:prstGeom prst="rect">
            <a:avLst/>
          </a:prstGeom>
        </p:spPr>
        <p:txBody>
          <a:bodyPr wrap="square">
            <a:spAutoFit/>
          </a:bodyPr>
          <a:lstStyle/>
          <a:p>
            <a:r>
              <a:rPr lang="en-US" sz="3200" dirty="0">
                <a:solidFill>
                  <a:srgbClr val="C00000"/>
                </a:solidFill>
              </a:rPr>
              <a:t>Turbulence from shear can result from differences in wind speed and/or direction.</a:t>
            </a:r>
          </a:p>
        </p:txBody>
      </p:sp>
    </p:spTree>
    <p:extLst>
      <p:ext uri="{BB962C8B-B14F-4D97-AF65-F5344CB8AC3E}">
        <p14:creationId xmlns:p14="http://schemas.microsoft.com/office/powerpoint/2010/main" val="57299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0500" y="877895"/>
            <a:ext cx="11887201" cy="5829288"/>
          </a:xfrm>
          <a:prstGeom prst="rect">
            <a:avLst/>
          </a:prstGeom>
        </p:spPr>
        <p:txBody>
          <a:bodyPr vert="horz" wrap="square" lIns="0" tIns="0" rIns="0" bIns="0" rtlCol="0">
            <a:spAutoFit/>
          </a:bodyPr>
          <a:lstStyle/>
          <a:p>
            <a:pPr marL="11206"/>
            <a:r>
              <a:rPr lang="en-US" sz="4000" spc="-35" dirty="0" smtClean="0">
                <a:latin typeface="Calibri"/>
                <a:cs typeface="Calibri"/>
              </a:rPr>
              <a:t>Components of the </a:t>
            </a:r>
            <a:r>
              <a:rPr lang="en-US" sz="4000" dirty="0">
                <a:latin typeface="Calibri"/>
                <a:cs typeface="Calibri"/>
              </a:rPr>
              <a:t> </a:t>
            </a:r>
            <a:r>
              <a:rPr sz="4000" spc="-13" dirty="0" smtClean="0">
                <a:solidFill>
                  <a:srgbClr val="C00000"/>
                </a:solidFill>
                <a:latin typeface="Calibri"/>
                <a:cs typeface="Calibri"/>
              </a:rPr>
              <a:t>Surface</a:t>
            </a:r>
            <a:r>
              <a:rPr sz="4000" spc="44" dirty="0" smtClean="0">
                <a:solidFill>
                  <a:srgbClr val="C00000"/>
                </a:solidFill>
                <a:latin typeface="Calibri"/>
                <a:cs typeface="Calibri"/>
              </a:rPr>
              <a:t> </a:t>
            </a:r>
            <a:r>
              <a:rPr sz="4000" spc="-13" dirty="0">
                <a:solidFill>
                  <a:srgbClr val="C00000"/>
                </a:solidFill>
                <a:latin typeface="Calibri"/>
                <a:cs typeface="Calibri"/>
              </a:rPr>
              <a:t>Energy</a:t>
            </a:r>
            <a:r>
              <a:rPr sz="4000" spc="22" dirty="0">
                <a:solidFill>
                  <a:srgbClr val="C00000"/>
                </a:solidFill>
                <a:latin typeface="Calibri"/>
                <a:cs typeface="Calibri"/>
              </a:rPr>
              <a:t> </a:t>
            </a:r>
            <a:r>
              <a:rPr sz="4000" spc="-13" dirty="0">
                <a:solidFill>
                  <a:srgbClr val="C00000"/>
                </a:solidFill>
                <a:latin typeface="Calibri"/>
                <a:cs typeface="Calibri"/>
              </a:rPr>
              <a:t>Budget	</a:t>
            </a:r>
            <a:r>
              <a:rPr sz="4000" spc="-4" dirty="0">
                <a:solidFill>
                  <a:srgbClr val="C00000"/>
                </a:solidFill>
                <a:latin typeface="Calibri"/>
                <a:cs typeface="Calibri"/>
              </a:rPr>
              <a:t>(SEB</a:t>
            </a:r>
            <a:r>
              <a:rPr sz="4000" spc="-4" dirty="0" smtClean="0">
                <a:solidFill>
                  <a:srgbClr val="C00000"/>
                </a:solidFill>
                <a:latin typeface="Calibri"/>
                <a:cs typeface="Calibri"/>
              </a:rPr>
              <a:t>)</a:t>
            </a:r>
            <a:r>
              <a:rPr lang="en-US" sz="4000" spc="-4" dirty="0" smtClean="0">
                <a:solidFill>
                  <a:srgbClr val="C00000"/>
                </a:solidFill>
                <a:latin typeface="Calibri"/>
                <a:cs typeface="Calibri"/>
              </a:rPr>
              <a:t>:</a:t>
            </a:r>
            <a:endParaRPr sz="4000" dirty="0">
              <a:latin typeface="Calibri"/>
              <a:cs typeface="Calibri"/>
            </a:endParaRPr>
          </a:p>
          <a:p>
            <a:pPr marL="11206">
              <a:spcBef>
                <a:spcPts val="591"/>
              </a:spcBef>
            </a:pPr>
            <a:r>
              <a:rPr sz="3600" u="sng" spc="-9" dirty="0">
                <a:latin typeface="Calibri"/>
                <a:cs typeface="Calibri"/>
              </a:rPr>
              <a:t>One Component </a:t>
            </a:r>
            <a:r>
              <a:rPr sz="3600" u="sng" spc="-4" dirty="0">
                <a:latin typeface="Calibri"/>
                <a:cs typeface="Calibri"/>
              </a:rPr>
              <a:t>of</a:t>
            </a:r>
            <a:r>
              <a:rPr sz="3600" u="sng" spc="-13" dirty="0">
                <a:latin typeface="Calibri"/>
                <a:cs typeface="Calibri"/>
              </a:rPr>
              <a:t> </a:t>
            </a:r>
            <a:r>
              <a:rPr sz="3600" u="sng" spc="-4" dirty="0" smtClean="0">
                <a:latin typeface="Calibri"/>
                <a:cs typeface="Calibri"/>
              </a:rPr>
              <a:t>SEB</a:t>
            </a:r>
            <a:r>
              <a:rPr sz="3600" spc="-4" dirty="0" smtClean="0">
                <a:latin typeface="Calibri"/>
                <a:cs typeface="Calibri"/>
              </a:rPr>
              <a:t>:</a:t>
            </a:r>
            <a:r>
              <a:rPr lang="en-US" sz="3600" dirty="0">
                <a:latin typeface="Calibri"/>
                <a:cs typeface="Calibri"/>
              </a:rPr>
              <a:t> </a:t>
            </a:r>
            <a:r>
              <a:rPr sz="3600" spc="-13" dirty="0" smtClean="0">
                <a:solidFill>
                  <a:srgbClr val="001F5F"/>
                </a:solidFill>
                <a:latin typeface="Calibri"/>
                <a:cs typeface="Calibri"/>
              </a:rPr>
              <a:t>Surface </a:t>
            </a:r>
            <a:r>
              <a:rPr sz="3600" spc="-9" dirty="0">
                <a:solidFill>
                  <a:srgbClr val="001F5F"/>
                </a:solidFill>
                <a:latin typeface="Calibri"/>
                <a:cs typeface="Calibri"/>
              </a:rPr>
              <a:t>Radiation </a:t>
            </a:r>
            <a:r>
              <a:rPr sz="3600" spc="-13" dirty="0">
                <a:solidFill>
                  <a:srgbClr val="001F5F"/>
                </a:solidFill>
                <a:latin typeface="Calibri"/>
                <a:cs typeface="Calibri"/>
              </a:rPr>
              <a:t>Budget</a:t>
            </a:r>
            <a:r>
              <a:rPr sz="3600" spc="49" dirty="0">
                <a:solidFill>
                  <a:srgbClr val="001F5F"/>
                </a:solidFill>
                <a:latin typeface="Calibri"/>
                <a:cs typeface="Calibri"/>
              </a:rPr>
              <a:t> </a:t>
            </a:r>
            <a:endParaRPr sz="3600" dirty="0">
              <a:latin typeface="Calibri"/>
              <a:cs typeface="Calibri"/>
            </a:endParaRPr>
          </a:p>
          <a:p>
            <a:pPr marL="11206">
              <a:spcBef>
                <a:spcPts val="591"/>
              </a:spcBef>
            </a:pPr>
            <a:r>
              <a:rPr sz="4800" spc="-9" dirty="0">
                <a:latin typeface="Calibri"/>
                <a:cs typeface="Calibri"/>
              </a:rPr>
              <a:t>Other</a:t>
            </a:r>
            <a:r>
              <a:rPr sz="4800" spc="-62" dirty="0">
                <a:latin typeface="Calibri"/>
                <a:cs typeface="Calibri"/>
              </a:rPr>
              <a:t> </a:t>
            </a:r>
            <a:r>
              <a:rPr sz="4800" spc="-9" dirty="0">
                <a:latin typeface="Calibri"/>
                <a:cs typeface="Calibri"/>
              </a:rPr>
              <a:t>components:</a:t>
            </a:r>
            <a:endParaRPr sz="4800" dirty="0">
              <a:latin typeface="Calibri"/>
              <a:cs typeface="Calibri"/>
            </a:endParaRPr>
          </a:p>
          <a:p>
            <a:pPr marL="11206" marR="4483">
              <a:lnSpc>
                <a:spcPct val="120000"/>
              </a:lnSpc>
            </a:pPr>
            <a:r>
              <a:rPr sz="4800" spc="-13" dirty="0">
                <a:solidFill>
                  <a:srgbClr val="001F5F"/>
                </a:solidFill>
                <a:latin typeface="Calibri"/>
                <a:cs typeface="Calibri"/>
              </a:rPr>
              <a:t>Surface </a:t>
            </a:r>
            <a:r>
              <a:rPr sz="4800" i="1" spc="-26" dirty="0">
                <a:solidFill>
                  <a:srgbClr val="C00000"/>
                </a:solidFill>
                <a:latin typeface="Calibri"/>
                <a:cs typeface="Calibri"/>
              </a:rPr>
              <a:t>Turbulent </a:t>
            </a:r>
            <a:r>
              <a:rPr sz="4800" i="1" spc="-18" dirty="0">
                <a:solidFill>
                  <a:srgbClr val="C00000"/>
                </a:solidFill>
                <a:latin typeface="Calibri"/>
                <a:cs typeface="Calibri"/>
              </a:rPr>
              <a:t>Fluxes </a:t>
            </a:r>
            <a:r>
              <a:rPr sz="4800" i="1" spc="-4" dirty="0">
                <a:solidFill>
                  <a:srgbClr val="C00000"/>
                </a:solidFill>
                <a:latin typeface="Calibri"/>
                <a:cs typeface="Calibri"/>
              </a:rPr>
              <a:t>of </a:t>
            </a:r>
            <a:r>
              <a:rPr sz="4800" i="1" spc="-9" dirty="0">
                <a:solidFill>
                  <a:srgbClr val="C00000"/>
                </a:solidFill>
                <a:latin typeface="Calibri"/>
                <a:cs typeface="Calibri"/>
              </a:rPr>
              <a:t>heat and </a:t>
            </a:r>
            <a:r>
              <a:rPr sz="4800" i="1" spc="-18" dirty="0">
                <a:solidFill>
                  <a:srgbClr val="C00000"/>
                </a:solidFill>
                <a:latin typeface="Calibri"/>
                <a:cs typeface="Calibri"/>
              </a:rPr>
              <a:t>moisture  </a:t>
            </a:r>
            <a:endParaRPr lang="en-US" sz="4800" i="1" spc="-18" dirty="0" smtClean="0">
              <a:solidFill>
                <a:srgbClr val="C00000"/>
              </a:solidFill>
              <a:latin typeface="Calibri"/>
              <a:cs typeface="Calibri"/>
            </a:endParaRPr>
          </a:p>
          <a:p>
            <a:pPr marL="11206" marR="4483">
              <a:lnSpc>
                <a:spcPct val="120000"/>
              </a:lnSpc>
            </a:pPr>
            <a:r>
              <a:rPr sz="4800" spc="-9" dirty="0" smtClean="0">
                <a:solidFill>
                  <a:srgbClr val="001F5F"/>
                </a:solidFill>
                <a:latin typeface="Calibri"/>
                <a:cs typeface="Calibri"/>
              </a:rPr>
              <a:t>Heat </a:t>
            </a:r>
            <a:r>
              <a:rPr sz="4800" spc="-18" dirty="0">
                <a:solidFill>
                  <a:srgbClr val="001F5F"/>
                </a:solidFill>
                <a:latin typeface="Calibri"/>
                <a:cs typeface="Calibri"/>
              </a:rPr>
              <a:t>into</a:t>
            </a:r>
            <a:r>
              <a:rPr sz="4800" spc="-49" dirty="0">
                <a:solidFill>
                  <a:srgbClr val="001F5F"/>
                </a:solidFill>
                <a:latin typeface="Calibri"/>
                <a:cs typeface="Calibri"/>
              </a:rPr>
              <a:t> </a:t>
            </a:r>
            <a:r>
              <a:rPr sz="4800" spc="-13" dirty="0" smtClean="0">
                <a:solidFill>
                  <a:srgbClr val="001F5F"/>
                </a:solidFill>
                <a:latin typeface="Calibri"/>
                <a:cs typeface="Calibri"/>
              </a:rPr>
              <a:t>ground</a:t>
            </a:r>
            <a:endParaRPr lang="en-US" sz="4800" spc="-13" dirty="0" smtClean="0">
              <a:solidFill>
                <a:srgbClr val="001F5F"/>
              </a:solidFill>
              <a:latin typeface="Calibri"/>
              <a:cs typeface="Calibri"/>
            </a:endParaRPr>
          </a:p>
          <a:p>
            <a:pPr marL="11206" marR="4483">
              <a:lnSpc>
                <a:spcPct val="120000"/>
              </a:lnSpc>
            </a:pPr>
            <a:r>
              <a:rPr lang="en-US" sz="3600" i="1" spc="-13" dirty="0" smtClean="0">
                <a:solidFill>
                  <a:srgbClr val="001F5F"/>
                </a:solidFill>
                <a:latin typeface="Calibri"/>
                <a:cs typeface="Calibri"/>
              </a:rPr>
              <a:t>So far, in the following slide we have discussed only the radiative fluxes. We will continue to discuss the additional terms, namely sensible and latent heat.</a:t>
            </a:r>
            <a:endParaRPr sz="3600" i="1" dirty="0">
              <a:latin typeface="Calibri"/>
              <a:cs typeface="Calibri"/>
            </a:endParaRPr>
          </a:p>
        </p:txBody>
      </p:sp>
    </p:spTree>
    <p:extLst>
      <p:ext uri="{BB962C8B-B14F-4D97-AF65-F5344CB8AC3E}">
        <p14:creationId xmlns:p14="http://schemas.microsoft.com/office/powerpoint/2010/main" val="411134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403" t="34567" r="24832" b="12461"/>
          <a:stretch/>
        </p:blipFill>
        <p:spPr bwMode="auto">
          <a:xfrm>
            <a:off x="2225841" y="1816768"/>
            <a:ext cx="7170821" cy="4022558"/>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53037" y="228600"/>
            <a:ext cx="11790574" cy="1323439"/>
          </a:xfrm>
          <a:prstGeom prst="rect">
            <a:avLst/>
          </a:prstGeom>
          <a:noFill/>
        </p:spPr>
        <p:txBody>
          <a:bodyPr wrap="square" rtlCol="0">
            <a:spAutoFit/>
          </a:bodyPr>
          <a:lstStyle/>
          <a:p>
            <a:pPr algn="ctr"/>
            <a:r>
              <a:rPr lang="en-US" sz="4000" dirty="0" smtClean="0">
                <a:solidFill>
                  <a:srgbClr val="C00000"/>
                </a:solidFill>
              </a:rPr>
              <a:t>Sometimes clouds show these patterns known </a:t>
            </a:r>
          </a:p>
          <a:p>
            <a:pPr algn="ctr"/>
            <a:r>
              <a:rPr lang="en-US" sz="4000" dirty="0" smtClean="0">
                <a:solidFill>
                  <a:srgbClr val="C00000"/>
                </a:solidFill>
              </a:rPr>
              <a:t>also as Kelvin-Helmholtz vortex patterns</a:t>
            </a:r>
            <a:endParaRPr lang="en-US" sz="4000" dirty="0">
              <a:solidFill>
                <a:srgbClr val="C00000"/>
              </a:solidFill>
            </a:endParaRPr>
          </a:p>
        </p:txBody>
      </p:sp>
    </p:spTree>
    <p:extLst>
      <p:ext uri="{BB962C8B-B14F-4D97-AF65-F5344CB8AC3E}">
        <p14:creationId xmlns:p14="http://schemas.microsoft.com/office/powerpoint/2010/main" val="49799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505" y="3105835"/>
            <a:ext cx="11806990" cy="523220"/>
          </a:xfrm>
          <a:prstGeom prst="rect">
            <a:avLst/>
          </a:prstGeom>
        </p:spPr>
        <p:txBody>
          <a:bodyPr wrap="square">
            <a:spAutoFit/>
          </a:bodyPr>
          <a:lstStyle/>
          <a:p>
            <a:r>
              <a:rPr lang="en-US" sz="2800" dirty="0"/>
              <a:t>https://www.meted.ucar.edu/EUMETSAT/at_dust/media/video/buoy_turb.mp4</a:t>
            </a:r>
          </a:p>
        </p:txBody>
      </p:sp>
      <p:sp>
        <p:nvSpPr>
          <p:cNvPr id="3" name="Rectangle 2"/>
          <p:cNvSpPr/>
          <p:nvPr/>
        </p:nvSpPr>
        <p:spPr>
          <a:xfrm>
            <a:off x="304800" y="348187"/>
            <a:ext cx="11582400" cy="2831544"/>
          </a:xfrm>
          <a:prstGeom prst="rect">
            <a:avLst/>
          </a:prstGeom>
        </p:spPr>
        <p:txBody>
          <a:bodyPr wrap="square">
            <a:spAutoFit/>
          </a:bodyPr>
          <a:lstStyle/>
          <a:p>
            <a:r>
              <a:rPr lang="en-US" sz="3200" dirty="0">
                <a:solidFill>
                  <a:srgbClr val="C00000"/>
                </a:solidFill>
              </a:rPr>
              <a:t>Buoyancy turbulence can be caused by </a:t>
            </a:r>
            <a:r>
              <a:rPr lang="en-US" sz="3200" dirty="0" smtClean="0">
                <a:solidFill>
                  <a:srgbClr val="C00000"/>
                </a:solidFill>
              </a:rPr>
              <a:t>a </a:t>
            </a:r>
            <a:r>
              <a:rPr lang="en-US" sz="3200" dirty="0">
                <a:solidFill>
                  <a:srgbClr val="C00000"/>
                </a:solidFill>
              </a:rPr>
              <a:t>parcels of air rising during the diurnal heating of the surface. </a:t>
            </a:r>
            <a:endParaRPr lang="en-US" sz="3200" dirty="0" smtClean="0">
              <a:solidFill>
                <a:srgbClr val="C00000"/>
              </a:solidFill>
            </a:endParaRPr>
          </a:p>
          <a:p>
            <a:endParaRPr lang="en-US" sz="3200" dirty="0" smtClean="0">
              <a:solidFill>
                <a:srgbClr val="C00000"/>
              </a:solidFill>
            </a:endParaRPr>
          </a:p>
          <a:p>
            <a:r>
              <a:rPr lang="en-US" sz="3200" dirty="0" smtClean="0">
                <a:solidFill>
                  <a:srgbClr val="C00000"/>
                </a:solidFill>
              </a:rPr>
              <a:t>In such case</a:t>
            </a:r>
            <a:r>
              <a:rPr lang="en-US" sz="3200" dirty="0">
                <a:solidFill>
                  <a:srgbClr val="C00000"/>
                </a:solidFill>
              </a:rPr>
              <a:t>, buoyancy is governed by the stability of the atmosphere</a:t>
            </a:r>
            <a:r>
              <a:rPr lang="en-US" dirty="0">
                <a:solidFill>
                  <a:srgbClr val="C00000"/>
                </a:solidFill>
              </a:rPr>
              <a:t>.</a:t>
            </a:r>
          </a:p>
          <a:p>
            <a:endParaRPr lang="en-US" dirty="0"/>
          </a:p>
        </p:txBody>
      </p:sp>
    </p:spTree>
    <p:extLst>
      <p:ext uri="{BB962C8B-B14F-4D97-AF65-F5344CB8AC3E}">
        <p14:creationId xmlns:p14="http://schemas.microsoft.com/office/powerpoint/2010/main" val="149259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72716"/>
            <a:ext cx="12047621" cy="6186309"/>
          </a:xfrm>
          <a:prstGeom prst="rect">
            <a:avLst/>
          </a:prstGeom>
        </p:spPr>
        <p:txBody>
          <a:bodyPr wrap="square">
            <a:spAutoFit/>
          </a:bodyPr>
          <a:lstStyle/>
          <a:p>
            <a:pPr marL="571500" indent="-571500">
              <a:buFont typeface="Courier New" panose="02070309020205020404" pitchFamily="49" charset="0"/>
              <a:buChar char="o"/>
            </a:pPr>
            <a:r>
              <a:rPr lang="en-US" sz="4400" dirty="0">
                <a:solidFill>
                  <a:srgbClr val="002060"/>
                </a:solidFill>
              </a:rPr>
              <a:t>Turbulence is inspiringly complex, consisting of a superposition of swirls called eddies that interact nonlinearly to create quasi-random, chaotic motions. </a:t>
            </a:r>
            <a:endParaRPr lang="en-US" sz="4400" dirty="0" smtClean="0">
              <a:solidFill>
                <a:srgbClr val="002060"/>
              </a:solidFill>
            </a:endParaRPr>
          </a:p>
          <a:p>
            <a:pPr marL="571500" indent="-571500">
              <a:buFont typeface="Courier New" panose="02070309020205020404" pitchFamily="49" charset="0"/>
              <a:buChar char="o"/>
            </a:pPr>
            <a:r>
              <a:rPr lang="en-US" sz="4400" dirty="0" smtClean="0">
                <a:solidFill>
                  <a:srgbClr val="002060"/>
                </a:solidFill>
              </a:rPr>
              <a:t>An </a:t>
            </a:r>
            <a:r>
              <a:rPr lang="en-US" sz="4400" dirty="0">
                <a:solidFill>
                  <a:srgbClr val="002060"/>
                </a:solidFill>
              </a:rPr>
              <a:t>infinite number of equations is required to fully describe these motions. </a:t>
            </a:r>
            <a:endParaRPr lang="en-US" sz="4400" dirty="0" smtClean="0">
              <a:solidFill>
                <a:srgbClr val="002060"/>
              </a:solidFill>
            </a:endParaRPr>
          </a:p>
          <a:p>
            <a:pPr marL="571500" indent="-571500">
              <a:buFont typeface="Courier New" panose="02070309020205020404" pitchFamily="49" charset="0"/>
              <a:buChar char="o"/>
            </a:pPr>
            <a:r>
              <a:rPr lang="en-US" sz="4400" dirty="0" smtClean="0">
                <a:solidFill>
                  <a:srgbClr val="002060"/>
                </a:solidFill>
              </a:rPr>
              <a:t>A complete </a:t>
            </a:r>
            <a:r>
              <a:rPr lang="en-US" sz="4400" dirty="0">
                <a:solidFill>
                  <a:srgbClr val="002060"/>
                </a:solidFill>
              </a:rPr>
              <a:t>solution has not been found. </a:t>
            </a:r>
            <a:endParaRPr lang="en-US" sz="4400" dirty="0" smtClean="0">
              <a:solidFill>
                <a:srgbClr val="002060"/>
              </a:solidFill>
            </a:endParaRPr>
          </a:p>
          <a:p>
            <a:pPr marL="571500" indent="-571500">
              <a:buFont typeface="Courier New" panose="02070309020205020404" pitchFamily="49" charset="0"/>
              <a:buChar char="o"/>
            </a:pPr>
            <a:r>
              <a:rPr lang="en-US" sz="4400" dirty="0" smtClean="0">
                <a:solidFill>
                  <a:srgbClr val="002060"/>
                </a:solidFill>
              </a:rPr>
              <a:t>But </a:t>
            </a:r>
            <a:r>
              <a:rPr lang="en-US" sz="4400" dirty="0">
                <a:solidFill>
                  <a:srgbClr val="002060"/>
                </a:solidFill>
              </a:rPr>
              <a:t>when averaged over many eddies, we can observe persistent </a:t>
            </a:r>
            <a:r>
              <a:rPr lang="en-US" sz="4400" dirty="0" smtClean="0">
                <a:solidFill>
                  <a:srgbClr val="002060"/>
                </a:solidFill>
              </a:rPr>
              <a:t>patterns. </a:t>
            </a:r>
            <a:endParaRPr lang="en-US" sz="4400" dirty="0">
              <a:solidFill>
                <a:srgbClr val="002060"/>
              </a:solidFill>
            </a:endParaRPr>
          </a:p>
        </p:txBody>
      </p:sp>
    </p:spTree>
    <p:extLst>
      <p:ext uri="{BB962C8B-B14F-4D97-AF65-F5344CB8AC3E}">
        <p14:creationId xmlns:p14="http://schemas.microsoft.com/office/powerpoint/2010/main" val="293169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408" y="276545"/>
            <a:ext cx="8018029" cy="707886"/>
          </a:xfrm>
          <a:prstGeom prst="rect">
            <a:avLst/>
          </a:prstGeom>
        </p:spPr>
        <p:txBody>
          <a:bodyPr wrap="none">
            <a:spAutoFit/>
          </a:bodyPr>
          <a:lstStyle/>
          <a:p>
            <a:r>
              <a:rPr lang="en-US" sz="4000" dirty="0" smtClean="0"/>
              <a:t>Sonic </a:t>
            </a:r>
            <a:r>
              <a:rPr lang="en-US" sz="4000" dirty="0"/>
              <a:t>anemometer recording at 25 Hz</a:t>
            </a:r>
          </a:p>
        </p:txBody>
      </p:sp>
      <p:pic>
        <p:nvPicPr>
          <p:cNvPr id="3" name="Picture 2"/>
          <p:cNvPicPr>
            <a:picLocks noChangeAspect="1"/>
          </p:cNvPicPr>
          <p:nvPr/>
        </p:nvPicPr>
        <p:blipFill>
          <a:blip r:embed="rId2"/>
          <a:stretch>
            <a:fillRect/>
          </a:stretch>
        </p:blipFill>
        <p:spPr>
          <a:xfrm>
            <a:off x="-7408" y="962526"/>
            <a:ext cx="11188755" cy="4758515"/>
          </a:xfrm>
          <a:prstGeom prst="rect">
            <a:avLst/>
          </a:prstGeom>
        </p:spPr>
      </p:pic>
      <p:sp>
        <p:nvSpPr>
          <p:cNvPr id="4" name="Rectangle 3"/>
          <p:cNvSpPr/>
          <p:nvPr/>
        </p:nvSpPr>
        <p:spPr>
          <a:xfrm>
            <a:off x="5362379" y="6037690"/>
            <a:ext cx="2306337" cy="707886"/>
          </a:xfrm>
          <a:prstGeom prst="rect">
            <a:avLst/>
          </a:prstGeom>
        </p:spPr>
        <p:txBody>
          <a:bodyPr wrap="none">
            <a:spAutoFit/>
          </a:bodyPr>
          <a:lstStyle/>
          <a:p>
            <a:r>
              <a:rPr lang="en-US" sz="4000" dirty="0"/>
              <a:t>30 minute</a:t>
            </a:r>
          </a:p>
        </p:txBody>
      </p:sp>
    </p:spTree>
    <p:extLst>
      <p:ext uri="{BB962C8B-B14F-4D97-AF65-F5344CB8AC3E}">
        <p14:creationId xmlns:p14="http://schemas.microsoft.com/office/powerpoint/2010/main" val="29870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154088"/>
            <a:ext cx="11197390" cy="1200329"/>
          </a:xfrm>
          <a:prstGeom prst="rect">
            <a:avLst/>
          </a:prstGeom>
        </p:spPr>
        <p:txBody>
          <a:bodyPr wrap="square">
            <a:spAutoFit/>
          </a:bodyPr>
          <a:lstStyle/>
          <a:p>
            <a:r>
              <a:rPr lang="en-US" sz="3200" dirty="0"/>
              <a:t>•</a:t>
            </a:r>
            <a:r>
              <a:rPr lang="en-US" dirty="0"/>
              <a:t>	</a:t>
            </a:r>
            <a:r>
              <a:rPr lang="en-US" sz="3600" dirty="0"/>
              <a:t>Need: fast response instrument</a:t>
            </a:r>
          </a:p>
          <a:p>
            <a:r>
              <a:rPr lang="en-US" sz="3600" dirty="0"/>
              <a:t>•	For winds: a sonic anemometer</a:t>
            </a:r>
          </a:p>
        </p:txBody>
      </p:sp>
      <p:pic>
        <p:nvPicPr>
          <p:cNvPr id="3" name="Picture 2"/>
          <p:cNvPicPr>
            <a:picLocks noChangeAspect="1"/>
          </p:cNvPicPr>
          <p:nvPr/>
        </p:nvPicPr>
        <p:blipFill>
          <a:blip r:embed="rId2"/>
          <a:stretch>
            <a:fillRect/>
          </a:stretch>
        </p:blipFill>
        <p:spPr>
          <a:xfrm>
            <a:off x="6978316" y="1998940"/>
            <a:ext cx="4408686" cy="4476867"/>
          </a:xfrm>
          <a:prstGeom prst="rect">
            <a:avLst/>
          </a:prstGeom>
        </p:spPr>
      </p:pic>
      <p:pic>
        <p:nvPicPr>
          <p:cNvPr id="4" name="Picture 3"/>
          <p:cNvPicPr>
            <a:picLocks noChangeAspect="1"/>
          </p:cNvPicPr>
          <p:nvPr/>
        </p:nvPicPr>
        <p:blipFill>
          <a:blip r:embed="rId3"/>
          <a:stretch>
            <a:fillRect/>
          </a:stretch>
        </p:blipFill>
        <p:spPr>
          <a:xfrm>
            <a:off x="1132503" y="1616748"/>
            <a:ext cx="3952845" cy="5241252"/>
          </a:xfrm>
          <a:prstGeom prst="rect">
            <a:avLst/>
          </a:prstGeom>
        </p:spPr>
      </p:pic>
    </p:spTree>
    <p:extLst>
      <p:ext uri="{BB962C8B-B14F-4D97-AF65-F5344CB8AC3E}">
        <p14:creationId xmlns:p14="http://schemas.microsoft.com/office/powerpoint/2010/main" val="27266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327998"/>
            <a:ext cx="12079705" cy="5046107"/>
          </a:xfrm>
          <a:prstGeom prst="rect">
            <a:avLst/>
          </a:prstGeom>
        </p:spPr>
      </p:pic>
      <p:sp>
        <p:nvSpPr>
          <p:cNvPr id="3" name="Rectangle 2"/>
          <p:cNvSpPr/>
          <p:nvPr/>
        </p:nvSpPr>
        <p:spPr>
          <a:xfrm>
            <a:off x="2626346" y="3869976"/>
            <a:ext cx="551754" cy="707886"/>
          </a:xfrm>
          <a:prstGeom prst="rect">
            <a:avLst/>
          </a:prstGeom>
        </p:spPr>
        <p:txBody>
          <a:bodyPr wrap="none">
            <a:spAutoFit/>
          </a:bodyPr>
          <a:lstStyle/>
          <a:p>
            <a:r>
              <a:rPr lang="en-US" sz="4000" dirty="0" smtClean="0"/>
              <a:t>͞w</a:t>
            </a:r>
            <a:endParaRPr lang="en-US" sz="4000" dirty="0"/>
          </a:p>
        </p:txBody>
      </p:sp>
      <p:sp>
        <p:nvSpPr>
          <p:cNvPr id="4" name="Rectangle 3"/>
          <p:cNvSpPr/>
          <p:nvPr/>
        </p:nvSpPr>
        <p:spPr>
          <a:xfrm>
            <a:off x="2039487" y="5602522"/>
            <a:ext cx="2548555" cy="707886"/>
          </a:xfrm>
          <a:prstGeom prst="rect">
            <a:avLst/>
          </a:prstGeom>
        </p:spPr>
        <p:txBody>
          <a:bodyPr wrap="square">
            <a:spAutoFit/>
          </a:bodyPr>
          <a:lstStyle/>
          <a:p>
            <a:r>
              <a:rPr lang="en-US" sz="4000" dirty="0"/>
              <a:t>w' = w − </a:t>
            </a:r>
            <a:r>
              <a:rPr lang="en-US" sz="4000" dirty="0" smtClean="0"/>
              <a:t>w</a:t>
            </a:r>
            <a:endParaRPr lang="en-US" sz="4000" dirty="0"/>
          </a:p>
        </p:txBody>
      </p:sp>
    </p:spTree>
    <p:extLst>
      <p:ext uri="{BB962C8B-B14F-4D97-AF65-F5344CB8AC3E}">
        <p14:creationId xmlns:p14="http://schemas.microsoft.com/office/powerpoint/2010/main" val="92211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2548" y="274453"/>
            <a:ext cx="9833810" cy="6309094"/>
          </a:xfrm>
          <a:prstGeom prst="rect">
            <a:avLst/>
          </a:prstGeom>
        </p:spPr>
      </p:pic>
    </p:spTree>
    <p:extLst>
      <p:ext uri="{BB962C8B-B14F-4D97-AF65-F5344CB8AC3E}">
        <p14:creationId xmlns:p14="http://schemas.microsoft.com/office/powerpoint/2010/main" val="70520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208546"/>
            <a:ext cx="11614484" cy="3970318"/>
          </a:xfrm>
          <a:prstGeom prst="rect">
            <a:avLst/>
          </a:prstGeom>
        </p:spPr>
        <p:txBody>
          <a:bodyPr wrap="square">
            <a:spAutoFit/>
          </a:bodyPr>
          <a:lstStyle/>
          <a:p>
            <a:pPr marL="571500" indent="-571500">
              <a:buFont typeface="Courier New" panose="02070309020205020404" pitchFamily="49" charset="0"/>
              <a:buChar char="o"/>
            </a:pPr>
            <a:r>
              <a:rPr lang="en-US" sz="3600" dirty="0">
                <a:solidFill>
                  <a:srgbClr val="002060"/>
                </a:solidFill>
              </a:rPr>
              <a:t>Despite </a:t>
            </a:r>
            <a:r>
              <a:rPr lang="en-US" sz="3600" dirty="0" smtClean="0">
                <a:solidFill>
                  <a:srgbClr val="002060"/>
                </a:solidFill>
              </a:rPr>
              <a:t>the </a:t>
            </a:r>
            <a:r>
              <a:rPr lang="en-US" sz="3600" dirty="0">
                <a:solidFill>
                  <a:srgbClr val="002060"/>
                </a:solidFill>
              </a:rPr>
              <a:t>difficulties of deterministic descrip­tions of turbulence, scientists have been able to cre­ate a statistical description of turbulence. </a:t>
            </a:r>
            <a:endParaRPr lang="en-US" sz="3600" dirty="0" smtClean="0">
              <a:solidFill>
                <a:srgbClr val="002060"/>
              </a:solidFill>
            </a:endParaRPr>
          </a:p>
          <a:p>
            <a:pPr marL="571500" indent="-571500">
              <a:buFont typeface="Courier New" panose="02070309020205020404" pitchFamily="49" charset="0"/>
              <a:buChar char="o"/>
            </a:pPr>
            <a:endParaRPr lang="en-US" sz="3600" dirty="0">
              <a:solidFill>
                <a:srgbClr val="002060"/>
              </a:solidFill>
            </a:endParaRP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goal of this approach is to describe the net effect of many eddies, rather than the exact behavior of any individual eddy. </a:t>
            </a:r>
          </a:p>
        </p:txBody>
      </p:sp>
    </p:spTree>
    <p:extLst>
      <p:ext uri="{BB962C8B-B14F-4D97-AF65-F5344CB8AC3E}">
        <p14:creationId xmlns:p14="http://schemas.microsoft.com/office/powerpoint/2010/main" val="216030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47" y="194269"/>
            <a:ext cx="11206590" cy="523220"/>
          </a:xfrm>
          <a:prstGeom prst="rect">
            <a:avLst/>
          </a:prstGeom>
        </p:spPr>
        <p:txBody>
          <a:bodyPr wrap="square">
            <a:spAutoFit/>
          </a:bodyPr>
          <a:lstStyle/>
          <a:p>
            <a:r>
              <a:rPr lang="en-US" sz="2800" dirty="0"/>
              <a:t>B</a:t>
            </a:r>
            <a:r>
              <a:rPr lang="en-US" sz="2800" dirty="0" smtClean="0"/>
              <a:t>ased </a:t>
            </a:r>
            <a:r>
              <a:rPr lang="en-US" sz="2800" dirty="0"/>
              <a:t>on an average over a time period T ( say half an hour</a:t>
            </a:r>
            <a:r>
              <a:rPr lang="en-US" sz="2800" dirty="0" smtClean="0"/>
              <a:t>):  </a:t>
            </a:r>
            <a:endParaRPr lang="en-US" sz="2800" dirty="0"/>
          </a:p>
        </p:txBody>
      </p:sp>
      <p:sp>
        <p:nvSpPr>
          <p:cNvPr id="3" name="Rectangle 2"/>
          <p:cNvSpPr/>
          <p:nvPr/>
        </p:nvSpPr>
        <p:spPr>
          <a:xfrm>
            <a:off x="1" y="2172161"/>
            <a:ext cx="11642558" cy="2246769"/>
          </a:xfrm>
          <a:prstGeom prst="rect">
            <a:avLst/>
          </a:prstGeom>
        </p:spPr>
        <p:txBody>
          <a:bodyPr wrap="square">
            <a:spAutoFit/>
          </a:bodyPr>
          <a:lstStyle/>
          <a:p>
            <a:r>
              <a:rPr lang="en-US" sz="2800" dirty="0"/>
              <a:t>I</a:t>
            </a:r>
            <a:r>
              <a:rPr lang="en-US" sz="2800" dirty="0" smtClean="0"/>
              <a:t>n </a:t>
            </a:r>
            <a:r>
              <a:rPr lang="en-US" sz="2800" dirty="0"/>
              <a:t>the atmosphere, this mean value can change from one half-hour period to the next, resulting in a slow variation of the mean-wind components with time. </a:t>
            </a:r>
            <a:endParaRPr lang="en-US" sz="2800" dirty="0" smtClean="0"/>
          </a:p>
          <a:p>
            <a:endParaRPr lang="en-US" sz="2800" dirty="0"/>
          </a:p>
          <a:p>
            <a:r>
              <a:rPr lang="en-US" sz="2800" dirty="0" smtClean="0"/>
              <a:t>Subtracting </a:t>
            </a:r>
            <a:r>
              <a:rPr lang="en-US" sz="2800" dirty="0"/>
              <a:t>the mean from the instantaneous com­ponent </a:t>
            </a:r>
            <a:r>
              <a:rPr lang="en-US" sz="2800" dirty="0" smtClean="0"/>
              <a:t>u </a:t>
            </a:r>
            <a:r>
              <a:rPr lang="en-US" sz="2800" dirty="0"/>
              <a:t>gives just the fluctuating (gust) portion of the flow (indicated with a prime) </a:t>
            </a:r>
          </a:p>
        </p:txBody>
      </p:sp>
      <p:pic>
        <p:nvPicPr>
          <p:cNvPr id="4" name="Picture 3"/>
          <p:cNvPicPr>
            <a:picLocks noChangeAspect="1"/>
          </p:cNvPicPr>
          <p:nvPr/>
        </p:nvPicPr>
        <p:blipFill>
          <a:blip r:embed="rId2"/>
          <a:stretch>
            <a:fillRect/>
          </a:stretch>
        </p:blipFill>
        <p:spPr>
          <a:xfrm>
            <a:off x="3752729" y="700522"/>
            <a:ext cx="5186734" cy="1591955"/>
          </a:xfrm>
          <a:prstGeom prst="rect">
            <a:avLst/>
          </a:prstGeom>
        </p:spPr>
      </p:pic>
      <p:pic>
        <p:nvPicPr>
          <p:cNvPr id="5" name="Picture 4"/>
          <p:cNvPicPr>
            <a:picLocks noChangeAspect="1"/>
          </p:cNvPicPr>
          <p:nvPr/>
        </p:nvPicPr>
        <p:blipFill>
          <a:blip r:embed="rId3"/>
          <a:stretch>
            <a:fillRect/>
          </a:stretch>
        </p:blipFill>
        <p:spPr>
          <a:xfrm>
            <a:off x="2444875" y="5140037"/>
            <a:ext cx="9748107" cy="1344983"/>
          </a:xfrm>
          <a:prstGeom prst="rect">
            <a:avLst/>
          </a:prstGeom>
        </p:spPr>
      </p:pic>
    </p:spTree>
    <p:extLst>
      <p:ext uri="{BB962C8B-B14F-4D97-AF65-F5344CB8AC3E}">
        <p14:creationId xmlns:p14="http://schemas.microsoft.com/office/powerpoint/2010/main" val="3494532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98" y="222503"/>
            <a:ext cx="11142186" cy="1384995"/>
          </a:xfrm>
          <a:prstGeom prst="rect">
            <a:avLst/>
          </a:prstGeom>
        </p:spPr>
        <p:txBody>
          <a:bodyPr wrap="square">
            <a:spAutoFit/>
          </a:bodyPr>
          <a:lstStyle/>
          <a:p>
            <a:endParaRPr lang="en-US" sz="2800" dirty="0" smtClean="0"/>
          </a:p>
          <a:p>
            <a:r>
              <a:rPr lang="en-US" sz="2800" dirty="0" smtClean="0"/>
              <a:t>The </a:t>
            </a:r>
            <a:r>
              <a:rPr lang="en-US" sz="2800" dirty="0"/>
              <a:t>intensity of tur­bulence in the u direction is then defined by the </a:t>
            </a:r>
            <a:r>
              <a:rPr lang="en-US" sz="2800" dirty="0" smtClean="0"/>
              <a:t>variance: </a:t>
            </a:r>
            <a:endParaRPr lang="en-US" sz="2800" dirty="0"/>
          </a:p>
        </p:txBody>
      </p:sp>
      <p:sp>
        <p:nvSpPr>
          <p:cNvPr id="3" name="Rectangle 2"/>
          <p:cNvSpPr/>
          <p:nvPr/>
        </p:nvSpPr>
        <p:spPr>
          <a:xfrm>
            <a:off x="176463" y="3041571"/>
            <a:ext cx="11742821" cy="3816429"/>
          </a:xfrm>
          <a:prstGeom prst="rect">
            <a:avLst/>
          </a:prstGeom>
        </p:spPr>
        <p:txBody>
          <a:bodyPr wrap="square">
            <a:spAutoFit/>
          </a:bodyPr>
          <a:lstStyle/>
          <a:p>
            <a:r>
              <a:rPr lang="en-US" dirty="0" smtClean="0"/>
              <a:t> </a:t>
            </a:r>
            <a:endParaRPr lang="en-US" dirty="0"/>
          </a:p>
          <a:p>
            <a:r>
              <a:rPr lang="en-US" sz="2800" dirty="0"/>
              <a:t>In the atmosphere, fluctuations in velocity are often accompanied by fluctuations in scalar values such as temperature, humidity, or pollutant concentration. </a:t>
            </a:r>
            <a:endParaRPr lang="en-US" sz="2800" dirty="0" smtClean="0"/>
          </a:p>
          <a:p>
            <a:r>
              <a:rPr lang="en-US" sz="2800" dirty="0" smtClean="0"/>
              <a:t>For </a:t>
            </a:r>
            <a:r>
              <a:rPr lang="en-US" sz="2800" dirty="0"/>
              <a:t>example, in a field of thermals there are regions where warm air is rising (positive potential temperature </a:t>
            </a:r>
            <a:r>
              <a:rPr lang="el-GR" sz="2800" dirty="0" smtClean="0"/>
              <a:t>ϑ</a:t>
            </a:r>
            <a:r>
              <a:rPr lang="en-US" sz="2800" dirty="0" smtClean="0"/>
              <a:t>' </a:t>
            </a:r>
            <a:r>
              <a:rPr lang="en-US" sz="2800" dirty="0"/>
              <a:t>accompanies positive vertical velocity w'), surrounded by regions where cold air is sinking (negative </a:t>
            </a:r>
            <a:r>
              <a:rPr lang="el-GR" sz="2800" dirty="0"/>
              <a:t>ϑ</a:t>
            </a:r>
            <a:r>
              <a:rPr lang="en-US" sz="2800" dirty="0"/>
              <a:t>' </a:t>
            </a:r>
            <a:r>
              <a:rPr lang="en-US" sz="2800" dirty="0" err="1"/>
              <a:t>accom-arries</a:t>
            </a:r>
            <a:r>
              <a:rPr lang="en-US" sz="2800" dirty="0"/>
              <a:t> negative w'). One measure of the amount that </a:t>
            </a:r>
            <a:r>
              <a:rPr lang="el-GR" sz="2800" dirty="0" smtClean="0"/>
              <a:t>ϑ</a:t>
            </a:r>
            <a:r>
              <a:rPr lang="en-US" sz="2800" dirty="0" smtClean="0"/>
              <a:t> </a:t>
            </a:r>
            <a:r>
              <a:rPr lang="en-US" sz="2800" dirty="0"/>
              <a:t>and w vary together is the covariance (</a:t>
            </a:r>
            <a:r>
              <a:rPr lang="en-US" sz="2800" dirty="0" err="1"/>
              <a:t>cov</a:t>
            </a:r>
            <a:r>
              <a:rPr lang="en-US" sz="2800" dirty="0"/>
              <a:t>) </a:t>
            </a:r>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336525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6042" t="15742" r="17014" b="34169"/>
          <a:stretch>
            <a:fillRect/>
          </a:stretch>
        </p:blipFill>
        <p:spPr bwMode="auto">
          <a:xfrm>
            <a:off x="288758" y="1092200"/>
            <a:ext cx="11421979" cy="574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extBox 1"/>
          <p:cNvSpPr txBox="1">
            <a:spLocks noChangeArrowheads="1"/>
          </p:cNvSpPr>
          <p:nvPr/>
        </p:nvSpPr>
        <p:spPr bwMode="auto">
          <a:xfrm>
            <a:off x="1676400" y="4763"/>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solidFill>
                  <a:srgbClr val="C00000"/>
                </a:solidFill>
              </a:rPr>
              <a:t>Global mean energy budget under present day climate conditions </a:t>
            </a:r>
            <a:r>
              <a:rPr lang="en-US" altLang="en-US" sz="2800">
                <a:solidFill>
                  <a:srgbClr val="C00000"/>
                </a:solidFill>
              </a:rPr>
              <a:t>(from IPCC 2013)</a:t>
            </a:r>
          </a:p>
        </p:txBody>
      </p:sp>
    </p:spTree>
    <p:extLst>
      <p:ext uri="{BB962C8B-B14F-4D97-AF65-F5344CB8AC3E}">
        <p14:creationId xmlns:p14="http://schemas.microsoft.com/office/powerpoint/2010/main" val="1506824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5531" y="2909999"/>
            <a:ext cx="9087149" cy="2656612"/>
          </a:xfrm>
          <a:prstGeom prst="rect">
            <a:avLst/>
          </a:prstGeom>
        </p:spPr>
      </p:pic>
      <p:pic>
        <p:nvPicPr>
          <p:cNvPr id="3" name="Picture 2"/>
          <p:cNvPicPr>
            <a:picLocks noChangeAspect="1"/>
          </p:cNvPicPr>
          <p:nvPr/>
        </p:nvPicPr>
        <p:blipFill>
          <a:blip r:embed="rId3"/>
          <a:stretch>
            <a:fillRect/>
          </a:stretch>
        </p:blipFill>
        <p:spPr>
          <a:xfrm>
            <a:off x="535189" y="393837"/>
            <a:ext cx="11800607" cy="1897866"/>
          </a:xfrm>
          <a:prstGeom prst="rect">
            <a:avLst/>
          </a:prstGeom>
        </p:spPr>
      </p:pic>
    </p:spTree>
    <p:extLst>
      <p:ext uri="{BB962C8B-B14F-4D97-AF65-F5344CB8AC3E}">
        <p14:creationId xmlns:p14="http://schemas.microsoft.com/office/powerpoint/2010/main" val="10171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lstStyle/>
          <a:p>
            <a:pPr algn="ctr"/>
            <a:r>
              <a:rPr lang="en-US" dirty="0" smtClean="0">
                <a:solidFill>
                  <a:srgbClr val="C00000"/>
                </a:solidFill>
              </a:rPr>
              <a:t>Reynolds Averaging</a:t>
            </a:r>
            <a:endParaRPr lang="en-US" dirty="0">
              <a:solidFill>
                <a:srgbClr val="C00000"/>
              </a:solidFill>
            </a:endParaRPr>
          </a:p>
        </p:txBody>
      </p:sp>
    </p:spTree>
    <p:extLst>
      <p:ext uri="{BB962C8B-B14F-4D97-AF65-F5344CB8AC3E}">
        <p14:creationId xmlns:p14="http://schemas.microsoft.com/office/powerpoint/2010/main" val="1479796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8600" t="18584" r="28465" b="8489"/>
          <a:stretch/>
        </p:blipFill>
        <p:spPr bwMode="auto">
          <a:xfrm>
            <a:off x="168442" y="140368"/>
            <a:ext cx="11778916" cy="6633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790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9059" t="19401" r="30303" b="27895"/>
          <a:stretch/>
        </p:blipFill>
        <p:spPr bwMode="auto">
          <a:xfrm>
            <a:off x="240632" y="312820"/>
            <a:ext cx="11718757" cy="6436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848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337" t="17767" r="25485" b="38109"/>
          <a:stretch/>
        </p:blipFill>
        <p:spPr bwMode="auto">
          <a:xfrm>
            <a:off x="312821" y="264695"/>
            <a:ext cx="11726780" cy="6340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810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718" t="15119" r="26171" b="12567"/>
          <a:stretch/>
        </p:blipFill>
        <p:spPr bwMode="auto">
          <a:xfrm>
            <a:off x="156411" y="0"/>
            <a:ext cx="11766884"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838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0404"/>
            <a:ext cx="11935325" cy="3046988"/>
          </a:xfrm>
          <a:prstGeom prst="rect">
            <a:avLst/>
          </a:prstGeom>
        </p:spPr>
        <p:txBody>
          <a:bodyPr wrap="square">
            <a:spAutoFit/>
          </a:bodyPr>
          <a:lstStyle/>
          <a:p>
            <a:r>
              <a:rPr lang="en-US" sz="3200" dirty="0"/>
              <a:t>If warm air parcels are rising and cold parcels are sinking, as in a thermally direct circulation, then w' </a:t>
            </a:r>
            <a:r>
              <a:rPr lang="el-GR" sz="3200" dirty="0"/>
              <a:t>ϑ</a:t>
            </a:r>
            <a:r>
              <a:rPr lang="en-US" sz="3200" dirty="0"/>
              <a:t>' </a:t>
            </a:r>
            <a:r>
              <a:rPr lang="en-US" sz="3200" dirty="0" smtClean="0"/>
              <a:t> </a:t>
            </a:r>
            <a:r>
              <a:rPr lang="en-US" sz="3200" dirty="0"/>
              <a:t>&gt; 0</a:t>
            </a:r>
            <a:r>
              <a:rPr lang="en-US" sz="3200" dirty="0" smtClean="0"/>
              <a:t>.  </a:t>
            </a:r>
            <a:r>
              <a:rPr lang="en-US" sz="3200" dirty="0" err="1"/>
              <a:t>Covariances</a:t>
            </a:r>
            <a:r>
              <a:rPr lang="en-US" sz="3200" dirty="0"/>
              <a:t> can also be negative or zero for different situations in the atmosphere. </a:t>
            </a:r>
          </a:p>
          <a:p>
            <a:r>
              <a:rPr lang="en-US" sz="3200" dirty="0"/>
              <a:t>The power of the statistical approach is that the velocity variance is more than just a statistic-it represents the kinetic energy associated with the motions on the scale of the turbulence. </a:t>
            </a:r>
            <a:r>
              <a:rPr lang="en-US" sz="3200" dirty="0" smtClean="0"/>
              <a:t> </a:t>
            </a:r>
            <a:endParaRPr lang="en-US" sz="3200" dirty="0"/>
          </a:p>
        </p:txBody>
      </p:sp>
    </p:spTree>
    <p:extLst>
      <p:ext uri="{BB962C8B-B14F-4D97-AF65-F5344CB8AC3E}">
        <p14:creationId xmlns:p14="http://schemas.microsoft.com/office/powerpoint/2010/main" val="213702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04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762"/>
            <a:ext cx="12192000" cy="3323987"/>
          </a:xfrm>
          <a:prstGeom prst="rect">
            <a:avLst/>
          </a:prstGeom>
        </p:spPr>
        <p:txBody>
          <a:bodyPr wrap="square">
            <a:spAutoFit/>
          </a:bodyPr>
          <a:lstStyle/>
          <a:p>
            <a:r>
              <a:rPr lang="en-US" sz="4000" dirty="0" smtClean="0">
                <a:solidFill>
                  <a:srgbClr val="C00000"/>
                </a:solidFill>
              </a:rPr>
              <a:t>Turbulence </a:t>
            </a:r>
            <a:r>
              <a:rPr lang="en-US" sz="4000" dirty="0">
                <a:solidFill>
                  <a:srgbClr val="C00000"/>
                </a:solidFill>
              </a:rPr>
              <a:t>k</a:t>
            </a:r>
            <a:r>
              <a:rPr lang="en-US" sz="4000" dirty="0" smtClean="0">
                <a:solidFill>
                  <a:srgbClr val="C00000"/>
                </a:solidFill>
              </a:rPr>
              <a:t>inetic </a:t>
            </a:r>
            <a:r>
              <a:rPr lang="en-US" sz="4000" dirty="0">
                <a:solidFill>
                  <a:srgbClr val="C00000"/>
                </a:solidFill>
              </a:rPr>
              <a:t>Energy and Turbulence Intensity </a:t>
            </a:r>
          </a:p>
          <a:p>
            <a:r>
              <a:rPr lang="en-US" dirty="0" smtClean="0"/>
              <a:t> </a:t>
            </a:r>
          </a:p>
          <a:p>
            <a:r>
              <a:rPr lang="en-US" sz="3200" dirty="0" smtClean="0"/>
              <a:t>Kinetic </a:t>
            </a:r>
            <a:r>
              <a:rPr lang="en-US" sz="3200" dirty="0"/>
              <a:t>energy is </a:t>
            </a:r>
            <a:r>
              <a:rPr lang="en-US" sz="3200" dirty="0" smtClean="0"/>
              <a:t> defined as:</a:t>
            </a:r>
          </a:p>
          <a:p>
            <a:endParaRPr lang="en-US" dirty="0"/>
          </a:p>
          <a:p>
            <a:endParaRPr lang="en-US" dirty="0" smtClean="0"/>
          </a:p>
          <a:p>
            <a:r>
              <a:rPr lang="en-US" sz="2800" dirty="0" smtClean="0"/>
              <a:t>where </a:t>
            </a:r>
            <a:r>
              <a:rPr lang="en-US" sz="2800" dirty="0"/>
              <a:t>m is mass and V is velocity. In meteorology we often use specific kinetic energy, namely </a:t>
            </a:r>
            <a:r>
              <a:rPr lang="en-US" sz="2800" dirty="0" smtClean="0"/>
              <a:t>KE/m, </a:t>
            </a:r>
            <a:r>
              <a:rPr lang="en-US" sz="2800" dirty="0"/>
              <a:t>or the kinetic energy per unit mass. </a:t>
            </a:r>
            <a:r>
              <a:rPr lang="en-US" sz="2800" dirty="0" smtClean="0"/>
              <a:t>Similarly, </a:t>
            </a:r>
            <a:r>
              <a:rPr lang="en-US" sz="2800" dirty="0"/>
              <a:t>we can </a:t>
            </a:r>
            <a:r>
              <a:rPr lang="en-US" sz="2800" dirty="0" smtClean="0"/>
              <a:t>define specific </a:t>
            </a:r>
            <a:r>
              <a:rPr lang="en-US" sz="2800" dirty="0"/>
              <a:t>kinetic energy associated with turbulent fluctuations </a:t>
            </a:r>
            <a:r>
              <a:rPr lang="en-US" sz="2800" dirty="0" smtClean="0"/>
              <a:t>:</a:t>
            </a:r>
            <a:endParaRPr lang="en-US" sz="2800" dirty="0"/>
          </a:p>
        </p:txBody>
      </p:sp>
      <p:sp>
        <p:nvSpPr>
          <p:cNvPr id="3" name="Rectangle 2"/>
          <p:cNvSpPr/>
          <p:nvPr/>
        </p:nvSpPr>
        <p:spPr>
          <a:xfrm>
            <a:off x="0" y="4611231"/>
            <a:ext cx="11999495" cy="2246769"/>
          </a:xfrm>
          <a:prstGeom prst="rect">
            <a:avLst/>
          </a:prstGeom>
        </p:spPr>
        <p:txBody>
          <a:bodyPr wrap="square">
            <a:spAutoFit/>
          </a:bodyPr>
          <a:lstStyle/>
          <a:p>
            <a:r>
              <a:rPr lang="en-US" sz="2800" dirty="0"/>
              <a:t>where TKE is turbulence kinetic energy. For laminar flow, which contains no </a:t>
            </a:r>
            <a:r>
              <a:rPr lang="en-US" sz="2800" dirty="0" err="1" smtClean="0"/>
              <a:t>rnicro</a:t>
            </a:r>
            <a:r>
              <a:rPr lang="en-US" sz="2800" dirty="0" smtClean="0"/>
              <a:t>-scale </a:t>
            </a:r>
            <a:r>
              <a:rPr lang="en-US" sz="2800" dirty="0"/>
              <a:t>motions, TKE = 0, even though </a:t>
            </a:r>
            <a:r>
              <a:rPr lang="en-US" sz="2800" dirty="0" smtClean="0"/>
              <a:t>u, </a:t>
            </a:r>
            <a:r>
              <a:rPr lang="en-US" sz="2800" dirty="0"/>
              <a:t>v, w are not necessarily zero. Larger values of TKE indicate a greater intensity of the microscale turbulence. We see now that the three components of velocity variance represent three con­tributions to the scalar TKE.</a:t>
            </a:r>
          </a:p>
        </p:txBody>
      </p:sp>
      <p:pic>
        <p:nvPicPr>
          <p:cNvPr id="5" name="Picture 4"/>
          <p:cNvPicPr>
            <a:picLocks noChangeAspect="1"/>
          </p:cNvPicPr>
          <p:nvPr/>
        </p:nvPicPr>
        <p:blipFill>
          <a:blip r:embed="rId2"/>
          <a:stretch>
            <a:fillRect/>
          </a:stretch>
        </p:blipFill>
        <p:spPr>
          <a:xfrm>
            <a:off x="5026222" y="1459832"/>
            <a:ext cx="3398200" cy="609600"/>
          </a:xfrm>
          <a:prstGeom prst="rect">
            <a:avLst/>
          </a:prstGeom>
        </p:spPr>
      </p:pic>
      <p:pic>
        <p:nvPicPr>
          <p:cNvPr id="6" name="Picture 5"/>
          <p:cNvPicPr>
            <a:picLocks noChangeAspect="1"/>
          </p:cNvPicPr>
          <p:nvPr/>
        </p:nvPicPr>
        <p:blipFill>
          <a:blip r:embed="rId3"/>
          <a:stretch>
            <a:fillRect/>
          </a:stretch>
        </p:blipFill>
        <p:spPr>
          <a:xfrm>
            <a:off x="3259874" y="3426749"/>
            <a:ext cx="5164548" cy="1184482"/>
          </a:xfrm>
          <a:prstGeom prst="rect">
            <a:avLst/>
          </a:prstGeom>
        </p:spPr>
      </p:pic>
    </p:spTree>
    <p:extLst>
      <p:ext uri="{BB962C8B-B14F-4D97-AF65-F5344CB8AC3E}">
        <p14:creationId xmlns:p14="http://schemas.microsoft.com/office/powerpoint/2010/main" val="294986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463"/>
            <a:ext cx="12015537" cy="2308324"/>
          </a:xfrm>
          <a:prstGeom prst="rect">
            <a:avLst/>
          </a:prstGeom>
        </p:spPr>
        <p:txBody>
          <a:bodyPr wrap="square">
            <a:spAutoFit/>
          </a:bodyPr>
          <a:lstStyle/>
          <a:p>
            <a:r>
              <a:rPr lang="en-US" sz="3600" dirty="0"/>
              <a:t>Using what we already know about mechanical and thermal generation of turbulence, </a:t>
            </a:r>
            <a:r>
              <a:rPr lang="en-US" sz="3600" dirty="0" err="1"/>
              <a:t>aud</a:t>
            </a:r>
            <a:r>
              <a:rPr lang="en-US" sz="3600" dirty="0"/>
              <a:t> of viscous dissipation, we can write in descriptive form an </a:t>
            </a:r>
            <a:r>
              <a:rPr lang="en-US" sz="3600" dirty="0" smtClean="0"/>
              <a:t>Eulerian </a:t>
            </a:r>
            <a:r>
              <a:rPr lang="en-US" sz="3600" dirty="0"/>
              <a:t>(i.e., fixed relative to the ground) forecast equation for turbulence kinetic energy: </a:t>
            </a:r>
          </a:p>
        </p:txBody>
      </p:sp>
    </p:spTree>
    <p:extLst>
      <p:ext uri="{BB962C8B-B14F-4D97-AF65-F5344CB8AC3E}">
        <p14:creationId xmlns:p14="http://schemas.microsoft.com/office/powerpoint/2010/main" val="235859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2189"/>
            <a:ext cx="11999495" cy="1459374"/>
          </a:xfrm>
          <a:prstGeom prst="rect">
            <a:avLst/>
          </a:prstGeom>
        </p:spPr>
        <p:txBody>
          <a:bodyPr vert="horz" wrap="square" lIns="0" tIns="0" rIns="0" bIns="0" rtlCol="0" anchor="ctr">
            <a:spAutoFit/>
          </a:bodyPr>
          <a:lstStyle/>
          <a:p>
            <a:pPr marL="1035050" indent="-971550">
              <a:lnSpc>
                <a:spcPct val="100000"/>
              </a:lnSpc>
            </a:pPr>
            <a:r>
              <a:rPr spc="-4" dirty="0">
                <a:solidFill>
                  <a:srgbClr val="C00000"/>
                </a:solidFill>
              </a:rPr>
              <a:t>Radiation Balance </a:t>
            </a:r>
            <a:r>
              <a:rPr spc="-13" dirty="0">
                <a:solidFill>
                  <a:srgbClr val="C00000"/>
                </a:solidFill>
              </a:rPr>
              <a:t>at </a:t>
            </a:r>
            <a:r>
              <a:rPr spc="-4" dirty="0">
                <a:solidFill>
                  <a:srgbClr val="C00000"/>
                </a:solidFill>
              </a:rPr>
              <a:t>the </a:t>
            </a:r>
            <a:r>
              <a:rPr spc="-13" dirty="0">
                <a:solidFill>
                  <a:srgbClr val="C00000"/>
                </a:solidFill>
              </a:rPr>
              <a:t>Earth</a:t>
            </a:r>
            <a:r>
              <a:rPr spc="57" dirty="0">
                <a:solidFill>
                  <a:srgbClr val="C00000"/>
                </a:solidFill>
              </a:rPr>
              <a:t> </a:t>
            </a:r>
            <a:r>
              <a:rPr spc="-9" dirty="0">
                <a:solidFill>
                  <a:srgbClr val="C00000"/>
                </a:solidFill>
              </a:rPr>
              <a:t>Surface</a:t>
            </a:r>
          </a:p>
          <a:p>
            <a:pPr marR="4483">
              <a:lnSpc>
                <a:spcPts val="2709"/>
              </a:lnSpc>
              <a:spcBef>
                <a:spcPts val="657"/>
              </a:spcBef>
            </a:pPr>
            <a:r>
              <a:rPr sz="2800" spc="-4" dirty="0">
                <a:solidFill>
                  <a:srgbClr val="001F5F"/>
                </a:solidFill>
              </a:rPr>
              <a:t>The net flux </a:t>
            </a:r>
            <a:r>
              <a:rPr sz="2800" dirty="0">
                <a:solidFill>
                  <a:srgbClr val="001F5F"/>
                </a:solidFill>
              </a:rPr>
              <a:t>of </a:t>
            </a:r>
            <a:r>
              <a:rPr sz="2800" spc="-9" dirty="0">
                <a:solidFill>
                  <a:srgbClr val="001F5F"/>
                </a:solidFill>
              </a:rPr>
              <a:t>radiation </a:t>
            </a:r>
            <a:r>
              <a:rPr sz="2800" spc="-13" dirty="0">
                <a:solidFill>
                  <a:srgbClr val="001F5F"/>
                </a:solidFill>
              </a:rPr>
              <a:t>at </a:t>
            </a:r>
            <a:r>
              <a:rPr sz="2800" spc="-4" dirty="0">
                <a:solidFill>
                  <a:srgbClr val="001F5F"/>
                </a:solidFill>
              </a:rPr>
              <a:t>the </a:t>
            </a:r>
            <a:r>
              <a:rPr sz="2800" spc="-26" dirty="0">
                <a:solidFill>
                  <a:srgbClr val="001F5F"/>
                </a:solidFill>
              </a:rPr>
              <a:t>earth’s </a:t>
            </a:r>
            <a:r>
              <a:rPr sz="2800" spc="-13" dirty="0">
                <a:solidFill>
                  <a:srgbClr val="001F5F"/>
                </a:solidFill>
              </a:rPr>
              <a:t>surface </a:t>
            </a:r>
            <a:r>
              <a:rPr sz="2800" spc="-9" dirty="0">
                <a:solidFill>
                  <a:srgbClr val="001F5F"/>
                </a:solidFill>
              </a:rPr>
              <a:t>results  </a:t>
            </a:r>
            <a:r>
              <a:rPr sz="2800" spc="-13" dirty="0">
                <a:solidFill>
                  <a:srgbClr val="001F5F"/>
                </a:solidFill>
              </a:rPr>
              <a:t>from </a:t>
            </a:r>
            <a:r>
              <a:rPr sz="2800" dirty="0">
                <a:solidFill>
                  <a:srgbClr val="001F5F"/>
                </a:solidFill>
              </a:rPr>
              <a:t>a </a:t>
            </a:r>
            <a:r>
              <a:rPr sz="2800" spc="-4" dirty="0">
                <a:solidFill>
                  <a:srgbClr val="001F5F"/>
                </a:solidFill>
              </a:rPr>
              <a:t>balance between the solar </a:t>
            </a:r>
            <a:r>
              <a:rPr sz="2800" dirty="0">
                <a:solidFill>
                  <a:srgbClr val="001F5F"/>
                </a:solidFill>
              </a:rPr>
              <a:t>and</a:t>
            </a:r>
            <a:r>
              <a:rPr sz="2800" spc="44" dirty="0">
                <a:solidFill>
                  <a:srgbClr val="001F5F"/>
                </a:solidFill>
              </a:rPr>
              <a:t> </a:t>
            </a:r>
            <a:r>
              <a:rPr sz="2800" spc="-13" dirty="0">
                <a:solidFill>
                  <a:srgbClr val="001F5F"/>
                </a:solidFill>
              </a:rPr>
              <a:t>terrestrial</a:t>
            </a:r>
          </a:p>
        </p:txBody>
      </p:sp>
      <p:sp>
        <p:nvSpPr>
          <p:cNvPr id="3" name="object 3"/>
          <p:cNvSpPr txBox="1">
            <a:spLocks noGrp="1"/>
          </p:cNvSpPr>
          <p:nvPr>
            <p:ph type="body" idx="1"/>
          </p:nvPr>
        </p:nvSpPr>
        <p:spPr>
          <a:xfrm>
            <a:off x="128337" y="1815383"/>
            <a:ext cx="12063663" cy="4496103"/>
          </a:xfrm>
          <a:prstGeom prst="rect">
            <a:avLst/>
          </a:prstGeom>
        </p:spPr>
        <p:txBody>
          <a:bodyPr vert="horz" wrap="square" lIns="0" tIns="0" rIns="0" bIns="0" rtlCol="0">
            <a:spAutoFit/>
          </a:bodyPr>
          <a:lstStyle/>
          <a:p>
            <a:pPr marL="2652713" indent="-2589213">
              <a:lnSpc>
                <a:spcPts val="2735"/>
              </a:lnSpc>
              <a:buNone/>
            </a:pPr>
            <a:r>
              <a:rPr lang="en-US" sz="3600" spc="-9" dirty="0">
                <a:solidFill>
                  <a:srgbClr val="C00000"/>
                </a:solidFill>
              </a:rPr>
              <a:t>R</a:t>
            </a:r>
            <a:r>
              <a:rPr sz="3600" spc="-9" dirty="0" smtClean="0">
                <a:solidFill>
                  <a:srgbClr val="C00000"/>
                </a:solidFill>
              </a:rPr>
              <a:t>adiati</a:t>
            </a:r>
            <a:r>
              <a:rPr lang="en-US" sz="3600" spc="-9" dirty="0" smtClean="0">
                <a:solidFill>
                  <a:srgbClr val="C00000"/>
                </a:solidFill>
              </a:rPr>
              <a:t>ve</a:t>
            </a:r>
            <a:r>
              <a:rPr sz="3600" spc="-71" dirty="0" smtClean="0">
                <a:solidFill>
                  <a:srgbClr val="C00000"/>
                </a:solidFill>
              </a:rPr>
              <a:t> </a:t>
            </a:r>
            <a:r>
              <a:rPr sz="3600" spc="-13" dirty="0">
                <a:solidFill>
                  <a:srgbClr val="C00000"/>
                </a:solidFill>
              </a:rPr>
              <a:t>fluxes:</a:t>
            </a:r>
            <a:endParaRPr sz="3600" dirty="0">
              <a:solidFill>
                <a:srgbClr val="C00000"/>
              </a:solidFill>
            </a:endParaRPr>
          </a:p>
          <a:p>
            <a:pPr marL="0" indent="0">
              <a:lnSpc>
                <a:spcPct val="100000"/>
              </a:lnSpc>
              <a:spcBef>
                <a:spcPts val="697"/>
              </a:spcBef>
              <a:buNone/>
            </a:pPr>
            <a:r>
              <a:rPr lang="en-US" sz="3600" i="1" spc="-6" baseline="13888" dirty="0" smtClean="0">
                <a:latin typeface="Calibri"/>
                <a:cs typeface="Calibri"/>
              </a:rPr>
              <a:t>	</a:t>
            </a:r>
            <a:r>
              <a:rPr sz="3600" i="1" spc="-6" baseline="13888" dirty="0" err="1" smtClean="0">
                <a:latin typeface="Calibri"/>
                <a:cs typeface="Calibri"/>
              </a:rPr>
              <a:t>F</a:t>
            </a:r>
            <a:r>
              <a:rPr sz="3600" i="1" spc="-6" baseline="46296" dirty="0" err="1" smtClean="0">
                <a:latin typeface="Calibri"/>
                <a:cs typeface="Calibri"/>
              </a:rPr>
              <a:t>sfc</a:t>
            </a:r>
            <a:r>
              <a:rPr sz="3600" i="1" spc="-4" dirty="0" err="1" smtClean="0">
                <a:latin typeface="Calibri"/>
                <a:cs typeface="Calibri"/>
              </a:rPr>
              <a:t>rad</a:t>
            </a:r>
            <a:r>
              <a:rPr sz="3600" i="1" spc="-4" dirty="0" smtClean="0">
                <a:latin typeface="Calibri"/>
                <a:cs typeface="Calibri"/>
              </a:rPr>
              <a:t>  </a:t>
            </a:r>
            <a:r>
              <a:rPr sz="3600" baseline="13888" dirty="0"/>
              <a:t>= </a:t>
            </a:r>
            <a:r>
              <a:rPr lang="en-US" sz="3600" i="1" spc="-6" baseline="46296" dirty="0" err="1">
                <a:cs typeface="Calibri"/>
              </a:rPr>
              <a:t>sfc</a:t>
            </a:r>
            <a:r>
              <a:rPr sz="3600" i="1" spc="-9" dirty="0" err="1" smtClean="0">
                <a:latin typeface="Calibri"/>
                <a:cs typeface="Calibri"/>
              </a:rPr>
              <a:t>SW</a:t>
            </a:r>
            <a:r>
              <a:rPr sz="3600" i="1" spc="-9" dirty="0" smtClean="0">
                <a:latin typeface="Calibri"/>
                <a:cs typeface="Calibri"/>
              </a:rPr>
              <a:t>  </a:t>
            </a:r>
            <a:r>
              <a:rPr sz="3600" baseline="13888" dirty="0"/>
              <a:t>+</a:t>
            </a:r>
            <a:r>
              <a:rPr sz="3600" spc="-642" baseline="13888" dirty="0"/>
              <a:t> </a:t>
            </a:r>
            <a:r>
              <a:rPr lang="en-US" sz="3600" i="1" spc="-6" baseline="46296" dirty="0" err="1">
                <a:cs typeface="Calibri"/>
              </a:rPr>
              <a:t>sfc</a:t>
            </a:r>
            <a:r>
              <a:rPr sz="3600" i="1" spc="-26" dirty="0" err="1" smtClean="0">
                <a:latin typeface="Calibri"/>
                <a:cs typeface="Calibri"/>
              </a:rPr>
              <a:t>LW</a:t>
            </a:r>
            <a:endParaRPr sz="3600" dirty="0">
              <a:latin typeface="Calibri"/>
              <a:cs typeface="Calibri"/>
            </a:endParaRPr>
          </a:p>
          <a:p>
            <a:pPr marL="0" indent="0">
              <a:lnSpc>
                <a:spcPts val="3048"/>
              </a:lnSpc>
              <a:spcBef>
                <a:spcPts val="2687"/>
              </a:spcBef>
              <a:buNone/>
            </a:pPr>
            <a:r>
              <a:rPr sz="3600" spc="-4" dirty="0"/>
              <a:t>The </a:t>
            </a:r>
            <a:r>
              <a:rPr sz="3600" spc="-13" dirty="0"/>
              <a:t>short-wave </a:t>
            </a:r>
            <a:r>
              <a:rPr sz="3600" dirty="0"/>
              <a:t>and </a:t>
            </a:r>
            <a:r>
              <a:rPr sz="3600" spc="-13" dirty="0"/>
              <a:t>long-wave </a:t>
            </a:r>
            <a:r>
              <a:rPr sz="3600" spc="-9" dirty="0"/>
              <a:t>radiation </a:t>
            </a:r>
            <a:r>
              <a:rPr sz="3600" spc="-4" dirty="0"/>
              <a:t>balance</a:t>
            </a:r>
            <a:r>
              <a:rPr sz="3600" spc="71" dirty="0"/>
              <a:t> </a:t>
            </a:r>
            <a:r>
              <a:rPr sz="3600" spc="-9" dirty="0"/>
              <a:t>can</a:t>
            </a:r>
            <a:endParaRPr sz="3600" dirty="0"/>
          </a:p>
          <a:p>
            <a:pPr marL="2717800" indent="-2717800">
              <a:lnSpc>
                <a:spcPts val="3048"/>
              </a:lnSpc>
              <a:buNone/>
            </a:pPr>
            <a:r>
              <a:rPr sz="3600" spc="-4" dirty="0"/>
              <a:t>be</a:t>
            </a:r>
            <a:r>
              <a:rPr sz="3600" spc="-84" dirty="0"/>
              <a:t> </a:t>
            </a:r>
            <a:r>
              <a:rPr sz="3600" spc="-9" dirty="0" smtClean="0"/>
              <a:t>expressed:</a:t>
            </a:r>
            <a:endParaRPr lang="en-US" sz="3600" dirty="0"/>
          </a:p>
          <a:p>
            <a:pPr marL="2719265" indent="0">
              <a:lnSpc>
                <a:spcPts val="3048"/>
              </a:lnSpc>
              <a:buNone/>
            </a:pPr>
            <a:r>
              <a:rPr sz="3600" i="1" spc="-9" dirty="0" smtClean="0">
                <a:latin typeface="Calibri"/>
                <a:cs typeface="Calibri"/>
              </a:rPr>
              <a:t>F</a:t>
            </a:r>
            <a:r>
              <a:rPr sz="3600" i="1" spc="-13" baseline="-21164" dirty="0" smtClean="0">
                <a:latin typeface="Calibri"/>
                <a:cs typeface="Calibri"/>
              </a:rPr>
              <a:t>SW </a:t>
            </a:r>
            <a:r>
              <a:rPr sz="3600" dirty="0"/>
              <a:t>= </a:t>
            </a:r>
            <a:r>
              <a:rPr sz="3600" i="1" spc="-9" dirty="0">
                <a:latin typeface="Calibri"/>
                <a:cs typeface="Calibri"/>
              </a:rPr>
              <a:t>F</a:t>
            </a:r>
            <a:r>
              <a:rPr sz="3600" i="1" spc="-13" baseline="-21164" dirty="0">
                <a:latin typeface="Calibri"/>
                <a:cs typeface="Calibri"/>
              </a:rPr>
              <a:t>SW</a:t>
            </a:r>
            <a:r>
              <a:rPr sz="3600" spc="-9" dirty="0"/>
              <a:t>↓ </a:t>
            </a:r>
            <a:r>
              <a:rPr sz="3600" dirty="0"/>
              <a:t>- </a:t>
            </a:r>
            <a:r>
              <a:rPr sz="3600" i="1" spc="-9" dirty="0">
                <a:latin typeface="Calibri"/>
                <a:cs typeface="Calibri"/>
              </a:rPr>
              <a:t>F</a:t>
            </a:r>
            <a:r>
              <a:rPr sz="3600" i="1" spc="-13" baseline="-21164" dirty="0">
                <a:latin typeface="Calibri"/>
                <a:cs typeface="Calibri"/>
              </a:rPr>
              <a:t>SW</a:t>
            </a:r>
            <a:r>
              <a:rPr sz="3600" spc="-9" dirty="0"/>
              <a:t>↑  </a:t>
            </a:r>
            <a:endParaRPr lang="en-US" sz="3600" spc="-9" dirty="0" smtClean="0"/>
          </a:p>
          <a:p>
            <a:pPr marL="2719265" indent="0">
              <a:lnSpc>
                <a:spcPts val="3048"/>
              </a:lnSpc>
              <a:buNone/>
            </a:pPr>
            <a:r>
              <a:rPr sz="3600" i="1" spc="-26" dirty="0" smtClean="0">
                <a:latin typeface="Calibri"/>
                <a:cs typeface="Calibri"/>
              </a:rPr>
              <a:t>F</a:t>
            </a:r>
            <a:r>
              <a:rPr sz="3600" i="1" spc="-39" baseline="-21164" dirty="0" smtClean="0">
                <a:latin typeface="Calibri"/>
                <a:cs typeface="Calibri"/>
              </a:rPr>
              <a:t>LW  </a:t>
            </a:r>
            <a:r>
              <a:rPr sz="3600" dirty="0"/>
              <a:t>= </a:t>
            </a:r>
            <a:r>
              <a:rPr sz="3600" i="1" spc="-22" dirty="0">
                <a:latin typeface="Calibri"/>
                <a:cs typeface="Calibri"/>
              </a:rPr>
              <a:t>F</a:t>
            </a:r>
            <a:r>
              <a:rPr sz="3600" i="1" spc="-33" baseline="-21164" dirty="0">
                <a:latin typeface="Calibri"/>
                <a:cs typeface="Calibri"/>
              </a:rPr>
              <a:t>LW</a:t>
            </a:r>
            <a:r>
              <a:rPr sz="3600" spc="-22" dirty="0"/>
              <a:t>↓ </a:t>
            </a:r>
            <a:r>
              <a:rPr lang="en-US" sz="3600" spc="-22" dirty="0" smtClean="0"/>
              <a:t>-</a:t>
            </a:r>
            <a:r>
              <a:rPr sz="3600" i="1" spc="-22" dirty="0" smtClean="0">
                <a:latin typeface="Calibri"/>
                <a:cs typeface="Calibri"/>
              </a:rPr>
              <a:t>F</a:t>
            </a:r>
            <a:r>
              <a:rPr sz="3600" i="1" spc="-33" baseline="-21164" dirty="0" smtClean="0">
                <a:latin typeface="Calibri"/>
                <a:cs typeface="Calibri"/>
              </a:rPr>
              <a:t>LW</a:t>
            </a:r>
            <a:r>
              <a:rPr sz="3600" spc="-22" dirty="0"/>
              <a:t>↑</a:t>
            </a:r>
            <a:endParaRPr sz="3600" dirty="0">
              <a:latin typeface="Calibri"/>
              <a:cs typeface="Calibri"/>
            </a:endParaRPr>
          </a:p>
          <a:p>
            <a:pPr marL="0" indent="0">
              <a:lnSpc>
                <a:spcPct val="100000"/>
              </a:lnSpc>
              <a:buNone/>
            </a:pPr>
            <a:r>
              <a:rPr sz="3600" spc="-4" dirty="0"/>
              <a:t>The net </a:t>
            </a:r>
            <a:r>
              <a:rPr sz="3600" spc="-9" dirty="0"/>
              <a:t>radiation </a:t>
            </a:r>
            <a:r>
              <a:rPr sz="3600" spc="-4" dirty="0"/>
              <a:t>balance</a:t>
            </a:r>
            <a:r>
              <a:rPr sz="3600" spc="13" dirty="0"/>
              <a:t> </a:t>
            </a:r>
            <a:r>
              <a:rPr sz="3600" spc="-4" dirty="0"/>
              <a:t>being:</a:t>
            </a:r>
            <a:endParaRPr sz="3600" dirty="0"/>
          </a:p>
          <a:p>
            <a:pPr marL="0" indent="0" algn="ctr">
              <a:lnSpc>
                <a:spcPct val="100000"/>
              </a:lnSpc>
              <a:spcBef>
                <a:spcPts val="13"/>
              </a:spcBef>
              <a:buNone/>
            </a:pPr>
            <a:r>
              <a:rPr sz="3600" i="1" spc="-9" dirty="0">
                <a:latin typeface="Calibri"/>
                <a:cs typeface="Calibri"/>
              </a:rPr>
              <a:t>F</a:t>
            </a:r>
            <a:r>
              <a:rPr sz="3600" i="1" spc="-13" baseline="25525" dirty="0">
                <a:latin typeface="Calibri"/>
                <a:cs typeface="Calibri"/>
              </a:rPr>
              <a:t>sfc</a:t>
            </a:r>
            <a:r>
              <a:rPr sz="3600" i="1" spc="-13" baseline="-21021" dirty="0">
                <a:latin typeface="Calibri"/>
                <a:cs typeface="Calibri"/>
              </a:rPr>
              <a:t>rad  </a:t>
            </a:r>
            <a:r>
              <a:rPr sz="3600" spc="-4" dirty="0"/>
              <a:t>= </a:t>
            </a:r>
            <a:r>
              <a:rPr sz="3600" i="1" spc="-9" dirty="0">
                <a:latin typeface="Calibri"/>
                <a:cs typeface="Calibri"/>
              </a:rPr>
              <a:t>F</a:t>
            </a:r>
            <a:r>
              <a:rPr sz="3600" i="1" spc="-13" baseline="-21021" dirty="0">
                <a:latin typeface="Calibri"/>
                <a:cs typeface="Calibri"/>
              </a:rPr>
              <a:t>SW</a:t>
            </a:r>
            <a:r>
              <a:rPr sz="3600" spc="-9" dirty="0"/>
              <a:t>↓ </a:t>
            </a:r>
            <a:r>
              <a:rPr sz="3600" spc="-4" dirty="0"/>
              <a:t>- </a:t>
            </a:r>
            <a:r>
              <a:rPr sz="3600" i="1" spc="-9" dirty="0">
                <a:latin typeface="Calibri"/>
                <a:cs typeface="Calibri"/>
              </a:rPr>
              <a:t>F</a:t>
            </a:r>
            <a:r>
              <a:rPr sz="3600" i="1" spc="-13" baseline="-21021" dirty="0">
                <a:latin typeface="Calibri"/>
                <a:cs typeface="Calibri"/>
              </a:rPr>
              <a:t>SW</a:t>
            </a:r>
            <a:r>
              <a:rPr sz="3600" spc="-9" dirty="0"/>
              <a:t>↑</a:t>
            </a:r>
            <a:r>
              <a:rPr sz="3600" spc="-176" dirty="0"/>
              <a:t> </a:t>
            </a:r>
            <a:r>
              <a:rPr sz="3600" spc="-4" dirty="0" smtClean="0"/>
              <a:t>+</a:t>
            </a:r>
            <a:r>
              <a:rPr sz="3600" i="1" spc="-26" dirty="0" smtClean="0">
                <a:latin typeface="Calibri"/>
                <a:cs typeface="Calibri"/>
              </a:rPr>
              <a:t>F</a:t>
            </a:r>
            <a:r>
              <a:rPr sz="3600" i="1" spc="-39" baseline="-21021" dirty="0" smtClean="0">
                <a:latin typeface="Calibri"/>
                <a:cs typeface="Calibri"/>
              </a:rPr>
              <a:t>LW</a:t>
            </a:r>
            <a:r>
              <a:rPr sz="3600" spc="-26" dirty="0"/>
              <a:t>↓ </a:t>
            </a:r>
            <a:r>
              <a:rPr sz="3600" spc="-4" dirty="0"/>
              <a:t>-</a:t>
            </a:r>
            <a:r>
              <a:rPr sz="3600" spc="-9" dirty="0"/>
              <a:t> </a:t>
            </a:r>
            <a:r>
              <a:rPr sz="3600" i="1" spc="-26" dirty="0">
                <a:latin typeface="Calibri"/>
                <a:cs typeface="Calibri"/>
              </a:rPr>
              <a:t>F</a:t>
            </a:r>
            <a:r>
              <a:rPr sz="3600" i="1" spc="-39" baseline="-21021" dirty="0">
                <a:latin typeface="Calibri"/>
                <a:cs typeface="Calibri"/>
              </a:rPr>
              <a:t>LW</a:t>
            </a:r>
            <a:r>
              <a:rPr sz="3600" spc="-26" dirty="0"/>
              <a:t>↑</a:t>
            </a:r>
            <a:endParaRPr sz="3600" dirty="0">
              <a:latin typeface="Calibri"/>
              <a:cs typeface="Calibri"/>
            </a:endParaRPr>
          </a:p>
        </p:txBody>
      </p:sp>
    </p:spTree>
    <p:extLst>
      <p:ext uri="{BB962C8B-B14F-4D97-AF65-F5344CB8AC3E}">
        <p14:creationId xmlns:p14="http://schemas.microsoft.com/office/powerpoint/2010/main" val="2270617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010" y="237412"/>
            <a:ext cx="5213685" cy="5944447"/>
          </a:xfrm>
          <a:prstGeom prst="rect">
            <a:avLst/>
          </a:prstGeom>
        </p:spPr>
      </p:pic>
    </p:spTree>
    <p:extLst>
      <p:ext uri="{BB962C8B-B14F-4D97-AF65-F5344CB8AC3E}">
        <p14:creationId xmlns:p14="http://schemas.microsoft.com/office/powerpoint/2010/main" val="172723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3347" y="1092648"/>
            <a:ext cx="11448929" cy="1840878"/>
          </a:xfrm>
          <a:prstGeom prst="rect">
            <a:avLst/>
          </a:prstGeom>
        </p:spPr>
      </p:pic>
      <p:sp>
        <p:nvSpPr>
          <p:cNvPr id="3" name="TextBox 2"/>
          <p:cNvSpPr txBox="1"/>
          <p:nvPr/>
        </p:nvSpPr>
        <p:spPr>
          <a:xfrm>
            <a:off x="401053" y="176463"/>
            <a:ext cx="4363452" cy="646331"/>
          </a:xfrm>
          <a:prstGeom prst="rect">
            <a:avLst/>
          </a:prstGeom>
          <a:noFill/>
        </p:spPr>
        <p:txBody>
          <a:bodyPr wrap="square" rtlCol="0">
            <a:spAutoFit/>
          </a:bodyPr>
          <a:lstStyle/>
          <a:p>
            <a:r>
              <a:rPr lang="en-US" sz="3600" dirty="0" smtClean="0"/>
              <a:t>Or using eq. 9.4</a:t>
            </a:r>
            <a:endParaRPr lang="en-US" sz="3600" dirty="0"/>
          </a:p>
        </p:txBody>
      </p:sp>
      <p:sp>
        <p:nvSpPr>
          <p:cNvPr id="5" name="Rectangle 4"/>
          <p:cNvSpPr/>
          <p:nvPr/>
        </p:nvSpPr>
        <p:spPr>
          <a:xfrm>
            <a:off x="160421" y="3008695"/>
            <a:ext cx="11801855" cy="4001095"/>
          </a:xfrm>
          <a:prstGeom prst="rect">
            <a:avLst/>
          </a:prstGeom>
        </p:spPr>
        <p:txBody>
          <a:bodyPr wrap="square">
            <a:spAutoFit/>
          </a:bodyPr>
          <a:lstStyle/>
          <a:p>
            <a:r>
              <a:rPr lang="en-US" sz="3600" dirty="0"/>
              <a:t>where TKE is turbulence kinetic energy. For laminar flow, which contains no </a:t>
            </a:r>
            <a:r>
              <a:rPr lang="en-US" sz="3600" dirty="0" err="1" smtClean="0"/>
              <a:t>rnicro</a:t>
            </a:r>
            <a:r>
              <a:rPr lang="en-US" sz="3600" dirty="0" smtClean="0"/>
              <a:t>-scale </a:t>
            </a:r>
            <a:r>
              <a:rPr lang="en-US" sz="3600" dirty="0"/>
              <a:t>motions, TKE = 0, even though </a:t>
            </a:r>
            <a:endParaRPr lang="en-US" sz="3600" dirty="0" smtClean="0"/>
          </a:p>
          <a:p>
            <a:endParaRPr lang="en-US" dirty="0"/>
          </a:p>
          <a:p>
            <a:endParaRPr lang="en-US" dirty="0" smtClean="0"/>
          </a:p>
          <a:p>
            <a:endParaRPr lang="en-US" dirty="0"/>
          </a:p>
          <a:p>
            <a:r>
              <a:rPr lang="en-US" sz="3200" dirty="0" smtClean="0"/>
              <a:t>are </a:t>
            </a:r>
            <a:r>
              <a:rPr lang="en-US" sz="3200" dirty="0"/>
              <a:t>not necessarily zero. Larger values of TKE indicate a greater intensity of the microscale turbulence. We see now that the three components of velocity variance represent three con­tributions to the scalar TKE.</a:t>
            </a:r>
          </a:p>
        </p:txBody>
      </p:sp>
      <p:pic>
        <p:nvPicPr>
          <p:cNvPr id="6" name="Picture 5"/>
          <p:cNvPicPr>
            <a:picLocks noChangeAspect="1"/>
          </p:cNvPicPr>
          <p:nvPr/>
        </p:nvPicPr>
        <p:blipFill>
          <a:blip r:embed="rId3"/>
          <a:stretch>
            <a:fillRect/>
          </a:stretch>
        </p:blipFill>
        <p:spPr>
          <a:xfrm>
            <a:off x="898357" y="4387642"/>
            <a:ext cx="1732547" cy="504489"/>
          </a:xfrm>
          <a:prstGeom prst="rect">
            <a:avLst/>
          </a:prstGeom>
        </p:spPr>
      </p:pic>
    </p:spTree>
    <p:extLst>
      <p:ext uri="{BB962C8B-B14F-4D97-AF65-F5344CB8AC3E}">
        <p14:creationId xmlns:p14="http://schemas.microsoft.com/office/powerpoint/2010/main" val="110482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6829" y="1357846"/>
            <a:ext cx="6407100" cy="3680508"/>
          </a:xfrm>
          <a:prstGeom prst="rect">
            <a:avLst/>
          </a:prstGeom>
        </p:spPr>
      </p:pic>
      <p:sp>
        <p:nvSpPr>
          <p:cNvPr id="4" name="Rectangle 3"/>
          <p:cNvSpPr/>
          <p:nvPr/>
        </p:nvSpPr>
        <p:spPr>
          <a:xfrm>
            <a:off x="0" y="-559524"/>
            <a:ext cx="11823030" cy="2246769"/>
          </a:xfrm>
          <a:prstGeom prst="rect">
            <a:avLst/>
          </a:prstGeom>
        </p:spPr>
        <p:txBody>
          <a:bodyPr wrap="square">
            <a:spAutoFit/>
          </a:bodyPr>
          <a:lstStyle/>
          <a:p>
            <a:endParaRPr lang="en-US" sz="2800" dirty="0" smtClean="0"/>
          </a:p>
          <a:p>
            <a:r>
              <a:rPr lang="en-US" sz="2800" dirty="0" smtClean="0"/>
              <a:t>Using </a:t>
            </a:r>
            <a:r>
              <a:rPr lang="en-US" sz="2800" dirty="0"/>
              <a:t>what we already know about mechanical and thermal generation of turbulence, </a:t>
            </a:r>
            <a:r>
              <a:rPr lang="en-US" sz="2800" dirty="0" smtClean="0"/>
              <a:t>and </a:t>
            </a:r>
            <a:r>
              <a:rPr lang="en-US" sz="2800" dirty="0"/>
              <a:t>of viscous dissipation, we can write in descriptive form an </a:t>
            </a:r>
            <a:r>
              <a:rPr lang="en-US" sz="2800" dirty="0" smtClean="0"/>
              <a:t>Eulerian </a:t>
            </a:r>
            <a:r>
              <a:rPr lang="en-US" sz="2800" dirty="0"/>
              <a:t>(i.e., fixed relative to the ground) forecast equation for turbulence kinetic energy</a:t>
            </a:r>
            <a:r>
              <a:rPr lang="en-US" dirty="0"/>
              <a:t>: </a:t>
            </a:r>
          </a:p>
        </p:txBody>
      </p:sp>
      <p:sp>
        <p:nvSpPr>
          <p:cNvPr id="5" name="Rectangle 4"/>
          <p:cNvSpPr/>
          <p:nvPr/>
        </p:nvSpPr>
        <p:spPr>
          <a:xfrm>
            <a:off x="0" y="4708955"/>
            <a:ext cx="12192000" cy="2062103"/>
          </a:xfrm>
          <a:prstGeom prst="rect">
            <a:avLst/>
          </a:prstGeom>
        </p:spPr>
        <p:txBody>
          <a:bodyPr wrap="square">
            <a:spAutoFit/>
          </a:bodyPr>
          <a:lstStyle/>
          <a:p>
            <a:r>
              <a:rPr lang="en-US" dirty="0"/>
              <a:t> </a:t>
            </a:r>
            <a:r>
              <a:rPr lang="en-US" sz="3200" dirty="0"/>
              <a:t>the advection of TKE by the mean wind, M is </a:t>
            </a:r>
            <a:r>
              <a:rPr lang="en-US" sz="3200" dirty="0" smtClean="0"/>
              <a:t>mechanical </a:t>
            </a:r>
            <a:r>
              <a:rPr lang="en-US" sz="3200" dirty="0"/>
              <a:t>generation of turbulence, B is buoyant generation or </a:t>
            </a:r>
            <a:r>
              <a:rPr lang="en-US" sz="3200" dirty="0" smtClean="0"/>
              <a:t>consumption </a:t>
            </a:r>
            <a:r>
              <a:rPr lang="en-US" sz="3200" dirty="0"/>
              <a:t>of turbulence, </a:t>
            </a:r>
            <a:r>
              <a:rPr lang="en-US" sz="3200" dirty="0" err="1"/>
              <a:t>Tr</a:t>
            </a:r>
            <a:r>
              <a:rPr lang="en-US" sz="3200" dirty="0"/>
              <a:t> is </a:t>
            </a:r>
            <a:r>
              <a:rPr lang="en-US" sz="3200" dirty="0" smtClean="0"/>
              <a:t>trans­port </a:t>
            </a:r>
            <a:r>
              <a:rPr lang="en-US" sz="3200" dirty="0"/>
              <a:t>of turbulence energy by turbulence itself, </a:t>
            </a:r>
            <a:r>
              <a:rPr lang="en-US" sz="3200" dirty="0" smtClean="0"/>
              <a:t>and </a:t>
            </a:r>
            <a:r>
              <a:rPr lang="el-GR" sz="3200" dirty="0" smtClean="0"/>
              <a:t>ε</a:t>
            </a:r>
            <a:r>
              <a:rPr lang="en-US" sz="3200" dirty="0" smtClean="0"/>
              <a:t> is </a:t>
            </a:r>
            <a:r>
              <a:rPr lang="en-US" sz="3200" dirty="0"/>
              <a:t>the viscous dissipation rate. </a:t>
            </a:r>
          </a:p>
        </p:txBody>
      </p:sp>
    </p:spTree>
    <p:extLst>
      <p:ext uri="{BB962C8B-B14F-4D97-AF65-F5344CB8AC3E}">
        <p14:creationId xmlns:p14="http://schemas.microsoft.com/office/powerpoint/2010/main" val="2153169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2848" y="3608824"/>
            <a:ext cx="5968895" cy="931092"/>
          </a:xfrm>
          <a:prstGeom prst="rect">
            <a:avLst/>
          </a:prstGeom>
        </p:spPr>
      </p:pic>
      <p:sp>
        <p:nvSpPr>
          <p:cNvPr id="3" name="Rectangle 2"/>
          <p:cNvSpPr/>
          <p:nvPr/>
        </p:nvSpPr>
        <p:spPr>
          <a:xfrm>
            <a:off x="1" y="192504"/>
            <a:ext cx="11678652" cy="3416320"/>
          </a:xfrm>
          <a:prstGeom prst="rect">
            <a:avLst/>
          </a:prstGeom>
        </p:spPr>
        <p:txBody>
          <a:bodyPr wrap="square">
            <a:spAutoFit/>
          </a:bodyPr>
          <a:lstStyle/>
          <a:p>
            <a:r>
              <a:rPr lang="en-US" sz="3600" dirty="0"/>
              <a:t>The terms Ad and </a:t>
            </a:r>
            <a:r>
              <a:rPr lang="en-US" sz="3600" dirty="0" err="1"/>
              <a:t>Tr</a:t>
            </a:r>
            <a:r>
              <a:rPr lang="en-US" sz="3600" dirty="0"/>
              <a:t> neither create nor destroy TKE, they just redistribute it by moving it from one location to another. </a:t>
            </a:r>
            <a:r>
              <a:rPr lang="en-US" sz="3600" dirty="0" smtClean="0"/>
              <a:t>M is </a:t>
            </a:r>
            <a:r>
              <a:rPr lang="en-US" sz="3600" dirty="0"/>
              <a:t>usually positive ( or zero if there is no shear) and </a:t>
            </a:r>
          </a:p>
          <a:p>
            <a:r>
              <a:rPr lang="en-US" sz="3600" dirty="0"/>
              <a:t>therefore generates turbulence, while B can be posi­tive or negative. Dissipation is always negative and </a:t>
            </a:r>
            <a:r>
              <a:rPr lang="en-US" sz="3600" dirty="0" smtClean="0"/>
              <a:t>can </a:t>
            </a:r>
            <a:r>
              <a:rPr lang="en-US" sz="3600" dirty="0"/>
              <a:t>be approximated by</a:t>
            </a:r>
          </a:p>
        </p:txBody>
      </p:sp>
      <p:sp>
        <p:nvSpPr>
          <p:cNvPr id="5" name="TextBox 4"/>
          <p:cNvSpPr txBox="1"/>
          <p:nvPr/>
        </p:nvSpPr>
        <p:spPr>
          <a:xfrm>
            <a:off x="256674" y="4780547"/>
            <a:ext cx="9561094" cy="646331"/>
          </a:xfrm>
          <a:prstGeom prst="rect">
            <a:avLst/>
          </a:prstGeom>
          <a:noFill/>
        </p:spPr>
        <p:txBody>
          <a:bodyPr wrap="square" rtlCol="0">
            <a:spAutoFit/>
          </a:bodyPr>
          <a:lstStyle/>
          <a:p>
            <a:r>
              <a:rPr lang="en-US" sz="3600" dirty="0" smtClean="0"/>
              <a:t>Where L</a:t>
            </a:r>
            <a:r>
              <a:rPr lang="el-GR" sz="3600" baseline="-25000" dirty="0" smtClean="0"/>
              <a:t>ε</a:t>
            </a:r>
            <a:r>
              <a:rPr lang="en-US" sz="3600" baseline="-25000" dirty="0" smtClean="0"/>
              <a:t> </a:t>
            </a:r>
            <a:r>
              <a:rPr lang="en-US" sz="3600" dirty="0" smtClean="0"/>
              <a:t>is the dissipation length scale</a:t>
            </a:r>
            <a:r>
              <a:rPr lang="en-US" dirty="0" smtClean="0"/>
              <a:t>.</a:t>
            </a:r>
            <a:endParaRPr lang="en-US" dirty="0"/>
          </a:p>
        </p:txBody>
      </p:sp>
    </p:spTree>
    <p:extLst>
      <p:ext uri="{BB962C8B-B14F-4D97-AF65-F5344CB8AC3E}">
        <p14:creationId xmlns:p14="http://schemas.microsoft.com/office/powerpoint/2010/main" val="2111746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659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12296"/>
            <a:ext cx="12031579" cy="6247864"/>
          </a:xfrm>
          <a:prstGeom prst="rect">
            <a:avLst/>
          </a:prstGeom>
        </p:spPr>
        <p:txBody>
          <a:bodyPr wrap="square">
            <a:spAutoFit/>
          </a:bodyPr>
          <a:lstStyle/>
          <a:p>
            <a:r>
              <a:rPr lang="en-US" sz="4000" dirty="0"/>
              <a:t>In the absence of the terms Ad, M, B, and </a:t>
            </a:r>
            <a:r>
              <a:rPr lang="en-US" sz="4000" dirty="0" err="1"/>
              <a:t>Tr</a:t>
            </a:r>
            <a:r>
              <a:rPr lang="en-US" sz="4000" dirty="0"/>
              <a:t>, we see that as long as TKE is nonzero, the last term will always cause TKE to decrease toward zero. For this reason, turbulence is said to be dissipative. </a:t>
            </a:r>
          </a:p>
          <a:p>
            <a:r>
              <a:rPr lang="en-US" sz="4000" dirty="0"/>
              <a:t>In 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 </a:t>
            </a:r>
          </a:p>
        </p:txBody>
      </p:sp>
    </p:spTree>
    <p:extLst>
      <p:ext uri="{BB962C8B-B14F-4D97-AF65-F5344CB8AC3E}">
        <p14:creationId xmlns:p14="http://schemas.microsoft.com/office/powerpoint/2010/main" val="4288575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916" y="-735042"/>
            <a:ext cx="9160042" cy="8284557"/>
          </a:xfrm>
          <a:prstGeom prst="rect">
            <a:avLst/>
          </a:prstGeom>
        </p:spPr>
      </p:pic>
    </p:spTree>
    <p:extLst>
      <p:ext uri="{BB962C8B-B14F-4D97-AF65-F5344CB8AC3E}">
        <p14:creationId xmlns:p14="http://schemas.microsoft.com/office/powerpoint/2010/main" val="3152414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6374" y="2230167"/>
            <a:ext cx="5339250" cy="1916403"/>
          </a:xfrm>
          <a:prstGeom prst="rect">
            <a:avLst/>
          </a:prstGeom>
        </p:spPr>
      </p:pic>
      <p:sp>
        <p:nvSpPr>
          <p:cNvPr id="3" name="Rectangle 2"/>
          <p:cNvSpPr/>
          <p:nvPr/>
        </p:nvSpPr>
        <p:spPr>
          <a:xfrm>
            <a:off x="192505" y="256219"/>
            <a:ext cx="11806989" cy="1754326"/>
          </a:xfrm>
          <a:prstGeom prst="rect">
            <a:avLst/>
          </a:prstGeom>
        </p:spPr>
        <p:txBody>
          <a:bodyPr wrap="square">
            <a:spAutoFit/>
          </a:bodyPr>
          <a:lstStyle/>
          <a:p>
            <a:r>
              <a:rPr lang="en-US" sz="3600" dirty="0"/>
              <a:t>The ratio of these two terms defines the dimensionless Richardson number, </a:t>
            </a:r>
            <a:r>
              <a:rPr lang="en-US" sz="3600" dirty="0" err="1"/>
              <a:t>Ri</a:t>
            </a:r>
            <a:r>
              <a:rPr lang="en-US" sz="3600" dirty="0"/>
              <a:t>, which can be approximated by the vertical gradients of wind and potential temperature </a:t>
            </a:r>
          </a:p>
        </p:txBody>
      </p:sp>
      <p:sp>
        <p:nvSpPr>
          <p:cNvPr id="6" name="Rectangle 5"/>
          <p:cNvSpPr/>
          <p:nvPr/>
        </p:nvSpPr>
        <p:spPr>
          <a:xfrm>
            <a:off x="192505" y="4146570"/>
            <a:ext cx="11806989" cy="2677656"/>
          </a:xfrm>
          <a:prstGeom prst="rect">
            <a:avLst/>
          </a:prstGeom>
        </p:spPr>
        <p:txBody>
          <a:bodyPr wrap="square">
            <a:spAutoFit/>
          </a:bodyPr>
          <a:lstStyle/>
          <a:p>
            <a:r>
              <a:rPr lang="en-US" sz="2800" dirty="0">
                <a:solidFill>
                  <a:srgbClr val="060606"/>
                </a:solidFill>
              </a:rPr>
              <a:t>Laminar flow becomes turbulent when </a:t>
            </a:r>
            <a:r>
              <a:rPr lang="en-US" sz="2800" i="1" dirty="0" err="1" smtClean="0">
                <a:solidFill>
                  <a:srgbClr val="060606"/>
                </a:solidFill>
              </a:rPr>
              <a:t>Ri</a:t>
            </a:r>
            <a:r>
              <a:rPr lang="en-US" sz="2800" i="1" dirty="0" smtClean="0">
                <a:solidFill>
                  <a:srgbClr val="060606"/>
                </a:solidFill>
              </a:rPr>
              <a:t> </a:t>
            </a:r>
            <a:r>
              <a:rPr lang="en-US" sz="2800" dirty="0" smtClean="0">
                <a:solidFill>
                  <a:srgbClr val="060606"/>
                </a:solidFill>
              </a:rPr>
              <a:t>drops </a:t>
            </a:r>
            <a:r>
              <a:rPr lang="en-US" sz="2800" dirty="0">
                <a:solidFill>
                  <a:srgbClr val="060606"/>
                </a:solidFill>
              </a:rPr>
              <a:t>below the critical value </a:t>
            </a:r>
            <a:r>
              <a:rPr lang="en-US" sz="2800" i="1" dirty="0" err="1">
                <a:solidFill>
                  <a:srgbClr val="060606"/>
                </a:solidFill>
              </a:rPr>
              <a:t>Ric</a:t>
            </a:r>
            <a:r>
              <a:rPr lang="en-US" sz="2800" i="1" dirty="0">
                <a:solidFill>
                  <a:srgbClr val="060606"/>
                </a:solidFill>
              </a:rPr>
              <a:t> </a:t>
            </a:r>
            <a:r>
              <a:rPr lang="en-US" sz="2800" dirty="0">
                <a:solidFill>
                  <a:srgbClr val="060606"/>
                </a:solidFill>
              </a:rPr>
              <a:t>= 0.25. </a:t>
            </a:r>
            <a:r>
              <a:rPr lang="en-US" sz="2800" dirty="0" smtClean="0">
                <a:solidFill>
                  <a:srgbClr val="060606"/>
                </a:solidFill>
              </a:rPr>
              <a:t>Turbulent flow </a:t>
            </a:r>
            <a:r>
              <a:rPr lang="en-US" sz="2800" dirty="0">
                <a:solidFill>
                  <a:srgbClr val="060606"/>
                </a:solidFill>
              </a:rPr>
              <a:t>often stays turbulent, even for Richardson numbers</a:t>
            </a:r>
          </a:p>
          <a:p>
            <a:r>
              <a:rPr lang="en-US" sz="2800" dirty="0">
                <a:solidFill>
                  <a:srgbClr val="060606"/>
                </a:solidFill>
              </a:rPr>
              <a:t>as large as 1.0, but becomes laminar at </a:t>
            </a:r>
            <a:r>
              <a:rPr lang="en-US" sz="2800" dirty="0" smtClean="0">
                <a:solidFill>
                  <a:srgbClr val="060606"/>
                </a:solidFill>
              </a:rPr>
              <a:t>larger values </a:t>
            </a:r>
            <a:r>
              <a:rPr lang="en-US" sz="2800" dirty="0">
                <a:solidFill>
                  <a:srgbClr val="060606"/>
                </a:solidFill>
              </a:rPr>
              <a:t>of </a:t>
            </a:r>
            <a:r>
              <a:rPr lang="en-US" sz="2800" i="1" dirty="0" err="1">
                <a:solidFill>
                  <a:srgbClr val="060606"/>
                </a:solidFill>
              </a:rPr>
              <a:t>Ri</a:t>
            </a:r>
            <a:r>
              <a:rPr lang="en-US" sz="2800" i="1" dirty="0">
                <a:solidFill>
                  <a:srgbClr val="060606"/>
                </a:solidFill>
              </a:rPr>
              <a:t>. </a:t>
            </a:r>
            <a:r>
              <a:rPr lang="en-US" sz="2800" dirty="0">
                <a:solidFill>
                  <a:srgbClr val="060606"/>
                </a:solidFill>
              </a:rPr>
              <a:t>The presence or absence of </a:t>
            </a:r>
            <a:r>
              <a:rPr lang="en-US" sz="2800" dirty="0" smtClean="0">
                <a:solidFill>
                  <a:srgbClr val="060606"/>
                </a:solidFill>
              </a:rPr>
              <a:t>turbulence  for </a:t>
            </a:r>
            <a:r>
              <a:rPr lang="en-US" sz="2800" dirty="0">
                <a:solidFill>
                  <a:srgbClr val="060606"/>
                </a:solidFill>
              </a:rPr>
              <a:t>0.25 &lt; </a:t>
            </a:r>
            <a:r>
              <a:rPr lang="en-US" sz="2800" i="1" dirty="0" err="1">
                <a:solidFill>
                  <a:srgbClr val="060606"/>
                </a:solidFill>
              </a:rPr>
              <a:t>Ri</a:t>
            </a:r>
            <a:r>
              <a:rPr lang="en-US" sz="2800" i="1" dirty="0">
                <a:solidFill>
                  <a:srgbClr val="060606"/>
                </a:solidFill>
              </a:rPr>
              <a:t> </a:t>
            </a:r>
            <a:r>
              <a:rPr lang="en-US" sz="2800" dirty="0">
                <a:solidFill>
                  <a:srgbClr val="060606"/>
                </a:solidFill>
              </a:rPr>
              <a:t>&lt; 1.0 depends on the history of the</a:t>
            </a:r>
          </a:p>
          <a:p>
            <a:r>
              <a:rPr lang="en-US" sz="2800" dirty="0">
                <a:solidFill>
                  <a:srgbClr val="060606"/>
                </a:solidFill>
              </a:rPr>
              <a:t>flow: a behavior analogous to hysteresis. Flows </a:t>
            </a:r>
            <a:r>
              <a:rPr lang="en-US" sz="2800" dirty="0" smtClean="0">
                <a:solidFill>
                  <a:srgbClr val="060606"/>
                </a:solidFill>
              </a:rPr>
              <a:t>for which </a:t>
            </a:r>
            <a:r>
              <a:rPr lang="en-US" sz="2800" i="1" dirty="0" err="1">
                <a:solidFill>
                  <a:srgbClr val="060606"/>
                </a:solidFill>
              </a:rPr>
              <a:t>Ric</a:t>
            </a:r>
            <a:r>
              <a:rPr lang="en-US" sz="2800" i="1" dirty="0">
                <a:solidFill>
                  <a:srgbClr val="060606"/>
                </a:solidFill>
              </a:rPr>
              <a:t> </a:t>
            </a:r>
            <a:r>
              <a:rPr lang="en-US" sz="2800" dirty="0">
                <a:solidFill>
                  <a:srgbClr val="060606"/>
                </a:solidFill>
              </a:rPr>
              <a:t>&lt; 0.25 are said to be </a:t>
            </a:r>
            <a:r>
              <a:rPr lang="en-US" sz="2800" i="1" dirty="0">
                <a:solidFill>
                  <a:srgbClr val="060606"/>
                </a:solidFill>
              </a:rPr>
              <a:t>dynamically unstable.</a:t>
            </a:r>
            <a:endParaRPr lang="en-US" sz="2800" dirty="0"/>
          </a:p>
        </p:txBody>
      </p:sp>
    </p:spTree>
    <p:extLst>
      <p:ext uri="{BB962C8B-B14F-4D97-AF65-F5344CB8AC3E}">
        <p14:creationId xmlns:p14="http://schemas.microsoft.com/office/powerpoint/2010/main" val="2368005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5275" y="3251320"/>
            <a:ext cx="1881450" cy="355359"/>
          </a:xfrm>
          <a:prstGeom prst="rect">
            <a:avLst/>
          </a:prstGeom>
        </p:spPr>
      </p:pic>
      <p:pic>
        <p:nvPicPr>
          <p:cNvPr id="3" name="Picture 2"/>
          <p:cNvPicPr>
            <a:picLocks noChangeAspect="1"/>
          </p:cNvPicPr>
          <p:nvPr/>
        </p:nvPicPr>
        <p:blipFill>
          <a:blip r:embed="rId3"/>
          <a:stretch>
            <a:fillRect/>
          </a:stretch>
        </p:blipFill>
        <p:spPr>
          <a:xfrm>
            <a:off x="5542751" y="4515344"/>
            <a:ext cx="864450" cy="355359"/>
          </a:xfrm>
          <a:prstGeom prst="rect">
            <a:avLst/>
          </a:prstGeom>
        </p:spPr>
      </p:pic>
    </p:spTree>
    <p:extLst>
      <p:ext uri="{BB962C8B-B14F-4D97-AF65-F5344CB8AC3E}">
        <p14:creationId xmlns:p14="http://schemas.microsoft.com/office/powerpoint/2010/main" val="3093959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24" y="513347"/>
            <a:ext cx="10522377" cy="5977395"/>
          </a:xfrm>
          <a:prstGeom prst="rect">
            <a:avLst/>
          </a:prstGeom>
        </p:spPr>
      </p:pic>
    </p:spTree>
    <p:extLst>
      <p:ext uri="{BB962C8B-B14F-4D97-AF65-F5344CB8AC3E}">
        <p14:creationId xmlns:p14="http://schemas.microsoft.com/office/powerpoint/2010/main" val="137264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505" y="426714"/>
            <a:ext cx="11004884" cy="4834978"/>
          </a:xfrm>
          <a:prstGeom prst="rect">
            <a:avLst/>
          </a:prstGeom>
        </p:spPr>
        <p:txBody>
          <a:bodyPr vert="horz" wrap="square" lIns="0" tIns="0" rIns="0" bIns="0" rtlCol="0">
            <a:spAutoFit/>
          </a:bodyPr>
          <a:lstStyle/>
          <a:p>
            <a:pPr marL="313781" marR="4483" indent="-302575">
              <a:buFont typeface="Arial"/>
              <a:buChar char="•"/>
              <a:tabLst>
                <a:tab pos="313781" algn="l"/>
                <a:tab pos="5297303" algn="l"/>
              </a:tabLst>
            </a:pPr>
            <a:r>
              <a:rPr sz="2824" spc="-4" dirty="0">
                <a:solidFill>
                  <a:srgbClr val="001F5F"/>
                </a:solidFill>
                <a:latin typeface="Calibri"/>
                <a:cs typeface="Calibri"/>
              </a:rPr>
              <a:t>The incident solar </a:t>
            </a:r>
            <a:r>
              <a:rPr sz="2824" spc="-9" dirty="0">
                <a:solidFill>
                  <a:srgbClr val="001F5F"/>
                </a:solidFill>
                <a:latin typeface="Calibri"/>
                <a:cs typeface="Calibri"/>
              </a:rPr>
              <a:t>radiation </a:t>
            </a: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824" spc="-9" dirty="0">
                <a:solidFill>
                  <a:srgbClr val="001F5F"/>
                </a:solidFill>
                <a:latin typeface="Calibri"/>
                <a:cs typeface="Calibri"/>
              </a:rPr>
              <a:t>↓ </a:t>
            </a:r>
            <a:r>
              <a:rPr sz="2824" spc="-4" dirty="0">
                <a:solidFill>
                  <a:srgbClr val="001F5F"/>
                </a:solidFill>
                <a:latin typeface="Calibri"/>
                <a:cs typeface="Calibri"/>
              </a:rPr>
              <a:t>is the sum </a:t>
            </a:r>
            <a:r>
              <a:rPr sz="2824" dirty="0">
                <a:solidFill>
                  <a:srgbClr val="001F5F"/>
                </a:solidFill>
                <a:latin typeface="Calibri"/>
                <a:cs typeface="Calibri"/>
              </a:rPr>
              <a:t>of </a:t>
            </a:r>
            <a:r>
              <a:rPr sz="2824" spc="-4" dirty="0">
                <a:solidFill>
                  <a:srgbClr val="001F5F"/>
                </a:solidFill>
                <a:latin typeface="Calibri"/>
                <a:cs typeface="Calibri"/>
              </a:rPr>
              <a:t>the  </a:t>
            </a:r>
            <a:r>
              <a:rPr sz="2824" spc="-9" dirty="0">
                <a:solidFill>
                  <a:srgbClr val="C00000"/>
                </a:solidFill>
                <a:latin typeface="Calibri"/>
                <a:cs typeface="Calibri"/>
              </a:rPr>
              <a:t>direct </a:t>
            </a:r>
            <a:r>
              <a:rPr sz="2824" dirty="0">
                <a:solidFill>
                  <a:srgbClr val="001F5F"/>
                </a:solidFill>
                <a:latin typeface="Calibri"/>
                <a:cs typeface="Calibri"/>
              </a:rPr>
              <a:t>and </a:t>
            </a:r>
            <a:r>
              <a:rPr sz="2824" spc="-9" dirty="0">
                <a:solidFill>
                  <a:srgbClr val="C00000"/>
                </a:solidFill>
                <a:latin typeface="Calibri"/>
                <a:cs typeface="Calibri"/>
              </a:rPr>
              <a:t>diffuse</a:t>
            </a:r>
            <a:r>
              <a:rPr sz="2824" spc="62" dirty="0">
                <a:solidFill>
                  <a:srgbClr val="C00000"/>
                </a:solidFill>
                <a:latin typeface="Calibri"/>
                <a:cs typeface="Calibri"/>
              </a:rPr>
              <a:t> </a:t>
            </a:r>
            <a:r>
              <a:rPr sz="2824" spc="-4" dirty="0">
                <a:solidFill>
                  <a:srgbClr val="001F5F"/>
                </a:solidFill>
                <a:latin typeface="Calibri"/>
                <a:cs typeface="Calibri"/>
              </a:rPr>
              <a:t>solar</a:t>
            </a:r>
            <a:r>
              <a:rPr sz="2824" spc="13" dirty="0">
                <a:solidFill>
                  <a:srgbClr val="001F5F"/>
                </a:solidFill>
                <a:latin typeface="Calibri"/>
                <a:cs typeface="Calibri"/>
              </a:rPr>
              <a:t> </a:t>
            </a:r>
            <a:r>
              <a:rPr sz="2824" spc="-9" dirty="0">
                <a:solidFill>
                  <a:srgbClr val="001F5F"/>
                </a:solidFill>
                <a:latin typeface="Calibri"/>
                <a:cs typeface="Calibri"/>
              </a:rPr>
              <a:t>radiation.	</a:t>
            </a:r>
            <a:endParaRPr lang="en-US" sz="2824" spc="-9" dirty="0" smtClean="0">
              <a:solidFill>
                <a:srgbClr val="001F5F"/>
              </a:solidFill>
              <a:latin typeface="Calibri"/>
              <a:cs typeface="Calibri"/>
            </a:endParaRPr>
          </a:p>
          <a:p>
            <a:pPr marL="313781" marR="4483" indent="-302575">
              <a:buFont typeface="Arial"/>
              <a:buChar char="•"/>
              <a:tabLst>
                <a:tab pos="313781" algn="l"/>
                <a:tab pos="5297303" algn="l"/>
              </a:tabLst>
            </a:pPr>
            <a:r>
              <a:rPr sz="2824" spc="-4" dirty="0" smtClean="0">
                <a:solidFill>
                  <a:srgbClr val="001F5F"/>
                </a:solidFill>
                <a:latin typeface="Calibri"/>
                <a:cs typeface="Calibri"/>
              </a:rPr>
              <a:t>It</a:t>
            </a:r>
            <a:r>
              <a:rPr sz="2824" spc="-31" dirty="0" smtClean="0">
                <a:solidFill>
                  <a:srgbClr val="001F5F"/>
                </a:solidFill>
                <a:latin typeface="Calibri"/>
                <a:cs typeface="Calibri"/>
              </a:rPr>
              <a:t> </a:t>
            </a:r>
            <a:r>
              <a:rPr sz="2824" dirty="0">
                <a:solidFill>
                  <a:srgbClr val="001F5F"/>
                </a:solidFill>
                <a:latin typeface="Calibri"/>
                <a:cs typeface="Calibri"/>
              </a:rPr>
              <a:t>has</a:t>
            </a:r>
            <a:r>
              <a:rPr sz="2824" spc="-40" dirty="0">
                <a:solidFill>
                  <a:srgbClr val="001F5F"/>
                </a:solidFill>
                <a:latin typeface="Calibri"/>
                <a:cs typeface="Calibri"/>
              </a:rPr>
              <a:t> </a:t>
            </a:r>
            <a:r>
              <a:rPr sz="2824" dirty="0">
                <a:solidFill>
                  <a:srgbClr val="001F5F"/>
                </a:solidFill>
                <a:latin typeface="Calibri"/>
                <a:cs typeface="Calibri"/>
              </a:rPr>
              <a:t>a  </a:t>
            </a:r>
            <a:r>
              <a:rPr sz="2824" spc="-4" dirty="0">
                <a:solidFill>
                  <a:srgbClr val="C00000"/>
                </a:solidFill>
                <a:latin typeface="Calibri"/>
                <a:cs typeface="Calibri"/>
              </a:rPr>
              <a:t>pronounced diurnal </a:t>
            </a:r>
            <a:r>
              <a:rPr sz="2824" dirty="0">
                <a:solidFill>
                  <a:srgbClr val="001F5F"/>
                </a:solidFill>
                <a:latin typeface="Calibri"/>
                <a:cs typeface="Calibri"/>
              </a:rPr>
              <a:t>and </a:t>
            </a:r>
            <a:r>
              <a:rPr sz="2824" spc="-4" dirty="0">
                <a:solidFill>
                  <a:srgbClr val="C00000"/>
                </a:solidFill>
                <a:latin typeface="Calibri"/>
                <a:cs typeface="Calibri"/>
              </a:rPr>
              <a:t>seasonal </a:t>
            </a:r>
            <a:r>
              <a:rPr sz="2824" spc="-9" dirty="0">
                <a:solidFill>
                  <a:srgbClr val="001F5F"/>
                </a:solidFill>
                <a:latin typeface="Calibri"/>
                <a:cs typeface="Calibri"/>
              </a:rPr>
              <a:t>variation, </a:t>
            </a:r>
            <a:r>
              <a:rPr sz="2824" dirty="0">
                <a:solidFill>
                  <a:srgbClr val="001F5F"/>
                </a:solidFill>
                <a:latin typeface="Calibri"/>
                <a:cs typeface="Calibri"/>
              </a:rPr>
              <a:t>and </a:t>
            </a:r>
            <a:r>
              <a:rPr sz="2824" spc="-4" dirty="0">
                <a:solidFill>
                  <a:srgbClr val="001F5F"/>
                </a:solidFill>
                <a:latin typeface="Calibri"/>
                <a:cs typeface="Calibri"/>
              </a:rPr>
              <a:t>is  also </a:t>
            </a:r>
            <a:r>
              <a:rPr sz="2824" spc="-13" dirty="0">
                <a:solidFill>
                  <a:srgbClr val="001F5F"/>
                </a:solidFill>
                <a:latin typeface="Calibri"/>
                <a:cs typeface="Calibri"/>
              </a:rPr>
              <a:t>strongly </a:t>
            </a:r>
            <a:r>
              <a:rPr sz="2824" spc="-22" dirty="0">
                <a:solidFill>
                  <a:srgbClr val="001F5F"/>
                </a:solidFill>
                <a:latin typeface="Calibri"/>
                <a:cs typeface="Calibri"/>
              </a:rPr>
              <a:t>affected </a:t>
            </a:r>
            <a:r>
              <a:rPr sz="2824" spc="-9" dirty="0">
                <a:solidFill>
                  <a:srgbClr val="001F5F"/>
                </a:solidFill>
                <a:latin typeface="Calibri"/>
                <a:cs typeface="Calibri"/>
              </a:rPr>
              <a:t>by </a:t>
            </a:r>
            <a:r>
              <a:rPr sz="2824" spc="-4" dirty="0">
                <a:solidFill>
                  <a:srgbClr val="C00000"/>
                </a:solidFill>
                <a:latin typeface="Calibri"/>
                <a:cs typeface="Calibri"/>
              </a:rPr>
              <a:t>clouds</a:t>
            </a:r>
            <a:r>
              <a:rPr sz="2824" spc="-4" dirty="0">
                <a:solidFill>
                  <a:srgbClr val="001F5F"/>
                </a:solidFill>
                <a:latin typeface="Calibri"/>
                <a:cs typeface="Calibri"/>
              </a:rPr>
              <a:t>. </a:t>
            </a:r>
            <a:endParaRPr lang="en-US" sz="2824" spc="-4" dirty="0" smtClean="0">
              <a:solidFill>
                <a:srgbClr val="001F5F"/>
              </a:solidFill>
              <a:latin typeface="Calibri"/>
              <a:cs typeface="Calibri"/>
            </a:endParaRPr>
          </a:p>
          <a:p>
            <a:pPr marL="313781" marR="4483" indent="-302575">
              <a:buFont typeface="Arial"/>
              <a:buChar char="•"/>
              <a:tabLst>
                <a:tab pos="313781" algn="l"/>
                <a:tab pos="5297303" algn="l"/>
              </a:tabLst>
            </a:pPr>
            <a:r>
              <a:rPr sz="2824" spc="-4" dirty="0" smtClean="0">
                <a:solidFill>
                  <a:srgbClr val="001F5F"/>
                </a:solidFill>
                <a:latin typeface="Calibri"/>
                <a:cs typeface="Calibri"/>
              </a:rPr>
              <a:t>The </a:t>
            </a:r>
            <a:r>
              <a:rPr sz="2824" spc="-4" dirty="0">
                <a:solidFill>
                  <a:srgbClr val="001F5F"/>
                </a:solidFill>
                <a:latin typeface="Calibri"/>
                <a:cs typeface="Calibri"/>
              </a:rPr>
              <a:t>outgoing  </a:t>
            </a:r>
            <a:r>
              <a:rPr sz="2824" spc="-13" dirty="0">
                <a:solidFill>
                  <a:srgbClr val="001F5F"/>
                </a:solidFill>
                <a:latin typeface="Calibri"/>
                <a:cs typeface="Calibri"/>
              </a:rPr>
              <a:t>short-wave </a:t>
            </a:r>
            <a:r>
              <a:rPr sz="2824" spc="-4" dirty="0">
                <a:solidFill>
                  <a:srgbClr val="001F5F"/>
                </a:solidFill>
                <a:latin typeface="Calibri"/>
                <a:cs typeface="Calibri"/>
              </a:rPr>
              <a:t>solar </a:t>
            </a:r>
            <a:r>
              <a:rPr sz="2824" spc="-9" dirty="0">
                <a:solidFill>
                  <a:srgbClr val="001F5F"/>
                </a:solidFill>
                <a:latin typeface="Calibri"/>
                <a:cs typeface="Calibri"/>
              </a:rPr>
              <a:t>radiation </a:t>
            </a:r>
            <a:r>
              <a:rPr sz="2824" spc="-4" dirty="0">
                <a:solidFill>
                  <a:srgbClr val="001F5F"/>
                </a:solidFill>
                <a:latin typeface="Calibri"/>
                <a:cs typeface="Calibri"/>
              </a:rPr>
              <a:t>is the </a:t>
            </a:r>
            <a:r>
              <a:rPr sz="2824" dirty="0">
                <a:solidFill>
                  <a:srgbClr val="001F5F"/>
                </a:solidFill>
                <a:latin typeface="Calibri"/>
                <a:cs typeface="Calibri"/>
              </a:rPr>
              <a:t>part </a:t>
            </a:r>
            <a:r>
              <a:rPr sz="2824" spc="-13" dirty="0">
                <a:solidFill>
                  <a:srgbClr val="C00000"/>
                </a:solidFill>
                <a:latin typeface="Calibri"/>
                <a:cs typeface="Calibri"/>
              </a:rPr>
              <a:t>reflected </a:t>
            </a:r>
            <a:r>
              <a:rPr sz="2824" spc="-9" dirty="0">
                <a:solidFill>
                  <a:srgbClr val="001F5F"/>
                </a:solidFill>
                <a:latin typeface="Calibri"/>
                <a:cs typeface="Calibri"/>
              </a:rPr>
              <a:t>by  </a:t>
            </a:r>
            <a:r>
              <a:rPr sz="2824" spc="-4" dirty="0">
                <a:solidFill>
                  <a:srgbClr val="001F5F"/>
                </a:solidFill>
                <a:latin typeface="Calibri"/>
                <a:cs typeface="Calibri"/>
              </a:rPr>
              <a:t>the </a:t>
            </a:r>
            <a:r>
              <a:rPr sz="2824" spc="-13" dirty="0">
                <a:solidFill>
                  <a:srgbClr val="001F5F"/>
                </a:solidFill>
                <a:latin typeface="Calibri"/>
                <a:cs typeface="Calibri"/>
              </a:rPr>
              <a:t>surface </a:t>
            </a: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824" spc="-9" dirty="0">
                <a:solidFill>
                  <a:srgbClr val="001F5F"/>
                </a:solidFill>
                <a:latin typeface="Calibri"/>
                <a:cs typeface="Calibri"/>
              </a:rPr>
              <a:t>↑=</a:t>
            </a:r>
            <a:r>
              <a:rPr sz="2824" i="1" spc="-9" dirty="0">
                <a:solidFill>
                  <a:srgbClr val="001F5F"/>
                </a:solidFill>
                <a:latin typeface="Calibri"/>
                <a:cs typeface="Calibri"/>
              </a:rPr>
              <a:t>A</a:t>
            </a:r>
            <a:r>
              <a:rPr sz="2780" i="1" spc="-13" baseline="-21164" dirty="0">
                <a:solidFill>
                  <a:srgbClr val="001F5F"/>
                </a:solidFill>
                <a:latin typeface="Calibri"/>
                <a:cs typeface="Calibri"/>
              </a:rPr>
              <a:t>sfc</a:t>
            </a: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824" spc="-9" dirty="0">
                <a:solidFill>
                  <a:srgbClr val="001F5F"/>
                </a:solidFill>
                <a:latin typeface="Calibri"/>
                <a:cs typeface="Calibri"/>
              </a:rPr>
              <a:t>↓, where </a:t>
            </a:r>
            <a:r>
              <a:rPr sz="2824" i="1" spc="-4" dirty="0">
                <a:solidFill>
                  <a:srgbClr val="001F5F"/>
                </a:solidFill>
                <a:latin typeface="Calibri"/>
                <a:cs typeface="Calibri"/>
              </a:rPr>
              <a:t>A</a:t>
            </a:r>
            <a:r>
              <a:rPr sz="2780" i="1" spc="-6" baseline="-21164" dirty="0">
                <a:solidFill>
                  <a:srgbClr val="001F5F"/>
                </a:solidFill>
                <a:latin typeface="Calibri"/>
                <a:cs typeface="Calibri"/>
              </a:rPr>
              <a:t>sfc </a:t>
            </a:r>
            <a:r>
              <a:rPr sz="2824" spc="-4" dirty="0">
                <a:solidFill>
                  <a:srgbClr val="001F5F"/>
                </a:solidFill>
                <a:latin typeface="Calibri"/>
                <a:cs typeface="Calibri"/>
              </a:rPr>
              <a:t>is the  </a:t>
            </a:r>
            <a:r>
              <a:rPr sz="2824" spc="-13" dirty="0">
                <a:solidFill>
                  <a:srgbClr val="001F5F"/>
                </a:solidFill>
                <a:latin typeface="Calibri"/>
                <a:cs typeface="Calibri"/>
              </a:rPr>
              <a:t>surface </a:t>
            </a:r>
            <a:r>
              <a:rPr sz="2824" spc="-4" dirty="0">
                <a:solidFill>
                  <a:srgbClr val="001F5F"/>
                </a:solidFill>
                <a:latin typeface="Calibri"/>
                <a:cs typeface="Calibri"/>
              </a:rPr>
              <a:t>albedo so </a:t>
            </a:r>
            <a:r>
              <a:rPr sz="2824" spc="-9" dirty="0">
                <a:solidFill>
                  <a:srgbClr val="001F5F"/>
                </a:solidFill>
                <a:latin typeface="Calibri"/>
                <a:cs typeface="Calibri"/>
              </a:rPr>
              <a:t>that </a:t>
            </a:r>
            <a:r>
              <a:rPr sz="2824" spc="-4" dirty="0">
                <a:solidFill>
                  <a:srgbClr val="001F5F"/>
                </a:solidFill>
                <a:latin typeface="Calibri"/>
                <a:cs typeface="Calibri"/>
              </a:rPr>
              <a:t>the net </a:t>
            </a:r>
            <a:r>
              <a:rPr sz="2824" spc="-13" dirty="0">
                <a:solidFill>
                  <a:srgbClr val="001F5F"/>
                </a:solidFill>
                <a:latin typeface="Calibri"/>
                <a:cs typeface="Calibri"/>
              </a:rPr>
              <a:t>short-wave  </a:t>
            </a:r>
            <a:r>
              <a:rPr sz="2824" spc="-9" dirty="0">
                <a:solidFill>
                  <a:srgbClr val="001F5F"/>
                </a:solidFill>
                <a:latin typeface="Calibri"/>
                <a:cs typeface="Calibri"/>
              </a:rPr>
              <a:t>radiation</a:t>
            </a:r>
            <a:r>
              <a:rPr sz="2824" spc="-75" dirty="0">
                <a:solidFill>
                  <a:srgbClr val="001F5F"/>
                </a:solidFill>
                <a:latin typeface="Calibri"/>
                <a:cs typeface="Calibri"/>
              </a:rPr>
              <a:t> </a:t>
            </a:r>
            <a:r>
              <a:rPr sz="2824" spc="-4" dirty="0">
                <a:solidFill>
                  <a:srgbClr val="001F5F"/>
                </a:solidFill>
                <a:latin typeface="Calibri"/>
                <a:cs typeface="Calibri"/>
              </a:rPr>
              <a:t>is:</a:t>
            </a:r>
            <a:endParaRPr sz="2824" dirty="0">
              <a:latin typeface="Calibri"/>
              <a:cs typeface="Calibri"/>
            </a:endParaRPr>
          </a:p>
          <a:p>
            <a:pPr marL="2364567">
              <a:tabLst>
                <a:tab pos="3266689" algn="l"/>
              </a:tabLst>
            </a:pP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780" i="1" spc="344" baseline="-21164" dirty="0">
                <a:solidFill>
                  <a:srgbClr val="001F5F"/>
                </a:solidFill>
                <a:latin typeface="Calibri"/>
                <a:cs typeface="Calibri"/>
              </a:rPr>
              <a:t> </a:t>
            </a:r>
            <a:r>
              <a:rPr sz="2824" dirty="0">
                <a:solidFill>
                  <a:srgbClr val="001F5F"/>
                </a:solidFill>
                <a:latin typeface="Calibri"/>
                <a:cs typeface="Calibri"/>
              </a:rPr>
              <a:t>=	</a:t>
            </a:r>
            <a:r>
              <a:rPr sz="2824" spc="-4" dirty="0">
                <a:solidFill>
                  <a:srgbClr val="001F5F"/>
                </a:solidFill>
                <a:latin typeface="Calibri"/>
                <a:cs typeface="Calibri"/>
              </a:rPr>
              <a:t>(1 </a:t>
            </a:r>
            <a:r>
              <a:rPr sz="2824" dirty="0">
                <a:solidFill>
                  <a:srgbClr val="001F5F"/>
                </a:solidFill>
                <a:latin typeface="Calibri"/>
                <a:cs typeface="Calibri"/>
              </a:rPr>
              <a:t>– </a:t>
            </a:r>
            <a:r>
              <a:rPr sz="2824" i="1" spc="-4" dirty="0">
                <a:solidFill>
                  <a:srgbClr val="001F5F"/>
                </a:solidFill>
                <a:latin typeface="Calibri"/>
                <a:cs typeface="Calibri"/>
              </a:rPr>
              <a:t>A</a:t>
            </a:r>
            <a:r>
              <a:rPr sz="2780" i="1" spc="-6" baseline="-21164" dirty="0">
                <a:solidFill>
                  <a:srgbClr val="001F5F"/>
                </a:solidFill>
                <a:latin typeface="Calibri"/>
                <a:cs typeface="Calibri"/>
              </a:rPr>
              <a:t>sfc</a:t>
            </a:r>
            <a:r>
              <a:rPr sz="2824" spc="-4" dirty="0">
                <a:solidFill>
                  <a:srgbClr val="001F5F"/>
                </a:solidFill>
                <a:latin typeface="Calibri"/>
                <a:cs typeface="Calibri"/>
              </a:rPr>
              <a:t>)</a:t>
            </a:r>
            <a:r>
              <a:rPr sz="2824" spc="-57" dirty="0">
                <a:solidFill>
                  <a:srgbClr val="001F5F"/>
                </a:solidFill>
                <a:latin typeface="Calibri"/>
                <a:cs typeface="Calibri"/>
              </a:rPr>
              <a:t> </a:t>
            </a: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824" spc="-9" dirty="0">
                <a:solidFill>
                  <a:srgbClr val="001F5F"/>
                </a:solidFill>
                <a:latin typeface="Calibri"/>
                <a:cs typeface="Calibri"/>
              </a:rPr>
              <a:t>↓</a:t>
            </a:r>
            <a:endParaRPr sz="2824" dirty="0">
              <a:latin typeface="Calibri"/>
              <a:cs typeface="Calibri"/>
            </a:endParaRPr>
          </a:p>
          <a:p>
            <a:pPr marL="313781" marR="38662" indent="-302575">
              <a:buFont typeface="Arial"/>
              <a:buChar char="•"/>
              <a:tabLst>
                <a:tab pos="313781" algn="l"/>
              </a:tabLst>
            </a:pPr>
            <a:r>
              <a:rPr sz="2824" spc="-4" dirty="0">
                <a:solidFill>
                  <a:srgbClr val="001F5F"/>
                </a:solidFill>
                <a:latin typeface="Calibri"/>
                <a:cs typeface="Calibri"/>
              </a:rPr>
              <a:t>The outgoing </a:t>
            </a:r>
            <a:r>
              <a:rPr sz="2824" spc="-13" dirty="0">
                <a:solidFill>
                  <a:srgbClr val="001F5F"/>
                </a:solidFill>
                <a:latin typeface="Calibri"/>
                <a:cs typeface="Calibri"/>
              </a:rPr>
              <a:t>long-wave </a:t>
            </a:r>
            <a:r>
              <a:rPr sz="2824" spc="-9" dirty="0">
                <a:solidFill>
                  <a:srgbClr val="001F5F"/>
                </a:solidFill>
                <a:latin typeface="Calibri"/>
                <a:cs typeface="Calibri"/>
              </a:rPr>
              <a:t>radiation </a:t>
            </a:r>
            <a:r>
              <a:rPr sz="2824" i="1" spc="-22" dirty="0">
                <a:solidFill>
                  <a:srgbClr val="001F5F"/>
                </a:solidFill>
                <a:latin typeface="Calibri"/>
                <a:cs typeface="Calibri"/>
              </a:rPr>
              <a:t>F</a:t>
            </a:r>
            <a:r>
              <a:rPr sz="2780" i="1" spc="-33" baseline="-21164" dirty="0">
                <a:solidFill>
                  <a:srgbClr val="001F5F"/>
                </a:solidFill>
                <a:latin typeface="Calibri"/>
                <a:cs typeface="Calibri"/>
              </a:rPr>
              <a:t>LW</a:t>
            </a:r>
            <a:r>
              <a:rPr sz="2824" spc="-22" dirty="0">
                <a:solidFill>
                  <a:srgbClr val="001F5F"/>
                </a:solidFill>
                <a:latin typeface="Calibri"/>
                <a:cs typeface="Calibri"/>
              </a:rPr>
              <a:t>↑ </a:t>
            </a:r>
            <a:r>
              <a:rPr sz="2824" spc="-4" dirty="0">
                <a:solidFill>
                  <a:srgbClr val="001F5F"/>
                </a:solidFill>
                <a:latin typeface="Calibri"/>
                <a:cs typeface="Calibri"/>
              </a:rPr>
              <a:t>is </a:t>
            </a:r>
            <a:r>
              <a:rPr sz="2824" spc="-9" dirty="0">
                <a:solidFill>
                  <a:srgbClr val="001F5F"/>
                </a:solidFill>
                <a:latin typeface="Calibri"/>
                <a:cs typeface="Calibri"/>
              </a:rPr>
              <a:t>given by  </a:t>
            </a:r>
            <a:r>
              <a:rPr sz="2824" spc="-4" dirty="0">
                <a:solidFill>
                  <a:srgbClr val="001F5F"/>
                </a:solidFill>
                <a:latin typeface="Calibri"/>
                <a:cs typeface="Calibri"/>
              </a:rPr>
              <a:t>the </a:t>
            </a:r>
            <a:r>
              <a:rPr sz="2824" spc="-9" dirty="0">
                <a:solidFill>
                  <a:srgbClr val="001F5F"/>
                </a:solidFill>
                <a:latin typeface="Calibri"/>
                <a:cs typeface="Calibri"/>
              </a:rPr>
              <a:t>Stefan-Boltzmann </a:t>
            </a:r>
            <a:r>
              <a:rPr sz="2824" spc="-66" dirty="0">
                <a:solidFill>
                  <a:srgbClr val="001F5F"/>
                </a:solidFill>
                <a:latin typeface="Calibri"/>
                <a:cs typeface="Calibri"/>
              </a:rPr>
              <a:t>law, </a:t>
            </a:r>
            <a:r>
              <a:rPr sz="2824" spc="-4" dirty="0">
                <a:solidFill>
                  <a:srgbClr val="001F5F"/>
                </a:solidFill>
                <a:latin typeface="Calibri"/>
                <a:cs typeface="Calibri"/>
              </a:rPr>
              <a:t>assuming </a:t>
            </a:r>
            <a:r>
              <a:rPr sz="2824" dirty="0">
                <a:solidFill>
                  <a:srgbClr val="001F5F"/>
                </a:solidFill>
                <a:latin typeface="Calibri"/>
                <a:cs typeface="Calibri"/>
              </a:rPr>
              <a:t>a </a:t>
            </a:r>
            <a:r>
              <a:rPr sz="2824" spc="-9" dirty="0">
                <a:solidFill>
                  <a:srgbClr val="C00000"/>
                </a:solidFill>
                <a:latin typeface="Calibri"/>
                <a:cs typeface="Calibri"/>
              </a:rPr>
              <a:t>given  </a:t>
            </a:r>
            <a:r>
              <a:rPr sz="2824" spc="-4" dirty="0">
                <a:solidFill>
                  <a:srgbClr val="C00000"/>
                </a:solidFill>
                <a:latin typeface="Calibri"/>
                <a:cs typeface="Calibri"/>
              </a:rPr>
              <a:t>emissivity </a:t>
            </a:r>
            <a:r>
              <a:rPr sz="2824" dirty="0">
                <a:solidFill>
                  <a:srgbClr val="C00000"/>
                </a:solidFill>
                <a:latin typeface="Calibri"/>
                <a:cs typeface="Calibri"/>
              </a:rPr>
              <a:t>є </a:t>
            </a:r>
            <a:r>
              <a:rPr sz="2824" spc="-26" dirty="0">
                <a:solidFill>
                  <a:srgbClr val="001F5F"/>
                </a:solidFill>
                <a:latin typeface="Calibri"/>
                <a:cs typeface="Calibri"/>
              </a:rPr>
              <a:t>for </a:t>
            </a:r>
            <a:r>
              <a:rPr sz="2824" spc="-4" dirty="0">
                <a:solidFill>
                  <a:srgbClr val="001F5F"/>
                </a:solidFill>
                <a:latin typeface="Calibri"/>
                <a:cs typeface="Calibri"/>
              </a:rPr>
              <a:t>the </a:t>
            </a:r>
            <a:r>
              <a:rPr sz="2824" spc="-26" dirty="0">
                <a:solidFill>
                  <a:srgbClr val="001F5F"/>
                </a:solidFill>
                <a:latin typeface="Calibri"/>
                <a:cs typeface="Calibri"/>
              </a:rPr>
              <a:t>earth’s</a:t>
            </a:r>
            <a:r>
              <a:rPr sz="2824" spc="40" dirty="0">
                <a:solidFill>
                  <a:srgbClr val="001F5F"/>
                </a:solidFill>
                <a:latin typeface="Calibri"/>
                <a:cs typeface="Calibri"/>
              </a:rPr>
              <a:t> </a:t>
            </a:r>
            <a:r>
              <a:rPr sz="2824" spc="-9" dirty="0">
                <a:solidFill>
                  <a:srgbClr val="001F5F"/>
                </a:solidFill>
                <a:latin typeface="Calibri"/>
                <a:cs typeface="Calibri"/>
              </a:rPr>
              <a:t>surface</a:t>
            </a:r>
            <a:r>
              <a:rPr sz="3177" i="1" spc="-9" dirty="0">
                <a:solidFill>
                  <a:srgbClr val="001F5F"/>
                </a:solidFill>
                <a:latin typeface="Calibri"/>
                <a:cs typeface="Calibri"/>
              </a:rPr>
              <a:t>.</a:t>
            </a:r>
            <a:endParaRPr sz="3177" dirty="0">
              <a:latin typeface="Calibri"/>
              <a:cs typeface="Calibri"/>
            </a:endParaRPr>
          </a:p>
          <a:p>
            <a:pPr marL="313781" marR="182666" indent="-302575">
              <a:buSzPct val="112500"/>
              <a:buFont typeface="Arial"/>
              <a:buChar char="•"/>
              <a:tabLst>
                <a:tab pos="405675" algn="l"/>
              </a:tabLst>
            </a:pPr>
            <a:r>
              <a:rPr sz="2824" spc="-4" dirty="0">
                <a:solidFill>
                  <a:srgbClr val="001F5F"/>
                </a:solidFill>
                <a:latin typeface="Calibri"/>
                <a:cs typeface="Calibri"/>
              </a:rPr>
              <a:t>The net </a:t>
            </a:r>
            <a:r>
              <a:rPr sz="2824" spc="-9" dirty="0">
                <a:solidFill>
                  <a:srgbClr val="001F5F"/>
                </a:solidFill>
                <a:latin typeface="Calibri"/>
                <a:cs typeface="Calibri"/>
              </a:rPr>
              <a:t>radiation </a:t>
            </a:r>
            <a:r>
              <a:rPr sz="2824" spc="-4" dirty="0">
                <a:solidFill>
                  <a:srgbClr val="001F5F"/>
                </a:solidFill>
                <a:latin typeface="Calibri"/>
                <a:cs typeface="Calibri"/>
              </a:rPr>
              <a:t>flux </a:t>
            </a:r>
            <a:r>
              <a:rPr sz="2824" spc="-13" dirty="0">
                <a:solidFill>
                  <a:srgbClr val="001F5F"/>
                </a:solidFill>
                <a:latin typeface="Calibri"/>
                <a:cs typeface="Calibri"/>
              </a:rPr>
              <a:t>at </a:t>
            </a:r>
            <a:r>
              <a:rPr sz="2824" spc="-4" dirty="0">
                <a:solidFill>
                  <a:srgbClr val="001F5F"/>
                </a:solidFill>
                <a:latin typeface="Calibri"/>
                <a:cs typeface="Calibri"/>
              </a:rPr>
              <a:t>the </a:t>
            </a:r>
            <a:r>
              <a:rPr sz="2824" spc="-13" dirty="0">
                <a:solidFill>
                  <a:srgbClr val="001F5F"/>
                </a:solidFill>
                <a:latin typeface="Calibri"/>
                <a:cs typeface="Calibri"/>
              </a:rPr>
              <a:t>surface </a:t>
            </a:r>
            <a:r>
              <a:rPr sz="2824" spc="-4" dirty="0">
                <a:solidFill>
                  <a:srgbClr val="001F5F"/>
                </a:solidFill>
                <a:latin typeface="Calibri"/>
                <a:cs typeface="Calibri"/>
              </a:rPr>
              <a:t>is then </a:t>
            </a:r>
            <a:r>
              <a:rPr sz="2824" spc="-9" dirty="0">
                <a:solidFill>
                  <a:srgbClr val="001F5F"/>
                </a:solidFill>
                <a:latin typeface="Calibri"/>
                <a:cs typeface="Calibri"/>
              </a:rPr>
              <a:t>given  by</a:t>
            </a:r>
            <a:r>
              <a:rPr sz="2824" spc="-75" dirty="0">
                <a:solidFill>
                  <a:srgbClr val="001F5F"/>
                </a:solidFill>
                <a:latin typeface="Calibri"/>
                <a:cs typeface="Calibri"/>
              </a:rPr>
              <a:t> </a:t>
            </a:r>
            <a:r>
              <a:rPr sz="2824" dirty="0">
                <a:solidFill>
                  <a:srgbClr val="001F5F"/>
                </a:solidFill>
                <a:latin typeface="Calibri"/>
                <a:cs typeface="Calibri"/>
              </a:rPr>
              <a:t>:</a:t>
            </a:r>
            <a:endParaRPr sz="2824" dirty="0">
              <a:latin typeface="Calibri"/>
              <a:cs typeface="Calibri"/>
            </a:endParaRPr>
          </a:p>
        </p:txBody>
      </p:sp>
      <p:sp>
        <p:nvSpPr>
          <p:cNvPr id="3" name="object 3"/>
          <p:cNvSpPr txBox="1"/>
          <p:nvPr/>
        </p:nvSpPr>
        <p:spPr>
          <a:xfrm>
            <a:off x="3199055" y="5603835"/>
            <a:ext cx="4198284" cy="434606"/>
          </a:xfrm>
          <a:prstGeom prst="rect">
            <a:avLst/>
          </a:prstGeom>
        </p:spPr>
        <p:txBody>
          <a:bodyPr vert="horz" wrap="square" lIns="0" tIns="0" rIns="0" bIns="0" rtlCol="0">
            <a:spAutoFit/>
          </a:bodyPr>
          <a:lstStyle/>
          <a:p>
            <a:pPr marL="11206"/>
            <a:r>
              <a:rPr sz="2824" i="1" spc="-4" dirty="0">
                <a:solidFill>
                  <a:srgbClr val="001F5F"/>
                </a:solidFill>
                <a:latin typeface="Calibri"/>
                <a:cs typeface="Calibri"/>
              </a:rPr>
              <a:t>F</a:t>
            </a:r>
            <a:r>
              <a:rPr sz="2780" i="1" spc="-6" baseline="25132" dirty="0">
                <a:solidFill>
                  <a:srgbClr val="001F5F"/>
                </a:solidFill>
                <a:latin typeface="Calibri"/>
                <a:cs typeface="Calibri"/>
              </a:rPr>
              <a:t>sfc</a:t>
            </a:r>
            <a:r>
              <a:rPr sz="2780" i="1" spc="-6" baseline="-21164" dirty="0">
                <a:solidFill>
                  <a:srgbClr val="001F5F"/>
                </a:solidFill>
                <a:latin typeface="Calibri"/>
                <a:cs typeface="Calibri"/>
              </a:rPr>
              <a:t>rad  </a:t>
            </a:r>
            <a:r>
              <a:rPr sz="2824" dirty="0">
                <a:solidFill>
                  <a:srgbClr val="001F5F"/>
                </a:solidFill>
                <a:latin typeface="Calibri"/>
                <a:cs typeface="Calibri"/>
              </a:rPr>
              <a:t>= </a:t>
            </a:r>
            <a:r>
              <a:rPr sz="2824" i="1" spc="-9" dirty="0">
                <a:solidFill>
                  <a:srgbClr val="001F5F"/>
                </a:solidFill>
                <a:latin typeface="Calibri"/>
                <a:cs typeface="Calibri"/>
              </a:rPr>
              <a:t>F</a:t>
            </a:r>
            <a:r>
              <a:rPr sz="2780" i="1" spc="-13" baseline="-21164" dirty="0">
                <a:solidFill>
                  <a:srgbClr val="001F5F"/>
                </a:solidFill>
                <a:latin typeface="Calibri"/>
                <a:cs typeface="Calibri"/>
              </a:rPr>
              <a:t>SW</a:t>
            </a:r>
            <a:r>
              <a:rPr sz="2824" spc="-9" dirty="0">
                <a:solidFill>
                  <a:srgbClr val="001F5F"/>
                </a:solidFill>
                <a:latin typeface="Calibri"/>
                <a:cs typeface="Calibri"/>
              </a:rPr>
              <a:t>↓ </a:t>
            </a:r>
            <a:r>
              <a:rPr sz="2824" spc="-4" dirty="0">
                <a:solidFill>
                  <a:srgbClr val="001F5F"/>
                </a:solidFill>
                <a:latin typeface="Calibri"/>
                <a:cs typeface="Calibri"/>
              </a:rPr>
              <a:t>(1 </a:t>
            </a:r>
            <a:r>
              <a:rPr sz="2824" dirty="0">
                <a:solidFill>
                  <a:srgbClr val="001F5F"/>
                </a:solidFill>
                <a:latin typeface="Calibri"/>
                <a:cs typeface="Calibri"/>
              </a:rPr>
              <a:t>– </a:t>
            </a:r>
            <a:r>
              <a:rPr sz="2824" i="1" spc="-4" dirty="0">
                <a:solidFill>
                  <a:srgbClr val="001F5F"/>
                </a:solidFill>
                <a:latin typeface="Calibri"/>
                <a:cs typeface="Calibri"/>
              </a:rPr>
              <a:t>A</a:t>
            </a:r>
            <a:r>
              <a:rPr sz="2780" i="1" spc="-6" baseline="-21164" dirty="0">
                <a:solidFill>
                  <a:srgbClr val="001F5F"/>
                </a:solidFill>
                <a:latin typeface="Calibri"/>
                <a:cs typeface="Calibri"/>
              </a:rPr>
              <a:t>sfc</a:t>
            </a:r>
            <a:r>
              <a:rPr sz="2824" spc="-4" dirty="0">
                <a:solidFill>
                  <a:srgbClr val="001F5F"/>
                </a:solidFill>
                <a:latin typeface="Calibri"/>
                <a:cs typeface="Calibri"/>
              </a:rPr>
              <a:t>) </a:t>
            </a:r>
            <a:r>
              <a:rPr sz="2824" dirty="0">
                <a:solidFill>
                  <a:srgbClr val="001F5F"/>
                </a:solidFill>
                <a:latin typeface="Calibri"/>
                <a:cs typeface="Calibri"/>
              </a:rPr>
              <a:t>–</a:t>
            </a:r>
            <a:r>
              <a:rPr sz="2824" spc="-176" dirty="0">
                <a:solidFill>
                  <a:srgbClr val="001F5F"/>
                </a:solidFill>
                <a:latin typeface="Calibri"/>
                <a:cs typeface="Calibri"/>
              </a:rPr>
              <a:t> </a:t>
            </a:r>
            <a:r>
              <a:rPr sz="2824" i="1" spc="4" dirty="0">
                <a:solidFill>
                  <a:srgbClr val="001F5F"/>
                </a:solidFill>
                <a:latin typeface="Calibri"/>
                <a:cs typeface="Calibri"/>
              </a:rPr>
              <a:t>σєT</a:t>
            </a:r>
            <a:r>
              <a:rPr sz="2780" i="1" spc="6" baseline="25132" dirty="0">
                <a:solidFill>
                  <a:srgbClr val="001F5F"/>
                </a:solidFill>
                <a:latin typeface="Calibri"/>
                <a:cs typeface="Calibri"/>
              </a:rPr>
              <a:t>4</a:t>
            </a:r>
            <a:endParaRPr sz="2780" baseline="25132" dirty="0">
              <a:latin typeface="Calibri"/>
              <a:cs typeface="Calibri"/>
            </a:endParaRPr>
          </a:p>
        </p:txBody>
      </p:sp>
      <p:sp>
        <p:nvSpPr>
          <p:cNvPr id="4" name="object 4"/>
          <p:cNvSpPr txBox="1"/>
          <p:nvPr/>
        </p:nvSpPr>
        <p:spPr>
          <a:xfrm>
            <a:off x="7374364" y="5815850"/>
            <a:ext cx="283509" cy="285143"/>
          </a:xfrm>
          <a:prstGeom prst="rect">
            <a:avLst/>
          </a:prstGeom>
        </p:spPr>
        <p:txBody>
          <a:bodyPr vert="horz" wrap="square" lIns="0" tIns="0" rIns="0" bIns="0" rtlCol="0">
            <a:spAutoFit/>
          </a:bodyPr>
          <a:lstStyle/>
          <a:p>
            <a:pPr marL="11206"/>
            <a:r>
              <a:rPr sz="1853" i="1" spc="4" dirty="0">
                <a:solidFill>
                  <a:srgbClr val="001F5F"/>
                </a:solidFill>
                <a:latin typeface="Calibri"/>
                <a:cs typeface="Calibri"/>
              </a:rPr>
              <a:t>s</a:t>
            </a:r>
            <a:r>
              <a:rPr sz="1853" i="1" spc="-31" dirty="0">
                <a:solidFill>
                  <a:srgbClr val="001F5F"/>
                </a:solidFill>
                <a:latin typeface="Calibri"/>
                <a:cs typeface="Calibri"/>
              </a:rPr>
              <a:t>f</a:t>
            </a:r>
            <a:r>
              <a:rPr sz="1853" i="1" spc="13" dirty="0">
                <a:solidFill>
                  <a:srgbClr val="001F5F"/>
                </a:solidFill>
                <a:latin typeface="Calibri"/>
                <a:cs typeface="Calibri"/>
              </a:rPr>
              <a:t>c</a:t>
            </a:r>
            <a:endParaRPr sz="1853">
              <a:latin typeface="Calibri"/>
              <a:cs typeface="Calibri"/>
            </a:endParaRPr>
          </a:p>
        </p:txBody>
      </p:sp>
      <p:sp>
        <p:nvSpPr>
          <p:cNvPr id="5" name="object 5"/>
          <p:cNvSpPr txBox="1"/>
          <p:nvPr/>
        </p:nvSpPr>
        <p:spPr>
          <a:xfrm>
            <a:off x="7715919" y="5603835"/>
            <a:ext cx="1072403" cy="434606"/>
          </a:xfrm>
          <a:prstGeom prst="rect">
            <a:avLst/>
          </a:prstGeom>
        </p:spPr>
        <p:txBody>
          <a:bodyPr vert="horz" wrap="square" lIns="0" tIns="0" rIns="0" bIns="0" rtlCol="0">
            <a:spAutoFit/>
          </a:bodyPr>
          <a:lstStyle/>
          <a:p>
            <a:pPr marL="11206"/>
            <a:r>
              <a:rPr sz="2824" dirty="0">
                <a:solidFill>
                  <a:srgbClr val="001F5F"/>
                </a:solidFill>
                <a:latin typeface="Calibri"/>
                <a:cs typeface="Calibri"/>
              </a:rPr>
              <a:t>+</a:t>
            </a:r>
            <a:r>
              <a:rPr sz="2824" spc="-75" dirty="0">
                <a:solidFill>
                  <a:srgbClr val="001F5F"/>
                </a:solidFill>
                <a:latin typeface="Calibri"/>
                <a:cs typeface="Calibri"/>
              </a:rPr>
              <a:t> </a:t>
            </a:r>
            <a:r>
              <a:rPr sz="2824" i="1" spc="-22" dirty="0">
                <a:solidFill>
                  <a:srgbClr val="001F5F"/>
                </a:solidFill>
                <a:latin typeface="Calibri"/>
                <a:cs typeface="Calibri"/>
              </a:rPr>
              <a:t>F</a:t>
            </a:r>
            <a:r>
              <a:rPr sz="2780" i="1" spc="-33" baseline="-21164" dirty="0">
                <a:solidFill>
                  <a:srgbClr val="001F5F"/>
                </a:solidFill>
                <a:latin typeface="Calibri"/>
                <a:cs typeface="Calibri"/>
              </a:rPr>
              <a:t>LW</a:t>
            </a:r>
            <a:r>
              <a:rPr sz="2824" spc="-22" dirty="0">
                <a:solidFill>
                  <a:srgbClr val="001F5F"/>
                </a:solidFill>
                <a:latin typeface="Calibri"/>
                <a:cs typeface="Calibri"/>
              </a:rPr>
              <a:t>↓</a:t>
            </a:r>
            <a:endParaRPr sz="2824" dirty="0">
              <a:latin typeface="Calibri"/>
              <a:cs typeface="Calibri"/>
            </a:endParaRPr>
          </a:p>
        </p:txBody>
      </p:sp>
    </p:spTree>
    <p:extLst>
      <p:ext uri="{BB962C8B-B14F-4D97-AF65-F5344CB8AC3E}">
        <p14:creationId xmlns:p14="http://schemas.microsoft.com/office/powerpoint/2010/main" val="2934642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338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15537" cy="3108543"/>
          </a:xfrm>
          <a:prstGeom prst="rect">
            <a:avLst/>
          </a:prstGeom>
        </p:spPr>
        <p:txBody>
          <a:bodyPr wrap="square">
            <a:spAutoFit/>
          </a:bodyPr>
          <a:lstStyle/>
          <a:p>
            <a:r>
              <a:rPr lang="en-US" dirty="0"/>
              <a:t> </a:t>
            </a:r>
            <a:r>
              <a:rPr lang="en-US" sz="2800" dirty="0"/>
              <a:t>statically stable environments the buoyancy term can reduce TKE by converting it to potential energy by moving cold air up and warm air down. In such situations, the existence of turbulence depends on the relative strengths of mechanical generation (M) by wind shear versus buoyant consumption (B) by static stability. The ratio of these two terms</a:t>
            </a:r>
          </a:p>
          <a:p>
            <a:r>
              <a:rPr lang="en-US" sz="2800" dirty="0"/>
              <a:t>defines the dimensionless Richardson number, </a:t>
            </a:r>
            <a:r>
              <a:rPr lang="en-US" sz="2800" dirty="0" err="1"/>
              <a:t>Ri</a:t>
            </a:r>
            <a:r>
              <a:rPr lang="en-US" sz="2800" dirty="0"/>
              <a:t>, which can be approximated by the vertical gradients of wind and potential temperature </a:t>
            </a:r>
          </a:p>
        </p:txBody>
      </p:sp>
      <p:sp>
        <p:nvSpPr>
          <p:cNvPr id="3" name="Rectangle 2"/>
          <p:cNvSpPr/>
          <p:nvPr/>
        </p:nvSpPr>
        <p:spPr>
          <a:xfrm>
            <a:off x="288758" y="5197643"/>
            <a:ext cx="9545053" cy="646331"/>
          </a:xfrm>
          <a:prstGeom prst="rect">
            <a:avLst/>
          </a:prstGeom>
        </p:spPr>
        <p:txBody>
          <a:bodyPr wrap="square">
            <a:spAutoFit/>
          </a:bodyPr>
          <a:lstStyle/>
          <a:p>
            <a:r>
              <a:rPr lang="en-US" dirty="0"/>
              <a:t>where the term in the numerator is equivalent to the square of the Brunt </a:t>
            </a:r>
            <a:r>
              <a:rPr lang="en-US" dirty="0" err="1"/>
              <a:t>Vaisala</a:t>
            </a:r>
            <a:r>
              <a:rPr lang="en-US" dirty="0"/>
              <a:t> frequency, as defined in</a:t>
            </a:r>
          </a:p>
        </p:txBody>
      </p:sp>
      <p:pic>
        <p:nvPicPr>
          <p:cNvPr id="4" name="Picture 3"/>
          <p:cNvPicPr>
            <a:picLocks noChangeAspect="1"/>
          </p:cNvPicPr>
          <p:nvPr/>
        </p:nvPicPr>
        <p:blipFill>
          <a:blip r:embed="rId2"/>
          <a:stretch>
            <a:fillRect/>
          </a:stretch>
        </p:blipFill>
        <p:spPr>
          <a:xfrm>
            <a:off x="4333009" y="3295474"/>
            <a:ext cx="4682653" cy="1583674"/>
          </a:xfrm>
          <a:prstGeom prst="rect">
            <a:avLst/>
          </a:prstGeom>
        </p:spPr>
      </p:pic>
    </p:spTree>
    <p:extLst>
      <p:ext uri="{BB962C8B-B14F-4D97-AF65-F5344CB8AC3E}">
        <p14:creationId xmlns:p14="http://schemas.microsoft.com/office/powerpoint/2010/main" val="3266911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3693319"/>
          </a:xfrm>
          <a:prstGeom prst="rect">
            <a:avLst/>
          </a:prstGeom>
        </p:spPr>
        <p:txBody>
          <a:bodyPr>
            <a:spAutoFit/>
          </a:bodyPr>
          <a:lstStyle/>
          <a:p>
            <a:r>
              <a:rPr lang="en-US" dirty="0"/>
              <a:t>(3.75). Laminar flow becomes turbulent when </a:t>
            </a:r>
            <a:r>
              <a:rPr lang="en-US" dirty="0" err="1"/>
              <a:t>Ri</a:t>
            </a:r>
            <a:r>
              <a:rPr lang="en-US" dirty="0"/>
              <a:t> drops below the critical value </a:t>
            </a:r>
            <a:r>
              <a:rPr lang="en-US" dirty="0" err="1"/>
              <a:t>Ric</a:t>
            </a:r>
            <a:r>
              <a:rPr lang="en-US" dirty="0"/>
              <a:t> = 0.25. Turbulent flow often stays turbulent, even for Richardson num­bers as large as 1.0, but becomes laminar at larger values of </a:t>
            </a:r>
            <a:r>
              <a:rPr lang="en-US" dirty="0" err="1"/>
              <a:t>Ri</a:t>
            </a:r>
            <a:r>
              <a:rPr lang="en-US" dirty="0"/>
              <a:t>. The presence or absence of turbulence for 0.25 &lt; </a:t>
            </a:r>
            <a:r>
              <a:rPr lang="en-US" dirty="0" err="1"/>
              <a:t>Ri</a:t>
            </a:r>
            <a:r>
              <a:rPr lang="en-US" dirty="0"/>
              <a:t> &lt; 1.0 depends on the history of the flow: a behavior analogous to hysteresis. Flows for </a:t>
            </a:r>
          </a:p>
          <a:p>
            <a:r>
              <a:rPr lang="en-US" dirty="0"/>
              <a:t>which </a:t>
            </a:r>
            <a:r>
              <a:rPr lang="en-US" dirty="0" err="1"/>
              <a:t>Ric</a:t>
            </a:r>
            <a:r>
              <a:rPr lang="en-US" dirty="0"/>
              <a:t> &lt; 0.25 are said to be dynamically unstable. When the shear in laminar flow across a density interface ( e.g., between cold air below and warm air above) increases to the point at which the flow becomes dynamically unstable, the turbulence onset </a:t>
            </a:r>
          </a:p>
          <a:p>
            <a:r>
              <a:rPr lang="en-US" dirty="0"/>
              <a:t>grows as a Kelvin-Helmholtz (KH) instability on the interface. </a:t>
            </a:r>
          </a:p>
        </p:txBody>
      </p:sp>
    </p:spTree>
    <p:extLst>
      <p:ext uri="{BB962C8B-B14F-4D97-AF65-F5344CB8AC3E}">
        <p14:creationId xmlns:p14="http://schemas.microsoft.com/office/powerpoint/2010/main" val="187916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176463"/>
            <a:ext cx="11871158" cy="5016758"/>
          </a:xfrm>
          <a:prstGeom prst="rect">
            <a:avLst/>
          </a:prstGeom>
        </p:spPr>
        <p:txBody>
          <a:bodyPr wrap="square">
            <a:spAutoFit/>
          </a:bodyPr>
          <a:lstStyle/>
          <a:p>
            <a:r>
              <a:rPr lang="en-US" sz="3200" dirty="0"/>
              <a:t>First, small waves appear that grow in ampli­tude and curl over on themselves. If sufficient mois­ture is present in the atmosphere, a cloud can form in the rising portions of each curl, giving rise to a pattern that looks like breaking waves at the beach when viewed from the side (Fig. 9.7a). When viewed from above or below, these features appear as closely spaced </a:t>
            </a:r>
            <a:r>
              <a:rPr lang="en-US" sz="3200" dirty="0" err="1"/>
              <a:t>para.lie</a:t>
            </a:r>
            <a:r>
              <a:rPr lang="en-US" sz="3200" dirty="0"/>
              <a:t>! bands of clouds, called KH billows or billow clouds (Fig. 9.7b), which are perpendicular to the vertical shear vector </a:t>
            </a:r>
            <a:r>
              <a:rPr lang="en-US" sz="3200" dirty="0" err="1"/>
              <a:t>av</a:t>
            </a:r>
            <a:r>
              <a:rPr lang="en-US" sz="3200" dirty="0"/>
              <a:t>/ az. The overturning </a:t>
            </a:r>
            <a:r>
              <a:rPr lang="en-US" sz="3200" dirty="0" err="1"/>
              <a:t>ofthe</a:t>
            </a:r>
            <a:r>
              <a:rPr lang="en-US" sz="3200" dirty="0"/>
              <a:t> billows introduces static instabilities (i.e., locally unstable lapse rates) that further accelerate the transi­tion to turbulence within the shear layer. </a:t>
            </a:r>
          </a:p>
        </p:txBody>
      </p:sp>
    </p:spTree>
    <p:extLst>
      <p:ext uri="{BB962C8B-B14F-4D97-AF65-F5344CB8AC3E}">
        <p14:creationId xmlns:p14="http://schemas.microsoft.com/office/powerpoint/2010/main" val="3653703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427" y="487687"/>
            <a:ext cx="4578818" cy="369332"/>
          </a:xfrm>
          <a:prstGeom prst="rect">
            <a:avLst/>
          </a:prstGeom>
        </p:spPr>
        <p:txBody>
          <a:bodyPr wrap="none">
            <a:spAutoFit/>
          </a:bodyPr>
          <a:lstStyle/>
          <a:p>
            <a:r>
              <a:rPr lang="en-US" dirty="0"/>
              <a:t>2.1 The theory of turbulence in the Earth’s </a:t>
            </a:r>
            <a:r>
              <a:rPr lang="en-US" dirty="0" err="1"/>
              <a:t>atm</a:t>
            </a:r>
            <a:endParaRPr lang="en-US" dirty="0"/>
          </a:p>
        </p:txBody>
      </p:sp>
      <p:sp>
        <p:nvSpPr>
          <p:cNvPr id="3" name="Rectangle 2"/>
          <p:cNvSpPr/>
          <p:nvPr/>
        </p:nvSpPr>
        <p:spPr>
          <a:xfrm>
            <a:off x="506506" y="982559"/>
            <a:ext cx="6096000" cy="1477328"/>
          </a:xfrm>
          <a:prstGeom prst="rect">
            <a:avLst/>
          </a:prstGeom>
        </p:spPr>
        <p:txBody>
          <a:bodyPr>
            <a:spAutoFit/>
          </a:bodyPr>
          <a:lstStyle/>
          <a:p>
            <a:r>
              <a:rPr lang="en-US" dirty="0"/>
              <a:t>The turbulence in the Earth’s atmosphere is always subsonic. To a very good degree one can regard the velocity ﬁelds to be divergence-free. That means that the turbulence in the Earth’s atmosphere is entirely carried by solenoidal motions: i.e. vorticity. It is caused by many diﬀerent phenomena:</a:t>
            </a:r>
          </a:p>
        </p:txBody>
      </p:sp>
      <p:sp>
        <p:nvSpPr>
          <p:cNvPr id="4" name="Rectangle 3"/>
          <p:cNvSpPr/>
          <p:nvPr/>
        </p:nvSpPr>
        <p:spPr>
          <a:xfrm>
            <a:off x="5777752" y="857019"/>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3923057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2845"/>
            <a:ext cx="6096000" cy="5632311"/>
          </a:xfrm>
          <a:prstGeom prst="rect">
            <a:avLst/>
          </a:prstGeom>
        </p:spPr>
        <p:txBody>
          <a:bodyPr>
            <a:spAutoFit/>
          </a:bodyPr>
          <a:lstStyle/>
          <a:p>
            <a:r>
              <a:rPr lang="en-US" dirty="0"/>
              <a:t>Convection: If the lower parts of the atmosphere heat up, the atmosphere can be-come convectively unstable, leading to convective bubbles of gas rising to higher altitudes. Often these bubbles produce cumulus clouds, the strongest of which, the cumulonimbus clouds, cause lightning storms. But not all convection leads to clouds, and convection happens on all scales. For instance, if an asphalt road gets heated up by intense sunlight, the few centimeter thick layers of air above it convectively rise, while cooler air sinks. This leads to “seeing” eﬀects one can often observe in those conditions.</a:t>
            </a:r>
          </a:p>
          <a:p>
            <a:r>
              <a:rPr lang="en-US" dirty="0"/>
              <a:t>•	Wind shear: Diﬀerent layers of the atmosphere may have diﬀerent horizontal </a:t>
            </a:r>
            <a:r>
              <a:rPr lang="en-US" dirty="0" err="1"/>
              <a:t>ve-locities</a:t>
            </a:r>
            <a:r>
              <a:rPr lang="en-US" dirty="0"/>
              <a:t>. If the vertical gradient of this horizontal velocity </a:t>
            </a:r>
            <a:r>
              <a:rPr lang="en-US" dirty="0" err="1"/>
              <a:t>dvx</a:t>
            </a:r>
            <a:r>
              <a:rPr lang="en-US" dirty="0"/>
              <a:t>/</a:t>
            </a:r>
            <a:r>
              <a:rPr lang="en-US" dirty="0" err="1"/>
              <a:t>dz</a:t>
            </a:r>
            <a:r>
              <a:rPr lang="en-US" dirty="0"/>
              <a:t> is strong enough, the Kelvin-Helmholtz instability can set in, leading to a turbulent layer. For this to happen, the Richardson number </a:t>
            </a:r>
            <a:r>
              <a:rPr lang="en-US" dirty="0" err="1"/>
              <a:t>Ri</a:t>
            </a:r>
            <a:r>
              <a:rPr lang="en-US" dirty="0"/>
              <a:t>≡ g/[∆h (</a:t>
            </a:r>
            <a:r>
              <a:rPr lang="en-US" dirty="0" err="1"/>
              <a:t>dvx</a:t>
            </a:r>
            <a:r>
              <a:rPr lang="en-US" dirty="0"/>
              <a:t>/</a:t>
            </a:r>
            <a:r>
              <a:rPr lang="en-US" dirty="0" err="1"/>
              <a:t>dz</a:t>
            </a:r>
            <a:r>
              <a:rPr lang="en-US" dirty="0"/>
              <a:t>)2], where g is the gravitational acceleration and ∆h is the altitude diﬀerence between the adjacent layers, must obey </a:t>
            </a:r>
            <a:r>
              <a:rPr lang="en-US" dirty="0" err="1"/>
              <a:t>Ri</a:t>
            </a:r>
            <a:r>
              <a:rPr lang="en-US" dirty="0"/>
              <a:t>􀀁 1.</a:t>
            </a:r>
          </a:p>
          <a:p>
            <a:r>
              <a:rPr lang="en-US" dirty="0"/>
              <a:t>•	Wind over objects: If a wind ﬂows over objects, such as a mountain or the telescope dome, then turbulence can also be </a:t>
            </a:r>
            <a:r>
              <a:rPr lang="en-US" dirty="0" err="1"/>
              <a:t>induc</a:t>
            </a:r>
            <a:endParaRPr lang="en-US" dirty="0"/>
          </a:p>
        </p:txBody>
      </p:sp>
    </p:spTree>
    <p:extLst>
      <p:ext uri="{BB962C8B-B14F-4D97-AF65-F5344CB8AC3E}">
        <p14:creationId xmlns:p14="http://schemas.microsoft.com/office/powerpoint/2010/main" val="3116188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en-US" dirty="0"/>
              <a:t>2.2 Kolmogorov turbulence</a:t>
            </a:r>
          </a:p>
          <a:p>
            <a:r>
              <a:rPr lang="en-US" dirty="0"/>
              <a:t>Turbulence is a very complex phenomenon. A precise simulation of turbulence still often exceeds the capacities of modern supercomputers, although much progress has been made over the last decades. However, certain statistical properties of turbulence can be derived and understood without much computational eﬀort.</a:t>
            </a:r>
          </a:p>
          <a:p>
            <a:r>
              <a:rPr lang="en-US" dirty="0"/>
              <a:t>The basic idea is that we start from some large scale stirring, inducing solenoidal motions of wave number k0 =2π/L0 where L0 is the spatial scale of these large scale motions. Now, as we know from stirring milk in a cup of coﬀee: the large motions tend to break up in ever smaller-scale motions. In fact, it is this property of turbulence that leads to the quick dissolution of sugar in a cup of tea. This down-scaling of the turbulence is called a turbulent cascade. Energy is transferred from large-scale motions to ever smaller scale</a:t>
            </a:r>
          </a:p>
          <a:p>
            <a:r>
              <a:rPr lang="en-US" dirty="0"/>
              <a:t>motions, until one reaches a spatial scale </a:t>
            </a:r>
            <a:r>
              <a:rPr lang="en-US" dirty="0" err="1"/>
              <a:t>Lν</a:t>
            </a:r>
            <a:r>
              <a:rPr lang="en-US" dirty="0"/>
              <a:t> 􀀁 L0 which is the viscous dissipation scale: the spatial scale where the viscosity of the gas/ﬂuid starts to prohibit further cascading.</a:t>
            </a:r>
          </a:p>
          <a:p>
            <a:r>
              <a:rPr lang="en-US" dirty="0"/>
              <a:t>At this scale the kinetic energy of the gas motions is converted into heat. An important dimensionless number characterizing the turbulence is the Reynolds number:</a:t>
            </a:r>
          </a:p>
        </p:txBody>
      </p:sp>
    </p:spTree>
    <p:extLst>
      <p:ext uri="{BB962C8B-B14F-4D97-AF65-F5344CB8AC3E}">
        <p14:creationId xmlns:p14="http://schemas.microsoft.com/office/powerpoint/2010/main" val="2998301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5" y="2017984"/>
            <a:ext cx="6096000" cy="1477328"/>
          </a:xfrm>
          <a:prstGeom prst="rect">
            <a:avLst/>
          </a:prstGeom>
        </p:spPr>
        <p:txBody>
          <a:bodyPr>
            <a:spAutoFit/>
          </a:bodyPr>
          <a:lstStyle/>
          <a:p>
            <a:r>
              <a:rPr lang="en-US" dirty="0"/>
              <a:t>where V0 is the typical turbulent velocity at the largest scale and ν (in units of cm2/s for CGS units) is the kinematic viscosity of the gas or ﬂuid. For air at 0 degrees Celsius this is ν =0.132cm2/s, and at -40 degrees </a:t>
            </a:r>
            <a:r>
              <a:rPr lang="en-US" dirty="0" err="1"/>
              <a:t>Celcius</a:t>
            </a:r>
            <a:r>
              <a:rPr lang="en-US" dirty="0"/>
              <a:t> it is ν =0.104cm2/s. We can deﬁne a turbulent viscosity</a:t>
            </a:r>
          </a:p>
        </p:txBody>
      </p:sp>
      <p:pic>
        <p:nvPicPr>
          <p:cNvPr id="3" name="Picture 2"/>
          <p:cNvPicPr>
            <a:picLocks noChangeAspect="1"/>
          </p:cNvPicPr>
          <p:nvPr/>
        </p:nvPicPr>
        <p:blipFill>
          <a:blip r:embed="rId2"/>
          <a:stretch>
            <a:fillRect/>
          </a:stretch>
        </p:blipFill>
        <p:spPr>
          <a:xfrm>
            <a:off x="2951796" y="514885"/>
            <a:ext cx="4202039" cy="583875"/>
          </a:xfrm>
          <a:prstGeom prst="rect">
            <a:avLst/>
          </a:prstGeom>
        </p:spPr>
      </p:pic>
      <p:pic>
        <p:nvPicPr>
          <p:cNvPr id="4" name="Picture 3"/>
          <p:cNvPicPr>
            <a:picLocks noChangeAspect="1"/>
          </p:cNvPicPr>
          <p:nvPr/>
        </p:nvPicPr>
        <p:blipFill>
          <a:blip r:embed="rId3"/>
          <a:stretch>
            <a:fillRect/>
          </a:stretch>
        </p:blipFill>
        <p:spPr>
          <a:xfrm>
            <a:off x="2658630" y="3934493"/>
            <a:ext cx="4788370" cy="575766"/>
          </a:xfrm>
          <a:prstGeom prst="rect">
            <a:avLst/>
          </a:prstGeom>
        </p:spPr>
      </p:pic>
    </p:spTree>
    <p:extLst>
      <p:ext uri="{BB962C8B-B14F-4D97-AF65-F5344CB8AC3E}">
        <p14:creationId xmlns:p14="http://schemas.microsoft.com/office/powerpoint/2010/main" val="1088998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906" y="337153"/>
            <a:ext cx="6096000" cy="4247317"/>
          </a:xfrm>
          <a:prstGeom prst="rect">
            <a:avLst/>
          </a:prstGeom>
        </p:spPr>
        <p:txBody>
          <a:bodyPr>
            <a:spAutoFit/>
          </a:bodyPr>
          <a:lstStyle/>
          <a:p>
            <a:r>
              <a:rPr lang="en-US" dirty="0"/>
              <a:t>so that </a:t>
            </a:r>
            <a:r>
              <a:rPr lang="en-US" dirty="0" err="1"/>
              <a:t>νturb</a:t>
            </a:r>
            <a:r>
              <a:rPr lang="en-US" dirty="0"/>
              <a:t> = Re ν. For Re􀀂 1 the ratio L0/</a:t>
            </a:r>
            <a:r>
              <a:rPr lang="en-US" dirty="0" err="1"/>
              <a:t>Lν</a:t>
            </a:r>
            <a:r>
              <a:rPr lang="en-US" dirty="0"/>
              <a:t> 􀀂 1, though Re and L0/</a:t>
            </a:r>
            <a:r>
              <a:rPr lang="en-US" dirty="0" err="1"/>
              <a:t>Lν</a:t>
            </a:r>
            <a:r>
              <a:rPr lang="en-US" dirty="0"/>
              <a:t> are not linearly related.</a:t>
            </a:r>
          </a:p>
          <a:p>
            <a:r>
              <a:rPr lang="en-US" dirty="0"/>
              <a:t>If we assume that there is a constant random stirring at the scale L0, then this input energy cascades down to </a:t>
            </a:r>
            <a:r>
              <a:rPr lang="en-US" dirty="0" err="1"/>
              <a:t>Lν</a:t>
            </a:r>
            <a:r>
              <a:rPr lang="en-US" dirty="0"/>
              <a:t> where it is dissipated. The turbulent cascade is thus char-</a:t>
            </a:r>
            <a:r>
              <a:rPr lang="en-US" dirty="0" err="1"/>
              <a:t>acterized</a:t>
            </a:r>
            <a:r>
              <a:rPr lang="en-US" dirty="0"/>
              <a:t> by an energy input rate per gram of gas ε in units of erg gram−1 sec−1 which in this stationary state is the same as the energy dissipation rate. In k-space this is the energy ﬂow rate from small k to large k. Let us now try to characterize the energy stored in each mode k per gram of gas, written as E(k). The quantity E(k)</a:t>
            </a:r>
            <a:r>
              <a:rPr lang="en-US" dirty="0" err="1"/>
              <a:t>dk</a:t>
            </a:r>
            <a:r>
              <a:rPr lang="en-US" dirty="0"/>
              <a:t> has the dimension erg gram−1. Since k has the dimension cm−1, E(k) has the dimension erg cm gram−1.</a:t>
            </a:r>
          </a:p>
          <a:p>
            <a:r>
              <a:rPr lang="en-US" dirty="0"/>
              <a:t>Using these dimensions we can start a dimensional analysis. If we write erg = gram cm2 sec−2 then we get the following dimensions:</a:t>
            </a:r>
          </a:p>
        </p:txBody>
      </p:sp>
    </p:spTree>
    <p:extLst>
      <p:ext uri="{BB962C8B-B14F-4D97-AF65-F5344CB8AC3E}">
        <p14:creationId xmlns:p14="http://schemas.microsoft.com/office/powerpoint/2010/main" val="2997704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424" y="163650"/>
            <a:ext cx="6096000" cy="2308324"/>
          </a:xfrm>
          <a:prstGeom prst="rect">
            <a:avLst/>
          </a:prstGeom>
        </p:spPr>
        <p:txBody>
          <a:bodyPr>
            <a:spAutoFit/>
          </a:bodyPr>
          <a:lstStyle/>
          <a:p>
            <a:r>
              <a:rPr lang="en-US" dirty="0"/>
              <a:t>If </a:t>
            </a:r>
            <a:r>
              <a:rPr lang="en-US" dirty="0" err="1"/>
              <a:t>kν</a:t>
            </a:r>
            <a:r>
              <a:rPr lang="en-US" dirty="0"/>
              <a:t> 􀀂 k0 then there is a large region in k-space, k0 􀀁 k 􀀁 </a:t>
            </a:r>
            <a:r>
              <a:rPr lang="en-US" dirty="0" err="1"/>
              <a:t>kν</a:t>
            </a:r>
            <a:r>
              <a:rPr lang="en-US" dirty="0"/>
              <a:t> where the function E(k) must be independent on what is happening at k0 or </a:t>
            </a:r>
            <a:r>
              <a:rPr lang="en-US" dirty="0" err="1"/>
              <a:t>kν</a:t>
            </a:r>
            <a:r>
              <a:rPr lang="en-US" dirty="0"/>
              <a:t>. The only “information” that it</a:t>
            </a:r>
          </a:p>
          <a:p>
            <a:r>
              <a:rPr lang="en-US" dirty="0"/>
              <a:t>has in this intermediate-k region is k itself and the energy ﬂow ε. Somehow we must be</a:t>
            </a:r>
          </a:p>
          <a:p>
            <a:r>
              <a:rPr lang="en-US" dirty="0"/>
              <a:t>able to write E(k) ∝ εαkβ . Using the above dimensionalities you can see that this only</a:t>
            </a:r>
          </a:p>
          <a:p>
            <a:r>
              <a:rPr lang="en-US" dirty="0"/>
              <a:t>makes dimensional sense if α =2/3 and β = −5/3, i.e.</a:t>
            </a:r>
          </a:p>
        </p:txBody>
      </p:sp>
    </p:spTree>
    <p:extLst>
      <p:ext uri="{BB962C8B-B14F-4D97-AF65-F5344CB8AC3E}">
        <p14:creationId xmlns:p14="http://schemas.microsoft.com/office/powerpoint/2010/main" val="395182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11806989" cy="6463308"/>
          </a:xfrm>
          <a:prstGeom prst="rect">
            <a:avLst/>
          </a:prstGeom>
        </p:spPr>
        <p:txBody>
          <a:bodyPr vert="horz" wrap="square" lIns="0" tIns="0" rIns="0" bIns="0" rtlCol="0">
            <a:spAutoFit/>
          </a:bodyPr>
          <a:lstStyle/>
          <a:p>
            <a:pPr marL="118789" algn="ctr"/>
            <a:r>
              <a:rPr sz="3600" spc="-13" dirty="0">
                <a:solidFill>
                  <a:srgbClr val="C00000"/>
                </a:solidFill>
                <a:latin typeface="Calibri"/>
                <a:cs typeface="Calibri"/>
              </a:rPr>
              <a:t>Energy </a:t>
            </a:r>
            <a:r>
              <a:rPr sz="3600" spc="-4" dirty="0">
                <a:solidFill>
                  <a:srgbClr val="C00000"/>
                </a:solidFill>
                <a:latin typeface="Calibri"/>
                <a:cs typeface="Calibri"/>
              </a:rPr>
              <a:t>Balance </a:t>
            </a:r>
            <a:r>
              <a:rPr sz="3600" spc="-13" dirty="0">
                <a:solidFill>
                  <a:srgbClr val="C00000"/>
                </a:solidFill>
                <a:latin typeface="Calibri"/>
                <a:cs typeface="Calibri"/>
              </a:rPr>
              <a:t>at </a:t>
            </a:r>
            <a:r>
              <a:rPr sz="3600" spc="-9" dirty="0">
                <a:solidFill>
                  <a:srgbClr val="C00000"/>
                </a:solidFill>
                <a:latin typeface="Calibri"/>
                <a:cs typeface="Calibri"/>
              </a:rPr>
              <a:t>the </a:t>
            </a:r>
            <a:r>
              <a:rPr sz="3600" spc="-13" dirty="0">
                <a:solidFill>
                  <a:srgbClr val="C00000"/>
                </a:solidFill>
                <a:latin typeface="Calibri"/>
                <a:cs typeface="Calibri"/>
              </a:rPr>
              <a:t>Earth</a:t>
            </a:r>
            <a:r>
              <a:rPr sz="3600" spc="9" dirty="0">
                <a:solidFill>
                  <a:srgbClr val="C00000"/>
                </a:solidFill>
                <a:latin typeface="Calibri"/>
                <a:cs typeface="Calibri"/>
              </a:rPr>
              <a:t> </a:t>
            </a:r>
            <a:r>
              <a:rPr sz="3600" spc="-13" dirty="0">
                <a:solidFill>
                  <a:srgbClr val="C00000"/>
                </a:solidFill>
                <a:latin typeface="Calibri"/>
                <a:cs typeface="Calibri"/>
              </a:rPr>
              <a:t>Surface</a:t>
            </a:r>
            <a:endParaRPr sz="3600" dirty="0">
              <a:latin typeface="Calibri"/>
              <a:cs typeface="Calibri"/>
            </a:endParaRPr>
          </a:p>
          <a:p>
            <a:pPr marL="467846" marR="4483" indent="-457200">
              <a:buFont typeface="Courier New" panose="02070309020205020404" pitchFamily="49" charset="0"/>
              <a:buChar char="o"/>
            </a:pPr>
            <a:r>
              <a:rPr sz="3200" spc="-9" dirty="0" smtClean="0">
                <a:solidFill>
                  <a:srgbClr val="001F5F"/>
                </a:solidFill>
                <a:latin typeface="Calibri"/>
                <a:cs typeface="Calibri"/>
              </a:rPr>
              <a:t>The </a:t>
            </a:r>
            <a:r>
              <a:rPr sz="3200" spc="-9" dirty="0">
                <a:solidFill>
                  <a:srgbClr val="C00000"/>
                </a:solidFill>
                <a:latin typeface="Calibri"/>
                <a:cs typeface="Calibri"/>
              </a:rPr>
              <a:t>main </a:t>
            </a:r>
            <a:r>
              <a:rPr sz="3200" spc="-9" dirty="0">
                <a:solidFill>
                  <a:srgbClr val="001F5F"/>
                </a:solidFill>
                <a:latin typeface="Calibri"/>
                <a:cs typeface="Calibri"/>
              </a:rPr>
              <a:t>part </a:t>
            </a:r>
            <a:r>
              <a:rPr sz="3200" spc="-4" dirty="0">
                <a:solidFill>
                  <a:srgbClr val="001F5F"/>
                </a:solidFill>
                <a:latin typeface="Calibri"/>
                <a:cs typeface="Calibri"/>
              </a:rPr>
              <a:t>of </a:t>
            </a:r>
            <a:r>
              <a:rPr sz="3200" spc="-9" dirty="0">
                <a:solidFill>
                  <a:srgbClr val="001F5F"/>
                </a:solidFill>
                <a:latin typeface="Calibri"/>
                <a:cs typeface="Calibri"/>
              </a:rPr>
              <a:t>the </a:t>
            </a:r>
            <a:r>
              <a:rPr sz="3200" spc="-13" dirty="0">
                <a:solidFill>
                  <a:srgbClr val="001F5F"/>
                </a:solidFill>
                <a:latin typeface="Calibri"/>
                <a:cs typeface="Calibri"/>
              </a:rPr>
              <a:t>energy </a:t>
            </a:r>
            <a:r>
              <a:rPr sz="3200" spc="-9" dirty="0">
                <a:solidFill>
                  <a:srgbClr val="C00000"/>
                </a:solidFill>
                <a:latin typeface="Calibri"/>
                <a:cs typeface="Calibri"/>
              </a:rPr>
              <a:t>absorbed </a:t>
            </a:r>
            <a:r>
              <a:rPr sz="3200" spc="-13" dirty="0">
                <a:solidFill>
                  <a:srgbClr val="001F5F"/>
                </a:solidFill>
                <a:latin typeface="Calibri"/>
                <a:cs typeface="Calibri"/>
              </a:rPr>
              <a:t>at </a:t>
            </a:r>
            <a:r>
              <a:rPr sz="3200" spc="-9" dirty="0">
                <a:solidFill>
                  <a:srgbClr val="001F5F"/>
                </a:solidFill>
                <a:latin typeface="Calibri"/>
                <a:cs typeface="Calibri"/>
              </a:rPr>
              <a:t>the </a:t>
            </a:r>
            <a:r>
              <a:rPr sz="3200" spc="-13" dirty="0">
                <a:solidFill>
                  <a:srgbClr val="001F5F"/>
                </a:solidFill>
                <a:latin typeface="Calibri"/>
                <a:cs typeface="Calibri"/>
              </a:rPr>
              <a:t>surface </a:t>
            </a:r>
            <a:r>
              <a:rPr sz="3200" spc="-9" dirty="0">
                <a:solidFill>
                  <a:srgbClr val="001F5F"/>
                </a:solidFill>
                <a:latin typeface="Calibri"/>
                <a:cs typeface="Calibri"/>
              </a:rPr>
              <a:t>is used  </a:t>
            </a:r>
            <a:r>
              <a:rPr sz="3200" spc="-13" dirty="0">
                <a:solidFill>
                  <a:srgbClr val="001F5F"/>
                </a:solidFill>
                <a:latin typeface="Calibri"/>
                <a:cs typeface="Calibri"/>
              </a:rPr>
              <a:t>to </a:t>
            </a:r>
            <a:r>
              <a:rPr sz="3200" spc="-22" dirty="0">
                <a:solidFill>
                  <a:srgbClr val="C00000"/>
                </a:solidFill>
                <a:latin typeface="Calibri"/>
                <a:cs typeface="Calibri"/>
              </a:rPr>
              <a:t>evaporate </a:t>
            </a:r>
            <a:r>
              <a:rPr sz="3200" spc="-53" dirty="0">
                <a:solidFill>
                  <a:srgbClr val="C00000"/>
                </a:solidFill>
                <a:latin typeface="Calibri"/>
                <a:cs typeface="Calibri"/>
              </a:rPr>
              <a:t>water</a:t>
            </a:r>
            <a:r>
              <a:rPr sz="3200" spc="-53" dirty="0">
                <a:solidFill>
                  <a:srgbClr val="001F5F"/>
                </a:solidFill>
                <a:latin typeface="Calibri"/>
                <a:cs typeface="Calibri"/>
              </a:rPr>
              <a:t>, </a:t>
            </a:r>
            <a:endParaRPr lang="en-US" sz="3200" spc="-53" dirty="0" smtClean="0">
              <a:solidFill>
                <a:srgbClr val="001F5F"/>
              </a:solidFill>
              <a:latin typeface="Calibri"/>
              <a:cs typeface="Calibri"/>
            </a:endParaRPr>
          </a:p>
          <a:p>
            <a:pPr marL="467846" marR="4483" indent="-457200">
              <a:buFont typeface="Courier New" panose="02070309020205020404" pitchFamily="49" charset="0"/>
              <a:buChar char="o"/>
            </a:pPr>
            <a:r>
              <a:rPr lang="en-US" sz="3200" spc="-9" dirty="0">
                <a:solidFill>
                  <a:srgbClr val="001F5F"/>
                </a:solidFill>
                <a:latin typeface="Calibri"/>
                <a:cs typeface="Calibri"/>
              </a:rPr>
              <a:t>A</a:t>
            </a:r>
            <a:r>
              <a:rPr sz="3200" spc="-9" dirty="0" smtClean="0">
                <a:solidFill>
                  <a:srgbClr val="001F5F"/>
                </a:solidFill>
                <a:latin typeface="Calibri"/>
                <a:cs typeface="Calibri"/>
              </a:rPr>
              <a:t>nother </a:t>
            </a:r>
            <a:r>
              <a:rPr sz="3200" spc="-9" dirty="0">
                <a:solidFill>
                  <a:srgbClr val="001F5F"/>
                </a:solidFill>
                <a:latin typeface="Calibri"/>
                <a:cs typeface="Calibri"/>
              </a:rPr>
              <a:t>part is </a:t>
            </a:r>
            <a:r>
              <a:rPr sz="3200" spc="-13" dirty="0">
                <a:solidFill>
                  <a:srgbClr val="001F5F"/>
                </a:solidFill>
                <a:latin typeface="Calibri"/>
                <a:cs typeface="Calibri"/>
              </a:rPr>
              <a:t>lost to </a:t>
            </a:r>
            <a:r>
              <a:rPr sz="3200" spc="-9" dirty="0">
                <a:solidFill>
                  <a:srgbClr val="001F5F"/>
                </a:solidFill>
                <a:latin typeface="Calibri"/>
                <a:cs typeface="Calibri"/>
              </a:rPr>
              <a:t>the  </a:t>
            </a:r>
            <a:r>
              <a:rPr sz="3200" spc="-13" dirty="0">
                <a:solidFill>
                  <a:srgbClr val="001F5F"/>
                </a:solidFill>
                <a:latin typeface="Calibri"/>
                <a:cs typeface="Calibri"/>
              </a:rPr>
              <a:t>atmosphere </a:t>
            </a:r>
            <a:r>
              <a:rPr sz="3200" spc="-4" dirty="0">
                <a:solidFill>
                  <a:srgbClr val="001F5F"/>
                </a:solidFill>
                <a:latin typeface="Calibri"/>
                <a:cs typeface="Calibri"/>
              </a:rPr>
              <a:t>as </a:t>
            </a:r>
            <a:r>
              <a:rPr sz="3200" spc="-9" dirty="0">
                <a:solidFill>
                  <a:srgbClr val="C00000"/>
                </a:solidFill>
                <a:latin typeface="Calibri"/>
                <a:cs typeface="Calibri"/>
              </a:rPr>
              <a:t>sensible heat</a:t>
            </a:r>
            <a:r>
              <a:rPr sz="3200" spc="-9" dirty="0">
                <a:solidFill>
                  <a:srgbClr val="001F5F"/>
                </a:solidFill>
                <a:latin typeface="Calibri"/>
                <a:cs typeface="Calibri"/>
              </a:rPr>
              <a:t>, and </a:t>
            </a:r>
            <a:r>
              <a:rPr sz="3200" spc="-4" dirty="0">
                <a:solidFill>
                  <a:srgbClr val="001F5F"/>
                </a:solidFill>
                <a:latin typeface="Calibri"/>
                <a:cs typeface="Calibri"/>
              </a:rPr>
              <a:t>a </a:t>
            </a:r>
            <a:r>
              <a:rPr sz="3200" spc="-9" dirty="0">
                <a:solidFill>
                  <a:srgbClr val="001F5F"/>
                </a:solidFill>
                <a:latin typeface="Calibri"/>
                <a:cs typeface="Calibri"/>
              </a:rPr>
              <a:t>smaller part is </a:t>
            </a:r>
            <a:r>
              <a:rPr sz="3200" spc="-13" dirty="0">
                <a:solidFill>
                  <a:srgbClr val="001F5F"/>
                </a:solidFill>
                <a:latin typeface="Calibri"/>
                <a:cs typeface="Calibri"/>
              </a:rPr>
              <a:t>lost to  </a:t>
            </a:r>
            <a:r>
              <a:rPr sz="3200" spc="-9" dirty="0">
                <a:solidFill>
                  <a:srgbClr val="001F5F"/>
                </a:solidFill>
                <a:latin typeface="Calibri"/>
                <a:cs typeface="Calibri"/>
              </a:rPr>
              <a:t>the underlying </a:t>
            </a:r>
            <a:r>
              <a:rPr sz="3200" spc="-26" dirty="0">
                <a:solidFill>
                  <a:srgbClr val="001F5F"/>
                </a:solidFill>
                <a:latin typeface="Calibri"/>
                <a:cs typeface="Calibri"/>
              </a:rPr>
              <a:t>layers </a:t>
            </a:r>
            <a:r>
              <a:rPr sz="3200" spc="-4" dirty="0">
                <a:solidFill>
                  <a:srgbClr val="001F5F"/>
                </a:solidFill>
                <a:latin typeface="Calibri"/>
                <a:cs typeface="Calibri"/>
              </a:rPr>
              <a:t>or </a:t>
            </a:r>
            <a:r>
              <a:rPr sz="3200" spc="-9" dirty="0">
                <a:solidFill>
                  <a:srgbClr val="001F5F"/>
                </a:solidFill>
                <a:latin typeface="Calibri"/>
                <a:cs typeface="Calibri"/>
              </a:rPr>
              <a:t>used </a:t>
            </a:r>
            <a:r>
              <a:rPr sz="3200" spc="-13" dirty="0">
                <a:solidFill>
                  <a:srgbClr val="001F5F"/>
                </a:solidFill>
                <a:latin typeface="Calibri"/>
                <a:cs typeface="Calibri"/>
              </a:rPr>
              <a:t>to </a:t>
            </a:r>
            <a:r>
              <a:rPr sz="3200" spc="-9" dirty="0">
                <a:solidFill>
                  <a:srgbClr val="C00000"/>
                </a:solidFill>
                <a:latin typeface="Calibri"/>
                <a:cs typeface="Calibri"/>
              </a:rPr>
              <a:t>melt snow and </a:t>
            </a:r>
            <a:r>
              <a:rPr sz="3200" spc="-4" dirty="0">
                <a:solidFill>
                  <a:srgbClr val="C00000"/>
                </a:solidFill>
                <a:latin typeface="Calibri"/>
                <a:cs typeface="Calibri"/>
              </a:rPr>
              <a:t>ice</a:t>
            </a:r>
            <a:r>
              <a:rPr sz="3200" spc="-4" dirty="0">
                <a:solidFill>
                  <a:srgbClr val="001F5F"/>
                </a:solidFill>
                <a:latin typeface="Calibri"/>
                <a:cs typeface="Calibri"/>
              </a:rPr>
              <a:t>. </a:t>
            </a:r>
            <a:r>
              <a:rPr lang="en-US" sz="3200" spc="-9" dirty="0" smtClean="0">
                <a:solidFill>
                  <a:srgbClr val="001F5F"/>
                </a:solidFill>
                <a:latin typeface="Calibri"/>
                <a:cs typeface="Calibri"/>
              </a:rPr>
              <a:t> </a:t>
            </a:r>
          </a:p>
          <a:p>
            <a:pPr marL="467846" marR="4483" indent="-457200">
              <a:buFont typeface="Courier New" panose="02070309020205020404" pitchFamily="49" charset="0"/>
              <a:buChar char="o"/>
            </a:pPr>
            <a:r>
              <a:rPr lang="en-US" sz="3200" spc="-13" dirty="0">
                <a:solidFill>
                  <a:srgbClr val="001F5F"/>
                </a:solidFill>
                <a:latin typeface="Calibri"/>
                <a:cs typeface="Calibri"/>
              </a:rPr>
              <a:t>T</a:t>
            </a:r>
            <a:r>
              <a:rPr sz="3200" spc="-13" dirty="0" smtClean="0">
                <a:solidFill>
                  <a:srgbClr val="001F5F"/>
                </a:solidFill>
                <a:latin typeface="Calibri"/>
                <a:cs typeface="Calibri"/>
              </a:rPr>
              <a:t>here </a:t>
            </a:r>
            <a:r>
              <a:rPr sz="3200" spc="-18" dirty="0">
                <a:solidFill>
                  <a:srgbClr val="001F5F"/>
                </a:solidFill>
                <a:latin typeface="Calibri"/>
                <a:cs typeface="Calibri"/>
              </a:rPr>
              <a:t>are </a:t>
            </a:r>
            <a:r>
              <a:rPr sz="3200" spc="-9" dirty="0">
                <a:solidFill>
                  <a:srgbClr val="001F5F"/>
                </a:solidFill>
                <a:latin typeface="Calibri"/>
                <a:cs typeface="Calibri"/>
              </a:rPr>
              <a:t>essentially </a:t>
            </a:r>
            <a:r>
              <a:rPr sz="3200" spc="-22" dirty="0">
                <a:solidFill>
                  <a:srgbClr val="001F5F"/>
                </a:solidFill>
                <a:latin typeface="Calibri"/>
                <a:cs typeface="Calibri"/>
              </a:rPr>
              <a:t>four </a:t>
            </a:r>
            <a:r>
              <a:rPr sz="3200" spc="-9" dirty="0">
                <a:solidFill>
                  <a:srgbClr val="001F5F"/>
                </a:solidFill>
                <a:latin typeface="Calibri"/>
                <a:cs typeface="Calibri"/>
              </a:rPr>
              <a:t>types </a:t>
            </a:r>
            <a:r>
              <a:rPr sz="3200" spc="-4" dirty="0">
                <a:solidFill>
                  <a:srgbClr val="001F5F"/>
                </a:solidFill>
                <a:latin typeface="Calibri"/>
                <a:cs typeface="Calibri"/>
              </a:rPr>
              <a:t>of </a:t>
            </a:r>
            <a:r>
              <a:rPr sz="3200" spc="-13" dirty="0">
                <a:solidFill>
                  <a:srgbClr val="001F5F"/>
                </a:solidFill>
                <a:latin typeface="Calibri"/>
                <a:cs typeface="Calibri"/>
              </a:rPr>
              <a:t>energy </a:t>
            </a:r>
            <a:r>
              <a:rPr sz="3200" spc="-18" dirty="0">
                <a:solidFill>
                  <a:srgbClr val="001F5F"/>
                </a:solidFill>
                <a:latin typeface="Calibri"/>
                <a:cs typeface="Calibri"/>
              </a:rPr>
              <a:t>fluxes </a:t>
            </a:r>
            <a:r>
              <a:rPr sz="3200" spc="-13" dirty="0">
                <a:solidFill>
                  <a:srgbClr val="001F5F"/>
                </a:solidFill>
                <a:latin typeface="Calibri"/>
                <a:cs typeface="Calibri"/>
              </a:rPr>
              <a:t>at </a:t>
            </a:r>
            <a:r>
              <a:rPr sz="3200" spc="-9" dirty="0">
                <a:solidFill>
                  <a:srgbClr val="001F5F"/>
                </a:solidFill>
                <a:latin typeface="Calibri"/>
                <a:cs typeface="Calibri"/>
              </a:rPr>
              <a:t>the  </a:t>
            </a:r>
            <a:r>
              <a:rPr sz="3200" spc="-26" dirty="0">
                <a:solidFill>
                  <a:srgbClr val="001F5F"/>
                </a:solidFill>
                <a:latin typeface="Calibri"/>
                <a:cs typeface="Calibri"/>
              </a:rPr>
              <a:t>earth’s </a:t>
            </a:r>
            <a:r>
              <a:rPr sz="3200" spc="-13" dirty="0">
                <a:solidFill>
                  <a:srgbClr val="001F5F"/>
                </a:solidFill>
                <a:latin typeface="Calibri"/>
                <a:cs typeface="Calibri"/>
              </a:rPr>
              <a:t>surface. </a:t>
            </a:r>
            <a:r>
              <a:rPr sz="3200" spc="-9" dirty="0">
                <a:solidFill>
                  <a:srgbClr val="001F5F"/>
                </a:solidFill>
                <a:latin typeface="Calibri"/>
                <a:cs typeface="Calibri"/>
              </a:rPr>
              <a:t>They </a:t>
            </a:r>
            <a:r>
              <a:rPr sz="3200" spc="-18" dirty="0">
                <a:solidFill>
                  <a:srgbClr val="001F5F"/>
                </a:solidFill>
                <a:latin typeface="Calibri"/>
                <a:cs typeface="Calibri"/>
              </a:rPr>
              <a:t>are </a:t>
            </a:r>
            <a:r>
              <a:rPr sz="3200" spc="-9" dirty="0">
                <a:solidFill>
                  <a:srgbClr val="001F5F"/>
                </a:solidFill>
                <a:latin typeface="Calibri"/>
                <a:cs typeface="Calibri"/>
              </a:rPr>
              <a:t>the net </a:t>
            </a:r>
            <a:r>
              <a:rPr sz="3200" spc="-13" dirty="0">
                <a:solidFill>
                  <a:srgbClr val="001F5F"/>
                </a:solidFill>
                <a:latin typeface="Calibri"/>
                <a:cs typeface="Calibri"/>
              </a:rPr>
              <a:t>radiation </a:t>
            </a:r>
            <a:r>
              <a:rPr sz="3200" spc="-9" dirty="0">
                <a:solidFill>
                  <a:srgbClr val="001F5F"/>
                </a:solidFill>
                <a:latin typeface="Calibri"/>
                <a:cs typeface="Calibri"/>
              </a:rPr>
              <a:t>flux </a:t>
            </a:r>
            <a:r>
              <a:rPr sz="3200" i="1" spc="-9" dirty="0">
                <a:solidFill>
                  <a:srgbClr val="001F5F"/>
                </a:solidFill>
                <a:latin typeface="Calibri"/>
                <a:cs typeface="Calibri"/>
              </a:rPr>
              <a:t>F</a:t>
            </a:r>
            <a:r>
              <a:rPr sz="3200" i="1" spc="-13" baseline="-21021" dirty="0">
                <a:solidFill>
                  <a:srgbClr val="001F5F"/>
                </a:solidFill>
                <a:latin typeface="Calibri"/>
                <a:cs typeface="Calibri"/>
              </a:rPr>
              <a:t>rad</a:t>
            </a:r>
            <a:r>
              <a:rPr sz="3200" spc="-9" dirty="0">
                <a:solidFill>
                  <a:srgbClr val="001F5F"/>
                </a:solidFill>
                <a:latin typeface="Calibri"/>
                <a:cs typeface="Calibri"/>
              </a:rPr>
              <a:t>, the  </a:t>
            </a:r>
            <a:r>
              <a:rPr lang="en-US" sz="3200" spc="-9" dirty="0" smtClean="0">
                <a:solidFill>
                  <a:srgbClr val="001F5F"/>
                </a:solidFill>
                <a:latin typeface="Calibri"/>
                <a:cs typeface="Calibri"/>
              </a:rPr>
              <a:t> </a:t>
            </a:r>
            <a:r>
              <a:rPr sz="3200" spc="-9" dirty="0" smtClean="0">
                <a:solidFill>
                  <a:srgbClr val="001F5F"/>
                </a:solidFill>
                <a:latin typeface="Calibri"/>
                <a:cs typeface="Calibri"/>
              </a:rPr>
              <a:t>sensible </a:t>
            </a:r>
            <a:r>
              <a:rPr sz="3200" spc="-9" dirty="0">
                <a:solidFill>
                  <a:srgbClr val="001F5F"/>
                </a:solidFill>
                <a:latin typeface="Calibri"/>
                <a:cs typeface="Calibri"/>
              </a:rPr>
              <a:t>heat flux </a:t>
            </a:r>
            <a:r>
              <a:rPr sz="3200" i="1" spc="-4" dirty="0">
                <a:solidFill>
                  <a:srgbClr val="001F5F"/>
                </a:solidFill>
                <a:latin typeface="Calibri"/>
                <a:cs typeface="Calibri"/>
              </a:rPr>
              <a:t>F</a:t>
            </a:r>
            <a:r>
              <a:rPr sz="3200" i="1" spc="-6" baseline="-21021" dirty="0">
                <a:solidFill>
                  <a:srgbClr val="001F5F"/>
                </a:solidFill>
                <a:latin typeface="Calibri"/>
                <a:cs typeface="Calibri"/>
              </a:rPr>
              <a:t>SH</a:t>
            </a:r>
            <a:r>
              <a:rPr sz="3200" spc="-4" dirty="0">
                <a:solidFill>
                  <a:srgbClr val="001F5F"/>
                </a:solidFill>
                <a:latin typeface="Calibri"/>
                <a:cs typeface="Calibri"/>
              </a:rPr>
              <a:t>↑, </a:t>
            </a:r>
            <a:r>
              <a:rPr sz="3200" spc="-9" dirty="0">
                <a:solidFill>
                  <a:srgbClr val="001F5F"/>
                </a:solidFill>
                <a:latin typeface="Calibri"/>
                <a:cs typeface="Calibri"/>
              </a:rPr>
              <a:t>the </a:t>
            </a:r>
            <a:r>
              <a:rPr lang="en-US" sz="3200" spc="-9" dirty="0" smtClean="0">
                <a:solidFill>
                  <a:srgbClr val="001F5F"/>
                </a:solidFill>
                <a:latin typeface="Calibri"/>
                <a:cs typeface="Calibri"/>
              </a:rPr>
              <a:t> </a:t>
            </a:r>
            <a:r>
              <a:rPr sz="3200" spc="-18" dirty="0" smtClean="0">
                <a:solidFill>
                  <a:srgbClr val="001F5F"/>
                </a:solidFill>
                <a:latin typeface="Calibri"/>
                <a:cs typeface="Calibri"/>
              </a:rPr>
              <a:t>latent </a:t>
            </a:r>
            <a:r>
              <a:rPr sz="3200" spc="-9" dirty="0">
                <a:solidFill>
                  <a:srgbClr val="001F5F"/>
                </a:solidFill>
                <a:latin typeface="Calibri"/>
                <a:cs typeface="Calibri"/>
              </a:rPr>
              <a:t>heat  flux </a:t>
            </a:r>
            <a:r>
              <a:rPr sz="3200" i="1" dirty="0">
                <a:solidFill>
                  <a:srgbClr val="001F5F"/>
                </a:solidFill>
                <a:latin typeface="Calibri"/>
                <a:cs typeface="Calibri"/>
              </a:rPr>
              <a:t>F</a:t>
            </a:r>
            <a:r>
              <a:rPr sz="3200" i="1" baseline="-21021" dirty="0">
                <a:solidFill>
                  <a:srgbClr val="001F5F"/>
                </a:solidFill>
                <a:latin typeface="Calibri"/>
                <a:cs typeface="Calibri"/>
              </a:rPr>
              <a:t>LH</a:t>
            </a:r>
            <a:r>
              <a:rPr sz="3200" dirty="0">
                <a:solidFill>
                  <a:srgbClr val="001F5F"/>
                </a:solidFill>
                <a:latin typeface="Calibri"/>
                <a:cs typeface="Calibri"/>
              </a:rPr>
              <a:t>↑, </a:t>
            </a:r>
            <a:r>
              <a:rPr sz="3200" spc="-9" dirty="0">
                <a:solidFill>
                  <a:srgbClr val="001F5F"/>
                </a:solidFill>
                <a:latin typeface="Calibri"/>
                <a:cs typeface="Calibri"/>
              </a:rPr>
              <a:t>and the heat flux </a:t>
            </a:r>
            <a:r>
              <a:rPr sz="3200" spc="-18" dirty="0">
                <a:solidFill>
                  <a:srgbClr val="001F5F"/>
                </a:solidFill>
                <a:latin typeface="Calibri"/>
                <a:cs typeface="Calibri"/>
              </a:rPr>
              <a:t>into </a:t>
            </a:r>
            <a:r>
              <a:rPr sz="3200" spc="-9" dirty="0">
                <a:solidFill>
                  <a:srgbClr val="001F5F"/>
                </a:solidFill>
                <a:latin typeface="Calibri"/>
                <a:cs typeface="Calibri"/>
              </a:rPr>
              <a:t>the </a:t>
            </a:r>
            <a:r>
              <a:rPr sz="3200" spc="-13" dirty="0">
                <a:solidFill>
                  <a:srgbClr val="001F5F"/>
                </a:solidFill>
                <a:latin typeface="Calibri"/>
                <a:cs typeface="Calibri"/>
              </a:rPr>
              <a:t>subsurface </a:t>
            </a:r>
            <a:r>
              <a:rPr sz="3200" spc="-26" dirty="0">
                <a:solidFill>
                  <a:srgbClr val="001F5F"/>
                </a:solidFill>
                <a:latin typeface="Calibri"/>
                <a:cs typeface="Calibri"/>
              </a:rPr>
              <a:t>layers  </a:t>
            </a:r>
            <a:r>
              <a:rPr sz="3200" i="1" spc="-9" dirty="0">
                <a:solidFill>
                  <a:srgbClr val="001F5F"/>
                </a:solidFill>
                <a:latin typeface="Calibri"/>
                <a:cs typeface="Calibri"/>
              </a:rPr>
              <a:t>F</a:t>
            </a:r>
            <a:r>
              <a:rPr sz="3200" i="1" spc="-13" baseline="-21021" dirty="0">
                <a:solidFill>
                  <a:srgbClr val="001F5F"/>
                </a:solidFill>
                <a:latin typeface="Calibri"/>
                <a:cs typeface="Calibri"/>
              </a:rPr>
              <a:t>G</a:t>
            </a:r>
            <a:r>
              <a:rPr sz="3200" spc="-9" dirty="0">
                <a:solidFill>
                  <a:srgbClr val="001F5F"/>
                </a:solidFill>
                <a:latin typeface="Calibri"/>
                <a:cs typeface="Calibri"/>
              </a:rPr>
              <a:t>↓. </a:t>
            </a:r>
            <a:endParaRPr lang="en-US" sz="3200" spc="-9" dirty="0" smtClean="0">
              <a:solidFill>
                <a:srgbClr val="001F5F"/>
              </a:solidFill>
              <a:latin typeface="Calibri"/>
              <a:cs typeface="Calibri"/>
            </a:endParaRPr>
          </a:p>
          <a:p>
            <a:pPr marL="467846" marR="4483" indent="-457200">
              <a:buFont typeface="Courier New" panose="02070309020205020404" pitchFamily="49" charset="0"/>
              <a:buChar char="o"/>
            </a:pPr>
            <a:r>
              <a:rPr sz="3200" spc="-4" dirty="0" smtClean="0">
                <a:solidFill>
                  <a:srgbClr val="001F5F"/>
                </a:solidFill>
                <a:latin typeface="Calibri"/>
                <a:cs typeface="Calibri"/>
              </a:rPr>
              <a:t>Under </a:t>
            </a:r>
            <a:r>
              <a:rPr sz="3200" spc="-13" dirty="0">
                <a:solidFill>
                  <a:srgbClr val="001F5F"/>
                </a:solidFill>
                <a:latin typeface="Calibri"/>
                <a:cs typeface="Calibri"/>
              </a:rPr>
              <a:t>steady </a:t>
            </a:r>
            <a:r>
              <a:rPr sz="3200" spc="-9" dirty="0">
                <a:solidFill>
                  <a:srgbClr val="001F5F"/>
                </a:solidFill>
                <a:latin typeface="Calibri"/>
                <a:cs typeface="Calibri"/>
              </a:rPr>
              <a:t>conditions the balance equation </a:t>
            </a:r>
            <a:r>
              <a:rPr sz="3200" spc="-22" dirty="0">
                <a:solidFill>
                  <a:srgbClr val="001F5F"/>
                </a:solidFill>
                <a:latin typeface="Calibri"/>
                <a:cs typeface="Calibri"/>
              </a:rPr>
              <a:t>for  </a:t>
            </a:r>
            <a:r>
              <a:rPr sz="3200" spc="-9" dirty="0">
                <a:solidFill>
                  <a:srgbClr val="001F5F"/>
                </a:solidFill>
                <a:latin typeface="Calibri"/>
                <a:cs typeface="Calibri"/>
              </a:rPr>
              <a:t>the </a:t>
            </a:r>
            <a:r>
              <a:rPr sz="3200" spc="-13" dirty="0">
                <a:solidFill>
                  <a:srgbClr val="001F5F"/>
                </a:solidFill>
                <a:latin typeface="Calibri"/>
                <a:cs typeface="Calibri"/>
              </a:rPr>
              <a:t>energy </a:t>
            </a:r>
            <a:r>
              <a:rPr sz="3200" spc="-9" dirty="0">
                <a:solidFill>
                  <a:srgbClr val="001F5F"/>
                </a:solidFill>
                <a:latin typeface="Calibri"/>
                <a:cs typeface="Calibri"/>
              </a:rPr>
              <a:t>is given</a:t>
            </a:r>
            <a:r>
              <a:rPr sz="3200" dirty="0">
                <a:solidFill>
                  <a:srgbClr val="001F5F"/>
                </a:solidFill>
                <a:latin typeface="Calibri"/>
                <a:cs typeface="Calibri"/>
              </a:rPr>
              <a:t> </a:t>
            </a:r>
            <a:r>
              <a:rPr sz="3200" spc="-13" dirty="0" smtClean="0">
                <a:solidFill>
                  <a:srgbClr val="001F5F"/>
                </a:solidFill>
                <a:latin typeface="Calibri"/>
                <a:cs typeface="Calibri"/>
              </a:rPr>
              <a:t>by</a:t>
            </a:r>
            <a:r>
              <a:rPr lang="en-US" sz="3200" spc="-13" dirty="0" smtClean="0">
                <a:solidFill>
                  <a:srgbClr val="001F5F"/>
                </a:solidFill>
                <a:latin typeface="Calibri"/>
                <a:cs typeface="Calibri"/>
              </a:rPr>
              <a:t>:</a:t>
            </a:r>
            <a:endParaRPr lang="en-US" sz="3200" dirty="0">
              <a:latin typeface="Calibri"/>
              <a:cs typeface="Calibri"/>
            </a:endParaRPr>
          </a:p>
          <a:p>
            <a:pPr marL="10646" marR="4483"/>
            <a:r>
              <a:rPr lang="en-US" sz="3200" i="1" spc="-9" dirty="0" smtClean="0">
                <a:solidFill>
                  <a:srgbClr val="C00000"/>
                </a:solidFill>
                <a:latin typeface="Calibri"/>
                <a:cs typeface="Calibri"/>
              </a:rPr>
              <a:t>			</a:t>
            </a:r>
            <a:r>
              <a:rPr sz="3200" i="1" spc="-9" dirty="0" err="1" smtClean="0">
                <a:solidFill>
                  <a:srgbClr val="C00000"/>
                </a:solidFill>
                <a:latin typeface="Calibri"/>
                <a:cs typeface="Calibri"/>
              </a:rPr>
              <a:t>F</a:t>
            </a:r>
            <a:r>
              <a:rPr sz="3200" i="1" spc="-13" baseline="25525" dirty="0" err="1" smtClean="0">
                <a:solidFill>
                  <a:srgbClr val="C00000"/>
                </a:solidFill>
                <a:latin typeface="Calibri"/>
                <a:cs typeface="Calibri"/>
              </a:rPr>
              <a:t>sfc</a:t>
            </a:r>
            <a:r>
              <a:rPr sz="3200" i="1" spc="-13" baseline="-21021" dirty="0" err="1" smtClean="0">
                <a:solidFill>
                  <a:srgbClr val="C00000"/>
                </a:solidFill>
                <a:latin typeface="Calibri"/>
                <a:cs typeface="Calibri"/>
              </a:rPr>
              <a:t>rad</a:t>
            </a:r>
            <a:r>
              <a:rPr sz="3200" i="1" spc="-13" baseline="-21021" dirty="0" smtClean="0">
                <a:solidFill>
                  <a:srgbClr val="C00000"/>
                </a:solidFill>
                <a:latin typeface="Calibri"/>
                <a:cs typeface="Calibri"/>
              </a:rPr>
              <a:t>  </a:t>
            </a:r>
            <a:r>
              <a:rPr sz="3200" spc="-4" dirty="0">
                <a:solidFill>
                  <a:srgbClr val="C00000"/>
                </a:solidFill>
                <a:latin typeface="Calibri"/>
                <a:cs typeface="Calibri"/>
              </a:rPr>
              <a:t>- </a:t>
            </a:r>
            <a:r>
              <a:rPr sz="3200" i="1" spc="-9" dirty="0">
                <a:solidFill>
                  <a:srgbClr val="C00000"/>
                </a:solidFill>
                <a:latin typeface="Calibri"/>
                <a:cs typeface="Calibri"/>
              </a:rPr>
              <a:t>F</a:t>
            </a:r>
            <a:r>
              <a:rPr sz="3200" i="1" spc="-13" baseline="-21021" dirty="0">
                <a:solidFill>
                  <a:srgbClr val="C00000"/>
                </a:solidFill>
                <a:latin typeface="Calibri"/>
                <a:cs typeface="Calibri"/>
              </a:rPr>
              <a:t>SH</a:t>
            </a:r>
            <a:r>
              <a:rPr sz="3200" spc="-9" dirty="0">
                <a:solidFill>
                  <a:srgbClr val="C00000"/>
                </a:solidFill>
                <a:latin typeface="Calibri"/>
                <a:cs typeface="Calibri"/>
              </a:rPr>
              <a:t>↑ </a:t>
            </a:r>
            <a:r>
              <a:rPr sz="3200" spc="-4" dirty="0">
                <a:solidFill>
                  <a:srgbClr val="C00000"/>
                </a:solidFill>
                <a:latin typeface="Calibri"/>
                <a:cs typeface="Calibri"/>
              </a:rPr>
              <a:t>- </a:t>
            </a:r>
            <a:r>
              <a:rPr sz="3200" i="1" dirty="0">
                <a:solidFill>
                  <a:srgbClr val="C00000"/>
                </a:solidFill>
                <a:latin typeface="Calibri"/>
                <a:cs typeface="Calibri"/>
              </a:rPr>
              <a:t>F</a:t>
            </a:r>
            <a:r>
              <a:rPr sz="3200" i="1" baseline="-21021" dirty="0">
                <a:solidFill>
                  <a:srgbClr val="C00000"/>
                </a:solidFill>
                <a:latin typeface="Calibri"/>
                <a:cs typeface="Calibri"/>
              </a:rPr>
              <a:t>LH</a:t>
            </a:r>
            <a:r>
              <a:rPr sz="3200" dirty="0">
                <a:solidFill>
                  <a:srgbClr val="C00000"/>
                </a:solidFill>
                <a:latin typeface="Calibri"/>
                <a:cs typeface="Calibri"/>
              </a:rPr>
              <a:t>↑ </a:t>
            </a:r>
            <a:r>
              <a:rPr sz="3200" spc="-4" dirty="0">
                <a:solidFill>
                  <a:srgbClr val="C00000"/>
                </a:solidFill>
                <a:latin typeface="Calibri"/>
                <a:cs typeface="Calibri"/>
              </a:rPr>
              <a:t>- </a:t>
            </a:r>
            <a:r>
              <a:rPr sz="3200" i="1" spc="-9" dirty="0">
                <a:solidFill>
                  <a:srgbClr val="C00000"/>
                </a:solidFill>
                <a:latin typeface="Calibri"/>
                <a:cs typeface="Calibri"/>
              </a:rPr>
              <a:t>F</a:t>
            </a:r>
            <a:r>
              <a:rPr sz="3200" i="1" spc="-13" baseline="-21021" dirty="0">
                <a:solidFill>
                  <a:srgbClr val="C00000"/>
                </a:solidFill>
                <a:latin typeface="Calibri"/>
                <a:cs typeface="Calibri"/>
              </a:rPr>
              <a:t>G</a:t>
            </a:r>
            <a:r>
              <a:rPr sz="3200" spc="-9" dirty="0">
                <a:solidFill>
                  <a:srgbClr val="C00000"/>
                </a:solidFill>
                <a:latin typeface="Calibri"/>
                <a:cs typeface="Calibri"/>
              </a:rPr>
              <a:t>↓ </a:t>
            </a:r>
            <a:r>
              <a:rPr sz="3200" spc="-4" dirty="0">
                <a:solidFill>
                  <a:srgbClr val="C00000"/>
                </a:solidFill>
                <a:latin typeface="Calibri"/>
                <a:cs typeface="Calibri"/>
              </a:rPr>
              <a:t>- </a:t>
            </a:r>
            <a:r>
              <a:rPr sz="3200" i="1" spc="4" dirty="0">
                <a:solidFill>
                  <a:srgbClr val="C00000"/>
                </a:solidFill>
                <a:latin typeface="Calibri"/>
                <a:cs typeface="Calibri"/>
              </a:rPr>
              <a:t>F</a:t>
            </a:r>
            <a:r>
              <a:rPr sz="3200" i="1" spc="6" baseline="-21021" dirty="0">
                <a:solidFill>
                  <a:srgbClr val="C00000"/>
                </a:solidFill>
                <a:latin typeface="Calibri"/>
                <a:cs typeface="Calibri"/>
              </a:rPr>
              <a:t>M  </a:t>
            </a:r>
            <a:r>
              <a:rPr sz="3200" spc="-4" dirty="0">
                <a:solidFill>
                  <a:srgbClr val="C00000"/>
                </a:solidFill>
                <a:latin typeface="Calibri"/>
                <a:cs typeface="Calibri"/>
              </a:rPr>
              <a:t>=</a:t>
            </a:r>
            <a:r>
              <a:rPr sz="3200" spc="-278" dirty="0">
                <a:solidFill>
                  <a:srgbClr val="C00000"/>
                </a:solidFill>
                <a:latin typeface="Calibri"/>
                <a:cs typeface="Calibri"/>
              </a:rPr>
              <a:t> </a:t>
            </a:r>
            <a:r>
              <a:rPr sz="3200" spc="-4" dirty="0">
                <a:solidFill>
                  <a:srgbClr val="C00000"/>
                </a:solidFill>
                <a:latin typeface="Calibri"/>
                <a:cs typeface="Calibri"/>
              </a:rPr>
              <a:t>0</a:t>
            </a:r>
            <a:endParaRPr sz="3200" dirty="0">
              <a:latin typeface="Calibri"/>
              <a:cs typeface="Calibri"/>
            </a:endParaRPr>
          </a:p>
        </p:txBody>
      </p:sp>
    </p:spTree>
    <p:extLst>
      <p:ext uri="{BB962C8B-B14F-4D97-AF65-F5344CB8AC3E}">
        <p14:creationId xmlns:p14="http://schemas.microsoft.com/office/powerpoint/2010/main" val="324579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5144" y="1855781"/>
            <a:ext cx="7361711" cy="3146438"/>
          </a:xfrm>
          <a:prstGeom prst="rect">
            <a:avLst/>
          </a:prstGeom>
        </p:spPr>
      </p:pic>
    </p:spTree>
    <p:extLst>
      <p:ext uri="{BB962C8B-B14F-4D97-AF65-F5344CB8AC3E}">
        <p14:creationId xmlns:p14="http://schemas.microsoft.com/office/powerpoint/2010/main" val="2900789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1727" y="1872000"/>
            <a:ext cx="7068546" cy="3114000"/>
          </a:xfrm>
          <a:prstGeom prst="rect">
            <a:avLst/>
          </a:prstGeom>
        </p:spPr>
      </p:pic>
    </p:spTree>
    <p:extLst>
      <p:ext uri="{BB962C8B-B14F-4D97-AF65-F5344CB8AC3E}">
        <p14:creationId xmlns:p14="http://schemas.microsoft.com/office/powerpoint/2010/main" val="3568870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283" y="1438148"/>
            <a:ext cx="7459433" cy="3981703"/>
          </a:xfrm>
          <a:prstGeom prst="rect">
            <a:avLst/>
          </a:prstGeom>
        </p:spPr>
      </p:pic>
    </p:spTree>
    <p:extLst>
      <p:ext uri="{BB962C8B-B14F-4D97-AF65-F5344CB8AC3E}">
        <p14:creationId xmlns:p14="http://schemas.microsoft.com/office/powerpoint/2010/main" val="2812761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1135" y="1717922"/>
            <a:ext cx="7589729" cy="3422156"/>
          </a:xfrm>
          <a:prstGeom prst="rect">
            <a:avLst/>
          </a:prstGeom>
        </p:spPr>
      </p:pic>
    </p:spTree>
    <p:extLst>
      <p:ext uri="{BB962C8B-B14F-4D97-AF65-F5344CB8AC3E}">
        <p14:creationId xmlns:p14="http://schemas.microsoft.com/office/powerpoint/2010/main" val="994337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524000" y="152401"/>
            <a:ext cx="9144000" cy="792163"/>
          </a:xfrm>
        </p:spPr>
        <p:txBody>
          <a:bodyPr>
            <a:normAutofit fontScale="90000"/>
          </a:bodyPr>
          <a:lstStyle/>
          <a:p>
            <a:r>
              <a:rPr lang="en-US" altLang="en-US" sz="3200">
                <a:solidFill>
                  <a:schemeClr val="accent2"/>
                </a:solidFill>
              </a:rPr>
              <a:t>Eddy correlation, gradient-flux, and bulk transfer methods</a:t>
            </a:r>
          </a:p>
        </p:txBody>
      </p:sp>
      <p:sp>
        <p:nvSpPr>
          <p:cNvPr id="2053" name="Rectangle 5"/>
          <p:cNvSpPr>
            <a:spLocks noGrp="1" noChangeArrowheads="1"/>
          </p:cNvSpPr>
          <p:nvPr>
            <p:ph type="body" idx="1"/>
          </p:nvPr>
        </p:nvSpPr>
        <p:spPr>
          <a:xfrm>
            <a:off x="1981200" y="990601"/>
            <a:ext cx="8229600" cy="5135563"/>
          </a:xfrm>
        </p:spPr>
        <p:txBody>
          <a:bodyPr/>
          <a:lstStyle/>
          <a:p>
            <a:r>
              <a:rPr lang="en-US" altLang="en-US"/>
              <a:t>According to Fick’s law the net vertical flux of water vapor across the earth’s surface is proportional to the specific humidity (concentration) gradient, a similar manner as for momentum and heat. </a:t>
            </a:r>
          </a:p>
          <a:p>
            <a:r>
              <a:rPr lang="en-US" altLang="en-US"/>
              <a:t>The proportionality coefficient for the vapor flux  is the molecular diffusivity for water vapor:</a:t>
            </a:r>
          </a:p>
        </p:txBody>
      </p:sp>
      <p:sp>
        <p:nvSpPr>
          <p:cNvPr id="2055" name="Rectangle 7"/>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4" name="Object 6"/>
          <p:cNvGraphicFramePr>
            <a:graphicFrameLocks noChangeAspect="1"/>
          </p:cNvGraphicFramePr>
          <p:nvPr/>
        </p:nvGraphicFramePr>
        <p:xfrm>
          <a:off x="4724400" y="4953000"/>
          <a:ext cx="2057400" cy="927100"/>
        </p:xfrm>
        <a:graphic>
          <a:graphicData uri="http://schemas.openxmlformats.org/presentationml/2006/ole">
            <mc:AlternateContent xmlns:mc="http://schemas.openxmlformats.org/markup-compatibility/2006">
              <mc:Choice xmlns:v="urn:schemas-microsoft-com:vml" Requires="v">
                <p:oleObj spid="_x0000_s3093" name="Equation" r:id="rId3" imgW="863225" imgH="393529" progId="Equation.3">
                  <p:embed/>
                </p:oleObj>
              </mc:Choice>
              <mc:Fallback>
                <p:oleObj name="Equation" r:id="rId3" imgW="86322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53000"/>
                        <a:ext cx="2057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1552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0"/>
            <a:ext cx="8229600" cy="1143000"/>
          </a:xfrm>
        </p:spPr>
        <p:txBody>
          <a:bodyPr/>
          <a:lstStyle/>
          <a:p>
            <a:endParaRPr lang="en-US" altLang="en-US"/>
          </a:p>
        </p:txBody>
      </p:sp>
      <p:sp>
        <p:nvSpPr>
          <p:cNvPr id="4099" name="Rectangle 3"/>
          <p:cNvSpPr>
            <a:spLocks noGrp="1" noChangeArrowheads="1"/>
          </p:cNvSpPr>
          <p:nvPr>
            <p:ph type="body" idx="1"/>
          </p:nvPr>
        </p:nvSpPr>
        <p:spPr>
          <a:xfrm>
            <a:off x="1981200" y="1143001"/>
            <a:ext cx="8229600" cy="4983163"/>
          </a:xfrm>
        </p:spPr>
        <p:txBody>
          <a:bodyPr/>
          <a:lstStyle/>
          <a:p>
            <a:r>
              <a:rPr lang="en-US" altLang="en-US"/>
              <a:t>This expression is only valid in the laminar viscous sublayer. </a:t>
            </a:r>
          </a:p>
          <a:p>
            <a:r>
              <a:rPr lang="en-US" altLang="en-US"/>
              <a:t>This mechanism operates at the air-water, air-soil, and air-vegetation interfaces.</a:t>
            </a:r>
          </a:p>
          <a:p>
            <a:r>
              <a:rPr lang="en-US" altLang="en-US"/>
              <a:t>The lower region of the surface boundary layer is almost always turbulent so that in this layer the water is transferred away from the molecular sublayer by turbulence. </a:t>
            </a:r>
          </a:p>
        </p:txBody>
      </p:sp>
    </p:spTree>
    <p:extLst>
      <p:ext uri="{BB962C8B-B14F-4D97-AF65-F5344CB8AC3E}">
        <p14:creationId xmlns:p14="http://schemas.microsoft.com/office/powerpoint/2010/main" val="2615411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81200" y="838200"/>
            <a:ext cx="8229600" cy="5791200"/>
          </a:xfrm>
        </p:spPr>
        <p:txBody>
          <a:bodyPr/>
          <a:lstStyle/>
          <a:p>
            <a:r>
              <a:rPr lang="en-US" altLang="en-US"/>
              <a:t>The vertical flux is the given by</a:t>
            </a:r>
          </a:p>
          <a:p>
            <a:endParaRPr lang="en-US" altLang="en-US"/>
          </a:p>
          <a:p>
            <a:r>
              <a:rPr lang="en-US" altLang="en-US"/>
              <a:t>The transport in this mixed layer depends on surface roughness, wind shear, and thermal stratification. </a:t>
            </a:r>
          </a:p>
          <a:p>
            <a:r>
              <a:rPr lang="en-US" altLang="en-US"/>
              <a:t>The rate of transfer of water vapor (evaporation) depends on all these factors as well as on the gradient of specific humidity. </a:t>
            </a:r>
          </a:p>
        </p:txBody>
      </p:sp>
      <p:sp>
        <p:nvSpPr>
          <p:cNvPr id="512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4" name="Object 4"/>
          <p:cNvGraphicFramePr>
            <a:graphicFrameLocks noChangeAspect="1"/>
          </p:cNvGraphicFramePr>
          <p:nvPr/>
        </p:nvGraphicFramePr>
        <p:xfrm>
          <a:off x="4572000" y="1295400"/>
          <a:ext cx="2209800" cy="776288"/>
        </p:xfrm>
        <a:graphic>
          <a:graphicData uri="http://schemas.openxmlformats.org/presentationml/2006/ole">
            <mc:AlternateContent xmlns:mc="http://schemas.openxmlformats.org/markup-compatibility/2006">
              <mc:Choice xmlns:v="urn:schemas-microsoft-com:vml" Requires="v">
                <p:oleObj spid="_x0000_s4117" name="Equation" r:id="rId3" imgW="672808" imgH="241195" progId="Equation.3">
                  <p:embed/>
                </p:oleObj>
              </mc:Choice>
              <mc:Fallback>
                <p:oleObj name="Equation" r:id="rId3" imgW="67280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400"/>
                        <a:ext cx="22098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5070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8229600" cy="715962"/>
          </a:xfrm>
        </p:spPr>
        <p:txBody>
          <a:bodyPr/>
          <a:lstStyle/>
          <a:p>
            <a:endParaRPr lang="en-US" altLang="en-US" sz="4000"/>
          </a:p>
        </p:txBody>
      </p:sp>
      <p:sp>
        <p:nvSpPr>
          <p:cNvPr id="6147" name="Rectangle 3"/>
          <p:cNvSpPr>
            <a:spLocks noGrp="1" noChangeArrowheads="1"/>
          </p:cNvSpPr>
          <p:nvPr>
            <p:ph type="body" idx="1"/>
          </p:nvPr>
        </p:nvSpPr>
        <p:spPr>
          <a:xfrm>
            <a:off x="1981200" y="1219201"/>
            <a:ext cx="8229600" cy="4906963"/>
          </a:xfrm>
        </p:spPr>
        <p:txBody>
          <a:bodyPr/>
          <a:lstStyle/>
          <a:p>
            <a:r>
              <a:rPr lang="en-US" altLang="en-US"/>
              <a:t>We can than accept a gradient-flux relation</a:t>
            </a:r>
          </a:p>
          <a:p>
            <a:endParaRPr lang="en-US" altLang="en-US"/>
          </a:p>
          <a:p>
            <a:endParaRPr lang="en-US" altLang="en-US"/>
          </a:p>
          <a:p>
            <a:r>
              <a:rPr lang="en-US" altLang="en-US"/>
              <a:t>Where by analogy the eddy diffusivity for water vapor      replaces the molecular diffusivity     .</a:t>
            </a:r>
          </a:p>
        </p:txBody>
      </p:sp>
      <p:sp>
        <p:nvSpPr>
          <p:cNvPr id="6149" name="Rectangle 5"/>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8" name="Object 4"/>
          <p:cNvGraphicFramePr>
            <a:graphicFrameLocks noChangeAspect="1"/>
          </p:cNvGraphicFramePr>
          <p:nvPr/>
        </p:nvGraphicFramePr>
        <p:xfrm>
          <a:off x="4419600" y="2209800"/>
          <a:ext cx="2286000" cy="977900"/>
        </p:xfrm>
        <a:graphic>
          <a:graphicData uri="http://schemas.openxmlformats.org/presentationml/2006/ole">
            <mc:AlternateContent xmlns:mc="http://schemas.openxmlformats.org/markup-compatibility/2006">
              <mc:Choice xmlns:v="urn:schemas-microsoft-com:vml" Requires="v">
                <p:oleObj spid="_x0000_s5179" name="Equation" r:id="rId3" imgW="914400" imgH="393700" progId="Equation.3">
                  <p:embed/>
                </p:oleObj>
              </mc:Choice>
              <mc:Fallback>
                <p:oleObj name="Equation" r:id="rId3" imgW="914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09800"/>
                        <a:ext cx="22860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0" name="Object 6"/>
          <p:cNvGraphicFramePr>
            <a:graphicFrameLocks noChangeAspect="1"/>
          </p:cNvGraphicFramePr>
          <p:nvPr/>
        </p:nvGraphicFramePr>
        <p:xfrm>
          <a:off x="4572000" y="4038601"/>
          <a:ext cx="533400" cy="474663"/>
        </p:xfrm>
        <a:graphic>
          <a:graphicData uri="http://schemas.openxmlformats.org/presentationml/2006/ole">
            <mc:AlternateContent xmlns:mc="http://schemas.openxmlformats.org/markup-compatibility/2006">
              <mc:Choice xmlns:v="urn:schemas-microsoft-com:vml" Requires="v">
                <p:oleObj spid="_x0000_s5180" name="Equation" r:id="rId5" imgW="253890" imgH="228501" progId="Equation.3">
                  <p:embed/>
                </p:oleObj>
              </mc:Choice>
              <mc:Fallback>
                <p:oleObj name="Equation" r:id="rId5" imgW="253890"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38601"/>
                        <a:ext cx="5334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2" name="Object 8"/>
          <p:cNvGraphicFramePr>
            <a:graphicFrameLocks noChangeAspect="1"/>
          </p:cNvGraphicFramePr>
          <p:nvPr/>
        </p:nvGraphicFramePr>
        <p:xfrm>
          <a:off x="4114801" y="4495800"/>
          <a:ext cx="511175" cy="533400"/>
        </p:xfrm>
        <a:graphic>
          <a:graphicData uri="http://schemas.openxmlformats.org/presentationml/2006/ole">
            <mc:AlternateContent xmlns:mc="http://schemas.openxmlformats.org/markup-compatibility/2006">
              <mc:Choice xmlns:v="urn:schemas-microsoft-com:vml" Requires="v">
                <p:oleObj spid="_x0000_s5181" name="Equation" r:id="rId7" imgW="215806" imgH="228501" progId="Equation.3">
                  <p:embed/>
                </p:oleObj>
              </mc:Choice>
              <mc:Fallback>
                <p:oleObj name="Equation" r:id="rId7" imgW="215806"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1" y="4495800"/>
                        <a:ext cx="5111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1156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74638"/>
            <a:ext cx="8229600" cy="411162"/>
          </a:xfrm>
        </p:spPr>
        <p:txBody>
          <a:bodyPr>
            <a:normAutofit fontScale="90000"/>
          </a:bodyPr>
          <a:lstStyle/>
          <a:p>
            <a:endParaRPr lang="en-US" altLang="en-US" sz="4000"/>
          </a:p>
        </p:txBody>
      </p:sp>
      <p:sp>
        <p:nvSpPr>
          <p:cNvPr id="7171" name="Rectangle 3"/>
          <p:cNvSpPr>
            <a:spLocks noGrp="1" noChangeArrowheads="1"/>
          </p:cNvSpPr>
          <p:nvPr>
            <p:ph type="body" idx="1"/>
          </p:nvPr>
        </p:nvSpPr>
        <p:spPr>
          <a:xfrm>
            <a:off x="1981200" y="838201"/>
            <a:ext cx="8229600" cy="5287963"/>
          </a:xfrm>
        </p:spPr>
        <p:txBody>
          <a:bodyPr/>
          <a:lstStyle/>
          <a:p>
            <a:endParaRPr lang="en-US" altLang="en-US"/>
          </a:p>
          <a:p>
            <a:r>
              <a:rPr lang="en-US" altLang="en-US"/>
              <a:t>In a similar way as in the bulk transfer approach for determining the heat flux, we can also write and equivalent expression for the evaporation as </a:t>
            </a:r>
          </a:p>
        </p:txBody>
      </p:sp>
      <p:sp>
        <p:nvSpPr>
          <p:cNvPr id="7173"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2" name="Object 4"/>
          <p:cNvGraphicFramePr>
            <a:graphicFrameLocks noChangeAspect="1"/>
          </p:cNvGraphicFramePr>
          <p:nvPr/>
        </p:nvGraphicFramePr>
        <p:xfrm>
          <a:off x="2895600" y="3962400"/>
          <a:ext cx="6400800" cy="920750"/>
        </p:xfrm>
        <a:graphic>
          <a:graphicData uri="http://schemas.openxmlformats.org/presentationml/2006/ole">
            <mc:AlternateContent xmlns:mc="http://schemas.openxmlformats.org/markup-compatibility/2006">
              <mc:Choice xmlns:v="urn:schemas-microsoft-com:vml" Requires="v">
                <p:oleObj spid="_x0000_s6165" name="Equation" r:id="rId3" imgW="1790700" imgH="254000" progId="Equation.3">
                  <p:embed/>
                </p:oleObj>
              </mc:Choice>
              <mc:Fallback>
                <p:oleObj name="Equation" r:id="rId3" imgW="17907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62400"/>
                        <a:ext cx="64008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8788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182562"/>
          </a:xfrm>
        </p:spPr>
        <p:txBody>
          <a:bodyPr>
            <a:normAutofit fontScale="90000"/>
          </a:bodyPr>
          <a:lstStyle/>
          <a:p>
            <a:endParaRPr lang="en-US" altLang="en-US" sz="4000"/>
          </a:p>
        </p:txBody>
      </p:sp>
      <p:sp>
        <p:nvSpPr>
          <p:cNvPr id="8195" name="Rectangle 3"/>
          <p:cNvSpPr>
            <a:spLocks noGrp="1" noChangeArrowheads="1"/>
          </p:cNvSpPr>
          <p:nvPr>
            <p:ph type="body" idx="1"/>
          </p:nvPr>
        </p:nvSpPr>
        <p:spPr>
          <a:xfrm>
            <a:off x="1981200" y="1752601"/>
            <a:ext cx="8229600" cy="4373563"/>
          </a:xfrm>
        </p:spPr>
        <p:txBody>
          <a:bodyPr/>
          <a:lstStyle/>
          <a:p>
            <a:r>
              <a:rPr lang="en-US" altLang="en-US"/>
              <a:t>Where        is the bulk transfer coefficient for water vapor. </a:t>
            </a:r>
          </a:p>
          <a:p>
            <a:r>
              <a:rPr lang="en-US" altLang="en-US"/>
              <a:t>The value of       is not well established particularly at high wind speeds, such as for                 .</a:t>
            </a:r>
          </a:p>
          <a:p>
            <a:endParaRPr lang="en-US" altLang="en-US"/>
          </a:p>
          <a:p>
            <a:endParaRPr lang="en-US" altLang="en-US"/>
          </a:p>
        </p:txBody>
      </p:sp>
      <p:sp>
        <p:nvSpPr>
          <p:cNvPr id="8197"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6" name="Object 4"/>
          <p:cNvGraphicFramePr>
            <a:graphicFrameLocks noChangeAspect="1"/>
          </p:cNvGraphicFramePr>
          <p:nvPr/>
        </p:nvGraphicFramePr>
        <p:xfrm>
          <a:off x="3733800" y="1752600"/>
          <a:ext cx="609600" cy="609600"/>
        </p:xfrm>
        <a:graphic>
          <a:graphicData uri="http://schemas.openxmlformats.org/presentationml/2006/ole">
            <mc:AlternateContent xmlns:mc="http://schemas.openxmlformats.org/markup-compatibility/2006">
              <mc:Choice xmlns:v="urn:schemas-microsoft-com:vml" Requires="v">
                <p:oleObj spid="_x0000_s7227" name="Equation" r:id="rId3" imgW="228600" imgH="228600" progId="Equation.3">
                  <p:embed/>
                </p:oleObj>
              </mc:Choice>
              <mc:Fallback>
                <p:oleObj name="Equation" r:id="rId3" imgW="228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7526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8" name="Object 6"/>
          <p:cNvGraphicFramePr>
            <a:graphicFrameLocks noChangeAspect="1"/>
          </p:cNvGraphicFramePr>
          <p:nvPr/>
        </p:nvGraphicFramePr>
        <p:xfrm>
          <a:off x="4724400" y="2819400"/>
          <a:ext cx="609600" cy="609600"/>
        </p:xfrm>
        <a:graphic>
          <a:graphicData uri="http://schemas.openxmlformats.org/presentationml/2006/ole">
            <mc:AlternateContent xmlns:mc="http://schemas.openxmlformats.org/markup-compatibility/2006">
              <mc:Choice xmlns:v="urn:schemas-microsoft-com:vml" Requires="v">
                <p:oleObj spid="_x0000_s7228" name="Equation" r:id="rId5" imgW="228600" imgH="228600" progId="Equation.3">
                  <p:embed/>
                </p:oleObj>
              </mc:Choice>
              <mc:Fallback>
                <p:oleObj name="Equation" r:id="rId5" imgW="228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19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00" name="Object 8"/>
          <p:cNvGraphicFramePr>
            <a:graphicFrameLocks noChangeAspect="1"/>
          </p:cNvGraphicFramePr>
          <p:nvPr/>
        </p:nvGraphicFramePr>
        <p:xfrm>
          <a:off x="2971800" y="3829051"/>
          <a:ext cx="1905000" cy="474663"/>
        </p:xfrm>
        <a:graphic>
          <a:graphicData uri="http://schemas.openxmlformats.org/presentationml/2006/ole">
            <mc:AlternateContent xmlns:mc="http://schemas.openxmlformats.org/markup-compatibility/2006">
              <mc:Choice xmlns:v="urn:schemas-microsoft-com:vml" Requires="v">
                <p:oleObj spid="_x0000_s7229" name="Equation" r:id="rId6" imgW="761669" imgH="253890" progId="Equation.3">
                  <p:embed/>
                </p:oleObj>
              </mc:Choice>
              <mc:Fallback>
                <p:oleObj name="Equation" r:id="rId6" imgW="761669"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829051"/>
                        <a:ext cx="19050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2526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117" r="10765" b="26493"/>
          <a:stretch/>
        </p:blipFill>
        <p:spPr>
          <a:xfrm>
            <a:off x="894192" y="671638"/>
            <a:ext cx="10792889" cy="3989262"/>
          </a:xfrm>
          <a:prstGeom prst="rect">
            <a:avLst/>
          </a:prstGeom>
        </p:spPr>
      </p:pic>
      <p:sp>
        <p:nvSpPr>
          <p:cNvPr id="3" name="TextBox 2"/>
          <p:cNvSpPr txBox="1"/>
          <p:nvPr/>
        </p:nvSpPr>
        <p:spPr>
          <a:xfrm>
            <a:off x="419100" y="4991100"/>
            <a:ext cx="11374773" cy="1200329"/>
          </a:xfrm>
          <a:prstGeom prst="rect">
            <a:avLst/>
          </a:prstGeom>
          <a:noFill/>
        </p:spPr>
        <p:txBody>
          <a:bodyPr wrap="square" rtlCol="0">
            <a:spAutoFit/>
          </a:bodyPr>
          <a:lstStyle/>
          <a:p>
            <a:pPr algn="ctr"/>
            <a:r>
              <a:rPr lang="en-US" sz="3600" dirty="0" smtClean="0">
                <a:solidFill>
                  <a:srgbClr val="C00000"/>
                </a:solidFill>
              </a:rPr>
              <a:t>Diurnal variation of the components of the surface energy budget in cloudless conditions at a rural mid-latitude site.</a:t>
            </a:r>
            <a:endParaRPr lang="en-US" sz="3600" dirty="0">
              <a:solidFill>
                <a:srgbClr val="C00000"/>
              </a:solidFill>
            </a:endParaRPr>
          </a:p>
        </p:txBody>
      </p:sp>
    </p:spTree>
    <p:extLst>
      <p:ext uri="{BB962C8B-B14F-4D97-AF65-F5344CB8AC3E}">
        <p14:creationId xmlns:p14="http://schemas.microsoft.com/office/powerpoint/2010/main" val="4196838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258762"/>
          </a:xfrm>
        </p:spPr>
        <p:txBody>
          <a:bodyPr>
            <a:normAutofit fontScale="90000"/>
          </a:bodyPr>
          <a:lstStyle/>
          <a:p>
            <a:endParaRPr lang="en-US" altLang="en-US" sz="4000"/>
          </a:p>
        </p:txBody>
      </p:sp>
      <p:sp>
        <p:nvSpPr>
          <p:cNvPr id="9219" name="Rectangle 3"/>
          <p:cNvSpPr>
            <a:spLocks noGrp="1" noChangeArrowheads="1"/>
          </p:cNvSpPr>
          <p:nvPr>
            <p:ph type="body" idx="1"/>
          </p:nvPr>
        </p:nvSpPr>
        <p:spPr>
          <a:xfrm>
            <a:off x="1981200" y="609601"/>
            <a:ext cx="8229600" cy="5516563"/>
          </a:xfrm>
        </p:spPr>
        <p:txBody>
          <a:bodyPr/>
          <a:lstStyle/>
          <a:p>
            <a:r>
              <a:rPr lang="en-US" altLang="en-US"/>
              <a:t>Sometimes               and               are used although they have a somewhat different behavior depending on the stability and wind shear or on the two factors combined in terms of the Richardson number.</a:t>
            </a:r>
          </a:p>
          <a:p>
            <a:r>
              <a:rPr lang="en-US" altLang="en-US"/>
              <a:t>The main difficulty in applying this last method is that the specific humidity at the surface q(0) is not easy to measure or estimate over land.</a:t>
            </a:r>
          </a:p>
          <a:p>
            <a:endParaRPr lang="en-US" altLang="en-US"/>
          </a:p>
        </p:txBody>
      </p:sp>
      <p:sp>
        <p:nvSpPr>
          <p:cNvPr id="9221" name="Rectangle 5"/>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p:cNvGraphicFramePr>
            <a:graphicFrameLocks noChangeAspect="1"/>
          </p:cNvGraphicFramePr>
          <p:nvPr/>
        </p:nvGraphicFramePr>
        <p:xfrm>
          <a:off x="4572000" y="627064"/>
          <a:ext cx="1524000" cy="581025"/>
        </p:xfrm>
        <a:graphic>
          <a:graphicData uri="http://schemas.openxmlformats.org/presentationml/2006/ole">
            <mc:AlternateContent xmlns:mc="http://schemas.openxmlformats.org/markup-compatibility/2006">
              <mc:Choice xmlns:v="urn:schemas-microsoft-com:vml" Requires="v">
                <p:oleObj spid="_x0000_s8232" name="Equation" r:id="rId3" imgW="596900" imgH="228600" progId="Equation.3">
                  <p:embed/>
                </p:oleObj>
              </mc:Choice>
              <mc:Fallback>
                <p:oleObj name="Equation" r:id="rId3" imgW="596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27064"/>
                        <a:ext cx="15240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7"/>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2" name="Object 6"/>
          <p:cNvGraphicFramePr>
            <a:graphicFrameLocks noChangeAspect="1"/>
          </p:cNvGraphicFramePr>
          <p:nvPr/>
        </p:nvGraphicFramePr>
        <p:xfrm>
          <a:off x="6934200" y="657225"/>
          <a:ext cx="1447800" cy="528638"/>
        </p:xfrm>
        <a:graphic>
          <a:graphicData uri="http://schemas.openxmlformats.org/presentationml/2006/ole">
            <mc:AlternateContent xmlns:mc="http://schemas.openxmlformats.org/markup-compatibility/2006">
              <mc:Choice xmlns:v="urn:schemas-microsoft-com:vml" Requires="v">
                <p:oleObj spid="_x0000_s8233" name="Equation" r:id="rId5" imgW="596641" imgH="215806" progId="Equation.3">
                  <p:embed/>
                </p:oleObj>
              </mc:Choice>
              <mc:Fallback>
                <p:oleObj name="Equation" r:id="rId5" imgW="59664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57225"/>
                        <a:ext cx="144780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1680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52401"/>
            <a:ext cx="8229600" cy="792163"/>
          </a:xfrm>
        </p:spPr>
        <p:txBody>
          <a:bodyPr/>
          <a:lstStyle/>
          <a:p>
            <a:r>
              <a:rPr lang="en-US" altLang="en-US">
                <a:solidFill>
                  <a:schemeClr val="accent2"/>
                </a:solidFill>
              </a:rPr>
              <a:t>Energy balance method</a:t>
            </a:r>
          </a:p>
        </p:txBody>
      </p:sp>
      <p:sp>
        <p:nvSpPr>
          <p:cNvPr id="10243" name="Rectangle 3"/>
          <p:cNvSpPr>
            <a:spLocks noGrp="1" noChangeArrowheads="1"/>
          </p:cNvSpPr>
          <p:nvPr>
            <p:ph type="body" idx="1"/>
          </p:nvPr>
        </p:nvSpPr>
        <p:spPr>
          <a:xfrm>
            <a:off x="1981200" y="990601"/>
            <a:ext cx="8229600" cy="5135563"/>
          </a:xfrm>
        </p:spPr>
        <p:txBody>
          <a:bodyPr/>
          <a:lstStyle/>
          <a:p>
            <a:r>
              <a:rPr lang="en-US" altLang="en-US"/>
              <a:t>The energy equation at the surface (6.40) can be written as </a:t>
            </a:r>
          </a:p>
          <a:p>
            <a:endParaRPr lang="en-US" altLang="en-US"/>
          </a:p>
          <a:p>
            <a:r>
              <a:rPr lang="en-US" altLang="en-US"/>
              <a:t>Solving for E we find</a:t>
            </a:r>
          </a:p>
          <a:p>
            <a:endParaRPr lang="en-US" altLang="en-US"/>
          </a:p>
          <a:p>
            <a:r>
              <a:rPr lang="en-US" altLang="en-US"/>
              <a:t>where B is the Bowen ratio.</a:t>
            </a:r>
          </a:p>
          <a:p>
            <a:r>
              <a:rPr lang="en-US" altLang="en-US"/>
              <a:t>Knowing the Bowen ratio and the other fluxes, this can be used to compute the evapotranspiration.</a:t>
            </a:r>
          </a:p>
        </p:txBody>
      </p:sp>
      <p:sp>
        <p:nvSpPr>
          <p:cNvPr id="10245" name="Rectangle 5"/>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nvGraphicFramePr>
        <p:xfrm>
          <a:off x="2590800" y="1981201"/>
          <a:ext cx="6324600" cy="677863"/>
        </p:xfrm>
        <a:graphic>
          <a:graphicData uri="http://schemas.openxmlformats.org/presentationml/2006/ole">
            <mc:AlternateContent xmlns:mc="http://schemas.openxmlformats.org/markup-compatibility/2006">
              <mc:Choice xmlns:v="urn:schemas-microsoft-com:vml" Requires="v">
                <p:oleObj spid="_x0000_s9256" name="Equation" r:id="rId3" imgW="2400300" imgH="254000" progId="Equation.3">
                  <p:embed/>
                </p:oleObj>
              </mc:Choice>
              <mc:Fallback>
                <p:oleObj name="Equation" r:id="rId3" imgW="24003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1"/>
                        <a:ext cx="632460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7"/>
          <p:cNvSpPr>
            <a:spLocks noChangeArrowheads="1"/>
          </p:cNvSpPr>
          <p:nvPr/>
        </p:nvSpPr>
        <p:spPr bwMode="auto">
          <a:xfrm>
            <a:off x="1524001"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nvGraphicFramePr>
        <p:xfrm>
          <a:off x="2590800" y="3276600"/>
          <a:ext cx="6629400" cy="660400"/>
        </p:xfrm>
        <a:graphic>
          <a:graphicData uri="http://schemas.openxmlformats.org/presentationml/2006/ole">
            <mc:AlternateContent xmlns:mc="http://schemas.openxmlformats.org/markup-compatibility/2006">
              <mc:Choice xmlns:v="urn:schemas-microsoft-com:vml" Requires="v">
                <p:oleObj spid="_x0000_s9257" name="Equation" r:id="rId5" imgW="2578100" imgH="254000" progId="Equation.3">
                  <p:embed/>
                </p:oleObj>
              </mc:Choice>
              <mc:Fallback>
                <p:oleObj name="Equation" r:id="rId5" imgW="25781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276600"/>
                        <a:ext cx="66294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7322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229600" cy="182562"/>
          </a:xfrm>
        </p:spPr>
        <p:txBody>
          <a:bodyPr>
            <a:normAutofit fontScale="90000"/>
          </a:bodyPr>
          <a:lstStyle/>
          <a:p>
            <a:endParaRPr lang="en-US" altLang="en-US" sz="4000"/>
          </a:p>
        </p:txBody>
      </p:sp>
      <p:sp>
        <p:nvSpPr>
          <p:cNvPr id="11267" name="Rectangle 3"/>
          <p:cNvSpPr>
            <a:spLocks noGrp="1" noChangeArrowheads="1"/>
          </p:cNvSpPr>
          <p:nvPr>
            <p:ph type="body" idx="1"/>
          </p:nvPr>
        </p:nvSpPr>
        <p:spPr>
          <a:xfrm>
            <a:off x="1981200" y="457201"/>
            <a:ext cx="8229600" cy="5668963"/>
          </a:xfrm>
        </p:spPr>
        <p:txBody>
          <a:bodyPr/>
          <a:lstStyle/>
          <a:p>
            <a:endParaRPr lang="en-US" altLang="en-US"/>
          </a:p>
          <a:p>
            <a:endParaRPr lang="en-US" altLang="en-US"/>
          </a:p>
          <a:p>
            <a:r>
              <a:rPr lang="en-US" altLang="en-US"/>
              <a:t>The Bowen ratio can be computed from the gradient-flux relationship for heat (10.33) and water vapor (10.37), assuming that              : </a:t>
            </a:r>
          </a:p>
          <a:p>
            <a:endParaRPr lang="en-US" altLang="en-US"/>
          </a:p>
        </p:txBody>
      </p:sp>
      <p:sp>
        <p:nvSpPr>
          <p:cNvPr id="11269"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nvGraphicFramePr>
        <p:xfrm>
          <a:off x="3124200" y="3124200"/>
          <a:ext cx="1524000" cy="546100"/>
        </p:xfrm>
        <a:graphic>
          <a:graphicData uri="http://schemas.openxmlformats.org/presentationml/2006/ole">
            <mc:AlternateContent xmlns:mc="http://schemas.openxmlformats.org/markup-compatibility/2006">
              <mc:Choice xmlns:v="urn:schemas-microsoft-com:vml" Requires="v">
                <p:oleObj spid="_x0000_s10299" name="Equation" r:id="rId3" imgW="634725" imgH="228501" progId="Equation.3">
                  <p:embed/>
                </p:oleObj>
              </mc:Choice>
              <mc:Fallback>
                <p:oleObj name="Equation" r:id="rId3" imgW="634725"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15240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p:cNvGraphicFramePr>
            <a:graphicFrameLocks noChangeAspect="1"/>
          </p:cNvGraphicFramePr>
          <p:nvPr/>
        </p:nvGraphicFramePr>
        <p:xfrm>
          <a:off x="2362200" y="3810000"/>
          <a:ext cx="2514600" cy="1244600"/>
        </p:xfrm>
        <a:graphic>
          <a:graphicData uri="http://schemas.openxmlformats.org/presentationml/2006/ole">
            <mc:AlternateContent xmlns:mc="http://schemas.openxmlformats.org/markup-compatibility/2006">
              <mc:Choice xmlns:v="urn:schemas-microsoft-com:vml" Requires="v">
                <p:oleObj spid="_x0000_s10300" name="Equation" r:id="rId5" imgW="927100" imgH="457200" progId="Equation.3">
                  <p:embed/>
                </p:oleObj>
              </mc:Choice>
              <mc:Fallback>
                <p:oleObj name="Equation" r:id="rId5" imgW="927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810000"/>
                        <a:ext cx="25146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 Box 8"/>
          <p:cNvSpPr txBox="1">
            <a:spLocks noChangeArrowheads="1"/>
          </p:cNvSpPr>
          <p:nvPr/>
        </p:nvSpPr>
        <p:spPr bwMode="auto">
          <a:xfrm>
            <a:off x="5334000" y="4267201"/>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or</a:t>
            </a:r>
          </a:p>
        </p:txBody>
      </p:sp>
      <p:sp>
        <p:nvSpPr>
          <p:cNvPr id="11274" name="Rectangle 10"/>
          <p:cNvSpPr>
            <a:spLocks noChangeArrowheads="1"/>
          </p:cNvSpPr>
          <p:nvPr/>
        </p:nvSpPr>
        <p:spPr bwMode="auto">
          <a:xfrm>
            <a:off x="1524001" y="4387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3" name="Object 9"/>
          <p:cNvGraphicFramePr>
            <a:graphicFrameLocks noChangeAspect="1"/>
          </p:cNvGraphicFramePr>
          <p:nvPr/>
        </p:nvGraphicFramePr>
        <p:xfrm>
          <a:off x="6172200" y="3810001"/>
          <a:ext cx="3733800" cy="1141413"/>
        </p:xfrm>
        <a:graphic>
          <a:graphicData uri="http://schemas.openxmlformats.org/presentationml/2006/ole">
            <mc:AlternateContent xmlns:mc="http://schemas.openxmlformats.org/markup-compatibility/2006">
              <mc:Choice xmlns:v="urn:schemas-microsoft-com:vml" Requires="v">
                <p:oleObj spid="_x0000_s10301" name="Equation" r:id="rId7" imgW="1498600" imgH="457200" progId="Equation.3">
                  <p:embed/>
                </p:oleObj>
              </mc:Choice>
              <mc:Fallback>
                <p:oleObj name="Equation" r:id="rId7" imgW="14986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810001"/>
                        <a:ext cx="3733800"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7815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106362"/>
          </a:xfrm>
        </p:spPr>
        <p:txBody>
          <a:bodyPr>
            <a:normAutofit fontScale="90000"/>
          </a:bodyPr>
          <a:lstStyle/>
          <a:p>
            <a:endParaRPr lang="en-US" altLang="en-US" sz="4000"/>
          </a:p>
        </p:txBody>
      </p:sp>
      <p:sp>
        <p:nvSpPr>
          <p:cNvPr id="12291" name="Rectangle 3"/>
          <p:cNvSpPr>
            <a:spLocks noGrp="1" noChangeArrowheads="1"/>
          </p:cNvSpPr>
          <p:nvPr>
            <p:ph type="body" idx="1"/>
          </p:nvPr>
        </p:nvSpPr>
        <p:spPr>
          <a:xfrm>
            <a:off x="1981200" y="838201"/>
            <a:ext cx="8229600" cy="5287963"/>
          </a:xfrm>
        </p:spPr>
        <p:txBody>
          <a:bodyPr/>
          <a:lstStyle/>
          <a:p>
            <a:r>
              <a:rPr lang="en-US" altLang="en-US"/>
              <a:t>Thus, to evaluate B one needs to measure the temperature difference                  and the specific humidity difference       between two levels in the surface mixed layer.</a:t>
            </a:r>
          </a:p>
          <a:p>
            <a:r>
              <a:rPr lang="en-US" altLang="en-US"/>
              <a:t>                                     ,we can express B in terms on the vapor pressure e instead of q, so that</a:t>
            </a:r>
          </a:p>
        </p:txBody>
      </p:sp>
      <p:sp>
        <p:nvSpPr>
          <p:cNvPr id="12293"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nvGraphicFramePr>
        <p:xfrm>
          <a:off x="7239000" y="1354139"/>
          <a:ext cx="1981200" cy="541337"/>
        </p:xfrm>
        <a:graphic>
          <a:graphicData uri="http://schemas.openxmlformats.org/presentationml/2006/ole">
            <mc:AlternateContent xmlns:mc="http://schemas.openxmlformats.org/markup-compatibility/2006">
              <mc:Choice xmlns:v="urn:schemas-microsoft-com:vml" Requires="v">
                <p:oleObj spid="_x0000_s11342" name="Equation" r:id="rId3" imgW="799753" imgH="215806" progId="Equation.3">
                  <p:embed/>
                </p:oleObj>
              </mc:Choice>
              <mc:Fallback>
                <p:oleObj name="Equation" r:id="rId3" imgW="799753"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354139"/>
                        <a:ext cx="19812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4" name="Object 6"/>
          <p:cNvGraphicFramePr>
            <a:graphicFrameLocks noChangeAspect="1"/>
          </p:cNvGraphicFramePr>
          <p:nvPr/>
        </p:nvGraphicFramePr>
        <p:xfrm>
          <a:off x="8001000" y="1825625"/>
          <a:ext cx="1905000" cy="527050"/>
        </p:xfrm>
        <a:graphic>
          <a:graphicData uri="http://schemas.openxmlformats.org/presentationml/2006/ole">
            <mc:AlternateContent xmlns:mc="http://schemas.openxmlformats.org/markup-compatibility/2006">
              <mc:Choice xmlns:v="urn:schemas-microsoft-com:vml" Requires="v">
                <p:oleObj spid="_x0000_s11343" name="Equation" r:id="rId5" imgW="787058" imgH="215806" progId="Equation.3">
                  <p:embed/>
                </p:oleObj>
              </mc:Choice>
              <mc:Fallback>
                <p:oleObj name="Equation" r:id="rId5" imgW="787058"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825625"/>
                        <a:ext cx="19050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6" name="Object 8"/>
          <p:cNvGraphicFramePr>
            <a:graphicFrameLocks noChangeAspect="1"/>
          </p:cNvGraphicFramePr>
          <p:nvPr/>
        </p:nvGraphicFramePr>
        <p:xfrm>
          <a:off x="2438400" y="3438525"/>
          <a:ext cx="4038600" cy="438150"/>
        </p:xfrm>
        <a:graphic>
          <a:graphicData uri="http://schemas.openxmlformats.org/presentationml/2006/ole">
            <mc:AlternateContent xmlns:mc="http://schemas.openxmlformats.org/markup-compatibility/2006">
              <mc:Choice xmlns:v="urn:schemas-microsoft-com:vml" Requires="v">
                <p:oleObj spid="_x0000_s11344" name="Equation" r:id="rId7" imgW="2019300" imgH="215900" progId="Equation.3">
                  <p:embed/>
                </p:oleObj>
              </mc:Choice>
              <mc:Fallback>
                <p:oleObj name="Equation" r:id="rId7" imgW="20193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438525"/>
                        <a:ext cx="40386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9" name="Rectangle 11"/>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8" name="Object 10"/>
          <p:cNvGraphicFramePr>
            <a:graphicFrameLocks noChangeAspect="1"/>
          </p:cNvGraphicFramePr>
          <p:nvPr/>
        </p:nvGraphicFramePr>
        <p:xfrm>
          <a:off x="4267200" y="5176838"/>
          <a:ext cx="3810000" cy="1039812"/>
        </p:xfrm>
        <a:graphic>
          <a:graphicData uri="http://schemas.openxmlformats.org/presentationml/2006/ole">
            <mc:AlternateContent xmlns:mc="http://schemas.openxmlformats.org/markup-compatibility/2006">
              <mc:Choice xmlns:v="urn:schemas-microsoft-com:vml" Requires="v">
                <p:oleObj spid="_x0000_s11345" name="Equation" r:id="rId9" imgW="1536700" imgH="419100" progId="Equation.3">
                  <p:embed/>
                </p:oleObj>
              </mc:Choice>
              <mc:Fallback>
                <p:oleObj name="Equation" r:id="rId9" imgW="15367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5176838"/>
                        <a:ext cx="3810000" cy="103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9986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pPr>
              <a:buFontTx/>
              <a:buNone/>
            </a:pPr>
            <a:r>
              <a:rPr lang="en-US" altLang="en-US"/>
              <a:t>	where</a:t>
            </a:r>
          </a:p>
          <a:p>
            <a:pPr>
              <a:buFontTx/>
              <a:buNone/>
            </a:pPr>
            <a:endParaRPr lang="en-US" altLang="en-US"/>
          </a:p>
          <a:p>
            <a:pPr>
              <a:buFontTx/>
              <a:buNone/>
            </a:pPr>
            <a:endParaRPr lang="en-US" altLang="en-US"/>
          </a:p>
          <a:p>
            <a:pPr>
              <a:buFontTx/>
              <a:buNone/>
            </a:pPr>
            <a:r>
              <a:rPr lang="en-US" altLang="en-US"/>
              <a:t>	is the Bowen constant, the well-known psychomotor constant with a mean value of   mb º      for p=1000 mb.</a:t>
            </a:r>
          </a:p>
        </p:txBody>
      </p:sp>
      <p:sp>
        <p:nvSpPr>
          <p:cNvPr id="13317" name="Rectangle 5"/>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nvGraphicFramePr>
        <p:xfrm>
          <a:off x="3657600" y="2057400"/>
          <a:ext cx="2438400" cy="1258888"/>
        </p:xfrm>
        <a:graphic>
          <a:graphicData uri="http://schemas.openxmlformats.org/presentationml/2006/ole">
            <mc:AlternateContent xmlns:mc="http://schemas.openxmlformats.org/markup-compatibility/2006">
              <mc:Choice xmlns:v="urn:schemas-microsoft-com:vml" Requires="v">
                <p:oleObj spid="_x0000_s12328" name="Equation" r:id="rId3" imgW="889000" imgH="457200" progId="Equation.3">
                  <p:embed/>
                </p:oleObj>
              </mc:Choice>
              <mc:Fallback>
                <p:oleObj name="Equation" r:id="rId3" imgW="889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57400"/>
                        <a:ext cx="2438400"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Rectangle 7"/>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8" name="Object 6"/>
          <p:cNvGraphicFramePr>
            <a:graphicFrameLocks noChangeAspect="1"/>
          </p:cNvGraphicFramePr>
          <p:nvPr/>
        </p:nvGraphicFramePr>
        <p:xfrm>
          <a:off x="3886200" y="4343401"/>
          <a:ext cx="609600" cy="474663"/>
        </p:xfrm>
        <a:graphic>
          <a:graphicData uri="http://schemas.openxmlformats.org/presentationml/2006/ole">
            <mc:AlternateContent xmlns:mc="http://schemas.openxmlformats.org/markup-compatibility/2006">
              <mc:Choice xmlns:v="urn:schemas-microsoft-com:vml" Requires="v">
                <p:oleObj spid="_x0000_s12329" name="Equation" r:id="rId5" imgW="253780" imgH="203024" progId="Equation.3">
                  <p:embed/>
                </p:oleObj>
              </mc:Choice>
              <mc:Fallback>
                <p:oleObj name="Equation" r:id="rId5" imgW="253780"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343401"/>
                        <a:ext cx="6096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4176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7305" y="208548"/>
            <a:ext cx="12689305" cy="5355312"/>
          </a:xfrm>
          <a:prstGeom prst="rect">
            <a:avLst/>
          </a:prstGeom>
        </p:spPr>
        <p:txBody>
          <a:bodyPr wrap="square">
            <a:spAutoFit/>
          </a:bodyPr>
          <a:lstStyle/>
          <a:p>
            <a:r>
              <a:rPr lang="en-US" dirty="0"/>
              <a:t>Eddy correlation, gradient-flux, and bulk transfer methods</a:t>
            </a:r>
          </a:p>
          <a:p>
            <a:endParaRPr lang="en-US" dirty="0"/>
          </a:p>
          <a:p>
            <a:r>
              <a:rPr lang="en-US" dirty="0"/>
              <a:t>	According to Fick’s law the net vertical flux of water vapor across the earth’s surface is proportional to the specific humidity (concentration) gradient, in a similar manner as for momentum and heat. The proportionality coefficient for the vapor flux   is the molecular diffusivity for water vapor:</a:t>
            </a:r>
          </a:p>
          <a:p>
            <a:r>
              <a:rPr lang="en-US" dirty="0"/>
              <a:t> </a:t>
            </a:r>
          </a:p>
          <a:p>
            <a:endParaRPr lang="en-US" dirty="0"/>
          </a:p>
          <a:p>
            <a:r>
              <a:rPr lang="en-US" dirty="0"/>
              <a:t>This expression is only valid in the laminar viscous sublayer, where the molecular exchange is the prevalent transfer mechanism. This mechanism operates at the air-water, air-soil, and air-vegetation interfaces.</a:t>
            </a:r>
          </a:p>
          <a:p>
            <a:r>
              <a:rPr lang="en-US" dirty="0"/>
              <a:t>	The lower region of the surface boundary layer is almost always turbulent so that in this layer the water is transferred away from the molecular sublayer by turbulence. The vertical flux is the given by</a:t>
            </a:r>
          </a:p>
          <a:p>
            <a:r>
              <a:rPr lang="en-US" dirty="0"/>
              <a:t> </a:t>
            </a:r>
          </a:p>
          <a:p>
            <a:endParaRPr lang="en-US" dirty="0"/>
          </a:p>
          <a:p>
            <a:r>
              <a:rPr lang="en-US" dirty="0"/>
              <a:t>The transport in this mixed layer depends on surface roughness, wind shear, and thermal stratification. Therefore, the rate of transfer of water vapor (evaporation) depends on all these factors as well as on the gradient of specific humidity. We can than accept a gradient-flux relation</a:t>
            </a:r>
          </a:p>
          <a:p>
            <a:r>
              <a:rPr lang="en-US" dirty="0"/>
              <a:t> </a:t>
            </a:r>
          </a:p>
          <a:p>
            <a:endParaRPr lang="en-US" dirty="0"/>
          </a:p>
          <a:p>
            <a:r>
              <a:rPr lang="en-US" dirty="0"/>
              <a:t>Where by analogy the eddy diffusivity for water vapor   replaces the molecular diffusivity  .</a:t>
            </a:r>
          </a:p>
        </p:txBody>
      </p:sp>
      <p:sp>
        <p:nvSpPr>
          <p:cNvPr id="16" name="Rectangle 15"/>
          <p:cNvSpPr>
            <a:spLocks noChangeArrowheads="1"/>
          </p:cNvSpPr>
          <p:nvPr/>
        </p:nvSpPr>
        <p:spPr bwMode="auto">
          <a:xfrm>
            <a:off x="497305" y="2085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a:spLocks noChangeArrowheads="1"/>
          </p:cNvSpPr>
          <p:nvPr/>
        </p:nvSpPr>
        <p:spPr bwMode="auto">
          <a:xfrm>
            <a:off x="497305" y="73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a:stretch>
            <a:fillRect/>
          </a:stretch>
        </p:blipFill>
        <p:spPr>
          <a:xfrm>
            <a:off x="5757515" y="3310298"/>
            <a:ext cx="676969" cy="237404"/>
          </a:xfrm>
          <a:prstGeom prst="rect">
            <a:avLst/>
          </a:prstGeom>
        </p:spPr>
      </p:pic>
      <p:pic>
        <p:nvPicPr>
          <p:cNvPr id="26" name="Picture 25"/>
          <p:cNvPicPr>
            <a:picLocks noChangeAspect="1"/>
          </p:cNvPicPr>
          <p:nvPr/>
        </p:nvPicPr>
        <p:blipFill>
          <a:blip r:embed="rId3"/>
          <a:stretch>
            <a:fillRect/>
          </a:stretch>
        </p:blipFill>
        <p:spPr>
          <a:xfrm>
            <a:off x="5877437" y="1614594"/>
            <a:ext cx="866667" cy="409524"/>
          </a:xfrm>
          <a:prstGeom prst="rect">
            <a:avLst/>
          </a:prstGeom>
        </p:spPr>
      </p:pic>
      <p:pic>
        <p:nvPicPr>
          <p:cNvPr id="27" name="Picture 26"/>
          <p:cNvPicPr>
            <a:picLocks noChangeAspect="1"/>
          </p:cNvPicPr>
          <p:nvPr/>
        </p:nvPicPr>
        <p:blipFill>
          <a:blip r:embed="rId4"/>
          <a:stretch>
            <a:fillRect/>
          </a:stretch>
        </p:blipFill>
        <p:spPr>
          <a:xfrm>
            <a:off x="5312776" y="4833882"/>
            <a:ext cx="923810" cy="409524"/>
          </a:xfrm>
          <a:prstGeom prst="rect">
            <a:avLst/>
          </a:prstGeom>
        </p:spPr>
      </p:pic>
    </p:spTree>
    <p:extLst>
      <p:ext uri="{BB962C8B-B14F-4D97-AF65-F5344CB8AC3E}">
        <p14:creationId xmlns:p14="http://schemas.microsoft.com/office/powerpoint/2010/main" val="3636735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7158" y="396315"/>
            <a:ext cx="6096000" cy="1477328"/>
          </a:xfrm>
          <a:prstGeom prst="rect">
            <a:avLst/>
          </a:prstGeom>
        </p:spPr>
        <p:txBody>
          <a:bodyPr>
            <a:spAutoFit/>
          </a:bodyPr>
          <a:lstStyle/>
          <a:p>
            <a:r>
              <a:rPr lang="en-US" dirty="0"/>
              <a:t>Where by analogy the eddy diffusivity for water vapor   replaces the molecular diffusivity  .</a:t>
            </a:r>
          </a:p>
          <a:p>
            <a:r>
              <a:rPr lang="en-US" dirty="0"/>
              <a:t>	In a similar way as in the bulk transfer approach for determining the heat flux, (10.34), we can also write and equivalent expression for the evaporation as</a:t>
            </a:r>
          </a:p>
        </p:txBody>
      </p:sp>
      <p:pic>
        <p:nvPicPr>
          <p:cNvPr id="8" name="Picture 7"/>
          <p:cNvPicPr>
            <a:picLocks noChangeAspect="1"/>
          </p:cNvPicPr>
          <p:nvPr/>
        </p:nvPicPr>
        <p:blipFill>
          <a:blip r:embed="rId2"/>
          <a:stretch>
            <a:fillRect/>
          </a:stretch>
        </p:blipFill>
        <p:spPr>
          <a:xfrm>
            <a:off x="5244126" y="2108551"/>
            <a:ext cx="1800000" cy="266667"/>
          </a:xfrm>
          <a:prstGeom prst="rect">
            <a:avLst/>
          </a:prstGeom>
        </p:spPr>
      </p:pic>
      <p:sp>
        <p:nvSpPr>
          <p:cNvPr id="9" name="Rectangle 8"/>
          <p:cNvSpPr/>
          <p:nvPr/>
        </p:nvSpPr>
        <p:spPr>
          <a:xfrm>
            <a:off x="2983831" y="2747534"/>
            <a:ext cx="6096000" cy="3416320"/>
          </a:xfrm>
          <a:prstGeom prst="rect">
            <a:avLst/>
          </a:prstGeom>
        </p:spPr>
        <p:txBody>
          <a:bodyPr>
            <a:spAutoFit/>
          </a:bodyPr>
          <a:lstStyle/>
          <a:p>
            <a:r>
              <a:rPr lang="en-US" dirty="0"/>
              <a:t>Where   is the bulk transfer coefficient for water vapor. Over land, Eq. (10.38) gives only a measure of the potential not necessarily the actual evaporation. The value of   is not well established particularly at high wind speeds, such as for , for which there are as yet no direct estimates. Sometimes for convenience   and   are used although they have a somewhat different behavior depending on the stability and wind shear or on the two factors combined in terms of the Richardson number (10.22). The main difficulty in applying this last method is that the specific humidity at the surface q(0) is not easy to measure or estimate over land.</a:t>
            </a:r>
          </a:p>
          <a:p>
            <a:endParaRPr lang="en-US" dirty="0"/>
          </a:p>
        </p:txBody>
      </p:sp>
    </p:spTree>
    <p:extLst>
      <p:ext uri="{BB962C8B-B14F-4D97-AF65-F5344CB8AC3E}">
        <p14:creationId xmlns:p14="http://schemas.microsoft.com/office/powerpoint/2010/main" val="4094954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07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151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Evaporative processes play a critical role in the climate</a:t>
            </a:r>
          </a:p>
          <a:p>
            <a:r>
              <a:rPr lang="en-US" dirty="0"/>
              <a:t>system, coupling the surface and the atmosphere and</a:t>
            </a:r>
          </a:p>
          <a:p>
            <a:r>
              <a:rPr lang="en-US" dirty="0"/>
              <a:t>linking the water, energy, and carbon cycles.</a:t>
            </a:r>
          </a:p>
        </p:txBody>
      </p:sp>
    </p:spTree>
    <p:extLst>
      <p:ext uri="{BB962C8B-B14F-4D97-AF65-F5344CB8AC3E}">
        <p14:creationId xmlns:p14="http://schemas.microsoft.com/office/powerpoint/2010/main" val="156509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1061987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144379" y="0"/>
            <a:ext cx="1182303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smtClean="0">
                <a:solidFill>
                  <a:srgbClr val="CC0000"/>
                </a:solidFill>
              </a:rPr>
              <a:t>Main </a:t>
            </a:r>
            <a:r>
              <a:rPr lang="en-US" altLang="en-US" sz="2800" dirty="0">
                <a:solidFill>
                  <a:srgbClr val="CC0000"/>
                </a:solidFill>
              </a:rPr>
              <a:t>layers of the atmosphere</a:t>
            </a:r>
            <a:r>
              <a:rPr lang="en-US" altLang="en-US" sz="2800" dirty="0">
                <a:solidFill>
                  <a:srgbClr val="B09040"/>
                </a:solidFill>
                <a:latin typeface="Times New Roman" panose="02020603050405020304" pitchFamily="18" charset="0"/>
                <a:cs typeface="Times New Roman" panose="02020603050405020304" pitchFamily="18" charset="0"/>
              </a:rPr>
              <a:t> </a:t>
            </a:r>
            <a:br>
              <a:rPr lang="en-US" altLang="en-US" sz="2800" dirty="0">
                <a:solidFill>
                  <a:srgbClr val="B09040"/>
                </a:solidFill>
                <a:latin typeface="Times New Roman" panose="02020603050405020304" pitchFamily="18" charset="0"/>
                <a:cs typeface="Times New Roman" panose="02020603050405020304" pitchFamily="18" charset="0"/>
              </a:rPr>
            </a:br>
            <a:r>
              <a:rPr lang="en-US" altLang="en-US" sz="2800" b="1" dirty="0">
                <a:solidFill>
                  <a:srgbClr val="002060"/>
                </a:solidFill>
                <a:latin typeface="Times New Roman" panose="02020603050405020304" pitchFamily="18" charset="0"/>
                <a:cs typeface="Times New Roman" panose="02020603050405020304" pitchFamily="18" charset="0"/>
              </a:rPr>
              <a:t>Troposphere, Stratosphere</a:t>
            </a:r>
            <a:r>
              <a:rPr lang="en-US" altLang="en-US" sz="2800" b="1" dirty="0">
                <a:solidFill>
                  <a:srgbClr val="002060"/>
                </a:solidFill>
                <a:latin typeface="normal verdana"/>
              </a:rPr>
              <a:t>, </a:t>
            </a:r>
            <a:r>
              <a:rPr lang="en-US" altLang="en-US" sz="2800" b="1" dirty="0">
                <a:solidFill>
                  <a:srgbClr val="002060"/>
                </a:solidFill>
                <a:latin typeface="Times New Roman" panose="02020603050405020304" pitchFamily="18" charset="0"/>
                <a:cs typeface="Times New Roman" panose="02020603050405020304" pitchFamily="18" charset="0"/>
              </a:rPr>
              <a:t>Mesosphere, Thermosphere</a:t>
            </a:r>
            <a:r>
              <a:rPr lang="en-US" altLang="en-US" sz="2800" dirty="0">
                <a:solidFill>
                  <a:srgbClr val="B09040"/>
                </a:solidFill>
                <a:latin typeface="normal verdana"/>
              </a:rPr>
              <a:t> </a:t>
            </a:r>
            <a:endParaRPr lang="en-US" altLang="en-US" sz="2800" dirty="0"/>
          </a:p>
        </p:txBody>
      </p:sp>
      <p:sp>
        <p:nvSpPr>
          <p:cNvPr id="51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48301D-421E-4E32-B12B-B260A53B71AC}" type="slidenum">
              <a:rPr lang="en-US" altLang="en-US" sz="2800"/>
              <a:pPr>
                <a:spcBef>
                  <a:spcPct val="0"/>
                </a:spcBef>
                <a:buFontTx/>
                <a:buNone/>
              </a:pPr>
              <a:t>8</a:t>
            </a:fld>
            <a:endParaRPr lang="en-US" altLang="en-US" sz="2800"/>
          </a:p>
        </p:txBody>
      </p:sp>
    </p:spTree>
    <p:extLst>
      <p:ext uri="{BB962C8B-B14F-4D97-AF65-F5344CB8AC3E}">
        <p14:creationId xmlns:p14="http://schemas.microsoft.com/office/powerpoint/2010/main" val="25556496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17257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828836"/>
            <a:ext cx="6096000" cy="1200329"/>
          </a:xfrm>
          <a:prstGeom prst="rect">
            <a:avLst/>
          </a:prstGeom>
        </p:spPr>
        <p:txBody>
          <a:bodyPr>
            <a:spAutoFit/>
          </a:bodyPr>
          <a:lstStyle/>
          <a:p>
            <a:r>
              <a:rPr lang="en-US" dirty="0"/>
              <a:t>2.2. Reynolds averaging and Reynolds averaged equations We will study several aspects of the PBL. Before that, we need to develop a set of equations that are suitable for studying turbulent flows. 2.2.1. Reynolds Averaging</a:t>
            </a:r>
          </a:p>
        </p:txBody>
      </p:sp>
      <p:sp>
        <p:nvSpPr>
          <p:cNvPr id="5" name="Rectangle 4"/>
          <p:cNvSpPr/>
          <p:nvPr/>
        </p:nvSpPr>
        <p:spPr>
          <a:xfrm>
            <a:off x="2117557" y="4791852"/>
            <a:ext cx="6096000" cy="1477328"/>
          </a:xfrm>
          <a:prstGeom prst="rect">
            <a:avLst/>
          </a:prstGeom>
        </p:spPr>
        <p:txBody>
          <a:bodyPr>
            <a:spAutoFit/>
          </a:bodyPr>
          <a:lstStyle/>
          <a:p>
            <a:r>
              <a:rPr lang="en-US" dirty="0"/>
              <a:t>To obtain a wind speed measurement representative of the large-scale flow, we obtain take an average over a time period long enough to smooth over the fluctuations but still short enough for keep the trend. The trend can be early identified in the above</a:t>
            </a:r>
          </a:p>
        </p:txBody>
      </p:sp>
    </p:spTree>
    <p:extLst>
      <p:ext uri="{BB962C8B-B14F-4D97-AF65-F5344CB8AC3E}">
        <p14:creationId xmlns:p14="http://schemas.microsoft.com/office/powerpoint/2010/main" val="11582447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565" y="3244334"/>
            <a:ext cx="5092869" cy="369332"/>
          </a:xfrm>
          <a:prstGeom prst="rect">
            <a:avLst/>
          </a:prstGeom>
        </p:spPr>
        <p:txBody>
          <a:bodyPr wrap="none">
            <a:spAutoFit/>
          </a:bodyPr>
          <a:lstStyle/>
          <a:p>
            <a:r>
              <a:rPr lang="en-US" dirty="0"/>
              <a:t>http://twister.caps.ou.edu/MM2002/Chapter2.2.pdf</a:t>
            </a:r>
          </a:p>
        </p:txBody>
      </p:sp>
    </p:spTree>
    <p:extLst>
      <p:ext uri="{BB962C8B-B14F-4D97-AF65-F5344CB8AC3E}">
        <p14:creationId xmlns:p14="http://schemas.microsoft.com/office/powerpoint/2010/main" val="345407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401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66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9375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2967335"/>
            <a:ext cx="6096000" cy="923330"/>
          </a:xfrm>
          <a:prstGeom prst="rect">
            <a:avLst/>
          </a:prstGeom>
        </p:spPr>
        <p:txBody>
          <a:bodyPr>
            <a:spAutoFit/>
          </a:bodyPr>
          <a:lstStyle/>
          <a:p>
            <a:r>
              <a:rPr lang="en-US" dirty="0"/>
              <a:t/>
            </a:r>
            <a:br>
              <a:rPr lang="en-US" dirty="0"/>
            </a:br>
            <a:r>
              <a:rPr lang="en-US" dirty="0">
                <a:solidFill>
                  <a:srgbClr val="444444"/>
                </a:solidFill>
                <a:latin typeface="Lucida Sans Unicode" panose="020B0602030504020204" pitchFamily="34" charset="0"/>
              </a:rPr>
              <a:t>Typically, wind shear creates the turbulence and horizontal roll vortices that loft dust up and away </a:t>
            </a:r>
            <a:endParaRPr lang="en-US" dirty="0"/>
          </a:p>
        </p:txBody>
      </p:sp>
    </p:spTree>
    <p:extLst>
      <p:ext uri="{BB962C8B-B14F-4D97-AF65-F5344CB8AC3E}">
        <p14:creationId xmlns:p14="http://schemas.microsoft.com/office/powerpoint/2010/main" val="22129337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2120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8847"/>
            <a:ext cx="6096000" cy="4801314"/>
          </a:xfrm>
          <a:prstGeom prst="rect">
            <a:avLst/>
          </a:prstGeom>
        </p:spPr>
        <p:txBody>
          <a:bodyPr>
            <a:spAutoFit/>
          </a:bodyPr>
          <a:lstStyle/>
          <a:p>
            <a:endParaRPr lang="en-US" dirty="0"/>
          </a:p>
          <a:p>
            <a:endParaRPr lang="en-US" dirty="0"/>
          </a:p>
          <a:p>
            <a:r>
              <a:rPr lang="en-US" dirty="0"/>
              <a:t>0:02</a:t>
            </a:r>
          </a:p>
          <a:p>
            <a:endParaRPr lang="en-US" dirty="0"/>
          </a:p>
          <a:p>
            <a:endParaRPr lang="en-US" dirty="0"/>
          </a:p>
          <a:p>
            <a:endParaRPr lang="en-US" dirty="0"/>
          </a:p>
          <a:p>
            <a:r>
              <a:rPr lang="en-US" dirty="0"/>
              <a:t>0:01</a:t>
            </a:r>
          </a:p>
          <a:p>
            <a:endParaRPr lang="en-US" dirty="0"/>
          </a:p>
          <a:p>
            <a:endParaRPr lang="en-US" dirty="0"/>
          </a:p>
          <a:p>
            <a:r>
              <a:rPr lang="en-US" dirty="0"/>
              <a:t>0:09</a:t>
            </a:r>
          </a:p>
          <a:p>
            <a:endParaRPr lang="en-US" dirty="0"/>
          </a:p>
          <a:p>
            <a:r>
              <a:rPr lang="en-US" dirty="0"/>
              <a:t>Turbulence acts to disperse dust plumes and keep the dust particles in suspension. Without turbulence, dust generally settles at a rate of 305 meters (1,000 feet) per hour. However, this is highly dependent on environmental conditions. Any turbulence will slow the settlement rate.</a:t>
            </a:r>
          </a:p>
          <a:p>
            <a:endParaRPr lang="en-US" dirty="0"/>
          </a:p>
        </p:txBody>
      </p:sp>
    </p:spTree>
    <p:extLst>
      <p:ext uri="{BB962C8B-B14F-4D97-AF65-F5344CB8AC3E}">
        <p14:creationId xmlns:p14="http://schemas.microsoft.com/office/powerpoint/2010/main" val="3135233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47" y="721895"/>
            <a:ext cx="9897979" cy="2862322"/>
          </a:xfrm>
          <a:prstGeom prst="rect">
            <a:avLst/>
          </a:prstGeom>
        </p:spPr>
        <p:txBody>
          <a:bodyPr wrap="square">
            <a:spAutoFit/>
          </a:bodyPr>
          <a:lstStyle/>
          <a:p>
            <a:pPr hangingPunct="0"/>
            <a:r>
              <a:rPr lang="en-US" sz="3600" dirty="0">
                <a:latin typeface="Times New Roman" panose="02020603050405020304" pitchFamily="18" charset="0"/>
                <a:ea typeface="Times New Roman" panose="02020603050405020304" pitchFamily="18" charset="0"/>
              </a:rPr>
              <a:t>A)	Forced – flow across rough surface</a:t>
            </a:r>
          </a:p>
          <a:p>
            <a:pPr hangingPunct="0"/>
            <a:r>
              <a:rPr lang="en-US" sz="3600" dirty="0">
                <a:latin typeface="Times New Roman" panose="02020603050405020304" pitchFamily="18" charset="0"/>
                <a:ea typeface="Times New Roman" panose="02020603050405020304" pitchFamily="18" charset="0"/>
              </a:rPr>
              <a:t>B)	Free – caused by density or buoyancy </a:t>
            </a:r>
            <a:r>
              <a:rPr lang="en-US" sz="3600" dirty="0" smtClean="0">
                <a:latin typeface="Times New Roman" panose="02020603050405020304" pitchFamily="18" charset="0"/>
                <a:ea typeface="Times New Roman" panose="02020603050405020304" pitchFamily="18" charset="0"/>
              </a:rPr>
              <a:t>	differences </a:t>
            </a:r>
            <a:r>
              <a:rPr lang="en-US" sz="3600" dirty="0">
                <a:latin typeface="Times New Roman" panose="02020603050405020304" pitchFamily="18" charset="0"/>
                <a:ea typeface="Times New Roman" panose="02020603050405020304" pitchFamily="18" charset="0"/>
              </a:rPr>
              <a:t>within a moving fluid</a:t>
            </a:r>
          </a:p>
          <a:p>
            <a:pPr hangingPunct="0"/>
            <a:r>
              <a:rPr lang="en-US" sz="3600" dirty="0">
                <a:latin typeface="Times New Roman" panose="02020603050405020304" pitchFamily="18" charset="0"/>
                <a:ea typeface="Times New Roman" panose="02020603050405020304" pitchFamily="18" charset="0"/>
              </a:rPr>
              <a:t>C)	Natural – occurs over a heated surface when </a:t>
            </a:r>
            <a:r>
              <a:rPr lang="en-US" sz="3600" dirty="0" smtClean="0">
                <a:latin typeface="Times New Roman" panose="02020603050405020304" pitchFamily="18" charset="0"/>
                <a:ea typeface="Times New Roman" panose="02020603050405020304" pitchFamily="18" charset="0"/>
              </a:rPr>
              <a:t>	there </a:t>
            </a:r>
            <a:r>
              <a:rPr lang="en-US" sz="3600" dirty="0">
                <a:latin typeface="Times New Roman" panose="02020603050405020304" pitchFamily="18" charset="0"/>
                <a:ea typeface="Times New Roman" panose="02020603050405020304" pitchFamily="18" charset="0"/>
              </a:rPr>
              <a:t>is no wind.</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18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7630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524000"/>
            <a:ext cx="14763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006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096000" cy="3416320"/>
          </a:xfrm>
          <a:prstGeom prst="rect">
            <a:avLst/>
          </a:prstGeom>
        </p:spPr>
        <p:txBody>
          <a:bodyPr>
            <a:spAutoFit/>
          </a:bodyPr>
          <a:lstStyle/>
          <a:p>
            <a:r>
              <a:rPr lang="en-US" dirty="0"/>
              <a:t>Air masses1 are boundary layers that form over different surfaces. Temperature differences between neighboring air masses cause </a:t>
            </a:r>
            <a:r>
              <a:rPr lang="en-US" dirty="0" err="1"/>
              <a:t>baroclinicity</a:t>
            </a:r>
            <a:r>
              <a:rPr lang="en-US" dirty="0"/>
              <a:t> that drives extratropical cyclones. Heat and humidity trapped in the boundary layer are important fuels for convec­tive clouds. The capping inversion inhibits thunder­storm formation, allowing the buildup of convective available potential energy ( CAPE) in the free atmos­phere. Wind shear in the boundary layer, caused by drag near the ground, generates horizontal vorticity that can be tilted by the updrafts in convective clouds to form tornadoes. Dissipation of kinetic energy within the boundary layer serves as a brake on large­scale wind system</a:t>
            </a:r>
          </a:p>
        </p:txBody>
      </p:sp>
    </p:spTree>
    <p:extLst>
      <p:ext uri="{BB962C8B-B14F-4D97-AF65-F5344CB8AC3E}">
        <p14:creationId xmlns:p14="http://schemas.microsoft.com/office/powerpoint/2010/main" val="29782957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7" y="192504"/>
            <a:ext cx="11855115" cy="6863417"/>
          </a:xfrm>
          <a:prstGeom prst="rect">
            <a:avLst/>
          </a:prstGeom>
        </p:spPr>
        <p:txBody>
          <a:bodyPr wrap="square">
            <a:spAutoFit/>
          </a:bodyPr>
          <a:lstStyle/>
          <a:p>
            <a:r>
              <a:rPr lang="en-US" dirty="0" smtClean="0"/>
              <a:t> </a:t>
            </a:r>
            <a:r>
              <a:rPr lang="en-US" sz="4000" dirty="0">
                <a:solidFill>
                  <a:srgbClr val="C00000"/>
                </a:solidFill>
              </a:rPr>
              <a:t>Bowen ratio</a:t>
            </a:r>
          </a:p>
          <a:p>
            <a:r>
              <a:rPr lang="en-US" sz="4000" dirty="0">
                <a:solidFill>
                  <a:srgbClr val="002060"/>
                </a:solidFill>
              </a:rPr>
              <a:t>The nature of the ABL is determined by the balance between H and E, which depends on surface moisture availability. </a:t>
            </a:r>
            <a:endParaRPr lang="en-US" sz="4000" dirty="0" smtClean="0">
              <a:solidFill>
                <a:srgbClr val="002060"/>
              </a:solidFill>
            </a:endParaRPr>
          </a:p>
          <a:p>
            <a:endParaRPr lang="en-US" sz="4000" dirty="0">
              <a:solidFill>
                <a:srgbClr val="002060"/>
              </a:solidFill>
            </a:endParaRPr>
          </a:p>
          <a:p>
            <a:r>
              <a:rPr lang="en-US" sz="4000" dirty="0" smtClean="0">
                <a:solidFill>
                  <a:srgbClr val="002060"/>
                </a:solidFill>
              </a:rPr>
              <a:t>A </a:t>
            </a:r>
            <a:r>
              <a:rPr lang="en-US" sz="4000" dirty="0">
                <a:solidFill>
                  <a:srgbClr val="002060"/>
                </a:solidFill>
              </a:rPr>
              <a:t>convenient parameter is the Bowen ratio, defined as </a:t>
            </a:r>
          </a:p>
          <a:p>
            <a:pPr algn="ctr"/>
            <a:r>
              <a:rPr lang="en-US" sz="4000" dirty="0">
                <a:solidFill>
                  <a:srgbClr val="002060"/>
                </a:solidFill>
              </a:rPr>
              <a:t>B= H / </a:t>
            </a:r>
            <a:r>
              <a:rPr lang="en-US" sz="4000" dirty="0" smtClean="0">
                <a:solidFill>
                  <a:srgbClr val="002060"/>
                </a:solidFill>
              </a:rPr>
              <a:t>E</a:t>
            </a:r>
          </a:p>
          <a:p>
            <a:endParaRPr lang="en-US" sz="4000" dirty="0">
              <a:solidFill>
                <a:srgbClr val="002060"/>
              </a:solidFill>
            </a:endParaRPr>
          </a:p>
          <a:p>
            <a:r>
              <a:rPr lang="en-US" sz="4000" dirty="0" smtClean="0">
                <a:solidFill>
                  <a:srgbClr val="002060"/>
                </a:solidFill>
              </a:rPr>
              <a:t>It </a:t>
            </a:r>
            <a:r>
              <a:rPr lang="en-US" sz="4000" dirty="0">
                <a:solidFill>
                  <a:srgbClr val="002060"/>
                </a:solidFill>
              </a:rPr>
              <a:t>is not suitable for </a:t>
            </a:r>
            <a:r>
              <a:rPr lang="en-US" sz="4000" dirty="0" err="1">
                <a:solidFill>
                  <a:srgbClr val="002060"/>
                </a:solidFill>
              </a:rPr>
              <a:t>parameterisation</a:t>
            </a:r>
            <a:r>
              <a:rPr lang="en-US" sz="4000" dirty="0">
                <a:solidFill>
                  <a:srgbClr val="002060"/>
                </a:solidFill>
              </a:rPr>
              <a:t> schemes in numerical models but it is conceptually helpful. Typical values at midday over different surfaces are: </a:t>
            </a:r>
          </a:p>
        </p:txBody>
      </p:sp>
    </p:spTree>
    <p:extLst>
      <p:ext uri="{BB962C8B-B14F-4D97-AF65-F5344CB8AC3E}">
        <p14:creationId xmlns:p14="http://schemas.microsoft.com/office/powerpoint/2010/main" val="4165829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9242" y="860612"/>
            <a:ext cx="10023014" cy="5204012"/>
          </a:xfrm>
          <a:prstGeom prst="rect">
            <a:avLst/>
          </a:prstGeom>
        </p:spPr>
      </p:pic>
    </p:spTree>
    <p:extLst>
      <p:ext uri="{BB962C8B-B14F-4D97-AF65-F5344CB8AC3E}">
        <p14:creationId xmlns:p14="http://schemas.microsoft.com/office/powerpoint/2010/main" val="2229388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75" y="2474259"/>
            <a:ext cx="10695798" cy="2003925"/>
          </a:xfrm>
          <a:prstGeom prst="rect">
            <a:avLst/>
          </a:prstGeom>
        </p:spPr>
      </p:pic>
    </p:spTree>
    <p:extLst>
      <p:ext uri="{BB962C8B-B14F-4D97-AF65-F5344CB8AC3E}">
        <p14:creationId xmlns:p14="http://schemas.microsoft.com/office/powerpoint/2010/main" val="6405129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262" y="1237129"/>
            <a:ext cx="11578246" cy="2944760"/>
          </a:xfrm>
          <a:prstGeom prst="rect">
            <a:avLst/>
          </a:prstGeom>
        </p:spPr>
      </p:pic>
      <p:pic>
        <p:nvPicPr>
          <p:cNvPr id="3" name="Picture 2"/>
          <p:cNvPicPr>
            <a:picLocks noChangeAspect="1"/>
          </p:cNvPicPr>
          <p:nvPr/>
        </p:nvPicPr>
        <p:blipFill>
          <a:blip r:embed="rId3"/>
          <a:stretch>
            <a:fillRect/>
          </a:stretch>
        </p:blipFill>
        <p:spPr>
          <a:xfrm>
            <a:off x="1087575" y="4791668"/>
            <a:ext cx="4234613" cy="340594"/>
          </a:xfrm>
          <a:prstGeom prst="rect">
            <a:avLst/>
          </a:prstGeom>
        </p:spPr>
      </p:pic>
    </p:spTree>
    <p:extLst>
      <p:ext uri="{BB962C8B-B14F-4D97-AF65-F5344CB8AC3E}">
        <p14:creationId xmlns:p14="http://schemas.microsoft.com/office/powerpoint/2010/main" val="31343407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481" y="304801"/>
            <a:ext cx="11210042" cy="6272462"/>
          </a:xfrm>
          <a:prstGeom prst="rect">
            <a:avLst/>
          </a:prstGeom>
        </p:spPr>
      </p:pic>
    </p:spTree>
    <p:extLst>
      <p:ext uri="{BB962C8B-B14F-4D97-AF65-F5344CB8AC3E}">
        <p14:creationId xmlns:p14="http://schemas.microsoft.com/office/powerpoint/2010/main" val="40001166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5484" y="1600200"/>
            <a:ext cx="10977798" cy="3913094"/>
          </a:xfrm>
          <a:prstGeom prst="rect">
            <a:avLst/>
          </a:prstGeom>
        </p:spPr>
      </p:pic>
      <p:pic>
        <p:nvPicPr>
          <p:cNvPr id="3" name="Picture 2"/>
          <p:cNvPicPr>
            <a:picLocks noChangeAspect="1"/>
          </p:cNvPicPr>
          <p:nvPr/>
        </p:nvPicPr>
        <p:blipFill>
          <a:blip r:embed="rId3"/>
          <a:stretch>
            <a:fillRect/>
          </a:stretch>
        </p:blipFill>
        <p:spPr>
          <a:xfrm>
            <a:off x="1739709" y="5513294"/>
            <a:ext cx="5700440" cy="421688"/>
          </a:xfrm>
          <a:prstGeom prst="rect">
            <a:avLst/>
          </a:prstGeom>
        </p:spPr>
      </p:pic>
    </p:spTree>
    <p:extLst>
      <p:ext uri="{BB962C8B-B14F-4D97-AF65-F5344CB8AC3E}">
        <p14:creationId xmlns:p14="http://schemas.microsoft.com/office/powerpoint/2010/main" val="22946809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4420" y="164098"/>
            <a:ext cx="8646695" cy="6665841"/>
          </a:xfrm>
          <a:prstGeom prst="rect">
            <a:avLst/>
          </a:prstGeom>
        </p:spPr>
      </p:pic>
    </p:spTree>
    <p:extLst>
      <p:ext uri="{BB962C8B-B14F-4D97-AF65-F5344CB8AC3E}">
        <p14:creationId xmlns:p14="http://schemas.microsoft.com/office/powerpoint/2010/main" val="2904048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396" y="497306"/>
            <a:ext cx="11973604" cy="4700590"/>
          </a:xfrm>
          <a:prstGeom prst="rect">
            <a:avLst/>
          </a:prstGeom>
        </p:spPr>
      </p:pic>
    </p:spTree>
    <p:extLst>
      <p:ext uri="{BB962C8B-B14F-4D97-AF65-F5344CB8AC3E}">
        <p14:creationId xmlns:p14="http://schemas.microsoft.com/office/powerpoint/2010/main" val="3630367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82316"/>
            <a:ext cx="12768349" cy="4604084"/>
          </a:xfrm>
          <a:prstGeom prst="rect">
            <a:avLst/>
          </a:prstGeom>
        </p:spPr>
      </p:pic>
    </p:spTree>
    <p:extLst>
      <p:ext uri="{BB962C8B-B14F-4D97-AF65-F5344CB8AC3E}">
        <p14:creationId xmlns:p14="http://schemas.microsoft.com/office/powerpoint/2010/main" val="365532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5017</Words>
  <Application>Microsoft Office PowerPoint</Application>
  <PresentationFormat>Widescreen</PresentationFormat>
  <Paragraphs>317</Paragraphs>
  <Slides>114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4" baseType="lpstr">
      <vt:lpstr>Arial</vt:lpstr>
      <vt:lpstr>Calibri</vt:lpstr>
      <vt:lpstr>Calibri Light</vt:lpstr>
      <vt:lpstr>Courier New</vt:lpstr>
      <vt:lpstr>Lucida Sans Unicode</vt:lpstr>
      <vt:lpstr>normal verdana</vt:lpstr>
      <vt:lpstr>Tahoma</vt:lpstr>
      <vt:lpstr>Times New Roman</vt:lpstr>
      <vt:lpstr>Office Theme</vt:lpstr>
      <vt:lpstr>Equation</vt:lpstr>
      <vt:lpstr>AOSC400-2015 November 05, Lecture # 18</vt:lpstr>
      <vt:lpstr>PowerPoint Presentation</vt:lpstr>
      <vt:lpstr>PowerPoint Presentation</vt:lpstr>
      <vt:lpstr>Radiation Balance at the Earth Surface The net flux of radiation at the earth’s surface results  from a balance between the solar and terrestrial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Reynolds Averaging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Eddy correlation, gradient-flux, and bulk transfer methods</vt:lpstr>
      <vt:lpstr>PowerPoint Presentation</vt:lpstr>
      <vt:lpstr>PowerPoint Presentation</vt:lpstr>
      <vt:lpstr>PowerPoint Presentation</vt:lpstr>
      <vt:lpstr>PowerPoint Presentation</vt:lpstr>
      <vt:lpstr>PowerPoint Presentation</vt:lpstr>
      <vt:lpstr>PowerPoint Presentation</vt:lpstr>
      <vt:lpstr>Energy balance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52</cp:revision>
  <dcterms:created xsi:type="dcterms:W3CDTF">2015-10-31T20:15:49Z</dcterms:created>
  <dcterms:modified xsi:type="dcterms:W3CDTF">2015-11-23T20:55:44Z</dcterms:modified>
</cp:coreProperties>
</file>