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6" r:id="rId2"/>
    <p:sldId id="267" r:id="rId3"/>
    <p:sldId id="268" r:id="rId4"/>
    <p:sldId id="277" r:id="rId5"/>
    <p:sldId id="260" r:id="rId6"/>
    <p:sldId id="261" r:id="rId7"/>
    <p:sldId id="262" r:id="rId8"/>
    <p:sldId id="263" r:id="rId9"/>
    <p:sldId id="264" r:id="rId10"/>
    <p:sldId id="265" r:id="rId11"/>
    <p:sldId id="270" r:id="rId12"/>
    <p:sldId id="271" r:id="rId13"/>
    <p:sldId id="272" r:id="rId14"/>
    <p:sldId id="273" r:id="rId15"/>
    <p:sldId id="274" r:id="rId16"/>
    <p:sldId id="275" r:id="rId17"/>
    <p:sldId id="276" r:id="rId18"/>
    <p:sldId id="269" r:id="rId19"/>
    <p:sldId id="257" r:id="rId20"/>
    <p:sldId id="258" r:id="rId21"/>
    <p:sldId id="25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4" autoAdjust="0"/>
    <p:restoredTop sz="94660"/>
  </p:normalViewPr>
  <p:slideViewPr>
    <p:cSldViewPr snapToGrid="0">
      <p:cViewPr varScale="1">
        <p:scale>
          <a:sx n="72" d="100"/>
          <a:sy n="72" d="100"/>
        </p:scale>
        <p:origin x="72" y="10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D3F39-CCFB-44B0-AAEE-E738E0CBE334}" type="datetimeFigureOut">
              <a:rPr lang="en-US" smtClean="0"/>
              <a:t>11/9/2015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7F15A6-CA87-4E80-A828-4C0DE7348516}" type="slidenum">
              <a:rPr lang="en-US" smtClean="0"/>
              <a:t>‹#›</a:t>
            </a:fld>
            <a:endParaRPr lang="en-US"/>
          </a:p>
        </p:txBody>
      </p:sp>
    </p:spTree>
    <p:extLst>
      <p:ext uri="{BB962C8B-B14F-4D97-AF65-F5344CB8AC3E}">
        <p14:creationId xmlns:p14="http://schemas.microsoft.com/office/powerpoint/2010/main" val="1720941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F5395DF-80E2-48F1-AF89-BEEE23868CD1}" type="slidenum">
              <a:rPr lang="en-US" altLang="en-US" sz="1300" smtClean="0"/>
              <a:pPr>
                <a:spcBef>
                  <a:spcPct val="0"/>
                </a:spcBef>
              </a:pPr>
              <a:t>4</a:t>
            </a:fld>
            <a:endParaRPr lang="en-US" altLang="en-US" sz="1300"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394050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gradFill rotWithShape="0">
          <a:gsLst>
            <a:gs pos="0">
              <a:srgbClr val="000000"/>
            </a:gs>
            <a:gs pos="20000">
              <a:srgbClr val="000040"/>
            </a:gs>
            <a:gs pos="50000">
              <a:srgbClr val="400040"/>
            </a:gs>
            <a:gs pos="75000">
              <a:srgbClr val="8F0040"/>
            </a:gs>
            <a:gs pos="89999">
              <a:srgbClr val="F27300"/>
            </a:gs>
            <a:gs pos="100000">
              <a:srgbClr val="FFBF00"/>
            </a:gs>
          </a:gsLst>
          <a:lin ang="5400000" scaled="1"/>
        </a:gra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D67FCF-86FF-4EF8-94F1-0646D1C755C8}" type="slidenum">
              <a:rPr lang="en-US" altLang="en-US"/>
              <a:pPr/>
              <a:t>21</a:t>
            </a:fld>
            <a:endParaRPr lang="en-US" altLang="en-US"/>
          </a:p>
        </p:txBody>
      </p:sp>
      <p:sp>
        <p:nvSpPr>
          <p:cNvPr id="21506" name="Rectangle 2"/>
          <p:cNvSpPr>
            <a:spLocks noGrp="1" noRot="1" noChangeAspect="1" noChangeArrowheads="1" noTextEdit="1"/>
          </p:cNvSpPr>
          <p:nvPr>
            <p:ph type="sldImg"/>
          </p:nvPr>
        </p:nvSpPr>
        <p:spPr>
          <a:xfrm>
            <a:off x="381000" y="687388"/>
            <a:ext cx="6096000" cy="3429000"/>
          </a:xfrm>
          <a:ln/>
        </p:spPr>
      </p:sp>
      <p:sp>
        <p:nvSpPr>
          <p:cNvPr id="21507" name="Rectangle 3"/>
          <p:cNvSpPr>
            <a:spLocks noGrp="1" noChangeArrowheads="1"/>
          </p:cNvSpPr>
          <p:nvPr>
            <p:ph type="body" idx="1"/>
          </p:nvPr>
        </p:nvSpPr>
        <p:spPr>
          <a:xfrm>
            <a:off x="912813" y="4343400"/>
            <a:ext cx="5032375" cy="4113213"/>
          </a:xfrm>
        </p:spPr>
        <p:txBody>
          <a:bodyPr lIns="91426" tIns="45714" rIns="91426" bIns="45714"/>
          <a:lstStyle/>
          <a:p>
            <a:r>
              <a:rPr lang="el-GR" altLang="en-US" b="1">
                <a:solidFill>
                  <a:srgbClr val="000000"/>
                </a:solidFill>
              </a:rPr>
              <a:t>Figure 1</a:t>
            </a:r>
          </a:p>
          <a:p>
            <a:r>
              <a:rPr lang="el-GR" altLang="en-US">
                <a:solidFill>
                  <a:srgbClr val="000000"/>
                </a:solidFill>
              </a:rPr>
              <a:t>A strong subsidence inversion along the coast of California. The base of the stable inversion acts as a cap or lid on the cool, marine air below. An air parcel rising into the inversion layer would sink back to its original level because the rising parcel would be colder and more dense than the air surrounding it.</a:t>
            </a:r>
          </a:p>
        </p:txBody>
      </p:sp>
    </p:spTree>
    <p:extLst>
      <p:ext uri="{BB962C8B-B14F-4D97-AF65-F5344CB8AC3E}">
        <p14:creationId xmlns:p14="http://schemas.microsoft.com/office/powerpoint/2010/main" val="2376692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398702-66CE-45CD-A3E6-CBEA257B472F}" type="datetimeFigureOut">
              <a:rPr lang="en-US" smtClean="0"/>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DA3D4-77DD-43B9-8867-D7E86BCF87CC}" type="slidenum">
              <a:rPr lang="en-US" smtClean="0"/>
              <a:t>‹#›</a:t>
            </a:fld>
            <a:endParaRPr lang="en-US"/>
          </a:p>
        </p:txBody>
      </p:sp>
    </p:spTree>
    <p:extLst>
      <p:ext uri="{BB962C8B-B14F-4D97-AF65-F5344CB8AC3E}">
        <p14:creationId xmlns:p14="http://schemas.microsoft.com/office/powerpoint/2010/main" val="559915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398702-66CE-45CD-A3E6-CBEA257B472F}" type="datetimeFigureOut">
              <a:rPr lang="en-US" smtClean="0"/>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DA3D4-77DD-43B9-8867-D7E86BCF87CC}" type="slidenum">
              <a:rPr lang="en-US" smtClean="0"/>
              <a:t>‹#›</a:t>
            </a:fld>
            <a:endParaRPr lang="en-US"/>
          </a:p>
        </p:txBody>
      </p:sp>
    </p:spTree>
    <p:extLst>
      <p:ext uri="{BB962C8B-B14F-4D97-AF65-F5344CB8AC3E}">
        <p14:creationId xmlns:p14="http://schemas.microsoft.com/office/powerpoint/2010/main" val="4281275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398702-66CE-45CD-A3E6-CBEA257B472F}" type="datetimeFigureOut">
              <a:rPr lang="en-US" smtClean="0"/>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DA3D4-77DD-43B9-8867-D7E86BCF87CC}" type="slidenum">
              <a:rPr lang="en-US" smtClean="0"/>
              <a:t>‹#›</a:t>
            </a:fld>
            <a:endParaRPr lang="en-US"/>
          </a:p>
        </p:txBody>
      </p:sp>
    </p:spTree>
    <p:extLst>
      <p:ext uri="{BB962C8B-B14F-4D97-AF65-F5344CB8AC3E}">
        <p14:creationId xmlns:p14="http://schemas.microsoft.com/office/powerpoint/2010/main" val="3461210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09600" y="3938589"/>
            <a:ext cx="10972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7" name="Footer Placeholder 6"/>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8737600" y="6245225"/>
            <a:ext cx="2844800" cy="476250"/>
          </a:xfrm>
        </p:spPr>
        <p:txBody>
          <a:bodyPr/>
          <a:lstStyle>
            <a:lvl1pPr>
              <a:defRPr/>
            </a:lvl1pPr>
          </a:lstStyle>
          <a:p>
            <a:fld id="{6A13B518-83A6-4237-A4C5-9309F81E9B80}" type="slidenum">
              <a:rPr lang="en-US" altLang="en-US"/>
              <a:pPr/>
              <a:t>‹#›</a:t>
            </a:fld>
            <a:endParaRPr lang="en-US" altLang="en-US"/>
          </a:p>
        </p:txBody>
      </p:sp>
    </p:spTree>
    <p:extLst>
      <p:ext uri="{BB962C8B-B14F-4D97-AF65-F5344CB8AC3E}">
        <p14:creationId xmlns:p14="http://schemas.microsoft.com/office/powerpoint/2010/main" val="206029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398702-66CE-45CD-A3E6-CBEA257B472F}" type="datetimeFigureOut">
              <a:rPr lang="en-US" smtClean="0"/>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DA3D4-77DD-43B9-8867-D7E86BCF87CC}" type="slidenum">
              <a:rPr lang="en-US" smtClean="0"/>
              <a:t>‹#›</a:t>
            </a:fld>
            <a:endParaRPr lang="en-US"/>
          </a:p>
        </p:txBody>
      </p:sp>
    </p:spTree>
    <p:extLst>
      <p:ext uri="{BB962C8B-B14F-4D97-AF65-F5344CB8AC3E}">
        <p14:creationId xmlns:p14="http://schemas.microsoft.com/office/powerpoint/2010/main" val="4137094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398702-66CE-45CD-A3E6-CBEA257B472F}" type="datetimeFigureOut">
              <a:rPr lang="en-US" smtClean="0"/>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DA3D4-77DD-43B9-8867-D7E86BCF87CC}" type="slidenum">
              <a:rPr lang="en-US" smtClean="0"/>
              <a:t>‹#›</a:t>
            </a:fld>
            <a:endParaRPr lang="en-US"/>
          </a:p>
        </p:txBody>
      </p:sp>
    </p:spTree>
    <p:extLst>
      <p:ext uri="{BB962C8B-B14F-4D97-AF65-F5344CB8AC3E}">
        <p14:creationId xmlns:p14="http://schemas.microsoft.com/office/powerpoint/2010/main" val="368974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398702-66CE-45CD-A3E6-CBEA257B472F}" type="datetimeFigureOut">
              <a:rPr lang="en-US" smtClean="0"/>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DA3D4-77DD-43B9-8867-D7E86BCF87CC}" type="slidenum">
              <a:rPr lang="en-US" smtClean="0"/>
              <a:t>‹#›</a:t>
            </a:fld>
            <a:endParaRPr lang="en-US"/>
          </a:p>
        </p:txBody>
      </p:sp>
    </p:spTree>
    <p:extLst>
      <p:ext uri="{BB962C8B-B14F-4D97-AF65-F5344CB8AC3E}">
        <p14:creationId xmlns:p14="http://schemas.microsoft.com/office/powerpoint/2010/main" val="349357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398702-66CE-45CD-A3E6-CBEA257B472F}" type="datetimeFigureOut">
              <a:rPr lang="en-US" smtClean="0"/>
              <a:t>11/9/2015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8DA3D4-77DD-43B9-8867-D7E86BCF87CC}" type="slidenum">
              <a:rPr lang="en-US" smtClean="0"/>
              <a:t>‹#›</a:t>
            </a:fld>
            <a:endParaRPr lang="en-US"/>
          </a:p>
        </p:txBody>
      </p:sp>
    </p:spTree>
    <p:extLst>
      <p:ext uri="{BB962C8B-B14F-4D97-AF65-F5344CB8AC3E}">
        <p14:creationId xmlns:p14="http://schemas.microsoft.com/office/powerpoint/2010/main" val="431009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398702-66CE-45CD-A3E6-CBEA257B472F}" type="datetimeFigureOut">
              <a:rPr lang="en-US" smtClean="0"/>
              <a:t>11/9/2015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8DA3D4-77DD-43B9-8867-D7E86BCF87CC}" type="slidenum">
              <a:rPr lang="en-US" smtClean="0"/>
              <a:t>‹#›</a:t>
            </a:fld>
            <a:endParaRPr lang="en-US"/>
          </a:p>
        </p:txBody>
      </p:sp>
    </p:spTree>
    <p:extLst>
      <p:ext uri="{BB962C8B-B14F-4D97-AF65-F5344CB8AC3E}">
        <p14:creationId xmlns:p14="http://schemas.microsoft.com/office/powerpoint/2010/main" val="2819579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398702-66CE-45CD-A3E6-CBEA257B472F}" type="datetimeFigureOut">
              <a:rPr lang="en-US" smtClean="0"/>
              <a:t>11/9/2015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8DA3D4-77DD-43B9-8867-D7E86BCF87CC}" type="slidenum">
              <a:rPr lang="en-US" smtClean="0"/>
              <a:t>‹#›</a:t>
            </a:fld>
            <a:endParaRPr lang="en-US"/>
          </a:p>
        </p:txBody>
      </p:sp>
    </p:spTree>
    <p:extLst>
      <p:ext uri="{BB962C8B-B14F-4D97-AF65-F5344CB8AC3E}">
        <p14:creationId xmlns:p14="http://schemas.microsoft.com/office/powerpoint/2010/main" val="3167914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398702-66CE-45CD-A3E6-CBEA257B472F}" type="datetimeFigureOut">
              <a:rPr lang="en-US" smtClean="0"/>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DA3D4-77DD-43B9-8867-D7E86BCF87CC}" type="slidenum">
              <a:rPr lang="en-US" smtClean="0"/>
              <a:t>‹#›</a:t>
            </a:fld>
            <a:endParaRPr lang="en-US"/>
          </a:p>
        </p:txBody>
      </p:sp>
    </p:spTree>
    <p:extLst>
      <p:ext uri="{BB962C8B-B14F-4D97-AF65-F5344CB8AC3E}">
        <p14:creationId xmlns:p14="http://schemas.microsoft.com/office/powerpoint/2010/main" val="325316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398702-66CE-45CD-A3E6-CBEA257B472F}" type="datetimeFigureOut">
              <a:rPr lang="en-US" smtClean="0"/>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DA3D4-77DD-43B9-8867-D7E86BCF87CC}" type="slidenum">
              <a:rPr lang="en-US" smtClean="0"/>
              <a:t>‹#›</a:t>
            </a:fld>
            <a:endParaRPr lang="en-US"/>
          </a:p>
        </p:txBody>
      </p:sp>
    </p:spTree>
    <p:extLst>
      <p:ext uri="{BB962C8B-B14F-4D97-AF65-F5344CB8AC3E}">
        <p14:creationId xmlns:p14="http://schemas.microsoft.com/office/powerpoint/2010/main" val="462951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398702-66CE-45CD-A3E6-CBEA257B472F}" type="datetimeFigureOut">
              <a:rPr lang="en-US" smtClean="0"/>
              <a:t>11/9/2015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8DA3D4-77DD-43B9-8867-D7E86BCF87CC}" type="slidenum">
              <a:rPr lang="en-US" smtClean="0"/>
              <a:t>‹#›</a:t>
            </a:fld>
            <a:endParaRPr lang="en-US"/>
          </a:p>
        </p:txBody>
      </p:sp>
    </p:spTree>
    <p:extLst>
      <p:ext uri="{BB962C8B-B14F-4D97-AF65-F5344CB8AC3E}">
        <p14:creationId xmlns:p14="http://schemas.microsoft.com/office/powerpoint/2010/main" val="4236042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slideLayout" Target="../slideLayouts/slideLayout12.xml"/><Relationship Id="rId1" Type="http://schemas.openxmlformats.org/officeDocument/2006/relationships/tags" Target="../tags/tag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16.png"/><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20.png"/><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4563" y="1569117"/>
            <a:ext cx="11670864" cy="5016758"/>
          </a:xfrm>
          <a:prstGeom prst="rect">
            <a:avLst/>
          </a:prstGeom>
          <a:noFill/>
        </p:spPr>
        <p:txBody>
          <a:bodyPr wrap="square" rtlCol="0">
            <a:spAutoFit/>
          </a:bodyPr>
          <a:lstStyle/>
          <a:p>
            <a:r>
              <a:rPr lang="en-US" sz="4000" dirty="0" smtClean="0">
                <a:solidFill>
                  <a:srgbClr val="002060"/>
                </a:solidFill>
              </a:rPr>
              <a:t>If the total net flux at a given height is given by:</a:t>
            </a:r>
          </a:p>
          <a:p>
            <a:endParaRPr lang="en-US" sz="4000" dirty="0">
              <a:solidFill>
                <a:srgbClr val="002060"/>
              </a:solidFill>
            </a:endParaRPr>
          </a:p>
          <a:p>
            <a:r>
              <a:rPr lang="en-US" sz="4000" dirty="0" smtClean="0">
                <a:solidFill>
                  <a:srgbClr val="002060"/>
                </a:solidFill>
              </a:rPr>
              <a:t>F(z)  =  F  (Z)  -  F  (z)</a:t>
            </a:r>
          </a:p>
          <a:p>
            <a:endParaRPr lang="en-US" sz="4000" dirty="0">
              <a:solidFill>
                <a:srgbClr val="002060"/>
              </a:solidFill>
            </a:endParaRPr>
          </a:p>
          <a:p>
            <a:r>
              <a:rPr lang="en-US" sz="4000" dirty="0" smtClean="0">
                <a:solidFill>
                  <a:srgbClr val="002060"/>
                </a:solidFill>
              </a:rPr>
              <a:t>Denoting the net flux F(z + </a:t>
            </a:r>
            <a:r>
              <a:rPr lang="el-GR" sz="4000" dirty="0" smtClean="0">
                <a:solidFill>
                  <a:srgbClr val="002060"/>
                </a:solidFill>
              </a:rPr>
              <a:t>Δ</a:t>
            </a:r>
            <a:r>
              <a:rPr lang="en-US" sz="4000" dirty="0" smtClean="0">
                <a:solidFill>
                  <a:srgbClr val="002060"/>
                </a:solidFill>
              </a:rPr>
              <a:t> z) at the level z +  </a:t>
            </a:r>
            <a:r>
              <a:rPr lang="el-GR" sz="4000" dirty="0" smtClean="0">
                <a:solidFill>
                  <a:srgbClr val="002060"/>
                </a:solidFill>
              </a:rPr>
              <a:t>Δ</a:t>
            </a:r>
            <a:r>
              <a:rPr lang="en-US" sz="4000" dirty="0" smtClean="0">
                <a:solidFill>
                  <a:srgbClr val="002060"/>
                </a:solidFill>
              </a:rPr>
              <a:t>z, the net flux divergence for the layer </a:t>
            </a:r>
            <a:r>
              <a:rPr lang="el-GR" sz="4000" dirty="0" smtClean="0">
                <a:solidFill>
                  <a:srgbClr val="002060"/>
                </a:solidFill>
              </a:rPr>
              <a:t>Δ</a:t>
            </a:r>
            <a:r>
              <a:rPr lang="en-US" sz="4000" dirty="0" smtClean="0">
                <a:solidFill>
                  <a:srgbClr val="002060"/>
                </a:solidFill>
              </a:rPr>
              <a:t>z is:</a:t>
            </a:r>
          </a:p>
          <a:p>
            <a:endParaRPr lang="en-US" sz="4000" dirty="0">
              <a:solidFill>
                <a:srgbClr val="002060"/>
              </a:solidFill>
            </a:endParaRPr>
          </a:p>
          <a:p>
            <a:pPr algn="ctr"/>
            <a:r>
              <a:rPr lang="el-GR" sz="4000" dirty="0" smtClean="0">
                <a:solidFill>
                  <a:srgbClr val="002060"/>
                </a:solidFill>
              </a:rPr>
              <a:t>Δ</a:t>
            </a:r>
            <a:r>
              <a:rPr lang="en-US" sz="4000" dirty="0" smtClean="0">
                <a:solidFill>
                  <a:srgbClr val="002060"/>
                </a:solidFill>
              </a:rPr>
              <a:t>F  = F (z+ </a:t>
            </a:r>
            <a:r>
              <a:rPr lang="el-GR" sz="4000" dirty="0" smtClean="0">
                <a:solidFill>
                  <a:srgbClr val="002060"/>
                </a:solidFill>
              </a:rPr>
              <a:t>Δ</a:t>
            </a:r>
            <a:r>
              <a:rPr lang="en-US" sz="4000" dirty="0" smtClean="0">
                <a:solidFill>
                  <a:srgbClr val="002060"/>
                </a:solidFill>
              </a:rPr>
              <a:t> z)  -  F(z)</a:t>
            </a:r>
            <a:endParaRPr lang="en-US" sz="4000" dirty="0">
              <a:solidFill>
                <a:srgbClr val="002060"/>
              </a:solidFill>
            </a:endParaRPr>
          </a:p>
        </p:txBody>
      </p:sp>
      <p:cxnSp>
        <p:nvCxnSpPr>
          <p:cNvPr id="7" name="Straight Arrow Connector 6"/>
          <p:cNvCxnSpPr/>
          <p:nvPr/>
        </p:nvCxnSpPr>
        <p:spPr>
          <a:xfrm flipV="1">
            <a:off x="2919663" y="2938250"/>
            <a:ext cx="1" cy="40105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523874" y="2938250"/>
            <a:ext cx="0" cy="40105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74563" y="0"/>
            <a:ext cx="11670864" cy="1631216"/>
          </a:xfrm>
          <a:prstGeom prst="rect">
            <a:avLst/>
          </a:prstGeom>
        </p:spPr>
        <p:txBody>
          <a:bodyPr wrap="square">
            <a:spAutoFit/>
          </a:bodyPr>
          <a:lstStyle/>
          <a:p>
            <a:r>
              <a:rPr lang="en-US" sz="3600" dirty="0" smtClean="0">
                <a:solidFill>
                  <a:srgbClr val="C00000"/>
                </a:solidFill>
              </a:rPr>
              <a:t>Objective</a:t>
            </a:r>
          </a:p>
          <a:p>
            <a:r>
              <a:rPr lang="en-US" sz="3200" dirty="0" smtClean="0"/>
              <a:t>In Lecture # 14, defined heating rate of the atmosphere, namely, it is given by the radiative flux divergence at each level.</a:t>
            </a:r>
            <a:endParaRPr lang="en-US" sz="3200" dirty="0"/>
          </a:p>
        </p:txBody>
      </p:sp>
    </p:spTree>
    <p:extLst>
      <p:ext uri="{BB962C8B-B14F-4D97-AF65-F5344CB8AC3E}">
        <p14:creationId xmlns:p14="http://schemas.microsoft.com/office/powerpoint/2010/main" val="3298085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1676400" y="152400"/>
            <a:ext cx="8991600" cy="6553200"/>
          </a:xfrm>
        </p:spPr>
        <p:txBody>
          <a:bodyPr>
            <a:normAutofit lnSpcReduction="10000"/>
          </a:bodyPr>
          <a:lstStyle/>
          <a:p>
            <a:pPr>
              <a:lnSpc>
                <a:spcPct val="90000"/>
              </a:lnSpc>
            </a:pPr>
            <a:r>
              <a:rPr lang="en-US" altLang="en-US" sz="2400"/>
              <a:t>If pressure at height z is p(z), we have, from equation 2,</a:t>
            </a:r>
          </a:p>
          <a:p>
            <a:pPr>
              <a:lnSpc>
                <a:spcPct val="90000"/>
              </a:lnSpc>
            </a:pPr>
            <a:endParaRPr lang="en-US" altLang="en-US" sz="2400"/>
          </a:p>
          <a:p>
            <a:pPr>
              <a:lnSpc>
                <a:spcPct val="90000"/>
              </a:lnSpc>
            </a:pPr>
            <a:endParaRPr lang="en-US" altLang="en-US" sz="2400"/>
          </a:p>
          <a:p>
            <a:pPr>
              <a:lnSpc>
                <a:spcPct val="90000"/>
              </a:lnSpc>
            </a:pPr>
            <a:endParaRPr lang="en-US" altLang="en-US" sz="2400"/>
          </a:p>
          <a:p>
            <a:pPr>
              <a:lnSpc>
                <a:spcPct val="90000"/>
              </a:lnSpc>
            </a:pPr>
            <a:endParaRPr lang="en-US" altLang="en-US" sz="2400"/>
          </a:p>
          <a:p>
            <a:pPr>
              <a:lnSpc>
                <a:spcPct val="90000"/>
              </a:lnSpc>
            </a:pPr>
            <a:endParaRPr lang="en-US" altLang="en-US" sz="2400"/>
          </a:p>
          <a:p>
            <a:pPr>
              <a:lnSpc>
                <a:spcPct val="90000"/>
              </a:lnSpc>
            </a:pPr>
            <a:r>
              <a:rPr lang="en-US" altLang="en-US" sz="2400"/>
              <a:t>Or since p (      ) – 0,</a:t>
            </a:r>
          </a:p>
          <a:p>
            <a:pPr>
              <a:lnSpc>
                <a:spcPct val="90000"/>
              </a:lnSpc>
            </a:pPr>
            <a:endParaRPr lang="en-US" altLang="en-US" sz="2400"/>
          </a:p>
          <a:p>
            <a:pPr>
              <a:lnSpc>
                <a:spcPct val="90000"/>
              </a:lnSpc>
            </a:pPr>
            <a:endParaRPr lang="en-US" altLang="en-US" sz="2400"/>
          </a:p>
          <a:p>
            <a:pPr>
              <a:lnSpc>
                <a:spcPct val="90000"/>
              </a:lnSpc>
            </a:pPr>
            <a:endParaRPr lang="en-US" altLang="en-US" sz="2400"/>
          </a:p>
          <a:p>
            <a:pPr>
              <a:lnSpc>
                <a:spcPct val="90000"/>
              </a:lnSpc>
            </a:pPr>
            <a:endParaRPr lang="en-US" altLang="en-US" sz="2400"/>
          </a:p>
          <a:p>
            <a:pPr>
              <a:lnSpc>
                <a:spcPct val="90000"/>
              </a:lnSpc>
            </a:pPr>
            <a:r>
              <a:rPr lang="en-US" altLang="en-US" sz="2400"/>
              <a:t>That is, the pressure at level z is equal to the weight of the air in the vertical column of unit cross-sectional area lying above that level. If the mass of earth’s atmosphere were uniformly distributed over the globe, the pressure at sea level would be 1013 mb, or 1.013  × 10PA, which is referred to a normal atmosphere pressure and abbreviated as 1 atm.</a:t>
            </a:r>
          </a:p>
        </p:txBody>
      </p:sp>
      <p:pic>
        <p:nvPicPr>
          <p:cNvPr id="296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2590801"/>
            <a:ext cx="495300" cy="295275"/>
          </a:xfrm>
          <a:prstGeom prst="rect">
            <a:avLst/>
          </a:prstGeom>
          <a:noFill/>
          <a:extLst>
            <a:ext uri="{909E8E84-426E-40DD-AFC4-6F175D3DCCD1}">
              <a14:hiddenFill xmlns:a14="http://schemas.microsoft.com/office/drawing/2010/main">
                <a:solidFill>
                  <a:srgbClr val="FFFFFF"/>
                </a:solidFill>
              </a14:hiddenFill>
            </a:ext>
          </a:extLst>
        </p:spPr>
      </p:pic>
      <p:pic>
        <p:nvPicPr>
          <p:cNvPr id="297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1" y="5867400"/>
            <a:ext cx="142875" cy="209550"/>
          </a:xfrm>
          <a:prstGeom prst="rect">
            <a:avLst/>
          </a:prstGeom>
          <a:noFill/>
          <a:extLst>
            <a:ext uri="{909E8E84-426E-40DD-AFC4-6F175D3DCCD1}">
              <a14:hiddenFill xmlns:a14="http://schemas.microsoft.com/office/drawing/2010/main">
                <a:solidFill>
                  <a:srgbClr val="FFFFFF"/>
                </a:solidFill>
              </a14:hiddenFill>
            </a:ext>
          </a:extLst>
        </p:spPr>
      </p:pic>
      <p:pic>
        <p:nvPicPr>
          <p:cNvPr id="297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914401"/>
            <a:ext cx="3505200" cy="1096963"/>
          </a:xfrm>
          <a:prstGeom prst="rect">
            <a:avLst/>
          </a:prstGeom>
          <a:noFill/>
          <a:extLst>
            <a:ext uri="{909E8E84-426E-40DD-AFC4-6F175D3DCCD1}">
              <a14:hiddenFill xmlns:a14="http://schemas.microsoft.com/office/drawing/2010/main">
                <a:solidFill>
                  <a:srgbClr val="FFFFFF"/>
                </a:solidFill>
              </a14:hiddenFill>
            </a:ext>
          </a:extLst>
        </p:spPr>
      </p:pic>
      <p:pic>
        <p:nvPicPr>
          <p:cNvPr id="2970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3352801"/>
            <a:ext cx="2590800" cy="925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4425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0"/>
            <a:ext cx="12047621" cy="1325563"/>
          </a:xfrm>
        </p:spPr>
        <p:txBody>
          <a:bodyPr/>
          <a:lstStyle/>
          <a:p>
            <a:pPr algn="ctr"/>
            <a:r>
              <a:rPr lang="en-US" dirty="0" smtClean="0"/>
              <a:t>Why is it of interest in the following expression to change from dependence in z to dependence on p?</a:t>
            </a:r>
            <a:endParaRPr lang="en-US" dirty="0"/>
          </a:p>
        </p:txBody>
      </p:sp>
      <p:sp>
        <p:nvSpPr>
          <p:cNvPr id="3" name="Content Placeholder 2"/>
          <p:cNvSpPr>
            <a:spLocks noGrp="1"/>
          </p:cNvSpPr>
          <p:nvPr>
            <p:ph idx="1"/>
          </p:nvPr>
        </p:nvSpPr>
        <p:spPr>
          <a:xfrm>
            <a:off x="144379" y="3529263"/>
            <a:ext cx="11935326" cy="2727158"/>
          </a:xfrm>
        </p:spPr>
        <p:txBody>
          <a:bodyPr>
            <a:normAutofit/>
          </a:bodyPr>
          <a:lstStyle/>
          <a:p>
            <a:endParaRPr lang="en-US" dirty="0" smtClean="0"/>
          </a:p>
          <a:p>
            <a:pPr marL="0" indent="0">
              <a:buNone/>
            </a:pPr>
            <a:r>
              <a:rPr lang="en-US" dirty="0">
                <a:solidFill>
                  <a:srgbClr val="C00000"/>
                </a:solidFill>
              </a:rPr>
              <a:t>To evaluate the heating rate in equation </a:t>
            </a:r>
            <a:r>
              <a:rPr lang="en-US" dirty="0" smtClean="0">
                <a:solidFill>
                  <a:srgbClr val="C00000"/>
                </a:solidFill>
              </a:rPr>
              <a:t>one needs </a:t>
            </a:r>
            <a:r>
              <a:rPr lang="en-US" dirty="0">
                <a:solidFill>
                  <a:srgbClr val="002060"/>
                </a:solidFill>
              </a:rPr>
              <a:t>p</a:t>
            </a:r>
            <a:r>
              <a:rPr lang="en-US" dirty="0" smtClean="0">
                <a:solidFill>
                  <a:srgbClr val="002060"/>
                </a:solidFill>
              </a:rPr>
              <a:t>rofile </a:t>
            </a:r>
            <a:r>
              <a:rPr lang="en-US" dirty="0">
                <a:solidFill>
                  <a:srgbClr val="002060"/>
                </a:solidFill>
              </a:rPr>
              <a:t>of IR upwelling and </a:t>
            </a:r>
            <a:r>
              <a:rPr lang="en-US" dirty="0" err="1">
                <a:solidFill>
                  <a:srgbClr val="002060"/>
                </a:solidFill>
              </a:rPr>
              <a:t>downwelling</a:t>
            </a:r>
            <a:r>
              <a:rPr lang="en-US" dirty="0">
                <a:solidFill>
                  <a:srgbClr val="002060"/>
                </a:solidFill>
              </a:rPr>
              <a:t> fluxes</a:t>
            </a:r>
          </a:p>
          <a:p>
            <a:pPr marL="0" indent="0">
              <a:buNone/>
            </a:pPr>
            <a:r>
              <a:rPr lang="en-US" dirty="0">
                <a:solidFill>
                  <a:srgbClr val="C00000"/>
                </a:solidFill>
              </a:rPr>
              <a:t>To compute the IR downward and upward fluxes, one </a:t>
            </a:r>
            <a:r>
              <a:rPr lang="en-US" dirty="0" smtClean="0">
                <a:solidFill>
                  <a:srgbClr val="C00000"/>
                </a:solidFill>
              </a:rPr>
              <a:t>needs the vertical structure of various parameters describing the atmosphere. For various reasons, it is more convenient to work in pressure coordinates than in height coordinates.</a:t>
            </a:r>
            <a:endParaRPr lang="en-US" dirty="0">
              <a:solidFill>
                <a:srgbClr val="C00000"/>
              </a:solidFill>
            </a:endParaRPr>
          </a:p>
        </p:txBody>
      </p:sp>
      <p:pic>
        <p:nvPicPr>
          <p:cNvPr id="4" name="Picture 3"/>
          <p:cNvPicPr>
            <a:picLocks noChangeAspect="1"/>
          </p:cNvPicPr>
          <p:nvPr/>
        </p:nvPicPr>
        <p:blipFill rotWithShape="1">
          <a:blip r:embed="rId2"/>
          <a:srcRect l="16989" t="56661" r="28691" b="23018"/>
          <a:stretch/>
        </p:blipFill>
        <p:spPr>
          <a:xfrm>
            <a:off x="1050255" y="1837027"/>
            <a:ext cx="8958268" cy="1579419"/>
          </a:xfrm>
          <a:prstGeom prst="rect">
            <a:avLst/>
          </a:prstGeom>
        </p:spPr>
      </p:pic>
    </p:spTree>
    <p:extLst>
      <p:ext uri="{BB962C8B-B14F-4D97-AF65-F5344CB8AC3E}">
        <p14:creationId xmlns:p14="http://schemas.microsoft.com/office/powerpoint/2010/main" val="2103903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21347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87896" y="274638"/>
            <a:ext cx="10813774" cy="868362"/>
          </a:xfrm>
        </p:spPr>
        <p:txBody>
          <a:bodyPr/>
          <a:lstStyle/>
          <a:p>
            <a:pPr algn="ctr" eaLnBrk="1" hangingPunct="1"/>
            <a:r>
              <a:rPr lang="en-US" altLang="en-US" dirty="0" smtClean="0">
                <a:solidFill>
                  <a:srgbClr val="CC0000"/>
                </a:solidFill>
              </a:rPr>
              <a:t>The Hydrostatic Equation</a:t>
            </a:r>
          </a:p>
        </p:txBody>
      </p:sp>
      <p:sp>
        <p:nvSpPr>
          <p:cNvPr id="7171" name="Rectangle 3"/>
          <p:cNvSpPr>
            <a:spLocks noGrp="1" noChangeArrowheads="1"/>
          </p:cNvSpPr>
          <p:nvPr>
            <p:ph type="body" idx="1"/>
          </p:nvPr>
        </p:nvSpPr>
        <p:spPr>
          <a:xfrm>
            <a:off x="503583" y="1295400"/>
            <a:ext cx="11688417" cy="5334000"/>
          </a:xfrm>
        </p:spPr>
        <p:txBody>
          <a:bodyPr/>
          <a:lstStyle/>
          <a:p>
            <a:pPr eaLnBrk="1" hangingPunct="1">
              <a:lnSpc>
                <a:spcPct val="90000"/>
              </a:lnSpc>
              <a:buFontTx/>
              <a:buNone/>
            </a:pPr>
            <a:r>
              <a:rPr lang="en-US" altLang="en-US" sz="4000" dirty="0">
                <a:solidFill>
                  <a:schemeClr val="accent2"/>
                </a:solidFill>
              </a:rPr>
              <a:t>	</a:t>
            </a:r>
            <a:r>
              <a:rPr lang="en-US" altLang="en-US" sz="4400" dirty="0">
                <a:solidFill>
                  <a:srgbClr val="002060"/>
                </a:solidFill>
              </a:rPr>
              <a:t>Air is in </a:t>
            </a:r>
            <a:r>
              <a:rPr lang="en-US" altLang="en-US" sz="4400" i="1" dirty="0">
                <a:solidFill>
                  <a:srgbClr val="C00000"/>
                </a:solidFill>
              </a:rPr>
              <a:t>hydrostatic equilibrium </a:t>
            </a:r>
            <a:r>
              <a:rPr lang="en-US" altLang="en-US" sz="4400" dirty="0">
                <a:solidFill>
                  <a:srgbClr val="002060"/>
                </a:solidFill>
              </a:rPr>
              <a:t>when the </a:t>
            </a:r>
            <a:r>
              <a:rPr lang="en-US" altLang="en-US" sz="4400" i="1" dirty="0">
                <a:solidFill>
                  <a:srgbClr val="C00000"/>
                </a:solidFill>
              </a:rPr>
              <a:t>upward-directed pressure </a:t>
            </a:r>
            <a:r>
              <a:rPr lang="en-US" altLang="en-US" sz="4400" i="1" u="sng" dirty="0">
                <a:solidFill>
                  <a:srgbClr val="C00000"/>
                </a:solidFill>
              </a:rPr>
              <a:t>gradient</a:t>
            </a:r>
            <a:r>
              <a:rPr lang="en-US" altLang="en-US" sz="4400" i="1" dirty="0">
                <a:solidFill>
                  <a:srgbClr val="C00000"/>
                </a:solidFill>
              </a:rPr>
              <a:t> force</a:t>
            </a:r>
            <a:r>
              <a:rPr lang="en-US" altLang="en-US" sz="4400" dirty="0">
                <a:solidFill>
                  <a:schemeClr val="accent2"/>
                </a:solidFill>
              </a:rPr>
              <a:t> is </a:t>
            </a:r>
            <a:r>
              <a:rPr lang="en-US" altLang="en-US" sz="4400" dirty="0">
                <a:solidFill>
                  <a:srgbClr val="002060"/>
                </a:solidFill>
              </a:rPr>
              <a:t>exactly balanced by the </a:t>
            </a:r>
            <a:r>
              <a:rPr lang="en-US" altLang="en-US" sz="4400" dirty="0">
                <a:solidFill>
                  <a:srgbClr val="C00000"/>
                </a:solidFill>
              </a:rPr>
              <a:t>downward force of gravity</a:t>
            </a:r>
            <a:r>
              <a:rPr lang="en-US" altLang="en-US" sz="4400" dirty="0">
                <a:solidFill>
                  <a:schemeClr val="accent2"/>
                </a:solidFill>
              </a:rPr>
              <a:t>. </a:t>
            </a:r>
            <a:r>
              <a:rPr lang="en-US" altLang="en-US" sz="4400" dirty="0">
                <a:solidFill>
                  <a:srgbClr val="002060"/>
                </a:solidFill>
              </a:rPr>
              <a:t>Next figure shows air in hydrostatic equilibrium. If there is </a:t>
            </a:r>
            <a:r>
              <a:rPr lang="en-US" altLang="en-US" sz="4400" i="1" dirty="0">
                <a:solidFill>
                  <a:srgbClr val="C00000"/>
                </a:solidFill>
              </a:rPr>
              <a:t>no net vertical force </a:t>
            </a:r>
            <a:r>
              <a:rPr lang="en-US" altLang="en-US" sz="4400" dirty="0">
                <a:solidFill>
                  <a:srgbClr val="002060"/>
                </a:solidFill>
              </a:rPr>
              <a:t>acting on the air, there is </a:t>
            </a:r>
            <a:r>
              <a:rPr lang="en-US" altLang="en-US" sz="4400" i="1" dirty="0">
                <a:solidFill>
                  <a:srgbClr val="C00000"/>
                </a:solidFill>
              </a:rPr>
              <a:t>no net vertical acceleration</a:t>
            </a:r>
            <a:r>
              <a:rPr lang="en-US" altLang="en-US" sz="4400" dirty="0">
                <a:solidFill>
                  <a:schemeClr val="accent2"/>
                </a:solidFill>
              </a:rPr>
              <a:t>, </a:t>
            </a:r>
            <a:r>
              <a:rPr lang="en-US" altLang="en-US" sz="4400" dirty="0">
                <a:solidFill>
                  <a:srgbClr val="002060"/>
                </a:solidFill>
              </a:rPr>
              <a:t>and the sum of the forces is equal to zero.  </a:t>
            </a:r>
          </a:p>
        </p:txBody>
      </p:sp>
      <p:sp>
        <p:nvSpPr>
          <p:cNvPr id="71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D052E51A-769B-4C55-B26F-23D5E5DC837B}" type="slidenum">
              <a:rPr lang="en-US" altLang="en-US" sz="1400"/>
              <a:pPr eaLnBrk="1" hangingPunct="1">
                <a:spcBef>
                  <a:spcPct val="0"/>
                </a:spcBef>
                <a:buFontTx/>
                <a:buNone/>
              </a:pPr>
              <a:t>13</a:t>
            </a:fld>
            <a:endParaRPr lang="en-US" altLang="en-US" sz="1400"/>
          </a:p>
        </p:txBody>
      </p:sp>
    </p:spTree>
    <p:extLst>
      <p:ext uri="{BB962C8B-B14F-4D97-AF65-F5344CB8AC3E}">
        <p14:creationId xmlns:p14="http://schemas.microsoft.com/office/powerpoint/2010/main" val="1691371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219201"/>
            <a:ext cx="8610600"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4343401"/>
            <a:ext cx="12954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990600"/>
            <a:ext cx="24384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0" y="0"/>
            <a:ext cx="30480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7600" y="1981201"/>
            <a:ext cx="32004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00400" y="2362200"/>
            <a:ext cx="381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05200" y="3352800"/>
            <a:ext cx="203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4800" y="1371600"/>
            <a:ext cx="457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2" name="Picture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038600" y="2971800"/>
            <a:ext cx="6096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3" name="Slide Number Placeholder 10"/>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516DA104-5388-4823-B57F-D6F4EAF9A6DA}" type="slidenum">
              <a:rPr lang="en-US" altLang="en-US" sz="1400"/>
              <a:pPr eaLnBrk="1" hangingPunct="1">
                <a:spcBef>
                  <a:spcPct val="0"/>
                </a:spcBef>
                <a:buFontTx/>
                <a:buNone/>
              </a:pPr>
              <a:t>14</a:t>
            </a:fld>
            <a:endParaRPr lang="en-US" altLang="en-US" sz="1400"/>
          </a:p>
        </p:txBody>
      </p:sp>
      <p:sp>
        <p:nvSpPr>
          <p:cNvPr id="8204" name="TextBox 11"/>
          <p:cNvSpPr txBox="1">
            <a:spLocks noChangeArrowheads="1"/>
          </p:cNvSpPr>
          <p:nvPr/>
        </p:nvSpPr>
        <p:spPr bwMode="auto">
          <a:xfrm>
            <a:off x="990600" y="1"/>
            <a:ext cx="5576888"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800" dirty="0">
                <a:solidFill>
                  <a:srgbClr val="C00000"/>
                </a:solidFill>
                <a:latin typeface="Tahoma" panose="020B0604030504040204" pitchFamily="34" charset="0"/>
                <a:cs typeface="Tahoma" panose="020B0604030504040204" pitchFamily="34" charset="0"/>
              </a:rPr>
              <a:t>Consider the vertical balance of any wedge (hatched area) of area A in the column below. The pressure </a:t>
            </a:r>
          </a:p>
          <a:p>
            <a:pPr eaLnBrk="1" hangingPunct="1">
              <a:spcBef>
                <a:spcPct val="0"/>
              </a:spcBef>
              <a:buFontTx/>
              <a:buNone/>
            </a:pPr>
            <a:r>
              <a:rPr lang="en-US" altLang="en-US" sz="2800" dirty="0">
                <a:solidFill>
                  <a:srgbClr val="C00000"/>
                </a:solidFill>
                <a:latin typeface="Tahoma" panose="020B0604030504040204" pitchFamily="34" charset="0"/>
                <a:cs typeface="Tahoma" panose="020B0604030504040204" pitchFamily="34" charset="0"/>
              </a:rPr>
              <a:t>on the lower</a:t>
            </a:r>
          </a:p>
          <a:p>
            <a:pPr eaLnBrk="1" hangingPunct="1">
              <a:spcBef>
                <a:spcPct val="0"/>
              </a:spcBef>
              <a:buFontTx/>
              <a:buNone/>
            </a:pPr>
            <a:r>
              <a:rPr lang="en-US" altLang="en-US" sz="2800" dirty="0">
                <a:solidFill>
                  <a:srgbClr val="C00000"/>
                </a:solidFill>
                <a:latin typeface="Tahoma" panose="020B0604030504040204" pitchFamily="34" charset="0"/>
                <a:cs typeface="Tahoma" panose="020B0604030504040204" pitchFamily="34" charset="0"/>
              </a:rPr>
              <a:t>area is p.</a:t>
            </a:r>
          </a:p>
          <a:p>
            <a:pPr eaLnBrk="1" hangingPunct="1">
              <a:spcBef>
                <a:spcPct val="0"/>
              </a:spcBef>
              <a:buFontTx/>
              <a:buNone/>
            </a:pPr>
            <a:endParaRPr lang="en-US" altLang="en-US" sz="2800" dirty="0">
              <a:solidFill>
                <a:srgbClr val="C00000"/>
              </a:solidFill>
              <a:latin typeface="Tahoma" panose="020B0604030504040204" pitchFamily="34" charset="0"/>
              <a:cs typeface="Tahoma" panose="020B0604030504040204" pitchFamily="34" charset="0"/>
            </a:endParaRPr>
          </a:p>
          <a:p>
            <a:pPr eaLnBrk="1" hangingPunct="1">
              <a:spcBef>
                <a:spcPct val="0"/>
              </a:spcBef>
              <a:buFontTx/>
              <a:buNone/>
            </a:pPr>
            <a:r>
              <a:rPr lang="en-US" altLang="en-US" sz="2800" dirty="0">
                <a:solidFill>
                  <a:srgbClr val="C00000"/>
                </a:solidFill>
                <a:latin typeface="Tahoma" panose="020B0604030504040204" pitchFamily="34" charset="0"/>
                <a:cs typeface="Tahoma" panose="020B0604030504040204" pitchFamily="34" charset="0"/>
              </a:rPr>
              <a:t>The </a:t>
            </a:r>
          </a:p>
          <a:p>
            <a:pPr eaLnBrk="1" hangingPunct="1">
              <a:spcBef>
                <a:spcPct val="0"/>
              </a:spcBef>
              <a:buFontTx/>
              <a:buNone/>
            </a:pPr>
            <a:r>
              <a:rPr lang="en-US" altLang="en-US" sz="2800" dirty="0">
                <a:solidFill>
                  <a:srgbClr val="C00000"/>
                </a:solidFill>
                <a:latin typeface="Tahoma" panose="020B0604030504040204" pitchFamily="34" charset="0"/>
                <a:cs typeface="Tahoma" panose="020B0604030504040204" pitchFamily="34" charset="0"/>
              </a:rPr>
              <a:t>pressure</a:t>
            </a:r>
          </a:p>
          <a:p>
            <a:pPr eaLnBrk="1" hangingPunct="1">
              <a:spcBef>
                <a:spcPct val="0"/>
              </a:spcBef>
              <a:buFontTx/>
              <a:buNone/>
            </a:pPr>
            <a:r>
              <a:rPr lang="en-US" altLang="en-US" sz="2800" dirty="0">
                <a:solidFill>
                  <a:srgbClr val="C00000"/>
                </a:solidFill>
                <a:latin typeface="Tahoma" panose="020B0604030504040204" pitchFamily="34" charset="0"/>
                <a:cs typeface="Tahoma" panose="020B0604030504040204" pitchFamily="34" charset="0"/>
              </a:rPr>
              <a:t>on the </a:t>
            </a:r>
          </a:p>
          <a:p>
            <a:pPr eaLnBrk="1" hangingPunct="1">
              <a:spcBef>
                <a:spcPct val="0"/>
              </a:spcBef>
              <a:buFontTx/>
              <a:buNone/>
            </a:pPr>
            <a:r>
              <a:rPr lang="en-US" altLang="en-US" sz="2800" dirty="0">
                <a:solidFill>
                  <a:srgbClr val="C00000"/>
                </a:solidFill>
                <a:latin typeface="Tahoma" panose="020B0604030504040204" pitchFamily="34" charset="0"/>
                <a:cs typeface="Tahoma" panose="020B0604030504040204" pitchFamily="34" charset="0"/>
              </a:rPr>
              <a:t>upper</a:t>
            </a:r>
          </a:p>
          <a:p>
            <a:pPr eaLnBrk="1" hangingPunct="1">
              <a:spcBef>
                <a:spcPct val="0"/>
              </a:spcBef>
              <a:buFontTx/>
              <a:buNone/>
            </a:pPr>
            <a:r>
              <a:rPr lang="en-US" altLang="en-US" sz="2800" dirty="0">
                <a:solidFill>
                  <a:srgbClr val="C00000"/>
                </a:solidFill>
                <a:latin typeface="Tahoma" panose="020B0604030504040204" pitchFamily="34" charset="0"/>
                <a:cs typeface="Tahoma" panose="020B0604030504040204" pitchFamily="34" charset="0"/>
              </a:rPr>
              <a:t>area is </a:t>
            </a:r>
          </a:p>
          <a:p>
            <a:pPr eaLnBrk="1" hangingPunct="1">
              <a:spcBef>
                <a:spcPct val="0"/>
              </a:spcBef>
              <a:buFontTx/>
              <a:buNone/>
            </a:pPr>
            <a:r>
              <a:rPr lang="en-US" altLang="en-US" sz="2800" dirty="0" err="1">
                <a:solidFill>
                  <a:srgbClr val="C00000"/>
                </a:solidFill>
                <a:latin typeface="Tahoma" panose="020B0604030504040204" pitchFamily="34" charset="0"/>
                <a:cs typeface="Tahoma" panose="020B0604030504040204" pitchFamily="34" charset="0"/>
              </a:rPr>
              <a:t>p</a:t>
            </a:r>
            <a:r>
              <a:rPr lang="en-US" altLang="en-US" sz="2800" dirty="0" err="1" smtClean="0">
                <a:solidFill>
                  <a:srgbClr val="C00000"/>
                </a:solidFill>
                <a:latin typeface="Tahoma" panose="020B0604030504040204" pitchFamily="34" charset="0"/>
                <a:cs typeface="Tahoma" panose="020B0604030504040204" pitchFamily="34" charset="0"/>
              </a:rPr>
              <a:t>+dp</a:t>
            </a:r>
            <a:r>
              <a:rPr lang="en-US" altLang="en-US" sz="2800" dirty="0">
                <a:solidFill>
                  <a:srgbClr val="C00000"/>
                </a:solidFill>
              </a:rPr>
              <a:t>.</a:t>
            </a:r>
          </a:p>
        </p:txBody>
      </p:sp>
    </p:spTree>
    <p:custDataLst>
      <p:tags r:id="rId1"/>
    </p:custDataLst>
    <p:extLst>
      <p:ext uri="{BB962C8B-B14F-4D97-AF65-F5344CB8AC3E}">
        <p14:creationId xmlns:p14="http://schemas.microsoft.com/office/powerpoint/2010/main" val="39855814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65043" y="1"/>
            <a:ext cx="10098157" cy="487363"/>
          </a:xfrm>
        </p:spPr>
        <p:txBody>
          <a:bodyPr>
            <a:noAutofit/>
          </a:bodyPr>
          <a:lstStyle/>
          <a:p>
            <a:pPr eaLnBrk="1" hangingPunct="1"/>
            <a:r>
              <a:rPr lang="en-US" altLang="en-US" dirty="0">
                <a:solidFill>
                  <a:srgbClr val="CC0000"/>
                </a:solidFill>
              </a:rPr>
              <a:t>Hydrostatic equation</a:t>
            </a:r>
          </a:p>
        </p:txBody>
      </p:sp>
      <p:sp>
        <p:nvSpPr>
          <p:cNvPr id="9219" name="Rectangle 3"/>
          <p:cNvSpPr>
            <a:spLocks noGrp="1" noChangeArrowheads="1"/>
          </p:cNvSpPr>
          <p:nvPr>
            <p:ph type="body" idx="1"/>
          </p:nvPr>
        </p:nvSpPr>
        <p:spPr>
          <a:xfrm>
            <a:off x="159026" y="685800"/>
            <a:ext cx="12032974" cy="6172200"/>
          </a:xfrm>
        </p:spPr>
        <p:txBody>
          <a:bodyPr/>
          <a:lstStyle/>
          <a:p>
            <a:pPr eaLnBrk="1" hangingPunct="1">
              <a:lnSpc>
                <a:spcPct val="80000"/>
              </a:lnSpc>
              <a:buFontTx/>
              <a:buNone/>
            </a:pPr>
            <a:r>
              <a:rPr lang="en-US" altLang="en-US" sz="3600" dirty="0">
                <a:solidFill>
                  <a:srgbClr val="002060"/>
                </a:solidFill>
              </a:rPr>
              <a:t>If there is no vertical motion in the</a:t>
            </a:r>
          </a:p>
          <a:p>
            <a:pPr eaLnBrk="1" hangingPunct="1">
              <a:lnSpc>
                <a:spcPct val="80000"/>
              </a:lnSpc>
              <a:buFontTx/>
              <a:buNone/>
            </a:pPr>
            <a:r>
              <a:rPr lang="en-US" altLang="en-US" sz="3600" dirty="0">
                <a:solidFill>
                  <a:srgbClr val="002060"/>
                </a:solidFill>
              </a:rPr>
              <a:t>atmosphere, the difference in pressure (</a:t>
            </a:r>
            <a:r>
              <a:rPr lang="en-US" altLang="en-US" sz="3600" i="1" dirty="0" err="1">
                <a:solidFill>
                  <a:srgbClr val="002060"/>
                </a:solidFill>
              </a:rPr>
              <a:t>dp</a:t>
            </a:r>
            <a:r>
              <a:rPr lang="en-US" altLang="en-US" sz="3600" dirty="0">
                <a:solidFill>
                  <a:srgbClr val="002060"/>
                </a:solidFill>
              </a:rPr>
              <a:t>) </a:t>
            </a:r>
          </a:p>
          <a:p>
            <a:pPr eaLnBrk="1" hangingPunct="1">
              <a:lnSpc>
                <a:spcPct val="80000"/>
              </a:lnSpc>
              <a:buFontTx/>
              <a:buNone/>
            </a:pPr>
            <a:r>
              <a:rPr lang="en-US" altLang="en-US" sz="3600" dirty="0">
                <a:solidFill>
                  <a:srgbClr val="002060"/>
                </a:solidFill>
              </a:rPr>
              <a:t>between two levels (</a:t>
            </a:r>
            <a:r>
              <a:rPr lang="en-US" altLang="en-US" sz="3600" i="1" dirty="0" err="1">
                <a:solidFill>
                  <a:srgbClr val="002060"/>
                </a:solidFill>
              </a:rPr>
              <a:t>dz</a:t>
            </a:r>
            <a:r>
              <a:rPr lang="en-US" altLang="en-US" sz="3600" dirty="0">
                <a:solidFill>
                  <a:srgbClr val="002060"/>
                </a:solidFill>
              </a:rPr>
              <a:t>) is balanced by the</a:t>
            </a:r>
          </a:p>
          <a:p>
            <a:pPr eaLnBrk="1" hangingPunct="1">
              <a:lnSpc>
                <a:spcPct val="80000"/>
              </a:lnSpc>
              <a:buFontTx/>
              <a:buNone/>
            </a:pPr>
            <a:r>
              <a:rPr lang="en-US" altLang="en-US" sz="3600" dirty="0">
                <a:solidFill>
                  <a:srgbClr val="002060"/>
                </a:solidFill>
              </a:rPr>
              <a:t> weight of the layer of the </a:t>
            </a:r>
            <a:r>
              <a:rPr lang="en-US" altLang="en-US" sz="3600" dirty="0" err="1" smtClean="0">
                <a:solidFill>
                  <a:srgbClr val="002060"/>
                </a:solidFill>
              </a:rPr>
              <a:t>airmass</a:t>
            </a:r>
            <a:r>
              <a:rPr lang="en-US" altLang="en-US" sz="3600" dirty="0" smtClean="0">
                <a:solidFill>
                  <a:srgbClr val="002060"/>
                </a:solidFill>
              </a:rPr>
              <a:t> </a:t>
            </a:r>
            <a:r>
              <a:rPr lang="en-US" altLang="en-US" sz="3600" dirty="0">
                <a:solidFill>
                  <a:srgbClr val="002060"/>
                </a:solidFill>
              </a:rPr>
              <a:t>* acceleration due to gravity  = </a:t>
            </a:r>
            <a:r>
              <a:rPr lang="en-US" altLang="en-US" sz="3600" dirty="0" smtClean="0">
                <a:solidFill>
                  <a:srgbClr val="002060"/>
                </a:solidFill>
              </a:rPr>
              <a:t>am=gm</a:t>
            </a:r>
            <a:r>
              <a:rPr lang="en-US" altLang="en-US" sz="3600" dirty="0">
                <a:solidFill>
                  <a:srgbClr val="002060"/>
                </a:solidFill>
              </a:rPr>
              <a:t> </a:t>
            </a:r>
          </a:p>
          <a:p>
            <a:pPr algn="ctr" eaLnBrk="1" hangingPunct="1">
              <a:lnSpc>
                <a:spcPct val="80000"/>
              </a:lnSpc>
              <a:buFontTx/>
              <a:buNone/>
            </a:pPr>
            <a:r>
              <a:rPr lang="en-US" altLang="en-US" sz="3600" dirty="0">
                <a:solidFill>
                  <a:srgbClr val="002060"/>
                </a:solidFill>
              </a:rPr>
              <a:t>m=</a:t>
            </a:r>
            <a:r>
              <a:rPr lang="el-GR" altLang="en-US" sz="3600" dirty="0">
                <a:solidFill>
                  <a:srgbClr val="002060"/>
                </a:solidFill>
              </a:rPr>
              <a:t>ρ</a:t>
            </a:r>
            <a:r>
              <a:rPr lang="en-US" altLang="en-US" sz="3600" dirty="0">
                <a:solidFill>
                  <a:srgbClr val="002060"/>
                </a:solidFill>
              </a:rPr>
              <a:t>V=</a:t>
            </a:r>
            <a:r>
              <a:rPr lang="el-GR" altLang="en-US" sz="3600" dirty="0">
                <a:solidFill>
                  <a:srgbClr val="002060"/>
                </a:solidFill>
              </a:rPr>
              <a:t>ρ</a:t>
            </a:r>
            <a:r>
              <a:rPr lang="en-US" altLang="en-US" sz="3600" dirty="0">
                <a:solidFill>
                  <a:srgbClr val="002060"/>
                </a:solidFill>
              </a:rPr>
              <a:t>Adz</a:t>
            </a:r>
          </a:p>
          <a:p>
            <a:pPr eaLnBrk="1" hangingPunct="1">
              <a:lnSpc>
                <a:spcPct val="80000"/>
              </a:lnSpc>
              <a:buFontTx/>
              <a:buNone/>
            </a:pPr>
            <a:r>
              <a:rPr lang="en-US" altLang="en-US" sz="3600" dirty="0">
                <a:solidFill>
                  <a:srgbClr val="002060"/>
                </a:solidFill>
              </a:rPr>
              <a:t>(the volume V of the shaded wedge in previous figure is the area (A) times height (</a:t>
            </a:r>
            <a:r>
              <a:rPr lang="en-US" altLang="en-US" sz="3600" dirty="0" err="1">
                <a:solidFill>
                  <a:srgbClr val="002060"/>
                </a:solidFill>
              </a:rPr>
              <a:t>dz</a:t>
            </a:r>
            <a:r>
              <a:rPr lang="en-US" altLang="en-US" sz="3600" dirty="0">
                <a:solidFill>
                  <a:srgbClr val="002060"/>
                </a:solidFill>
              </a:rPr>
              <a:t>) (common to assume A=1, unit area)</a:t>
            </a:r>
          </a:p>
        </p:txBody>
      </p:sp>
      <p:pic>
        <p:nvPicPr>
          <p:cNvPr id="9220" name="Picture 4" descr="\begin{displaymath}[p(z)- p(z+dz)]A = \rho \,A\,dz\,g,&#10;\end{displaymath}"/>
          <p:cNvPicPr>
            <a:picLocks noChangeAspect="1" noChangeArrowheads="1"/>
          </p:cNvPicPr>
          <p:nvPr/>
        </p:nvPicPr>
        <p:blipFill>
          <a:blip r:embed="rId2">
            <a:extLst>
              <a:ext uri="{28A0092B-C50C-407E-A947-70E740481C1C}">
                <a14:useLocalDpi xmlns:a14="http://schemas.microsoft.com/office/drawing/2010/main" val="0"/>
              </a:ext>
            </a:extLst>
          </a:blip>
          <a:srcRect r="870"/>
          <a:stretch>
            <a:fillRect/>
          </a:stretch>
        </p:blipFill>
        <p:spPr bwMode="auto">
          <a:xfrm>
            <a:off x="1752600" y="4876800"/>
            <a:ext cx="86868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 Box 5"/>
          <p:cNvSpPr txBox="1">
            <a:spLocks noChangeArrowheads="1"/>
          </p:cNvSpPr>
          <p:nvPr/>
        </p:nvSpPr>
        <p:spPr bwMode="auto">
          <a:xfrm>
            <a:off x="1812925" y="5932488"/>
            <a:ext cx="4089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800" b="1">
                <a:solidFill>
                  <a:srgbClr val="CC0000"/>
                </a:solidFill>
              </a:rPr>
              <a:t>Note:  P = F/A;  A -Area</a:t>
            </a:r>
          </a:p>
        </p:txBody>
      </p:sp>
      <p:sp>
        <p:nvSpPr>
          <p:cNvPr id="9222" name="Rectangle 6"/>
          <p:cNvSpPr>
            <a:spLocks noChangeArrowheads="1"/>
          </p:cNvSpPr>
          <p:nvPr/>
        </p:nvSpPr>
        <p:spPr bwMode="auto">
          <a:xfrm>
            <a:off x="1524000" y="5943600"/>
            <a:ext cx="4495800" cy="6858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922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745CD54D-990F-450A-A0EE-E7302F493CAD}" type="slidenum">
              <a:rPr lang="en-US" altLang="en-US" sz="1400"/>
              <a:pPr eaLnBrk="1" hangingPunct="1">
                <a:spcBef>
                  <a:spcPct val="0"/>
                </a:spcBef>
                <a:buFontTx/>
                <a:buNone/>
              </a:pPr>
              <a:t>15</a:t>
            </a:fld>
            <a:endParaRPr lang="en-US" altLang="en-US" sz="1400"/>
          </a:p>
        </p:txBody>
      </p:sp>
    </p:spTree>
    <p:extLst>
      <p:ext uri="{BB962C8B-B14F-4D97-AF65-F5344CB8AC3E}">
        <p14:creationId xmlns:p14="http://schemas.microsoft.com/office/powerpoint/2010/main" val="483687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172278" y="152400"/>
            <a:ext cx="12019722" cy="6705600"/>
          </a:xfrm>
        </p:spPr>
        <p:txBody>
          <a:bodyPr/>
          <a:lstStyle/>
          <a:p>
            <a:pPr marL="0" indent="0" eaLnBrk="1" hangingPunct="1">
              <a:buNone/>
            </a:pPr>
            <a:r>
              <a:rPr lang="en-US" altLang="en-US" dirty="0">
                <a:solidFill>
                  <a:srgbClr val="002060"/>
                </a:solidFill>
              </a:rPr>
              <a:t>Since we know that pressure decreases with height, </a:t>
            </a:r>
            <a:r>
              <a:rPr lang="en-US" altLang="en-US" i="1" dirty="0" err="1">
                <a:solidFill>
                  <a:srgbClr val="002060"/>
                </a:solidFill>
              </a:rPr>
              <a:t>dp</a:t>
            </a:r>
            <a:r>
              <a:rPr lang="en-US" altLang="en-US" dirty="0">
                <a:solidFill>
                  <a:srgbClr val="002060"/>
                </a:solidFill>
              </a:rPr>
              <a:t> must be a negative quantity, and the upward pressure on the lower face of the shaded block must be </a:t>
            </a:r>
            <a:r>
              <a:rPr lang="en-US" altLang="en-US" i="1" dirty="0">
                <a:solidFill>
                  <a:srgbClr val="002060"/>
                </a:solidFill>
              </a:rPr>
              <a:t>slightly greater </a:t>
            </a:r>
            <a:r>
              <a:rPr lang="en-US" altLang="en-US" dirty="0">
                <a:solidFill>
                  <a:srgbClr val="002060"/>
                </a:solidFill>
              </a:rPr>
              <a:t>than the downward pressure on the upper face of the block. </a:t>
            </a:r>
          </a:p>
          <a:p>
            <a:pPr eaLnBrk="1" hangingPunct="1"/>
            <a:r>
              <a:rPr lang="en-US" altLang="en-US" dirty="0">
                <a:solidFill>
                  <a:srgbClr val="002060"/>
                </a:solidFill>
              </a:rPr>
              <a:t>Thus the net vertical force on the block due to the vertical gradient of pressure is upward and given by  </a:t>
            </a:r>
            <a:r>
              <a:rPr lang="en-US" altLang="en-US" i="1" dirty="0">
                <a:solidFill>
                  <a:srgbClr val="002060"/>
                </a:solidFill>
              </a:rPr>
              <a:t>– </a:t>
            </a:r>
            <a:r>
              <a:rPr lang="en-US" altLang="en-US" i="1" dirty="0" err="1">
                <a:solidFill>
                  <a:srgbClr val="002060"/>
                </a:solidFill>
              </a:rPr>
              <a:t>dp</a:t>
            </a:r>
            <a:r>
              <a:rPr lang="en-US" altLang="en-US" dirty="0">
                <a:solidFill>
                  <a:srgbClr val="002060"/>
                </a:solidFill>
              </a:rPr>
              <a:t> as indicated in the figure. The balance of forces in the vertical requires that </a:t>
            </a:r>
          </a:p>
          <a:p>
            <a:pPr eaLnBrk="1" hangingPunct="1"/>
            <a:r>
              <a:rPr lang="en-US" altLang="en-US" sz="2400" dirty="0">
                <a:solidFill>
                  <a:srgbClr val="002060"/>
                </a:solidFill>
              </a:rPr>
              <a:t>(1)</a:t>
            </a:r>
          </a:p>
          <a:p>
            <a:pPr eaLnBrk="1" hangingPunct="1"/>
            <a:r>
              <a:rPr lang="en-US" altLang="en-US" sz="2400" dirty="0">
                <a:solidFill>
                  <a:srgbClr val="002060"/>
                </a:solidFill>
              </a:rPr>
              <a:t>or</a:t>
            </a:r>
          </a:p>
          <a:p>
            <a:pPr eaLnBrk="1" hangingPunct="1"/>
            <a:r>
              <a:rPr lang="en-US" altLang="en-US" sz="2400" dirty="0">
                <a:solidFill>
                  <a:srgbClr val="002060"/>
                </a:solidFill>
              </a:rPr>
              <a:t>(2)</a:t>
            </a:r>
          </a:p>
          <a:p>
            <a:pPr eaLnBrk="1" hangingPunct="1"/>
            <a:endParaRPr lang="en-US" altLang="en-US" dirty="0" smtClean="0">
              <a:solidFill>
                <a:srgbClr val="002060"/>
              </a:solidFill>
            </a:endParaRPr>
          </a:p>
          <a:p>
            <a:pPr eaLnBrk="1" hangingPunct="1"/>
            <a:r>
              <a:rPr lang="en-US" altLang="en-US" dirty="0" smtClean="0">
                <a:solidFill>
                  <a:srgbClr val="002060"/>
                </a:solidFill>
              </a:rPr>
              <a:t>The </a:t>
            </a:r>
            <a:r>
              <a:rPr lang="en-US" altLang="en-US" dirty="0">
                <a:solidFill>
                  <a:srgbClr val="002060"/>
                </a:solidFill>
              </a:rPr>
              <a:t>second equation is termed the </a:t>
            </a:r>
            <a:r>
              <a:rPr lang="en-US" altLang="en-US" dirty="0">
                <a:solidFill>
                  <a:srgbClr val="C00000"/>
                </a:solidFill>
              </a:rPr>
              <a:t>hydrostatic equation</a:t>
            </a:r>
            <a:r>
              <a:rPr lang="en-US" altLang="en-US" dirty="0">
                <a:solidFill>
                  <a:srgbClr val="002060"/>
                </a:solidFill>
              </a:rPr>
              <a:t>. It should be noted that the negative sign in equation 2 ensures that the pressure decreases with increasing height.</a:t>
            </a:r>
          </a:p>
          <a:p>
            <a:pPr eaLnBrk="1" hangingPunct="1">
              <a:buFontTx/>
              <a:buNone/>
            </a:pPr>
            <a:r>
              <a:rPr lang="en-US" altLang="en-US" dirty="0">
                <a:solidFill>
                  <a:srgbClr val="002060"/>
                </a:solidFill>
              </a:rPr>
              <a:t>Since ρ = 1/α, equation 2 can be rearranged to give</a:t>
            </a:r>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6248400"/>
            <a:ext cx="174783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8139" y="3435249"/>
            <a:ext cx="1524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2555325"/>
            <a:ext cx="16002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1C076510-C078-4FD9-946E-D7DB11EF37B0}" type="slidenum">
              <a:rPr lang="en-US" altLang="en-US" sz="1400"/>
              <a:pPr eaLnBrk="1" hangingPunct="1">
                <a:spcBef>
                  <a:spcPct val="0"/>
                </a:spcBef>
                <a:buFontTx/>
                <a:buNone/>
              </a:pPr>
              <a:t>16</a:t>
            </a:fld>
            <a:endParaRPr lang="en-US" altLang="en-US" sz="1400"/>
          </a:p>
        </p:txBody>
      </p:sp>
      <p:sp>
        <p:nvSpPr>
          <p:cNvPr id="10247" name="TextBox 6"/>
          <p:cNvSpPr txBox="1">
            <a:spLocks noChangeArrowheads="1"/>
          </p:cNvSpPr>
          <p:nvPr/>
        </p:nvSpPr>
        <p:spPr bwMode="auto">
          <a:xfrm>
            <a:off x="1954696" y="6276974"/>
            <a:ext cx="6254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800" dirty="0"/>
              <a:t>(3)</a:t>
            </a:r>
          </a:p>
        </p:txBody>
      </p:sp>
    </p:spTree>
    <p:custDataLst>
      <p:tags r:id="rId1"/>
    </p:custDataLst>
    <p:extLst>
      <p:ext uri="{BB962C8B-B14F-4D97-AF65-F5344CB8AC3E}">
        <p14:creationId xmlns:p14="http://schemas.microsoft.com/office/powerpoint/2010/main" val="19826459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185530" y="152400"/>
            <a:ext cx="11834192" cy="6553200"/>
          </a:xfrm>
        </p:spPr>
        <p:txBody>
          <a:bodyPr/>
          <a:lstStyle/>
          <a:p>
            <a:pPr eaLnBrk="1" hangingPunct="1">
              <a:lnSpc>
                <a:spcPct val="90000"/>
              </a:lnSpc>
            </a:pPr>
            <a:r>
              <a:rPr lang="en-US" altLang="en-US" sz="2400" dirty="0">
                <a:solidFill>
                  <a:srgbClr val="002060"/>
                </a:solidFill>
              </a:rPr>
              <a:t>If pressure at height z is p(z), we have, from equation 2,</a:t>
            </a:r>
          </a:p>
          <a:p>
            <a:pPr eaLnBrk="1" hangingPunct="1">
              <a:lnSpc>
                <a:spcPct val="90000"/>
              </a:lnSpc>
            </a:pPr>
            <a:endParaRPr lang="en-US" altLang="en-US" sz="2400" dirty="0">
              <a:solidFill>
                <a:srgbClr val="002060"/>
              </a:solidFill>
            </a:endParaRPr>
          </a:p>
          <a:p>
            <a:pPr eaLnBrk="1" hangingPunct="1">
              <a:lnSpc>
                <a:spcPct val="90000"/>
              </a:lnSpc>
            </a:pPr>
            <a:endParaRPr lang="en-US" altLang="en-US" sz="2400" dirty="0">
              <a:solidFill>
                <a:srgbClr val="002060"/>
              </a:solidFill>
            </a:endParaRPr>
          </a:p>
          <a:p>
            <a:pPr eaLnBrk="1" hangingPunct="1">
              <a:lnSpc>
                <a:spcPct val="90000"/>
              </a:lnSpc>
            </a:pPr>
            <a:endParaRPr lang="en-US" altLang="en-US" sz="2400" dirty="0">
              <a:solidFill>
                <a:srgbClr val="002060"/>
              </a:solidFill>
            </a:endParaRPr>
          </a:p>
          <a:p>
            <a:pPr eaLnBrk="1" hangingPunct="1">
              <a:lnSpc>
                <a:spcPct val="90000"/>
              </a:lnSpc>
            </a:pPr>
            <a:endParaRPr lang="en-US" altLang="en-US" sz="2400" dirty="0">
              <a:solidFill>
                <a:srgbClr val="002060"/>
              </a:solidFill>
            </a:endParaRPr>
          </a:p>
          <a:p>
            <a:pPr eaLnBrk="1" hangingPunct="1">
              <a:lnSpc>
                <a:spcPct val="90000"/>
              </a:lnSpc>
            </a:pPr>
            <a:r>
              <a:rPr lang="en-US" altLang="en-US" sz="2400" dirty="0">
                <a:solidFill>
                  <a:srgbClr val="002060"/>
                </a:solidFill>
              </a:rPr>
              <a:t>Since p(</a:t>
            </a:r>
            <a:r>
              <a:rPr lang="en-US" altLang="en-US" dirty="0">
                <a:solidFill>
                  <a:srgbClr val="002060"/>
                </a:solidFill>
              </a:rPr>
              <a:t>∞</a:t>
            </a:r>
            <a:r>
              <a:rPr lang="en-US" altLang="en-US" sz="2400" dirty="0">
                <a:solidFill>
                  <a:srgbClr val="002060"/>
                </a:solidFill>
              </a:rPr>
              <a:t>) = 0   </a:t>
            </a:r>
          </a:p>
          <a:p>
            <a:pPr eaLnBrk="1" hangingPunct="1">
              <a:lnSpc>
                <a:spcPct val="90000"/>
              </a:lnSpc>
            </a:pPr>
            <a:endParaRPr lang="en-US" altLang="en-US" sz="2400" dirty="0">
              <a:solidFill>
                <a:srgbClr val="002060"/>
              </a:solidFill>
            </a:endParaRPr>
          </a:p>
          <a:p>
            <a:pPr eaLnBrk="1" hangingPunct="1">
              <a:lnSpc>
                <a:spcPct val="90000"/>
              </a:lnSpc>
            </a:pPr>
            <a:r>
              <a:rPr lang="en-US" altLang="en-US" sz="2400" dirty="0">
                <a:solidFill>
                  <a:srgbClr val="002060"/>
                </a:solidFill>
              </a:rPr>
              <a:t>(5)</a:t>
            </a:r>
          </a:p>
          <a:p>
            <a:pPr eaLnBrk="1" hangingPunct="1">
              <a:lnSpc>
                <a:spcPct val="90000"/>
              </a:lnSpc>
            </a:pPr>
            <a:endParaRPr lang="en-US" altLang="en-US" sz="2400" dirty="0">
              <a:solidFill>
                <a:srgbClr val="002060"/>
              </a:solidFill>
            </a:endParaRPr>
          </a:p>
          <a:p>
            <a:pPr eaLnBrk="1" hangingPunct="1">
              <a:lnSpc>
                <a:spcPct val="90000"/>
              </a:lnSpc>
            </a:pPr>
            <a:r>
              <a:rPr lang="en-US" altLang="en-US" sz="2400" dirty="0">
                <a:solidFill>
                  <a:srgbClr val="002060"/>
                </a:solidFill>
              </a:rPr>
              <a:t>Namely, the pressure at level z is equal to the weight of the air in the vertical column of unit cross-sectional area lying above that level. If the mass of earth’s atmosphere were uniformly distributed over the globe, the pressure at sea level would be 1013 </a:t>
            </a:r>
            <a:r>
              <a:rPr lang="en-US" altLang="en-US" sz="2400" dirty="0" err="1">
                <a:solidFill>
                  <a:srgbClr val="002060"/>
                </a:solidFill>
              </a:rPr>
              <a:t>mb</a:t>
            </a:r>
            <a:r>
              <a:rPr lang="en-US" altLang="en-US" sz="2400" dirty="0">
                <a:solidFill>
                  <a:srgbClr val="002060"/>
                </a:solidFill>
              </a:rPr>
              <a:t> or 1.013  × 10PA, which is referred to a </a:t>
            </a:r>
            <a:r>
              <a:rPr lang="en-US" altLang="en-US" sz="2400" dirty="0">
                <a:solidFill>
                  <a:srgbClr val="C00000"/>
                </a:solidFill>
              </a:rPr>
              <a:t>normal atmosphere pressure</a:t>
            </a:r>
            <a:r>
              <a:rPr lang="en-US" altLang="en-US" sz="2400" dirty="0">
                <a:solidFill>
                  <a:srgbClr val="002060"/>
                </a:solidFill>
              </a:rPr>
              <a:t> and abbreviated as 1 atm.</a:t>
            </a:r>
          </a:p>
        </p:txBody>
      </p:sp>
      <p:pic>
        <p:nvPicPr>
          <p:cNvPr id="1126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1" y="5867400"/>
            <a:ext cx="1428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5"/>
          <p:cNvPicPr>
            <a:picLocks noChangeAspect="1" noChangeArrowheads="1"/>
          </p:cNvPicPr>
          <p:nvPr/>
        </p:nvPicPr>
        <p:blipFill>
          <a:blip r:embed="rId4">
            <a:extLst>
              <a:ext uri="{28A0092B-C50C-407E-A947-70E740481C1C}">
                <a14:useLocalDpi xmlns:a14="http://schemas.microsoft.com/office/drawing/2010/main" val="0"/>
              </a:ext>
            </a:extLst>
          </a:blip>
          <a:srcRect r="43750"/>
          <a:stretch>
            <a:fillRect/>
          </a:stretch>
        </p:blipFill>
        <p:spPr bwMode="auto">
          <a:xfrm>
            <a:off x="3810000" y="914401"/>
            <a:ext cx="20574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6"/>
          <p:cNvPicPr>
            <a:picLocks noChangeAspect="1" noChangeArrowheads="1"/>
          </p:cNvPicPr>
          <p:nvPr/>
        </p:nvPicPr>
        <p:blipFill>
          <a:blip r:embed="rId5">
            <a:extLst>
              <a:ext uri="{28A0092B-C50C-407E-A947-70E740481C1C}">
                <a14:useLocalDpi xmlns:a14="http://schemas.microsoft.com/office/drawing/2010/main" val="0"/>
              </a:ext>
            </a:extLst>
          </a:blip>
          <a:srcRect r="64706"/>
          <a:stretch>
            <a:fillRect/>
          </a:stretch>
        </p:blipFill>
        <p:spPr bwMode="auto">
          <a:xfrm>
            <a:off x="4038600" y="2743201"/>
            <a:ext cx="9144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34348ED4-1CB4-480D-AD12-345FC8469094}" type="slidenum">
              <a:rPr lang="en-US" altLang="en-US" sz="1400"/>
              <a:pPr eaLnBrk="1" hangingPunct="1">
                <a:spcBef>
                  <a:spcPct val="0"/>
                </a:spcBef>
                <a:buFontTx/>
                <a:buNone/>
              </a:pPr>
              <a:t>17</a:t>
            </a:fld>
            <a:endParaRPr lang="en-US" altLang="en-US" sz="1400"/>
          </a:p>
        </p:txBody>
      </p:sp>
      <p:sp>
        <p:nvSpPr>
          <p:cNvPr id="11271" name="TextBox 7"/>
          <p:cNvSpPr txBox="1">
            <a:spLocks noChangeArrowheads="1"/>
          </p:cNvSpPr>
          <p:nvPr/>
        </p:nvSpPr>
        <p:spPr bwMode="auto">
          <a:xfrm>
            <a:off x="5867400" y="1143001"/>
            <a:ext cx="1981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ct val="0"/>
              </a:spcBef>
              <a:buFontTx/>
              <a:buNone/>
            </a:pPr>
            <a:r>
              <a:rPr lang="en-US" altLang="en-US" sz="4000">
                <a:solidFill>
                  <a:srgbClr val="002060"/>
                </a:solidFill>
              </a:rPr>
              <a:t>∫</a:t>
            </a:r>
            <a:r>
              <a:rPr lang="en-US" altLang="en-US" sz="4000" baseline="-25000">
                <a:solidFill>
                  <a:srgbClr val="002060"/>
                </a:solidFill>
              </a:rPr>
              <a:t>z</a:t>
            </a:r>
            <a:r>
              <a:rPr lang="en-US" altLang="en-US" sz="4000" baseline="30000">
                <a:solidFill>
                  <a:srgbClr val="002060"/>
                </a:solidFill>
              </a:rPr>
              <a:t>∞ </a:t>
            </a:r>
            <a:r>
              <a:rPr lang="en-US" altLang="en-US" sz="2800">
                <a:solidFill>
                  <a:srgbClr val="002060"/>
                </a:solidFill>
              </a:rPr>
              <a:t>g</a:t>
            </a:r>
            <a:r>
              <a:rPr lang="el-GR" altLang="en-US" sz="2800">
                <a:solidFill>
                  <a:srgbClr val="002060"/>
                </a:solidFill>
              </a:rPr>
              <a:t>ρ</a:t>
            </a:r>
            <a:r>
              <a:rPr lang="en-US" altLang="en-US" sz="2800">
                <a:solidFill>
                  <a:srgbClr val="002060"/>
                </a:solidFill>
              </a:rPr>
              <a:t>dz </a:t>
            </a:r>
          </a:p>
        </p:txBody>
      </p:sp>
      <p:sp>
        <p:nvSpPr>
          <p:cNvPr id="11272" name="TextBox 8"/>
          <p:cNvSpPr txBox="1">
            <a:spLocks noChangeArrowheads="1"/>
          </p:cNvSpPr>
          <p:nvPr/>
        </p:nvSpPr>
        <p:spPr bwMode="auto">
          <a:xfrm>
            <a:off x="5410200" y="2590801"/>
            <a:ext cx="1752600"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ct val="0"/>
              </a:spcBef>
              <a:buFontTx/>
              <a:buNone/>
            </a:pPr>
            <a:r>
              <a:rPr lang="en-US" altLang="en-US" sz="2800">
                <a:solidFill>
                  <a:srgbClr val="002060"/>
                </a:solidFill>
              </a:rPr>
              <a:t>∞</a:t>
            </a:r>
          </a:p>
          <a:p>
            <a:pPr eaLnBrk="1" hangingPunct="1">
              <a:lnSpc>
                <a:spcPct val="90000"/>
              </a:lnSpc>
              <a:spcBef>
                <a:spcPct val="0"/>
              </a:spcBef>
              <a:buFontTx/>
              <a:buNone/>
            </a:pPr>
            <a:r>
              <a:rPr lang="en-US" altLang="en-US" sz="2800">
                <a:solidFill>
                  <a:srgbClr val="002060"/>
                </a:solidFill>
              </a:rPr>
              <a:t>∫</a:t>
            </a:r>
            <a:r>
              <a:rPr lang="en-US" altLang="en-US" sz="2800" baseline="-25000">
                <a:solidFill>
                  <a:srgbClr val="002060"/>
                </a:solidFill>
              </a:rPr>
              <a:t>z </a:t>
            </a:r>
            <a:r>
              <a:rPr lang="en-US" altLang="en-US" sz="2800">
                <a:solidFill>
                  <a:srgbClr val="002060"/>
                </a:solidFill>
              </a:rPr>
              <a:t>g</a:t>
            </a:r>
            <a:r>
              <a:rPr lang="el-GR" altLang="en-US" sz="2800">
                <a:solidFill>
                  <a:srgbClr val="002060"/>
                </a:solidFill>
              </a:rPr>
              <a:t>ρ</a:t>
            </a:r>
            <a:r>
              <a:rPr lang="en-US" altLang="en-US" sz="2800">
                <a:solidFill>
                  <a:srgbClr val="002060"/>
                </a:solidFill>
              </a:rPr>
              <a:t>dz</a:t>
            </a:r>
          </a:p>
        </p:txBody>
      </p:sp>
      <p:sp>
        <p:nvSpPr>
          <p:cNvPr id="11273" name="TextBox 8"/>
          <p:cNvSpPr txBox="1">
            <a:spLocks noChangeArrowheads="1"/>
          </p:cNvSpPr>
          <p:nvPr/>
        </p:nvSpPr>
        <p:spPr bwMode="auto">
          <a:xfrm>
            <a:off x="2209801" y="1371601"/>
            <a:ext cx="5619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a:t>(4)</a:t>
            </a:r>
          </a:p>
        </p:txBody>
      </p:sp>
    </p:spTree>
    <p:custDataLst>
      <p:tags r:id="rId1"/>
    </p:custDataLst>
    <p:extLst>
      <p:ext uri="{BB962C8B-B14F-4D97-AF65-F5344CB8AC3E}">
        <p14:creationId xmlns:p14="http://schemas.microsoft.com/office/powerpoint/2010/main" val="21966447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515" y="333041"/>
            <a:ext cx="10515600" cy="1325563"/>
          </a:xfrm>
        </p:spPr>
        <p:txBody>
          <a:bodyPr>
            <a:normAutofit/>
          </a:bodyPr>
          <a:lstStyle/>
          <a:p>
            <a:r>
              <a:rPr lang="en-US" sz="4000" dirty="0" smtClean="0">
                <a:solidFill>
                  <a:srgbClr val="C00000"/>
                </a:solidFill>
              </a:rPr>
              <a:t>Time permitting:</a:t>
            </a:r>
            <a:endParaRPr lang="en-US" sz="4000" dirty="0">
              <a:solidFill>
                <a:srgbClr val="C00000"/>
              </a:solidFill>
            </a:endParaRPr>
          </a:p>
        </p:txBody>
      </p:sp>
      <p:sp>
        <p:nvSpPr>
          <p:cNvPr id="3" name="Content Placeholder 2"/>
          <p:cNvSpPr>
            <a:spLocks noGrp="1"/>
          </p:cNvSpPr>
          <p:nvPr>
            <p:ph idx="1"/>
          </p:nvPr>
        </p:nvSpPr>
        <p:spPr>
          <a:xfrm>
            <a:off x="196515" y="1825625"/>
            <a:ext cx="11867148" cy="4351338"/>
          </a:xfrm>
        </p:spPr>
        <p:txBody>
          <a:bodyPr>
            <a:normAutofit/>
          </a:bodyPr>
          <a:lstStyle/>
          <a:p>
            <a:pPr marL="0" indent="0">
              <a:buNone/>
            </a:pPr>
            <a:r>
              <a:rPr lang="en-US" sz="4000" dirty="0" smtClean="0"/>
              <a:t>Explain the relationship between actual lapse rate and adiabatic lapse rate.</a:t>
            </a:r>
            <a:endParaRPr lang="en-US" sz="4000" dirty="0"/>
          </a:p>
        </p:txBody>
      </p:sp>
    </p:spTree>
    <p:extLst>
      <p:ext uri="{BB962C8B-B14F-4D97-AF65-F5344CB8AC3E}">
        <p14:creationId xmlns:p14="http://schemas.microsoft.com/office/powerpoint/2010/main" val="748152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2" name="Picture 4" descr="5-2_6"/>
          <p:cNvPicPr>
            <a:picLocks noChangeAspect="1" noChangeArrowheads="1"/>
          </p:cNvPicPr>
          <p:nvPr/>
        </p:nvPicPr>
        <p:blipFill rotWithShape="1">
          <a:blip r:embed="rId2">
            <a:extLst>
              <a:ext uri="{28A0092B-C50C-407E-A947-70E740481C1C}">
                <a14:useLocalDpi xmlns:a14="http://schemas.microsoft.com/office/drawing/2010/main" val="0"/>
              </a:ext>
            </a:extLst>
          </a:blip>
          <a:srcRect b="-11922"/>
          <a:stretch/>
        </p:blipFill>
        <p:spPr bwMode="auto">
          <a:xfrm>
            <a:off x="1571626" y="71438"/>
            <a:ext cx="7724775" cy="727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24248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0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934190" y="1046078"/>
            <a:ext cx="7518760" cy="1518464"/>
          </a:xfrm>
          <a:prstGeom prst="rect">
            <a:avLst/>
          </a:prstGeom>
        </p:spPr>
      </p:pic>
      <p:pic>
        <p:nvPicPr>
          <p:cNvPr id="4" name="Picture 3"/>
          <p:cNvPicPr>
            <a:picLocks noChangeAspect="1"/>
          </p:cNvPicPr>
          <p:nvPr/>
        </p:nvPicPr>
        <p:blipFill rotWithShape="1">
          <a:blip r:embed="rId3"/>
          <a:srcRect l="-1" t="1" r="59252" b="64136"/>
          <a:stretch/>
        </p:blipFill>
        <p:spPr>
          <a:xfrm>
            <a:off x="0" y="2726060"/>
            <a:ext cx="4973053" cy="674865"/>
          </a:xfrm>
          <a:prstGeom prst="rect">
            <a:avLst/>
          </a:prstGeom>
        </p:spPr>
      </p:pic>
      <p:sp>
        <p:nvSpPr>
          <p:cNvPr id="2" name="TextBox 1"/>
          <p:cNvSpPr txBox="1"/>
          <p:nvPr/>
        </p:nvSpPr>
        <p:spPr>
          <a:xfrm>
            <a:off x="112294" y="240269"/>
            <a:ext cx="11758863" cy="707886"/>
          </a:xfrm>
          <a:prstGeom prst="rect">
            <a:avLst/>
          </a:prstGeom>
          <a:noFill/>
        </p:spPr>
        <p:txBody>
          <a:bodyPr wrap="square" rtlCol="0">
            <a:spAutoFit/>
          </a:bodyPr>
          <a:lstStyle/>
          <a:p>
            <a:r>
              <a:rPr lang="en-US" sz="4000" dirty="0">
                <a:solidFill>
                  <a:srgbClr val="C00000"/>
                </a:solidFill>
              </a:rPr>
              <a:t>Heating </a:t>
            </a:r>
            <a:r>
              <a:rPr lang="en-US" sz="4000" dirty="0" smtClean="0">
                <a:solidFill>
                  <a:srgbClr val="C00000"/>
                </a:solidFill>
              </a:rPr>
              <a:t>Rates </a:t>
            </a:r>
            <a:r>
              <a:rPr lang="en-US" sz="4000" i="1" dirty="0" smtClean="0">
                <a:solidFill>
                  <a:srgbClr val="002060"/>
                </a:solidFill>
              </a:rPr>
              <a:t>(namely, radiative flux divergence)</a:t>
            </a:r>
            <a:endParaRPr lang="en-US" sz="4000" i="1" dirty="0">
              <a:solidFill>
                <a:srgbClr val="002060"/>
              </a:solidFill>
            </a:endParaRPr>
          </a:p>
        </p:txBody>
      </p:sp>
      <p:sp>
        <p:nvSpPr>
          <p:cNvPr id="6" name="TextBox 5"/>
          <p:cNvSpPr txBox="1"/>
          <p:nvPr/>
        </p:nvSpPr>
        <p:spPr>
          <a:xfrm>
            <a:off x="112294" y="3545306"/>
            <a:ext cx="7762446" cy="584775"/>
          </a:xfrm>
          <a:prstGeom prst="rect">
            <a:avLst/>
          </a:prstGeom>
          <a:noFill/>
        </p:spPr>
        <p:txBody>
          <a:bodyPr wrap="none" rtlCol="0">
            <a:spAutoFit/>
          </a:bodyPr>
          <a:lstStyle/>
          <a:p>
            <a:r>
              <a:rPr lang="en-US" sz="3200" dirty="0"/>
              <a:t>i</a:t>
            </a:r>
            <a:r>
              <a:rPr lang="en-US" sz="3200" dirty="0" smtClean="0"/>
              <a:t>s the net flux and </a:t>
            </a:r>
            <a:r>
              <a:rPr lang="el-GR" sz="3200" dirty="0" smtClean="0"/>
              <a:t>ρ</a:t>
            </a:r>
            <a:r>
              <a:rPr lang="en-US" sz="3200" dirty="0" smtClean="0"/>
              <a:t> is the total density of air. </a:t>
            </a:r>
            <a:endParaRPr lang="en-US" sz="3200" dirty="0"/>
          </a:p>
        </p:txBody>
      </p:sp>
    </p:spTree>
    <p:extLst>
      <p:ext uri="{BB962C8B-B14F-4D97-AF65-F5344CB8AC3E}">
        <p14:creationId xmlns:p14="http://schemas.microsoft.com/office/powerpoint/2010/main" val="25109470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076" name="Picture1" descr="06-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1" y="1447800"/>
            <a:ext cx="8964613" cy="560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1077" name="Text Box 5"/>
          <p:cNvSpPr txBox="1">
            <a:spLocks noChangeArrowheads="1"/>
          </p:cNvSpPr>
          <p:nvPr/>
        </p:nvSpPr>
        <p:spPr bwMode="auto">
          <a:xfrm>
            <a:off x="1676400" y="112714"/>
            <a:ext cx="876300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a:solidFill>
                  <a:srgbClr val="CC0000"/>
                </a:solidFill>
              </a:rPr>
              <a:t>Ability of the parcel to rise depends on: Relationship between </a:t>
            </a:r>
            <a:r>
              <a:rPr lang="en-US" altLang="en-US" sz="2800">
                <a:solidFill>
                  <a:srgbClr val="339966"/>
                </a:solidFill>
              </a:rPr>
              <a:t>environmental lapse rate;</a:t>
            </a:r>
            <a:r>
              <a:rPr lang="en-US" altLang="en-US" sz="2800">
                <a:solidFill>
                  <a:srgbClr val="CC0000"/>
                </a:solidFill>
              </a:rPr>
              <a:t> </a:t>
            </a:r>
            <a:r>
              <a:rPr lang="en-US" altLang="en-US" sz="2800" i="1">
                <a:solidFill>
                  <a:schemeClr val="accent2"/>
                </a:solidFill>
              </a:rPr>
              <a:t>dry adiabatic lapse rate;</a:t>
            </a:r>
            <a:r>
              <a:rPr lang="en-US" altLang="en-US" sz="2800">
                <a:solidFill>
                  <a:srgbClr val="CC0000"/>
                </a:solidFill>
              </a:rPr>
              <a:t> </a:t>
            </a:r>
            <a:r>
              <a:rPr lang="en-US" altLang="en-US" sz="2800"/>
              <a:t>moist adiabatic lapse rate</a:t>
            </a:r>
          </a:p>
        </p:txBody>
      </p:sp>
    </p:spTree>
    <p:extLst>
      <p:ext uri="{BB962C8B-B14F-4D97-AF65-F5344CB8AC3E}">
        <p14:creationId xmlns:p14="http://schemas.microsoft.com/office/powerpoint/2010/main" val="2652301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1" descr="06p144"/>
          <p:cNvPicPr>
            <a:picLocks noChangeAspect="1" noChangeArrowheads="1"/>
          </p:cNvPicPr>
          <p:nvPr/>
        </p:nvPicPr>
        <p:blipFill>
          <a:blip r:embed="rId3">
            <a:extLst>
              <a:ext uri="{28A0092B-C50C-407E-A947-70E740481C1C}">
                <a14:useLocalDpi xmlns:a14="http://schemas.microsoft.com/office/drawing/2010/main" val="0"/>
              </a:ext>
            </a:extLst>
          </a:blip>
          <a:srcRect t="3360" b="7047"/>
          <a:stretch>
            <a:fillRect/>
          </a:stretch>
        </p:blipFill>
        <p:spPr bwMode="auto">
          <a:xfrm>
            <a:off x="2133601" y="0"/>
            <a:ext cx="8005763"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483" name="Rectangle 3" hidden="1"/>
          <p:cNvSpPr>
            <a:spLocks noGrp="1" noChangeArrowheads="1"/>
          </p:cNvSpPr>
          <p:nvPr>
            <p:ph type="title"/>
          </p:nvPr>
        </p:nvSpPr>
        <p:spPr/>
        <p:txBody>
          <a:bodyPr/>
          <a:lstStyle/>
          <a:p>
            <a:endParaRPr lang="en-US" altLang="en-US"/>
          </a:p>
        </p:txBody>
      </p:sp>
      <p:sp>
        <p:nvSpPr>
          <p:cNvPr id="20485" name="Text Box 5"/>
          <p:cNvSpPr txBox="1">
            <a:spLocks noChangeArrowheads="1"/>
          </p:cNvSpPr>
          <p:nvPr/>
        </p:nvSpPr>
        <p:spPr bwMode="auto">
          <a:xfrm>
            <a:off x="513347" y="5334000"/>
            <a:ext cx="10908632"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30000"/>
              </a:spcBef>
            </a:pPr>
            <a:r>
              <a:rPr lang="el-GR" altLang="en-US" sz="2400" dirty="0">
                <a:solidFill>
                  <a:srgbClr val="CC0000"/>
                </a:solidFill>
              </a:rPr>
              <a:t>A strong subsidence inversion along the coast of California. The base of the stable inversion acts as a cap or lid on the cool, marine air below. An air parcel rising into the inversion layer would sink back to its original level because the rising parcel would be colder and more dense than the air surrounding it.</a:t>
            </a:r>
          </a:p>
          <a:p>
            <a:pPr algn="ctr"/>
            <a:endParaRPr lang="en-US" altLang="en-US" sz="2000" dirty="0">
              <a:solidFill>
                <a:srgbClr val="CC0000"/>
              </a:solidFill>
            </a:endParaRPr>
          </a:p>
        </p:txBody>
      </p:sp>
    </p:spTree>
    <p:extLst>
      <p:ext uri="{BB962C8B-B14F-4D97-AF65-F5344CB8AC3E}">
        <p14:creationId xmlns:p14="http://schemas.microsoft.com/office/powerpoint/2010/main" val="345865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16989" t="56661" r="28691" b="23018"/>
          <a:stretch/>
        </p:blipFill>
        <p:spPr>
          <a:xfrm>
            <a:off x="1050255" y="1837027"/>
            <a:ext cx="8958268" cy="1579419"/>
          </a:xfrm>
          <a:prstGeom prst="rect">
            <a:avLst/>
          </a:prstGeom>
        </p:spPr>
      </p:pic>
      <p:sp>
        <p:nvSpPr>
          <p:cNvPr id="3" name="TextBox 2"/>
          <p:cNvSpPr txBox="1"/>
          <p:nvPr/>
        </p:nvSpPr>
        <p:spPr>
          <a:xfrm>
            <a:off x="0" y="210908"/>
            <a:ext cx="11737571" cy="1569660"/>
          </a:xfrm>
          <a:prstGeom prst="rect">
            <a:avLst/>
          </a:prstGeom>
          <a:noFill/>
        </p:spPr>
        <p:txBody>
          <a:bodyPr wrap="square" rtlCol="0">
            <a:spAutoFit/>
          </a:bodyPr>
          <a:lstStyle/>
          <a:p>
            <a:r>
              <a:rPr lang="en-US" sz="3200" dirty="0" smtClean="0"/>
              <a:t>The radiative heating or cooling rate is defined as the rate of temperature change of the layer </a:t>
            </a:r>
            <a:r>
              <a:rPr lang="en-US" sz="3200" dirty="0" err="1" smtClean="0">
                <a:solidFill>
                  <a:srgbClr val="C00000"/>
                </a:solidFill>
              </a:rPr>
              <a:t>dz</a:t>
            </a:r>
            <a:r>
              <a:rPr lang="en-US" sz="3200" dirty="0" smtClean="0"/>
              <a:t> due to radiative energy gain or loss, given as:</a:t>
            </a:r>
            <a:endParaRPr lang="en-US" sz="3200" dirty="0"/>
          </a:p>
        </p:txBody>
      </p:sp>
      <p:sp>
        <p:nvSpPr>
          <p:cNvPr id="4" name="TextBox 3"/>
          <p:cNvSpPr txBox="1"/>
          <p:nvPr/>
        </p:nvSpPr>
        <p:spPr>
          <a:xfrm>
            <a:off x="466978" y="3847805"/>
            <a:ext cx="10124823" cy="1077218"/>
          </a:xfrm>
          <a:prstGeom prst="rect">
            <a:avLst/>
          </a:prstGeom>
          <a:noFill/>
        </p:spPr>
        <p:txBody>
          <a:bodyPr wrap="none" rtlCol="0">
            <a:spAutoFit/>
          </a:bodyPr>
          <a:lstStyle/>
          <a:p>
            <a:r>
              <a:rPr lang="en-US" sz="3200" dirty="0" err="1" smtClean="0"/>
              <a:t>c</a:t>
            </a:r>
            <a:r>
              <a:rPr lang="en-US" sz="3200" baseline="-25000" dirty="0" err="1" smtClean="0"/>
              <a:t>p</a:t>
            </a:r>
            <a:r>
              <a:rPr lang="en-US" sz="3200" dirty="0" smtClean="0"/>
              <a:t> is the specific heat at constant pressure</a:t>
            </a:r>
          </a:p>
          <a:p>
            <a:r>
              <a:rPr lang="en-US" sz="3200" dirty="0" smtClean="0"/>
              <a:t>(</a:t>
            </a:r>
            <a:r>
              <a:rPr lang="en-US" sz="3200" dirty="0" err="1" smtClean="0"/>
              <a:t>c</a:t>
            </a:r>
            <a:r>
              <a:rPr lang="en-US" sz="3200" baseline="-25000" dirty="0" err="1" smtClean="0"/>
              <a:t>p</a:t>
            </a:r>
            <a:r>
              <a:rPr lang="en-US" sz="3200" dirty="0" smtClean="0"/>
              <a:t> = 1004.67 J/kg/K and </a:t>
            </a:r>
            <a:r>
              <a:rPr lang="el-GR" sz="3200" dirty="0" smtClean="0"/>
              <a:t>ρ</a:t>
            </a:r>
            <a:r>
              <a:rPr lang="en-US" sz="3200" dirty="0" smtClean="0"/>
              <a:t> is the air density in a given layer.</a:t>
            </a:r>
            <a:endParaRPr lang="en-US" sz="3200" dirty="0"/>
          </a:p>
        </p:txBody>
      </p:sp>
      <p:sp>
        <p:nvSpPr>
          <p:cNvPr id="5" name="Rectangle 4"/>
          <p:cNvSpPr/>
          <p:nvPr/>
        </p:nvSpPr>
        <p:spPr>
          <a:xfrm>
            <a:off x="227214" y="5103674"/>
            <a:ext cx="11737571" cy="1754326"/>
          </a:xfrm>
          <a:prstGeom prst="rect">
            <a:avLst/>
          </a:prstGeom>
        </p:spPr>
        <p:txBody>
          <a:bodyPr wrap="square">
            <a:spAutoFit/>
          </a:bodyPr>
          <a:lstStyle/>
          <a:p>
            <a:r>
              <a:rPr lang="en-US" sz="3600" dirty="0" smtClean="0">
                <a:solidFill>
                  <a:srgbClr val="002060"/>
                </a:solidFill>
              </a:rPr>
              <a:t>In order to understand how the last term was obtained from the previous one, we need to use the hydrostatic equation.</a:t>
            </a:r>
          </a:p>
          <a:p>
            <a:r>
              <a:rPr lang="en-US" sz="3600" dirty="0" smtClean="0">
                <a:solidFill>
                  <a:srgbClr val="C00000"/>
                </a:solidFill>
              </a:rPr>
              <a:t>First, what is hydrostatic balance?</a:t>
            </a:r>
            <a:endParaRPr lang="en-US" sz="3600" dirty="0">
              <a:solidFill>
                <a:srgbClr val="002060"/>
              </a:solidFill>
            </a:endParaRPr>
          </a:p>
        </p:txBody>
      </p:sp>
      <p:sp>
        <p:nvSpPr>
          <p:cNvPr id="6" name="TextBox 5"/>
          <p:cNvSpPr txBox="1"/>
          <p:nvPr/>
        </p:nvSpPr>
        <p:spPr>
          <a:xfrm>
            <a:off x="10706793" y="1612669"/>
            <a:ext cx="601447" cy="584775"/>
          </a:xfrm>
          <a:prstGeom prst="rect">
            <a:avLst/>
          </a:prstGeom>
          <a:noFill/>
        </p:spPr>
        <p:txBody>
          <a:bodyPr wrap="none" rtlCol="0">
            <a:spAutoFit/>
          </a:bodyPr>
          <a:lstStyle/>
          <a:p>
            <a:r>
              <a:rPr lang="en-US" sz="2800" dirty="0" smtClean="0"/>
              <a:t>(3</a:t>
            </a:r>
            <a:r>
              <a:rPr lang="en-US" sz="3200" dirty="0" smtClean="0"/>
              <a:t>)</a:t>
            </a:r>
            <a:endParaRPr lang="en-US" sz="3200" dirty="0"/>
          </a:p>
        </p:txBody>
      </p:sp>
    </p:spTree>
    <p:extLst>
      <p:ext uri="{BB962C8B-B14F-4D97-AF65-F5344CB8AC3E}">
        <p14:creationId xmlns:p14="http://schemas.microsoft.com/office/powerpoint/2010/main" val="3443880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24000" y="0"/>
            <a:ext cx="9144000" cy="1417638"/>
          </a:xfrm>
        </p:spPr>
        <p:txBody>
          <a:bodyPr>
            <a:normAutofit fontScale="90000"/>
          </a:bodyPr>
          <a:lstStyle/>
          <a:p>
            <a:pPr eaLnBrk="1" hangingPunct="1"/>
            <a:r>
              <a:rPr lang="en-US" altLang="en-US" sz="3600">
                <a:solidFill>
                  <a:srgbClr val="CC0000"/>
                </a:solidFill>
              </a:rPr>
              <a:t/>
            </a:r>
            <a:br>
              <a:rPr lang="en-US" altLang="en-US" sz="3600">
                <a:solidFill>
                  <a:srgbClr val="CC0000"/>
                </a:solidFill>
              </a:rPr>
            </a:br>
            <a:r>
              <a:rPr lang="en-US" altLang="en-US" sz="3600">
                <a:solidFill>
                  <a:srgbClr val="CC0000"/>
                </a:solidFill>
              </a:rPr>
              <a:t/>
            </a:r>
            <a:br>
              <a:rPr lang="en-US" altLang="en-US" sz="3600">
                <a:solidFill>
                  <a:srgbClr val="CC0000"/>
                </a:solidFill>
              </a:rPr>
            </a:br>
            <a:r>
              <a:rPr lang="en-US" altLang="en-US" sz="2800">
                <a:solidFill>
                  <a:srgbClr val="CC0000"/>
                </a:solidFill>
              </a:rPr>
              <a:t>Main layers of the atmosphere</a:t>
            </a:r>
            <a:r>
              <a:rPr lang="en-US" altLang="en-US" sz="2800">
                <a:solidFill>
                  <a:srgbClr val="B09040"/>
                </a:solidFill>
                <a:latin typeface="Times New Roman" panose="02020603050405020304" pitchFamily="18" charset="0"/>
                <a:cs typeface="Times New Roman" panose="02020603050405020304" pitchFamily="18" charset="0"/>
              </a:rPr>
              <a:t> </a:t>
            </a:r>
            <a:br>
              <a:rPr lang="en-US" altLang="en-US" sz="2800">
                <a:solidFill>
                  <a:srgbClr val="B09040"/>
                </a:solidFill>
                <a:latin typeface="Times New Roman" panose="02020603050405020304" pitchFamily="18" charset="0"/>
                <a:cs typeface="Times New Roman" panose="02020603050405020304" pitchFamily="18" charset="0"/>
              </a:rPr>
            </a:br>
            <a:r>
              <a:rPr lang="en-US" altLang="en-US" sz="2800" b="1">
                <a:solidFill>
                  <a:schemeClr val="accent2"/>
                </a:solidFill>
                <a:latin typeface="Times New Roman" panose="02020603050405020304" pitchFamily="18" charset="0"/>
                <a:cs typeface="Times New Roman" panose="02020603050405020304" pitchFamily="18" charset="0"/>
              </a:rPr>
              <a:t>Troposphere, Stratosphere</a:t>
            </a:r>
            <a:r>
              <a:rPr lang="en-US" altLang="en-US" sz="2800" b="1">
                <a:solidFill>
                  <a:schemeClr val="accent2"/>
                </a:solidFill>
                <a:latin typeface="normal verdana"/>
              </a:rPr>
              <a:t>, </a:t>
            </a:r>
            <a:r>
              <a:rPr lang="en-US" altLang="en-US" sz="2800" b="1">
                <a:solidFill>
                  <a:schemeClr val="accent2"/>
                </a:solidFill>
                <a:latin typeface="Times New Roman" panose="02020603050405020304" pitchFamily="18" charset="0"/>
                <a:cs typeface="Times New Roman" panose="02020603050405020304" pitchFamily="18" charset="0"/>
              </a:rPr>
              <a:t>Mesosphere, Thermosphere, </a:t>
            </a:r>
            <a:r>
              <a:rPr lang="en-US" altLang="en-US" sz="2400"/>
              <a:t>Separated by conceptual partitions-called pauses (tropopause)</a:t>
            </a:r>
            <a:r>
              <a:rPr lang="en-US" altLang="en-US" sz="2400" i="1"/>
              <a:t/>
            </a:r>
            <a:br>
              <a:rPr lang="en-US" altLang="en-US" sz="2400" i="1"/>
            </a:br>
            <a:r>
              <a:rPr lang="en-US" altLang="en-US" sz="3200">
                <a:solidFill>
                  <a:srgbClr val="B09040"/>
                </a:solidFill>
                <a:latin typeface="normal verdana"/>
              </a:rPr>
              <a:t> </a:t>
            </a:r>
            <a:br>
              <a:rPr lang="en-US" altLang="en-US" sz="3200">
                <a:solidFill>
                  <a:srgbClr val="B09040"/>
                </a:solidFill>
                <a:latin typeface="normal verdana"/>
              </a:rPr>
            </a:br>
            <a:endParaRPr lang="en-US" altLang="en-US" sz="3200">
              <a:solidFill>
                <a:srgbClr val="B09040"/>
              </a:solidFill>
              <a:latin typeface="normal verdana"/>
            </a:endParaRPr>
          </a:p>
        </p:txBody>
      </p:sp>
      <p:pic>
        <p:nvPicPr>
          <p:cNvPr id="5123" name="Picture 3"/>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752600" y="1600200"/>
            <a:ext cx="8610600" cy="5257800"/>
          </a:xfrm>
        </p:spPr>
      </p:pic>
      <p:sp>
        <p:nvSpPr>
          <p:cNvPr id="512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3AACC4F-3E8A-4228-BFC9-5DFE5A314864}" type="slidenum">
              <a:rPr lang="en-US" altLang="en-US" sz="2800"/>
              <a:pPr>
                <a:spcBef>
                  <a:spcPct val="0"/>
                </a:spcBef>
                <a:buFontTx/>
                <a:buNone/>
              </a:pPr>
              <a:t>4</a:t>
            </a:fld>
            <a:endParaRPr lang="en-US" altLang="en-US" sz="2800"/>
          </a:p>
        </p:txBody>
      </p:sp>
    </p:spTree>
    <p:extLst>
      <p:ext uri="{BB962C8B-B14F-4D97-AF65-F5344CB8AC3E}">
        <p14:creationId xmlns:p14="http://schemas.microsoft.com/office/powerpoint/2010/main" val="236321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76463" y="204704"/>
            <a:ext cx="10515600" cy="1325563"/>
          </a:xfrm>
        </p:spPr>
        <p:txBody>
          <a:bodyPr/>
          <a:lstStyle/>
          <a:p>
            <a:r>
              <a:rPr lang="en-US" altLang="en-US" b="1" dirty="0">
                <a:solidFill>
                  <a:srgbClr val="CC0000"/>
                </a:solidFill>
              </a:rPr>
              <a:t>The Hydrostatic Equation</a:t>
            </a:r>
          </a:p>
        </p:txBody>
      </p:sp>
      <p:sp>
        <p:nvSpPr>
          <p:cNvPr id="5123" name="Rectangle 3"/>
          <p:cNvSpPr>
            <a:spLocks noGrp="1" noChangeArrowheads="1"/>
          </p:cNvSpPr>
          <p:nvPr>
            <p:ph type="body" idx="1"/>
          </p:nvPr>
        </p:nvSpPr>
        <p:spPr>
          <a:xfrm>
            <a:off x="176463" y="1295400"/>
            <a:ext cx="11823032" cy="5334000"/>
          </a:xfrm>
        </p:spPr>
        <p:txBody>
          <a:bodyPr/>
          <a:lstStyle/>
          <a:p>
            <a:endParaRPr lang="en-US" altLang="en-US" dirty="0"/>
          </a:p>
          <a:p>
            <a:pPr>
              <a:buFont typeface="Courier New" panose="02070309020205020404" pitchFamily="49" charset="0"/>
              <a:buChar char="o"/>
            </a:pPr>
            <a:r>
              <a:rPr lang="en-US" altLang="en-US" sz="4000" dirty="0">
                <a:solidFill>
                  <a:srgbClr val="002060"/>
                </a:solidFill>
              </a:rPr>
              <a:t>Air is in hydrostatic equilibrium when the upward-directed pressure gradient force is exactly balanced by the downward force of gravity</a:t>
            </a:r>
            <a:r>
              <a:rPr lang="en-US" altLang="en-US" sz="4000" dirty="0" smtClean="0">
                <a:solidFill>
                  <a:srgbClr val="002060"/>
                </a:solidFill>
              </a:rPr>
              <a:t>.</a:t>
            </a:r>
          </a:p>
          <a:p>
            <a:pPr>
              <a:buFont typeface="Courier New" panose="02070309020205020404" pitchFamily="49" charset="0"/>
              <a:buChar char="o"/>
            </a:pPr>
            <a:r>
              <a:rPr lang="en-US" altLang="en-US" sz="4000" dirty="0" smtClean="0">
                <a:solidFill>
                  <a:srgbClr val="002060"/>
                </a:solidFill>
              </a:rPr>
              <a:t> </a:t>
            </a:r>
          </a:p>
          <a:p>
            <a:pPr>
              <a:buFont typeface="Courier New" panose="02070309020205020404" pitchFamily="49" charset="0"/>
              <a:buChar char="o"/>
            </a:pPr>
            <a:r>
              <a:rPr lang="en-US" altLang="en-US" sz="4000" dirty="0" smtClean="0">
                <a:solidFill>
                  <a:srgbClr val="002060"/>
                </a:solidFill>
              </a:rPr>
              <a:t>Next </a:t>
            </a:r>
            <a:r>
              <a:rPr lang="en-US" altLang="en-US" sz="4000" dirty="0">
                <a:solidFill>
                  <a:srgbClr val="002060"/>
                </a:solidFill>
              </a:rPr>
              <a:t>figure shows air in hydrostatic equilibrium. Since there is no net vertical force acting on the air, there is no net vertical acceleration, and the sum of the forces is equal to zero.  </a:t>
            </a:r>
          </a:p>
        </p:txBody>
      </p:sp>
    </p:spTree>
    <p:extLst>
      <p:ext uri="{BB962C8B-B14F-4D97-AF65-F5344CB8AC3E}">
        <p14:creationId xmlns:p14="http://schemas.microsoft.com/office/powerpoint/2010/main" val="2587176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914401"/>
            <a:ext cx="8610600"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4343401"/>
            <a:ext cx="1295400" cy="473075"/>
          </a:xfrm>
          <a:prstGeom prst="rect">
            <a:avLst/>
          </a:prstGeom>
          <a:noFill/>
          <a:extLst>
            <a:ext uri="{909E8E84-426E-40DD-AFC4-6F175D3DCCD1}">
              <a14:hiddenFill xmlns:a14="http://schemas.microsoft.com/office/drawing/2010/main">
                <a:solidFill>
                  <a:srgbClr val="FFFFFF"/>
                </a:solidFill>
              </a14:hiddenFill>
            </a:ext>
          </a:extLst>
        </p:spPr>
      </p:pic>
      <p:pic>
        <p:nvPicPr>
          <p:cNvPr id="276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990600"/>
            <a:ext cx="2438400" cy="769938"/>
          </a:xfrm>
          <a:prstGeom prst="rect">
            <a:avLst/>
          </a:prstGeom>
          <a:noFill/>
          <a:extLst>
            <a:ext uri="{909E8E84-426E-40DD-AFC4-6F175D3DCCD1}">
              <a14:hiddenFill xmlns:a14="http://schemas.microsoft.com/office/drawing/2010/main">
                <a:solidFill>
                  <a:srgbClr val="FFFFFF"/>
                </a:solidFill>
              </a14:hiddenFill>
            </a:ext>
          </a:extLst>
        </p:spPr>
      </p:pic>
      <p:pic>
        <p:nvPicPr>
          <p:cNvPr id="276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0"/>
            <a:ext cx="3048000" cy="666750"/>
          </a:xfrm>
          <a:prstGeom prst="rect">
            <a:avLst/>
          </a:prstGeom>
          <a:noFill/>
          <a:extLst>
            <a:ext uri="{909E8E84-426E-40DD-AFC4-6F175D3DCCD1}">
              <a14:hiddenFill xmlns:a14="http://schemas.microsoft.com/office/drawing/2010/main">
                <a:solidFill>
                  <a:srgbClr val="FFFFFF"/>
                </a:solidFill>
              </a14:hiddenFill>
            </a:ext>
          </a:extLst>
        </p:spPr>
      </p:pic>
      <p:pic>
        <p:nvPicPr>
          <p:cNvPr id="2765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67600" y="1981201"/>
            <a:ext cx="3200400" cy="574675"/>
          </a:xfrm>
          <a:prstGeom prst="rect">
            <a:avLst/>
          </a:prstGeom>
          <a:noFill/>
          <a:extLst>
            <a:ext uri="{909E8E84-426E-40DD-AFC4-6F175D3DCCD1}">
              <a14:hiddenFill xmlns:a14="http://schemas.microsoft.com/office/drawing/2010/main">
                <a:solidFill>
                  <a:srgbClr val="FFFFFF"/>
                </a:solidFill>
              </a14:hiddenFill>
            </a:ext>
          </a:extLst>
        </p:spPr>
      </p:pic>
      <p:pic>
        <p:nvPicPr>
          <p:cNvPr id="27656"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00400" y="2362200"/>
            <a:ext cx="381000" cy="261938"/>
          </a:xfrm>
          <a:prstGeom prst="rect">
            <a:avLst/>
          </a:prstGeom>
          <a:noFill/>
          <a:extLst>
            <a:ext uri="{909E8E84-426E-40DD-AFC4-6F175D3DCCD1}">
              <a14:hiddenFill xmlns:a14="http://schemas.microsoft.com/office/drawing/2010/main">
                <a:solidFill>
                  <a:srgbClr val="FFFFFF"/>
                </a:solidFill>
              </a14:hiddenFill>
            </a:ext>
          </a:extLst>
        </p:spPr>
      </p:pic>
      <p:pic>
        <p:nvPicPr>
          <p:cNvPr id="27657"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05200" y="3352800"/>
            <a:ext cx="2032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7658"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14800" y="1371600"/>
            <a:ext cx="457200" cy="338138"/>
          </a:xfrm>
          <a:prstGeom prst="rect">
            <a:avLst/>
          </a:prstGeom>
          <a:noFill/>
          <a:extLst>
            <a:ext uri="{909E8E84-426E-40DD-AFC4-6F175D3DCCD1}">
              <a14:hiddenFill xmlns:a14="http://schemas.microsoft.com/office/drawing/2010/main">
                <a:solidFill>
                  <a:srgbClr val="FFFFFF"/>
                </a:solidFill>
              </a14:hiddenFill>
            </a:ext>
          </a:extLst>
        </p:spPr>
      </p:pic>
      <p:pic>
        <p:nvPicPr>
          <p:cNvPr id="27659"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38600" y="2971800"/>
            <a:ext cx="609600" cy="285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8813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128337" y="152400"/>
            <a:ext cx="11887200" cy="6705600"/>
          </a:xfrm>
        </p:spPr>
        <p:txBody>
          <a:bodyPr/>
          <a:lstStyle/>
          <a:p>
            <a:r>
              <a:rPr lang="en-US" altLang="en-US" sz="2400" dirty="0"/>
              <a:t>Since we know that pressure decreases with height, </a:t>
            </a:r>
            <a:r>
              <a:rPr lang="en-US" altLang="en-US" sz="2400" i="1" dirty="0" err="1"/>
              <a:t>dp</a:t>
            </a:r>
            <a:r>
              <a:rPr lang="en-US" altLang="en-US" sz="2400" dirty="0"/>
              <a:t> must be a negative quantity, and the upward pressure on the lower face of the shaded block must be slightly greater than the downward pressure on the upper face of the block. </a:t>
            </a:r>
          </a:p>
          <a:p>
            <a:r>
              <a:rPr lang="en-US" altLang="en-US" sz="2400" dirty="0"/>
              <a:t>Thus the net vertical force on the block due to the vertical gradient of pressure is upward and given by  </a:t>
            </a:r>
            <a:r>
              <a:rPr lang="en-US" altLang="en-US" sz="2400" i="1" dirty="0"/>
              <a:t>– </a:t>
            </a:r>
            <a:r>
              <a:rPr lang="en-US" altLang="en-US" sz="2400" i="1" dirty="0" err="1"/>
              <a:t>dp</a:t>
            </a:r>
            <a:r>
              <a:rPr lang="en-US" altLang="en-US" sz="2400" dirty="0"/>
              <a:t> as indicated in the figure. The balance of forces in the vertical requires that </a:t>
            </a:r>
          </a:p>
          <a:p>
            <a:endParaRPr lang="en-US" altLang="en-US" sz="2400" dirty="0"/>
          </a:p>
          <a:p>
            <a:pPr marL="0" indent="0">
              <a:buNone/>
            </a:pPr>
            <a:r>
              <a:rPr lang="en-US" altLang="en-US" sz="2400" dirty="0"/>
              <a:t>or</a:t>
            </a:r>
          </a:p>
          <a:p>
            <a:endParaRPr lang="en-US" altLang="en-US" sz="2400" dirty="0"/>
          </a:p>
          <a:p>
            <a:r>
              <a:rPr lang="en-US" altLang="en-US" sz="2400" dirty="0"/>
              <a:t>The second equation is termed the hydrostatic equation. It should be noted that the negative sign in equation 2 ensures that the pressure decreases with increasing height.</a:t>
            </a:r>
          </a:p>
          <a:p>
            <a:pPr>
              <a:buFontTx/>
              <a:buNone/>
            </a:pPr>
            <a:r>
              <a:rPr lang="en-US" altLang="en-US" sz="2400" dirty="0"/>
              <a:t>Since ρ = 1/α, equation 2 can be rearranged to give </a:t>
            </a:r>
          </a:p>
        </p:txBody>
      </p:sp>
      <p:pic>
        <p:nvPicPr>
          <p:cNvPr id="286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6248400"/>
            <a:ext cx="1747838" cy="496888"/>
          </a:xfrm>
          <a:prstGeom prst="rect">
            <a:avLst/>
          </a:prstGeom>
          <a:noFill/>
          <a:extLst>
            <a:ext uri="{909E8E84-426E-40DD-AFC4-6F175D3DCCD1}">
              <a14:hiddenFill xmlns:a14="http://schemas.microsoft.com/office/drawing/2010/main">
                <a:solidFill>
                  <a:srgbClr val="FFFFFF"/>
                </a:solidFill>
              </a14:hiddenFill>
            </a:ext>
          </a:extLst>
        </p:spPr>
      </p:pic>
      <p:pic>
        <p:nvPicPr>
          <p:cNvPr id="286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2895099"/>
            <a:ext cx="1524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48238" y="2274093"/>
            <a:ext cx="1600200" cy="61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051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body" idx="1"/>
          </p:nvPr>
        </p:nvSpPr>
        <p:spPr>
          <a:xfrm>
            <a:off x="288758" y="152400"/>
            <a:ext cx="11582400" cy="6553200"/>
          </a:xfrm>
        </p:spPr>
        <p:txBody>
          <a:bodyPr>
            <a:normAutofit/>
          </a:bodyPr>
          <a:lstStyle/>
          <a:p>
            <a:pPr>
              <a:lnSpc>
                <a:spcPct val="90000"/>
              </a:lnSpc>
            </a:pPr>
            <a:r>
              <a:rPr lang="en-US" altLang="en-US" sz="2400" dirty="0"/>
              <a:t>If pressure at height z is p(z), we have, from equation 2,</a:t>
            </a:r>
          </a:p>
          <a:p>
            <a:pPr>
              <a:lnSpc>
                <a:spcPct val="90000"/>
              </a:lnSpc>
            </a:pPr>
            <a:endParaRPr lang="en-US" altLang="en-US" sz="2400" dirty="0"/>
          </a:p>
          <a:p>
            <a:pPr>
              <a:lnSpc>
                <a:spcPct val="90000"/>
              </a:lnSpc>
            </a:pPr>
            <a:endParaRPr lang="en-US" altLang="en-US" sz="2400" dirty="0"/>
          </a:p>
          <a:p>
            <a:pPr>
              <a:lnSpc>
                <a:spcPct val="90000"/>
              </a:lnSpc>
            </a:pPr>
            <a:endParaRPr lang="en-US" altLang="en-US" sz="2400" dirty="0"/>
          </a:p>
          <a:p>
            <a:pPr>
              <a:lnSpc>
                <a:spcPct val="90000"/>
              </a:lnSpc>
            </a:pPr>
            <a:endParaRPr lang="en-US" altLang="en-US" sz="2400" dirty="0"/>
          </a:p>
          <a:p>
            <a:pPr>
              <a:lnSpc>
                <a:spcPct val="90000"/>
              </a:lnSpc>
            </a:pPr>
            <a:endParaRPr lang="en-US" altLang="en-US" sz="2400" dirty="0"/>
          </a:p>
          <a:p>
            <a:pPr>
              <a:lnSpc>
                <a:spcPct val="90000"/>
              </a:lnSpc>
            </a:pPr>
            <a:r>
              <a:rPr lang="en-US" altLang="en-US" sz="2400" dirty="0"/>
              <a:t>Or, since p (      ) – 0,</a:t>
            </a:r>
          </a:p>
          <a:p>
            <a:pPr>
              <a:lnSpc>
                <a:spcPct val="90000"/>
              </a:lnSpc>
            </a:pPr>
            <a:endParaRPr lang="en-US" altLang="en-US" sz="2400" dirty="0"/>
          </a:p>
          <a:p>
            <a:pPr>
              <a:lnSpc>
                <a:spcPct val="90000"/>
              </a:lnSpc>
            </a:pPr>
            <a:endParaRPr lang="en-US" altLang="en-US" sz="2400" dirty="0"/>
          </a:p>
          <a:p>
            <a:pPr>
              <a:lnSpc>
                <a:spcPct val="90000"/>
              </a:lnSpc>
            </a:pPr>
            <a:endParaRPr lang="en-US" altLang="en-US" sz="2400" dirty="0"/>
          </a:p>
          <a:p>
            <a:pPr>
              <a:lnSpc>
                <a:spcPct val="90000"/>
              </a:lnSpc>
            </a:pPr>
            <a:endParaRPr lang="en-US" altLang="en-US" sz="2400" dirty="0"/>
          </a:p>
          <a:p>
            <a:pPr>
              <a:lnSpc>
                <a:spcPct val="90000"/>
              </a:lnSpc>
            </a:pPr>
            <a:r>
              <a:rPr lang="en-US" altLang="en-US" sz="2400" dirty="0"/>
              <a:t>That is, the pressure at level z is equal to the weight of the air in the vertical column of unit cross-sectional area lying above that level. If the mass of earth’s atmosphere were uniformly distributed over the globe, the pressure at sea level would be 1013 </a:t>
            </a:r>
            <a:r>
              <a:rPr lang="en-US" altLang="en-US" sz="2400" dirty="0" err="1"/>
              <a:t>mb</a:t>
            </a:r>
            <a:r>
              <a:rPr lang="en-US" altLang="en-US" sz="2400" dirty="0"/>
              <a:t>, or 1.013  × 10PA, which is referred to a normal atmosphere pressure and abbreviated as 1 atm.</a:t>
            </a:r>
          </a:p>
        </p:txBody>
      </p:sp>
      <p:pic>
        <p:nvPicPr>
          <p:cNvPr id="1208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2590801"/>
            <a:ext cx="495300" cy="295275"/>
          </a:xfrm>
          <a:prstGeom prst="rect">
            <a:avLst/>
          </a:prstGeom>
          <a:noFill/>
          <a:extLst>
            <a:ext uri="{909E8E84-426E-40DD-AFC4-6F175D3DCCD1}">
              <a14:hiddenFill xmlns:a14="http://schemas.microsoft.com/office/drawing/2010/main">
                <a:solidFill>
                  <a:srgbClr val="FFFFFF"/>
                </a:solidFill>
              </a14:hiddenFill>
            </a:ext>
          </a:extLst>
        </p:spPr>
      </p:pic>
      <p:pic>
        <p:nvPicPr>
          <p:cNvPr id="12083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1" y="5867400"/>
            <a:ext cx="142875" cy="209550"/>
          </a:xfrm>
          <a:prstGeom prst="rect">
            <a:avLst/>
          </a:prstGeom>
          <a:noFill/>
          <a:extLst>
            <a:ext uri="{909E8E84-426E-40DD-AFC4-6F175D3DCCD1}">
              <a14:hiddenFill xmlns:a14="http://schemas.microsoft.com/office/drawing/2010/main">
                <a:solidFill>
                  <a:srgbClr val="FFFFFF"/>
                </a:solidFill>
              </a14:hiddenFill>
            </a:ext>
          </a:extLst>
        </p:spPr>
      </p:pic>
      <p:pic>
        <p:nvPicPr>
          <p:cNvPr id="12083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914401"/>
            <a:ext cx="3505200" cy="1096963"/>
          </a:xfrm>
          <a:prstGeom prst="rect">
            <a:avLst/>
          </a:prstGeom>
          <a:noFill/>
          <a:extLst>
            <a:ext uri="{909E8E84-426E-40DD-AFC4-6F175D3DCCD1}">
              <a14:hiddenFill xmlns:a14="http://schemas.microsoft.com/office/drawing/2010/main">
                <a:solidFill>
                  <a:srgbClr val="FFFFFF"/>
                </a:solidFill>
              </a14:hiddenFill>
            </a:ext>
          </a:extLst>
        </p:spPr>
      </p:pic>
      <p:pic>
        <p:nvPicPr>
          <p:cNvPr id="12083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3352801"/>
            <a:ext cx="2590800" cy="925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6864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0" y="0"/>
            <a:ext cx="10363200" cy="487362"/>
          </a:xfrm>
        </p:spPr>
        <p:txBody>
          <a:bodyPr>
            <a:noAutofit/>
          </a:bodyPr>
          <a:lstStyle/>
          <a:p>
            <a:r>
              <a:rPr lang="en-US" altLang="en-US" sz="4000" dirty="0">
                <a:solidFill>
                  <a:srgbClr val="C00000"/>
                </a:solidFill>
              </a:rPr>
              <a:t>Hydrostatic equation</a:t>
            </a:r>
          </a:p>
        </p:txBody>
      </p:sp>
      <p:sp>
        <p:nvSpPr>
          <p:cNvPr id="88067" name="Rectangle 3"/>
          <p:cNvSpPr>
            <a:spLocks noGrp="1" noChangeArrowheads="1"/>
          </p:cNvSpPr>
          <p:nvPr>
            <p:ph type="body" idx="1"/>
          </p:nvPr>
        </p:nvSpPr>
        <p:spPr>
          <a:xfrm>
            <a:off x="272715" y="724694"/>
            <a:ext cx="11726779" cy="5440363"/>
          </a:xfrm>
        </p:spPr>
        <p:txBody>
          <a:bodyPr/>
          <a:lstStyle/>
          <a:p>
            <a:pPr>
              <a:lnSpc>
                <a:spcPct val="80000"/>
              </a:lnSpc>
              <a:buFontTx/>
              <a:buNone/>
            </a:pPr>
            <a:r>
              <a:rPr lang="en-US" altLang="en-US" dirty="0"/>
              <a:t>The upward pressure gradient force acting on a thin slice of air (p decreases with z) is generally very closely in balance with the downward force due to gravitational force. Or:</a:t>
            </a:r>
          </a:p>
          <a:p>
            <a:pPr>
              <a:lnSpc>
                <a:spcPct val="80000"/>
              </a:lnSpc>
              <a:buFontTx/>
              <a:buNone/>
            </a:pPr>
            <a:endParaRPr lang="en-US" altLang="en-US" sz="3600" dirty="0">
              <a:solidFill>
                <a:schemeClr val="accent2"/>
              </a:solidFill>
            </a:endParaRPr>
          </a:p>
          <a:p>
            <a:pPr>
              <a:lnSpc>
                <a:spcPct val="80000"/>
              </a:lnSpc>
              <a:buFontTx/>
              <a:buNone/>
            </a:pPr>
            <a:r>
              <a:rPr lang="en-US" altLang="en-US" sz="3600" dirty="0">
                <a:solidFill>
                  <a:srgbClr val="C00000"/>
                </a:solidFill>
              </a:rPr>
              <a:t>If there is no vertical motion, the difference in </a:t>
            </a:r>
            <a:r>
              <a:rPr lang="en-US" altLang="en-US" sz="3600" dirty="0" err="1">
                <a:solidFill>
                  <a:srgbClr val="C00000"/>
                </a:solidFill>
              </a:rPr>
              <a:t>presuure</a:t>
            </a:r>
            <a:r>
              <a:rPr lang="en-US" altLang="en-US" sz="3600" dirty="0">
                <a:solidFill>
                  <a:srgbClr val="C00000"/>
                </a:solidFill>
              </a:rPr>
              <a:t> (</a:t>
            </a:r>
            <a:r>
              <a:rPr lang="en-US" altLang="en-US" sz="3600" i="1" dirty="0" err="1">
                <a:solidFill>
                  <a:srgbClr val="C00000"/>
                </a:solidFill>
              </a:rPr>
              <a:t>dp</a:t>
            </a:r>
            <a:r>
              <a:rPr lang="en-US" altLang="en-US" sz="3600" dirty="0">
                <a:solidFill>
                  <a:srgbClr val="C00000"/>
                </a:solidFill>
              </a:rPr>
              <a:t>) between two levels (</a:t>
            </a:r>
            <a:r>
              <a:rPr lang="en-US" altLang="en-US" sz="3600" i="1" dirty="0" err="1">
                <a:solidFill>
                  <a:srgbClr val="C00000"/>
                </a:solidFill>
              </a:rPr>
              <a:t>d</a:t>
            </a:r>
            <a:r>
              <a:rPr lang="en-US" altLang="en-US" i="1" dirty="0" err="1">
                <a:solidFill>
                  <a:srgbClr val="C00000"/>
                </a:solidFill>
              </a:rPr>
              <a:t>Z</a:t>
            </a:r>
            <a:r>
              <a:rPr lang="en-US" altLang="en-US" sz="3600" dirty="0">
                <a:solidFill>
                  <a:srgbClr val="C00000"/>
                </a:solidFill>
              </a:rPr>
              <a:t>) is caused by the weight of the layer of the air –</a:t>
            </a:r>
          </a:p>
          <a:p>
            <a:pPr>
              <a:lnSpc>
                <a:spcPct val="80000"/>
              </a:lnSpc>
              <a:buFontTx/>
              <a:buNone/>
            </a:pPr>
            <a:r>
              <a:rPr lang="en-US" altLang="en-US" sz="3600" dirty="0">
                <a:solidFill>
                  <a:srgbClr val="C00000"/>
                </a:solidFill>
              </a:rPr>
              <a:t>mass * acceleration due to gravity.  </a:t>
            </a:r>
          </a:p>
          <a:p>
            <a:pPr>
              <a:lnSpc>
                <a:spcPct val="80000"/>
              </a:lnSpc>
              <a:buFontTx/>
              <a:buNone/>
            </a:pPr>
            <a:endParaRPr lang="en-US" altLang="en-US" sz="3600" dirty="0">
              <a:solidFill>
                <a:schemeClr val="accent2"/>
              </a:solidFill>
            </a:endParaRPr>
          </a:p>
          <a:p>
            <a:pPr>
              <a:lnSpc>
                <a:spcPct val="80000"/>
              </a:lnSpc>
              <a:buFontTx/>
              <a:buNone/>
            </a:pPr>
            <a:endParaRPr lang="en-US" altLang="en-US" sz="3600" dirty="0">
              <a:solidFill>
                <a:schemeClr val="accent2"/>
              </a:solidFill>
            </a:endParaRPr>
          </a:p>
        </p:txBody>
      </p:sp>
      <p:pic>
        <p:nvPicPr>
          <p:cNvPr id="88072" name="Picture 8" descr="\begin{displaymath}[p(z)- p(z+dz)]A = \rho \,A\,dz\,g,&#10;\end{displayma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6842" y="4880812"/>
            <a:ext cx="6705600" cy="900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11495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1176</Words>
  <Application>Microsoft Office PowerPoint</Application>
  <PresentationFormat>Widescreen</PresentationFormat>
  <Paragraphs>120</Paragraphs>
  <Slides>21</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Calibri Light</vt:lpstr>
      <vt:lpstr>Courier New</vt:lpstr>
      <vt:lpstr>normal verdana</vt:lpstr>
      <vt:lpstr>Tahoma</vt:lpstr>
      <vt:lpstr>Times New Roman</vt:lpstr>
      <vt:lpstr>Office Theme</vt:lpstr>
      <vt:lpstr>PowerPoint Presentation</vt:lpstr>
      <vt:lpstr>PowerPoint Presentation</vt:lpstr>
      <vt:lpstr>PowerPoint Presentation</vt:lpstr>
      <vt:lpstr>  Main layers of the atmosphere  Troposphere, Stratosphere, Mesosphere, Thermosphere, Separated by conceptual partitions-called pauses (tropopause)   </vt:lpstr>
      <vt:lpstr>The Hydrostatic Equation</vt:lpstr>
      <vt:lpstr>PowerPoint Presentation</vt:lpstr>
      <vt:lpstr>PowerPoint Presentation</vt:lpstr>
      <vt:lpstr>PowerPoint Presentation</vt:lpstr>
      <vt:lpstr>Hydrostatic equation</vt:lpstr>
      <vt:lpstr>PowerPoint Presentation</vt:lpstr>
      <vt:lpstr>Why is it of interest in the following expression to change from dependence in z to dependence on p?</vt:lpstr>
      <vt:lpstr>PowerPoint Presentation</vt:lpstr>
      <vt:lpstr>The Hydrostatic Equation</vt:lpstr>
      <vt:lpstr>PowerPoint Presentation</vt:lpstr>
      <vt:lpstr>Hydrostatic equation</vt:lpstr>
      <vt:lpstr>PowerPoint Presentation</vt:lpstr>
      <vt:lpstr>PowerPoint Presentation</vt:lpstr>
      <vt:lpstr>Time permitting:</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 In Lecture # 14, defined heating rate of the atmosphere. In order</dc:title>
  <dc:creator>Pinker</dc:creator>
  <cp:lastModifiedBy>Pinker</cp:lastModifiedBy>
  <cp:revision>12</cp:revision>
  <dcterms:created xsi:type="dcterms:W3CDTF">2015-11-07T20:20:59Z</dcterms:created>
  <dcterms:modified xsi:type="dcterms:W3CDTF">2015-11-09T17:48:06Z</dcterms:modified>
</cp:coreProperties>
</file>