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54"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3674FE-FF59-4129-BA7F-E04919ED5017}"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C3466-BFF5-401D-96A9-4E17C001D166}" type="slidenum">
              <a:rPr lang="en-US" smtClean="0"/>
              <a:t>‹#›</a:t>
            </a:fld>
            <a:endParaRPr lang="en-US"/>
          </a:p>
        </p:txBody>
      </p:sp>
    </p:spTree>
    <p:extLst>
      <p:ext uri="{BB962C8B-B14F-4D97-AF65-F5344CB8AC3E}">
        <p14:creationId xmlns:p14="http://schemas.microsoft.com/office/powerpoint/2010/main" val="1857866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3674FE-FF59-4129-BA7F-E04919ED5017}"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C3466-BFF5-401D-96A9-4E17C001D166}" type="slidenum">
              <a:rPr lang="en-US" smtClean="0"/>
              <a:t>‹#›</a:t>
            </a:fld>
            <a:endParaRPr lang="en-US"/>
          </a:p>
        </p:txBody>
      </p:sp>
    </p:spTree>
    <p:extLst>
      <p:ext uri="{BB962C8B-B14F-4D97-AF65-F5344CB8AC3E}">
        <p14:creationId xmlns:p14="http://schemas.microsoft.com/office/powerpoint/2010/main" val="425168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3674FE-FF59-4129-BA7F-E04919ED5017}"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C3466-BFF5-401D-96A9-4E17C001D166}" type="slidenum">
              <a:rPr lang="en-US" smtClean="0"/>
              <a:t>‹#›</a:t>
            </a:fld>
            <a:endParaRPr lang="en-US"/>
          </a:p>
        </p:txBody>
      </p:sp>
    </p:spTree>
    <p:extLst>
      <p:ext uri="{BB962C8B-B14F-4D97-AF65-F5344CB8AC3E}">
        <p14:creationId xmlns:p14="http://schemas.microsoft.com/office/powerpoint/2010/main" val="3610615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3674FE-FF59-4129-BA7F-E04919ED5017}"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C3466-BFF5-401D-96A9-4E17C001D166}" type="slidenum">
              <a:rPr lang="en-US" smtClean="0"/>
              <a:t>‹#›</a:t>
            </a:fld>
            <a:endParaRPr lang="en-US"/>
          </a:p>
        </p:txBody>
      </p:sp>
    </p:spTree>
    <p:extLst>
      <p:ext uri="{BB962C8B-B14F-4D97-AF65-F5344CB8AC3E}">
        <p14:creationId xmlns:p14="http://schemas.microsoft.com/office/powerpoint/2010/main" val="688993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3674FE-FF59-4129-BA7F-E04919ED5017}"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C3466-BFF5-401D-96A9-4E17C001D166}" type="slidenum">
              <a:rPr lang="en-US" smtClean="0"/>
              <a:t>‹#›</a:t>
            </a:fld>
            <a:endParaRPr lang="en-US"/>
          </a:p>
        </p:txBody>
      </p:sp>
    </p:spTree>
    <p:extLst>
      <p:ext uri="{BB962C8B-B14F-4D97-AF65-F5344CB8AC3E}">
        <p14:creationId xmlns:p14="http://schemas.microsoft.com/office/powerpoint/2010/main" val="3412016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3674FE-FF59-4129-BA7F-E04919ED5017}"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C3466-BFF5-401D-96A9-4E17C001D166}" type="slidenum">
              <a:rPr lang="en-US" smtClean="0"/>
              <a:t>‹#›</a:t>
            </a:fld>
            <a:endParaRPr lang="en-US"/>
          </a:p>
        </p:txBody>
      </p:sp>
    </p:spTree>
    <p:extLst>
      <p:ext uri="{BB962C8B-B14F-4D97-AF65-F5344CB8AC3E}">
        <p14:creationId xmlns:p14="http://schemas.microsoft.com/office/powerpoint/2010/main" val="1645088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3674FE-FF59-4129-BA7F-E04919ED5017}" type="datetimeFigureOut">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CC3466-BFF5-401D-96A9-4E17C001D166}" type="slidenum">
              <a:rPr lang="en-US" smtClean="0"/>
              <a:t>‹#›</a:t>
            </a:fld>
            <a:endParaRPr lang="en-US"/>
          </a:p>
        </p:txBody>
      </p:sp>
    </p:spTree>
    <p:extLst>
      <p:ext uri="{BB962C8B-B14F-4D97-AF65-F5344CB8AC3E}">
        <p14:creationId xmlns:p14="http://schemas.microsoft.com/office/powerpoint/2010/main" val="751531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3674FE-FF59-4129-BA7F-E04919ED5017}" type="datetimeFigureOut">
              <a:rPr lang="en-US" smtClean="0"/>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CC3466-BFF5-401D-96A9-4E17C001D166}" type="slidenum">
              <a:rPr lang="en-US" smtClean="0"/>
              <a:t>‹#›</a:t>
            </a:fld>
            <a:endParaRPr lang="en-US"/>
          </a:p>
        </p:txBody>
      </p:sp>
    </p:spTree>
    <p:extLst>
      <p:ext uri="{BB962C8B-B14F-4D97-AF65-F5344CB8AC3E}">
        <p14:creationId xmlns:p14="http://schemas.microsoft.com/office/powerpoint/2010/main" val="1087942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3674FE-FF59-4129-BA7F-E04919ED5017}" type="datetimeFigureOut">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CC3466-BFF5-401D-96A9-4E17C001D166}" type="slidenum">
              <a:rPr lang="en-US" smtClean="0"/>
              <a:t>‹#›</a:t>
            </a:fld>
            <a:endParaRPr lang="en-US"/>
          </a:p>
        </p:txBody>
      </p:sp>
    </p:spTree>
    <p:extLst>
      <p:ext uri="{BB962C8B-B14F-4D97-AF65-F5344CB8AC3E}">
        <p14:creationId xmlns:p14="http://schemas.microsoft.com/office/powerpoint/2010/main" val="304461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3674FE-FF59-4129-BA7F-E04919ED5017}"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C3466-BFF5-401D-96A9-4E17C001D166}" type="slidenum">
              <a:rPr lang="en-US" smtClean="0"/>
              <a:t>‹#›</a:t>
            </a:fld>
            <a:endParaRPr lang="en-US"/>
          </a:p>
        </p:txBody>
      </p:sp>
    </p:spTree>
    <p:extLst>
      <p:ext uri="{BB962C8B-B14F-4D97-AF65-F5344CB8AC3E}">
        <p14:creationId xmlns:p14="http://schemas.microsoft.com/office/powerpoint/2010/main" val="354064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3674FE-FF59-4129-BA7F-E04919ED5017}"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C3466-BFF5-401D-96A9-4E17C001D166}" type="slidenum">
              <a:rPr lang="en-US" smtClean="0"/>
              <a:t>‹#›</a:t>
            </a:fld>
            <a:endParaRPr lang="en-US"/>
          </a:p>
        </p:txBody>
      </p:sp>
    </p:spTree>
    <p:extLst>
      <p:ext uri="{BB962C8B-B14F-4D97-AF65-F5344CB8AC3E}">
        <p14:creationId xmlns:p14="http://schemas.microsoft.com/office/powerpoint/2010/main" val="108015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3674FE-FF59-4129-BA7F-E04919ED5017}" type="datetimeFigureOut">
              <a:rPr lang="en-US" smtClean="0"/>
              <a:t>12/1/2015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C3466-BFF5-401D-96A9-4E17C001D166}" type="slidenum">
              <a:rPr lang="en-US" smtClean="0"/>
              <a:t>‹#›</a:t>
            </a:fld>
            <a:endParaRPr lang="en-US"/>
          </a:p>
        </p:txBody>
      </p:sp>
    </p:spTree>
    <p:extLst>
      <p:ext uri="{BB962C8B-B14F-4D97-AF65-F5344CB8AC3E}">
        <p14:creationId xmlns:p14="http://schemas.microsoft.com/office/powerpoint/2010/main" val="839739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Wien_approximation"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en.wikipedia.org/wiki/Temperature" TargetMode="External"/><Relationship Id="rId4" Type="http://schemas.openxmlformats.org/officeDocument/2006/relationships/hyperlink" Target="https://en.wikipedia.org/wiki/Planck%27s_law"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Electromagnetic_radiation" TargetMode="External"/><Relationship Id="rId13" Type="http://schemas.openxmlformats.org/officeDocument/2006/relationships/hyperlink" Target="https://en.wikipedia.org/wiki/Kelvin" TargetMode="External"/><Relationship Id="rId18" Type="http://schemas.openxmlformats.org/officeDocument/2006/relationships/hyperlink" Target="https://en.wikipedia.org/wiki/Rayleigh%E2%80%93Jeans_law#cite_note-2" TargetMode="External"/><Relationship Id="rId3" Type="http://schemas.openxmlformats.org/officeDocument/2006/relationships/hyperlink" Target="https://en.wikipedia.org/wiki/Wien_approximation" TargetMode="External"/><Relationship Id="rId21" Type="http://schemas.openxmlformats.org/officeDocument/2006/relationships/image" Target="../media/image2.png"/><Relationship Id="rId7" Type="http://schemas.openxmlformats.org/officeDocument/2006/relationships/hyperlink" Target="https://en.wikipedia.org/wiki/Spectral_radiance" TargetMode="External"/><Relationship Id="rId12" Type="http://schemas.openxmlformats.org/officeDocument/2006/relationships/hyperlink" Target="https://en.wikipedia.org/wiki/Boltzmann_constant" TargetMode="External"/><Relationship Id="rId17" Type="http://schemas.openxmlformats.org/officeDocument/2006/relationships/hyperlink" Target="https://en.wikipedia.org/wiki/Rayleigh%E2%80%93Jeans_law#cite_note-1" TargetMode="External"/><Relationship Id="rId2" Type="http://schemas.openxmlformats.org/officeDocument/2006/relationships/hyperlink" Target="https://en.wikipedia.org/wiki/File:RWP-comparison.svg" TargetMode="External"/><Relationship Id="rId16" Type="http://schemas.openxmlformats.org/officeDocument/2006/relationships/hyperlink" Target="https://en.wikipedia.org/wiki/Ultraviolet_catastrophe" TargetMode="External"/><Relationship Id="rId20"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https://en.wikipedia.org/wiki/Physics" TargetMode="External"/><Relationship Id="rId11" Type="http://schemas.openxmlformats.org/officeDocument/2006/relationships/hyperlink" Target="https://en.wikipedia.org/wiki/Speed_of_light" TargetMode="External"/><Relationship Id="rId5" Type="http://schemas.openxmlformats.org/officeDocument/2006/relationships/hyperlink" Target="https://en.wikipedia.org/wiki/Temperature" TargetMode="External"/><Relationship Id="rId15" Type="http://schemas.openxmlformats.org/officeDocument/2006/relationships/hyperlink" Target="https://en.wikipedia.org/wiki/Classical_physics" TargetMode="External"/><Relationship Id="rId10" Type="http://schemas.openxmlformats.org/officeDocument/2006/relationships/hyperlink" Target="https://en.wikipedia.org/wiki/Black_body" TargetMode="External"/><Relationship Id="rId19" Type="http://schemas.openxmlformats.org/officeDocument/2006/relationships/hyperlink" Target="https://en.wikipedia.org/wiki/Quantum_mechanics" TargetMode="External"/><Relationship Id="rId4" Type="http://schemas.openxmlformats.org/officeDocument/2006/relationships/hyperlink" Target="https://en.wikipedia.org/wiki/Planck%27s_law" TargetMode="External"/><Relationship Id="rId9" Type="http://schemas.openxmlformats.org/officeDocument/2006/relationships/hyperlink" Target="https://en.wikipedia.org/wiki/Wavelengths" TargetMode="External"/><Relationship Id="rId14" Type="http://schemas.openxmlformats.org/officeDocument/2006/relationships/hyperlink" Target="https://en.wikipedia.org/wiki/Frequency" TargetMode="External"/><Relationship Id="rId22"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 Id="rId9" Type="http://schemas.openxmlformats.org/officeDocument/2006/relationships/image" Target="../media/image17.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78975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7/72/RWP-comparison.svg/300px-RWP-comparison.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4544" y="1710631"/>
            <a:ext cx="2857500" cy="2286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473002" y="4329328"/>
            <a:ext cx="6096000" cy="646331"/>
          </a:xfrm>
          <a:prstGeom prst="rect">
            <a:avLst/>
          </a:prstGeom>
        </p:spPr>
        <p:txBody>
          <a:bodyPr>
            <a:spAutoFit/>
          </a:bodyPr>
          <a:lstStyle/>
          <a:p>
            <a:r>
              <a:rPr lang="en-US" dirty="0" smtClean="0"/>
              <a:t>Comparison of Rayleigh–Jeans law with </a:t>
            </a:r>
            <a:r>
              <a:rPr lang="en-US" dirty="0" smtClean="0">
                <a:hlinkClick r:id="rId3" tooltip="Wien approximation"/>
              </a:rPr>
              <a:t>Wien approximation</a:t>
            </a:r>
            <a:r>
              <a:rPr lang="en-US" dirty="0" smtClean="0"/>
              <a:t> and </a:t>
            </a:r>
            <a:r>
              <a:rPr lang="en-US" dirty="0" smtClean="0">
                <a:hlinkClick r:id="rId4" tooltip="Planck's law"/>
              </a:rPr>
              <a:t>Planck's law</a:t>
            </a:r>
            <a:r>
              <a:rPr lang="en-US" dirty="0" smtClean="0"/>
              <a:t>, for a body of 8 </a:t>
            </a:r>
            <a:r>
              <a:rPr lang="en-US" dirty="0" err="1" smtClean="0"/>
              <a:t>mK</a:t>
            </a:r>
            <a:r>
              <a:rPr lang="en-US" dirty="0" smtClean="0"/>
              <a:t> </a:t>
            </a:r>
            <a:r>
              <a:rPr lang="en-US" dirty="0" smtClean="0">
                <a:hlinkClick r:id="rId5" tooltip="Temperature"/>
              </a:rPr>
              <a:t>temperature</a:t>
            </a:r>
            <a:r>
              <a:rPr lang="en-US" dirty="0" smtClean="0"/>
              <a:t>.</a:t>
            </a:r>
            <a:endParaRPr lang="en-US" dirty="0"/>
          </a:p>
        </p:txBody>
      </p:sp>
    </p:spTree>
    <p:extLst>
      <p:ext uri="{BB962C8B-B14F-4D97-AF65-F5344CB8AC3E}">
        <p14:creationId xmlns:p14="http://schemas.microsoft.com/office/powerpoint/2010/main" val="3603484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0" y="-2864552"/>
            <a:ext cx="11634916"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Arial" panose="020B0604020202020204" pitchFamily="34" charset="0"/>
              </a:rPr>
              <a:t>Rayleigh–Jeans law</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rPr>
              <a:t>From Wikipedia, the free encyclopedia</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hlinkClick r:id="rId2"/>
              </a:rPr>
              <a:t>  </a:t>
            </a:r>
            <a:r>
              <a:rPr kumimoji="0" lang="en-US" altLang="en-US" sz="14400" b="0" i="0" u="none" strike="noStrike" cap="none" normalizeH="0" baseline="0" dirty="0" smtClean="0">
                <a:ln>
                  <a:noFill/>
                </a:ln>
                <a:solidFill>
                  <a:schemeClr val="tx1"/>
                </a:solidFill>
                <a:effectLst/>
                <a:latin typeface="Arial" panose="020B06040202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Comparison of Rayleigh–Jeans law with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3" tooltip="Wien approximation"/>
              </a:rPr>
              <a:t>Wien approximation</a:t>
            </a:r>
            <a:r>
              <a:rPr kumimoji="0" lang="en-US" altLang="en-US" sz="1800" b="0" i="0" u="none" strike="noStrike" cap="none" normalizeH="0" baseline="0" dirty="0" smtClean="0">
                <a:ln>
                  <a:noFill/>
                </a:ln>
                <a:solidFill>
                  <a:schemeClr val="tx1"/>
                </a:solidFill>
                <a:effectLst/>
                <a:latin typeface="Arial" panose="020B0604020202020204" pitchFamily="34" charset="0"/>
              </a:rPr>
              <a:t> and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4" tooltip="Planck's law"/>
              </a:rPr>
              <a:t>Planck's law</a:t>
            </a:r>
            <a:r>
              <a:rPr kumimoji="0" lang="en-US" altLang="en-US" sz="1800" b="0" i="0" u="none" strike="noStrike" cap="none" normalizeH="0" baseline="0" dirty="0" smtClean="0">
                <a:ln>
                  <a:noFill/>
                </a:ln>
                <a:solidFill>
                  <a:schemeClr val="tx1"/>
                </a:solidFill>
                <a:effectLst/>
                <a:latin typeface="Arial" panose="020B0604020202020204" pitchFamily="34" charset="0"/>
              </a:rPr>
              <a:t>, for a body of 8 </a:t>
            </a:r>
            <a:r>
              <a:rPr kumimoji="0" lang="en-US" altLang="en-US" sz="1800" b="0" i="0" u="none" strike="noStrike" cap="none" normalizeH="0" baseline="0" dirty="0" err="1" smtClean="0">
                <a:ln>
                  <a:noFill/>
                </a:ln>
                <a:solidFill>
                  <a:schemeClr val="tx1"/>
                </a:solidFill>
                <a:effectLst/>
                <a:latin typeface="Arial" panose="020B0604020202020204" pitchFamily="34" charset="0"/>
              </a:rPr>
              <a:t>mK</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5" tooltip="Temperature"/>
              </a:rPr>
              <a:t>temperature</a:t>
            </a:r>
            <a:r>
              <a:rPr kumimoji="0" lang="en-US" altLang="en-US" sz="18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In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6" tooltip="Physics"/>
              </a:rPr>
              <a:t>physics</a:t>
            </a:r>
            <a:r>
              <a:rPr kumimoji="0" lang="en-US" altLang="en-US" sz="1800" b="0" i="0" u="none" strike="noStrike" cap="none" normalizeH="0" baseline="0" dirty="0" smtClean="0">
                <a:ln>
                  <a:noFill/>
                </a:ln>
                <a:solidFill>
                  <a:schemeClr val="tx1"/>
                </a:solidFill>
                <a:effectLst/>
                <a:latin typeface="Arial" panose="020B0604020202020204" pitchFamily="34" charset="0"/>
              </a:rPr>
              <a:t>, the </a:t>
            </a:r>
            <a:r>
              <a:rPr kumimoji="0" lang="en-US" altLang="en-US" sz="1800" b="1" i="0" u="none" strike="noStrike" cap="none" normalizeH="0" baseline="0" dirty="0" smtClean="0">
                <a:ln>
                  <a:noFill/>
                </a:ln>
                <a:solidFill>
                  <a:schemeClr val="tx1"/>
                </a:solidFill>
                <a:effectLst/>
                <a:latin typeface="Arial" panose="020B0604020202020204" pitchFamily="34" charset="0"/>
              </a:rPr>
              <a:t>Rayleigh–Jeans law</a:t>
            </a:r>
            <a:r>
              <a:rPr kumimoji="0" lang="en-US" altLang="en-US" sz="1800" b="0" i="0" u="none" strike="noStrike" cap="none" normalizeH="0" baseline="0" dirty="0" smtClean="0">
                <a:ln>
                  <a:noFill/>
                </a:ln>
                <a:solidFill>
                  <a:schemeClr val="tx1"/>
                </a:solidFill>
                <a:effectLst/>
                <a:latin typeface="Arial" panose="020B0604020202020204" pitchFamily="34" charset="0"/>
              </a:rPr>
              <a:t> attempts to describe the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7" tooltip="Spectral radiance"/>
              </a:rPr>
              <a:t>spectral radiance</a:t>
            </a:r>
            <a:r>
              <a:rPr kumimoji="0" lang="en-US" altLang="en-US" sz="1800" b="0" i="0" u="none" strike="noStrike" cap="none" normalizeH="0" baseline="0" dirty="0" smtClean="0">
                <a:ln>
                  <a:noFill/>
                </a:ln>
                <a:solidFill>
                  <a:schemeClr val="tx1"/>
                </a:solidFill>
                <a:effectLst/>
                <a:latin typeface="Arial" panose="020B0604020202020204" pitchFamily="34" charset="0"/>
              </a:rPr>
              <a:t> of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8" tooltip="Electromagnetic radiation"/>
              </a:rPr>
              <a:t>electromagnetic radiation</a:t>
            </a:r>
            <a:r>
              <a:rPr kumimoji="0" lang="en-US" altLang="en-US" sz="1800" b="0" i="0" u="none" strike="noStrike" cap="none" normalizeH="0" baseline="0" dirty="0" smtClean="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at all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9" tooltip="Wavelengths"/>
              </a:rPr>
              <a:t>wavelengths</a:t>
            </a:r>
            <a:r>
              <a:rPr kumimoji="0" lang="en-US" altLang="en-US" sz="1800" b="0" i="0" u="none" strike="noStrike" cap="none" normalizeH="0" baseline="0" dirty="0" smtClean="0">
                <a:ln>
                  <a:noFill/>
                </a:ln>
                <a:solidFill>
                  <a:schemeClr val="tx1"/>
                </a:solidFill>
                <a:effectLst/>
                <a:latin typeface="Arial" panose="020B0604020202020204" pitchFamily="34" charset="0"/>
              </a:rPr>
              <a:t> from a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10" tooltip="Black body"/>
              </a:rPr>
              <a:t>black body</a:t>
            </a:r>
            <a:r>
              <a:rPr kumimoji="0" lang="en-US" altLang="en-US" sz="1800" b="0" i="0" u="none" strike="noStrike" cap="none" normalizeH="0" baseline="0" dirty="0" smtClean="0">
                <a:ln>
                  <a:noFill/>
                </a:ln>
                <a:solidFill>
                  <a:schemeClr val="tx1"/>
                </a:solidFill>
                <a:effectLst/>
                <a:latin typeface="Arial" panose="020B0604020202020204" pitchFamily="34" charset="0"/>
              </a:rPr>
              <a:t> at a given temperature through classical arguments. For wavelength </a:t>
            </a:r>
            <a:r>
              <a:rPr kumimoji="0" lang="en-US" altLang="en-US" sz="1800" b="0" i="1" u="none" strike="noStrike" cap="none" normalizeH="0" baseline="0" dirty="0" smtClean="0">
                <a:ln>
                  <a:noFill/>
                </a:ln>
                <a:solidFill>
                  <a:schemeClr val="tx1"/>
                </a:solidFill>
                <a:effectLst/>
                <a:latin typeface="Arial" panose="020B0604020202020204" pitchFamily="34" charset="0"/>
              </a:rPr>
              <a:t>λ</a:t>
            </a:r>
            <a:r>
              <a:rPr kumimoji="0" lang="en-US" altLang="en-US" sz="1800" b="0" i="0" u="none" strike="noStrike" cap="none" normalizeH="0" baseline="0" dirty="0" smtClean="0">
                <a:ln>
                  <a:noFill/>
                </a:ln>
                <a:solidFill>
                  <a:schemeClr val="tx1"/>
                </a:solidFill>
                <a:effectLst/>
                <a:latin typeface="Arial" panose="020B0604020202020204" pitchFamily="34" charset="0"/>
              </a:rPr>
              <a:t>, it is:</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where </a:t>
            </a:r>
            <a:r>
              <a:rPr kumimoji="0" lang="en-US" altLang="en-US" sz="1800" b="0" i="1" u="none" strike="noStrike" cap="none" normalizeH="0" baseline="0" dirty="0" smtClean="0">
                <a:ln>
                  <a:noFill/>
                </a:ln>
                <a:solidFill>
                  <a:schemeClr val="tx1"/>
                </a:solidFill>
                <a:effectLst/>
                <a:latin typeface="Arial" panose="020B0604020202020204" pitchFamily="34" charset="0"/>
              </a:rPr>
              <a:t>c</a:t>
            </a:r>
            <a:r>
              <a:rPr kumimoji="0" lang="en-US" altLang="en-US" sz="1800" b="0" i="0" u="none" strike="noStrike" cap="none" normalizeH="0" baseline="0" dirty="0" smtClean="0">
                <a:ln>
                  <a:noFill/>
                </a:ln>
                <a:solidFill>
                  <a:schemeClr val="tx1"/>
                </a:solidFill>
                <a:effectLst/>
                <a:latin typeface="Arial" panose="020B0604020202020204" pitchFamily="34" charset="0"/>
              </a:rPr>
              <a:t> is the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11" tooltip="Speed of light"/>
              </a:rPr>
              <a:t>speed of light</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1" u="none" strike="noStrike" cap="none" normalizeH="0" baseline="0" dirty="0" smtClean="0">
                <a:ln>
                  <a:noFill/>
                </a:ln>
                <a:solidFill>
                  <a:schemeClr val="tx1"/>
                </a:solidFill>
                <a:effectLst/>
                <a:latin typeface="Arial" panose="020B0604020202020204" pitchFamily="34" charset="0"/>
              </a:rPr>
              <a:t>k</a:t>
            </a:r>
            <a:r>
              <a:rPr kumimoji="0" lang="en-US" altLang="en-US" sz="1800" b="0" i="0" u="none" strike="noStrike" cap="none" normalizeH="0" baseline="-30000" dirty="0" smtClean="0">
                <a:ln>
                  <a:noFill/>
                </a:ln>
                <a:solidFill>
                  <a:schemeClr val="tx1"/>
                </a:solidFill>
                <a:effectLst/>
                <a:latin typeface="Arial" panose="020B0604020202020204" pitchFamily="34" charset="0"/>
              </a:rPr>
              <a:t>B</a:t>
            </a:r>
            <a:r>
              <a:rPr kumimoji="0" lang="en-US" altLang="en-US" sz="1800" b="0" i="0" u="none" strike="noStrike" cap="none" normalizeH="0" baseline="0" dirty="0" smtClean="0">
                <a:ln>
                  <a:noFill/>
                </a:ln>
                <a:solidFill>
                  <a:schemeClr val="tx1"/>
                </a:solidFill>
                <a:effectLst/>
                <a:latin typeface="Arial" panose="020B0604020202020204" pitchFamily="34" charset="0"/>
              </a:rPr>
              <a:t> is the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12" tooltip="Boltzmann constant"/>
              </a:rPr>
              <a:t>Boltzmann constant</a:t>
            </a:r>
            <a:r>
              <a:rPr kumimoji="0" lang="en-US" altLang="en-US" sz="1800" b="0" i="0" u="none" strike="noStrike" cap="none" normalizeH="0" baseline="0" dirty="0" smtClean="0">
                <a:ln>
                  <a:noFill/>
                </a:ln>
                <a:solidFill>
                  <a:schemeClr val="tx1"/>
                </a:solidFill>
                <a:effectLst/>
                <a:latin typeface="Arial" panose="020B0604020202020204" pitchFamily="34" charset="0"/>
              </a:rPr>
              <a:t> and </a:t>
            </a:r>
            <a:r>
              <a:rPr kumimoji="0" lang="en-US" altLang="en-US" sz="1800" b="0" i="1" u="none" strike="noStrike" cap="none" normalizeH="0" baseline="0" dirty="0" smtClean="0">
                <a:ln>
                  <a:noFill/>
                </a:ln>
                <a:solidFill>
                  <a:schemeClr val="tx1"/>
                </a:solidFill>
                <a:effectLst/>
                <a:latin typeface="Arial" panose="020B0604020202020204" pitchFamily="34" charset="0"/>
              </a:rPr>
              <a:t>T</a:t>
            </a:r>
            <a:r>
              <a:rPr kumimoji="0" lang="en-US" altLang="en-US" sz="1800" b="0" i="0" u="none" strike="noStrike" cap="none" normalizeH="0" baseline="0" dirty="0" smtClean="0">
                <a:ln>
                  <a:noFill/>
                </a:ln>
                <a:solidFill>
                  <a:schemeClr val="tx1"/>
                </a:solidFill>
                <a:effectLst/>
                <a:latin typeface="Arial" panose="020B0604020202020204" pitchFamily="34" charset="0"/>
              </a:rPr>
              <a:t> is the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5" tooltip="Temperature"/>
              </a:rPr>
              <a:t>temperature</a:t>
            </a:r>
            <a:r>
              <a:rPr kumimoji="0" lang="en-US" altLang="en-US" sz="1800" b="0" i="0" u="none" strike="noStrike" cap="none" normalizeH="0" baseline="0" dirty="0" smtClean="0">
                <a:ln>
                  <a:noFill/>
                </a:ln>
                <a:solidFill>
                  <a:schemeClr val="tx1"/>
                </a:solidFill>
                <a:effectLst/>
                <a:latin typeface="Arial" panose="020B0604020202020204" pitchFamily="34" charset="0"/>
              </a:rPr>
              <a:t> in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13" tooltip="Kelvin"/>
              </a:rPr>
              <a:t>kelvins</a:t>
            </a:r>
            <a:r>
              <a:rPr kumimoji="0" lang="en-US" altLang="en-US" sz="1800" b="0" i="0" u="none" strike="noStrike" cap="none" normalizeH="0" baseline="0" dirty="0" smtClean="0">
                <a:ln>
                  <a:noFill/>
                </a:ln>
                <a:solidFill>
                  <a:schemeClr val="tx1"/>
                </a:solidFill>
                <a:effectLst/>
                <a:latin typeface="Arial" panose="020B0604020202020204" pitchFamily="34" charset="0"/>
              </a:rPr>
              <a:t>. For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14" tooltip="Frequency"/>
              </a:rPr>
              <a:t>frequency</a:t>
            </a: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1800" b="0" i="1" u="none" strike="noStrike" cap="none" normalizeH="0" baseline="0" dirty="0" smtClean="0">
                <a:ln>
                  <a:noFill/>
                </a:ln>
                <a:solidFill>
                  <a:schemeClr val="tx1"/>
                </a:solidFill>
                <a:effectLst/>
                <a:latin typeface="Arial" panose="020B0604020202020204" pitchFamily="34" charset="0"/>
              </a:rPr>
              <a:t>ν</a:t>
            </a:r>
            <a:r>
              <a:rPr kumimoji="0" lang="en-US" altLang="en-US" sz="1800" b="0" i="0" u="none" strike="noStrike" cap="none" normalizeH="0" baseline="0" dirty="0" smtClean="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the expression is instead</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endParaRPr kumimoji="0" lang="en-US" altLang="en-US" sz="25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 Rayleigh–Jeans law agrees with experimental results at large wavelengths (low frequencies) but strongly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disagrees at short wavelengths (high frequencies). This inconsistency between observations and the predictions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of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15" tooltip="Classical physics"/>
              </a:rPr>
              <a:t>classical physics</a:t>
            </a:r>
            <a:r>
              <a:rPr kumimoji="0" lang="en-US" altLang="en-US" sz="1800" b="0" i="0" u="none" strike="noStrike" cap="none" normalizeH="0" baseline="0" dirty="0" smtClean="0">
                <a:ln>
                  <a:noFill/>
                </a:ln>
                <a:solidFill>
                  <a:schemeClr val="tx1"/>
                </a:solidFill>
                <a:effectLst/>
                <a:latin typeface="Arial" panose="020B0604020202020204" pitchFamily="34" charset="0"/>
              </a:rPr>
              <a:t> is commonly known as the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16" tooltip="Ultraviolet catastrophe"/>
              </a:rPr>
              <a:t>ultraviolet catastrophe</a:t>
            </a:r>
            <a:r>
              <a:rPr kumimoji="0" lang="en-US" altLang="en-US" sz="1800" b="0" i="0" u="none" strike="noStrike" cap="none" normalizeH="0" baseline="0" dirty="0" smtClean="0">
                <a:ln>
                  <a:noFill/>
                </a:ln>
                <a:solidFill>
                  <a:schemeClr val="tx1"/>
                </a:solidFill>
                <a:effectLst/>
                <a:latin typeface="Arial" panose="020B0604020202020204" pitchFamily="34" charset="0"/>
              </a:rPr>
              <a:t>,</a:t>
            </a:r>
            <a:r>
              <a:rPr kumimoji="0" lang="en-US" altLang="en-US" sz="1800" b="0" i="0" u="none" strike="noStrike" cap="none" normalizeH="0" baseline="30000" dirty="0" smtClean="0">
                <a:ln>
                  <a:noFill/>
                </a:ln>
                <a:solidFill>
                  <a:schemeClr val="tx1"/>
                </a:solidFill>
                <a:effectLst/>
                <a:latin typeface="Arial" panose="020B0604020202020204" pitchFamily="34" charset="0"/>
                <a:hlinkClick r:id="rId17"/>
              </a:rPr>
              <a:t>[1]</a:t>
            </a:r>
            <a:r>
              <a:rPr kumimoji="0" lang="en-US" altLang="en-US" sz="1800" b="0" i="0" u="none" strike="noStrike" cap="none" normalizeH="0" baseline="30000" dirty="0" smtClean="0">
                <a:ln>
                  <a:noFill/>
                </a:ln>
                <a:solidFill>
                  <a:schemeClr val="tx1"/>
                </a:solidFill>
                <a:effectLst/>
                <a:latin typeface="Arial" panose="020B0604020202020204" pitchFamily="34" charset="0"/>
                <a:hlinkClick r:id="rId18"/>
              </a:rPr>
              <a:t>[2]</a:t>
            </a:r>
            <a:r>
              <a:rPr kumimoji="0" lang="en-US" altLang="en-US" sz="1800" b="0" i="0" u="none" strike="noStrike" cap="none" normalizeH="0" baseline="0" dirty="0" smtClean="0">
                <a:ln>
                  <a:noFill/>
                </a:ln>
                <a:solidFill>
                  <a:schemeClr val="tx1"/>
                </a:solidFill>
                <a:effectLst/>
                <a:latin typeface="Arial" panose="020B0604020202020204" pitchFamily="34" charset="0"/>
              </a:rPr>
              <a:t> and its resolution was a foundational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aspect of the development of </a:t>
            </a:r>
            <a:r>
              <a:rPr kumimoji="0" lang="en-US" altLang="en-US" sz="1800" b="0" i="0" u="none" strike="noStrike" cap="none" normalizeH="0" baseline="0" dirty="0" smtClean="0">
                <a:ln>
                  <a:noFill/>
                </a:ln>
                <a:solidFill>
                  <a:schemeClr val="tx1"/>
                </a:solidFill>
                <a:effectLst/>
                <a:latin typeface="Arial" panose="020B0604020202020204" pitchFamily="34" charset="0"/>
                <a:hlinkClick r:id="rId19" tooltip="Quantum mechanics"/>
              </a:rPr>
              <a:t>quantum mechanics</a:t>
            </a:r>
            <a:r>
              <a:rPr kumimoji="0" lang="en-US" altLang="en-US" sz="1800" b="0" i="0" u="none" strike="noStrike" cap="none" normalizeH="0" baseline="0" dirty="0" smtClean="0">
                <a:ln>
                  <a:noFill/>
                </a:ln>
                <a:solidFill>
                  <a:schemeClr val="tx1"/>
                </a:solidFill>
                <a:effectLst/>
                <a:latin typeface="Arial" panose="020B0604020202020204" pitchFamily="34" charset="0"/>
              </a:rPr>
              <a:t> in the early 20th century.</a:t>
            </a:r>
          </a:p>
        </p:txBody>
      </p:sp>
      <p:pic>
        <p:nvPicPr>
          <p:cNvPr id="2050" name="Picture 2" descr="https://upload.wikimedia.org/wikipedia/commons/thumb/7/72/RWP-comparison.svg/300px-RWP-comparison.svg.png">
            <a:hlinkClick r:id="rId2"/>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9080634" y="3965105"/>
            <a:ext cx="2857500" cy="228600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B_\lambda(T) = \frac{2 c k_\mathrm{B} T}{\lambda^4},"/>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621879" y="3899383"/>
            <a:ext cx="1343025" cy="3905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_\nu(T) = \frac{2 \nu^2 k_\mathrm{B} T}{c^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536154" y="5108105"/>
            <a:ext cx="1428750" cy="40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403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994" y="0"/>
            <a:ext cx="10968596" cy="6463308"/>
          </a:xfrm>
          <a:prstGeom prst="rect">
            <a:avLst/>
          </a:prstGeom>
        </p:spPr>
        <p:txBody>
          <a:bodyPr wrap="square">
            <a:spAutoFit/>
          </a:bodyPr>
          <a:lstStyle/>
          <a:p>
            <a:r>
              <a:rPr lang="en-US" dirty="0" smtClean="0"/>
              <a:t>Comparison to Planck's law</a:t>
            </a:r>
          </a:p>
          <a:p>
            <a:endParaRPr lang="en-US" dirty="0" smtClean="0"/>
          </a:p>
          <a:p>
            <a:r>
              <a:rPr lang="en-US" dirty="0" smtClean="0"/>
              <a:t>In 1900 Max Planck empirically obtained an expression for black-body radiation expressed in terms of wavelength </a:t>
            </a:r>
            <a:r>
              <a:rPr lang="el-GR" dirty="0" smtClean="0"/>
              <a:t>λ = </a:t>
            </a:r>
            <a:r>
              <a:rPr lang="en-US" dirty="0" smtClean="0"/>
              <a:t>c/</a:t>
            </a:r>
            <a:r>
              <a:rPr lang="el-GR" dirty="0" smtClean="0"/>
              <a:t>ν (</a:t>
            </a:r>
            <a:r>
              <a:rPr lang="en-US" dirty="0" smtClean="0"/>
              <a:t>Planck's law):</a:t>
            </a:r>
          </a:p>
          <a:p>
            <a:endParaRPr lang="en-US" dirty="0" smtClean="0"/>
          </a:p>
          <a:p>
            <a:r>
              <a:rPr lang="en-US" dirty="0" smtClean="0"/>
              <a:t>    </a:t>
            </a:r>
          </a:p>
          <a:p>
            <a:r>
              <a:rPr lang="en-US" dirty="0" smtClean="0"/>
              <a:t>where h is the Planck constant and kB the Boltzmann constant. The Planck law does not suffer from an ultraviolet catastrophe, and agrees well with the experimental data, but its full significance (which ultimately led to quantum theory) was only appreciated several years later. Since,</a:t>
            </a:r>
          </a:p>
          <a:p>
            <a:endParaRPr lang="en-US" dirty="0" smtClean="0"/>
          </a:p>
          <a:p>
            <a:r>
              <a:rPr lang="en-US" dirty="0" smtClean="0"/>
              <a:t>    </a:t>
            </a:r>
          </a:p>
          <a:p>
            <a:r>
              <a:rPr lang="en-US" dirty="0" smtClean="0"/>
              <a:t>then in the limit of very high temperatures or long wavelengths, the term in the exponential becomes small, and the exponential is well approximated with the Taylor polynomial's first-order term,</a:t>
            </a:r>
          </a:p>
          <a:p>
            <a:endParaRPr lang="en-US" dirty="0" smtClean="0"/>
          </a:p>
          <a:p>
            <a:r>
              <a:rPr lang="en-US" dirty="0" smtClean="0"/>
              <a:t>    </a:t>
            </a:r>
          </a:p>
          <a:p>
            <a:r>
              <a:rPr lang="en-US" dirty="0" smtClean="0"/>
              <a:t>So,</a:t>
            </a:r>
          </a:p>
          <a:p>
            <a:endParaRPr lang="en-US" dirty="0" smtClean="0"/>
          </a:p>
          <a:p>
            <a:r>
              <a:rPr lang="en-US" dirty="0" smtClean="0"/>
              <a:t> </a:t>
            </a:r>
          </a:p>
          <a:p>
            <a:endParaRPr lang="en-US" dirty="0" smtClean="0"/>
          </a:p>
          <a:p>
            <a:r>
              <a:rPr lang="en-US" dirty="0" smtClean="0"/>
              <a:t>This results in Planck's blackbody formula reducing to</a:t>
            </a:r>
          </a:p>
          <a:p>
            <a:endParaRPr lang="en-US" dirty="0" smtClean="0"/>
          </a:p>
          <a:p>
            <a:r>
              <a:rPr lang="en-US" dirty="0" smtClean="0"/>
              <a:t>     </a:t>
            </a:r>
          </a:p>
          <a:p>
            <a:endParaRPr lang="en-US" dirty="0" smtClean="0"/>
          </a:p>
        </p:txBody>
      </p:sp>
      <p:pic>
        <p:nvPicPr>
          <p:cNvPr id="3074" name="Picture 2" descr="B_\lambda(T) = \frac{2 h c^2}{\lambda^5}~\frac{1}{e^\frac{hc}{\lambda k_\mathrm{B} 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2268" y="2488842"/>
            <a:ext cx="2047875" cy="4857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e^x = 1 + x + {x^2 \over 2!} + {x^3 \over 3!} + \cdots.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5294" y="3959127"/>
            <a:ext cx="2274007" cy="41085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frac{1}{e^\frac{hc}{\lambda k_\mathrm{B} T}-1} \approx \frac{1}{\frac{hc}{\lambda k_\mathrm{B} T}} = \frac{\lambda k_\mathrm{B} T}{h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17368" y="4674224"/>
            <a:ext cx="2209800" cy="495301"/>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e^{\frac{hc}{\lambda k_\mathrm{B} T}} \approx 1 + \frac{hc}{\lambda k_\mathrm{B} 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17884" y="-1497345"/>
            <a:ext cx="1533525" cy="419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299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648" y="114500"/>
            <a:ext cx="11977352" cy="4801314"/>
          </a:xfrm>
          <a:prstGeom prst="rect">
            <a:avLst/>
          </a:prstGeom>
        </p:spPr>
        <p:txBody>
          <a:bodyPr wrap="square">
            <a:spAutoFit/>
          </a:bodyPr>
          <a:lstStyle/>
          <a:p>
            <a:endParaRPr lang="en-US" dirty="0" smtClean="0"/>
          </a:p>
          <a:p>
            <a:r>
              <a:rPr lang="en-US" dirty="0" smtClean="0"/>
              <a:t>This results in Planck's blackbody formula reducing to</a:t>
            </a:r>
          </a:p>
          <a:p>
            <a:endParaRPr lang="en-US" dirty="0" smtClean="0"/>
          </a:p>
          <a:p>
            <a:endParaRPr lang="en-US" dirty="0" smtClean="0"/>
          </a:p>
          <a:p>
            <a:r>
              <a:rPr lang="en-US" dirty="0" smtClean="0"/>
              <a:t>which is identical to the classically derived Rayleigh–Jeans expression.</a:t>
            </a:r>
          </a:p>
          <a:p>
            <a:endParaRPr lang="en-US" dirty="0" smtClean="0"/>
          </a:p>
          <a:p>
            <a:r>
              <a:rPr lang="en-US" dirty="0" smtClean="0"/>
              <a:t>The same argument can be applied to the blackbody radiation expressed in terms of frequency </a:t>
            </a:r>
            <a:r>
              <a:rPr lang="el-GR" dirty="0" smtClean="0"/>
              <a:t>ν = </a:t>
            </a:r>
            <a:r>
              <a:rPr lang="en-US" dirty="0" smtClean="0"/>
              <a:t>c/</a:t>
            </a:r>
            <a:r>
              <a:rPr lang="el-GR" dirty="0" smtClean="0"/>
              <a:t>λ. </a:t>
            </a:r>
            <a:r>
              <a:rPr lang="en-US" dirty="0" smtClean="0"/>
              <a:t>In the limit of small frequencies, that is  </a:t>
            </a:r>
          </a:p>
          <a:p>
            <a:endParaRPr lang="en-US" dirty="0"/>
          </a:p>
          <a:p>
            <a:endParaRPr lang="en-US" dirty="0" smtClean="0"/>
          </a:p>
          <a:p>
            <a:endParaRPr lang="en-US" dirty="0" smtClean="0"/>
          </a:p>
          <a:p>
            <a:r>
              <a:rPr lang="en-US" dirty="0" smtClean="0"/>
              <a:t>    </a:t>
            </a:r>
          </a:p>
          <a:p>
            <a:endParaRPr lang="en-US" dirty="0"/>
          </a:p>
          <a:p>
            <a:endParaRPr lang="en-US" dirty="0" smtClean="0"/>
          </a:p>
          <a:p>
            <a:r>
              <a:rPr lang="en-US" dirty="0" smtClean="0"/>
              <a:t> </a:t>
            </a:r>
          </a:p>
          <a:p>
            <a:endParaRPr lang="en-US" dirty="0" smtClean="0"/>
          </a:p>
          <a:p>
            <a:r>
              <a:rPr lang="en-US" dirty="0" smtClean="0"/>
              <a:t>This last expression is the Rayleigh–Jeans law in the limit of small frequencies.</a:t>
            </a:r>
            <a:endParaRPr lang="en-US" dirty="0"/>
          </a:p>
        </p:txBody>
      </p:sp>
      <p:pic>
        <p:nvPicPr>
          <p:cNvPr id="4098" name="Picture 2" descr="B_{\lambda}(T) = \frac{2ck_\mathrm{B} T}{\lambda^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1185" y="744717"/>
            <a:ext cx="1343025" cy="39052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 h \nu \ll k_\mathrm{B} 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89682" y="2182505"/>
            <a:ext cx="838200" cy="16192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B_\nu(T) = \frac{2h\nu^3}{c^2}\frac{1}{e^\frac{h\nu}{k_\mathrm{B} T} - 1} \approx \frac{2h\nu^3}{c^2} \cdot \frac{k_\mathrm{B} T}{h\nu} = \frac{2 \nu^2 k_\mathrm{B} T}{c^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3769" y="2809404"/>
            <a:ext cx="4010025" cy="485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5396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5155" y="618185"/>
            <a:ext cx="9839459" cy="2585323"/>
          </a:xfrm>
          <a:prstGeom prst="rect">
            <a:avLst/>
          </a:prstGeom>
        </p:spPr>
        <p:txBody>
          <a:bodyPr wrap="square">
            <a:spAutoFit/>
          </a:bodyPr>
          <a:lstStyle/>
          <a:p>
            <a:r>
              <a:rPr lang="en-US" dirty="0" smtClean="0"/>
              <a:t>which is identical to the classically derived Rayleigh–Jeans expression.</a:t>
            </a:r>
          </a:p>
          <a:p>
            <a:endParaRPr lang="en-US" dirty="0" smtClean="0"/>
          </a:p>
          <a:p>
            <a:r>
              <a:rPr lang="en-US" dirty="0" smtClean="0"/>
              <a:t>The same argument can be applied to the blackbody radiation expressed in terms of frequency </a:t>
            </a:r>
            <a:r>
              <a:rPr lang="el-GR" dirty="0" smtClean="0"/>
              <a:t>ν = </a:t>
            </a:r>
            <a:r>
              <a:rPr lang="en-US" dirty="0" smtClean="0"/>
              <a:t>c/</a:t>
            </a:r>
            <a:r>
              <a:rPr lang="el-GR" dirty="0" smtClean="0"/>
              <a:t>λ. </a:t>
            </a:r>
            <a:r>
              <a:rPr lang="en-US" dirty="0" smtClean="0"/>
              <a:t>In the limit of small frequencies, that is h \nu \</a:t>
            </a:r>
            <a:r>
              <a:rPr lang="en-US" dirty="0" err="1" smtClean="0"/>
              <a:t>ll</a:t>
            </a:r>
            <a:r>
              <a:rPr lang="en-US" dirty="0" smtClean="0"/>
              <a:t> k_\</a:t>
            </a:r>
            <a:r>
              <a:rPr lang="en-US" dirty="0" err="1" smtClean="0"/>
              <a:t>mathrm</a:t>
            </a:r>
            <a:r>
              <a:rPr lang="en-US" dirty="0" smtClean="0"/>
              <a:t>{B} T ,</a:t>
            </a:r>
          </a:p>
          <a:p>
            <a:endParaRPr lang="en-US" dirty="0" smtClean="0"/>
          </a:p>
          <a:p>
            <a:r>
              <a:rPr lang="en-US" dirty="0" smtClean="0"/>
              <a:t>    B_\nu(T) = \</a:t>
            </a:r>
            <a:r>
              <a:rPr lang="en-US" dirty="0" err="1" smtClean="0"/>
              <a:t>frac</a:t>
            </a:r>
            <a:r>
              <a:rPr lang="en-US" dirty="0" smtClean="0"/>
              <a:t>{2h\nu^3}{c^2}\</a:t>
            </a:r>
            <a:r>
              <a:rPr lang="en-US" dirty="0" err="1" smtClean="0"/>
              <a:t>frac</a:t>
            </a:r>
            <a:r>
              <a:rPr lang="en-US" dirty="0" smtClean="0"/>
              <a:t>{1}{e^\</a:t>
            </a:r>
            <a:r>
              <a:rPr lang="en-US" dirty="0" err="1" smtClean="0"/>
              <a:t>frac</a:t>
            </a:r>
            <a:r>
              <a:rPr lang="en-US" dirty="0" smtClean="0"/>
              <a:t>{h\nu}{k_\</a:t>
            </a:r>
            <a:r>
              <a:rPr lang="en-US" dirty="0" err="1" smtClean="0"/>
              <a:t>mathrm</a:t>
            </a:r>
            <a:r>
              <a:rPr lang="en-US" dirty="0" smtClean="0"/>
              <a:t>{B} T} - 1} \</a:t>
            </a:r>
            <a:r>
              <a:rPr lang="en-US" dirty="0" err="1" smtClean="0"/>
              <a:t>approx</a:t>
            </a:r>
            <a:r>
              <a:rPr lang="en-US" dirty="0" smtClean="0"/>
              <a:t> \</a:t>
            </a:r>
            <a:r>
              <a:rPr lang="en-US" dirty="0" err="1" smtClean="0"/>
              <a:t>frac</a:t>
            </a:r>
            <a:r>
              <a:rPr lang="en-US" dirty="0" smtClean="0"/>
              <a:t>{2h\nu^3}{c^2} \</a:t>
            </a:r>
            <a:r>
              <a:rPr lang="en-US" dirty="0" err="1" smtClean="0"/>
              <a:t>cdot</a:t>
            </a:r>
            <a:r>
              <a:rPr lang="en-US" dirty="0" smtClean="0"/>
              <a:t> \</a:t>
            </a:r>
            <a:r>
              <a:rPr lang="en-US" dirty="0" err="1" smtClean="0"/>
              <a:t>frac</a:t>
            </a:r>
            <a:r>
              <a:rPr lang="en-US" dirty="0" smtClean="0"/>
              <a:t>{k_\</a:t>
            </a:r>
            <a:r>
              <a:rPr lang="en-US" dirty="0" err="1" smtClean="0"/>
              <a:t>mathrm</a:t>
            </a:r>
            <a:r>
              <a:rPr lang="en-US" dirty="0" smtClean="0"/>
              <a:t>{B} T}{h\nu} = \</a:t>
            </a:r>
            <a:r>
              <a:rPr lang="en-US" dirty="0" err="1" smtClean="0"/>
              <a:t>frac</a:t>
            </a:r>
            <a:r>
              <a:rPr lang="en-US" dirty="0" smtClean="0"/>
              <a:t>{2 \nu^2 k_\</a:t>
            </a:r>
            <a:r>
              <a:rPr lang="en-US" dirty="0" err="1" smtClean="0"/>
              <a:t>mathrm</a:t>
            </a:r>
            <a:r>
              <a:rPr lang="en-US" dirty="0" smtClean="0"/>
              <a:t>{B} T}{c^2}.</a:t>
            </a:r>
          </a:p>
          <a:p>
            <a:endParaRPr lang="en-US" dirty="0" smtClean="0"/>
          </a:p>
          <a:p>
            <a:r>
              <a:rPr lang="en-US" dirty="0" smtClean="0"/>
              <a:t>This last expression is the Rayleigh–Jeans law in the limit of small frequencies.</a:t>
            </a:r>
            <a:endParaRPr lang="en-US" dirty="0"/>
          </a:p>
        </p:txBody>
      </p:sp>
    </p:spTree>
    <p:extLst>
      <p:ext uri="{BB962C8B-B14F-4D97-AF65-F5344CB8AC3E}">
        <p14:creationId xmlns:p14="http://schemas.microsoft.com/office/powerpoint/2010/main" val="729765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270" y="1386410"/>
            <a:ext cx="11989496"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anose="020B0604020202020204" pitchFamily="34" charset="0"/>
              </a:rPr>
              <a:t>Consistency of frequency and wavelength dependent expressions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chemeClr val="tx1"/>
                </a:solidFill>
                <a:effectLst/>
                <a:latin typeface="Arial" panose="020B0604020202020204" pitchFamily="34" charset="0"/>
              </a:rPr>
              <a:t>When comparing the frequency and wavelength dependent expressions of the Rayleigh–Jeans law it is important to remember that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2400" b="0" i="0" u="none" strike="noStrike" cap="none" normalizeH="0" baseline="0" dirty="0" smtClean="0">
                <a:ln>
                  <a:noFill/>
                </a:ln>
                <a:solidFill>
                  <a:schemeClr val="tx1"/>
                </a:solidFill>
                <a:effectLst/>
                <a:latin typeface="Arial" panose="020B0604020202020204" pitchFamily="34" charset="0"/>
              </a:rPr>
              <a:t>,</a:t>
            </a:r>
            <a:r>
              <a:rPr kumimoji="0" lang="en-US" altLang="en-US" sz="1800" b="0" i="0" u="none" strike="noStrike" cap="none" normalizeH="0" baseline="0" dirty="0" smtClean="0">
                <a:ln>
                  <a:noFill/>
                </a:ln>
                <a:solidFill>
                  <a:schemeClr val="tx1"/>
                </a:solidFill>
                <a:effectLst/>
                <a:latin typeface="Arial" panose="020B0604020202020204" pitchFamily="34" charset="0"/>
              </a:rPr>
              <a:t> and</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Therefore,</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endParaRPr kumimoji="0" lang="en-US" altLang="en-US" sz="12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even after substituting the value   </a:t>
            </a:r>
            <a:r>
              <a:rPr kumimoji="0" lang="en-US" altLang="en-US" sz="1200" b="0" i="0" u="none" strike="noStrike" cap="none" normalizeH="0" baseline="0" dirty="0" smtClean="0">
                <a:ln>
                  <a:noFill/>
                </a:ln>
                <a:solidFill>
                  <a:schemeClr val="tx1"/>
                </a:solidFill>
                <a:effectLst/>
                <a:latin typeface="Arial" panose="020B0604020202020204" pitchFamily="34" charset="0"/>
              </a:rPr>
              <a:t>,</a:t>
            </a:r>
            <a:r>
              <a:rPr kumimoji="0" lang="en-US" altLang="en-US" sz="1800" b="0" i="0" u="none" strike="noStrike" cap="none" normalizeH="0" baseline="0" dirty="0" smtClean="0">
                <a:ln>
                  <a:noFill/>
                </a:ln>
                <a:solidFill>
                  <a:schemeClr val="tx1"/>
                </a:solidFill>
                <a:effectLst/>
                <a:latin typeface="Arial" panose="020B0604020202020204" pitchFamily="34" charset="0"/>
              </a:rPr>
              <a:t> because   </a:t>
            </a:r>
            <a:r>
              <a:rPr kumimoji="0" lang="en-US" altLang="en-US" sz="12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rPr>
              <a:t>has units of energy emitted per unit time per unit area of emitting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surface, per unit solid angle, </a:t>
            </a:r>
            <a:r>
              <a:rPr kumimoji="0" lang="en-US" altLang="en-US" sz="1800" b="1" i="0" u="none" strike="noStrike" cap="none" normalizeH="0" baseline="0" dirty="0" smtClean="0">
                <a:ln>
                  <a:noFill/>
                </a:ln>
                <a:solidFill>
                  <a:schemeClr val="tx1"/>
                </a:solidFill>
                <a:effectLst/>
                <a:latin typeface="Arial" panose="020B0604020202020204" pitchFamily="34" charset="0"/>
              </a:rPr>
              <a:t>per unit wavelength</a:t>
            </a:r>
            <a:r>
              <a:rPr kumimoji="0" lang="en-US" altLang="en-US" sz="1800" b="0" i="0" u="none" strike="noStrike" cap="none" normalizeH="0" baseline="0" dirty="0" smtClean="0">
                <a:ln>
                  <a:noFill/>
                </a:ln>
                <a:solidFill>
                  <a:schemeClr val="tx1"/>
                </a:solidFill>
                <a:effectLst/>
                <a:latin typeface="Arial" panose="020B0604020202020204" pitchFamily="34" charset="0"/>
              </a:rPr>
              <a:t>, whereas   </a:t>
            </a:r>
            <a:r>
              <a:rPr kumimoji="0" lang="en-US" altLang="en-US" sz="1200" b="0" i="0" u="none" strike="noStrike" cap="none" normalizeH="0" baseline="0" dirty="0" smtClean="0">
                <a:ln>
                  <a:noFill/>
                </a:ln>
                <a:solidFill>
                  <a:schemeClr val="tx1"/>
                </a:solidFill>
                <a:effectLst/>
                <a:latin typeface="Arial" panose="020B0604020202020204" pitchFamily="34" charset="0"/>
              </a:rPr>
              <a:t> </a:t>
            </a:r>
            <a:r>
              <a:rPr kumimoji="0" lang="en-US" altLang="en-US" sz="1800" b="0" i="0" u="none" strike="noStrike" cap="none" normalizeH="0" baseline="0" dirty="0" smtClean="0">
                <a:ln>
                  <a:noFill/>
                </a:ln>
                <a:solidFill>
                  <a:schemeClr val="tx1"/>
                </a:solidFill>
                <a:effectLst/>
                <a:latin typeface="Arial" panose="020B0604020202020204" pitchFamily="34" charset="0"/>
              </a:rPr>
              <a:t>has units of energy emitted per unit time per unit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area of emitting surface, per unit solid angle, </a:t>
            </a:r>
            <a:r>
              <a:rPr kumimoji="0" lang="en-US" altLang="en-US" sz="1800" b="1" i="0" u="none" strike="noStrike" cap="none" normalizeH="0" baseline="0" dirty="0" smtClean="0">
                <a:ln>
                  <a:noFill/>
                </a:ln>
                <a:solidFill>
                  <a:schemeClr val="tx1"/>
                </a:solidFill>
                <a:effectLst/>
                <a:latin typeface="Arial" panose="020B0604020202020204" pitchFamily="34" charset="0"/>
              </a:rPr>
              <a:t>per unit frequency</a:t>
            </a:r>
            <a:r>
              <a:rPr kumimoji="0" lang="en-US" altLang="en-US" sz="1800" b="0" i="0" u="none" strike="noStrike" cap="none" normalizeH="0" baseline="0" dirty="0" smtClean="0">
                <a:ln>
                  <a:noFill/>
                </a:ln>
                <a:solidFill>
                  <a:schemeClr val="tx1"/>
                </a:solidFill>
                <a:effectLst/>
                <a:latin typeface="Arial" panose="020B0604020202020204" pitchFamily="34" charset="0"/>
              </a:rPr>
              <a:t>. To be consistent, we must use the equality</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endParaRPr kumimoji="0" lang="en-US" altLang="en-US" sz="10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where both sides now have units of power (energy emitted per unit time) per unit area of emitting surface,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per unit solid angle.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Starting with the Rayleigh–Jeans law in terms of wavelength we get</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5122" name="Picture 2" descr="\frac{dP}{d{\lambda}} = B_{\lambd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6811" y="3099963"/>
            <a:ext cx="1000125" cy="390525"/>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frac{dP}{d{\nu}} = B_{\nu}(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2863" y="3490488"/>
            <a:ext cx="1000125" cy="390525"/>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B_{\lambda}(T) \neq B_{\nu}(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2025" y="3897352"/>
            <a:ext cx="1247775" cy="200025"/>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descr="\lambda =c/\nu"/>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8538" y="4141040"/>
            <a:ext cx="628650" cy="20002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B_{\lambda}(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24828" y="4141376"/>
            <a:ext cx="495300" cy="200025"/>
          </a:xfrm>
          <a:prstGeom prst="rect">
            <a:avLst/>
          </a:prstGeom>
          <a:noFill/>
          <a:extLst>
            <a:ext uri="{909E8E84-426E-40DD-AFC4-6F175D3DCCD1}">
              <a14:hiddenFill xmlns:a14="http://schemas.microsoft.com/office/drawing/2010/main">
                <a:solidFill>
                  <a:srgbClr val="FFFFFF"/>
                </a:solidFill>
              </a14:hiddenFill>
            </a:ext>
          </a:extLst>
        </p:spPr>
      </p:pic>
      <p:pic>
        <p:nvPicPr>
          <p:cNvPr id="5127" name="Picture 7" descr="B_{\nu}(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487900" y="90488"/>
            <a:ext cx="485775" cy="200025"/>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B_{\lambda} \, d\lambda = dP = B_{\nu} \, d\nu"/>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48898" y="5307357"/>
            <a:ext cx="1666875" cy="161925"/>
          </a:xfrm>
          <a:prstGeom prst="rect">
            <a:avLst/>
          </a:prstGeom>
          <a:noFill/>
          <a:extLst>
            <a:ext uri="{909E8E84-426E-40DD-AFC4-6F175D3DCCD1}">
              <a14:hiddenFill xmlns:a14="http://schemas.microsoft.com/office/drawing/2010/main">
                <a:solidFill>
                  <a:srgbClr val="FFFFFF"/>
                </a:solidFill>
              </a14:hiddenFill>
            </a:ext>
          </a:extLst>
        </p:spPr>
      </p:pic>
      <p:pic>
        <p:nvPicPr>
          <p:cNvPr id="5129" name="Picture 9" descr="B_{\lambda}(T) = B_{\nu}(T) \times \frac{d\nu}{d\lambda}"/>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5045" y="5140908"/>
            <a:ext cx="1714500" cy="390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3006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B_{\lambda}(T) = \frac{2k_\mathrm{B} T\left( \frac{c}{\lambda}\right)^2}{c^2} \times \frac{c}{\lambda^2} = \frac{2ck_\mathrm{B} T}{\lambda^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8927" y="2110413"/>
            <a:ext cx="2857500" cy="46672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1957589" y="343955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where</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r>
              <a:rPr kumimoji="0" lang="en-US" altLang="en-US" sz="2500" b="0" i="0" u="none" strike="noStrike" cap="none" normalizeH="0" baseline="0" dirty="0" smtClean="0">
                <a:ln>
                  <a:noFill/>
                </a:ln>
                <a:solidFill>
                  <a:schemeClr val="tx1"/>
                </a:solidFill>
                <a:effectLst/>
                <a:latin typeface="Arial" panose="020B0604020202020204" pitchFamily="34" charset="0"/>
              </a:rPr>
              <a:t>.</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This leads us to find:</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  </a:t>
            </a:r>
            <a:endParaRPr kumimoji="0" lang="en-US" altLang="en-US" sz="29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6148" name="Picture 4" descr="\frac{d\nu}{d\lambda} = \frac{d}{d\lambda}\left(\frac{c}{\lambda}\right) = -\frac{c}{\lambd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9907" y="4168037"/>
            <a:ext cx="1733550" cy="409576"/>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B_{\lambda}(T) = \frac{2k_\mathrm{B} T\left( \frac{c}{\lambda}\right)^2}{c^2} \times \frac{c}{\lambda^2} = \frac{2ck_\mathrm{B} T}{\lambda^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9907" y="4823675"/>
            <a:ext cx="2857500" cy="46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7034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643</Words>
  <Application>Microsoft Office PowerPoint</Application>
  <PresentationFormat>Widescreen</PresentationFormat>
  <Paragraphs>81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Pinker</dc:creator>
  <cp:lastModifiedBy>Pinker</cp:lastModifiedBy>
  <cp:revision>3</cp:revision>
  <dcterms:created xsi:type="dcterms:W3CDTF">2015-12-01T21:13:42Z</dcterms:created>
  <dcterms:modified xsi:type="dcterms:W3CDTF">2015-12-01T22:07:12Z</dcterms:modified>
</cp:coreProperties>
</file>