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76" r:id="rId2"/>
    <p:sldId id="282" r:id="rId3"/>
    <p:sldId id="278" r:id="rId4"/>
    <p:sldId id="280" r:id="rId5"/>
    <p:sldId id="281" r:id="rId6"/>
    <p:sldId id="283" r:id="rId7"/>
    <p:sldId id="309" r:id="rId8"/>
    <p:sldId id="310" r:id="rId9"/>
    <p:sldId id="314" r:id="rId10"/>
    <p:sldId id="315" r:id="rId11"/>
    <p:sldId id="316" r:id="rId12"/>
    <p:sldId id="317" r:id="rId13"/>
    <p:sldId id="318" r:id="rId14"/>
    <p:sldId id="319" r:id="rId15"/>
    <p:sldId id="320" r:id="rId16"/>
    <p:sldId id="321" r:id="rId17"/>
    <p:sldId id="322" r:id="rId18"/>
    <p:sldId id="323" r:id="rId19"/>
    <p:sldId id="272" r:id="rId20"/>
    <p:sldId id="334" r:id="rId21"/>
    <p:sldId id="337" r:id="rId22"/>
    <p:sldId id="327" r:id="rId23"/>
    <p:sldId id="304" r:id="rId24"/>
    <p:sldId id="303" r:id="rId25"/>
    <p:sldId id="305" r:id="rId26"/>
    <p:sldId id="328" r:id="rId27"/>
    <p:sldId id="329" r:id="rId28"/>
    <p:sldId id="332" r:id="rId29"/>
    <p:sldId id="333" r:id="rId30"/>
    <p:sldId id="300" r:id="rId31"/>
    <p:sldId id="301" r:id="rId32"/>
    <p:sldId id="302"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43" r:id="rId49"/>
    <p:sldId id="360" r:id="rId50"/>
    <p:sldId id="361" r:id="rId51"/>
    <p:sldId id="362" r:id="rId52"/>
    <p:sldId id="363" r:id="rId53"/>
    <p:sldId id="364" r:id="rId54"/>
    <p:sldId id="365" r:id="rId55"/>
    <p:sldId id="366" r:id="rId56"/>
    <p:sldId id="367" r:id="rId57"/>
    <p:sldId id="368" r:id="rId58"/>
    <p:sldId id="369" r:id="rId59"/>
    <p:sldId id="344" r:id="rId60"/>
    <p:sldId id="273" r:id="rId61"/>
    <p:sldId id="274" r:id="rId62"/>
    <p:sldId id="275" r:id="rId63"/>
    <p:sldId id="265" r:id="rId64"/>
    <p:sldId id="267" r:id="rId65"/>
    <p:sldId id="270" r:id="rId66"/>
    <p:sldId id="266" r:id="rId67"/>
    <p:sldId id="256" r:id="rId68"/>
    <p:sldId id="257" r:id="rId69"/>
    <p:sldId id="258" r:id="rId70"/>
    <p:sldId id="259" r:id="rId71"/>
    <p:sldId id="324" r:id="rId72"/>
    <p:sldId id="325" r:id="rId73"/>
    <p:sldId id="326" r:id="rId74"/>
    <p:sldId id="330" r:id="rId75"/>
    <p:sldId id="331" r:id="rId76"/>
    <p:sldId id="338" r:id="rId77"/>
    <p:sldId id="339" r:id="rId78"/>
    <p:sldId id="340" r:id="rId79"/>
    <p:sldId id="341" r:id="rId80"/>
    <p:sldId id="34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780" y="-84"/>
      </p:cViewPr>
      <p:guideLst>
        <p:guide orient="horz" pos="2160"/>
        <p:guide pos="2880"/>
      </p:guideLst>
    </p:cSldViewPr>
  </p:slideViewPr>
  <p:notesTextViewPr>
    <p:cViewPr>
      <p:scale>
        <a:sx n="1" d="1"/>
        <a:sy n="1" d="1"/>
      </p:scale>
      <p:origin x="0" y="0"/>
    </p:cViewPr>
  </p:notesTextViewPr>
  <p:sorterViewPr>
    <p:cViewPr>
      <p:scale>
        <a:sx n="100" d="100"/>
        <a:sy n="100" d="100"/>
      </p:scale>
      <p:origin x="0" y="102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wmf"/><Relationship Id="rId12" Type="http://schemas.openxmlformats.org/officeDocument/2006/relationships/image" Target="../media/image45.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11" Type="http://schemas.openxmlformats.org/officeDocument/2006/relationships/image" Target="../media/image44.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FB502-1D98-42D0-8714-7C82F217AAA9}" type="datetimeFigureOut">
              <a:rPr lang="en-US" smtClean="0"/>
              <a:t>5/5/2014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1DC33-CC28-465E-901B-089EE77B3E49}" type="slidenum">
              <a:rPr lang="en-US" smtClean="0"/>
              <a:t>‹#›</a:t>
            </a:fld>
            <a:endParaRPr lang="en-US"/>
          </a:p>
        </p:txBody>
      </p:sp>
    </p:spTree>
    <p:extLst>
      <p:ext uri="{BB962C8B-B14F-4D97-AF65-F5344CB8AC3E}">
        <p14:creationId xmlns:p14="http://schemas.microsoft.com/office/powerpoint/2010/main" val="1569454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9CD2E946-5C79-4A40-9F96-14616467A361}" type="slidenum">
              <a:rPr lang="en-US"/>
              <a:pPr/>
              <a:t>6</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A09984-FCA9-43E2-90AE-4EBE73D6F2FB}" type="slidenum">
              <a:rPr lang="en-US"/>
              <a:pPr/>
              <a:t>15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B05C30A-5F04-447A-87DD-C8ACE3669E21}" type="slidenum">
              <a:rPr lang="en-US"/>
              <a:pPr/>
              <a:t>16</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5C47469-2403-42EC-B472-30007BEF5057}" type="slidenum">
              <a:rPr lang="en-US"/>
              <a:pPr/>
              <a:t>17</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5868F77-7BF2-42D3-81C8-B9356FC335B5}"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smtClean="0">
                <a:latin typeface="Arial" pitchFamily="34" charset="0"/>
                <a:cs typeface="Arial" pitchFamily="34" charset="0"/>
              </a:rPr>
              <a:t>Sparse ground in-situ measurements</a:t>
            </a:r>
          </a:p>
          <a:p>
            <a:pPr lvl="1"/>
            <a:r>
              <a:rPr lang="en-US" sz="2000" dirty="0" smtClean="0">
                <a:latin typeface="Arial" pitchFamily="34" charset="0"/>
                <a:cs typeface="Arial" pitchFamily="34" charset="0"/>
              </a:rPr>
              <a:t>Decoupled from Top of Atmosphere (TOA) observations</a:t>
            </a:r>
          </a:p>
          <a:p>
            <a:pPr lvl="1"/>
            <a:r>
              <a:rPr lang="en-US" sz="2000" dirty="0" smtClean="0">
                <a:latin typeface="Arial" pitchFamily="34" charset="0"/>
                <a:cs typeface="Arial" pitchFamily="34" charset="0"/>
              </a:rPr>
              <a:t>Large cloud contribution in higher latitudes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pitchFamily="34" charset="0"/>
                <a:cs typeface="Arial" pitchFamily="34" charset="0"/>
              </a:rPr>
              <a:t>Passive satellite measurements of outgoing </a:t>
            </a:r>
            <a:r>
              <a:rPr lang="en-US" sz="2000" dirty="0" err="1" smtClean="0">
                <a:latin typeface="Arial" pitchFamily="34" charset="0"/>
                <a:cs typeface="Arial" pitchFamily="34" charset="0"/>
              </a:rPr>
              <a:t>longwave</a:t>
            </a:r>
            <a:r>
              <a:rPr lang="en-US" sz="2000" dirty="0" smtClean="0">
                <a:latin typeface="Arial" pitchFamily="34" charset="0"/>
                <a:cs typeface="Arial" pitchFamily="34" charset="0"/>
              </a:rPr>
              <a:t> radiation (OLR) are decoupled from DSLW</a:t>
            </a:r>
          </a:p>
          <a:p>
            <a:pPr lvl="1"/>
            <a:endParaRPr lang="en-US" sz="20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2DC8A1F-C5CE-44B7-97E9-5E45B41B42B2}" type="slidenum">
              <a:rPr lang="en-US" smtClean="0"/>
              <a:t>34</a:t>
            </a:fld>
            <a:endParaRPr lang="en-US"/>
          </a:p>
        </p:txBody>
      </p:sp>
    </p:spTree>
    <p:extLst>
      <p:ext uri="{BB962C8B-B14F-4D97-AF65-F5344CB8AC3E}">
        <p14:creationId xmlns:p14="http://schemas.microsoft.com/office/powerpoint/2010/main" val="374616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36 spectral bands 0.4 µm to 14.4 µm. Global coverage</a:t>
            </a:r>
            <a:r>
              <a:rPr lang="en-US" baseline="0" dirty="0" smtClean="0"/>
              <a:t> every one to two days</a:t>
            </a:r>
          </a:p>
          <a:p>
            <a:endParaRPr lang="en-US" baseline="0" dirty="0" smtClean="0"/>
          </a:p>
          <a:p>
            <a:r>
              <a:rPr lang="en-US" dirty="0" smtClean="0"/>
              <a:t>Cloud-Aerosol </a:t>
            </a:r>
            <a:r>
              <a:rPr lang="en-US" dirty="0" err="1" smtClean="0"/>
              <a:t>Lidar</a:t>
            </a:r>
            <a:r>
              <a:rPr lang="en-US" dirty="0" smtClean="0"/>
              <a:t> and Infrared Pathfinder Satellite Observations (CALIPSO)</a:t>
            </a:r>
          </a:p>
          <a:p>
            <a:endParaRPr lang="en-US" dirty="0" smtClean="0"/>
          </a:p>
          <a:p>
            <a:r>
              <a:rPr lang="en-US" dirty="0" smtClean="0"/>
              <a:t>cloud profiling radar system on the CloudSat satellite. The Cloud Profiling Radar (CPR) is a 94-GHz nadir-looking radar which measures the power backscattered by clouds as a function of distance from the radar.</a:t>
            </a:r>
            <a:endParaRPr lang="en-US" dirty="0"/>
          </a:p>
        </p:txBody>
      </p:sp>
      <p:sp>
        <p:nvSpPr>
          <p:cNvPr id="4" name="Slide Number Placeholder 3"/>
          <p:cNvSpPr>
            <a:spLocks noGrp="1"/>
          </p:cNvSpPr>
          <p:nvPr>
            <p:ph type="sldNum" sz="quarter" idx="10"/>
          </p:nvPr>
        </p:nvSpPr>
        <p:spPr/>
        <p:txBody>
          <a:bodyPr/>
          <a:lstStyle/>
          <a:p>
            <a:fld id="{12DC8A1F-C5CE-44B7-97E9-5E45B41B42B2}" type="slidenum">
              <a:rPr lang="en-US" smtClean="0"/>
              <a:t>38</a:t>
            </a:fld>
            <a:endParaRPr lang="en-US"/>
          </a:p>
        </p:txBody>
      </p:sp>
    </p:spTree>
    <p:extLst>
      <p:ext uri="{BB962C8B-B14F-4D97-AF65-F5344CB8AC3E}">
        <p14:creationId xmlns:p14="http://schemas.microsoft.com/office/powerpoint/2010/main" val="221368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i="1" dirty="0" smtClean="0">
                        <a:latin typeface="Cambria Math"/>
                        <a:ea typeface="Cambria Math"/>
                      </a:rPr>
                      <m:t>∆</m:t>
                    </m:r>
                  </m:oMath>
                </a14:m>
                <a:r>
                  <a:rPr lang="en-US" dirty="0" smtClean="0"/>
                  <a:t>F = </a:t>
                </a:r>
                <a14:m>
                  <m:oMath xmlns:m="http://schemas.openxmlformats.org/officeDocument/2006/math">
                    <m:r>
                      <a:rPr lang="en-US" i="1" smtClean="0">
                        <a:latin typeface="Cambria Math"/>
                        <a:ea typeface="Cambria Math"/>
                      </a:rPr>
                      <m:t>𝜎</m:t>
                    </m:r>
                  </m:oMath>
                </a14:m>
                <a:r>
                  <a:rPr lang="en-US" dirty="0" smtClean="0"/>
                  <a:t>(</a:t>
                </a:r>
                <a14:m>
                  <m:oMath xmlns:m="http://schemas.openxmlformats.org/officeDocument/2006/math">
                    <m:sSubSup>
                      <m:sSubSupPr>
                        <m:ctrlPr>
                          <a:rPr lang="en-US" i="1" smtClean="0">
                            <a:latin typeface="Cambria Math"/>
                          </a:rPr>
                        </m:ctrlPr>
                      </m:sSubSupPr>
                      <m:e>
                        <m:r>
                          <a:rPr lang="en-US" b="0" i="1" smtClean="0">
                            <a:latin typeface="Cambria Math"/>
                          </a:rPr>
                          <m:t>𝑇</m:t>
                        </m:r>
                      </m:e>
                      <m:sub/>
                      <m:sup>
                        <m:r>
                          <a:rPr lang="en-US" b="0" i="1" smtClean="0">
                            <a:latin typeface="Cambria Math"/>
                          </a:rPr>
                          <m:t>4</m:t>
                        </m:r>
                      </m:sup>
                    </m:sSubSup>
                    <m:r>
                      <a:rPr lang="en-US" b="0" i="1" smtClean="0">
                        <a:latin typeface="Cambria Math"/>
                      </a:rPr>
                      <m:t>−</m:t>
                    </m:r>
                    <m:sSubSup>
                      <m:sSubSupPr>
                        <m:ctrlPr>
                          <a:rPr lang="en-US" i="1" smtClean="0">
                            <a:latin typeface="Cambria Math"/>
                          </a:rPr>
                        </m:ctrlPr>
                      </m:sSubSupPr>
                      <m:e>
                        <m:r>
                          <a:rPr lang="en-US" b="0" i="1" smtClean="0">
                            <a:latin typeface="Cambria Math"/>
                          </a:rPr>
                          <m:t>𝑇</m:t>
                        </m:r>
                      </m:e>
                      <m:sub/>
                      <m:sup>
                        <m:r>
                          <a:rPr lang="en-US" b="0" i="1" smtClean="0">
                            <a:latin typeface="Cambria Math"/>
                          </a:rPr>
                          <m:t>4</m:t>
                        </m:r>
                      </m:sup>
                    </m:sSubSup>
                  </m:oMath>
                </a14:m>
                <a:r>
                  <a:rPr lang="en-US" dirty="0" smtClean="0"/>
                  <a:t>). Assuming an average Arctic</a:t>
                </a:r>
                <a:r>
                  <a:rPr lang="en-US" baseline="0" dirty="0" smtClean="0"/>
                  <a:t> temperature of 0degC 273.15K.  </a:t>
                </a:r>
                <a14:m>
                  <m:oMath xmlns:m="http://schemas.openxmlformats.org/officeDocument/2006/math">
                    <m:r>
                      <a:rPr lang="en-US" i="1" baseline="0" smtClean="0">
                        <a:latin typeface="Cambria Math"/>
                        <a:ea typeface="Cambria Math"/>
                      </a:rPr>
                      <m:t>𝜎</m:t>
                    </m:r>
                  </m:oMath>
                </a14:m>
                <a:r>
                  <a:rPr lang="en-US" dirty="0" smtClean="0"/>
                  <a:t> = 5.6704*10^-8 W m^-2 K^-4</a:t>
                </a:r>
              </a:p>
              <a:p>
                <a:r>
                  <a:rPr lang="en-US" dirty="0" smtClean="0"/>
                  <a:t>40 W</a:t>
                </a:r>
                <a:r>
                  <a:rPr lang="en-US" baseline="0" dirty="0" smtClean="0"/>
                  <a:t> m^-2 =&gt; ~ 8.3 </a:t>
                </a:r>
                <a:r>
                  <a:rPr lang="en-US" baseline="0" dirty="0" err="1" smtClean="0"/>
                  <a:t>deg</a:t>
                </a:r>
                <a:r>
                  <a:rPr lang="en-US" baseline="0" dirty="0" smtClean="0"/>
                  <a:t> C for initial temp of 0 </a:t>
                </a:r>
                <a:r>
                  <a:rPr lang="en-US" baseline="0" dirty="0" err="1" smtClean="0"/>
                  <a:t>deg</a:t>
                </a:r>
                <a:r>
                  <a:rPr lang="en-US" baseline="0" dirty="0" smtClean="0"/>
                  <a:t> C.</a:t>
                </a:r>
                <a:endParaRPr lang="en-US" dirty="0"/>
              </a:p>
            </p:txBody>
          </p:sp>
        </mc:Choice>
        <mc:Fallback xmlns="">
          <p:sp>
            <p:nvSpPr>
              <p:cNvPr id="3" name="Notes Placeholder 2"/>
              <p:cNvSpPr>
                <a:spLocks noGrp="1"/>
              </p:cNvSpPr>
              <p:nvPr>
                <p:ph type="body" idx="1"/>
              </p:nvPr>
            </p:nvSpPr>
            <p:spPr/>
            <p:txBody>
              <a:bodyPr/>
              <a:lstStyle/>
              <a:p>
                <a:r>
                  <a:rPr lang="en-US" i="0" dirty="0" smtClean="0">
                    <a:latin typeface="Cambria Math"/>
                    <a:ea typeface="Cambria Math"/>
                  </a:rPr>
                  <a:t>∆</a:t>
                </a:r>
                <a:r>
                  <a:rPr lang="en-US" dirty="0" smtClean="0"/>
                  <a:t>F = </a:t>
                </a:r>
                <a:r>
                  <a:rPr lang="en-US" i="0" smtClean="0">
                    <a:latin typeface="Cambria Math"/>
                    <a:ea typeface="Cambria Math"/>
                  </a:rPr>
                  <a:t>𝜎</a:t>
                </a:r>
                <a:r>
                  <a:rPr lang="en-US" dirty="0" smtClean="0"/>
                  <a:t>(</a:t>
                </a:r>
                <a:r>
                  <a:rPr lang="en-US" b="0" i="0" smtClean="0">
                    <a:latin typeface="Cambria Math"/>
                  </a:rPr>
                  <a:t>𝑇_^4−</a:t>
                </a:r>
                <a:r>
                  <a:rPr lang="en-US" b="0" i="0" smtClean="0">
                    <a:latin typeface="Cambria Math"/>
                  </a:rPr>
                  <a:t>𝑇</a:t>
                </a:r>
                <a:r>
                  <a:rPr lang="en-US" b="0" i="0" smtClean="0">
                    <a:latin typeface="Cambria Math"/>
                  </a:rPr>
                  <a:t>_^</a:t>
                </a:r>
                <a:r>
                  <a:rPr lang="en-US" b="0" i="0" smtClean="0">
                    <a:latin typeface="Cambria Math"/>
                  </a:rPr>
                  <a:t>4</a:t>
                </a:r>
                <a:r>
                  <a:rPr lang="en-US" dirty="0" smtClean="0"/>
                  <a:t>). Assuming an average Arctic</a:t>
                </a:r>
                <a:r>
                  <a:rPr lang="en-US" baseline="0" dirty="0" smtClean="0"/>
                  <a:t> temperature of 0degC 273.15K.  </a:t>
                </a:r>
                <a:r>
                  <a:rPr lang="en-US" i="0" baseline="0" smtClean="0">
                    <a:latin typeface="Cambria Math"/>
                    <a:ea typeface="Cambria Math"/>
                  </a:rPr>
                  <a:t>𝜎</a:t>
                </a:r>
                <a:r>
                  <a:rPr lang="en-US" dirty="0" smtClean="0"/>
                  <a:t> = 5.6704*10^-8 W m^-2 K^-4</a:t>
                </a:r>
              </a:p>
              <a:p>
                <a:r>
                  <a:rPr lang="en-US" dirty="0" smtClean="0"/>
                  <a:t>40 W</a:t>
                </a:r>
                <a:r>
                  <a:rPr lang="en-US" baseline="0" dirty="0" smtClean="0"/>
                  <a:t> m^-2 =&gt; ~ 8.3 </a:t>
                </a:r>
                <a:r>
                  <a:rPr lang="en-US" baseline="0" dirty="0" err="1" smtClean="0"/>
                  <a:t>deg</a:t>
                </a:r>
                <a:r>
                  <a:rPr lang="en-US" baseline="0" dirty="0" smtClean="0"/>
                  <a:t> C for initial temp of 0 </a:t>
                </a:r>
                <a:r>
                  <a:rPr lang="en-US" baseline="0" dirty="0" err="1" smtClean="0"/>
                  <a:t>deg</a:t>
                </a:r>
                <a:r>
                  <a:rPr lang="en-US" baseline="0" dirty="0" smtClean="0"/>
                  <a:t> C.</a:t>
                </a:r>
                <a:endParaRPr lang="en-US" dirty="0"/>
              </a:p>
            </p:txBody>
          </p:sp>
        </mc:Fallback>
      </mc:AlternateContent>
      <p:sp>
        <p:nvSpPr>
          <p:cNvPr id="4" name="Slide Number Placeholder 3"/>
          <p:cNvSpPr>
            <a:spLocks noGrp="1"/>
          </p:cNvSpPr>
          <p:nvPr>
            <p:ph type="sldNum" sz="quarter" idx="10"/>
          </p:nvPr>
        </p:nvSpPr>
        <p:spPr/>
        <p:txBody>
          <a:bodyPr/>
          <a:lstStyle/>
          <a:p>
            <a:fld id="{12DC8A1F-C5CE-44B7-97E9-5E45B41B42B2}" type="slidenum">
              <a:rPr lang="en-US" smtClean="0"/>
              <a:t>43</a:t>
            </a:fld>
            <a:endParaRPr lang="en-US"/>
          </a:p>
        </p:txBody>
      </p:sp>
    </p:spTree>
    <p:extLst>
      <p:ext uri="{BB962C8B-B14F-4D97-AF65-F5344CB8AC3E}">
        <p14:creationId xmlns:p14="http://schemas.microsoft.com/office/powerpoint/2010/main" val="3716595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36 spectral bands 0.4 µm to 14.4 µm. Global coverage</a:t>
            </a:r>
            <a:r>
              <a:rPr lang="en-US" baseline="0" dirty="0" smtClean="0"/>
              <a:t> every one to two days</a:t>
            </a:r>
          </a:p>
          <a:p>
            <a:endParaRPr lang="en-US" baseline="0" dirty="0" smtClean="0"/>
          </a:p>
          <a:p>
            <a:r>
              <a:rPr lang="en-US" dirty="0" smtClean="0"/>
              <a:t>Cloud-Aerosol </a:t>
            </a:r>
            <a:r>
              <a:rPr lang="en-US" dirty="0" err="1" smtClean="0"/>
              <a:t>Lidar</a:t>
            </a:r>
            <a:r>
              <a:rPr lang="en-US" dirty="0" smtClean="0"/>
              <a:t> and Infrared Pathfinder Satellite Observations (CALIPSO)</a:t>
            </a:r>
          </a:p>
          <a:p>
            <a:endParaRPr lang="en-US" dirty="0" smtClean="0"/>
          </a:p>
          <a:p>
            <a:r>
              <a:rPr lang="en-US" dirty="0" smtClean="0"/>
              <a:t>cloud profiling radar system on the CloudSat satellite. The Cloud Profiling Radar (CPR) is a 94-GHz nadir-looking radar which measures the power backscattered by clouds as a function of distance from the radar.</a:t>
            </a:r>
            <a:endParaRPr lang="en-US" dirty="0"/>
          </a:p>
        </p:txBody>
      </p:sp>
      <p:sp>
        <p:nvSpPr>
          <p:cNvPr id="4" name="Slide Number Placeholder 3"/>
          <p:cNvSpPr>
            <a:spLocks noGrp="1"/>
          </p:cNvSpPr>
          <p:nvPr>
            <p:ph type="sldNum" sz="quarter" idx="10"/>
          </p:nvPr>
        </p:nvSpPr>
        <p:spPr/>
        <p:txBody>
          <a:bodyPr/>
          <a:lstStyle/>
          <a:p>
            <a:fld id="{12DC8A1F-C5CE-44B7-97E9-5E45B41B42B2}" type="slidenum">
              <a:rPr lang="en-US" smtClean="0"/>
              <a:t>49</a:t>
            </a:fld>
            <a:endParaRPr lang="en-US"/>
          </a:p>
        </p:txBody>
      </p:sp>
    </p:spTree>
    <p:extLst>
      <p:ext uri="{BB962C8B-B14F-4D97-AF65-F5344CB8AC3E}">
        <p14:creationId xmlns:p14="http://schemas.microsoft.com/office/powerpoint/2010/main" val="2213680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i="1" dirty="0" smtClean="0">
                        <a:latin typeface="Cambria Math"/>
                        <a:ea typeface="Cambria Math"/>
                      </a:rPr>
                      <m:t>∆</m:t>
                    </m:r>
                  </m:oMath>
                </a14:m>
                <a:r>
                  <a:rPr lang="en-US" dirty="0" smtClean="0"/>
                  <a:t>F = </a:t>
                </a:r>
                <a14:m>
                  <m:oMath xmlns:m="http://schemas.openxmlformats.org/officeDocument/2006/math">
                    <m:r>
                      <a:rPr lang="en-US" i="1" smtClean="0">
                        <a:latin typeface="Cambria Math"/>
                        <a:ea typeface="Cambria Math"/>
                      </a:rPr>
                      <m:t>𝜎</m:t>
                    </m:r>
                  </m:oMath>
                </a14:m>
                <a:r>
                  <a:rPr lang="en-US" dirty="0" smtClean="0"/>
                  <a:t>(</a:t>
                </a:r>
                <a14:m>
                  <m:oMath xmlns:m="http://schemas.openxmlformats.org/officeDocument/2006/math">
                    <m:sSubSup>
                      <m:sSubSupPr>
                        <m:ctrlPr>
                          <a:rPr lang="en-US" i="1" smtClean="0">
                            <a:latin typeface="Cambria Math"/>
                          </a:rPr>
                        </m:ctrlPr>
                      </m:sSubSupPr>
                      <m:e>
                        <m:r>
                          <a:rPr lang="en-US" b="0" i="1" smtClean="0">
                            <a:latin typeface="Cambria Math"/>
                          </a:rPr>
                          <m:t>𝑇</m:t>
                        </m:r>
                      </m:e>
                      <m:sub/>
                      <m:sup>
                        <m:r>
                          <a:rPr lang="en-US" b="0" i="1" smtClean="0">
                            <a:latin typeface="Cambria Math"/>
                          </a:rPr>
                          <m:t>4</m:t>
                        </m:r>
                      </m:sup>
                    </m:sSubSup>
                    <m:r>
                      <a:rPr lang="en-US" b="0" i="1" smtClean="0">
                        <a:latin typeface="Cambria Math"/>
                      </a:rPr>
                      <m:t>−</m:t>
                    </m:r>
                    <m:sSubSup>
                      <m:sSubSupPr>
                        <m:ctrlPr>
                          <a:rPr lang="en-US" i="1" smtClean="0">
                            <a:latin typeface="Cambria Math"/>
                          </a:rPr>
                        </m:ctrlPr>
                      </m:sSubSupPr>
                      <m:e>
                        <m:r>
                          <a:rPr lang="en-US" b="0" i="1" smtClean="0">
                            <a:latin typeface="Cambria Math"/>
                          </a:rPr>
                          <m:t>𝑇</m:t>
                        </m:r>
                      </m:e>
                      <m:sub/>
                      <m:sup>
                        <m:r>
                          <a:rPr lang="en-US" b="0" i="1" smtClean="0">
                            <a:latin typeface="Cambria Math"/>
                          </a:rPr>
                          <m:t>4</m:t>
                        </m:r>
                      </m:sup>
                    </m:sSubSup>
                  </m:oMath>
                </a14:m>
                <a:r>
                  <a:rPr lang="en-US" dirty="0" smtClean="0"/>
                  <a:t>). Assuming an average Arctic</a:t>
                </a:r>
                <a:r>
                  <a:rPr lang="en-US" baseline="0" dirty="0" smtClean="0"/>
                  <a:t> temperature of 0degC 273.15K.  </a:t>
                </a:r>
                <a14:m>
                  <m:oMath xmlns:m="http://schemas.openxmlformats.org/officeDocument/2006/math">
                    <m:r>
                      <a:rPr lang="en-US" i="1" baseline="0" smtClean="0">
                        <a:latin typeface="Cambria Math"/>
                        <a:ea typeface="Cambria Math"/>
                      </a:rPr>
                      <m:t>𝜎</m:t>
                    </m:r>
                  </m:oMath>
                </a14:m>
                <a:r>
                  <a:rPr lang="en-US" dirty="0" smtClean="0"/>
                  <a:t> = 5.6704*10^-8 W m^-2 K^-4</a:t>
                </a:r>
              </a:p>
              <a:p>
                <a:r>
                  <a:rPr lang="en-US" dirty="0" smtClean="0"/>
                  <a:t>40 W</a:t>
                </a:r>
                <a:r>
                  <a:rPr lang="en-US" baseline="0" dirty="0" smtClean="0"/>
                  <a:t> m^-2 =&gt; ~ 8.3 </a:t>
                </a:r>
                <a:r>
                  <a:rPr lang="en-US" baseline="0" dirty="0" err="1" smtClean="0"/>
                  <a:t>deg</a:t>
                </a:r>
                <a:r>
                  <a:rPr lang="en-US" baseline="0" dirty="0" smtClean="0"/>
                  <a:t> C for initial temp of 0 </a:t>
                </a:r>
                <a:r>
                  <a:rPr lang="en-US" baseline="0" dirty="0" err="1" smtClean="0"/>
                  <a:t>deg</a:t>
                </a:r>
                <a:r>
                  <a:rPr lang="en-US" baseline="0" dirty="0" smtClean="0"/>
                  <a:t> C.</a:t>
                </a:r>
                <a:endParaRPr lang="en-US" dirty="0"/>
              </a:p>
            </p:txBody>
          </p:sp>
        </mc:Choice>
        <mc:Fallback xmlns="">
          <p:sp>
            <p:nvSpPr>
              <p:cNvPr id="3" name="Notes Placeholder 2"/>
              <p:cNvSpPr>
                <a:spLocks noGrp="1"/>
              </p:cNvSpPr>
              <p:nvPr>
                <p:ph type="body" idx="1"/>
              </p:nvPr>
            </p:nvSpPr>
            <p:spPr/>
            <p:txBody>
              <a:bodyPr/>
              <a:lstStyle/>
              <a:p>
                <a:r>
                  <a:rPr lang="en-US" i="0" dirty="0" smtClean="0">
                    <a:latin typeface="Cambria Math"/>
                    <a:ea typeface="Cambria Math"/>
                  </a:rPr>
                  <a:t>∆</a:t>
                </a:r>
                <a:r>
                  <a:rPr lang="en-US" dirty="0" smtClean="0"/>
                  <a:t>F = </a:t>
                </a:r>
                <a:r>
                  <a:rPr lang="en-US" i="0" smtClean="0">
                    <a:latin typeface="Cambria Math"/>
                    <a:ea typeface="Cambria Math"/>
                  </a:rPr>
                  <a:t>𝜎</a:t>
                </a:r>
                <a:r>
                  <a:rPr lang="en-US" dirty="0" smtClean="0"/>
                  <a:t>(</a:t>
                </a:r>
                <a:r>
                  <a:rPr lang="en-US" b="0" i="0" smtClean="0">
                    <a:latin typeface="Cambria Math"/>
                  </a:rPr>
                  <a:t>𝑇_^4−</a:t>
                </a:r>
                <a:r>
                  <a:rPr lang="en-US" b="0" i="0" smtClean="0">
                    <a:latin typeface="Cambria Math"/>
                  </a:rPr>
                  <a:t>𝑇</a:t>
                </a:r>
                <a:r>
                  <a:rPr lang="en-US" b="0" i="0" smtClean="0">
                    <a:latin typeface="Cambria Math"/>
                  </a:rPr>
                  <a:t>_^</a:t>
                </a:r>
                <a:r>
                  <a:rPr lang="en-US" b="0" i="0" smtClean="0">
                    <a:latin typeface="Cambria Math"/>
                  </a:rPr>
                  <a:t>4</a:t>
                </a:r>
                <a:r>
                  <a:rPr lang="en-US" dirty="0" smtClean="0"/>
                  <a:t>). Assuming an average Arctic</a:t>
                </a:r>
                <a:r>
                  <a:rPr lang="en-US" baseline="0" dirty="0" smtClean="0"/>
                  <a:t> temperature of 0degC 273.15K.  </a:t>
                </a:r>
                <a:r>
                  <a:rPr lang="en-US" i="0" baseline="0" smtClean="0">
                    <a:latin typeface="Cambria Math"/>
                    <a:ea typeface="Cambria Math"/>
                  </a:rPr>
                  <a:t>𝜎</a:t>
                </a:r>
                <a:r>
                  <a:rPr lang="en-US" dirty="0" smtClean="0"/>
                  <a:t> = 5.6704*10^-8 W m^-2 K^-4</a:t>
                </a:r>
              </a:p>
              <a:p>
                <a:r>
                  <a:rPr lang="en-US" dirty="0" smtClean="0"/>
                  <a:t>40 W</a:t>
                </a:r>
                <a:r>
                  <a:rPr lang="en-US" baseline="0" dirty="0" smtClean="0"/>
                  <a:t> m^-2 =&gt; ~ 8.3 </a:t>
                </a:r>
                <a:r>
                  <a:rPr lang="en-US" baseline="0" dirty="0" err="1" smtClean="0"/>
                  <a:t>deg</a:t>
                </a:r>
                <a:r>
                  <a:rPr lang="en-US" baseline="0" dirty="0" smtClean="0"/>
                  <a:t> C for initial temp of 0 </a:t>
                </a:r>
                <a:r>
                  <a:rPr lang="en-US" baseline="0" dirty="0" err="1" smtClean="0"/>
                  <a:t>deg</a:t>
                </a:r>
                <a:r>
                  <a:rPr lang="en-US" baseline="0" dirty="0" smtClean="0"/>
                  <a:t> C.</a:t>
                </a:r>
                <a:endParaRPr lang="en-US" dirty="0"/>
              </a:p>
            </p:txBody>
          </p:sp>
        </mc:Fallback>
      </mc:AlternateContent>
      <p:sp>
        <p:nvSpPr>
          <p:cNvPr id="4" name="Slide Number Placeholder 3"/>
          <p:cNvSpPr>
            <a:spLocks noGrp="1"/>
          </p:cNvSpPr>
          <p:nvPr>
            <p:ph type="sldNum" sz="quarter" idx="10"/>
          </p:nvPr>
        </p:nvSpPr>
        <p:spPr/>
        <p:txBody>
          <a:bodyPr/>
          <a:lstStyle/>
          <a:p>
            <a:fld id="{12DC8A1F-C5CE-44B7-97E9-5E45B41B42B2}" type="slidenum">
              <a:rPr lang="en-US" smtClean="0"/>
              <a:t>54</a:t>
            </a:fld>
            <a:endParaRPr lang="en-US"/>
          </a:p>
        </p:txBody>
      </p:sp>
    </p:spTree>
    <p:extLst>
      <p:ext uri="{BB962C8B-B14F-4D97-AF65-F5344CB8AC3E}">
        <p14:creationId xmlns:p14="http://schemas.microsoft.com/office/powerpoint/2010/main" val="3716595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DE9FBFB-1466-40DB-AA09-1B914DB8E25A}" type="slidenum">
              <a:rPr lang="en-US"/>
              <a:pPr/>
              <a:t>71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16F58E02-AF4B-496E-B387-E54AC37A297B}" type="slidenum">
              <a:rPr lang="en-US"/>
              <a:pPr/>
              <a:t>7</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BE90059-8291-410D-BD74-70F8565D79AF}" type="slidenum">
              <a:rPr lang="en-US"/>
              <a:pPr/>
              <a:t>72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EAC4601-8A71-4592-BACC-92512A7FC659}" type="slidenum">
              <a:rPr lang="en-US"/>
              <a:pPr/>
              <a:t>73</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BB047EB-D187-4167-936A-DAD99865AAEB}" type="slidenum">
              <a:rPr lang="en-US"/>
              <a:pPr/>
              <a:t>8</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970D3E9-9BB2-41B2-99AB-0F55691F9FD7}" type="slidenum">
              <a:rPr lang="en-US"/>
              <a:pPr/>
              <a:t>9</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3AB562C-8637-45E4-9D61-C38DDB3A0A21}" type="slidenum">
              <a:rPr lang="en-US"/>
              <a:pPr/>
              <a:t>10</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E53B48E-3B2F-4C19-9444-17E62F8C7A8A}" type="slidenum">
              <a:rPr lang="en-US"/>
              <a:pPr/>
              <a:t>11</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3A4E743-FF09-4698-8472-EAD5041951EA}" type="slidenum">
              <a:rPr lang="en-US"/>
              <a:pPr/>
              <a:t>12</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80E5066-B800-4627-A889-1E097BE8D784}" type="slidenum">
              <a:rPr lang="en-US"/>
              <a:pPr/>
              <a:t>13</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DE6878B-56E4-48B2-8BC8-962180D014E8}" type="slidenum">
              <a:rPr lang="en-US"/>
              <a:pPr/>
              <a:t>14</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52859F-3BC3-4E01-9538-85794D1349ED}"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252502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52859F-3BC3-4E01-9538-85794D1349ED}"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190553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52859F-3BC3-4E01-9538-85794D1349ED}"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358319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52859F-3BC3-4E01-9538-85794D1349ED}"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411306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52859F-3BC3-4E01-9538-85794D1349ED}" type="datetimeFigureOut">
              <a:rPr lang="en-US" smtClean="0"/>
              <a:pPr/>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245426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52859F-3BC3-4E01-9538-85794D1349ED}"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24034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52859F-3BC3-4E01-9538-85794D1349ED}" type="datetimeFigureOut">
              <a:rPr lang="en-US" smtClean="0"/>
              <a:pPr/>
              <a:t>5/5/2014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350439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52859F-3BC3-4E01-9538-85794D1349ED}" type="datetimeFigureOut">
              <a:rPr lang="en-US" smtClean="0"/>
              <a:pPr/>
              <a:t>5/5/2014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254274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2859F-3BC3-4E01-9538-85794D1349ED}" type="datetimeFigureOut">
              <a:rPr lang="en-US" smtClean="0"/>
              <a:pPr/>
              <a:t>5/5/2014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378897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52859F-3BC3-4E01-9538-85794D1349ED}"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90125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52859F-3BC3-4E01-9538-85794D1349ED}" type="datetimeFigureOut">
              <a:rPr lang="en-US" smtClean="0"/>
              <a:pPr/>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7EFD7-56A9-4CCE-85C0-D8B4E90A1B74}" type="slidenum">
              <a:rPr lang="en-US" smtClean="0"/>
              <a:pPr/>
              <a:t>‹#›</a:t>
            </a:fld>
            <a:endParaRPr lang="en-US"/>
          </a:p>
        </p:txBody>
      </p:sp>
    </p:spTree>
    <p:extLst>
      <p:ext uri="{BB962C8B-B14F-4D97-AF65-F5344CB8AC3E}">
        <p14:creationId xmlns:p14="http://schemas.microsoft.com/office/powerpoint/2010/main" val="23460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2859F-3BC3-4E01-9538-85794D1349ED}" type="datetimeFigureOut">
              <a:rPr lang="en-US" smtClean="0"/>
              <a:pPr/>
              <a:t>5/5/2014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7EFD7-56A9-4CCE-85C0-D8B4E90A1B74}" type="slidenum">
              <a:rPr lang="en-US" smtClean="0"/>
              <a:pPr/>
              <a:t>‹#›</a:t>
            </a:fld>
            <a:endParaRPr lang="en-US"/>
          </a:p>
        </p:txBody>
      </p:sp>
    </p:spTree>
    <p:extLst>
      <p:ext uri="{BB962C8B-B14F-4D97-AF65-F5344CB8AC3E}">
        <p14:creationId xmlns:p14="http://schemas.microsoft.com/office/powerpoint/2010/main" val="705388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9.tif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20.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ceres.larc.nasa.gov/science_information.php?page=CeresADM"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5.bin"/><Relationship Id="rId4" Type="http://schemas.openxmlformats.org/officeDocument/2006/relationships/image" Target="../media/image31.wmf"/></Relationships>
</file>

<file path=ppt/slides/_rels/slide64.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12.bin"/><Relationship Id="rId18" Type="http://schemas.openxmlformats.org/officeDocument/2006/relationships/image" Target="../media/image41.wmf"/><Relationship Id="rId26" Type="http://schemas.openxmlformats.org/officeDocument/2006/relationships/image" Target="../media/image45.wmf"/><Relationship Id="rId3" Type="http://schemas.openxmlformats.org/officeDocument/2006/relationships/oleObject" Target="../embeddings/oleObject7.bin"/><Relationship Id="rId21" Type="http://schemas.openxmlformats.org/officeDocument/2006/relationships/oleObject" Target="../embeddings/oleObject16.bin"/><Relationship Id="rId7" Type="http://schemas.openxmlformats.org/officeDocument/2006/relationships/oleObject" Target="../embeddings/oleObject9.bin"/><Relationship Id="rId12" Type="http://schemas.openxmlformats.org/officeDocument/2006/relationships/image" Target="../media/image38.wmf"/><Relationship Id="rId17" Type="http://schemas.openxmlformats.org/officeDocument/2006/relationships/oleObject" Target="../embeddings/oleObject14.bin"/><Relationship Id="rId25" Type="http://schemas.openxmlformats.org/officeDocument/2006/relationships/oleObject" Target="../embeddings/oleObject18.bin"/><Relationship Id="rId2" Type="http://schemas.openxmlformats.org/officeDocument/2006/relationships/slideLayout" Target="../slideLayouts/slideLayout7.xml"/><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4.vml"/><Relationship Id="rId6" Type="http://schemas.openxmlformats.org/officeDocument/2006/relationships/image" Target="../media/image35.wmf"/><Relationship Id="rId11" Type="http://schemas.openxmlformats.org/officeDocument/2006/relationships/oleObject" Target="../embeddings/oleObject11.bin"/><Relationship Id="rId24" Type="http://schemas.openxmlformats.org/officeDocument/2006/relationships/image" Target="../media/image44.wmf"/><Relationship Id="rId5" Type="http://schemas.openxmlformats.org/officeDocument/2006/relationships/oleObject" Target="../embeddings/oleObject8.bin"/><Relationship Id="rId15" Type="http://schemas.openxmlformats.org/officeDocument/2006/relationships/oleObject" Target="../embeddings/oleObject13.bin"/><Relationship Id="rId23" Type="http://schemas.openxmlformats.org/officeDocument/2006/relationships/oleObject" Target="../embeddings/oleObject17.bin"/><Relationship Id="rId10" Type="http://schemas.openxmlformats.org/officeDocument/2006/relationships/image" Target="../media/image37.wmf"/><Relationship Id="rId19" Type="http://schemas.openxmlformats.org/officeDocument/2006/relationships/oleObject" Target="../embeddings/oleObject15.bin"/><Relationship Id="rId4" Type="http://schemas.openxmlformats.org/officeDocument/2006/relationships/image" Target="../media/image34.wmf"/><Relationship Id="rId9" Type="http://schemas.openxmlformats.org/officeDocument/2006/relationships/oleObject" Target="../embeddings/oleObject10.bin"/><Relationship Id="rId14" Type="http://schemas.openxmlformats.org/officeDocument/2006/relationships/image" Target="../media/image39.wmf"/><Relationship Id="rId22" Type="http://schemas.openxmlformats.org/officeDocument/2006/relationships/image" Target="../media/image43.wmf"/></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9.wmf"/><Relationship Id="rId5" Type="http://schemas.openxmlformats.org/officeDocument/2006/relationships/oleObject" Target="../embeddings/oleObject20.bin"/><Relationship Id="rId4" Type="http://schemas.openxmlformats.org/officeDocument/2006/relationships/image" Target="../media/image48.w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458200" cy="1323439"/>
          </a:xfrm>
          <a:prstGeom prst="rect">
            <a:avLst/>
          </a:prstGeom>
        </p:spPr>
        <p:txBody>
          <a:bodyPr wrap="square">
            <a:spAutoFit/>
          </a:bodyPr>
          <a:lstStyle/>
          <a:p>
            <a:pPr algn="ctr"/>
            <a:r>
              <a:rPr lang="en-US" sz="4000" b="1" i="1" dirty="0" smtClean="0">
                <a:solidFill>
                  <a:srgbClr val="CC0000"/>
                </a:solidFill>
              </a:rPr>
              <a:t>AOSC624 </a:t>
            </a:r>
            <a:br>
              <a:rPr lang="en-US" sz="4000" b="1" i="1" dirty="0" smtClean="0">
                <a:solidFill>
                  <a:srgbClr val="CC0000"/>
                </a:solidFill>
              </a:rPr>
            </a:br>
            <a:r>
              <a:rPr lang="en-US" sz="4000" b="1" i="1" dirty="0" smtClean="0">
                <a:solidFill>
                  <a:srgbClr val="CC0000"/>
                </a:solidFill>
              </a:rPr>
              <a:t>Class 24:  May 8, 2012</a:t>
            </a:r>
            <a:endParaRPr lang="en-US" sz="4000" dirty="0"/>
          </a:p>
        </p:txBody>
      </p:sp>
      <p:sp>
        <p:nvSpPr>
          <p:cNvPr id="3" name="TextBox 2"/>
          <p:cNvSpPr txBox="1"/>
          <p:nvPr/>
        </p:nvSpPr>
        <p:spPr>
          <a:xfrm>
            <a:off x="381000" y="2667000"/>
            <a:ext cx="8229600" cy="2862322"/>
          </a:xfrm>
          <a:prstGeom prst="rect">
            <a:avLst/>
          </a:prstGeom>
          <a:noFill/>
        </p:spPr>
        <p:txBody>
          <a:bodyPr wrap="square" rtlCol="0">
            <a:spAutoFit/>
          </a:bodyPr>
          <a:lstStyle/>
          <a:p>
            <a:r>
              <a:rPr lang="en-US" sz="3600" dirty="0" smtClean="0"/>
              <a:t>Leaf Area Index ()LAI)</a:t>
            </a:r>
          </a:p>
          <a:p>
            <a:r>
              <a:rPr lang="en-US" sz="3600" dirty="0" smtClean="0"/>
              <a:t>Soil Moisture</a:t>
            </a:r>
          </a:p>
          <a:p>
            <a:r>
              <a:rPr lang="en-US" sz="3600" dirty="0" err="1" smtClean="0"/>
              <a:t>Radiative</a:t>
            </a:r>
            <a:r>
              <a:rPr lang="en-US" sz="3600" dirty="0" smtClean="0"/>
              <a:t> Fluxes</a:t>
            </a:r>
          </a:p>
          <a:p>
            <a:r>
              <a:rPr lang="en-US" sz="3600" dirty="0" smtClean="0"/>
              <a:t>SW</a:t>
            </a:r>
          </a:p>
          <a:p>
            <a:r>
              <a:rPr lang="en-US" sz="3600" dirty="0" smtClean="0"/>
              <a:t>LW</a:t>
            </a:r>
            <a:endParaRPr 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fig007"/>
          <p:cNvPicPr>
            <a:picLocks noChangeAspect="1" noChangeArrowheads="1"/>
          </p:cNvPicPr>
          <p:nvPr/>
        </p:nvPicPr>
        <p:blipFill>
          <a:blip r:embed="rId3" cstate="print"/>
          <a:srcRect l="27451" t="14247" r="16667" b="22351"/>
          <a:stretch>
            <a:fillRect/>
          </a:stretch>
        </p:blipFill>
        <p:spPr bwMode="auto">
          <a:xfrm>
            <a:off x="2286000" y="228600"/>
            <a:ext cx="4343400" cy="6324600"/>
          </a:xfrm>
          <a:prstGeom prst="rect">
            <a:avLst/>
          </a:prstGeom>
          <a:noFill/>
          <a:ln w="9525">
            <a:noFill/>
            <a:miter lim="800000"/>
            <a:headEnd/>
            <a:tailEnd/>
          </a:ln>
        </p:spPr>
      </p:pic>
    </p:spTree>
    <p:extLst>
      <p:ext uri="{BB962C8B-B14F-4D97-AF65-F5344CB8AC3E}">
        <p14:creationId xmlns:p14="http://schemas.microsoft.com/office/powerpoint/2010/main" val="1151879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ig008"/>
          <p:cNvPicPr>
            <a:picLocks noChangeAspect="1" noChangeArrowheads="1"/>
          </p:cNvPicPr>
          <p:nvPr/>
        </p:nvPicPr>
        <p:blipFill>
          <a:blip r:embed="rId3" cstate="print"/>
          <a:srcRect l="12111" t="15686" r="8548" b="2942"/>
          <a:stretch>
            <a:fillRect/>
          </a:stretch>
        </p:blipFill>
        <p:spPr bwMode="auto">
          <a:xfrm>
            <a:off x="228600" y="152400"/>
            <a:ext cx="8486775" cy="6324600"/>
          </a:xfrm>
          <a:prstGeom prst="rect">
            <a:avLst/>
          </a:prstGeom>
          <a:noFill/>
          <a:ln w="9525">
            <a:noFill/>
            <a:miter lim="800000"/>
            <a:headEnd/>
            <a:tailEnd/>
          </a:ln>
        </p:spPr>
      </p:pic>
    </p:spTree>
    <p:extLst>
      <p:ext uri="{BB962C8B-B14F-4D97-AF65-F5344CB8AC3E}">
        <p14:creationId xmlns:p14="http://schemas.microsoft.com/office/powerpoint/2010/main" val="4115887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fig009"/>
          <p:cNvPicPr>
            <a:picLocks noChangeAspect="1" noChangeArrowheads="1"/>
          </p:cNvPicPr>
          <p:nvPr/>
        </p:nvPicPr>
        <p:blipFill>
          <a:blip r:embed="rId3" cstate="print"/>
          <a:srcRect l="27783" t="18628" r="4274" b="1961"/>
          <a:stretch>
            <a:fillRect/>
          </a:stretch>
        </p:blipFill>
        <p:spPr bwMode="auto">
          <a:xfrm>
            <a:off x="1143000" y="152400"/>
            <a:ext cx="7267575" cy="6172200"/>
          </a:xfrm>
          <a:prstGeom prst="rect">
            <a:avLst/>
          </a:prstGeom>
          <a:noFill/>
          <a:ln w="9525">
            <a:noFill/>
            <a:miter lim="800000"/>
            <a:headEnd/>
            <a:tailEnd/>
          </a:ln>
        </p:spPr>
      </p:pic>
    </p:spTree>
    <p:extLst>
      <p:ext uri="{BB962C8B-B14F-4D97-AF65-F5344CB8AC3E}">
        <p14:creationId xmlns:p14="http://schemas.microsoft.com/office/powerpoint/2010/main" val="1292521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fig010"/>
          <p:cNvPicPr>
            <a:picLocks noChangeAspect="1" noChangeArrowheads="1"/>
          </p:cNvPicPr>
          <p:nvPr/>
        </p:nvPicPr>
        <p:blipFill>
          <a:blip r:embed="rId3" cstate="print"/>
          <a:srcRect l="9261" t="15686" r="14960" b="27451"/>
          <a:stretch>
            <a:fillRect/>
          </a:stretch>
        </p:blipFill>
        <p:spPr bwMode="auto">
          <a:xfrm>
            <a:off x="228600" y="1219200"/>
            <a:ext cx="8105775" cy="4419600"/>
          </a:xfrm>
          <a:prstGeom prst="rect">
            <a:avLst/>
          </a:prstGeom>
          <a:noFill/>
          <a:ln w="9525">
            <a:noFill/>
            <a:miter lim="800000"/>
            <a:headEnd/>
            <a:tailEnd/>
          </a:ln>
        </p:spPr>
      </p:pic>
    </p:spTree>
    <p:extLst>
      <p:ext uri="{BB962C8B-B14F-4D97-AF65-F5344CB8AC3E}">
        <p14:creationId xmlns:p14="http://schemas.microsoft.com/office/powerpoint/2010/main" val="1448751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ig011"/>
          <p:cNvPicPr>
            <a:picLocks noChangeAspect="1" noChangeArrowheads="1"/>
          </p:cNvPicPr>
          <p:nvPr/>
        </p:nvPicPr>
        <p:blipFill>
          <a:blip r:embed="rId3" cstate="print"/>
          <a:srcRect l="12746" t="7837" r="6863" b="25200"/>
          <a:stretch>
            <a:fillRect/>
          </a:stretch>
        </p:blipFill>
        <p:spPr bwMode="auto">
          <a:xfrm>
            <a:off x="1295400" y="228600"/>
            <a:ext cx="6248400" cy="6096000"/>
          </a:xfrm>
          <a:prstGeom prst="rect">
            <a:avLst/>
          </a:prstGeom>
          <a:noFill/>
          <a:ln w="9525">
            <a:noFill/>
            <a:miter lim="800000"/>
            <a:headEnd/>
            <a:tailEnd/>
          </a:ln>
        </p:spPr>
      </p:pic>
    </p:spTree>
    <p:extLst>
      <p:ext uri="{BB962C8B-B14F-4D97-AF65-F5344CB8AC3E}">
        <p14:creationId xmlns:p14="http://schemas.microsoft.com/office/powerpoint/2010/main" val="209833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fig012"/>
          <p:cNvPicPr>
            <a:picLocks noChangeAspect="1" noChangeArrowheads="1"/>
          </p:cNvPicPr>
          <p:nvPr/>
        </p:nvPicPr>
        <p:blipFill>
          <a:blip r:embed="rId3" cstate="print"/>
          <a:srcRect l="22549" t="2849" r="9804" b="18523"/>
          <a:stretch>
            <a:fillRect/>
          </a:stretch>
        </p:blipFill>
        <p:spPr bwMode="auto">
          <a:xfrm>
            <a:off x="1905000" y="152400"/>
            <a:ext cx="5257800" cy="6477000"/>
          </a:xfrm>
          <a:prstGeom prst="rect">
            <a:avLst/>
          </a:prstGeom>
          <a:noFill/>
          <a:ln w="9525">
            <a:noFill/>
            <a:miter lim="800000"/>
            <a:headEnd/>
            <a:tailEnd/>
          </a:ln>
        </p:spPr>
      </p:pic>
    </p:spTree>
    <p:extLst>
      <p:ext uri="{BB962C8B-B14F-4D97-AF65-F5344CB8AC3E}">
        <p14:creationId xmlns:p14="http://schemas.microsoft.com/office/powerpoint/2010/main" val="123717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ig013"/>
          <p:cNvPicPr>
            <a:picLocks noChangeAspect="1" noChangeArrowheads="1"/>
          </p:cNvPicPr>
          <p:nvPr/>
        </p:nvPicPr>
        <p:blipFill>
          <a:blip r:embed="rId3" cstate="print"/>
          <a:srcRect l="9804" t="12111" r="1961" b="28050"/>
          <a:stretch>
            <a:fillRect/>
          </a:stretch>
        </p:blipFill>
        <p:spPr bwMode="auto">
          <a:xfrm>
            <a:off x="1295400" y="228600"/>
            <a:ext cx="6858000" cy="6400800"/>
          </a:xfrm>
          <a:prstGeom prst="rect">
            <a:avLst/>
          </a:prstGeom>
          <a:noFill/>
          <a:ln w="9525">
            <a:noFill/>
            <a:miter lim="800000"/>
            <a:headEnd/>
            <a:tailEnd/>
          </a:ln>
        </p:spPr>
      </p:pic>
    </p:spTree>
    <p:extLst>
      <p:ext uri="{BB962C8B-B14F-4D97-AF65-F5344CB8AC3E}">
        <p14:creationId xmlns:p14="http://schemas.microsoft.com/office/powerpoint/2010/main" val="1500469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ig014"/>
          <p:cNvPicPr>
            <a:picLocks noChangeAspect="1" noChangeArrowheads="1"/>
          </p:cNvPicPr>
          <p:nvPr/>
        </p:nvPicPr>
        <p:blipFill>
          <a:blip r:embed="rId3" cstate="print"/>
          <a:srcRect l="20659" t="981" r="17365" b="14706"/>
          <a:stretch>
            <a:fillRect/>
          </a:stretch>
        </p:blipFill>
        <p:spPr bwMode="auto">
          <a:xfrm>
            <a:off x="762000" y="381000"/>
            <a:ext cx="6629400" cy="6019800"/>
          </a:xfrm>
          <a:prstGeom prst="rect">
            <a:avLst/>
          </a:prstGeom>
          <a:noFill/>
          <a:ln w="9525">
            <a:noFill/>
            <a:miter lim="800000"/>
            <a:headEnd/>
            <a:tailEnd/>
          </a:ln>
        </p:spPr>
      </p:pic>
    </p:spTree>
    <p:extLst>
      <p:ext uri="{BB962C8B-B14F-4D97-AF65-F5344CB8AC3E}">
        <p14:creationId xmlns:p14="http://schemas.microsoft.com/office/powerpoint/2010/main" val="847975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fig015"/>
          <p:cNvPicPr>
            <a:picLocks noChangeAspect="1" noChangeArrowheads="1"/>
          </p:cNvPicPr>
          <p:nvPr/>
        </p:nvPicPr>
        <p:blipFill>
          <a:blip r:embed="rId3" cstate="print"/>
          <a:srcRect l="33749" t="12746" r="17810"/>
          <a:stretch>
            <a:fillRect/>
          </a:stretch>
        </p:blipFill>
        <p:spPr bwMode="auto">
          <a:xfrm>
            <a:off x="1143000" y="228600"/>
            <a:ext cx="6934200" cy="6248400"/>
          </a:xfrm>
          <a:prstGeom prst="rect">
            <a:avLst/>
          </a:prstGeom>
          <a:noFill/>
          <a:ln w="9525">
            <a:noFill/>
            <a:miter lim="800000"/>
            <a:headEnd/>
            <a:tailEnd/>
          </a:ln>
        </p:spPr>
      </p:pic>
    </p:spTree>
    <p:extLst>
      <p:ext uri="{BB962C8B-B14F-4D97-AF65-F5344CB8AC3E}">
        <p14:creationId xmlns:p14="http://schemas.microsoft.com/office/powerpoint/2010/main" val="2893541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p:cNvPicPr>
            <a:picLocks noChangeAspect="1" noChangeArrowheads="1"/>
          </p:cNvPicPr>
          <p:nvPr/>
        </p:nvPicPr>
        <p:blipFill>
          <a:blip r:embed="rId2" cstate="print"/>
          <a:srcRect/>
          <a:stretch>
            <a:fillRect/>
          </a:stretch>
        </p:blipFill>
        <p:spPr bwMode="auto">
          <a:xfrm>
            <a:off x="304800" y="1219199"/>
            <a:ext cx="4354513" cy="5443593"/>
          </a:xfrm>
          <a:prstGeom prst="rect">
            <a:avLst/>
          </a:prstGeom>
          <a:noFill/>
          <a:ln w="9525">
            <a:noFill/>
            <a:miter lim="800000"/>
            <a:headEnd/>
            <a:tailEnd/>
          </a:ln>
        </p:spPr>
      </p:pic>
      <p:grpSp>
        <p:nvGrpSpPr>
          <p:cNvPr id="2" name="Group 7"/>
          <p:cNvGrpSpPr>
            <a:grpSpLocks/>
          </p:cNvGrpSpPr>
          <p:nvPr/>
        </p:nvGrpSpPr>
        <p:grpSpPr bwMode="auto">
          <a:xfrm>
            <a:off x="4724402" y="838200"/>
            <a:ext cx="4122739" cy="5679207"/>
            <a:chOff x="3024" y="720"/>
            <a:chExt cx="2597" cy="3372"/>
          </a:xfrm>
        </p:grpSpPr>
        <p:sp>
          <p:nvSpPr>
            <p:cNvPr id="123911" name="Text Box 8"/>
            <p:cNvSpPr txBox="1">
              <a:spLocks noChangeArrowheads="1"/>
            </p:cNvSpPr>
            <p:nvPr/>
          </p:nvSpPr>
          <p:spPr bwMode="auto">
            <a:xfrm>
              <a:off x="3173" y="1625"/>
              <a:ext cx="2448" cy="2467"/>
            </a:xfrm>
            <a:prstGeom prst="rect">
              <a:avLst/>
            </a:prstGeom>
            <a:noFill/>
            <a:ln w="9525">
              <a:noFill/>
              <a:miter lim="800000"/>
              <a:headEnd/>
              <a:tailEnd/>
            </a:ln>
          </p:spPr>
          <p:txBody>
            <a:bodyPr wrap="square" rIns="0">
              <a:spAutoFit/>
            </a:bodyPr>
            <a:lstStyle/>
            <a:p>
              <a:pPr eaLnBrk="0" hangingPunct="0">
                <a:buFontTx/>
                <a:buChar char="•"/>
              </a:pPr>
              <a:r>
                <a:rPr lang="en-US" sz="1800" dirty="0">
                  <a:latin typeface="Palatino" charset="0"/>
                </a:rPr>
                <a:t> </a:t>
              </a:r>
              <a:r>
                <a:rPr lang="en-US" sz="2400" dirty="0">
                  <a:solidFill>
                    <a:schemeClr val="accent2"/>
                  </a:solidFill>
                  <a:latin typeface="Palatino" charset="0"/>
                </a:rPr>
                <a:t>Collect Inputs</a:t>
              </a:r>
            </a:p>
            <a:p>
              <a:pPr marL="396875" lvl="1" indent="-171450" eaLnBrk="0" hangingPunct="0">
                <a:buFontTx/>
                <a:buChar char="•"/>
              </a:pPr>
              <a:r>
                <a:rPr lang="en-US" sz="2400" dirty="0">
                  <a:solidFill>
                    <a:schemeClr val="accent2"/>
                  </a:solidFill>
                  <a:latin typeface="Palatino" charset="0"/>
                </a:rPr>
                <a:t>Water vapor profiles</a:t>
              </a:r>
            </a:p>
            <a:p>
              <a:pPr marL="396875" lvl="1" indent="-171450" eaLnBrk="0" hangingPunct="0">
                <a:buFontTx/>
                <a:buChar char="•"/>
              </a:pPr>
              <a:r>
                <a:rPr lang="en-US" sz="2400" dirty="0">
                  <a:solidFill>
                    <a:schemeClr val="accent2"/>
                  </a:solidFill>
                  <a:latin typeface="Palatino" charset="0"/>
                </a:rPr>
                <a:t>Temperature profiles</a:t>
              </a:r>
            </a:p>
            <a:p>
              <a:pPr marL="396875" lvl="1" indent="-171450" eaLnBrk="0" hangingPunct="0">
                <a:buFontTx/>
                <a:buChar char="•"/>
              </a:pPr>
              <a:r>
                <a:rPr lang="en-US" sz="2400" dirty="0">
                  <a:solidFill>
                    <a:schemeClr val="accent2"/>
                  </a:solidFill>
                  <a:latin typeface="Palatino" charset="0"/>
                </a:rPr>
                <a:t>Ozone profiles</a:t>
              </a:r>
            </a:p>
            <a:p>
              <a:pPr marL="396875" lvl="1" indent="-171450" eaLnBrk="0" hangingPunct="0">
                <a:buFontTx/>
                <a:buChar char="•"/>
              </a:pPr>
              <a:r>
                <a:rPr lang="en-US" sz="2400" dirty="0">
                  <a:solidFill>
                    <a:schemeClr val="accent2"/>
                  </a:solidFill>
                  <a:latin typeface="Palatino" charset="0"/>
                </a:rPr>
                <a:t>Cloud properties</a:t>
              </a:r>
            </a:p>
            <a:p>
              <a:pPr marL="396875" lvl="1" indent="-171450" eaLnBrk="0" hangingPunct="0">
                <a:buFontTx/>
                <a:buChar char="•"/>
              </a:pPr>
              <a:r>
                <a:rPr lang="en-US" sz="2400" dirty="0">
                  <a:solidFill>
                    <a:schemeClr val="accent2"/>
                  </a:solidFill>
                  <a:latin typeface="Palatino" charset="0"/>
                </a:rPr>
                <a:t>Aerosol properties</a:t>
              </a:r>
            </a:p>
            <a:p>
              <a:pPr marL="396875" lvl="1" indent="-171450" eaLnBrk="0" hangingPunct="0">
                <a:buFontTx/>
                <a:buChar char="•"/>
              </a:pPr>
              <a:r>
                <a:rPr lang="en-US" sz="2400" dirty="0">
                  <a:solidFill>
                    <a:schemeClr val="accent2"/>
                  </a:solidFill>
                  <a:latin typeface="Palatino" charset="0"/>
                </a:rPr>
                <a:t>Surface properties</a:t>
              </a:r>
            </a:p>
            <a:p>
              <a:pPr eaLnBrk="0" hangingPunct="0">
                <a:buFontTx/>
                <a:buChar char="•"/>
              </a:pPr>
              <a:r>
                <a:rPr lang="en-US" sz="2400" dirty="0">
                  <a:solidFill>
                    <a:schemeClr val="accent2"/>
                  </a:solidFill>
                  <a:latin typeface="Palatino" charset="0"/>
                </a:rPr>
                <a:t> Compute Fluxes</a:t>
              </a:r>
            </a:p>
            <a:p>
              <a:pPr marL="225425" lvl="1" eaLnBrk="0" hangingPunct="0"/>
              <a:r>
                <a:rPr lang="en-US" sz="2400" dirty="0">
                  <a:solidFill>
                    <a:schemeClr val="accent2"/>
                  </a:solidFill>
                  <a:latin typeface="Palatino" charset="0"/>
                </a:rPr>
                <a:t>w</a:t>
              </a:r>
              <a:r>
                <a:rPr lang="en-US" sz="2400" dirty="0" smtClean="0">
                  <a:solidFill>
                    <a:schemeClr val="accent2"/>
                  </a:solidFill>
                  <a:latin typeface="Palatino" charset="0"/>
                </a:rPr>
                <a:t>ith  </a:t>
              </a:r>
              <a:r>
                <a:rPr lang="en-US" sz="2400" dirty="0" err="1">
                  <a:solidFill>
                    <a:schemeClr val="accent2"/>
                  </a:solidFill>
                  <a:latin typeface="Palatino" charset="0"/>
                </a:rPr>
                <a:t>radiative</a:t>
              </a:r>
              <a:r>
                <a:rPr lang="en-US" sz="2400" dirty="0">
                  <a:solidFill>
                    <a:schemeClr val="accent2"/>
                  </a:solidFill>
                  <a:latin typeface="Palatino" charset="0"/>
                </a:rPr>
                <a:t> transfer </a:t>
              </a:r>
              <a:r>
                <a:rPr lang="en-US" sz="2400" dirty="0" smtClean="0">
                  <a:solidFill>
                    <a:schemeClr val="accent2"/>
                  </a:solidFill>
                  <a:latin typeface="Palatino" charset="0"/>
                </a:rPr>
                <a:t>code</a:t>
              </a:r>
              <a:endParaRPr lang="en-US" sz="2400" dirty="0">
                <a:solidFill>
                  <a:schemeClr val="accent2"/>
                </a:solidFill>
                <a:latin typeface="Palatino" charset="0"/>
              </a:endParaRPr>
            </a:p>
            <a:p>
              <a:pPr eaLnBrk="0" hangingPunct="0">
                <a:buFontTx/>
                <a:buChar char="•"/>
              </a:pPr>
              <a:r>
                <a:rPr lang="en-US" sz="2400" dirty="0" smtClean="0">
                  <a:solidFill>
                    <a:schemeClr val="accent2"/>
                  </a:solidFill>
                  <a:latin typeface="Palatino" charset="0"/>
                </a:rPr>
                <a:t> </a:t>
              </a:r>
              <a:endParaRPr lang="en-US" sz="2400" dirty="0">
                <a:solidFill>
                  <a:schemeClr val="accent2"/>
                </a:solidFill>
                <a:latin typeface="Palatino" charset="0"/>
              </a:endParaRPr>
            </a:p>
          </p:txBody>
        </p:sp>
        <p:sp>
          <p:nvSpPr>
            <p:cNvPr id="123912" name="Text Box 9"/>
            <p:cNvSpPr txBox="1">
              <a:spLocks noChangeArrowheads="1"/>
            </p:cNvSpPr>
            <p:nvPr/>
          </p:nvSpPr>
          <p:spPr bwMode="auto">
            <a:xfrm>
              <a:off x="3024" y="720"/>
              <a:ext cx="2205" cy="493"/>
            </a:xfrm>
            <a:prstGeom prst="rect">
              <a:avLst/>
            </a:prstGeom>
            <a:noFill/>
            <a:ln w="9525">
              <a:noFill/>
              <a:miter lim="800000"/>
              <a:headEnd/>
              <a:tailEnd/>
            </a:ln>
          </p:spPr>
          <p:txBody>
            <a:bodyPr rIns="0">
              <a:spAutoFit/>
            </a:bodyPr>
            <a:lstStyle/>
            <a:p>
              <a:pPr algn="ctr" eaLnBrk="0" hangingPunct="0"/>
              <a:r>
                <a:rPr lang="en-US" sz="2400" dirty="0" smtClean="0">
                  <a:latin typeface="Palatino" charset="0"/>
                </a:rPr>
                <a:t> Calculations of </a:t>
              </a:r>
              <a:r>
                <a:rPr lang="en-US" sz="2400" dirty="0" err="1" smtClean="0">
                  <a:latin typeface="Palatino" charset="0"/>
                </a:rPr>
                <a:t>Radiative</a:t>
              </a:r>
              <a:r>
                <a:rPr lang="en-US" sz="2400" dirty="0" smtClean="0">
                  <a:latin typeface="Palatino" charset="0"/>
                </a:rPr>
                <a:t> Flux Profiles</a:t>
              </a:r>
              <a:endParaRPr lang="en-US" sz="2400" dirty="0">
                <a:latin typeface="Palatino" charset="0"/>
              </a:endParaRPr>
            </a:p>
          </p:txBody>
        </p:sp>
      </p:grpSp>
      <p:sp>
        <p:nvSpPr>
          <p:cNvPr id="123910" name="Text Box 11"/>
          <p:cNvSpPr txBox="1">
            <a:spLocks noChangeArrowheads="1"/>
          </p:cNvSpPr>
          <p:nvPr/>
        </p:nvSpPr>
        <p:spPr bwMode="auto">
          <a:xfrm>
            <a:off x="0" y="127000"/>
            <a:ext cx="9007475" cy="523875"/>
          </a:xfrm>
          <a:prstGeom prst="rect">
            <a:avLst/>
          </a:prstGeom>
          <a:noFill/>
          <a:ln w="9525">
            <a:noFill/>
            <a:miter lim="800000"/>
            <a:headEnd/>
            <a:tailEnd/>
          </a:ln>
        </p:spPr>
        <p:txBody>
          <a:bodyPr>
            <a:spAutoFit/>
          </a:bodyPr>
          <a:lstStyle/>
          <a:p>
            <a:pPr algn="ctr" eaLnBrk="0" hangingPunct="0"/>
            <a:r>
              <a:rPr lang="en-US" sz="2800" dirty="0">
                <a:solidFill>
                  <a:srgbClr val="C00000"/>
                </a:solidFill>
                <a:latin typeface="Palatino" charset="0"/>
              </a:rPr>
              <a:t>Surface and Atmospheric Radiation </a:t>
            </a:r>
            <a:r>
              <a:rPr lang="en-US" sz="2800" dirty="0" smtClean="0">
                <a:solidFill>
                  <a:srgbClr val="C00000"/>
                </a:solidFill>
                <a:latin typeface="Palatino" charset="0"/>
              </a:rPr>
              <a:t>Budget</a:t>
            </a:r>
            <a:endParaRPr lang="en-US" sz="2800" dirty="0">
              <a:solidFill>
                <a:srgbClr val="C00000"/>
              </a:solidFill>
              <a:latin typeface="Palatino" charset="0"/>
            </a:endParaRPr>
          </a:p>
        </p:txBody>
      </p:sp>
    </p:spTree>
    <p:extLst>
      <p:ext uri="{BB962C8B-B14F-4D97-AF65-F5344CB8AC3E}">
        <p14:creationId xmlns:p14="http://schemas.microsoft.com/office/powerpoint/2010/main" val="425468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477000"/>
          </a:xfrm>
        </p:spPr>
        <p:txBody>
          <a:bodyPr>
            <a:normAutofit lnSpcReduction="10000"/>
          </a:bodyPr>
          <a:lstStyle/>
          <a:p>
            <a:pPr>
              <a:buNone/>
            </a:pPr>
            <a:r>
              <a:rPr lang="en-US" sz="3600" dirty="0" smtClean="0">
                <a:solidFill>
                  <a:srgbClr val="C00000"/>
                </a:solidFill>
              </a:rPr>
              <a:t>Example  how NDVI is used in operations:</a:t>
            </a:r>
            <a:endParaRPr lang="en-US" sz="3600" dirty="0">
              <a:solidFill>
                <a:srgbClr val="C00000"/>
              </a:solidFill>
            </a:endParaRPr>
          </a:p>
          <a:p>
            <a:pPr>
              <a:buNone/>
            </a:pPr>
            <a:r>
              <a:rPr lang="en-US" dirty="0"/>
              <a:t> </a:t>
            </a:r>
          </a:p>
          <a:p>
            <a:pPr>
              <a:buNone/>
            </a:pPr>
            <a:r>
              <a:rPr lang="en-US" dirty="0">
                <a:solidFill>
                  <a:srgbClr val="002060"/>
                </a:solidFill>
              </a:rPr>
              <a:t>ENCEP Eta Model: </a:t>
            </a:r>
          </a:p>
          <a:p>
            <a:pPr>
              <a:buNone/>
            </a:pPr>
            <a:r>
              <a:rPr lang="en-US" dirty="0">
                <a:solidFill>
                  <a:srgbClr val="002060"/>
                </a:solidFill>
              </a:rPr>
              <a:t> </a:t>
            </a:r>
          </a:p>
          <a:p>
            <a:pPr>
              <a:buNone/>
            </a:pPr>
            <a:r>
              <a:rPr lang="en-US" dirty="0">
                <a:solidFill>
                  <a:srgbClr val="002060"/>
                </a:solidFill>
              </a:rPr>
              <a:t>Regional </a:t>
            </a:r>
            <a:r>
              <a:rPr lang="en-US" dirty="0" err="1">
                <a:solidFill>
                  <a:srgbClr val="002060"/>
                </a:solidFill>
              </a:rPr>
              <a:t>mesoscale</a:t>
            </a:r>
            <a:r>
              <a:rPr lang="en-US" dirty="0">
                <a:solidFill>
                  <a:srgbClr val="002060"/>
                </a:solidFill>
              </a:rPr>
              <a:t> model used by NOAA for forecasting.  Has 40 km resolution.  </a:t>
            </a:r>
          </a:p>
          <a:p>
            <a:pPr>
              <a:buNone/>
            </a:pPr>
            <a:r>
              <a:rPr lang="en-US" dirty="0">
                <a:solidFill>
                  <a:srgbClr val="002060"/>
                </a:solidFill>
              </a:rPr>
              <a:t> </a:t>
            </a:r>
          </a:p>
          <a:p>
            <a:pPr>
              <a:buNone/>
            </a:pPr>
            <a:r>
              <a:rPr lang="en-US" dirty="0">
                <a:solidFill>
                  <a:srgbClr val="002060"/>
                </a:solidFill>
              </a:rPr>
              <a:t>If NDVI is used as average index for a grid box large errors are obtained in Eta model output.  If NDVI is used in conjunction with area distribution within that box, a better output results from Eta model.</a:t>
            </a:r>
          </a:p>
          <a:p>
            <a:endParaRPr lang="en-US" dirty="0"/>
          </a:p>
          <a:p>
            <a:endParaRPr lang="en-US" dirty="0"/>
          </a:p>
        </p:txBody>
      </p:sp>
    </p:spTree>
    <p:extLst>
      <p:ext uri="{BB962C8B-B14F-4D97-AF65-F5344CB8AC3E}">
        <p14:creationId xmlns:p14="http://schemas.microsoft.com/office/powerpoint/2010/main" val="254143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152400" y="-590218"/>
            <a:ext cx="8610600" cy="7478970"/>
          </a:xfrm>
          <a:prstGeom prst="rect">
            <a:avLst/>
          </a:prstGeom>
          <a:noFill/>
          <a:ln w="9525">
            <a:noFill/>
            <a:miter lim="800000"/>
            <a:headEnd/>
            <a:tailEnd/>
          </a:ln>
        </p:spPr>
        <p:txBody>
          <a:bodyPr wrap="square" anchor="ctr">
            <a:spAutoFit/>
          </a:bodyPr>
          <a:lstStyle/>
          <a:p>
            <a:pPr eaLnBrk="0" hangingPunct="0"/>
            <a:r>
              <a:rPr lang="en-US" sz="3200" dirty="0">
                <a:solidFill>
                  <a:srgbClr val="C00000"/>
                </a:solidFill>
              </a:rPr>
              <a:t>What are TOA and Surface Fluxes? </a:t>
            </a:r>
            <a:endParaRPr lang="en-US" sz="3200" dirty="0" smtClean="0">
              <a:solidFill>
                <a:srgbClr val="C00000"/>
              </a:solidFill>
            </a:endParaRPr>
          </a:p>
          <a:p>
            <a:pPr eaLnBrk="0" hangingPunct="0"/>
            <a:r>
              <a:rPr lang="en-US" sz="3200" dirty="0">
                <a:solidFill>
                  <a:srgbClr val="C00000"/>
                </a:solidFill>
              </a:rPr>
              <a:t/>
            </a:r>
            <a:br>
              <a:rPr lang="en-US" sz="3200" dirty="0">
                <a:solidFill>
                  <a:srgbClr val="C00000"/>
                </a:solidFill>
              </a:rPr>
            </a:br>
            <a:r>
              <a:rPr lang="en-US" sz="2800" dirty="0">
                <a:solidFill>
                  <a:srgbClr val="002060"/>
                </a:solidFill>
              </a:rPr>
              <a:t>As the radiation from Sun reaches Earth it </a:t>
            </a:r>
            <a:r>
              <a:rPr lang="en-US" sz="2800" dirty="0" smtClean="0">
                <a:solidFill>
                  <a:srgbClr val="002060"/>
                </a:solidFill>
              </a:rPr>
              <a:t>first </a:t>
            </a:r>
            <a:r>
              <a:rPr lang="en-US" sz="2800" dirty="0">
                <a:solidFill>
                  <a:srgbClr val="002060"/>
                </a:solidFill>
              </a:rPr>
              <a:t>interacts with top of the atmosphere (TOA) layers</a:t>
            </a:r>
            <a:r>
              <a:rPr lang="en-US" sz="2800" dirty="0" smtClean="0">
                <a:solidFill>
                  <a:srgbClr val="002060"/>
                </a:solidFill>
              </a:rPr>
              <a:t>, </a:t>
            </a:r>
            <a:r>
              <a:rPr lang="en-US" sz="2800" dirty="0">
                <a:solidFill>
                  <a:srgbClr val="002060"/>
                </a:solidFill>
              </a:rPr>
              <a:t>then with various atmospheric layers containing </a:t>
            </a:r>
            <a:r>
              <a:rPr lang="en-US" sz="2800" dirty="0" smtClean="0">
                <a:solidFill>
                  <a:srgbClr val="002060"/>
                </a:solidFill>
              </a:rPr>
              <a:t>gases</a:t>
            </a:r>
            <a:r>
              <a:rPr lang="en-US" sz="2800" dirty="0">
                <a:solidFill>
                  <a:srgbClr val="002060"/>
                </a:solidFill>
              </a:rPr>
              <a:t>, clouds, aerosols, and/or other constituents </a:t>
            </a:r>
          </a:p>
          <a:p>
            <a:pPr eaLnBrk="0" hangingPunct="0"/>
            <a:r>
              <a:rPr lang="en-US" sz="2800" dirty="0">
                <a:solidFill>
                  <a:srgbClr val="002060"/>
                </a:solidFill>
              </a:rPr>
              <a:t>before reaching the surface. In each of these </a:t>
            </a:r>
            <a:r>
              <a:rPr lang="en-US" sz="2800" dirty="0" smtClean="0">
                <a:solidFill>
                  <a:srgbClr val="002060"/>
                </a:solidFill>
              </a:rPr>
              <a:t>material </a:t>
            </a:r>
            <a:r>
              <a:rPr lang="en-US" sz="2800" dirty="0">
                <a:solidFill>
                  <a:srgbClr val="002060"/>
                </a:solidFill>
              </a:rPr>
              <a:t>layers solar radiation is being scattered </a:t>
            </a:r>
            <a:r>
              <a:rPr lang="en-US" sz="2800" dirty="0" smtClean="0">
                <a:solidFill>
                  <a:srgbClr val="002060"/>
                </a:solidFill>
              </a:rPr>
              <a:t>and/or </a:t>
            </a:r>
            <a:r>
              <a:rPr lang="en-US" sz="2800" dirty="0">
                <a:solidFill>
                  <a:srgbClr val="002060"/>
                </a:solidFill>
              </a:rPr>
              <a:t>absorbed. Moreover, these </a:t>
            </a:r>
            <a:r>
              <a:rPr lang="en-US" sz="2800" dirty="0" smtClean="0">
                <a:solidFill>
                  <a:srgbClr val="002060"/>
                </a:solidFill>
              </a:rPr>
              <a:t>atmospheric </a:t>
            </a:r>
            <a:r>
              <a:rPr lang="en-US" sz="2800" dirty="0">
                <a:solidFill>
                  <a:srgbClr val="002060"/>
                </a:solidFill>
              </a:rPr>
              <a:t>and surface constituents emit their own share </a:t>
            </a:r>
            <a:r>
              <a:rPr lang="en-US" sz="2800" dirty="0" smtClean="0">
                <a:solidFill>
                  <a:srgbClr val="002060"/>
                </a:solidFill>
              </a:rPr>
              <a:t>of </a:t>
            </a:r>
            <a:r>
              <a:rPr lang="en-US" sz="2800" dirty="0">
                <a:solidFill>
                  <a:srgbClr val="002060"/>
                </a:solidFill>
              </a:rPr>
              <a:t>radiation. Due to the specifics </a:t>
            </a:r>
            <a:r>
              <a:rPr lang="en-US" sz="2800" dirty="0" smtClean="0">
                <a:solidFill>
                  <a:srgbClr val="002060"/>
                </a:solidFill>
              </a:rPr>
              <a:t>of </a:t>
            </a:r>
            <a:r>
              <a:rPr lang="en-US" sz="2800" dirty="0">
                <a:solidFill>
                  <a:srgbClr val="002060"/>
                </a:solidFill>
              </a:rPr>
              <a:t>this complex interaction, one can separate </a:t>
            </a:r>
            <a:r>
              <a:rPr lang="en-US" sz="2800" dirty="0" smtClean="0">
                <a:solidFill>
                  <a:srgbClr val="002060"/>
                </a:solidFill>
              </a:rPr>
              <a:t>its </a:t>
            </a:r>
            <a:r>
              <a:rPr lang="en-US" sz="2800" dirty="0">
                <a:solidFill>
                  <a:srgbClr val="002060"/>
                </a:solidFill>
              </a:rPr>
              <a:t>energetics it in two primary spectral parts: </a:t>
            </a:r>
            <a:endParaRPr lang="en-US" sz="2800" dirty="0" smtClean="0">
              <a:solidFill>
                <a:srgbClr val="002060"/>
              </a:solidFill>
            </a:endParaRPr>
          </a:p>
          <a:p>
            <a:pPr eaLnBrk="0" hangingPunct="0"/>
            <a:r>
              <a:rPr lang="en-US" sz="2800" dirty="0" smtClean="0">
                <a:solidFill>
                  <a:srgbClr val="002060"/>
                </a:solidFill>
              </a:rPr>
              <a:t>the </a:t>
            </a:r>
            <a:r>
              <a:rPr lang="en-US" sz="2800" dirty="0">
                <a:solidFill>
                  <a:srgbClr val="002060"/>
                </a:solidFill>
              </a:rPr>
              <a:t>shortwave (SW</a:t>
            </a:r>
            <a:r>
              <a:rPr lang="en-US" sz="2800" dirty="0" smtClean="0">
                <a:solidFill>
                  <a:srgbClr val="002060"/>
                </a:solidFill>
              </a:rPr>
              <a:t>) </a:t>
            </a:r>
            <a:r>
              <a:rPr lang="en-US" sz="2800" dirty="0">
                <a:solidFill>
                  <a:srgbClr val="002060"/>
                </a:solidFill>
              </a:rPr>
              <a:t>and </a:t>
            </a:r>
            <a:r>
              <a:rPr lang="en-US" sz="2800" dirty="0" smtClean="0">
                <a:solidFill>
                  <a:srgbClr val="002060"/>
                </a:solidFill>
              </a:rPr>
              <a:t>the </a:t>
            </a:r>
            <a:r>
              <a:rPr lang="en-US" sz="2800" dirty="0" err="1">
                <a:solidFill>
                  <a:srgbClr val="002060"/>
                </a:solidFill>
              </a:rPr>
              <a:t>longwave</a:t>
            </a:r>
            <a:r>
              <a:rPr lang="en-US" sz="2800" dirty="0">
                <a:solidFill>
                  <a:srgbClr val="002060"/>
                </a:solidFill>
              </a:rPr>
              <a:t> (LW). </a:t>
            </a:r>
            <a:endParaRPr lang="en-US" sz="2800" dirty="0" smtClean="0">
              <a:solidFill>
                <a:srgbClr val="002060"/>
              </a:solidFill>
            </a:endParaRPr>
          </a:p>
          <a:p>
            <a:pPr eaLnBrk="0" hangingPunct="0"/>
            <a:r>
              <a:rPr lang="en-US" sz="2800" dirty="0" smtClean="0">
                <a:solidFill>
                  <a:srgbClr val="002060"/>
                </a:solidFill>
              </a:rPr>
              <a:t>Depending </a:t>
            </a:r>
            <a:r>
              <a:rPr lang="en-US" sz="2800" dirty="0">
                <a:solidFill>
                  <a:srgbClr val="002060"/>
                </a:solidFill>
              </a:rPr>
              <a:t>on the specifics of </a:t>
            </a:r>
            <a:r>
              <a:rPr lang="en-US" sz="2800" dirty="0" smtClean="0">
                <a:solidFill>
                  <a:srgbClr val="002060"/>
                </a:solidFill>
              </a:rPr>
              <a:t>the </a:t>
            </a:r>
            <a:r>
              <a:rPr lang="en-US" sz="2800" dirty="0">
                <a:solidFill>
                  <a:srgbClr val="002060"/>
                </a:solidFill>
              </a:rPr>
              <a:t>physical processes under investigation, this </a:t>
            </a:r>
            <a:r>
              <a:rPr lang="en-US" sz="2800" dirty="0" smtClean="0">
                <a:solidFill>
                  <a:srgbClr val="002060"/>
                </a:solidFill>
              </a:rPr>
              <a:t>broad </a:t>
            </a:r>
            <a:r>
              <a:rPr lang="en-US" sz="2800" dirty="0">
                <a:solidFill>
                  <a:srgbClr val="002060"/>
                </a:solidFill>
              </a:rPr>
              <a:t>spectra can be further divided into finer </a:t>
            </a:r>
            <a:r>
              <a:rPr lang="en-US" sz="2800" dirty="0" smtClean="0">
                <a:solidFill>
                  <a:srgbClr val="002060"/>
                </a:solidFill>
              </a:rPr>
              <a:t>and </a:t>
            </a:r>
            <a:r>
              <a:rPr lang="en-US" sz="2800" dirty="0">
                <a:solidFill>
                  <a:srgbClr val="002060"/>
                </a:solidFill>
              </a:rPr>
              <a:t>finer spectral intervals. </a:t>
            </a:r>
          </a:p>
          <a:p>
            <a:pPr eaLnBrk="0" hangingPunct="0"/>
            <a:endParaRPr lang="en-US" sz="2400" dirty="0"/>
          </a:p>
        </p:txBody>
      </p:sp>
    </p:spTree>
    <p:extLst>
      <p:ext uri="{BB962C8B-B14F-4D97-AF65-F5344CB8AC3E}">
        <p14:creationId xmlns:p14="http://schemas.microsoft.com/office/powerpoint/2010/main" val="94332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563" t="30208" r="32031" b="12500"/>
          <a:stretch>
            <a:fillRect/>
          </a:stretch>
        </p:blipFill>
        <p:spPr bwMode="auto">
          <a:xfrm>
            <a:off x="1371600" y="166776"/>
            <a:ext cx="6248400" cy="64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995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057400"/>
            <a:ext cx="6781800" cy="1077218"/>
          </a:xfrm>
          <a:prstGeom prst="rect">
            <a:avLst/>
          </a:prstGeom>
        </p:spPr>
        <p:txBody>
          <a:bodyPr wrap="square">
            <a:spAutoFit/>
          </a:bodyPr>
          <a:lstStyle/>
          <a:p>
            <a:pPr eaLnBrk="0" hangingPunct="0">
              <a:buFontTx/>
              <a:buChar char="•"/>
            </a:pPr>
            <a:r>
              <a:rPr lang="en-US" sz="3200" dirty="0">
                <a:solidFill>
                  <a:srgbClr val="002060"/>
                </a:solidFill>
                <a:latin typeface="Palatino" charset="0"/>
              </a:rPr>
              <a:t>Compare With CERES TOA Fluxes</a:t>
            </a:r>
          </a:p>
          <a:p>
            <a:pPr eaLnBrk="0" hangingPunct="0">
              <a:buFontTx/>
              <a:buChar char="•"/>
            </a:pPr>
            <a:r>
              <a:rPr lang="en-US" sz="3200" dirty="0">
                <a:solidFill>
                  <a:srgbClr val="002060"/>
                </a:solidFill>
                <a:latin typeface="Palatino" charset="0"/>
              </a:rPr>
              <a:t> Adjust Appropriate Inputs</a:t>
            </a:r>
          </a:p>
        </p:txBody>
      </p:sp>
      <p:sp>
        <p:nvSpPr>
          <p:cNvPr id="4" name="Rectangle 3"/>
          <p:cNvSpPr/>
          <p:nvPr/>
        </p:nvSpPr>
        <p:spPr>
          <a:xfrm>
            <a:off x="457200" y="609600"/>
            <a:ext cx="8458200" cy="646331"/>
          </a:xfrm>
          <a:prstGeom prst="rect">
            <a:avLst/>
          </a:prstGeom>
        </p:spPr>
        <p:txBody>
          <a:bodyPr wrap="square">
            <a:spAutoFit/>
          </a:bodyPr>
          <a:lstStyle/>
          <a:p>
            <a:pPr algn="ctr" eaLnBrk="0" hangingPunct="0"/>
            <a:r>
              <a:rPr lang="en-US" sz="3600" dirty="0" smtClean="0">
                <a:solidFill>
                  <a:srgbClr val="C00000"/>
                </a:solidFill>
                <a:latin typeface="Palatino" charset="0"/>
              </a:rPr>
              <a:t>CERES </a:t>
            </a:r>
            <a:r>
              <a:rPr lang="en-US" sz="3600" dirty="0">
                <a:solidFill>
                  <a:srgbClr val="C00000"/>
                </a:solidFill>
                <a:latin typeface="Palatino" charset="0"/>
              </a:rPr>
              <a:t>Calculations of </a:t>
            </a:r>
            <a:r>
              <a:rPr lang="en-US" sz="3600" dirty="0" err="1">
                <a:solidFill>
                  <a:srgbClr val="C00000"/>
                </a:solidFill>
                <a:latin typeface="Palatino" charset="0"/>
              </a:rPr>
              <a:t>Radiative</a:t>
            </a:r>
            <a:r>
              <a:rPr lang="en-US" sz="3600" dirty="0">
                <a:solidFill>
                  <a:srgbClr val="C00000"/>
                </a:solidFill>
                <a:latin typeface="Palatino" charset="0"/>
              </a:rPr>
              <a:t> </a:t>
            </a:r>
            <a:r>
              <a:rPr lang="en-US" sz="3600" dirty="0" smtClean="0">
                <a:solidFill>
                  <a:srgbClr val="C00000"/>
                </a:solidFill>
                <a:latin typeface="Palatino" charset="0"/>
              </a:rPr>
              <a:t>Fluxes  </a:t>
            </a:r>
            <a:endParaRPr lang="en-US" sz="3600" dirty="0">
              <a:solidFill>
                <a:srgbClr val="C00000"/>
              </a:solidFill>
              <a:latin typeface="Palatino" charset="0"/>
            </a:endParaRPr>
          </a:p>
        </p:txBody>
      </p:sp>
    </p:spTree>
    <p:extLst>
      <p:ext uri="{BB962C8B-B14F-4D97-AF65-F5344CB8AC3E}">
        <p14:creationId xmlns:p14="http://schemas.microsoft.com/office/powerpoint/2010/main" val="330863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5878532"/>
          </a:xfrm>
          <a:prstGeom prst="rect">
            <a:avLst/>
          </a:prstGeom>
        </p:spPr>
        <p:txBody>
          <a:bodyPr wrap="square">
            <a:spAutoFit/>
          </a:bodyPr>
          <a:lstStyle/>
          <a:p>
            <a:r>
              <a:rPr lang="en-US" sz="2800" dirty="0" smtClean="0">
                <a:solidFill>
                  <a:srgbClr val="C00000"/>
                </a:solidFill>
              </a:rPr>
              <a:t>Physical Principles for shortwave fluxes</a:t>
            </a:r>
          </a:p>
          <a:p>
            <a:endParaRPr lang="en-US" sz="2800" dirty="0" smtClean="0">
              <a:solidFill>
                <a:srgbClr val="C00000"/>
              </a:solidFill>
            </a:endParaRPr>
          </a:p>
          <a:p>
            <a:r>
              <a:rPr lang="en-US" sz="3200" dirty="0" err="1" smtClean="0">
                <a:solidFill>
                  <a:srgbClr val="002060"/>
                </a:solidFill>
              </a:rPr>
              <a:t>Schmetz</a:t>
            </a:r>
            <a:r>
              <a:rPr lang="en-US" sz="3200" dirty="0" smtClean="0">
                <a:solidFill>
                  <a:srgbClr val="002060"/>
                </a:solidFill>
              </a:rPr>
              <a:t> (1989) has stressed the importance of the close linear coupling between SW (0.2–4</a:t>
            </a:r>
            <a:r>
              <a:rPr lang="en-US" sz="3200" i="1" dirty="0" smtClean="0">
                <a:solidFill>
                  <a:srgbClr val="002060"/>
                </a:solidFill>
              </a:rPr>
              <a:t>.0μm) reflected radiance </a:t>
            </a:r>
            <a:r>
              <a:rPr lang="en-US" sz="3200" dirty="0" smtClean="0">
                <a:solidFill>
                  <a:srgbClr val="002060"/>
                </a:solidFill>
              </a:rPr>
              <a:t>at the top of the atmosphere (albedo) and the surface irradiance. Cloud extinction (transmittance) and albedo are linearly related since atmospheric constituents do not emit radiation at solar wavelength. There is dependence on solar </a:t>
            </a:r>
            <a:r>
              <a:rPr lang="en-US" sz="3200" dirty="0" err="1" smtClean="0">
                <a:solidFill>
                  <a:srgbClr val="002060"/>
                </a:solidFill>
              </a:rPr>
              <a:t>enith</a:t>
            </a:r>
            <a:r>
              <a:rPr lang="en-US" sz="3200" dirty="0" smtClean="0">
                <a:solidFill>
                  <a:srgbClr val="002060"/>
                </a:solidFill>
              </a:rPr>
              <a:t> angle, gaseous and aerosol absorption and scattering, surface reflectivity, and clouds.</a:t>
            </a:r>
            <a:endParaRPr lang="en-US" sz="3200" dirty="0">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15400" cy="6832640"/>
          </a:xfrm>
          <a:prstGeom prst="rect">
            <a:avLst/>
          </a:prstGeom>
        </p:spPr>
        <p:txBody>
          <a:bodyPr wrap="square">
            <a:spAutoFit/>
          </a:bodyPr>
          <a:lstStyle/>
          <a:p>
            <a:r>
              <a:rPr lang="en-US" sz="2800" dirty="0" smtClean="0">
                <a:solidFill>
                  <a:srgbClr val="C00000"/>
                </a:solidFill>
              </a:rPr>
              <a:t>REVIEW OF SELECTED INFERENCE SCHEMES</a:t>
            </a:r>
          </a:p>
          <a:p>
            <a:endParaRPr lang="en-US" dirty="0" smtClean="0"/>
          </a:p>
          <a:p>
            <a:r>
              <a:rPr lang="en-US" sz="2800" dirty="0" smtClean="0">
                <a:solidFill>
                  <a:srgbClr val="002060"/>
                </a:solidFill>
              </a:rPr>
              <a:t>Methods spanning a wide range of complexities have been</a:t>
            </a:r>
          </a:p>
          <a:p>
            <a:r>
              <a:rPr lang="en-US" sz="2800" dirty="0" smtClean="0">
                <a:solidFill>
                  <a:srgbClr val="002060"/>
                </a:solidFill>
              </a:rPr>
              <a:t>developed to derive surface </a:t>
            </a:r>
            <a:r>
              <a:rPr lang="en-US" sz="2800" dirty="0" err="1" smtClean="0">
                <a:solidFill>
                  <a:srgbClr val="002060"/>
                </a:solidFill>
              </a:rPr>
              <a:t>radiative</a:t>
            </a:r>
            <a:r>
              <a:rPr lang="en-US" sz="2800" dirty="0" smtClean="0">
                <a:solidFill>
                  <a:srgbClr val="002060"/>
                </a:solidFill>
              </a:rPr>
              <a:t> fluxes from satellite</a:t>
            </a:r>
          </a:p>
          <a:p>
            <a:r>
              <a:rPr lang="en-US" sz="2800" dirty="0" smtClean="0">
                <a:solidFill>
                  <a:srgbClr val="002060"/>
                </a:solidFill>
              </a:rPr>
              <a:t>observations. Several have been reviewed in </a:t>
            </a:r>
            <a:r>
              <a:rPr lang="en-US" sz="2800" dirty="0" err="1" smtClean="0">
                <a:solidFill>
                  <a:srgbClr val="002060"/>
                </a:solidFill>
              </a:rPr>
              <a:t>Schmetz</a:t>
            </a:r>
            <a:endParaRPr lang="en-US" sz="2800" dirty="0" smtClean="0">
              <a:solidFill>
                <a:srgbClr val="002060"/>
              </a:solidFill>
            </a:endParaRPr>
          </a:p>
          <a:p>
            <a:r>
              <a:rPr lang="en-US" sz="2800" dirty="0" smtClean="0">
                <a:solidFill>
                  <a:srgbClr val="002060"/>
                </a:solidFill>
              </a:rPr>
              <a:t>(1989, 1991, 1993) who critically evaluated sensitivities to</a:t>
            </a:r>
          </a:p>
          <a:p>
            <a:r>
              <a:rPr lang="en-US" sz="2800" dirty="0" smtClean="0">
                <a:solidFill>
                  <a:srgbClr val="002060"/>
                </a:solidFill>
              </a:rPr>
              <a:t>input parameters, as well as the physical principles of these</a:t>
            </a:r>
          </a:p>
          <a:p>
            <a:r>
              <a:rPr lang="en-US" sz="2800" dirty="0" smtClean="0">
                <a:solidFill>
                  <a:srgbClr val="002060"/>
                </a:solidFill>
              </a:rPr>
              <a:t>methodologies. In this review, emphasis will be on methods</a:t>
            </a:r>
          </a:p>
          <a:p>
            <a:r>
              <a:rPr lang="en-US" sz="2800" dirty="0" smtClean="0">
                <a:solidFill>
                  <a:srgbClr val="002060"/>
                </a:solidFill>
              </a:rPr>
              <a:t>that have consistently provided data sets relevant in climate</a:t>
            </a:r>
          </a:p>
          <a:p>
            <a:r>
              <a:rPr lang="en-US" sz="2800" dirty="0" smtClean="0">
                <a:solidFill>
                  <a:srgbClr val="002060"/>
                </a:solidFill>
              </a:rPr>
              <a:t>research. In reviews that followed, the different parts of</a:t>
            </a:r>
          </a:p>
          <a:p>
            <a:r>
              <a:rPr lang="en-US" sz="2800" dirty="0" smtClean="0">
                <a:solidFill>
                  <a:srgbClr val="002060"/>
                </a:solidFill>
              </a:rPr>
              <a:t>the spectrum were discussed independently. The current</a:t>
            </a:r>
          </a:p>
          <a:p>
            <a:r>
              <a:rPr lang="en-US" sz="2800" dirty="0" smtClean="0">
                <a:solidFill>
                  <a:srgbClr val="002060"/>
                </a:solidFill>
              </a:rPr>
              <a:t>status of SW retrievals is summarized in Pinker </a:t>
            </a:r>
            <a:r>
              <a:rPr lang="en-US" sz="2800" i="1" dirty="0" smtClean="0">
                <a:solidFill>
                  <a:srgbClr val="002060"/>
                </a:solidFill>
              </a:rPr>
              <a:t>et al. (1995)</a:t>
            </a:r>
          </a:p>
          <a:p>
            <a:r>
              <a:rPr lang="en-US" sz="2800" dirty="0" smtClean="0">
                <a:solidFill>
                  <a:srgbClr val="002060"/>
                </a:solidFill>
              </a:rPr>
              <a:t>and Whitlock </a:t>
            </a:r>
            <a:r>
              <a:rPr lang="en-US" sz="2800" i="1" dirty="0" smtClean="0">
                <a:solidFill>
                  <a:srgbClr val="002060"/>
                </a:solidFill>
              </a:rPr>
              <a:t>et al. (1995). Methods for deriving PAR are</a:t>
            </a:r>
          </a:p>
          <a:p>
            <a:r>
              <a:rPr lang="en-US" sz="2800" dirty="0" smtClean="0">
                <a:solidFill>
                  <a:srgbClr val="002060"/>
                </a:solidFill>
              </a:rPr>
              <a:t>described in </a:t>
            </a:r>
            <a:r>
              <a:rPr lang="en-US" sz="2800" dirty="0" err="1" smtClean="0">
                <a:solidFill>
                  <a:srgbClr val="002060"/>
                </a:solidFill>
              </a:rPr>
              <a:t>Frouin</a:t>
            </a:r>
            <a:r>
              <a:rPr lang="en-US" sz="2800" dirty="0" smtClean="0">
                <a:solidFill>
                  <a:srgbClr val="002060"/>
                </a:solidFill>
              </a:rPr>
              <a:t> and Pinker (1995). A summary of</a:t>
            </a:r>
          </a:p>
          <a:p>
            <a:r>
              <a:rPr lang="en-US" sz="2800" dirty="0" smtClean="0">
                <a:solidFill>
                  <a:srgbClr val="002060"/>
                </a:solidFill>
              </a:rPr>
              <a:t>current and future satellite observations of relevance for</a:t>
            </a:r>
          </a:p>
          <a:p>
            <a:r>
              <a:rPr lang="en-US" sz="2800" dirty="0" smtClean="0">
                <a:solidFill>
                  <a:srgbClr val="002060"/>
                </a:solidFill>
              </a:rPr>
              <a:t>SRB research is presented in </a:t>
            </a:r>
            <a:r>
              <a:rPr lang="en-US" sz="2800" dirty="0" err="1" smtClean="0">
                <a:solidFill>
                  <a:srgbClr val="002060"/>
                </a:solidFill>
              </a:rPr>
              <a:t>Wielicki</a:t>
            </a:r>
            <a:r>
              <a:rPr lang="en-US" sz="2800" dirty="0" smtClean="0">
                <a:solidFill>
                  <a:srgbClr val="002060"/>
                </a:solidFill>
              </a:rPr>
              <a:t> </a:t>
            </a:r>
            <a:r>
              <a:rPr lang="en-US" sz="2800" i="1" dirty="0" smtClean="0">
                <a:solidFill>
                  <a:srgbClr val="002060"/>
                </a:solidFill>
              </a:rPr>
              <a:t>et al. (1995).</a:t>
            </a:r>
            <a:endParaRPr lang="en-US" sz="2800" dirty="0">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8915400" cy="6555641"/>
          </a:xfrm>
          <a:prstGeom prst="rect">
            <a:avLst/>
          </a:prstGeom>
        </p:spPr>
        <p:txBody>
          <a:bodyPr wrap="square">
            <a:spAutoFit/>
          </a:bodyPr>
          <a:lstStyle/>
          <a:p>
            <a:r>
              <a:rPr lang="en-US" sz="2800" dirty="0">
                <a:solidFill>
                  <a:srgbClr val="002060"/>
                </a:solidFill>
              </a:rPr>
              <a:t>T</a:t>
            </a:r>
            <a:r>
              <a:rPr lang="en-US" sz="2800" dirty="0" smtClean="0">
                <a:solidFill>
                  <a:srgbClr val="002060"/>
                </a:solidFill>
              </a:rPr>
              <a:t>he radiation travels through the atmosphere (determined by the solar zenith angle), and to a lesser degree, on the albedo of the surface. Once  transmittance (</a:t>
            </a:r>
            <a:r>
              <a:rPr lang="en-US" sz="2800" i="1" dirty="0" smtClean="0">
                <a:solidFill>
                  <a:srgbClr val="002060"/>
                </a:solidFill>
              </a:rPr>
              <a:t>T) is known, surface downward flux is </a:t>
            </a:r>
            <a:r>
              <a:rPr lang="en-US" sz="2800" dirty="0" smtClean="0">
                <a:solidFill>
                  <a:srgbClr val="002060"/>
                </a:solidFill>
              </a:rPr>
              <a:t>obtained as </a:t>
            </a:r>
            <a:r>
              <a:rPr lang="en-US" sz="2800" i="1" dirty="0" err="1" smtClean="0">
                <a:solidFill>
                  <a:srgbClr val="002060"/>
                </a:solidFill>
              </a:rPr>
              <a:t>F</a:t>
            </a:r>
            <a:r>
              <a:rPr lang="en-US" sz="2800" i="1" baseline="-25000" dirty="0" err="1" smtClean="0">
                <a:solidFill>
                  <a:srgbClr val="002060"/>
                </a:solidFill>
              </a:rPr>
              <a:t>sd</a:t>
            </a:r>
            <a:r>
              <a:rPr lang="en-US" sz="2800" i="1" dirty="0" smtClean="0">
                <a:solidFill>
                  <a:srgbClr val="002060"/>
                </a:solidFill>
              </a:rPr>
              <a:t> = </a:t>
            </a:r>
            <a:r>
              <a:rPr lang="en-US" sz="2800" i="1" dirty="0" err="1" smtClean="0">
                <a:solidFill>
                  <a:srgbClr val="002060"/>
                </a:solidFill>
              </a:rPr>
              <a:t>TF</a:t>
            </a:r>
            <a:r>
              <a:rPr lang="en-US" sz="2800" i="1" baseline="-25000" dirty="0" err="1" smtClean="0">
                <a:solidFill>
                  <a:srgbClr val="002060"/>
                </a:solidFill>
              </a:rPr>
              <a:t>td</a:t>
            </a:r>
            <a:r>
              <a:rPr lang="en-US" sz="2800" i="1" dirty="0" smtClean="0">
                <a:solidFill>
                  <a:srgbClr val="002060"/>
                </a:solidFill>
              </a:rPr>
              <a:t> . The algorithm estimates T from</a:t>
            </a:r>
          </a:p>
          <a:p>
            <a:r>
              <a:rPr lang="en-US" sz="2800" dirty="0" smtClean="0">
                <a:solidFill>
                  <a:srgbClr val="002060"/>
                </a:solidFill>
              </a:rPr>
              <a:t>satellite-derived TOA </a:t>
            </a:r>
            <a:r>
              <a:rPr lang="en-US" sz="2800" dirty="0" err="1" smtClean="0">
                <a:solidFill>
                  <a:srgbClr val="002060"/>
                </a:solidFill>
              </a:rPr>
              <a:t>albedo</a:t>
            </a:r>
            <a:r>
              <a:rPr lang="en-US" sz="2800" dirty="0" smtClean="0">
                <a:solidFill>
                  <a:srgbClr val="002060"/>
                </a:solidFill>
              </a:rPr>
              <a:t>. Once </a:t>
            </a:r>
            <a:r>
              <a:rPr lang="en-US" sz="2800" i="1" dirty="0" err="1" smtClean="0">
                <a:solidFill>
                  <a:srgbClr val="002060"/>
                </a:solidFill>
              </a:rPr>
              <a:t>F</a:t>
            </a:r>
            <a:r>
              <a:rPr lang="en-US" sz="2800" i="1" baseline="-25000" dirty="0" err="1" smtClean="0">
                <a:solidFill>
                  <a:srgbClr val="002060"/>
                </a:solidFill>
              </a:rPr>
              <a:t>sd</a:t>
            </a:r>
            <a:r>
              <a:rPr lang="en-US" sz="2800" i="1" baseline="-25000" dirty="0" smtClean="0">
                <a:solidFill>
                  <a:srgbClr val="002060"/>
                </a:solidFill>
              </a:rPr>
              <a:t> </a:t>
            </a:r>
            <a:r>
              <a:rPr lang="en-US" sz="2800" i="1" dirty="0" smtClean="0">
                <a:solidFill>
                  <a:srgbClr val="002060"/>
                </a:solidFill>
              </a:rPr>
              <a:t>is known, upward</a:t>
            </a:r>
          </a:p>
          <a:p>
            <a:r>
              <a:rPr lang="en-US" sz="2800" dirty="0" smtClean="0">
                <a:solidFill>
                  <a:srgbClr val="002060"/>
                </a:solidFill>
              </a:rPr>
              <a:t>flux at the surface (</a:t>
            </a:r>
            <a:r>
              <a:rPr lang="en-US" sz="2800" i="1" dirty="0" err="1" smtClean="0">
                <a:solidFill>
                  <a:srgbClr val="002060"/>
                </a:solidFill>
              </a:rPr>
              <a:t>F</a:t>
            </a:r>
            <a:r>
              <a:rPr lang="en-US" sz="2800" i="1" baseline="-25000" dirty="0" err="1" smtClean="0">
                <a:solidFill>
                  <a:srgbClr val="002060"/>
                </a:solidFill>
              </a:rPr>
              <a:t>su</a:t>
            </a:r>
            <a:r>
              <a:rPr lang="en-US" sz="2800" i="1" dirty="0" smtClean="0">
                <a:solidFill>
                  <a:srgbClr val="002060"/>
                </a:solidFill>
              </a:rPr>
              <a:t>) is calculated as </a:t>
            </a:r>
            <a:r>
              <a:rPr lang="en-US" sz="2800" i="1" dirty="0" err="1" smtClean="0">
                <a:solidFill>
                  <a:srgbClr val="002060"/>
                </a:solidFill>
              </a:rPr>
              <a:t>F</a:t>
            </a:r>
            <a:r>
              <a:rPr lang="en-US" sz="2800" i="1" baseline="-25000" dirty="0" err="1" smtClean="0">
                <a:solidFill>
                  <a:srgbClr val="002060"/>
                </a:solidFill>
              </a:rPr>
              <a:t>su</a:t>
            </a:r>
            <a:r>
              <a:rPr lang="en-US" sz="2800" i="1" dirty="0" smtClean="0">
                <a:solidFill>
                  <a:srgbClr val="002060"/>
                </a:solidFill>
              </a:rPr>
              <a:t> = </a:t>
            </a:r>
            <a:r>
              <a:rPr lang="en-US" sz="2800" i="1" dirty="0" err="1" smtClean="0">
                <a:solidFill>
                  <a:srgbClr val="002060"/>
                </a:solidFill>
              </a:rPr>
              <a:t>A</a:t>
            </a:r>
            <a:r>
              <a:rPr lang="en-US" sz="2800" i="1" baseline="-25000" dirty="0" err="1" smtClean="0">
                <a:solidFill>
                  <a:srgbClr val="002060"/>
                </a:solidFill>
              </a:rPr>
              <a:t>s</a:t>
            </a:r>
            <a:r>
              <a:rPr lang="en-US" sz="2800" i="1" dirty="0" err="1" smtClean="0">
                <a:solidFill>
                  <a:srgbClr val="002060"/>
                </a:solidFill>
              </a:rPr>
              <a:t>F</a:t>
            </a:r>
            <a:r>
              <a:rPr lang="en-US" sz="2800" i="1" baseline="-25000" dirty="0" err="1" smtClean="0">
                <a:solidFill>
                  <a:srgbClr val="002060"/>
                </a:solidFill>
              </a:rPr>
              <a:t>sd</a:t>
            </a:r>
            <a:r>
              <a:rPr lang="en-US" sz="2800" i="1" dirty="0" smtClean="0">
                <a:solidFill>
                  <a:srgbClr val="002060"/>
                </a:solidFill>
              </a:rPr>
              <a:t>, where</a:t>
            </a:r>
          </a:p>
          <a:p>
            <a:r>
              <a:rPr lang="en-US" sz="2800" i="1" dirty="0" smtClean="0">
                <a:solidFill>
                  <a:srgbClr val="002060"/>
                </a:solidFill>
              </a:rPr>
              <a:t>As is surface </a:t>
            </a:r>
            <a:r>
              <a:rPr lang="en-US" sz="2800" i="1" dirty="0" err="1" smtClean="0">
                <a:solidFill>
                  <a:srgbClr val="002060"/>
                </a:solidFill>
              </a:rPr>
              <a:t>albedo</a:t>
            </a:r>
            <a:r>
              <a:rPr lang="en-US" sz="2800" i="1" dirty="0" smtClean="0">
                <a:solidFill>
                  <a:srgbClr val="002060"/>
                </a:solidFill>
              </a:rPr>
              <a:t>. Similarly, flux reflected to space by</a:t>
            </a:r>
          </a:p>
          <a:p>
            <a:r>
              <a:rPr lang="en-US" sz="2800" dirty="0" smtClean="0">
                <a:solidFill>
                  <a:srgbClr val="002060"/>
                </a:solidFill>
              </a:rPr>
              <a:t>the earth–atmosphere system (TOA upward flux, </a:t>
            </a:r>
            <a:r>
              <a:rPr lang="en-US" sz="2800" i="1" dirty="0" err="1" smtClean="0">
                <a:solidFill>
                  <a:srgbClr val="002060"/>
                </a:solidFill>
              </a:rPr>
              <a:t>F</a:t>
            </a:r>
            <a:r>
              <a:rPr lang="en-US" sz="2800" i="1" baseline="-25000" dirty="0" err="1" smtClean="0">
                <a:solidFill>
                  <a:srgbClr val="002060"/>
                </a:solidFill>
              </a:rPr>
              <a:t>tu</a:t>
            </a:r>
            <a:r>
              <a:rPr lang="en-US" sz="2800" i="1" dirty="0" smtClean="0">
                <a:solidFill>
                  <a:srgbClr val="002060"/>
                </a:solidFill>
              </a:rPr>
              <a:t>) is</a:t>
            </a:r>
          </a:p>
          <a:p>
            <a:r>
              <a:rPr lang="en-US" sz="2800" dirty="0" smtClean="0">
                <a:solidFill>
                  <a:srgbClr val="002060"/>
                </a:solidFill>
              </a:rPr>
              <a:t>obtained from the product of </a:t>
            </a:r>
            <a:r>
              <a:rPr lang="en-US" sz="2800" i="1" dirty="0" err="1" smtClean="0">
                <a:solidFill>
                  <a:srgbClr val="002060"/>
                </a:solidFill>
              </a:rPr>
              <a:t>F</a:t>
            </a:r>
            <a:r>
              <a:rPr lang="en-US" sz="2800" i="1" baseline="-25000" dirty="0" err="1" smtClean="0">
                <a:solidFill>
                  <a:srgbClr val="002060"/>
                </a:solidFill>
              </a:rPr>
              <a:t>td</a:t>
            </a:r>
            <a:r>
              <a:rPr lang="en-US" sz="2800" i="1" dirty="0" smtClean="0">
                <a:solidFill>
                  <a:srgbClr val="002060"/>
                </a:solidFill>
              </a:rPr>
              <a:t> and the TOA </a:t>
            </a:r>
            <a:r>
              <a:rPr lang="en-US" sz="2800" i="1" dirty="0" err="1" smtClean="0">
                <a:solidFill>
                  <a:srgbClr val="002060"/>
                </a:solidFill>
              </a:rPr>
              <a:t>albedo</a:t>
            </a:r>
            <a:r>
              <a:rPr lang="en-US" sz="2800" i="1" dirty="0" smtClean="0">
                <a:solidFill>
                  <a:srgbClr val="002060"/>
                </a:solidFill>
              </a:rPr>
              <a:t> (A</a:t>
            </a:r>
            <a:r>
              <a:rPr lang="en-US" sz="2800" i="1" baseline="-25000" dirty="0" smtClean="0">
                <a:solidFill>
                  <a:srgbClr val="002060"/>
                </a:solidFill>
              </a:rPr>
              <a:t>t</a:t>
            </a:r>
            <a:r>
              <a:rPr lang="en-US" sz="2800" i="1" dirty="0" smtClean="0">
                <a:solidFill>
                  <a:srgbClr val="002060"/>
                </a:solidFill>
              </a:rPr>
              <a:t> ),</a:t>
            </a:r>
          </a:p>
          <a:p>
            <a:r>
              <a:rPr lang="en-US" sz="2800" dirty="0" smtClean="0">
                <a:solidFill>
                  <a:srgbClr val="002060"/>
                </a:solidFill>
              </a:rPr>
              <a:t>namely, </a:t>
            </a:r>
            <a:r>
              <a:rPr lang="en-US" sz="2800" i="1" dirty="0" err="1" smtClean="0">
                <a:solidFill>
                  <a:srgbClr val="002060"/>
                </a:solidFill>
              </a:rPr>
              <a:t>F</a:t>
            </a:r>
            <a:r>
              <a:rPr lang="en-US" sz="2800" i="1" baseline="-25000" dirty="0" err="1" smtClean="0">
                <a:solidFill>
                  <a:srgbClr val="002060"/>
                </a:solidFill>
              </a:rPr>
              <a:t>tu</a:t>
            </a:r>
            <a:r>
              <a:rPr lang="en-US" sz="2800" i="1" dirty="0" smtClean="0">
                <a:solidFill>
                  <a:srgbClr val="002060"/>
                </a:solidFill>
              </a:rPr>
              <a:t> = </a:t>
            </a:r>
            <a:r>
              <a:rPr lang="en-US" sz="2800" i="1" dirty="0" err="1" smtClean="0">
                <a:solidFill>
                  <a:srgbClr val="002060"/>
                </a:solidFill>
              </a:rPr>
              <a:t>A</a:t>
            </a:r>
            <a:r>
              <a:rPr lang="en-US" sz="2800" i="1" baseline="-25000" dirty="0" err="1" smtClean="0">
                <a:solidFill>
                  <a:srgbClr val="002060"/>
                </a:solidFill>
              </a:rPr>
              <a:t>t</a:t>
            </a:r>
            <a:r>
              <a:rPr lang="en-US" sz="2800" i="1" dirty="0" err="1" smtClean="0">
                <a:solidFill>
                  <a:srgbClr val="002060"/>
                </a:solidFill>
              </a:rPr>
              <a:t>F</a:t>
            </a:r>
            <a:r>
              <a:rPr lang="en-US" sz="2800" i="1" baseline="-25000" dirty="0" err="1" smtClean="0">
                <a:solidFill>
                  <a:srgbClr val="002060"/>
                </a:solidFill>
              </a:rPr>
              <a:t>td</a:t>
            </a:r>
            <a:r>
              <a:rPr lang="en-US" sz="2800" i="1" dirty="0" smtClean="0">
                <a:solidFill>
                  <a:srgbClr val="002060"/>
                </a:solidFill>
              </a:rPr>
              <a:t> . T is determined from a comparison</a:t>
            </a:r>
          </a:p>
          <a:p>
            <a:r>
              <a:rPr lang="en-US" sz="2800" dirty="0" smtClean="0">
                <a:solidFill>
                  <a:srgbClr val="002060"/>
                </a:solidFill>
              </a:rPr>
              <a:t>of modeled values of shortwave (0.2–4</a:t>
            </a:r>
            <a:r>
              <a:rPr lang="en-US" sz="2800" i="1" dirty="0" smtClean="0">
                <a:solidFill>
                  <a:srgbClr val="002060"/>
                </a:solidFill>
              </a:rPr>
              <a:t>.0μm) TOA</a:t>
            </a:r>
          </a:p>
          <a:p>
            <a:r>
              <a:rPr lang="en-US" sz="2800" dirty="0" err="1" smtClean="0">
                <a:solidFill>
                  <a:srgbClr val="002060"/>
                </a:solidFill>
              </a:rPr>
              <a:t>albedos</a:t>
            </a:r>
            <a:r>
              <a:rPr lang="en-US" sz="2800" dirty="0" smtClean="0">
                <a:solidFill>
                  <a:srgbClr val="002060"/>
                </a:solidFill>
              </a:rPr>
              <a:t> to shortwave TOA </a:t>
            </a:r>
            <a:r>
              <a:rPr lang="en-US" sz="2800" dirty="0" err="1" smtClean="0">
                <a:solidFill>
                  <a:srgbClr val="002060"/>
                </a:solidFill>
              </a:rPr>
              <a:t>albedo</a:t>
            </a:r>
            <a:r>
              <a:rPr lang="en-US" sz="2800" dirty="0" smtClean="0">
                <a:solidFill>
                  <a:srgbClr val="002060"/>
                </a:solidFill>
              </a:rPr>
              <a:t> obtained from satellite</a:t>
            </a:r>
          </a:p>
          <a:p>
            <a:r>
              <a:rPr lang="en-US" sz="2800" dirty="0" smtClean="0">
                <a:solidFill>
                  <a:srgbClr val="002060"/>
                </a:solidFill>
              </a:rPr>
              <a:t>measurement, and transmittance corresponding to modeled</a:t>
            </a:r>
          </a:p>
          <a:p>
            <a:r>
              <a:rPr lang="en-US" sz="2800" dirty="0" smtClean="0">
                <a:solidFill>
                  <a:srgbClr val="002060"/>
                </a:solidFill>
              </a:rPr>
              <a:t>TOA albedo that matches satellite-derived value is selected.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16" y="216568"/>
            <a:ext cx="8763000" cy="6001643"/>
          </a:xfrm>
          <a:prstGeom prst="rect">
            <a:avLst/>
          </a:prstGeom>
        </p:spPr>
        <p:txBody>
          <a:bodyPr wrap="square">
            <a:spAutoFit/>
          </a:bodyPr>
          <a:lstStyle/>
          <a:p>
            <a:r>
              <a:rPr lang="en-US" sz="3200" dirty="0">
                <a:solidFill>
                  <a:srgbClr val="002060"/>
                </a:solidFill>
              </a:rPr>
              <a:t>For practical reasons, pairs of albedos and </a:t>
            </a:r>
            <a:r>
              <a:rPr lang="en-US" sz="3200" dirty="0" smtClean="0">
                <a:solidFill>
                  <a:srgbClr val="002060"/>
                </a:solidFill>
              </a:rPr>
              <a:t>transmittances are </a:t>
            </a:r>
            <a:r>
              <a:rPr lang="en-US" sz="3200" dirty="0">
                <a:solidFill>
                  <a:srgbClr val="002060"/>
                </a:solidFill>
              </a:rPr>
              <a:t>calculated for atmospheres with a nonreflecting </a:t>
            </a:r>
            <a:r>
              <a:rPr lang="en-US" sz="3200" dirty="0" smtClean="0">
                <a:solidFill>
                  <a:srgbClr val="002060"/>
                </a:solidFill>
              </a:rPr>
              <a:t>lower boundary</a:t>
            </a:r>
            <a:r>
              <a:rPr lang="en-US" sz="3200" dirty="0">
                <a:solidFill>
                  <a:srgbClr val="002060"/>
                </a:solidFill>
              </a:rPr>
              <a:t>. Surface reflection is added in a separate step.</a:t>
            </a:r>
          </a:p>
          <a:p>
            <a:r>
              <a:rPr lang="en-US" sz="3200" dirty="0">
                <a:solidFill>
                  <a:srgbClr val="002060"/>
                </a:solidFill>
              </a:rPr>
              <a:t>Modeled TOA albedos and corresponding </a:t>
            </a:r>
            <a:r>
              <a:rPr lang="en-US" sz="3200" dirty="0" smtClean="0">
                <a:solidFill>
                  <a:srgbClr val="002060"/>
                </a:solidFill>
              </a:rPr>
              <a:t>transmittances can </a:t>
            </a:r>
            <a:r>
              <a:rPr lang="en-US" sz="3200" dirty="0">
                <a:solidFill>
                  <a:srgbClr val="002060"/>
                </a:solidFill>
              </a:rPr>
              <a:t>be calculated spectrally for discrete values of </a:t>
            </a:r>
            <a:r>
              <a:rPr lang="en-US" sz="3200" dirty="0" smtClean="0">
                <a:solidFill>
                  <a:srgbClr val="002060"/>
                </a:solidFill>
              </a:rPr>
              <a:t>solar zenith </a:t>
            </a:r>
            <a:r>
              <a:rPr lang="en-US" sz="3200" dirty="0">
                <a:solidFill>
                  <a:srgbClr val="002060"/>
                </a:solidFill>
              </a:rPr>
              <a:t>angle, amount of water vapor and ozone, aerosol </a:t>
            </a:r>
            <a:r>
              <a:rPr lang="en-US" sz="3200" dirty="0" smtClean="0">
                <a:solidFill>
                  <a:srgbClr val="002060"/>
                </a:solidFill>
              </a:rPr>
              <a:t>and cloud </a:t>
            </a:r>
            <a:r>
              <a:rPr lang="en-US" sz="3200" dirty="0">
                <a:solidFill>
                  <a:srgbClr val="002060"/>
                </a:solidFill>
              </a:rPr>
              <a:t>optical thickness, using a </a:t>
            </a:r>
            <a:r>
              <a:rPr lang="en-US" sz="3200" dirty="0" err="1">
                <a:solidFill>
                  <a:srgbClr val="002060"/>
                </a:solidFill>
              </a:rPr>
              <a:t>radiative</a:t>
            </a:r>
            <a:r>
              <a:rPr lang="en-US" sz="3200" dirty="0">
                <a:solidFill>
                  <a:srgbClr val="002060"/>
                </a:solidFill>
              </a:rPr>
              <a:t> transfer method </a:t>
            </a:r>
            <a:r>
              <a:rPr lang="en-US" sz="3200" dirty="0" smtClean="0">
                <a:solidFill>
                  <a:srgbClr val="002060"/>
                </a:solidFill>
              </a:rPr>
              <a:t>of preference</a:t>
            </a:r>
            <a:r>
              <a:rPr lang="en-US" sz="3200" dirty="0">
                <a:solidFill>
                  <a:srgbClr val="002060"/>
                </a:solidFill>
              </a:rPr>
              <a:t>. </a:t>
            </a:r>
            <a:r>
              <a:rPr lang="en-US" sz="3200" dirty="0" err="1">
                <a:solidFill>
                  <a:srgbClr val="002060"/>
                </a:solidFill>
              </a:rPr>
              <a:t>Radiative</a:t>
            </a:r>
            <a:r>
              <a:rPr lang="en-US" sz="3200" dirty="0">
                <a:solidFill>
                  <a:srgbClr val="002060"/>
                </a:solidFill>
              </a:rPr>
              <a:t> properties of aerosols and clouds </a:t>
            </a:r>
            <a:r>
              <a:rPr lang="en-US" sz="3200" dirty="0" smtClean="0">
                <a:solidFill>
                  <a:srgbClr val="002060"/>
                </a:solidFill>
              </a:rPr>
              <a:t>can be </a:t>
            </a:r>
            <a:r>
              <a:rPr lang="en-US" sz="3200" dirty="0">
                <a:solidFill>
                  <a:srgbClr val="002060"/>
                </a:solidFill>
              </a:rPr>
              <a:t>obtained from the independent sources. </a:t>
            </a:r>
            <a:r>
              <a:rPr lang="en-US" sz="3200" dirty="0" smtClean="0">
                <a:solidFill>
                  <a:srgbClr val="002060"/>
                </a:solidFill>
              </a:rPr>
              <a:t>or </a:t>
            </a:r>
            <a:r>
              <a:rPr lang="en-US" sz="3200" dirty="0">
                <a:solidFill>
                  <a:srgbClr val="002060"/>
                </a:solidFill>
              </a:rPr>
              <a:t>others. </a:t>
            </a:r>
          </a:p>
        </p:txBody>
      </p:sp>
    </p:spTree>
    <p:extLst>
      <p:ext uri="{BB962C8B-B14F-4D97-AF65-F5344CB8AC3E}">
        <p14:creationId xmlns:p14="http://schemas.microsoft.com/office/powerpoint/2010/main" val="110152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763000" cy="6186309"/>
          </a:xfrm>
          <a:prstGeom prst="rect">
            <a:avLst/>
          </a:prstGeom>
        </p:spPr>
        <p:txBody>
          <a:bodyPr wrap="square">
            <a:spAutoFit/>
          </a:bodyPr>
          <a:lstStyle/>
          <a:p>
            <a:r>
              <a:rPr lang="en-US" sz="3600" dirty="0">
                <a:solidFill>
                  <a:srgbClr val="002060"/>
                </a:solidFill>
              </a:rPr>
              <a:t>Absorption by ozone and water vapor needs to be parameterized, for example, as proposed by </a:t>
            </a:r>
            <a:r>
              <a:rPr lang="en-US" sz="3600" dirty="0" err="1">
                <a:solidFill>
                  <a:srgbClr val="002060"/>
                </a:solidFill>
              </a:rPr>
              <a:t>Ramaswamy</a:t>
            </a:r>
            <a:r>
              <a:rPr lang="en-US" sz="3600" dirty="0">
                <a:solidFill>
                  <a:srgbClr val="002060"/>
                </a:solidFill>
              </a:rPr>
              <a:t> and </a:t>
            </a:r>
            <a:r>
              <a:rPr lang="en-US" sz="3600" dirty="0" err="1">
                <a:solidFill>
                  <a:srgbClr val="002060"/>
                </a:solidFill>
              </a:rPr>
              <a:t>Freidenreich</a:t>
            </a:r>
            <a:r>
              <a:rPr lang="en-US" sz="3600" dirty="0">
                <a:solidFill>
                  <a:srgbClr val="002060"/>
                </a:solidFill>
              </a:rPr>
              <a:t> (1992</a:t>
            </a:r>
            <a:r>
              <a:rPr lang="en-US" sz="3600" dirty="0" smtClean="0">
                <a:solidFill>
                  <a:srgbClr val="002060"/>
                </a:solidFill>
              </a:rPr>
              <a:t>).</a:t>
            </a:r>
          </a:p>
          <a:p>
            <a:r>
              <a:rPr lang="en-US" sz="3600" dirty="0" smtClean="0">
                <a:solidFill>
                  <a:srgbClr val="002060"/>
                </a:solidFill>
              </a:rPr>
              <a:t>The </a:t>
            </a:r>
            <a:r>
              <a:rPr lang="en-US" sz="3600" dirty="0">
                <a:solidFill>
                  <a:srgbClr val="002060"/>
                </a:solidFill>
              </a:rPr>
              <a:t>albedo-transmittance pairs are made </a:t>
            </a:r>
            <a:r>
              <a:rPr lang="en-US" sz="3600" dirty="0" smtClean="0">
                <a:solidFill>
                  <a:srgbClr val="002060"/>
                </a:solidFill>
              </a:rPr>
              <a:t>available in </a:t>
            </a:r>
            <a:r>
              <a:rPr lang="en-US" sz="3600" dirty="0">
                <a:solidFill>
                  <a:srgbClr val="002060"/>
                </a:solidFill>
              </a:rPr>
              <a:t>a lookup table for the algorithm separately for </a:t>
            </a:r>
            <a:r>
              <a:rPr lang="en-US" sz="3600" dirty="0" smtClean="0">
                <a:solidFill>
                  <a:srgbClr val="002060"/>
                </a:solidFill>
              </a:rPr>
              <a:t>clear and </a:t>
            </a:r>
            <a:r>
              <a:rPr lang="en-US" sz="3600" dirty="0">
                <a:solidFill>
                  <a:srgbClr val="002060"/>
                </a:solidFill>
              </a:rPr>
              <a:t>cloudy atmospheres, and the flux transmittances for clear and cloudy skies are determined by matching the</a:t>
            </a:r>
          </a:p>
          <a:p>
            <a:r>
              <a:rPr lang="en-US" sz="3600" dirty="0">
                <a:solidFill>
                  <a:srgbClr val="002060"/>
                </a:solidFill>
              </a:rPr>
              <a:t>satellite-observed clear and cloudy shortwave TOA albedos, respectively</a:t>
            </a:r>
            <a:r>
              <a:rPr lang="en-US" sz="3600" dirty="0"/>
              <a:t>.</a:t>
            </a:r>
          </a:p>
        </p:txBody>
      </p:sp>
    </p:spTree>
    <p:extLst>
      <p:ext uri="{BB962C8B-B14F-4D97-AF65-F5344CB8AC3E}">
        <p14:creationId xmlns:p14="http://schemas.microsoft.com/office/powerpoint/2010/main" val="262657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328" y="533400"/>
            <a:ext cx="49434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09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4" name="Rectangle 288"/>
          <p:cNvSpPr>
            <a:spLocks noChangeArrowheads="1"/>
          </p:cNvSpPr>
          <p:nvPr/>
        </p:nvSpPr>
        <p:spPr bwMode="auto">
          <a:xfrm>
            <a:off x="-1187450" y="6156325"/>
            <a:ext cx="949325" cy="2493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505" name="Group 297"/>
          <p:cNvGrpSpPr>
            <a:grpSpLocks/>
          </p:cNvGrpSpPr>
          <p:nvPr/>
        </p:nvGrpSpPr>
        <p:grpSpPr bwMode="auto">
          <a:xfrm>
            <a:off x="1100365" y="989058"/>
            <a:ext cx="6553200" cy="4151313"/>
            <a:chOff x="1200" y="2007"/>
            <a:chExt cx="10320" cy="6537"/>
          </a:xfrm>
        </p:grpSpPr>
        <p:grpSp>
          <p:nvGrpSpPr>
            <p:cNvPr id="11506" name="Group 412"/>
            <p:cNvGrpSpPr>
              <a:grpSpLocks/>
            </p:cNvGrpSpPr>
            <p:nvPr/>
          </p:nvGrpSpPr>
          <p:grpSpPr bwMode="auto">
            <a:xfrm>
              <a:off x="4880" y="3431"/>
              <a:ext cx="3040" cy="3681"/>
              <a:chOff x="4880" y="3431"/>
              <a:chExt cx="3040" cy="3681"/>
            </a:xfrm>
          </p:grpSpPr>
          <p:sp>
            <p:nvSpPr>
              <p:cNvPr id="11621" name="Oval 415" descr="5%"/>
              <p:cNvSpPr>
                <a:spLocks noChangeArrowheads="1"/>
              </p:cNvSpPr>
              <p:nvPr/>
            </p:nvSpPr>
            <p:spPr bwMode="auto">
              <a:xfrm>
                <a:off x="4880" y="3952"/>
                <a:ext cx="3040" cy="2656"/>
              </a:xfrm>
              <a:prstGeom prst="ellipse">
                <a:avLst/>
              </a:prstGeom>
              <a:pattFill prst="pct5">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2" name="Arc 414"/>
              <p:cNvSpPr>
                <a:spLocks/>
              </p:cNvSpPr>
              <p:nvPr/>
            </p:nvSpPr>
            <p:spPr bwMode="auto">
              <a:xfrm>
                <a:off x="5886" y="3436"/>
                <a:ext cx="907" cy="3676"/>
              </a:xfrm>
              <a:custGeom>
                <a:avLst/>
                <a:gdLst>
                  <a:gd name="G0" fmla="+- 21600 0 0"/>
                  <a:gd name="G1" fmla="+- 21600 0 0"/>
                  <a:gd name="G2" fmla="+- 21600 0 0"/>
                  <a:gd name="T0" fmla="*/ 36839 w 37151"/>
                  <a:gd name="T1" fmla="*/ 36908 h 43200"/>
                  <a:gd name="T2" fmla="*/ 37151 w 37151"/>
                  <a:gd name="T3" fmla="*/ 6609 h 43200"/>
                  <a:gd name="T4" fmla="*/ 21600 w 37151"/>
                  <a:gd name="T5" fmla="*/ 21600 h 43200"/>
                </a:gdLst>
                <a:ahLst/>
                <a:cxnLst>
                  <a:cxn ang="0">
                    <a:pos x="T0" y="T1"/>
                  </a:cxn>
                  <a:cxn ang="0">
                    <a:pos x="T2" y="T3"/>
                  </a:cxn>
                  <a:cxn ang="0">
                    <a:pos x="T4" y="T5"/>
                  </a:cxn>
                </a:cxnLst>
                <a:rect l="0" t="0" r="r" b="b"/>
                <a:pathLst>
                  <a:path w="37151" h="43200" fill="none" extrusionOk="0">
                    <a:moveTo>
                      <a:pt x="36838" y="36907"/>
                    </a:moveTo>
                    <a:cubicBezTo>
                      <a:pt x="32791" y="40937"/>
                      <a:pt x="27311" y="43199"/>
                      <a:pt x="21600" y="43200"/>
                    </a:cubicBezTo>
                    <a:cubicBezTo>
                      <a:pt x="9670" y="43200"/>
                      <a:pt x="0" y="33529"/>
                      <a:pt x="0" y="21600"/>
                    </a:cubicBezTo>
                    <a:cubicBezTo>
                      <a:pt x="0" y="9670"/>
                      <a:pt x="9670" y="0"/>
                      <a:pt x="21600" y="0"/>
                    </a:cubicBezTo>
                    <a:cubicBezTo>
                      <a:pt x="27466" y="-1"/>
                      <a:pt x="33079" y="2385"/>
                      <a:pt x="37150" y="6609"/>
                    </a:cubicBezTo>
                  </a:path>
                  <a:path w="37151" h="43200" stroke="0" extrusionOk="0">
                    <a:moveTo>
                      <a:pt x="36838" y="36907"/>
                    </a:moveTo>
                    <a:cubicBezTo>
                      <a:pt x="32791" y="40937"/>
                      <a:pt x="27311" y="43199"/>
                      <a:pt x="21600" y="43200"/>
                    </a:cubicBezTo>
                    <a:cubicBezTo>
                      <a:pt x="9670" y="43200"/>
                      <a:pt x="0" y="33529"/>
                      <a:pt x="0" y="21600"/>
                    </a:cubicBezTo>
                    <a:cubicBezTo>
                      <a:pt x="0" y="9670"/>
                      <a:pt x="9670" y="0"/>
                      <a:pt x="21600" y="0"/>
                    </a:cubicBezTo>
                    <a:cubicBezTo>
                      <a:pt x="27466" y="-1"/>
                      <a:pt x="33079" y="2385"/>
                      <a:pt x="37150" y="6609"/>
                    </a:cubicBezTo>
                    <a:lnTo>
                      <a:pt x="2160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23" name="Arc 413"/>
              <p:cNvSpPr>
                <a:spLocks/>
              </p:cNvSpPr>
              <p:nvPr/>
            </p:nvSpPr>
            <p:spPr bwMode="auto">
              <a:xfrm rot="-2381910">
                <a:off x="5884" y="3431"/>
                <a:ext cx="915" cy="3676"/>
              </a:xfrm>
              <a:custGeom>
                <a:avLst/>
                <a:gdLst>
                  <a:gd name="G0" fmla="+- 21600 0 0"/>
                  <a:gd name="G1" fmla="+- 21600 0 0"/>
                  <a:gd name="G2" fmla="+- 21600 0 0"/>
                  <a:gd name="T0" fmla="*/ 34895 w 37484"/>
                  <a:gd name="T1" fmla="*/ 38623 h 43200"/>
                  <a:gd name="T2" fmla="*/ 37484 w 37484"/>
                  <a:gd name="T3" fmla="*/ 6962 h 43200"/>
                  <a:gd name="T4" fmla="*/ 21600 w 37484"/>
                  <a:gd name="T5" fmla="*/ 21600 h 43200"/>
                </a:gdLst>
                <a:ahLst/>
                <a:cxnLst>
                  <a:cxn ang="0">
                    <a:pos x="T0" y="T1"/>
                  </a:cxn>
                  <a:cxn ang="0">
                    <a:pos x="T2" y="T3"/>
                  </a:cxn>
                  <a:cxn ang="0">
                    <a:pos x="T4" y="T5"/>
                  </a:cxn>
                </a:cxnLst>
                <a:rect l="0" t="0" r="r" b="b"/>
                <a:pathLst>
                  <a:path w="37484" h="43200" fill="none" extrusionOk="0">
                    <a:moveTo>
                      <a:pt x="34895" y="38623"/>
                    </a:moveTo>
                    <a:cubicBezTo>
                      <a:pt x="31098" y="41589"/>
                      <a:pt x="26418" y="43199"/>
                      <a:pt x="21600" y="43200"/>
                    </a:cubicBezTo>
                    <a:cubicBezTo>
                      <a:pt x="9670" y="43200"/>
                      <a:pt x="0" y="33529"/>
                      <a:pt x="0" y="21600"/>
                    </a:cubicBezTo>
                    <a:cubicBezTo>
                      <a:pt x="0" y="9670"/>
                      <a:pt x="9670" y="0"/>
                      <a:pt x="21600" y="0"/>
                    </a:cubicBezTo>
                    <a:cubicBezTo>
                      <a:pt x="27634" y="-1"/>
                      <a:pt x="33394" y="2524"/>
                      <a:pt x="37483" y="6962"/>
                    </a:cubicBezTo>
                  </a:path>
                  <a:path w="37484" h="43200" stroke="0" extrusionOk="0">
                    <a:moveTo>
                      <a:pt x="34895" y="38623"/>
                    </a:moveTo>
                    <a:cubicBezTo>
                      <a:pt x="31098" y="41589"/>
                      <a:pt x="26418" y="43199"/>
                      <a:pt x="21600" y="43200"/>
                    </a:cubicBezTo>
                    <a:cubicBezTo>
                      <a:pt x="9670" y="43200"/>
                      <a:pt x="0" y="33529"/>
                      <a:pt x="0" y="21600"/>
                    </a:cubicBezTo>
                    <a:cubicBezTo>
                      <a:pt x="0" y="9670"/>
                      <a:pt x="9670" y="0"/>
                      <a:pt x="21600" y="0"/>
                    </a:cubicBezTo>
                    <a:cubicBezTo>
                      <a:pt x="27634" y="-1"/>
                      <a:pt x="33394" y="2524"/>
                      <a:pt x="37483" y="6962"/>
                    </a:cubicBezTo>
                    <a:lnTo>
                      <a:pt x="2160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507" name="Oval 411"/>
            <p:cNvSpPr>
              <a:spLocks noChangeArrowheads="1"/>
            </p:cNvSpPr>
            <p:nvPr/>
          </p:nvSpPr>
          <p:spPr bwMode="auto">
            <a:xfrm>
              <a:off x="1200" y="2256"/>
              <a:ext cx="10320" cy="628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508" name="Group 390"/>
            <p:cNvGrpSpPr>
              <a:grpSpLocks noChangeAspect="1"/>
            </p:cNvGrpSpPr>
            <p:nvPr/>
          </p:nvGrpSpPr>
          <p:grpSpPr bwMode="auto">
            <a:xfrm rot="1527611">
              <a:off x="2016" y="2998"/>
              <a:ext cx="662" cy="962"/>
              <a:chOff x="1728" y="8136"/>
              <a:chExt cx="2208" cy="3210"/>
            </a:xfrm>
          </p:grpSpPr>
          <p:grpSp>
            <p:nvGrpSpPr>
              <p:cNvPr id="11601" name="Group 393"/>
              <p:cNvGrpSpPr>
                <a:grpSpLocks noChangeAspect="1"/>
              </p:cNvGrpSpPr>
              <p:nvPr/>
            </p:nvGrpSpPr>
            <p:grpSpPr bwMode="auto">
              <a:xfrm>
                <a:off x="1728" y="8720"/>
                <a:ext cx="2208" cy="1824"/>
                <a:chOff x="1728" y="8720"/>
                <a:chExt cx="2208" cy="1824"/>
              </a:xfrm>
            </p:grpSpPr>
            <p:sp>
              <p:nvSpPr>
                <p:cNvPr id="11604" name="AutoShape 410"/>
                <p:cNvSpPr>
                  <a:spLocks noChangeAspect="1" noChangeArrowheads="1"/>
                </p:cNvSpPr>
                <p:nvPr/>
              </p:nvSpPr>
              <p:spPr bwMode="auto">
                <a:xfrm>
                  <a:off x="1728" y="8720"/>
                  <a:ext cx="2208" cy="1824"/>
                </a:xfrm>
                <a:prstGeom prst="can">
                  <a:avLst>
                    <a:gd name="adj" fmla="val 25000"/>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05" name="Line 409"/>
                <p:cNvSpPr>
                  <a:spLocks noChangeAspect="1" noChangeShapeType="1"/>
                </p:cNvSpPr>
                <p:nvPr/>
              </p:nvSpPr>
              <p:spPr bwMode="auto">
                <a:xfrm>
                  <a:off x="1915" y="9079"/>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6" name="Line 408"/>
                <p:cNvSpPr>
                  <a:spLocks noChangeAspect="1" noChangeShapeType="1"/>
                </p:cNvSpPr>
                <p:nvPr/>
              </p:nvSpPr>
              <p:spPr bwMode="auto">
                <a:xfrm>
                  <a:off x="2141" y="913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7" name="Line 407"/>
                <p:cNvSpPr>
                  <a:spLocks noChangeAspect="1" noChangeShapeType="1"/>
                </p:cNvSpPr>
                <p:nvPr/>
              </p:nvSpPr>
              <p:spPr bwMode="auto">
                <a:xfrm>
                  <a:off x="2306" y="916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8" name="Line 406"/>
                <p:cNvSpPr>
                  <a:spLocks noChangeAspect="1" noChangeShapeType="1"/>
                </p:cNvSpPr>
                <p:nvPr/>
              </p:nvSpPr>
              <p:spPr bwMode="auto">
                <a:xfrm>
                  <a:off x="2570" y="917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9" name="Line 405"/>
                <p:cNvSpPr>
                  <a:spLocks noChangeAspect="1" noChangeShapeType="1"/>
                </p:cNvSpPr>
                <p:nvPr/>
              </p:nvSpPr>
              <p:spPr bwMode="auto">
                <a:xfrm>
                  <a:off x="2902" y="918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0" name="Line 404"/>
                <p:cNvSpPr>
                  <a:spLocks noChangeAspect="1" noChangeShapeType="1"/>
                </p:cNvSpPr>
                <p:nvPr/>
              </p:nvSpPr>
              <p:spPr bwMode="auto">
                <a:xfrm>
                  <a:off x="3240" y="9166"/>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1" name="Line 403"/>
                <p:cNvSpPr>
                  <a:spLocks noChangeAspect="1" noChangeShapeType="1"/>
                </p:cNvSpPr>
                <p:nvPr/>
              </p:nvSpPr>
              <p:spPr bwMode="auto">
                <a:xfrm>
                  <a:off x="3442" y="914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2" name="Line 402"/>
                <p:cNvSpPr>
                  <a:spLocks noChangeAspect="1" noChangeShapeType="1"/>
                </p:cNvSpPr>
                <p:nvPr/>
              </p:nvSpPr>
              <p:spPr bwMode="auto">
                <a:xfrm>
                  <a:off x="3707" y="9098"/>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3" name="Line 401"/>
                <p:cNvSpPr>
                  <a:spLocks noChangeAspect="1" noChangeShapeType="1"/>
                </p:cNvSpPr>
                <p:nvPr/>
              </p:nvSpPr>
              <p:spPr bwMode="auto">
                <a:xfrm>
                  <a:off x="3910"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4" name="Line 400"/>
                <p:cNvSpPr>
                  <a:spLocks noChangeAspect="1" noChangeShapeType="1"/>
                </p:cNvSpPr>
                <p:nvPr/>
              </p:nvSpPr>
              <p:spPr bwMode="auto">
                <a:xfrm>
                  <a:off x="1754"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5" name="Line 399"/>
                <p:cNvSpPr>
                  <a:spLocks noChangeAspect="1" noChangeShapeType="1"/>
                </p:cNvSpPr>
                <p:nvPr/>
              </p:nvSpPr>
              <p:spPr bwMode="auto">
                <a:xfrm>
                  <a:off x="1786" y="902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6" name="Line 398"/>
                <p:cNvSpPr>
                  <a:spLocks noChangeAspect="1" noChangeShapeType="1"/>
                </p:cNvSpPr>
                <p:nvPr/>
              </p:nvSpPr>
              <p:spPr bwMode="auto">
                <a:xfrm>
                  <a:off x="1833" y="905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7" name="Line 397"/>
                <p:cNvSpPr>
                  <a:spLocks noChangeAspect="1" noChangeShapeType="1"/>
                </p:cNvSpPr>
                <p:nvPr/>
              </p:nvSpPr>
              <p:spPr bwMode="auto">
                <a:xfrm>
                  <a:off x="2016" y="9113"/>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8" name="Line 396"/>
                <p:cNvSpPr>
                  <a:spLocks noChangeAspect="1" noChangeShapeType="1"/>
                </p:cNvSpPr>
                <p:nvPr/>
              </p:nvSpPr>
              <p:spPr bwMode="auto">
                <a:xfrm>
                  <a:off x="3868" y="903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9" name="Line 395"/>
                <p:cNvSpPr>
                  <a:spLocks noChangeAspect="1" noChangeShapeType="1"/>
                </p:cNvSpPr>
                <p:nvPr/>
              </p:nvSpPr>
              <p:spPr bwMode="auto">
                <a:xfrm>
                  <a:off x="3799" y="9065"/>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20" name="Line 394"/>
                <p:cNvSpPr>
                  <a:spLocks noChangeAspect="1" noChangeShapeType="1"/>
                </p:cNvSpPr>
                <p:nvPr/>
              </p:nvSpPr>
              <p:spPr bwMode="auto">
                <a:xfrm>
                  <a:off x="3576" y="9127"/>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602" name="Line 392"/>
              <p:cNvSpPr>
                <a:spLocks noChangeAspect="1" noChangeShapeType="1"/>
              </p:cNvSpPr>
              <p:nvPr/>
            </p:nvSpPr>
            <p:spPr bwMode="auto">
              <a:xfrm>
                <a:off x="2832" y="8136"/>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3" name="Line 391"/>
              <p:cNvSpPr>
                <a:spLocks noChangeAspect="1" noChangeShapeType="1"/>
              </p:cNvSpPr>
              <p:nvPr/>
            </p:nvSpPr>
            <p:spPr bwMode="auto">
              <a:xfrm>
                <a:off x="2832" y="10542"/>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09" name="Group 369"/>
            <p:cNvGrpSpPr>
              <a:grpSpLocks noChangeAspect="1"/>
            </p:cNvGrpSpPr>
            <p:nvPr/>
          </p:nvGrpSpPr>
          <p:grpSpPr bwMode="auto">
            <a:xfrm rot="-8057506">
              <a:off x="8498" y="7713"/>
              <a:ext cx="662" cy="962"/>
              <a:chOff x="1728" y="8136"/>
              <a:chExt cx="2208" cy="3210"/>
            </a:xfrm>
          </p:grpSpPr>
          <p:grpSp>
            <p:nvGrpSpPr>
              <p:cNvPr id="11581" name="Group 372"/>
              <p:cNvGrpSpPr>
                <a:grpSpLocks noChangeAspect="1"/>
              </p:cNvGrpSpPr>
              <p:nvPr/>
            </p:nvGrpSpPr>
            <p:grpSpPr bwMode="auto">
              <a:xfrm>
                <a:off x="1728" y="8720"/>
                <a:ext cx="2208" cy="1824"/>
                <a:chOff x="1728" y="8720"/>
                <a:chExt cx="2208" cy="1824"/>
              </a:xfrm>
            </p:grpSpPr>
            <p:sp>
              <p:nvSpPr>
                <p:cNvPr id="11584" name="AutoShape 389"/>
                <p:cNvSpPr>
                  <a:spLocks noChangeAspect="1" noChangeArrowheads="1"/>
                </p:cNvSpPr>
                <p:nvPr/>
              </p:nvSpPr>
              <p:spPr bwMode="auto">
                <a:xfrm>
                  <a:off x="1728" y="8720"/>
                  <a:ext cx="2208" cy="1824"/>
                </a:xfrm>
                <a:prstGeom prst="can">
                  <a:avLst>
                    <a:gd name="adj" fmla="val 25000"/>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5" name="Line 388"/>
                <p:cNvSpPr>
                  <a:spLocks noChangeAspect="1" noChangeShapeType="1"/>
                </p:cNvSpPr>
                <p:nvPr/>
              </p:nvSpPr>
              <p:spPr bwMode="auto">
                <a:xfrm>
                  <a:off x="1915" y="9079"/>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6" name="Line 387"/>
                <p:cNvSpPr>
                  <a:spLocks noChangeAspect="1" noChangeShapeType="1"/>
                </p:cNvSpPr>
                <p:nvPr/>
              </p:nvSpPr>
              <p:spPr bwMode="auto">
                <a:xfrm>
                  <a:off x="2141" y="913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7" name="Line 386"/>
                <p:cNvSpPr>
                  <a:spLocks noChangeAspect="1" noChangeShapeType="1"/>
                </p:cNvSpPr>
                <p:nvPr/>
              </p:nvSpPr>
              <p:spPr bwMode="auto">
                <a:xfrm>
                  <a:off x="2306" y="916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8" name="Line 385"/>
                <p:cNvSpPr>
                  <a:spLocks noChangeAspect="1" noChangeShapeType="1"/>
                </p:cNvSpPr>
                <p:nvPr/>
              </p:nvSpPr>
              <p:spPr bwMode="auto">
                <a:xfrm>
                  <a:off x="2570" y="917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9" name="Line 384"/>
                <p:cNvSpPr>
                  <a:spLocks noChangeAspect="1" noChangeShapeType="1"/>
                </p:cNvSpPr>
                <p:nvPr/>
              </p:nvSpPr>
              <p:spPr bwMode="auto">
                <a:xfrm>
                  <a:off x="2902" y="918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0" name="Line 383"/>
                <p:cNvSpPr>
                  <a:spLocks noChangeAspect="1" noChangeShapeType="1"/>
                </p:cNvSpPr>
                <p:nvPr/>
              </p:nvSpPr>
              <p:spPr bwMode="auto">
                <a:xfrm>
                  <a:off x="3240" y="9166"/>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1" name="Line 382"/>
                <p:cNvSpPr>
                  <a:spLocks noChangeAspect="1" noChangeShapeType="1"/>
                </p:cNvSpPr>
                <p:nvPr/>
              </p:nvSpPr>
              <p:spPr bwMode="auto">
                <a:xfrm>
                  <a:off x="3442" y="914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2" name="Line 381"/>
                <p:cNvSpPr>
                  <a:spLocks noChangeAspect="1" noChangeShapeType="1"/>
                </p:cNvSpPr>
                <p:nvPr/>
              </p:nvSpPr>
              <p:spPr bwMode="auto">
                <a:xfrm>
                  <a:off x="3707" y="9098"/>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3" name="Line 380"/>
                <p:cNvSpPr>
                  <a:spLocks noChangeAspect="1" noChangeShapeType="1"/>
                </p:cNvSpPr>
                <p:nvPr/>
              </p:nvSpPr>
              <p:spPr bwMode="auto">
                <a:xfrm>
                  <a:off x="3910"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4" name="Line 379"/>
                <p:cNvSpPr>
                  <a:spLocks noChangeAspect="1" noChangeShapeType="1"/>
                </p:cNvSpPr>
                <p:nvPr/>
              </p:nvSpPr>
              <p:spPr bwMode="auto">
                <a:xfrm>
                  <a:off x="1754"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5" name="Line 378"/>
                <p:cNvSpPr>
                  <a:spLocks noChangeAspect="1" noChangeShapeType="1"/>
                </p:cNvSpPr>
                <p:nvPr/>
              </p:nvSpPr>
              <p:spPr bwMode="auto">
                <a:xfrm>
                  <a:off x="1786" y="902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6" name="Line 377"/>
                <p:cNvSpPr>
                  <a:spLocks noChangeAspect="1" noChangeShapeType="1"/>
                </p:cNvSpPr>
                <p:nvPr/>
              </p:nvSpPr>
              <p:spPr bwMode="auto">
                <a:xfrm>
                  <a:off x="1833" y="905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7" name="Line 376"/>
                <p:cNvSpPr>
                  <a:spLocks noChangeAspect="1" noChangeShapeType="1"/>
                </p:cNvSpPr>
                <p:nvPr/>
              </p:nvSpPr>
              <p:spPr bwMode="auto">
                <a:xfrm>
                  <a:off x="2016" y="9113"/>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8" name="Line 375"/>
                <p:cNvSpPr>
                  <a:spLocks noChangeAspect="1" noChangeShapeType="1"/>
                </p:cNvSpPr>
                <p:nvPr/>
              </p:nvSpPr>
              <p:spPr bwMode="auto">
                <a:xfrm>
                  <a:off x="3868" y="903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9" name="Line 374"/>
                <p:cNvSpPr>
                  <a:spLocks noChangeAspect="1" noChangeShapeType="1"/>
                </p:cNvSpPr>
                <p:nvPr/>
              </p:nvSpPr>
              <p:spPr bwMode="auto">
                <a:xfrm>
                  <a:off x="3799" y="9065"/>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0" name="Line 373"/>
                <p:cNvSpPr>
                  <a:spLocks noChangeAspect="1" noChangeShapeType="1"/>
                </p:cNvSpPr>
                <p:nvPr/>
              </p:nvSpPr>
              <p:spPr bwMode="auto">
                <a:xfrm>
                  <a:off x="3576" y="9127"/>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582" name="Line 371"/>
              <p:cNvSpPr>
                <a:spLocks noChangeAspect="1" noChangeShapeType="1"/>
              </p:cNvSpPr>
              <p:nvPr/>
            </p:nvSpPr>
            <p:spPr bwMode="auto">
              <a:xfrm>
                <a:off x="2832" y="8136"/>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3" name="Line 370"/>
              <p:cNvSpPr>
                <a:spLocks noChangeAspect="1" noChangeShapeType="1"/>
              </p:cNvSpPr>
              <p:nvPr/>
            </p:nvSpPr>
            <p:spPr bwMode="auto">
              <a:xfrm>
                <a:off x="2832" y="10542"/>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10" name="Group 348"/>
            <p:cNvGrpSpPr>
              <a:grpSpLocks noChangeAspect="1"/>
            </p:cNvGrpSpPr>
            <p:nvPr/>
          </p:nvGrpSpPr>
          <p:grpSpPr bwMode="auto">
            <a:xfrm rot="6077165">
              <a:off x="6987" y="1857"/>
              <a:ext cx="662" cy="962"/>
              <a:chOff x="1728" y="8136"/>
              <a:chExt cx="2208" cy="3210"/>
            </a:xfrm>
          </p:grpSpPr>
          <p:grpSp>
            <p:nvGrpSpPr>
              <p:cNvPr id="11561" name="Group 351"/>
              <p:cNvGrpSpPr>
                <a:grpSpLocks noChangeAspect="1"/>
              </p:cNvGrpSpPr>
              <p:nvPr/>
            </p:nvGrpSpPr>
            <p:grpSpPr bwMode="auto">
              <a:xfrm>
                <a:off x="1728" y="8720"/>
                <a:ext cx="2208" cy="1824"/>
                <a:chOff x="1728" y="8720"/>
                <a:chExt cx="2208" cy="1824"/>
              </a:xfrm>
            </p:grpSpPr>
            <p:sp>
              <p:nvSpPr>
                <p:cNvPr id="11564" name="AutoShape 368"/>
                <p:cNvSpPr>
                  <a:spLocks noChangeAspect="1" noChangeArrowheads="1"/>
                </p:cNvSpPr>
                <p:nvPr/>
              </p:nvSpPr>
              <p:spPr bwMode="auto">
                <a:xfrm>
                  <a:off x="1728" y="8720"/>
                  <a:ext cx="2208" cy="1824"/>
                </a:xfrm>
                <a:prstGeom prst="can">
                  <a:avLst>
                    <a:gd name="adj" fmla="val 25000"/>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5" name="Line 367"/>
                <p:cNvSpPr>
                  <a:spLocks noChangeAspect="1" noChangeShapeType="1"/>
                </p:cNvSpPr>
                <p:nvPr/>
              </p:nvSpPr>
              <p:spPr bwMode="auto">
                <a:xfrm>
                  <a:off x="1915" y="9079"/>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6" name="Line 366"/>
                <p:cNvSpPr>
                  <a:spLocks noChangeAspect="1" noChangeShapeType="1"/>
                </p:cNvSpPr>
                <p:nvPr/>
              </p:nvSpPr>
              <p:spPr bwMode="auto">
                <a:xfrm>
                  <a:off x="2141" y="913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7" name="Line 365"/>
                <p:cNvSpPr>
                  <a:spLocks noChangeAspect="1" noChangeShapeType="1"/>
                </p:cNvSpPr>
                <p:nvPr/>
              </p:nvSpPr>
              <p:spPr bwMode="auto">
                <a:xfrm>
                  <a:off x="2306" y="916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8" name="Line 364"/>
                <p:cNvSpPr>
                  <a:spLocks noChangeAspect="1" noChangeShapeType="1"/>
                </p:cNvSpPr>
                <p:nvPr/>
              </p:nvSpPr>
              <p:spPr bwMode="auto">
                <a:xfrm>
                  <a:off x="2570" y="917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9" name="Line 363"/>
                <p:cNvSpPr>
                  <a:spLocks noChangeAspect="1" noChangeShapeType="1"/>
                </p:cNvSpPr>
                <p:nvPr/>
              </p:nvSpPr>
              <p:spPr bwMode="auto">
                <a:xfrm>
                  <a:off x="2902" y="918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0" name="Line 362"/>
                <p:cNvSpPr>
                  <a:spLocks noChangeAspect="1" noChangeShapeType="1"/>
                </p:cNvSpPr>
                <p:nvPr/>
              </p:nvSpPr>
              <p:spPr bwMode="auto">
                <a:xfrm>
                  <a:off x="3240" y="9166"/>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1" name="Line 361"/>
                <p:cNvSpPr>
                  <a:spLocks noChangeAspect="1" noChangeShapeType="1"/>
                </p:cNvSpPr>
                <p:nvPr/>
              </p:nvSpPr>
              <p:spPr bwMode="auto">
                <a:xfrm>
                  <a:off x="3442" y="914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2" name="Line 360"/>
                <p:cNvSpPr>
                  <a:spLocks noChangeAspect="1" noChangeShapeType="1"/>
                </p:cNvSpPr>
                <p:nvPr/>
              </p:nvSpPr>
              <p:spPr bwMode="auto">
                <a:xfrm>
                  <a:off x="3707" y="9098"/>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3" name="Line 359"/>
                <p:cNvSpPr>
                  <a:spLocks noChangeAspect="1" noChangeShapeType="1"/>
                </p:cNvSpPr>
                <p:nvPr/>
              </p:nvSpPr>
              <p:spPr bwMode="auto">
                <a:xfrm>
                  <a:off x="3910"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4" name="Line 358"/>
                <p:cNvSpPr>
                  <a:spLocks noChangeAspect="1" noChangeShapeType="1"/>
                </p:cNvSpPr>
                <p:nvPr/>
              </p:nvSpPr>
              <p:spPr bwMode="auto">
                <a:xfrm>
                  <a:off x="1754"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5" name="Line 357"/>
                <p:cNvSpPr>
                  <a:spLocks noChangeAspect="1" noChangeShapeType="1"/>
                </p:cNvSpPr>
                <p:nvPr/>
              </p:nvSpPr>
              <p:spPr bwMode="auto">
                <a:xfrm>
                  <a:off x="1786" y="902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6" name="Line 356"/>
                <p:cNvSpPr>
                  <a:spLocks noChangeAspect="1" noChangeShapeType="1"/>
                </p:cNvSpPr>
                <p:nvPr/>
              </p:nvSpPr>
              <p:spPr bwMode="auto">
                <a:xfrm>
                  <a:off x="1833" y="905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7" name="Line 355"/>
                <p:cNvSpPr>
                  <a:spLocks noChangeAspect="1" noChangeShapeType="1"/>
                </p:cNvSpPr>
                <p:nvPr/>
              </p:nvSpPr>
              <p:spPr bwMode="auto">
                <a:xfrm>
                  <a:off x="2016" y="9113"/>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8" name="Line 354"/>
                <p:cNvSpPr>
                  <a:spLocks noChangeAspect="1" noChangeShapeType="1"/>
                </p:cNvSpPr>
                <p:nvPr/>
              </p:nvSpPr>
              <p:spPr bwMode="auto">
                <a:xfrm>
                  <a:off x="3868" y="903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9" name="Line 353"/>
                <p:cNvSpPr>
                  <a:spLocks noChangeAspect="1" noChangeShapeType="1"/>
                </p:cNvSpPr>
                <p:nvPr/>
              </p:nvSpPr>
              <p:spPr bwMode="auto">
                <a:xfrm>
                  <a:off x="3799" y="9065"/>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0" name="Line 352"/>
                <p:cNvSpPr>
                  <a:spLocks noChangeAspect="1" noChangeShapeType="1"/>
                </p:cNvSpPr>
                <p:nvPr/>
              </p:nvSpPr>
              <p:spPr bwMode="auto">
                <a:xfrm>
                  <a:off x="3576" y="9127"/>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562" name="Line 350"/>
              <p:cNvSpPr>
                <a:spLocks noChangeAspect="1" noChangeShapeType="1"/>
              </p:cNvSpPr>
              <p:nvPr/>
            </p:nvSpPr>
            <p:spPr bwMode="auto">
              <a:xfrm>
                <a:off x="2832" y="8136"/>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3" name="Line 349"/>
              <p:cNvSpPr>
                <a:spLocks noChangeAspect="1" noChangeShapeType="1"/>
              </p:cNvSpPr>
              <p:nvPr/>
            </p:nvSpPr>
            <p:spPr bwMode="auto">
              <a:xfrm>
                <a:off x="2832" y="10542"/>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11" name="Group 327"/>
            <p:cNvGrpSpPr>
              <a:grpSpLocks noChangeAspect="1"/>
            </p:cNvGrpSpPr>
            <p:nvPr/>
          </p:nvGrpSpPr>
          <p:grpSpPr bwMode="auto">
            <a:xfrm rot="-542021">
              <a:off x="10686" y="3679"/>
              <a:ext cx="662" cy="962"/>
              <a:chOff x="1728" y="8136"/>
              <a:chExt cx="2208" cy="3210"/>
            </a:xfrm>
          </p:grpSpPr>
          <p:grpSp>
            <p:nvGrpSpPr>
              <p:cNvPr id="11541" name="Group 330"/>
              <p:cNvGrpSpPr>
                <a:grpSpLocks noChangeAspect="1"/>
              </p:cNvGrpSpPr>
              <p:nvPr/>
            </p:nvGrpSpPr>
            <p:grpSpPr bwMode="auto">
              <a:xfrm>
                <a:off x="1728" y="8720"/>
                <a:ext cx="2208" cy="1824"/>
                <a:chOff x="1728" y="8720"/>
                <a:chExt cx="2208" cy="1824"/>
              </a:xfrm>
            </p:grpSpPr>
            <p:sp>
              <p:nvSpPr>
                <p:cNvPr id="11544" name="AutoShape 347"/>
                <p:cNvSpPr>
                  <a:spLocks noChangeAspect="1" noChangeArrowheads="1"/>
                </p:cNvSpPr>
                <p:nvPr/>
              </p:nvSpPr>
              <p:spPr bwMode="auto">
                <a:xfrm>
                  <a:off x="1728" y="8720"/>
                  <a:ext cx="2208" cy="1824"/>
                </a:xfrm>
                <a:prstGeom prst="can">
                  <a:avLst>
                    <a:gd name="adj" fmla="val 25000"/>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5" name="Line 346"/>
                <p:cNvSpPr>
                  <a:spLocks noChangeAspect="1" noChangeShapeType="1"/>
                </p:cNvSpPr>
                <p:nvPr/>
              </p:nvSpPr>
              <p:spPr bwMode="auto">
                <a:xfrm>
                  <a:off x="1915" y="9079"/>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6" name="Line 345"/>
                <p:cNvSpPr>
                  <a:spLocks noChangeAspect="1" noChangeShapeType="1"/>
                </p:cNvSpPr>
                <p:nvPr/>
              </p:nvSpPr>
              <p:spPr bwMode="auto">
                <a:xfrm>
                  <a:off x="2141" y="913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7" name="Line 344"/>
                <p:cNvSpPr>
                  <a:spLocks noChangeAspect="1" noChangeShapeType="1"/>
                </p:cNvSpPr>
                <p:nvPr/>
              </p:nvSpPr>
              <p:spPr bwMode="auto">
                <a:xfrm>
                  <a:off x="2306" y="916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8" name="Line 343"/>
                <p:cNvSpPr>
                  <a:spLocks noChangeAspect="1" noChangeShapeType="1"/>
                </p:cNvSpPr>
                <p:nvPr/>
              </p:nvSpPr>
              <p:spPr bwMode="auto">
                <a:xfrm>
                  <a:off x="2570" y="917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9" name="Line 342"/>
                <p:cNvSpPr>
                  <a:spLocks noChangeAspect="1" noChangeShapeType="1"/>
                </p:cNvSpPr>
                <p:nvPr/>
              </p:nvSpPr>
              <p:spPr bwMode="auto">
                <a:xfrm>
                  <a:off x="2902" y="918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0" name="Line 341"/>
                <p:cNvSpPr>
                  <a:spLocks noChangeAspect="1" noChangeShapeType="1"/>
                </p:cNvSpPr>
                <p:nvPr/>
              </p:nvSpPr>
              <p:spPr bwMode="auto">
                <a:xfrm>
                  <a:off x="3240" y="9166"/>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1" name="Line 340"/>
                <p:cNvSpPr>
                  <a:spLocks noChangeAspect="1" noChangeShapeType="1"/>
                </p:cNvSpPr>
                <p:nvPr/>
              </p:nvSpPr>
              <p:spPr bwMode="auto">
                <a:xfrm>
                  <a:off x="3442" y="914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2" name="Line 339"/>
                <p:cNvSpPr>
                  <a:spLocks noChangeAspect="1" noChangeShapeType="1"/>
                </p:cNvSpPr>
                <p:nvPr/>
              </p:nvSpPr>
              <p:spPr bwMode="auto">
                <a:xfrm>
                  <a:off x="3707" y="9098"/>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3" name="Line 338"/>
                <p:cNvSpPr>
                  <a:spLocks noChangeAspect="1" noChangeShapeType="1"/>
                </p:cNvSpPr>
                <p:nvPr/>
              </p:nvSpPr>
              <p:spPr bwMode="auto">
                <a:xfrm>
                  <a:off x="3910"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4" name="Line 337"/>
                <p:cNvSpPr>
                  <a:spLocks noChangeAspect="1" noChangeShapeType="1"/>
                </p:cNvSpPr>
                <p:nvPr/>
              </p:nvSpPr>
              <p:spPr bwMode="auto">
                <a:xfrm>
                  <a:off x="1754"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5" name="Line 336"/>
                <p:cNvSpPr>
                  <a:spLocks noChangeAspect="1" noChangeShapeType="1"/>
                </p:cNvSpPr>
                <p:nvPr/>
              </p:nvSpPr>
              <p:spPr bwMode="auto">
                <a:xfrm>
                  <a:off x="1786" y="902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6" name="Line 335"/>
                <p:cNvSpPr>
                  <a:spLocks noChangeAspect="1" noChangeShapeType="1"/>
                </p:cNvSpPr>
                <p:nvPr/>
              </p:nvSpPr>
              <p:spPr bwMode="auto">
                <a:xfrm>
                  <a:off x="1833" y="905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7" name="Line 334"/>
                <p:cNvSpPr>
                  <a:spLocks noChangeAspect="1" noChangeShapeType="1"/>
                </p:cNvSpPr>
                <p:nvPr/>
              </p:nvSpPr>
              <p:spPr bwMode="auto">
                <a:xfrm>
                  <a:off x="2016" y="9113"/>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8" name="Line 333"/>
                <p:cNvSpPr>
                  <a:spLocks noChangeAspect="1" noChangeShapeType="1"/>
                </p:cNvSpPr>
                <p:nvPr/>
              </p:nvSpPr>
              <p:spPr bwMode="auto">
                <a:xfrm>
                  <a:off x="3868" y="903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9" name="Line 332"/>
                <p:cNvSpPr>
                  <a:spLocks noChangeAspect="1" noChangeShapeType="1"/>
                </p:cNvSpPr>
                <p:nvPr/>
              </p:nvSpPr>
              <p:spPr bwMode="auto">
                <a:xfrm>
                  <a:off x="3799" y="9065"/>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0" name="Line 331"/>
                <p:cNvSpPr>
                  <a:spLocks noChangeAspect="1" noChangeShapeType="1"/>
                </p:cNvSpPr>
                <p:nvPr/>
              </p:nvSpPr>
              <p:spPr bwMode="auto">
                <a:xfrm>
                  <a:off x="3576" y="9127"/>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542" name="Line 329"/>
              <p:cNvSpPr>
                <a:spLocks noChangeAspect="1" noChangeShapeType="1"/>
              </p:cNvSpPr>
              <p:nvPr/>
            </p:nvSpPr>
            <p:spPr bwMode="auto">
              <a:xfrm>
                <a:off x="2832" y="8136"/>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3" name="Line 328"/>
              <p:cNvSpPr>
                <a:spLocks noChangeAspect="1" noChangeShapeType="1"/>
              </p:cNvSpPr>
              <p:nvPr/>
            </p:nvSpPr>
            <p:spPr bwMode="auto">
              <a:xfrm>
                <a:off x="2832" y="10542"/>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12" name="Group 306"/>
            <p:cNvGrpSpPr>
              <a:grpSpLocks noChangeAspect="1"/>
            </p:cNvGrpSpPr>
            <p:nvPr/>
          </p:nvGrpSpPr>
          <p:grpSpPr bwMode="auto">
            <a:xfrm rot="-2610825">
              <a:off x="2828" y="7403"/>
              <a:ext cx="662" cy="962"/>
              <a:chOff x="1728" y="8136"/>
              <a:chExt cx="2208" cy="3210"/>
            </a:xfrm>
          </p:grpSpPr>
          <p:grpSp>
            <p:nvGrpSpPr>
              <p:cNvPr id="11521" name="Group 309"/>
              <p:cNvGrpSpPr>
                <a:grpSpLocks noChangeAspect="1"/>
              </p:cNvGrpSpPr>
              <p:nvPr/>
            </p:nvGrpSpPr>
            <p:grpSpPr bwMode="auto">
              <a:xfrm>
                <a:off x="1728" y="8720"/>
                <a:ext cx="2208" cy="1824"/>
                <a:chOff x="1728" y="8720"/>
                <a:chExt cx="2208" cy="1824"/>
              </a:xfrm>
            </p:grpSpPr>
            <p:sp>
              <p:nvSpPr>
                <p:cNvPr id="11524" name="AutoShape 326"/>
                <p:cNvSpPr>
                  <a:spLocks noChangeAspect="1" noChangeArrowheads="1"/>
                </p:cNvSpPr>
                <p:nvPr/>
              </p:nvSpPr>
              <p:spPr bwMode="auto">
                <a:xfrm>
                  <a:off x="1728" y="8720"/>
                  <a:ext cx="2208" cy="1824"/>
                </a:xfrm>
                <a:prstGeom prst="can">
                  <a:avLst>
                    <a:gd name="adj" fmla="val 25000"/>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5" name="Line 325"/>
                <p:cNvSpPr>
                  <a:spLocks noChangeAspect="1" noChangeShapeType="1"/>
                </p:cNvSpPr>
                <p:nvPr/>
              </p:nvSpPr>
              <p:spPr bwMode="auto">
                <a:xfrm>
                  <a:off x="1915" y="9079"/>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6" name="Line 324"/>
                <p:cNvSpPr>
                  <a:spLocks noChangeAspect="1" noChangeShapeType="1"/>
                </p:cNvSpPr>
                <p:nvPr/>
              </p:nvSpPr>
              <p:spPr bwMode="auto">
                <a:xfrm>
                  <a:off x="2141" y="913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7" name="Line 323"/>
                <p:cNvSpPr>
                  <a:spLocks noChangeAspect="1" noChangeShapeType="1"/>
                </p:cNvSpPr>
                <p:nvPr/>
              </p:nvSpPr>
              <p:spPr bwMode="auto">
                <a:xfrm>
                  <a:off x="2306" y="916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8" name="Line 322"/>
                <p:cNvSpPr>
                  <a:spLocks noChangeAspect="1" noChangeShapeType="1"/>
                </p:cNvSpPr>
                <p:nvPr/>
              </p:nvSpPr>
              <p:spPr bwMode="auto">
                <a:xfrm>
                  <a:off x="2570" y="917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9" name="Line 321"/>
                <p:cNvSpPr>
                  <a:spLocks noChangeAspect="1" noChangeShapeType="1"/>
                </p:cNvSpPr>
                <p:nvPr/>
              </p:nvSpPr>
              <p:spPr bwMode="auto">
                <a:xfrm>
                  <a:off x="2902" y="918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0" name="Line 320"/>
                <p:cNvSpPr>
                  <a:spLocks noChangeAspect="1" noChangeShapeType="1"/>
                </p:cNvSpPr>
                <p:nvPr/>
              </p:nvSpPr>
              <p:spPr bwMode="auto">
                <a:xfrm>
                  <a:off x="3240" y="9166"/>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1" name="Line 319"/>
                <p:cNvSpPr>
                  <a:spLocks noChangeAspect="1" noChangeShapeType="1"/>
                </p:cNvSpPr>
                <p:nvPr/>
              </p:nvSpPr>
              <p:spPr bwMode="auto">
                <a:xfrm>
                  <a:off x="3442" y="914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2" name="Line 318"/>
                <p:cNvSpPr>
                  <a:spLocks noChangeAspect="1" noChangeShapeType="1"/>
                </p:cNvSpPr>
                <p:nvPr/>
              </p:nvSpPr>
              <p:spPr bwMode="auto">
                <a:xfrm>
                  <a:off x="3707" y="9098"/>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3" name="Line 317"/>
                <p:cNvSpPr>
                  <a:spLocks noChangeAspect="1" noChangeShapeType="1"/>
                </p:cNvSpPr>
                <p:nvPr/>
              </p:nvSpPr>
              <p:spPr bwMode="auto">
                <a:xfrm>
                  <a:off x="3910"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4" name="Line 316"/>
                <p:cNvSpPr>
                  <a:spLocks noChangeAspect="1" noChangeShapeType="1"/>
                </p:cNvSpPr>
                <p:nvPr/>
              </p:nvSpPr>
              <p:spPr bwMode="auto">
                <a:xfrm>
                  <a:off x="1754" y="900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5" name="Line 315"/>
                <p:cNvSpPr>
                  <a:spLocks noChangeAspect="1" noChangeShapeType="1"/>
                </p:cNvSpPr>
                <p:nvPr/>
              </p:nvSpPr>
              <p:spPr bwMode="auto">
                <a:xfrm>
                  <a:off x="1786" y="9022"/>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6" name="Line 314"/>
                <p:cNvSpPr>
                  <a:spLocks noChangeAspect="1" noChangeShapeType="1"/>
                </p:cNvSpPr>
                <p:nvPr/>
              </p:nvSpPr>
              <p:spPr bwMode="auto">
                <a:xfrm>
                  <a:off x="1833" y="9050"/>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7" name="Line 313"/>
                <p:cNvSpPr>
                  <a:spLocks noChangeAspect="1" noChangeShapeType="1"/>
                </p:cNvSpPr>
                <p:nvPr/>
              </p:nvSpPr>
              <p:spPr bwMode="auto">
                <a:xfrm>
                  <a:off x="2016" y="9113"/>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8" name="Line 312"/>
                <p:cNvSpPr>
                  <a:spLocks noChangeAspect="1" noChangeShapeType="1"/>
                </p:cNvSpPr>
                <p:nvPr/>
              </p:nvSpPr>
              <p:spPr bwMode="auto">
                <a:xfrm>
                  <a:off x="3868" y="9031"/>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9" name="Line 311"/>
                <p:cNvSpPr>
                  <a:spLocks noChangeAspect="1" noChangeShapeType="1"/>
                </p:cNvSpPr>
                <p:nvPr/>
              </p:nvSpPr>
              <p:spPr bwMode="auto">
                <a:xfrm>
                  <a:off x="3799" y="9065"/>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0" name="Line 310"/>
                <p:cNvSpPr>
                  <a:spLocks noChangeAspect="1" noChangeShapeType="1"/>
                </p:cNvSpPr>
                <p:nvPr/>
              </p:nvSpPr>
              <p:spPr bwMode="auto">
                <a:xfrm>
                  <a:off x="3576" y="9127"/>
                  <a:ext cx="0" cy="1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522" name="Line 308"/>
              <p:cNvSpPr>
                <a:spLocks noChangeAspect="1" noChangeShapeType="1"/>
              </p:cNvSpPr>
              <p:nvPr/>
            </p:nvSpPr>
            <p:spPr bwMode="auto">
              <a:xfrm>
                <a:off x="2832" y="8136"/>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3" name="Line 307"/>
              <p:cNvSpPr>
                <a:spLocks noChangeAspect="1" noChangeShapeType="1"/>
              </p:cNvSpPr>
              <p:nvPr/>
            </p:nvSpPr>
            <p:spPr bwMode="auto">
              <a:xfrm>
                <a:off x="2832" y="10542"/>
                <a:ext cx="0" cy="8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513" name="Group 302"/>
            <p:cNvGrpSpPr>
              <a:grpSpLocks noChangeAspect="1"/>
            </p:cNvGrpSpPr>
            <p:nvPr/>
          </p:nvGrpSpPr>
          <p:grpSpPr bwMode="auto">
            <a:xfrm>
              <a:off x="4896" y="3509"/>
              <a:ext cx="734" cy="578"/>
              <a:chOff x="1824" y="9269"/>
              <a:chExt cx="2392" cy="1883"/>
            </a:xfrm>
          </p:grpSpPr>
          <p:sp>
            <p:nvSpPr>
              <p:cNvPr id="11518" name="AutoShape 305" descr="Light vertical"/>
              <p:cNvSpPr>
                <a:spLocks noChangeAspect="1" noChangeArrowheads="1"/>
              </p:cNvSpPr>
              <p:nvPr/>
            </p:nvSpPr>
            <p:spPr bwMode="auto">
              <a:xfrm rot="-16219693">
                <a:off x="2393" y="9217"/>
                <a:ext cx="1772" cy="1875"/>
              </a:xfrm>
              <a:prstGeom prst="parallelogram">
                <a:avLst>
                  <a:gd name="adj" fmla="val 53722"/>
                </a:avLst>
              </a:prstGeom>
              <a:pattFill prst="ltVer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9" name="AutoShape 304" descr="50%"/>
              <p:cNvSpPr>
                <a:spLocks noChangeAspect="1" noChangeArrowheads="1"/>
              </p:cNvSpPr>
              <p:nvPr/>
            </p:nvSpPr>
            <p:spPr bwMode="auto">
              <a:xfrm rot="-12558058">
                <a:off x="2080" y="10288"/>
                <a:ext cx="1392" cy="528"/>
              </a:xfrm>
              <a:prstGeom prst="cube">
                <a:avLst>
                  <a:gd name="adj" fmla="val 22588"/>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20" name="Rectangle 303" descr="Light vertical"/>
              <p:cNvSpPr>
                <a:spLocks noChangeAspect="1" noChangeArrowheads="1"/>
              </p:cNvSpPr>
              <p:nvPr/>
            </p:nvSpPr>
            <p:spPr bwMode="auto">
              <a:xfrm>
                <a:off x="1824" y="10512"/>
                <a:ext cx="1312" cy="640"/>
              </a:xfrm>
              <a:prstGeom prst="rect">
                <a:avLst/>
              </a:prstGeom>
              <a:pattFill prst="ltVer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514" name="Group 298"/>
            <p:cNvGrpSpPr>
              <a:grpSpLocks noChangeAspect="1"/>
            </p:cNvGrpSpPr>
            <p:nvPr/>
          </p:nvGrpSpPr>
          <p:grpSpPr bwMode="auto">
            <a:xfrm>
              <a:off x="6048" y="6693"/>
              <a:ext cx="734" cy="578"/>
              <a:chOff x="1824" y="9269"/>
              <a:chExt cx="2392" cy="1883"/>
            </a:xfrm>
          </p:grpSpPr>
          <p:sp>
            <p:nvSpPr>
              <p:cNvPr id="11515" name="AutoShape 301" descr="Light vertical"/>
              <p:cNvSpPr>
                <a:spLocks noChangeAspect="1" noChangeArrowheads="1"/>
              </p:cNvSpPr>
              <p:nvPr/>
            </p:nvSpPr>
            <p:spPr bwMode="auto">
              <a:xfrm rot="-16219693">
                <a:off x="2393" y="9217"/>
                <a:ext cx="1772" cy="1875"/>
              </a:xfrm>
              <a:prstGeom prst="parallelogram">
                <a:avLst>
                  <a:gd name="adj" fmla="val 53722"/>
                </a:avLst>
              </a:prstGeom>
              <a:pattFill prst="ltVer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6" name="AutoShape 300" descr="50%"/>
              <p:cNvSpPr>
                <a:spLocks noChangeAspect="1" noChangeArrowheads="1"/>
              </p:cNvSpPr>
              <p:nvPr/>
            </p:nvSpPr>
            <p:spPr bwMode="auto">
              <a:xfrm rot="-12558058">
                <a:off x="2080" y="10288"/>
                <a:ext cx="1392" cy="528"/>
              </a:xfrm>
              <a:prstGeom prst="cube">
                <a:avLst>
                  <a:gd name="adj" fmla="val 22588"/>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7" name="Rectangle 299" descr="Light vertical"/>
              <p:cNvSpPr>
                <a:spLocks noChangeAspect="1" noChangeArrowheads="1"/>
              </p:cNvSpPr>
              <p:nvPr/>
            </p:nvSpPr>
            <p:spPr bwMode="auto">
              <a:xfrm>
                <a:off x="1824" y="10512"/>
                <a:ext cx="1312" cy="640"/>
              </a:xfrm>
              <a:prstGeom prst="rect">
                <a:avLst/>
              </a:prstGeom>
              <a:pattFill prst="ltVer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631" name="Rectangle 287"/>
          <p:cNvSpPr>
            <a:spLocks noChangeArrowheads="1"/>
          </p:cNvSpPr>
          <p:nvPr/>
        </p:nvSpPr>
        <p:spPr bwMode="auto">
          <a:xfrm>
            <a:off x="-1187450" y="6156325"/>
            <a:ext cx="949325" cy="2493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33" name="Rectangle 4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 pos="457200" algn="l"/>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15587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fontScale="62500" lnSpcReduction="20000"/>
          </a:bodyPr>
          <a:lstStyle/>
          <a:p>
            <a:pPr>
              <a:buNone/>
            </a:pPr>
            <a:r>
              <a:rPr lang="en-US" sz="5700" dirty="0" smtClean="0">
                <a:solidFill>
                  <a:srgbClr val="C00000"/>
                </a:solidFill>
              </a:rPr>
              <a:t>Leaf </a:t>
            </a:r>
            <a:r>
              <a:rPr lang="en-US" sz="5700" dirty="0">
                <a:solidFill>
                  <a:srgbClr val="C00000"/>
                </a:solidFill>
              </a:rPr>
              <a:t>Area </a:t>
            </a:r>
            <a:r>
              <a:rPr lang="en-US" sz="5700" dirty="0" smtClean="0">
                <a:solidFill>
                  <a:srgbClr val="C00000"/>
                </a:solidFill>
              </a:rPr>
              <a:t>Index (LAI)</a:t>
            </a:r>
          </a:p>
          <a:p>
            <a:pPr>
              <a:buNone/>
            </a:pPr>
            <a:endParaRPr lang="en-US" sz="3800" dirty="0" smtClean="0">
              <a:solidFill>
                <a:srgbClr val="002060"/>
              </a:solidFill>
            </a:endParaRPr>
          </a:p>
          <a:p>
            <a:pPr>
              <a:buNone/>
            </a:pPr>
            <a:r>
              <a:rPr lang="en-US" sz="4000" dirty="0" smtClean="0">
                <a:solidFill>
                  <a:srgbClr val="002060"/>
                </a:solidFill>
              </a:rPr>
              <a:t>Provides </a:t>
            </a:r>
            <a:r>
              <a:rPr lang="en-US" sz="4000" dirty="0">
                <a:solidFill>
                  <a:srgbClr val="002060"/>
                </a:solidFill>
              </a:rPr>
              <a:t>information for inside of canopy; amount of green leaf per unit area of the surface</a:t>
            </a:r>
          </a:p>
          <a:p>
            <a:pPr>
              <a:buNone/>
            </a:pPr>
            <a:r>
              <a:rPr lang="en-US" sz="4000" dirty="0">
                <a:solidFill>
                  <a:srgbClr val="002060"/>
                </a:solidFill>
              </a:rPr>
              <a:t> </a:t>
            </a:r>
          </a:p>
          <a:p>
            <a:pPr algn="ctr">
              <a:buNone/>
            </a:pPr>
            <a:r>
              <a:rPr lang="en-US" sz="5800" dirty="0">
                <a:solidFill>
                  <a:srgbClr val="002060"/>
                </a:solidFill>
              </a:rPr>
              <a:t>Beer's Law	</a:t>
            </a:r>
            <a:r>
              <a:rPr lang="en-US" sz="5800" dirty="0">
                <a:solidFill>
                  <a:srgbClr val="C00000"/>
                </a:solidFill>
              </a:rPr>
              <a:t>I = I</a:t>
            </a:r>
            <a:r>
              <a:rPr lang="en-US" sz="5800" baseline="-25000" dirty="0">
                <a:solidFill>
                  <a:srgbClr val="C00000"/>
                </a:solidFill>
              </a:rPr>
              <a:t>o</a:t>
            </a:r>
            <a:r>
              <a:rPr lang="en-US" sz="5800" dirty="0">
                <a:solidFill>
                  <a:srgbClr val="C00000"/>
                </a:solidFill>
              </a:rPr>
              <a:t> * e</a:t>
            </a:r>
            <a:r>
              <a:rPr lang="en-US" sz="5800" baseline="30000" dirty="0">
                <a:solidFill>
                  <a:srgbClr val="C00000"/>
                </a:solidFill>
              </a:rPr>
              <a:t>(-LAI * t)</a:t>
            </a:r>
            <a:endParaRPr lang="en-US" sz="5800" dirty="0">
              <a:solidFill>
                <a:srgbClr val="C00000"/>
              </a:solidFill>
            </a:endParaRPr>
          </a:p>
          <a:p>
            <a:pPr>
              <a:buNone/>
            </a:pPr>
            <a:r>
              <a:rPr lang="en-US" sz="4000" dirty="0">
                <a:solidFill>
                  <a:srgbClr val="002060"/>
                </a:solidFill>
              </a:rPr>
              <a:t>where t = transmission</a:t>
            </a:r>
          </a:p>
          <a:p>
            <a:pPr>
              <a:buNone/>
            </a:pPr>
            <a:r>
              <a:rPr lang="en-US" sz="4000" dirty="0">
                <a:solidFill>
                  <a:srgbClr val="002060"/>
                </a:solidFill>
              </a:rPr>
              <a:t>LAI acts as an extinction coefficient for radiation going through canopy to surface.</a:t>
            </a:r>
          </a:p>
          <a:p>
            <a:pPr>
              <a:buNone/>
            </a:pPr>
            <a:r>
              <a:rPr lang="en-US" sz="4000" dirty="0">
                <a:solidFill>
                  <a:srgbClr val="002060"/>
                </a:solidFill>
              </a:rPr>
              <a:t> </a:t>
            </a:r>
          </a:p>
          <a:p>
            <a:pPr>
              <a:buNone/>
            </a:pPr>
            <a:r>
              <a:rPr lang="en-US" sz="4000" dirty="0">
                <a:solidFill>
                  <a:srgbClr val="002060"/>
                </a:solidFill>
              </a:rPr>
              <a:t>Photosynthesis depends on </a:t>
            </a:r>
            <a:r>
              <a:rPr lang="en-US" sz="4000" dirty="0" err="1">
                <a:solidFill>
                  <a:srgbClr val="002060"/>
                </a:solidFill>
              </a:rPr>
              <a:t>photosynthetically</a:t>
            </a:r>
            <a:r>
              <a:rPr lang="en-US" sz="4000" dirty="0">
                <a:solidFill>
                  <a:srgbClr val="002060"/>
                </a:solidFill>
              </a:rPr>
              <a:t> active radiation (PAR) (0.4 - 0.7</a:t>
            </a:r>
            <a:r>
              <a:rPr lang="en-US" sz="4000" dirty="0">
                <a:solidFill>
                  <a:srgbClr val="002060"/>
                </a:solidFill>
                <a:sym typeface="Symbol"/>
              </a:rPr>
              <a:t></a:t>
            </a:r>
            <a:r>
              <a:rPr lang="en-US" sz="4000" dirty="0">
                <a:solidFill>
                  <a:srgbClr val="002060"/>
                </a:solidFill>
              </a:rPr>
              <a:t>m)</a:t>
            </a:r>
          </a:p>
          <a:p>
            <a:pPr>
              <a:buNone/>
            </a:pPr>
            <a:r>
              <a:rPr lang="en-US" sz="4000" dirty="0">
                <a:solidFill>
                  <a:srgbClr val="002060"/>
                </a:solidFill>
              </a:rPr>
              <a:t> </a:t>
            </a:r>
          </a:p>
          <a:p>
            <a:pPr algn="ctr">
              <a:buNone/>
            </a:pPr>
            <a:r>
              <a:rPr lang="en-US" sz="4000" dirty="0">
                <a:solidFill>
                  <a:srgbClr val="C00000"/>
                </a:solidFill>
              </a:rPr>
              <a:t>Absorbed PAR ~ NDVI</a:t>
            </a:r>
          </a:p>
          <a:p>
            <a:pPr>
              <a:buNone/>
            </a:pPr>
            <a:r>
              <a:rPr lang="en-US" sz="4000" dirty="0">
                <a:solidFill>
                  <a:srgbClr val="002060"/>
                </a:solidFill>
              </a:rPr>
              <a:t> </a:t>
            </a:r>
          </a:p>
          <a:p>
            <a:pPr>
              <a:buNone/>
            </a:pPr>
            <a:r>
              <a:rPr lang="en-US" sz="4000" dirty="0">
                <a:solidFill>
                  <a:srgbClr val="002060"/>
                </a:solidFill>
              </a:rPr>
              <a:t>APAR = absorbed </a:t>
            </a:r>
            <a:r>
              <a:rPr lang="en-US" sz="4000" dirty="0" err="1">
                <a:solidFill>
                  <a:srgbClr val="002060"/>
                </a:solidFill>
              </a:rPr>
              <a:t>photosynthetically</a:t>
            </a:r>
            <a:r>
              <a:rPr lang="en-US" sz="4000" dirty="0">
                <a:solidFill>
                  <a:srgbClr val="002060"/>
                </a:solidFill>
              </a:rPr>
              <a:t> active radiation</a:t>
            </a:r>
          </a:p>
          <a:p>
            <a:endParaRPr lang="en-US" dirty="0">
              <a:solidFill>
                <a:srgbClr val="002060"/>
              </a:solidFill>
            </a:endParaRPr>
          </a:p>
        </p:txBody>
      </p:sp>
    </p:spTree>
    <p:extLst>
      <p:ext uri="{BB962C8B-B14F-4D97-AF65-F5344CB8AC3E}">
        <p14:creationId xmlns:p14="http://schemas.microsoft.com/office/powerpoint/2010/main" val="427905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382000" cy="5909310"/>
          </a:xfrm>
          <a:prstGeom prst="rect">
            <a:avLst/>
          </a:prstGeom>
        </p:spPr>
        <p:txBody>
          <a:bodyPr wrap="square">
            <a:spAutoFit/>
          </a:bodyPr>
          <a:lstStyle/>
          <a:p>
            <a:r>
              <a:rPr lang="en-US" sz="3600" dirty="0" err="1" smtClean="0">
                <a:solidFill>
                  <a:srgbClr val="C00000"/>
                </a:solidFill>
              </a:rPr>
              <a:t>Downwelling</a:t>
            </a:r>
            <a:r>
              <a:rPr lang="en-US" sz="3600" dirty="0" smtClean="0">
                <a:solidFill>
                  <a:srgbClr val="C00000"/>
                </a:solidFill>
              </a:rPr>
              <a:t> Long-wave Radiation L ↓</a:t>
            </a:r>
          </a:p>
          <a:p>
            <a:endParaRPr lang="en-US" dirty="0" smtClean="0"/>
          </a:p>
          <a:p>
            <a:r>
              <a:rPr lang="en-US" sz="3600" dirty="0" err="1" smtClean="0">
                <a:solidFill>
                  <a:srgbClr val="002060"/>
                </a:solidFill>
              </a:rPr>
              <a:t>Downwelling</a:t>
            </a:r>
            <a:r>
              <a:rPr lang="en-US" sz="3600" dirty="0" smtClean="0">
                <a:solidFill>
                  <a:srgbClr val="002060"/>
                </a:solidFill>
              </a:rPr>
              <a:t> long-wave radiation </a:t>
            </a:r>
            <a:r>
              <a:rPr lang="en-US" sz="3600" i="1" dirty="0" smtClean="0">
                <a:solidFill>
                  <a:srgbClr val="002060"/>
                </a:solidFill>
              </a:rPr>
              <a:t>L ↓ at the surface </a:t>
            </a:r>
            <a:r>
              <a:rPr lang="en-US" sz="3600" dirty="0" smtClean="0">
                <a:solidFill>
                  <a:srgbClr val="002060"/>
                </a:solidFill>
              </a:rPr>
              <a:t>originates from </a:t>
            </a:r>
            <a:r>
              <a:rPr lang="en-US" sz="3600" dirty="0" err="1" smtClean="0">
                <a:solidFill>
                  <a:srgbClr val="002060"/>
                </a:solidFill>
              </a:rPr>
              <a:t>radiatively</a:t>
            </a:r>
            <a:r>
              <a:rPr lang="en-US" sz="3600" dirty="0" smtClean="0">
                <a:solidFill>
                  <a:srgbClr val="002060"/>
                </a:solidFill>
              </a:rPr>
              <a:t> active gases in the atmosphere (principally water vapor and carbon dioxide) and from clouds when present. Gaseous emission is present in specific wavebands in the range 0.3–30 </a:t>
            </a:r>
            <a:r>
              <a:rPr lang="en-US" sz="3600" dirty="0" err="1" smtClean="0">
                <a:solidFill>
                  <a:srgbClr val="002060"/>
                </a:solidFill>
              </a:rPr>
              <a:t>μm</a:t>
            </a:r>
            <a:r>
              <a:rPr lang="en-US" sz="3600" dirty="0" smtClean="0">
                <a:solidFill>
                  <a:srgbClr val="002060"/>
                </a:solidFill>
              </a:rPr>
              <a:t>, </a:t>
            </a:r>
            <a:r>
              <a:rPr lang="en-US" sz="3600" dirty="0">
                <a:solidFill>
                  <a:srgbClr val="002060"/>
                </a:solidFill>
              </a:rPr>
              <a:t>whereas emission from clouds corresponds to black body radiation at</a:t>
            </a:r>
          </a:p>
          <a:p>
            <a:r>
              <a:rPr lang="en-US" sz="3600" dirty="0">
                <a:solidFill>
                  <a:srgbClr val="002060"/>
                </a:solidFill>
              </a:rPr>
              <a:t>the temperature of cloud </a:t>
            </a:r>
            <a:r>
              <a:rPr lang="en-US" sz="3600" dirty="0" smtClean="0">
                <a:solidFill>
                  <a:srgbClr val="002060"/>
                </a:solidFill>
              </a:rPr>
              <a:t>base.</a:t>
            </a:r>
            <a:endParaRPr lang="en-US" sz="3600"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382000" cy="6986528"/>
          </a:xfrm>
          <a:prstGeom prst="rect">
            <a:avLst/>
          </a:prstGeom>
        </p:spPr>
        <p:txBody>
          <a:bodyPr wrap="square">
            <a:spAutoFit/>
          </a:bodyPr>
          <a:lstStyle/>
          <a:p>
            <a:r>
              <a:rPr lang="en-US" sz="2800" dirty="0" smtClean="0"/>
              <a:t>From cloudless skies, more than half the long-wave flux received at the ground comes from gases in the lowest 100 m, and roughly 90% from the lowest kilometer. Consequently, </a:t>
            </a:r>
            <a:r>
              <a:rPr lang="en-US" sz="2800" i="1" dirty="0" smtClean="0"/>
              <a:t>L ↓ is often estimated as</a:t>
            </a:r>
          </a:p>
          <a:p>
            <a:r>
              <a:rPr lang="en-US" sz="2800" i="1" dirty="0" smtClean="0"/>
              <a:t>L ↓= </a:t>
            </a:r>
            <a:r>
              <a:rPr lang="el-GR" sz="2800" i="1" dirty="0" smtClean="0"/>
              <a:t>ε</a:t>
            </a:r>
            <a:r>
              <a:rPr lang="en-US" sz="2800" i="1" baseline="-25000" dirty="0" smtClean="0"/>
              <a:t>a</a:t>
            </a:r>
            <a:r>
              <a:rPr lang="el-GR" sz="2800" i="1" dirty="0" smtClean="0"/>
              <a:t>σ</a:t>
            </a:r>
            <a:r>
              <a:rPr lang="en-US" sz="2800" i="1" dirty="0" smtClean="0"/>
              <a:t>T </a:t>
            </a:r>
            <a:r>
              <a:rPr lang="en-US" sz="2800" i="1" baseline="30000" dirty="0" smtClean="0"/>
              <a:t>4</a:t>
            </a:r>
            <a:r>
              <a:rPr lang="en-US" sz="2800" i="1" baseline="-25000" dirty="0" smtClean="0"/>
              <a:t>a</a:t>
            </a:r>
            <a:r>
              <a:rPr lang="en-US" sz="2800" i="1" dirty="0" smtClean="0"/>
              <a:t>  </a:t>
            </a:r>
          </a:p>
          <a:p>
            <a:r>
              <a:rPr lang="en-US" sz="2800" dirty="0" smtClean="0"/>
              <a:t>where </a:t>
            </a:r>
            <a:r>
              <a:rPr lang="en-US" sz="2800" i="1" dirty="0" err="1" smtClean="0"/>
              <a:t>ε</a:t>
            </a:r>
            <a:r>
              <a:rPr lang="en-US" sz="2800" i="1" baseline="-25000" dirty="0" err="1" smtClean="0"/>
              <a:t>a</a:t>
            </a:r>
            <a:r>
              <a:rPr lang="en-US" sz="2800" i="1" dirty="0" smtClean="0"/>
              <a:t> is an estimated broadband atmospheric</a:t>
            </a:r>
          </a:p>
          <a:p>
            <a:r>
              <a:rPr lang="en-US" sz="2800" dirty="0" smtClean="0"/>
              <a:t>emissivity, </a:t>
            </a:r>
            <a:r>
              <a:rPr lang="en-US" sz="2800" i="1" dirty="0" smtClean="0"/>
              <a:t>σ is the Stefan–Boltzmann constant (5.67 ×</a:t>
            </a:r>
          </a:p>
          <a:p>
            <a:r>
              <a:rPr lang="en-US" sz="2800" dirty="0" smtClean="0"/>
              <a:t>10−8Wm−2 K−4), and </a:t>
            </a:r>
            <a:r>
              <a:rPr lang="en-US" sz="2800" i="1" dirty="0" smtClean="0"/>
              <a:t>T</a:t>
            </a:r>
            <a:r>
              <a:rPr lang="en-US" sz="2800" i="1" baseline="-25000" dirty="0" smtClean="0"/>
              <a:t>a</a:t>
            </a:r>
            <a:r>
              <a:rPr lang="en-US" sz="2800" i="1" dirty="0" smtClean="0"/>
              <a:t> is a bulk atmospheric temperature </a:t>
            </a:r>
            <a:r>
              <a:rPr lang="en-US" sz="2800" dirty="0" smtClean="0"/>
              <a:t>(in Kelvin) usually approximated by air temperature near the ground. Formulae for estimating </a:t>
            </a:r>
            <a:r>
              <a:rPr lang="en-US" sz="2800" i="1" dirty="0" err="1" smtClean="0"/>
              <a:t>ε</a:t>
            </a:r>
            <a:r>
              <a:rPr lang="en-US" sz="2800" i="1" baseline="-25000" dirty="0" err="1" smtClean="0"/>
              <a:t>a</a:t>
            </a:r>
            <a:r>
              <a:rPr lang="en-US" sz="2800" i="1" dirty="0" smtClean="0"/>
              <a:t> for cloudless</a:t>
            </a:r>
          </a:p>
          <a:p>
            <a:r>
              <a:rPr lang="en-US" sz="2800" dirty="0" smtClean="0"/>
              <a:t>skies have been reviewed by </a:t>
            </a:r>
            <a:r>
              <a:rPr lang="en-US" sz="2800" dirty="0" err="1" smtClean="0"/>
              <a:t>Prata</a:t>
            </a:r>
            <a:r>
              <a:rPr lang="en-US" sz="2800" dirty="0" smtClean="0"/>
              <a:t> (1996) and </a:t>
            </a:r>
            <a:r>
              <a:rPr lang="en-US" sz="2800" dirty="0" err="1" smtClean="0"/>
              <a:t>Niemela</a:t>
            </a:r>
            <a:endParaRPr lang="en-US" sz="2800" dirty="0" smtClean="0"/>
          </a:p>
          <a:p>
            <a:r>
              <a:rPr lang="en-US" sz="2800" i="1" dirty="0" smtClean="0"/>
              <a:t>et al. (2001a). The </a:t>
            </a:r>
            <a:r>
              <a:rPr lang="en-US" sz="2800" i="1" dirty="0" err="1" smtClean="0"/>
              <a:t>Prata</a:t>
            </a:r>
            <a:r>
              <a:rPr lang="en-US" sz="2800" i="1" dirty="0" smtClean="0"/>
              <a:t> equation (</a:t>
            </a:r>
            <a:r>
              <a:rPr lang="en-US" sz="2800" i="1" dirty="0" err="1" smtClean="0"/>
              <a:t>Prata</a:t>
            </a:r>
            <a:r>
              <a:rPr lang="en-US" sz="2800" i="1" dirty="0" smtClean="0"/>
              <a:t>, 1996) was most </a:t>
            </a:r>
            <a:r>
              <a:rPr lang="en-US" sz="2800" dirty="0" smtClean="0"/>
              <a:t>successful</a:t>
            </a:r>
          </a:p>
          <a:p>
            <a:r>
              <a:rPr lang="el-GR" sz="2800" i="1" dirty="0" smtClean="0"/>
              <a:t>ε</a:t>
            </a:r>
            <a:r>
              <a:rPr lang="en-US" sz="2800" i="1" baseline="-25000" dirty="0" smtClean="0"/>
              <a:t>a</a:t>
            </a:r>
            <a:r>
              <a:rPr lang="en-US" sz="2800" i="1" dirty="0" smtClean="0"/>
              <a:t> = 1 − (1 + aw)e</a:t>
            </a:r>
            <a:r>
              <a:rPr lang="en-US" sz="2800" dirty="0" smtClean="0"/>
              <a:t>−</a:t>
            </a:r>
            <a:r>
              <a:rPr lang="en-US" sz="2800" i="1" dirty="0" smtClean="0"/>
              <a:t>(</a:t>
            </a:r>
            <a:r>
              <a:rPr lang="en-US" sz="2800" i="1" dirty="0" err="1" smtClean="0"/>
              <a:t>b+cw</a:t>
            </a:r>
            <a:r>
              <a:rPr lang="en-US" sz="2800" i="1" dirty="0" smtClean="0"/>
              <a:t>)0.5</a:t>
            </a:r>
          </a:p>
          <a:p>
            <a:r>
              <a:rPr lang="en-US" sz="2800" i="1" dirty="0" smtClean="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534400" cy="5632311"/>
          </a:xfrm>
          <a:prstGeom prst="rect">
            <a:avLst/>
          </a:prstGeom>
        </p:spPr>
        <p:txBody>
          <a:bodyPr wrap="square">
            <a:spAutoFit/>
          </a:bodyPr>
          <a:lstStyle/>
          <a:p>
            <a:r>
              <a:rPr lang="en-US" sz="3600" dirty="0" smtClean="0">
                <a:solidFill>
                  <a:srgbClr val="002060"/>
                </a:solidFill>
              </a:rPr>
              <a:t>where </a:t>
            </a:r>
            <a:r>
              <a:rPr lang="en-US" sz="3600" i="1" dirty="0" smtClean="0">
                <a:solidFill>
                  <a:srgbClr val="002060"/>
                </a:solidFill>
              </a:rPr>
              <a:t>w is the </a:t>
            </a:r>
            <a:r>
              <a:rPr lang="en-US" sz="3600" i="1" dirty="0" err="1" smtClean="0">
                <a:solidFill>
                  <a:srgbClr val="002060"/>
                </a:solidFill>
              </a:rPr>
              <a:t>precipitable</a:t>
            </a:r>
            <a:r>
              <a:rPr lang="en-US" sz="3600" i="1" dirty="0" smtClean="0">
                <a:solidFill>
                  <a:srgbClr val="002060"/>
                </a:solidFill>
              </a:rPr>
              <a:t> water content of the atmosphere, </a:t>
            </a:r>
            <a:r>
              <a:rPr lang="en-US" sz="3600" dirty="0" smtClean="0">
                <a:solidFill>
                  <a:srgbClr val="002060"/>
                </a:solidFill>
              </a:rPr>
              <a:t>given approximately by</a:t>
            </a:r>
          </a:p>
          <a:p>
            <a:pPr algn="ctr"/>
            <a:endParaRPr lang="en-US" sz="3600" i="1" dirty="0" smtClean="0">
              <a:solidFill>
                <a:srgbClr val="002060"/>
              </a:solidFill>
            </a:endParaRPr>
          </a:p>
          <a:p>
            <a:pPr algn="ctr"/>
            <a:r>
              <a:rPr lang="en-US" sz="3600" i="1" dirty="0" smtClean="0">
                <a:solidFill>
                  <a:srgbClr val="002060"/>
                </a:solidFill>
              </a:rPr>
              <a:t>w = 4.65e</a:t>
            </a:r>
            <a:r>
              <a:rPr lang="en-US" sz="3600" i="1" baseline="-25000" dirty="0" smtClean="0">
                <a:solidFill>
                  <a:srgbClr val="002060"/>
                </a:solidFill>
              </a:rPr>
              <a:t>a</a:t>
            </a:r>
            <a:r>
              <a:rPr lang="en-US" sz="3600" i="1" dirty="0" smtClean="0">
                <a:solidFill>
                  <a:srgbClr val="002060"/>
                </a:solidFill>
              </a:rPr>
              <a:t>T</a:t>
            </a:r>
            <a:r>
              <a:rPr lang="en-US" sz="3600" i="1" baseline="-25000" dirty="0" smtClean="0">
                <a:solidFill>
                  <a:srgbClr val="002060"/>
                </a:solidFill>
              </a:rPr>
              <a:t>a</a:t>
            </a:r>
          </a:p>
          <a:p>
            <a:r>
              <a:rPr lang="en-US" sz="3600" i="1" dirty="0" smtClean="0">
                <a:solidFill>
                  <a:srgbClr val="002060"/>
                </a:solidFill>
              </a:rPr>
              <a:t> </a:t>
            </a:r>
          </a:p>
          <a:p>
            <a:r>
              <a:rPr lang="en-US" sz="3600" dirty="0" smtClean="0">
                <a:solidFill>
                  <a:srgbClr val="002060"/>
                </a:solidFill>
              </a:rPr>
              <a:t>where </a:t>
            </a:r>
            <a:r>
              <a:rPr lang="en-US" sz="3600" i="1" dirty="0" smtClean="0">
                <a:solidFill>
                  <a:srgbClr val="002060"/>
                </a:solidFill>
              </a:rPr>
              <a:t>e</a:t>
            </a:r>
            <a:r>
              <a:rPr lang="en-US" sz="3600" i="1" baseline="-25000" dirty="0" smtClean="0">
                <a:solidFill>
                  <a:srgbClr val="002060"/>
                </a:solidFill>
              </a:rPr>
              <a:t>a</a:t>
            </a:r>
            <a:r>
              <a:rPr lang="en-US" sz="3600" i="1" dirty="0" smtClean="0">
                <a:solidFill>
                  <a:srgbClr val="002060"/>
                </a:solidFill>
              </a:rPr>
              <a:t> is the vapor pressure near the ground (the </a:t>
            </a:r>
            <a:r>
              <a:rPr lang="en-US" sz="3600" dirty="0" smtClean="0">
                <a:solidFill>
                  <a:srgbClr val="002060"/>
                </a:solidFill>
              </a:rPr>
              <a:t>units of </a:t>
            </a:r>
            <a:r>
              <a:rPr lang="en-US" sz="3600" i="1" dirty="0" smtClean="0">
                <a:solidFill>
                  <a:srgbClr val="002060"/>
                </a:solidFill>
              </a:rPr>
              <a:t>w are kgm−2 when e</a:t>
            </a:r>
            <a:r>
              <a:rPr lang="en-US" sz="3600" i="1" baseline="-25000" dirty="0" smtClean="0">
                <a:solidFill>
                  <a:srgbClr val="002060"/>
                </a:solidFill>
              </a:rPr>
              <a:t>a</a:t>
            </a:r>
            <a:r>
              <a:rPr lang="en-US" sz="3600" i="1" dirty="0" smtClean="0">
                <a:solidFill>
                  <a:srgbClr val="002060"/>
                </a:solidFill>
              </a:rPr>
              <a:t> is in P</a:t>
            </a:r>
            <a:r>
              <a:rPr lang="en-US" sz="3600" i="1" baseline="-25000" dirty="0" smtClean="0">
                <a:solidFill>
                  <a:srgbClr val="002060"/>
                </a:solidFill>
              </a:rPr>
              <a:t>a</a:t>
            </a:r>
            <a:r>
              <a:rPr lang="en-US" sz="3600" i="1" dirty="0" smtClean="0">
                <a:solidFill>
                  <a:srgbClr val="002060"/>
                </a:solidFill>
              </a:rPr>
              <a:t> and T</a:t>
            </a:r>
            <a:r>
              <a:rPr lang="en-US" sz="3600" i="1" baseline="-25000" dirty="0" smtClean="0">
                <a:solidFill>
                  <a:srgbClr val="002060"/>
                </a:solidFill>
              </a:rPr>
              <a:t>a</a:t>
            </a:r>
            <a:r>
              <a:rPr lang="en-US" sz="3600" i="1" dirty="0" smtClean="0">
                <a:solidFill>
                  <a:srgbClr val="002060"/>
                </a:solidFill>
              </a:rPr>
              <a:t> is in </a:t>
            </a:r>
            <a:r>
              <a:rPr lang="en-US" sz="3600" dirty="0" smtClean="0">
                <a:solidFill>
                  <a:srgbClr val="002060"/>
                </a:solidFill>
              </a:rPr>
              <a:t>K; the empirical constants are </a:t>
            </a:r>
            <a:r>
              <a:rPr lang="en-US" sz="3600" i="1" dirty="0" smtClean="0">
                <a:solidFill>
                  <a:srgbClr val="002060"/>
                </a:solidFill>
              </a:rPr>
              <a:t>a = 0.10 kg−1 m2, b = 1.2,</a:t>
            </a:r>
          </a:p>
          <a:p>
            <a:r>
              <a:rPr lang="en-US" sz="3600" i="1" dirty="0" smtClean="0">
                <a:solidFill>
                  <a:srgbClr val="002060"/>
                </a:solidFill>
              </a:rPr>
              <a:t>c = 0.30 kg−1 m2).  </a:t>
            </a:r>
            <a:r>
              <a:rPr lang="en-US" sz="3600" dirty="0" smtClean="0">
                <a:solidFill>
                  <a:srgbClr val="002060"/>
                </a:solidFill>
              </a:rPr>
              <a:t> </a:t>
            </a:r>
            <a:endParaRPr lang="en-US" sz="3600"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762000"/>
          </a:xfrm>
        </p:spPr>
        <p:txBody>
          <a:bodyPr>
            <a:normAutofit/>
          </a:bodyPr>
          <a:lstStyle/>
          <a:p>
            <a:r>
              <a:rPr lang="en-US" sz="3200" dirty="0" smtClean="0">
                <a:latin typeface="Arial" pitchFamily="34" charset="0"/>
                <a:cs typeface="Arial" pitchFamily="34" charset="0"/>
              </a:rPr>
              <a:t>Comparison of SW and LW at Global Scale</a:t>
            </a:r>
            <a:endParaRPr lang="en-US" sz="3200" dirty="0"/>
          </a:p>
        </p:txBody>
      </p:sp>
      <p:pic>
        <p:nvPicPr>
          <p:cNvPr id="4" name="Picture 3" descr="Param_Mar2001_prata1.tiff"/>
          <p:cNvPicPr>
            <a:picLocks noChangeAspect="1"/>
          </p:cNvPicPr>
          <p:nvPr/>
        </p:nvPicPr>
        <p:blipFill>
          <a:blip r:embed="rId3"/>
          <a:srcRect l="8333" t="15278" r="5208" b="9722"/>
          <a:stretch>
            <a:fillRect/>
          </a:stretch>
        </p:blipFill>
        <p:spPr>
          <a:xfrm>
            <a:off x="4648200" y="2895600"/>
            <a:ext cx="4495800" cy="3124200"/>
          </a:xfrm>
          <a:prstGeom prst="rect">
            <a:avLst/>
          </a:prstGeom>
        </p:spPr>
      </p:pic>
      <p:sp>
        <p:nvSpPr>
          <p:cNvPr id="5" name="TextBox 4"/>
          <p:cNvSpPr txBox="1"/>
          <p:nvPr/>
        </p:nvSpPr>
        <p:spPr>
          <a:xfrm>
            <a:off x="533400" y="6211669"/>
            <a:ext cx="8305800" cy="369332"/>
          </a:xfrm>
          <a:prstGeom prst="rect">
            <a:avLst/>
          </a:prstGeom>
          <a:noFill/>
        </p:spPr>
        <p:txBody>
          <a:bodyPr wrap="square" rtlCol="0">
            <a:spAutoFit/>
          </a:bodyPr>
          <a:lstStyle/>
          <a:p>
            <a:pPr algn="ctr"/>
            <a:r>
              <a:rPr lang="en-US" sz="1800" baseline="0" dirty="0" smtClean="0">
                <a:latin typeface="Arial"/>
                <a:cs typeface="Arial"/>
              </a:rPr>
              <a:t>Monthly Averaged for March 2001</a:t>
            </a:r>
            <a:endParaRPr lang="en-US" sz="1800" baseline="0" dirty="0">
              <a:latin typeface="Arial"/>
              <a:cs typeface="Arial"/>
            </a:endParaRPr>
          </a:p>
        </p:txBody>
      </p:sp>
      <p:pic>
        <p:nvPicPr>
          <p:cNvPr id="6" name="Picture 5" descr="SW_Langley.tiff"/>
          <p:cNvPicPr>
            <a:picLocks noChangeAspect="1"/>
          </p:cNvPicPr>
          <p:nvPr/>
        </p:nvPicPr>
        <p:blipFill>
          <a:blip r:embed="rId4"/>
          <a:srcRect l="8853" t="14165" r="6160" b="10291"/>
          <a:stretch>
            <a:fillRect/>
          </a:stretch>
        </p:blipFill>
        <p:spPr>
          <a:xfrm>
            <a:off x="0" y="2895600"/>
            <a:ext cx="4495800" cy="30988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968687172"/>
              </p:ext>
            </p:extLst>
          </p:nvPr>
        </p:nvGraphicFramePr>
        <p:xfrm>
          <a:off x="6242843" y="1981200"/>
          <a:ext cx="1306513" cy="609600"/>
        </p:xfrm>
        <a:graphic>
          <a:graphicData uri="http://schemas.openxmlformats.org/presentationml/2006/ole">
            <mc:AlternateContent xmlns:mc="http://schemas.openxmlformats.org/markup-compatibility/2006">
              <mc:Choice xmlns:v="urn:schemas-microsoft-com:vml" Requires="v">
                <p:oleObj spid="_x0000_s12294" name="Equation" r:id="rId5" imgW="571320" imgH="266400" progId="Equation.3">
                  <p:embed/>
                </p:oleObj>
              </mc:Choice>
              <mc:Fallback>
                <p:oleObj name="Equation" r:id="rId5" imgW="571320" imgH="266400" progId="Equation.3">
                  <p:embed/>
                  <p:pic>
                    <p:nvPicPr>
                      <p:cNvPr id="0" name=""/>
                      <p:cNvPicPr>
                        <a:picLocks noChangeAspect="1" noChangeArrowheads="1"/>
                      </p:cNvPicPr>
                      <p:nvPr/>
                    </p:nvPicPr>
                    <p:blipFill>
                      <a:blip r:embed="rId6"/>
                      <a:srcRect/>
                      <a:stretch>
                        <a:fillRect/>
                      </a:stretch>
                    </p:blipFill>
                    <p:spPr bwMode="auto">
                      <a:xfrm>
                        <a:off x="6242843" y="1981200"/>
                        <a:ext cx="1306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5726624"/>
              </p:ext>
            </p:extLst>
          </p:nvPr>
        </p:nvGraphicFramePr>
        <p:xfrm>
          <a:off x="1289449" y="1600201"/>
          <a:ext cx="1910951" cy="911560"/>
        </p:xfrm>
        <a:graphic>
          <a:graphicData uri="http://schemas.openxmlformats.org/presentationml/2006/ole">
            <mc:AlternateContent xmlns:mc="http://schemas.openxmlformats.org/markup-compatibility/2006">
              <mc:Choice xmlns:v="urn:schemas-microsoft-com:vml" Requires="v">
                <p:oleObj spid="_x0000_s12295" name="Equation" r:id="rId7" imgW="558720" imgH="266400" progId="Equation.3">
                  <p:embed/>
                </p:oleObj>
              </mc:Choice>
              <mc:Fallback>
                <p:oleObj name="Equation" r:id="rId7" imgW="558720" imgH="266400" progId="Equation.3">
                  <p:embed/>
                  <p:pic>
                    <p:nvPicPr>
                      <p:cNvPr id="0" name=""/>
                      <p:cNvPicPr>
                        <a:picLocks noChangeAspect="1" noChangeArrowheads="1"/>
                      </p:cNvPicPr>
                      <p:nvPr/>
                    </p:nvPicPr>
                    <p:blipFill>
                      <a:blip r:embed="rId8"/>
                      <a:srcRect/>
                      <a:stretch>
                        <a:fillRect/>
                      </a:stretch>
                    </p:blipFill>
                    <p:spPr bwMode="auto">
                      <a:xfrm>
                        <a:off x="1289449" y="1600201"/>
                        <a:ext cx="1910951" cy="91156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010957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Statement of Problem (3)</a:t>
            </a:r>
            <a:endParaRPr lang="en-US" dirty="0">
              <a:latin typeface="Arial" pitchFamily="34" charset="0"/>
              <a:cs typeface="Arial" pitchFamily="34" charset="0"/>
            </a:endParaRPr>
          </a:p>
        </p:txBody>
      </p:sp>
      <p:sp>
        <p:nvSpPr>
          <p:cNvPr id="3" name="Content Placeholder 2"/>
          <p:cNvSpPr>
            <a:spLocks noGrp="1"/>
          </p:cNvSpPr>
          <p:nvPr>
            <p:ph idx="1"/>
          </p:nvPr>
        </p:nvSpPr>
        <p:spPr>
          <a:xfrm>
            <a:off x="0" y="1295400"/>
            <a:ext cx="9144000" cy="5486400"/>
          </a:xfrm>
        </p:spPr>
        <p:txBody>
          <a:bodyPr>
            <a:normAutofit/>
          </a:bodyPr>
          <a:lstStyle/>
          <a:p>
            <a:r>
              <a:rPr lang="en-US" sz="2500" dirty="0" smtClean="0">
                <a:latin typeface="Arial" pitchFamily="34" charset="0"/>
                <a:cs typeface="Arial" pitchFamily="34" charset="0"/>
              </a:rPr>
              <a:t>DSLW is the </a:t>
            </a:r>
            <a:r>
              <a:rPr lang="en-US" sz="2500" dirty="0" smtClean="0">
                <a:solidFill>
                  <a:srgbClr val="C00000"/>
                </a:solidFill>
                <a:latin typeface="Arial" pitchFamily="34" charset="0"/>
                <a:cs typeface="Arial" pitchFamily="34" charset="0"/>
              </a:rPr>
              <a:t>most difficult radiative component to estimate</a:t>
            </a:r>
          </a:p>
          <a:p>
            <a:r>
              <a:rPr lang="en-US" sz="2500" dirty="0" smtClean="0">
                <a:latin typeface="Arial" pitchFamily="34" charset="0"/>
                <a:cs typeface="Arial" pitchFamily="34" charset="0"/>
              </a:rPr>
              <a:t>Global Energy and Water Cycle Experiment (GEWEX) has demonstrated a need for energy budgets within an accuracy of 10 W m</a:t>
            </a:r>
            <a:r>
              <a:rPr lang="en-US" sz="2500" baseline="30000" dirty="0" smtClean="0">
                <a:latin typeface="Arial" pitchFamily="34" charset="0"/>
                <a:cs typeface="Arial" pitchFamily="34" charset="0"/>
              </a:rPr>
              <a:t>-2</a:t>
            </a:r>
            <a:r>
              <a:rPr lang="en-US" sz="2500" dirty="0" smtClean="0">
                <a:latin typeface="Arial" pitchFamily="34" charset="0"/>
                <a:cs typeface="Arial" pitchFamily="34" charset="0"/>
              </a:rPr>
              <a:t> (</a:t>
            </a:r>
            <a:r>
              <a:rPr lang="en-US" sz="2500" i="1" dirty="0" smtClean="0">
                <a:latin typeface="Arial" pitchFamily="34" charset="0"/>
                <a:cs typeface="Arial" pitchFamily="34" charset="0"/>
              </a:rPr>
              <a:t>WCRP-5</a:t>
            </a:r>
            <a:r>
              <a:rPr lang="en-US" sz="2500" dirty="0" smtClean="0">
                <a:latin typeface="Arial" pitchFamily="34" charset="0"/>
                <a:cs typeface="Arial" pitchFamily="34" charset="0"/>
              </a:rPr>
              <a:t>, 1985)</a:t>
            </a:r>
          </a:p>
          <a:p>
            <a:pPr lvl="1"/>
            <a:r>
              <a:rPr lang="en-US" sz="2400" dirty="0" smtClean="0">
                <a:solidFill>
                  <a:srgbClr val="C00000"/>
                </a:solidFill>
                <a:latin typeface="Arial" pitchFamily="34" charset="0"/>
                <a:cs typeface="Arial" pitchFamily="34" charset="0"/>
              </a:rPr>
              <a:t>Current estimates have global accuracies (compared to ground observations on daily time-scale) 22 – 31 W m</a:t>
            </a:r>
            <a:r>
              <a:rPr lang="en-US" sz="2400" baseline="30000" dirty="0" smtClean="0">
                <a:solidFill>
                  <a:srgbClr val="C00000"/>
                </a:solidFill>
                <a:latin typeface="Arial" pitchFamily="34" charset="0"/>
                <a:cs typeface="Arial" pitchFamily="34" charset="0"/>
              </a:rPr>
              <a:t>-2</a:t>
            </a:r>
            <a:r>
              <a:rPr lang="en-US" sz="2400" dirty="0" smtClean="0">
                <a:latin typeface="Arial" pitchFamily="34" charset="0"/>
                <a:cs typeface="Arial" pitchFamily="34" charset="0"/>
              </a:rPr>
              <a:t> (</a:t>
            </a:r>
            <a:r>
              <a:rPr lang="en-US" sz="2400" i="1" dirty="0" smtClean="0">
                <a:latin typeface="Arial" pitchFamily="34" charset="0"/>
                <a:cs typeface="Arial" pitchFamily="34" charset="0"/>
              </a:rPr>
              <a:t>Nussbaumer and Pinker</a:t>
            </a:r>
            <a:r>
              <a:rPr lang="en-US" sz="2400" dirty="0" smtClean="0">
                <a:latin typeface="Arial" pitchFamily="34" charset="0"/>
                <a:cs typeface="Arial" pitchFamily="34" charset="0"/>
              </a:rPr>
              <a:t>, 2011)</a:t>
            </a:r>
            <a:endParaRPr lang="en-US" sz="2400" baseline="30000" dirty="0" smtClean="0">
              <a:solidFill>
                <a:srgbClr val="C00000"/>
              </a:solidFill>
              <a:latin typeface="Arial" pitchFamily="34" charset="0"/>
              <a:cs typeface="Arial" pitchFamily="34" charset="0"/>
            </a:endParaRPr>
          </a:p>
          <a:p>
            <a:pPr lvl="1"/>
            <a:endParaRPr lang="en-US" sz="2400" baseline="30000" dirty="0" smtClean="0">
              <a:solidFill>
                <a:srgbClr val="C00000"/>
              </a:solidFill>
              <a:latin typeface="Arial" pitchFamily="34" charset="0"/>
              <a:cs typeface="Arial" pitchFamily="34"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4107337521"/>
              </p:ext>
            </p:extLst>
          </p:nvPr>
        </p:nvGraphicFramePr>
        <p:xfrm>
          <a:off x="533400" y="4255392"/>
          <a:ext cx="8229600" cy="2602608"/>
        </p:xfrm>
        <a:graphic>
          <a:graphicData uri="http://schemas.openxmlformats.org/drawingml/2006/table">
            <a:tbl>
              <a:tblPr>
                <a:tableStyleId>{5C22544A-7EE6-4342-B048-85BDC9FD1C3A}</a:tableStyleId>
              </a:tblPr>
              <a:tblGrid>
                <a:gridCol w="2438400"/>
                <a:gridCol w="1371600"/>
                <a:gridCol w="2652824"/>
                <a:gridCol w="1766776"/>
              </a:tblGrid>
              <a:tr h="564012">
                <a:tc>
                  <a:txBody>
                    <a:bodyPr/>
                    <a:lstStyle/>
                    <a:p>
                      <a:pPr algn="ctr" fontAlgn="ctr"/>
                      <a:r>
                        <a:rPr lang="en-US" sz="2400" u="none" strike="noStrike" dirty="0">
                          <a:effectLst/>
                          <a:latin typeface="Arial" pitchFamily="34" charset="0"/>
                          <a:cs typeface="Arial" pitchFamily="34" charset="0"/>
                        </a:rPr>
                        <a:t>Model</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CC</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RMSE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Bias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509649">
                <a:tc>
                  <a:txBody>
                    <a:bodyPr/>
                    <a:lstStyle/>
                    <a:p>
                      <a:pPr algn="ctr" fontAlgn="ctr"/>
                      <a:r>
                        <a:rPr lang="en-US" sz="1800" u="none" strike="noStrike" dirty="0">
                          <a:effectLst/>
                          <a:latin typeface="Arial" pitchFamily="34" charset="0"/>
                          <a:cs typeface="Arial" pitchFamily="34" charset="0"/>
                        </a:rPr>
                        <a:t>ERA-Interim</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a:effectLst/>
                          <a:latin typeface="Arial" pitchFamily="34" charset="0"/>
                          <a:cs typeface="Arial" pitchFamily="34" charset="0"/>
                        </a:rPr>
                        <a:t>0.95</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a:effectLst/>
                          <a:latin typeface="Arial" pitchFamily="34" charset="0"/>
                          <a:cs typeface="Arial" pitchFamily="34" charset="0"/>
                        </a:rPr>
                        <a:t>26.23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a:effectLst/>
                          <a:latin typeface="Arial" pitchFamily="34" charset="0"/>
                          <a:cs typeface="Arial" pitchFamily="34" charset="0"/>
                        </a:rPr>
                        <a:t>-8.00</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r>
              <a:tr h="509649">
                <a:tc>
                  <a:txBody>
                    <a:bodyPr/>
                    <a:lstStyle/>
                    <a:p>
                      <a:pPr algn="ctr" fontAlgn="ctr"/>
                      <a:r>
                        <a:rPr lang="en-US" sz="1800" u="none" strike="noStrike" dirty="0">
                          <a:effectLst/>
                          <a:latin typeface="Arial" pitchFamily="34" charset="0"/>
                          <a:cs typeface="Arial" pitchFamily="34" charset="0"/>
                        </a:rPr>
                        <a:t>NCEP DOE II</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0.97</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27.73</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-14.68</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09649">
                <a:tc>
                  <a:txBody>
                    <a:bodyPr/>
                    <a:lstStyle/>
                    <a:p>
                      <a:pPr algn="ctr" fontAlgn="ctr"/>
                      <a:r>
                        <a:rPr lang="en-US" sz="1800" u="none" strike="noStrike" dirty="0">
                          <a:effectLst/>
                          <a:latin typeface="Arial" pitchFamily="34" charset="0"/>
                          <a:cs typeface="Arial" pitchFamily="34" charset="0"/>
                        </a:rPr>
                        <a:t>GEWEX SRB</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0.96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22.36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09649">
                <a:tc>
                  <a:txBody>
                    <a:bodyPr/>
                    <a:lstStyle/>
                    <a:p>
                      <a:pPr algn="ctr" fontAlgn="ctr"/>
                      <a:r>
                        <a:rPr lang="en-US" sz="1800" u="none" strike="noStrike" dirty="0" smtClean="0">
                          <a:effectLst/>
                          <a:latin typeface="Arial" pitchFamily="34" charset="0"/>
                          <a:cs typeface="Arial" pitchFamily="34" charset="0"/>
                        </a:rPr>
                        <a:t>ISCCP-FD</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0.92</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31.50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8.85</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4147293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Statement of Problem </a:t>
            </a:r>
            <a:r>
              <a:rPr lang="en-US" dirty="0" smtClean="0">
                <a:latin typeface="Arial" pitchFamily="34" charset="0"/>
                <a:cs typeface="Arial" pitchFamily="34" charset="0"/>
              </a:rPr>
              <a:t>(4)</a:t>
            </a:r>
            <a:endParaRPr lang="en-US" dirty="0"/>
          </a:p>
        </p:txBody>
      </p:sp>
      <p:sp>
        <p:nvSpPr>
          <p:cNvPr id="3" name="Content Placeholder 2"/>
          <p:cNvSpPr>
            <a:spLocks noGrp="1"/>
          </p:cNvSpPr>
          <p:nvPr>
            <p:ph idx="1"/>
          </p:nvPr>
        </p:nvSpPr>
        <p:spPr/>
        <p:txBody>
          <a:bodyPr/>
          <a:lstStyle/>
          <a:p>
            <a:r>
              <a:rPr lang="en-US" dirty="0" smtClean="0"/>
              <a:t>High latitudes estimates are more problematic </a:t>
            </a:r>
          </a:p>
          <a:p>
            <a:r>
              <a:rPr lang="en-US" dirty="0" smtClean="0"/>
              <a:t>Accuracies of estimates from current models at high latitudes at daily time scale range from </a:t>
            </a:r>
            <a:r>
              <a:rPr lang="en-US" dirty="0" smtClean="0">
                <a:solidFill>
                  <a:srgbClr val="C00000"/>
                </a:solidFill>
              </a:rPr>
              <a:t>27</a:t>
            </a:r>
            <a:r>
              <a:rPr lang="en-US" dirty="0" smtClean="0"/>
              <a:t> to </a:t>
            </a:r>
            <a:r>
              <a:rPr lang="en-US" dirty="0" smtClean="0">
                <a:solidFill>
                  <a:srgbClr val="C00000"/>
                </a:solidFill>
              </a:rPr>
              <a:t>37</a:t>
            </a:r>
            <a:r>
              <a:rPr lang="en-US" dirty="0" smtClean="0"/>
              <a:t> Wm</a:t>
            </a:r>
            <a:r>
              <a:rPr lang="en-US" baseline="30000" dirty="0" smtClean="0"/>
              <a:t>-2</a:t>
            </a:r>
            <a:endParaRPr lang="en-US" baseline="30000" dirty="0"/>
          </a:p>
        </p:txBody>
      </p:sp>
      <p:graphicFrame>
        <p:nvGraphicFramePr>
          <p:cNvPr id="4" name="Content Placeholder 3"/>
          <p:cNvGraphicFramePr>
            <a:graphicFrameLocks/>
          </p:cNvGraphicFramePr>
          <p:nvPr>
            <p:extLst>
              <p:ext uri="{D42A27DB-BD31-4B8C-83A1-F6EECF244321}">
                <p14:modId xmlns:p14="http://schemas.microsoft.com/office/powerpoint/2010/main" val="846561069"/>
              </p:ext>
            </p:extLst>
          </p:nvPr>
        </p:nvGraphicFramePr>
        <p:xfrm>
          <a:off x="1" y="3733800"/>
          <a:ext cx="9143999" cy="3059808"/>
        </p:xfrm>
        <a:graphic>
          <a:graphicData uri="http://schemas.openxmlformats.org/drawingml/2006/table">
            <a:tbl>
              <a:tblPr>
                <a:tableStyleId>{5C22544A-7EE6-4342-B048-85BDC9FD1C3A}</a:tableStyleId>
              </a:tblPr>
              <a:tblGrid>
                <a:gridCol w="2709333"/>
                <a:gridCol w="1524000"/>
                <a:gridCol w="2947582"/>
                <a:gridCol w="1963084"/>
              </a:tblGrid>
              <a:tr h="663092">
                <a:tc>
                  <a:txBody>
                    <a:bodyPr/>
                    <a:lstStyle/>
                    <a:p>
                      <a:pPr algn="ctr" fontAlgn="ctr"/>
                      <a:r>
                        <a:rPr lang="en-US" sz="2400" u="none" strike="noStrike" dirty="0">
                          <a:effectLst/>
                          <a:latin typeface="Arial" pitchFamily="34" charset="0"/>
                          <a:cs typeface="Arial" pitchFamily="34" charset="0"/>
                        </a:rPr>
                        <a:t>Model</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CC</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RMSE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Bias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599179">
                <a:tc>
                  <a:txBody>
                    <a:bodyPr/>
                    <a:lstStyle/>
                    <a:p>
                      <a:pPr algn="ctr" fontAlgn="ctr"/>
                      <a:r>
                        <a:rPr lang="en-US" sz="1800" u="none" strike="noStrike" dirty="0">
                          <a:effectLst/>
                          <a:latin typeface="Arial" pitchFamily="34" charset="0"/>
                          <a:cs typeface="Arial" pitchFamily="34" charset="0"/>
                        </a:rPr>
                        <a:t>ERA-Interim</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smtClean="0">
                          <a:effectLst/>
                          <a:latin typeface="Arial" pitchFamily="34" charset="0"/>
                          <a:cs typeface="Arial" pitchFamily="34" charset="0"/>
                        </a:rPr>
                        <a:t>0.93</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smtClean="0">
                          <a:effectLst/>
                          <a:latin typeface="Arial" pitchFamily="34" charset="0"/>
                          <a:cs typeface="Arial" pitchFamily="34" charset="0"/>
                        </a:rPr>
                        <a:t>28.14</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800" u="none" strike="noStrike" dirty="0" smtClean="0">
                          <a:effectLst/>
                          <a:latin typeface="Arial" pitchFamily="34" charset="0"/>
                          <a:cs typeface="Arial" pitchFamily="34" charset="0"/>
                        </a:rPr>
                        <a:t>-3.22</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r>
              <a:tr h="599179">
                <a:tc>
                  <a:txBody>
                    <a:bodyPr/>
                    <a:lstStyle/>
                    <a:p>
                      <a:pPr algn="ctr" fontAlgn="ctr"/>
                      <a:r>
                        <a:rPr lang="en-US" sz="1800" u="none" strike="noStrike" dirty="0">
                          <a:effectLst/>
                          <a:latin typeface="Arial" pitchFamily="34" charset="0"/>
                          <a:cs typeface="Arial" pitchFamily="34" charset="0"/>
                        </a:rPr>
                        <a:t>NCEP DOE II</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0.94</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37.45</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-27.18</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99179">
                <a:tc>
                  <a:txBody>
                    <a:bodyPr/>
                    <a:lstStyle/>
                    <a:p>
                      <a:pPr algn="ctr" fontAlgn="ctr"/>
                      <a:r>
                        <a:rPr lang="en-US" sz="1800" u="none" strike="noStrike" dirty="0">
                          <a:effectLst/>
                          <a:latin typeface="Arial" pitchFamily="34" charset="0"/>
                          <a:cs typeface="Arial" pitchFamily="34" charset="0"/>
                        </a:rPr>
                        <a:t>GEWEX SRB</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0.93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27.43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-0.37</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99179">
                <a:tc>
                  <a:txBody>
                    <a:bodyPr/>
                    <a:lstStyle/>
                    <a:p>
                      <a:pPr algn="ctr" fontAlgn="ctr"/>
                      <a:r>
                        <a:rPr lang="en-US" sz="1800" u="none" strike="noStrike" dirty="0" smtClean="0">
                          <a:effectLst/>
                          <a:latin typeface="Arial" pitchFamily="34" charset="0"/>
                          <a:cs typeface="Arial" pitchFamily="34" charset="0"/>
                        </a:rPr>
                        <a:t>ISCCP-FD</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0.90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34.69</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smtClean="0">
                          <a:effectLst/>
                          <a:latin typeface="Arial" pitchFamily="34" charset="0"/>
                          <a:cs typeface="Arial" pitchFamily="34" charset="0"/>
                        </a:rPr>
                        <a:t>11.24</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272875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latin typeface="Arial" pitchFamily="34" charset="0"/>
                <a:cs typeface="Arial" pitchFamily="34" charset="0"/>
              </a:rPr>
              <a:t>Available Methods to Estimate DSLW</a:t>
            </a:r>
            <a:endParaRPr lang="en-US" dirty="0">
              <a:latin typeface="Arial" pitchFamily="34" charset="0"/>
              <a:cs typeface="Arial" pitchFamily="34" charset="0"/>
            </a:endParaRPr>
          </a:p>
        </p:txBody>
      </p:sp>
      <p:graphicFrame>
        <p:nvGraphicFramePr>
          <p:cNvPr id="6" name="Group 79"/>
          <p:cNvGraphicFramePr>
            <a:graphicFrameLocks noGrp="1"/>
          </p:cNvGraphicFramePr>
          <p:nvPr>
            <p:extLst>
              <p:ext uri="{D42A27DB-BD31-4B8C-83A1-F6EECF244321}">
                <p14:modId xmlns:p14="http://schemas.microsoft.com/office/powerpoint/2010/main" val="3395264056"/>
              </p:ext>
            </p:extLst>
          </p:nvPr>
        </p:nvGraphicFramePr>
        <p:xfrm>
          <a:off x="76200" y="1447800"/>
          <a:ext cx="8991600" cy="5135880"/>
        </p:xfrm>
        <a:graphic>
          <a:graphicData uri="http://schemas.openxmlformats.org/drawingml/2006/table">
            <a:tbl>
              <a:tblPr/>
              <a:tblGrid>
                <a:gridCol w="2898006"/>
                <a:gridCol w="1828800"/>
                <a:gridCol w="2280441"/>
                <a:gridCol w="1984353"/>
              </a:tblGrid>
              <a:tr h="5334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800" b="0" i="0" u="none" strike="noStrike" cap="none" normalizeH="0" baseline="0" dirty="0" smtClean="0">
                        <a:ln>
                          <a:noFill/>
                        </a:ln>
                        <a:solidFill>
                          <a:srgbClr val="17375E"/>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smtClean="0">
                          <a:ln>
                            <a:noFill/>
                          </a:ln>
                          <a:solidFill>
                            <a:srgbClr val="17375E"/>
                          </a:solidFill>
                          <a:effectLst/>
                          <a:latin typeface="Calibri" pitchFamily="34" charset="0"/>
                        </a:rPr>
                        <a:t>Advantage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rgbClr val="17375E"/>
                          </a:solidFill>
                          <a:effectLst/>
                          <a:latin typeface="Calibri" pitchFamily="34" charset="0"/>
                        </a:rPr>
                        <a:t>Disadvantage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rgbClr val="17375E"/>
                          </a:solidFill>
                          <a:effectLst/>
                          <a:latin typeface="Calibri" pitchFamily="34" charset="0"/>
                        </a:rPr>
                        <a:t>Example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rgbClr val="17375E"/>
                          </a:solidFill>
                          <a:effectLst/>
                          <a:latin typeface="Calibri" pitchFamily="34" charset="0"/>
                        </a:rPr>
                        <a:t>Satellite models</a:t>
                      </a:r>
                    </a:p>
                    <a:p>
                      <a:pPr marL="457200" marR="0" lvl="1" indent="-282575" algn="l" defTabSz="914400" rtl="0" eaLnBrk="1" fontAlgn="base" latinLnBrk="0" hangingPunct="1">
                        <a:lnSpc>
                          <a:spcPct val="100000"/>
                        </a:lnSpc>
                        <a:spcBef>
                          <a:spcPct val="20000"/>
                        </a:spcBef>
                        <a:spcAft>
                          <a:spcPct val="0"/>
                        </a:spcAft>
                        <a:buClrTx/>
                        <a:buSzTx/>
                        <a:buFont typeface="Arial" charset="0"/>
                        <a:buChar char="–"/>
                        <a:tabLst/>
                      </a:pPr>
                      <a:r>
                        <a:rPr kumimoji="0" lang="en-US" sz="2000" b="1" i="0" u="none" strike="noStrike" cap="none" normalizeH="0" baseline="0" dirty="0" smtClean="0">
                          <a:ln>
                            <a:noFill/>
                          </a:ln>
                          <a:solidFill>
                            <a:schemeClr val="tx1"/>
                          </a:solidFill>
                          <a:effectLst/>
                          <a:latin typeface="Calibri" pitchFamily="34" charset="0"/>
                        </a:rPr>
                        <a:t>Cloud and meteorological data from satellites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Based  observations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Inhomogeneity in satellite observations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ISCCP-FD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rgbClr val="17375E"/>
                          </a:solidFill>
                          <a:effectLst/>
                          <a:latin typeface="Calibri" pitchFamily="34" charset="0"/>
                        </a:rPr>
                        <a:t>Numerical models</a:t>
                      </a:r>
                    </a:p>
                    <a:p>
                      <a:pPr marL="457200" marR="0" lvl="1" indent="-282575" algn="l" defTabSz="914400" rtl="0" eaLnBrk="1" fontAlgn="base" latinLnBrk="0" hangingPunct="1">
                        <a:lnSpc>
                          <a:spcPct val="100000"/>
                        </a:lnSpc>
                        <a:spcBef>
                          <a:spcPct val="20000"/>
                        </a:spcBef>
                        <a:spcAft>
                          <a:spcPct val="0"/>
                        </a:spcAft>
                        <a:buClrTx/>
                        <a:buSzTx/>
                        <a:buFont typeface="Arial" charset="0"/>
                        <a:buChar char="–"/>
                        <a:tabLst/>
                      </a:pPr>
                      <a:r>
                        <a:rPr kumimoji="0" lang="en-US" sz="2000" b="1" i="0" u="none" strike="noStrike" cap="none" normalizeH="0" baseline="0" dirty="0" smtClean="0">
                          <a:ln>
                            <a:noFill/>
                          </a:ln>
                          <a:solidFill>
                            <a:schemeClr val="tx1"/>
                          </a:solidFill>
                          <a:effectLst/>
                          <a:latin typeface="Calibri" pitchFamily="34" charset="0"/>
                        </a:rPr>
                        <a:t>Cloud internally generated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Full global coverage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Accurate as representative physics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ERA Interim</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NCEP/DOE 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115888" marR="0" lvl="0" indent="-115888" algn="l" defTabSz="914400" rtl="0" eaLnBrk="1" fontAlgn="base" latinLnBrk="0" hangingPunct="1">
                        <a:lnSpc>
                          <a:spcPct val="100000"/>
                        </a:lnSpc>
                        <a:spcBef>
                          <a:spcPct val="20000"/>
                        </a:spcBef>
                        <a:spcAft>
                          <a:spcPct val="0"/>
                        </a:spcAft>
                        <a:buClrTx/>
                        <a:buSzTx/>
                        <a:buFont typeface="Arial" charset="0"/>
                        <a:buNone/>
                        <a:tabLst/>
                      </a:pPr>
                      <a:r>
                        <a:rPr kumimoji="0" lang="en-US" sz="2800" b="1" i="0" u="none" strike="noStrike" cap="none" normalizeH="0" baseline="0" smtClean="0">
                          <a:ln>
                            <a:noFill/>
                          </a:ln>
                          <a:solidFill>
                            <a:srgbClr val="17375E"/>
                          </a:solidFill>
                          <a:effectLst/>
                          <a:latin typeface="Calibri" pitchFamily="34" charset="0"/>
                        </a:rPr>
                        <a:t>Hybrid models</a:t>
                      </a:r>
                    </a:p>
                    <a:p>
                      <a:pPr marL="465138" marR="0" lvl="1" indent="-234950" algn="l" defTabSz="914400" rtl="0" eaLnBrk="1" fontAlgn="base" latinLnBrk="0" hangingPunct="1">
                        <a:lnSpc>
                          <a:spcPct val="100000"/>
                        </a:lnSpc>
                        <a:spcBef>
                          <a:spcPct val="20000"/>
                        </a:spcBef>
                        <a:spcAft>
                          <a:spcPct val="0"/>
                        </a:spcAft>
                        <a:buClrTx/>
                        <a:buSzTx/>
                        <a:buFont typeface="Arial" charset="0"/>
                        <a:buChar char="–"/>
                        <a:tabLst/>
                      </a:pPr>
                      <a:r>
                        <a:rPr kumimoji="0" lang="en-US" sz="2000" b="1" i="0" u="none" strike="noStrike" cap="none" normalizeH="0" baseline="0" smtClean="0">
                          <a:ln>
                            <a:noFill/>
                          </a:ln>
                          <a:solidFill>
                            <a:schemeClr val="tx1"/>
                          </a:solidFill>
                          <a:effectLst/>
                          <a:latin typeface="Calibri" pitchFamily="34" charset="0"/>
                        </a:rPr>
                        <a:t>Cloud data from satellites</a:t>
                      </a:r>
                    </a:p>
                    <a:p>
                      <a:pPr marL="465138" marR="0" lvl="1" indent="-234950" algn="l" defTabSz="914400" rtl="0" eaLnBrk="1" fontAlgn="base" latinLnBrk="0" hangingPunct="1">
                        <a:lnSpc>
                          <a:spcPct val="100000"/>
                        </a:lnSpc>
                        <a:spcBef>
                          <a:spcPct val="20000"/>
                        </a:spcBef>
                        <a:spcAft>
                          <a:spcPct val="0"/>
                        </a:spcAft>
                        <a:buClrTx/>
                        <a:buSzTx/>
                        <a:buFont typeface="Arial" charset="0"/>
                        <a:buChar char="–"/>
                        <a:tabLst/>
                      </a:pPr>
                      <a:r>
                        <a:rPr kumimoji="0" lang="en-US" sz="2000" b="1" i="0" u="none" strike="noStrike" cap="none" normalizeH="0" baseline="0" smtClean="0">
                          <a:ln>
                            <a:noFill/>
                          </a:ln>
                          <a:solidFill>
                            <a:schemeClr val="tx1"/>
                          </a:solidFill>
                          <a:effectLst/>
                          <a:latin typeface="Calibri" pitchFamily="34" charset="0"/>
                        </a:rPr>
                        <a:t>Meteorological data from re-analysis</a:t>
                      </a:r>
                      <a:endParaRPr kumimoji="0" lang="en-US" sz="2400" b="1"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Calibri" pitchFamily="34" charset="0"/>
                        </a:rPr>
                        <a:t>Use best information from each source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cs typeface="Arial" charset="0"/>
                        </a:rPr>
                        <a:t>Discrepancies in spatial and temporal resolution of satellite observations and re-analysis</a:t>
                      </a:r>
                      <a:endParaRPr kumimoji="0" lang="en-US" sz="2000" b="1" i="0" u="none" strike="noStrike" cap="none" normalizeH="0" baseline="0" dirty="0" smtClean="0">
                        <a:ln>
                          <a:noFill/>
                        </a:ln>
                        <a:solidFill>
                          <a:srgbClr val="17375E"/>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Calibri" pitchFamily="34" charset="0"/>
                        </a:rPr>
                        <a:t>DSLW/UMD v1 &amp; v2</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rPr>
                        <a:t>GEWEX SRB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23666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DSLW/UMD Models</a:t>
            </a:r>
            <a:endParaRPr lang="en-US" dirty="0">
              <a:latin typeface="Arial" pitchFamily="34" charset="0"/>
              <a:cs typeface="Arial" pitchFamily="34" charset="0"/>
            </a:endParaRPr>
          </a:p>
        </p:txBody>
      </p:sp>
      <p:sp>
        <p:nvSpPr>
          <p:cNvPr id="3" name="Content Placeholder 2"/>
          <p:cNvSpPr>
            <a:spLocks noGrp="1"/>
          </p:cNvSpPr>
          <p:nvPr>
            <p:ph idx="1"/>
          </p:nvPr>
        </p:nvSpPr>
        <p:spPr>
          <a:xfrm>
            <a:off x="3312" y="1295400"/>
            <a:ext cx="9140687" cy="990600"/>
          </a:xfrm>
        </p:spPr>
        <p:txBody>
          <a:bodyPr>
            <a:normAutofit/>
          </a:bodyPr>
          <a:lstStyle/>
          <a:p>
            <a:pPr marL="0" indent="0">
              <a:buNone/>
            </a:pPr>
            <a:r>
              <a:rPr lang="en-US" sz="2800" dirty="0" smtClean="0">
                <a:latin typeface="Arial" pitchFamily="34" charset="0"/>
                <a:cs typeface="Arial" pitchFamily="34" charset="0"/>
              </a:rPr>
              <a:t>Two models, with distinct advantages developed to estimate DSLW</a:t>
            </a:r>
          </a:p>
        </p:txBody>
      </p:sp>
      <p:graphicFrame>
        <p:nvGraphicFramePr>
          <p:cNvPr id="5" name="Table 4"/>
          <p:cNvGraphicFramePr>
            <a:graphicFrameLocks noGrp="1"/>
          </p:cNvGraphicFramePr>
          <p:nvPr>
            <p:extLst>
              <p:ext uri="{D42A27DB-BD31-4B8C-83A1-F6EECF244321}">
                <p14:modId xmlns:p14="http://schemas.microsoft.com/office/powerpoint/2010/main" val="4253550049"/>
              </p:ext>
            </p:extLst>
          </p:nvPr>
        </p:nvGraphicFramePr>
        <p:xfrm>
          <a:off x="1" y="2285999"/>
          <a:ext cx="9143999" cy="2362201"/>
        </p:xfrm>
        <a:graphic>
          <a:graphicData uri="http://schemas.openxmlformats.org/drawingml/2006/table">
            <a:tbl>
              <a:tblPr>
                <a:tableStyleId>{5C22544A-7EE6-4342-B048-85BDC9FD1C3A}</a:tableStyleId>
              </a:tblPr>
              <a:tblGrid>
                <a:gridCol w="1597608"/>
                <a:gridCol w="1924042"/>
                <a:gridCol w="2457858"/>
                <a:gridCol w="3164491"/>
              </a:tblGrid>
              <a:tr h="392234">
                <a:tc>
                  <a:txBody>
                    <a:bodyPr/>
                    <a:lstStyle/>
                    <a:p>
                      <a:pPr algn="ctr" fontAlgn="ctr"/>
                      <a:r>
                        <a:rPr lang="en-US" sz="1800" b="1" u="none" strike="noStrike" dirty="0">
                          <a:effectLst/>
                          <a:latin typeface="Arial" pitchFamily="34" charset="0"/>
                          <a:cs typeface="Arial" pitchFamily="34" charset="0"/>
                        </a:rPr>
                        <a:t>Model</a:t>
                      </a:r>
                      <a:endParaRPr lang="en-US" sz="1800" b="1" i="1"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latin typeface="Arial" pitchFamily="34" charset="0"/>
                          <a:cs typeface="Arial" pitchFamily="34" charset="0"/>
                        </a:rPr>
                        <a:t>Calculation Type</a:t>
                      </a:r>
                      <a:endParaRPr lang="en-US" sz="1800" b="1" i="1"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latin typeface="Arial" pitchFamily="34" charset="0"/>
                          <a:cs typeface="Arial" pitchFamily="34" charset="0"/>
                        </a:rPr>
                        <a:t>Input data</a:t>
                      </a:r>
                      <a:endParaRPr lang="en-US" sz="1800" b="1" i="1"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latin typeface="Arial" pitchFamily="34" charset="0"/>
                          <a:cs typeface="Arial" pitchFamily="34" charset="0"/>
                        </a:rPr>
                        <a:t>Advantage</a:t>
                      </a:r>
                      <a:endParaRPr lang="en-US" sz="1800" b="1" i="1"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874985">
                <a:tc>
                  <a:txBody>
                    <a:bodyPr/>
                    <a:lstStyle/>
                    <a:p>
                      <a:pPr algn="ctr" fontAlgn="ctr"/>
                      <a:r>
                        <a:rPr lang="en-US" sz="1600" b="1" u="none" strike="noStrike" dirty="0">
                          <a:effectLst/>
                          <a:latin typeface="Arial" pitchFamily="34" charset="0"/>
                          <a:cs typeface="Arial" pitchFamily="34" charset="0"/>
                        </a:rPr>
                        <a:t>DSLW/UMD v1</a:t>
                      </a:r>
                      <a:endParaRPr lang="en-US" sz="1600" b="1" i="1"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600" u="none" strike="noStrike" dirty="0">
                          <a:effectLst/>
                          <a:latin typeface="Arial" pitchFamily="34" charset="0"/>
                          <a:cs typeface="Arial" pitchFamily="34" charset="0"/>
                        </a:rPr>
                        <a:t>Parameterizations</a:t>
                      </a:r>
                      <a:endParaRPr lang="en-US" sz="16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600" u="none" strike="noStrike" dirty="0">
                          <a:effectLst/>
                          <a:latin typeface="Arial" pitchFamily="34" charset="0"/>
                          <a:cs typeface="Arial" pitchFamily="34" charset="0"/>
                        </a:rPr>
                        <a:t>Satellite Cloud Data</a:t>
                      </a:r>
                      <a:br>
                        <a:rPr lang="en-US" sz="1600" u="none" strike="noStrike" dirty="0">
                          <a:effectLst/>
                          <a:latin typeface="Arial" pitchFamily="34" charset="0"/>
                          <a:cs typeface="Arial" pitchFamily="34" charset="0"/>
                        </a:rPr>
                      </a:br>
                      <a:r>
                        <a:rPr lang="en-US" sz="1600" u="none" strike="noStrike" dirty="0">
                          <a:effectLst/>
                          <a:latin typeface="Arial" pitchFamily="34" charset="0"/>
                          <a:cs typeface="Arial" pitchFamily="34" charset="0"/>
                        </a:rPr>
                        <a:t>Re-analysis </a:t>
                      </a:r>
                      <a:r>
                        <a:rPr lang="en-US" sz="1600" u="none" strike="noStrike" dirty="0" smtClean="0">
                          <a:effectLst/>
                          <a:latin typeface="Arial" pitchFamily="34" charset="0"/>
                          <a:cs typeface="Arial" pitchFamily="34" charset="0"/>
                        </a:rPr>
                        <a:t>Meteorological </a:t>
                      </a:r>
                      <a:r>
                        <a:rPr lang="en-US" sz="1600" u="none" strike="noStrike" dirty="0">
                          <a:effectLst/>
                          <a:latin typeface="Arial" pitchFamily="34" charset="0"/>
                          <a:cs typeface="Arial" pitchFamily="34" charset="0"/>
                        </a:rPr>
                        <a:t>Data</a:t>
                      </a:r>
                      <a:endParaRPr lang="en-US" sz="16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600" u="none" strike="noStrike" dirty="0">
                          <a:effectLst/>
                          <a:latin typeface="Arial" pitchFamily="34" charset="0"/>
                          <a:cs typeface="Arial" pitchFamily="34" charset="0"/>
                        </a:rPr>
                        <a:t>Minimal Input Data</a:t>
                      </a:r>
                      <a:br>
                        <a:rPr lang="en-US" sz="1600" u="none" strike="noStrike" dirty="0">
                          <a:effectLst/>
                          <a:latin typeface="Arial" pitchFamily="34" charset="0"/>
                          <a:cs typeface="Arial" pitchFamily="34" charset="0"/>
                        </a:rPr>
                      </a:br>
                      <a:r>
                        <a:rPr lang="en-US" sz="1600" u="none" strike="noStrike" dirty="0">
                          <a:effectLst/>
                          <a:latin typeface="Arial" pitchFamily="34" charset="0"/>
                          <a:cs typeface="Arial" pitchFamily="34" charset="0"/>
                        </a:rPr>
                        <a:t>Globally Derived Parameterization</a:t>
                      </a:r>
                      <a:br>
                        <a:rPr lang="en-US" sz="1600" u="none" strike="noStrike" dirty="0">
                          <a:effectLst/>
                          <a:latin typeface="Arial" pitchFamily="34" charset="0"/>
                          <a:cs typeface="Arial" pitchFamily="34" charset="0"/>
                        </a:rPr>
                      </a:br>
                      <a:r>
                        <a:rPr lang="en-US" sz="1600" u="none" strike="noStrike" dirty="0">
                          <a:effectLst/>
                          <a:latin typeface="Arial" pitchFamily="34" charset="0"/>
                          <a:cs typeface="Arial" pitchFamily="34" charset="0"/>
                        </a:rPr>
                        <a:t>Computationally Efficient</a:t>
                      </a:r>
                      <a:endParaRPr lang="en-US" sz="16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tcPr>
                </a:tc>
              </a:tr>
              <a:tr h="1094982">
                <a:tc>
                  <a:txBody>
                    <a:bodyPr/>
                    <a:lstStyle/>
                    <a:p>
                      <a:pPr algn="ctr" fontAlgn="ctr"/>
                      <a:r>
                        <a:rPr lang="en-US" sz="1600" b="1" u="none" strike="noStrike" dirty="0">
                          <a:effectLst/>
                          <a:latin typeface="Arial" pitchFamily="34" charset="0"/>
                          <a:cs typeface="Arial" pitchFamily="34" charset="0"/>
                        </a:rPr>
                        <a:t>DSLW/UMD v2</a:t>
                      </a:r>
                      <a:endParaRPr lang="en-US" sz="1600" b="1" i="1"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600" u="none" strike="noStrike" dirty="0">
                          <a:effectLst/>
                          <a:latin typeface="Arial" pitchFamily="34" charset="0"/>
                          <a:cs typeface="Arial" pitchFamily="34" charset="0"/>
                        </a:rPr>
                        <a:t>Artificial Neural </a:t>
                      </a:r>
                      <a:r>
                        <a:rPr lang="en-US" sz="1600" u="none" strike="noStrike" dirty="0" smtClean="0">
                          <a:effectLst/>
                          <a:latin typeface="Arial" pitchFamily="34" charset="0"/>
                          <a:cs typeface="Arial" pitchFamily="34" charset="0"/>
                        </a:rPr>
                        <a:t>Networks</a:t>
                      </a:r>
                      <a:endParaRPr lang="en-US" sz="16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600" u="none" strike="noStrike" dirty="0">
                          <a:effectLst/>
                          <a:latin typeface="Arial" pitchFamily="34" charset="0"/>
                          <a:cs typeface="Arial" pitchFamily="34" charset="0"/>
                        </a:rPr>
                        <a:t>Satellite Cloud Data</a:t>
                      </a:r>
                      <a:br>
                        <a:rPr lang="en-US" sz="1600" u="none" strike="noStrike" dirty="0">
                          <a:effectLst/>
                          <a:latin typeface="Arial" pitchFamily="34" charset="0"/>
                          <a:cs typeface="Arial" pitchFamily="34" charset="0"/>
                        </a:rPr>
                      </a:br>
                      <a:r>
                        <a:rPr lang="en-US" sz="1600" u="none" strike="noStrike" dirty="0">
                          <a:effectLst/>
                          <a:latin typeface="Arial" pitchFamily="34" charset="0"/>
                          <a:cs typeface="Arial" pitchFamily="34" charset="0"/>
                        </a:rPr>
                        <a:t>Re-analysis </a:t>
                      </a:r>
                      <a:r>
                        <a:rPr lang="en-US" sz="1600" u="none" strike="noStrike" dirty="0" smtClean="0">
                          <a:effectLst/>
                          <a:latin typeface="Arial" pitchFamily="34" charset="0"/>
                          <a:cs typeface="Arial" pitchFamily="34" charset="0"/>
                        </a:rPr>
                        <a:t>Meteorological </a:t>
                      </a:r>
                      <a:r>
                        <a:rPr lang="en-US" sz="1600" u="none" strike="noStrike" dirty="0">
                          <a:effectLst/>
                          <a:latin typeface="Arial" pitchFamily="34" charset="0"/>
                          <a:cs typeface="Arial" pitchFamily="34" charset="0"/>
                        </a:rPr>
                        <a:t>Data</a:t>
                      </a:r>
                      <a:endParaRPr lang="en-US" sz="16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600" u="none" strike="noStrike" dirty="0" smtClean="0">
                          <a:effectLst/>
                          <a:latin typeface="Arial" pitchFamily="34" charset="0"/>
                          <a:cs typeface="Arial" pitchFamily="34" charset="0"/>
                        </a:rPr>
                        <a:t>Computationally </a:t>
                      </a:r>
                      <a:r>
                        <a:rPr lang="en-US" sz="1600" u="none" strike="noStrike" dirty="0">
                          <a:effectLst/>
                          <a:latin typeface="Arial" pitchFamily="34" charset="0"/>
                          <a:cs typeface="Arial" pitchFamily="34" charset="0"/>
                        </a:rPr>
                        <a:t>Efficient</a:t>
                      </a:r>
                      <a:br>
                        <a:rPr lang="en-US" sz="1600" u="none" strike="noStrike" dirty="0">
                          <a:effectLst/>
                          <a:latin typeface="Arial" pitchFamily="34" charset="0"/>
                          <a:cs typeface="Arial" pitchFamily="34" charset="0"/>
                        </a:rPr>
                      </a:br>
                      <a:r>
                        <a:rPr lang="en-US" sz="1600" u="none" strike="noStrike" dirty="0">
                          <a:effectLst/>
                          <a:latin typeface="Arial" pitchFamily="34" charset="0"/>
                          <a:cs typeface="Arial" pitchFamily="34" charset="0"/>
                        </a:rPr>
                        <a:t>Improved Cloud Vertical Structure Model</a:t>
                      </a:r>
                      <a:endParaRPr lang="en-US" sz="16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
        <p:nvSpPr>
          <p:cNvPr id="6" name="Content Placeholder 2"/>
          <p:cNvSpPr txBox="1">
            <a:spLocks/>
          </p:cNvSpPr>
          <p:nvPr/>
        </p:nvSpPr>
        <p:spPr>
          <a:xfrm>
            <a:off x="0" y="4724400"/>
            <a:ext cx="9140687" cy="21336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latin typeface="Arial" pitchFamily="34" charset="0"/>
                <a:cs typeface="Arial" pitchFamily="34" charset="0"/>
              </a:rPr>
              <a:t>The calculation of DSLW is broken down into two components</a:t>
            </a:r>
          </a:p>
          <a:p>
            <a:pPr lvl="1"/>
            <a:r>
              <a:rPr lang="en-US" dirty="0">
                <a:latin typeface="Arial" pitchFamily="34" charset="0"/>
                <a:cs typeface="Arial" pitchFamily="34" charset="0"/>
              </a:rPr>
              <a:t>Clear sky contribution</a:t>
            </a:r>
          </a:p>
          <a:p>
            <a:pPr lvl="1"/>
            <a:r>
              <a:rPr lang="en-US" dirty="0">
                <a:latin typeface="Arial" pitchFamily="34" charset="0"/>
                <a:cs typeface="Arial" pitchFamily="34" charset="0"/>
              </a:rPr>
              <a:t>Cloud contribution</a:t>
            </a:r>
          </a:p>
          <a:p>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sz="4600" dirty="0">
                <a:latin typeface="Arial" pitchFamily="34" charset="0"/>
                <a:cs typeface="Arial" pitchFamily="34" charset="0"/>
              </a:rPr>
              <a:t>Allows for estimation of </a:t>
            </a:r>
            <a:r>
              <a:rPr lang="en-US" sz="4600" i="1" dirty="0">
                <a:solidFill>
                  <a:srgbClr val="FF0000"/>
                </a:solidFill>
                <a:latin typeface="Arial" pitchFamily="34" charset="0"/>
                <a:cs typeface="Arial" pitchFamily="34" charset="0"/>
              </a:rPr>
              <a:t>longwave cloud forcing</a:t>
            </a:r>
          </a:p>
        </p:txBody>
      </p:sp>
      <p:graphicFrame>
        <p:nvGraphicFramePr>
          <p:cNvPr id="4" name="Object 3"/>
          <p:cNvGraphicFramePr>
            <a:graphicFrameLocks noChangeAspect="1"/>
          </p:cNvGraphicFramePr>
          <p:nvPr>
            <p:extLst>
              <p:ext uri="{D42A27DB-BD31-4B8C-83A1-F6EECF244321}">
                <p14:modId xmlns:p14="http://schemas.microsoft.com/office/powerpoint/2010/main" val="864713475"/>
              </p:ext>
            </p:extLst>
          </p:nvPr>
        </p:nvGraphicFramePr>
        <p:xfrm>
          <a:off x="3954462" y="5257800"/>
          <a:ext cx="3741738" cy="838200"/>
        </p:xfrm>
        <a:graphic>
          <a:graphicData uri="http://schemas.openxmlformats.org/presentationml/2006/ole">
            <mc:AlternateContent xmlns:mc="http://schemas.openxmlformats.org/markup-compatibility/2006">
              <mc:Choice xmlns:v="urn:schemas-microsoft-com:vml" Requires="v">
                <p:oleObj spid="_x0000_s13316" name="Equation" r:id="rId3" imgW="1193282" imgH="266584" progId="Equation.3">
                  <p:embed/>
                </p:oleObj>
              </mc:Choice>
              <mc:Fallback>
                <p:oleObj name="Equation" r:id="rId3" imgW="1193282" imgH="266584"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462" y="5257800"/>
                        <a:ext cx="3741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7809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Satellite Observation of Clouds</a:t>
            </a:r>
            <a:endParaRPr lang="en-US" dirty="0">
              <a:latin typeface="Arial" pitchFamily="34" charset="0"/>
              <a:cs typeface="Arial" pitchFamily="34" charset="0"/>
            </a:endParaRPr>
          </a:p>
        </p:txBody>
      </p:sp>
      <p:sp>
        <p:nvSpPr>
          <p:cNvPr id="6" name="Content Placeholder 5"/>
          <p:cNvSpPr>
            <a:spLocks noGrp="1"/>
          </p:cNvSpPr>
          <p:nvPr>
            <p:ph sz="half" idx="1"/>
          </p:nvPr>
        </p:nvSpPr>
        <p:spPr>
          <a:xfrm>
            <a:off x="76200" y="1371600"/>
            <a:ext cx="4724400" cy="4927600"/>
          </a:xfrm>
        </p:spPr>
        <p:txBody>
          <a:bodyPr/>
          <a:lstStyle/>
          <a:p>
            <a:r>
              <a:rPr lang="en-US" sz="3200" dirty="0" smtClean="0">
                <a:latin typeface="Arial" pitchFamily="34" charset="0"/>
                <a:cs typeface="Arial" pitchFamily="34" charset="0"/>
              </a:rPr>
              <a:t>Passive Satellite</a:t>
            </a:r>
          </a:p>
          <a:p>
            <a:pPr lvl="1"/>
            <a:r>
              <a:rPr lang="en-US" sz="2700" dirty="0" smtClean="0">
                <a:latin typeface="Arial" pitchFamily="34" charset="0"/>
                <a:cs typeface="Arial" pitchFamily="34" charset="0"/>
              </a:rPr>
              <a:t>Global spatial coverage</a:t>
            </a:r>
          </a:p>
          <a:p>
            <a:pPr lvl="1"/>
            <a:r>
              <a:rPr lang="en-US" sz="2700" dirty="0" smtClean="0">
                <a:latin typeface="Arial" pitchFamily="34" charset="0"/>
                <a:cs typeface="Arial" pitchFamily="34" charset="0"/>
              </a:rPr>
              <a:t>Cloud top properties</a:t>
            </a:r>
            <a:endParaRPr lang="en-US" sz="2700" dirty="0">
              <a:latin typeface="Arial" pitchFamily="34" charset="0"/>
              <a:cs typeface="Arial" pitchFamily="34" charset="0"/>
            </a:endParaRPr>
          </a:p>
        </p:txBody>
      </p:sp>
      <p:sp>
        <p:nvSpPr>
          <p:cNvPr id="7" name="Content Placeholder 6"/>
          <p:cNvSpPr>
            <a:spLocks noGrp="1"/>
          </p:cNvSpPr>
          <p:nvPr>
            <p:ph sz="half" idx="2"/>
          </p:nvPr>
        </p:nvSpPr>
        <p:spPr>
          <a:xfrm>
            <a:off x="4648200" y="1371600"/>
            <a:ext cx="4495800" cy="4955822"/>
          </a:xfrm>
        </p:spPr>
        <p:txBody>
          <a:bodyPr/>
          <a:lstStyle/>
          <a:p>
            <a:r>
              <a:rPr lang="en-US" sz="3200" dirty="0" smtClean="0">
                <a:latin typeface="Arial" pitchFamily="34" charset="0"/>
                <a:cs typeface="Arial" pitchFamily="34" charset="0"/>
              </a:rPr>
              <a:t>Active Satellite</a:t>
            </a:r>
          </a:p>
          <a:p>
            <a:pPr lvl="1"/>
            <a:r>
              <a:rPr lang="en-US" sz="2700" dirty="0" smtClean="0">
                <a:latin typeface="Arial" pitchFamily="34" charset="0"/>
                <a:cs typeface="Arial" pitchFamily="34" charset="0"/>
              </a:rPr>
              <a:t>Limited coverage</a:t>
            </a:r>
          </a:p>
          <a:p>
            <a:pPr lvl="1"/>
            <a:r>
              <a:rPr lang="en-US" sz="2700" dirty="0" smtClean="0">
                <a:latin typeface="Arial" pitchFamily="34" charset="0"/>
                <a:cs typeface="Arial" pitchFamily="34" charset="0"/>
              </a:rPr>
              <a:t>Cloud vertical structure</a:t>
            </a:r>
            <a:endParaRPr lang="en-US" sz="2700" dirty="0">
              <a:latin typeface="Arial" pitchFamily="34" charset="0"/>
              <a:cs typeface="Arial" pitchFamily="34" charset="0"/>
            </a:endParaRPr>
          </a:p>
        </p:txBody>
      </p:sp>
      <p:pic>
        <p:nvPicPr>
          <p:cNvPr id="5122" name="Picture 2" descr="C:\Users\Eric\Desktop\aqua_night_pacif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12" y="3048000"/>
            <a:ext cx="4194912" cy="27966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ric\Desktop\Calipso-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3048000"/>
            <a:ext cx="3810000" cy="2892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376" y="5940209"/>
            <a:ext cx="4477824" cy="1015663"/>
          </a:xfrm>
          <a:prstGeom prst="rect">
            <a:avLst/>
          </a:prstGeom>
          <a:noFill/>
        </p:spPr>
        <p:txBody>
          <a:bodyPr wrap="square" rtlCol="0">
            <a:spAutoFit/>
          </a:bodyPr>
          <a:lstStyle/>
          <a:p>
            <a:pPr algn="ctr"/>
            <a:r>
              <a:rPr lang="en-US" sz="2000" dirty="0" smtClean="0">
                <a:solidFill>
                  <a:srgbClr val="C00000"/>
                </a:solidFill>
                <a:latin typeface="Arial" pitchFamily="34" charset="0"/>
                <a:cs typeface="Arial" pitchFamily="34" charset="0"/>
              </a:rPr>
              <a:t>Aqua Satellite with Moderate Resolution </a:t>
            </a:r>
            <a:r>
              <a:rPr lang="en-US" sz="2000" dirty="0" err="1" smtClean="0">
                <a:solidFill>
                  <a:srgbClr val="C00000"/>
                </a:solidFill>
                <a:latin typeface="Arial" pitchFamily="34" charset="0"/>
                <a:cs typeface="Arial" pitchFamily="34" charset="0"/>
              </a:rPr>
              <a:t>Spectroradiometer</a:t>
            </a:r>
            <a:r>
              <a:rPr lang="en-US" sz="2000" dirty="0" smtClean="0">
                <a:solidFill>
                  <a:srgbClr val="C00000"/>
                </a:solidFill>
                <a:latin typeface="Arial" pitchFamily="34" charset="0"/>
                <a:cs typeface="Arial" pitchFamily="34" charset="0"/>
              </a:rPr>
              <a:t> (MODIS)</a:t>
            </a:r>
            <a:endParaRPr lang="en-US" sz="2000" dirty="0">
              <a:solidFill>
                <a:srgbClr val="C00000"/>
              </a:solidFill>
              <a:latin typeface="Arial" pitchFamily="34" charset="0"/>
              <a:cs typeface="Arial" pitchFamily="34" charset="0"/>
            </a:endParaRPr>
          </a:p>
        </p:txBody>
      </p:sp>
      <p:sp>
        <p:nvSpPr>
          <p:cNvPr id="9" name="TextBox 8"/>
          <p:cNvSpPr txBox="1"/>
          <p:nvPr/>
        </p:nvSpPr>
        <p:spPr>
          <a:xfrm>
            <a:off x="4648200" y="5867400"/>
            <a:ext cx="4495800" cy="1015663"/>
          </a:xfrm>
          <a:prstGeom prst="rect">
            <a:avLst/>
          </a:prstGeom>
          <a:noFill/>
        </p:spPr>
        <p:txBody>
          <a:bodyPr wrap="square" rtlCol="0">
            <a:spAutoFit/>
          </a:bodyPr>
          <a:lstStyle/>
          <a:p>
            <a:pPr algn="ctr"/>
            <a:r>
              <a:rPr lang="en-US" sz="2000" dirty="0" smtClean="0">
                <a:solidFill>
                  <a:srgbClr val="C00000"/>
                </a:solidFill>
                <a:latin typeface="Arial" pitchFamily="34" charset="0"/>
                <a:cs typeface="Arial" pitchFamily="34" charset="0"/>
              </a:rPr>
              <a:t>CALIPSO satellite with Cloud-Aerosol </a:t>
            </a:r>
            <a:r>
              <a:rPr lang="en-US" sz="2000" dirty="0" err="1" smtClean="0">
                <a:solidFill>
                  <a:srgbClr val="C00000"/>
                </a:solidFill>
                <a:latin typeface="Arial" pitchFamily="34" charset="0"/>
                <a:cs typeface="Arial" pitchFamily="34" charset="0"/>
              </a:rPr>
              <a:t>Lidar</a:t>
            </a:r>
            <a:r>
              <a:rPr lang="en-US" sz="2000" dirty="0" smtClean="0">
                <a:solidFill>
                  <a:srgbClr val="C00000"/>
                </a:solidFill>
                <a:latin typeface="Arial" pitchFamily="34" charset="0"/>
                <a:cs typeface="Arial" pitchFamily="34" charset="0"/>
              </a:rPr>
              <a:t> with Orthogonal Polarization (CALIOP)</a:t>
            </a:r>
            <a:endParaRPr lang="en-US" sz="20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47724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Cloud Contribution</a:t>
            </a:r>
            <a:endParaRPr lang="en-US" dirty="0">
              <a:latin typeface="Arial" pitchFamily="34" charset="0"/>
              <a:cs typeface="Arial" pitchFamily="34" charset="0"/>
            </a:endParaRPr>
          </a:p>
        </p:txBody>
      </p:sp>
      <p:sp>
        <p:nvSpPr>
          <p:cNvPr id="4" name="Text Placeholder 4"/>
          <p:cNvSpPr>
            <a:spLocks noGrp="1"/>
          </p:cNvSpPr>
          <p:nvPr>
            <p:ph idx="1"/>
          </p:nvPr>
        </p:nvSpPr>
        <p:spPr>
          <a:xfrm>
            <a:off x="0" y="1295400"/>
            <a:ext cx="9144000" cy="1676400"/>
          </a:xfrm>
        </p:spPr>
        <p:txBody>
          <a:bodyPr>
            <a:noAutofit/>
          </a:bodyPr>
          <a:lstStyle/>
          <a:p>
            <a:r>
              <a:rPr lang="en-US" sz="2400" dirty="0" smtClean="0">
                <a:solidFill>
                  <a:schemeClr val="tx2"/>
                </a:solidFill>
                <a:latin typeface="Arial" pitchFamily="34" charset="0"/>
                <a:cs typeface="Arial" pitchFamily="34" charset="0"/>
              </a:rPr>
              <a:t>Cloud base temperature artificial neural network has same architecture as clear sky contribution network</a:t>
            </a:r>
          </a:p>
          <a:p>
            <a:r>
              <a:rPr lang="en-US" sz="2400" dirty="0" smtClean="0">
                <a:solidFill>
                  <a:schemeClr val="tx2"/>
                </a:solidFill>
                <a:latin typeface="Arial" pitchFamily="34" charset="0"/>
                <a:cs typeface="Arial" pitchFamily="34" charset="0"/>
              </a:rPr>
              <a:t>Training data from spatially and temporally co-located passive and active satellite sensors and re-analysis data </a:t>
            </a:r>
            <a:endParaRPr lang="en-US" sz="2400" dirty="0" smtClean="0">
              <a:latin typeface="Arial" pitchFamily="34" charset="0"/>
              <a:cs typeface="Arial" pitchFamily="34" charset="0"/>
            </a:endParaRPr>
          </a:p>
        </p:txBody>
      </p:sp>
      <p:sp>
        <p:nvSpPr>
          <p:cNvPr id="2" name="Oval 1"/>
          <p:cNvSpPr/>
          <p:nvPr/>
        </p:nvSpPr>
        <p:spPr>
          <a:xfrm>
            <a:off x="304800" y="3400426"/>
            <a:ext cx="1905000" cy="19050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MODIS</a:t>
            </a:r>
          </a:p>
          <a:p>
            <a:pPr algn="ctr"/>
            <a:r>
              <a:rPr lang="en-US" dirty="0" smtClean="0">
                <a:solidFill>
                  <a:schemeClr val="tx1"/>
                </a:solidFill>
                <a:latin typeface="Arial" pitchFamily="34" charset="0"/>
                <a:cs typeface="Arial" pitchFamily="34" charset="0"/>
              </a:rPr>
              <a:t>Passive Instrument</a:t>
            </a:r>
            <a:endParaRPr lang="en-US" dirty="0">
              <a:solidFill>
                <a:schemeClr val="tx1"/>
              </a:solidFill>
              <a:latin typeface="Arial" pitchFamily="34" charset="0"/>
              <a:cs typeface="Arial" pitchFamily="34" charset="0"/>
            </a:endParaRPr>
          </a:p>
        </p:txBody>
      </p:sp>
      <p:sp>
        <p:nvSpPr>
          <p:cNvPr id="13" name="Oval 12"/>
          <p:cNvSpPr/>
          <p:nvPr/>
        </p:nvSpPr>
        <p:spPr>
          <a:xfrm>
            <a:off x="1905000" y="3400425"/>
            <a:ext cx="1905000" cy="185737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latin typeface="Arial" pitchFamily="34" charset="0"/>
                <a:cs typeface="Arial" pitchFamily="34" charset="0"/>
              </a:rPr>
              <a:t>CPR/CALIOP</a:t>
            </a:r>
          </a:p>
          <a:p>
            <a:pPr algn="ctr"/>
            <a:r>
              <a:rPr lang="en-US" sz="1500" dirty="0" smtClean="0">
                <a:solidFill>
                  <a:schemeClr val="tx1"/>
                </a:solidFill>
                <a:latin typeface="Arial" pitchFamily="34" charset="0"/>
                <a:cs typeface="Arial" pitchFamily="34" charset="0"/>
              </a:rPr>
              <a:t>Active </a:t>
            </a:r>
            <a:r>
              <a:rPr lang="en-US" sz="1600" dirty="0" smtClean="0">
                <a:solidFill>
                  <a:schemeClr val="tx1"/>
                </a:solidFill>
                <a:latin typeface="Arial" pitchFamily="34" charset="0"/>
                <a:cs typeface="Arial" pitchFamily="34" charset="0"/>
              </a:rPr>
              <a:t>Instrument</a:t>
            </a:r>
            <a:endParaRPr lang="en-US" sz="1600" dirty="0">
              <a:solidFill>
                <a:schemeClr val="tx1"/>
              </a:solidFill>
              <a:latin typeface="Arial" pitchFamily="34" charset="0"/>
              <a:cs typeface="Arial" pitchFamily="34" charset="0"/>
            </a:endParaRPr>
          </a:p>
        </p:txBody>
      </p:sp>
      <p:sp>
        <p:nvSpPr>
          <p:cNvPr id="14" name="Oval 13"/>
          <p:cNvSpPr/>
          <p:nvPr/>
        </p:nvSpPr>
        <p:spPr>
          <a:xfrm>
            <a:off x="952500" y="4495800"/>
            <a:ext cx="2171700" cy="19812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itchFamily="34" charset="0"/>
                <a:cs typeface="Arial" pitchFamily="34" charset="0"/>
              </a:rPr>
              <a:t>ERA-Interim Meteorological</a:t>
            </a:r>
            <a:endParaRPr lang="en-US" sz="1600" dirty="0">
              <a:solidFill>
                <a:schemeClr val="tx1"/>
              </a:solidFill>
              <a:latin typeface="Arial" pitchFamily="34" charset="0"/>
              <a:cs typeface="Arial" pitchFamily="34" charset="0"/>
            </a:endParaRPr>
          </a:p>
        </p:txBody>
      </p:sp>
      <p:sp>
        <p:nvSpPr>
          <p:cNvPr id="3" name="Oval 2"/>
          <p:cNvSpPr/>
          <p:nvPr/>
        </p:nvSpPr>
        <p:spPr>
          <a:xfrm>
            <a:off x="1885950" y="44958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p:cNvSpPr txBox="1">
            <a:spLocks/>
          </p:cNvSpPr>
          <p:nvPr/>
        </p:nvSpPr>
        <p:spPr>
          <a:xfrm>
            <a:off x="3962400" y="3124200"/>
            <a:ext cx="5162550" cy="373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tx1"/>
                </a:solidFill>
                <a:latin typeface="Arial" pitchFamily="34" charset="0"/>
                <a:cs typeface="Arial" pitchFamily="34" charset="0"/>
              </a:rPr>
              <a:t>Input Data</a:t>
            </a:r>
          </a:p>
          <a:p>
            <a:pPr lvl="1"/>
            <a:r>
              <a:rPr lang="en-US" sz="2000" dirty="0" smtClean="0">
                <a:latin typeface="Arial" pitchFamily="34" charset="0"/>
                <a:cs typeface="Arial" pitchFamily="34" charset="0"/>
              </a:rPr>
              <a:t>MODIS =&gt; Cloud Top Properties</a:t>
            </a:r>
          </a:p>
          <a:p>
            <a:pPr lvl="1"/>
            <a:r>
              <a:rPr lang="en-US" sz="2000" dirty="0" smtClean="0">
                <a:solidFill>
                  <a:schemeClr val="tx1"/>
                </a:solidFill>
                <a:latin typeface="Arial" pitchFamily="34" charset="0"/>
                <a:cs typeface="Arial" pitchFamily="34" charset="0"/>
              </a:rPr>
              <a:t>ERA-Interim =&gt; Meteorological Data</a:t>
            </a:r>
          </a:p>
          <a:p>
            <a:r>
              <a:rPr lang="en-US" sz="2400" dirty="0" smtClean="0">
                <a:solidFill>
                  <a:schemeClr val="tx1"/>
                </a:solidFill>
                <a:latin typeface="Arial" pitchFamily="34" charset="0"/>
                <a:cs typeface="Arial" pitchFamily="34" charset="0"/>
              </a:rPr>
              <a:t>Target Data</a:t>
            </a:r>
          </a:p>
          <a:p>
            <a:pPr lvl="1"/>
            <a:r>
              <a:rPr lang="en-US" sz="2000" dirty="0" smtClean="0">
                <a:latin typeface="Arial" pitchFamily="34" charset="0"/>
                <a:cs typeface="Arial" pitchFamily="34" charset="0"/>
              </a:rPr>
              <a:t>CPR/CALIOP =&gt; Cloud Base Height (CBH)</a:t>
            </a:r>
          </a:p>
          <a:p>
            <a:pPr lvl="1"/>
            <a:r>
              <a:rPr lang="en-US" sz="2000" dirty="0" smtClean="0">
                <a:solidFill>
                  <a:schemeClr val="tx1"/>
                </a:solidFill>
                <a:latin typeface="Arial" pitchFamily="34" charset="0"/>
                <a:cs typeface="Arial" pitchFamily="34" charset="0"/>
              </a:rPr>
              <a:t>ERA-Interim =&gt; Interpolate CBH to find Cloud Base Temperature (CBT)</a:t>
            </a:r>
          </a:p>
        </p:txBody>
      </p:sp>
    </p:spTree>
    <p:extLst>
      <p:ext uri="{BB962C8B-B14F-4D97-AF65-F5344CB8AC3E}">
        <p14:creationId xmlns:p14="http://schemas.microsoft.com/office/powerpoint/2010/main" val="16601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553200"/>
          </a:xfrm>
        </p:spPr>
        <p:txBody>
          <a:bodyPr>
            <a:noAutofit/>
          </a:bodyPr>
          <a:lstStyle/>
          <a:p>
            <a:r>
              <a:rPr lang="en-US" sz="3600" dirty="0">
                <a:solidFill>
                  <a:srgbClr val="C00000"/>
                </a:solidFill>
              </a:rPr>
              <a:t>Soil </a:t>
            </a:r>
            <a:r>
              <a:rPr lang="en-US" sz="3600" dirty="0" smtClean="0">
                <a:solidFill>
                  <a:srgbClr val="C00000"/>
                </a:solidFill>
              </a:rPr>
              <a:t>moisture</a:t>
            </a:r>
            <a:endParaRPr lang="en-US" sz="1800" dirty="0"/>
          </a:p>
          <a:p>
            <a:r>
              <a:rPr lang="en-US" sz="2800" dirty="0">
                <a:solidFill>
                  <a:srgbClr val="002060"/>
                </a:solidFill>
              </a:rPr>
              <a:t>Attempts have been made to derive soil moisture from</a:t>
            </a:r>
            <a:r>
              <a:rPr lang="en-US" sz="2800" dirty="0" smtClean="0">
                <a:solidFill>
                  <a:srgbClr val="002060"/>
                </a:solidFill>
              </a:rPr>
              <a:t>:</a:t>
            </a:r>
            <a:endParaRPr lang="en-US" sz="2800" dirty="0">
              <a:solidFill>
                <a:srgbClr val="002060"/>
              </a:solidFill>
            </a:endParaRPr>
          </a:p>
          <a:p>
            <a:pPr lvl="0"/>
            <a:r>
              <a:rPr lang="en-US" sz="2800" dirty="0">
                <a:solidFill>
                  <a:srgbClr val="C00000"/>
                </a:solidFill>
              </a:rPr>
              <a:t>Visible</a:t>
            </a:r>
          </a:p>
          <a:p>
            <a:pPr lvl="0"/>
            <a:r>
              <a:rPr lang="en-US" sz="2800" dirty="0">
                <a:solidFill>
                  <a:srgbClr val="C00000"/>
                </a:solidFill>
              </a:rPr>
              <a:t>IR</a:t>
            </a:r>
            <a:endParaRPr lang="en-US" sz="2800" dirty="0"/>
          </a:p>
          <a:p>
            <a:pPr lvl="0"/>
            <a:r>
              <a:rPr lang="en-US" sz="2800" dirty="0" smtClean="0">
                <a:solidFill>
                  <a:srgbClr val="C00000"/>
                </a:solidFill>
              </a:rPr>
              <a:t>Microwave</a:t>
            </a:r>
            <a:endParaRPr lang="en-US" sz="2800" dirty="0">
              <a:solidFill>
                <a:srgbClr val="C00000"/>
              </a:solidFill>
            </a:endParaRPr>
          </a:p>
          <a:p>
            <a:pPr>
              <a:buNone/>
            </a:pPr>
            <a:r>
              <a:rPr lang="en-US" sz="2800" u="sng" dirty="0"/>
              <a:t>Physical prin</a:t>
            </a:r>
            <a:r>
              <a:rPr lang="en-US" sz="2400" u="sng" dirty="0"/>
              <a:t>ciples for visible</a:t>
            </a:r>
            <a:r>
              <a:rPr lang="en-US" sz="2400" u="sng" dirty="0" smtClean="0"/>
              <a:t>:</a:t>
            </a:r>
            <a:endParaRPr lang="en-US" sz="2400" dirty="0"/>
          </a:p>
          <a:p>
            <a:r>
              <a:rPr lang="en-US" sz="2400" dirty="0">
                <a:solidFill>
                  <a:srgbClr val="002060"/>
                </a:solidFill>
              </a:rPr>
              <a:t>Surface albedo changes with soil moisture content.  Many satellites look at surface albedo with the goal of getting soil moisture</a:t>
            </a:r>
            <a:r>
              <a:rPr lang="en-US" sz="2400" dirty="0" smtClean="0">
                <a:solidFill>
                  <a:srgbClr val="002060"/>
                </a:solidFill>
              </a:rPr>
              <a:t>.</a:t>
            </a:r>
            <a:endParaRPr lang="en-US" sz="2400" dirty="0">
              <a:solidFill>
                <a:srgbClr val="002060"/>
              </a:solidFill>
            </a:endParaRPr>
          </a:p>
          <a:p>
            <a:r>
              <a:rPr lang="en-US" sz="2400" dirty="0">
                <a:solidFill>
                  <a:srgbClr val="002060"/>
                </a:solidFill>
              </a:rPr>
              <a:t>wet soil = lower albedo</a:t>
            </a:r>
          </a:p>
          <a:p>
            <a:r>
              <a:rPr lang="en-US" sz="2400" dirty="0">
                <a:solidFill>
                  <a:srgbClr val="002060"/>
                </a:solidFill>
              </a:rPr>
              <a:t>dry soil = higher </a:t>
            </a:r>
            <a:r>
              <a:rPr lang="en-US" sz="2400" dirty="0" smtClean="0">
                <a:solidFill>
                  <a:srgbClr val="002060"/>
                </a:solidFill>
              </a:rPr>
              <a:t>albedo</a:t>
            </a:r>
            <a:endParaRPr lang="en-US" sz="2400" dirty="0">
              <a:solidFill>
                <a:srgbClr val="002060"/>
              </a:solidFill>
            </a:endParaRPr>
          </a:p>
          <a:p>
            <a:r>
              <a:rPr lang="en-US" sz="2400" dirty="0" smtClean="0">
                <a:solidFill>
                  <a:srgbClr val="002060"/>
                </a:solidFill>
              </a:rPr>
              <a:t>A </a:t>
            </a:r>
            <a:r>
              <a:rPr lang="en-US" sz="2400" dirty="0">
                <a:solidFill>
                  <a:srgbClr val="002060"/>
                </a:solidFill>
              </a:rPr>
              <a:t>profile of </a:t>
            </a:r>
            <a:r>
              <a:rPr lang="en-US" sz="2400" dirty="0" err="1">
                <a:solidFill>
                  <a:srgbClr val="002060"/>
                </a:solidFill>
              </a:rPr>
              <a:t>abedo</a:t>
            </a:r>
            <a:r>
              <a:rPr lang="en-US" sz="2400" dirty="0">
                <a:solidFill>
                  <a:srgbClr val="002060"/>
                </a:solidFill>
              </a:rPr>
              <a:t> depends on time and shows a "U" shape, noon occurring at the bottom of the "U</a:t>
            </a:r>
            <a:r>
              <a:rPr lang="en-US" sz="2400" dirty="0" smtClean="0">
                <a:solidFill>
                  <a:srgbClr val="002060"/>
                </a:solidFill>
              </a:rPr>
              <a:t>"</a:t>
            </a:r>
            <a:r>
              <a:rPr lang="en-US" sz="2400" dirty="0">
                <a:solidFill>
                  <a:srgbClr val="002060"/>
                </a:solidFill>
              </a:rPr>
              <a:t> </a:t>
            </a:r>
            <a:r>
              <a:rPr lang="en-US" sz="2400" dirty="0" smtClean="0">
                <a:solidFill>
                  <a:srgbClr val="002060"/>
                </a:solidFill>
              </a:rPr>
              <a:t>.</a:t>
            </a:r>
          </a:p>
          <a:p>
            <a:pPr marL="0" indent="0">
              <a:buNone/>
            </a:pPr>
            <a:r>
              <a:rPr lang="en-US" sz="2400" i="1" dirty="0" err="1">
                <a:solidFill>
                  <a:srgbClr val="002060"/>
                </a:solidFill>
              </a:rPr>
              <a:t>Idso</a:t>
            </a:r>
            <a:r>
              <a:rPr lang="en-US" sz="2400" i="1" dirty="0">
                <a:solidFill>
                  <a:srgbClr val="002060"/>
                </a:solidFill>
              </a:rPr>
              <a:t>, S. B. et al., 1975. The dependence of bare soil albedo on soil water content.  J. Applied Meteor., 14, 109-113 </a:t>
            </a:r>
          </a:p>
          <a:p>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634802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Cloud Vertical Structure Model</a:t>
            </a:r>
            <a:endParaRPr lang="en-US" dirty="0">
              <a:latin typeface="Arial" pitchFamily="34" charset="0"/>
              <a:cs typeface="Arial" pitchFamily="34" charset="0"/>
            </a:endParaRPr>
          </a:p>
        </p:txBody>
      </p:sp>
      <p:pic>
        <p:nvPicPr>
          <p:cNvPr id="6146" name="Picture 2" descr="C:\Users\Eric\Desktop\Nussbaumer_Pinker_Fig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51" t="12951" r="9101" b="14922"/>
          <a:stretch/>
        </p:blipFill>
        <p:spPr bwMode="auto">
          <a:xfrm>
            <a:off x="3886201" y="1318927"/>
            <a:ext cx="5029200" cy="553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6008" y="1981200"/>
            <a:ext cx="3209192" cy="1384995"/>
          </a:xfrm>
          <a:prstGeom prst="rect">
            <a:avLst/>
          </a:prstGeom>
          <a:noFill/>
          <a:ln>
            <a:solidFill>
              <a:schemeClr val="tx1"/>
            </a:solidFill>
          </a:ln>
        </p:spPr>
        <p:txBody>
          <a:bodyPr wrap="square" rtlCol="0">
            <a:spAutoFit/>
          </a:bodyPr>
          <a:lstStyle/>
          <a:p>
            <a:pPr algn="ctr"/>
            <a:r>
              <a:rPr lang="en-US" sz="2800" dirty="0" smtClean="0">
                <a:latin typeface="Arial" pitchFamily="34" charset="0"/>
                <a:cs typeface="Arial" pitchFamily="34" charset="0"/>
              </a:rPr>
              <a:t>Neural Network Model based on satellite data</a:t>
            </a:r>
            <a:endParaRPr lang="en-US" sz="2800" dirty="0">
              <a:latin typeface="Arial" pitchFamily="34" charset="0"/>
              <a:cs typeface="Arial" pitchFamily="34" charset="0"/>
            </a:endParaRPr>
          </a:p>
        </p:txBody>
      </p:sp>
      <p:sp>
        <p:nvSpPr>
          <p:cNvPr id="7" name="TextBox 6"/>
          <p:cNvSpPr txBox="1"/>
          <p:nvPr/>
        </p:nvSpPr>
        <p:spPr>
          <a:xfrm>
            <a:off x="296008" y="4800600"/>
            <a:ext cx="3209192" cy="1384995"/>
          </a:xfrm>
          <a:prstGeom prst="rect">
            <a:avLst/>
          </a:prstGeom>
          <a:noFill/>
          <a:ln>
            <a:solidFill>
              <a:schemeClr val="tx1"/>
            </a:solidFill>
          </a:ln>
        </p:spPr>
        <p:txBody>
          <a:bodyPr wrap="square" rtlCol="0">
            <a:spAutoFit/>
          </a:bodyPr>
          <a:lstStyle/>
          <a:p>
            <a:pPr algn="ctr"/>
            <a:r>
              <a:rPr lang="en-US" sz="2800" dirty="0" smtClean="0">
                <a:latin typeface="Arial" pitchFamily="34" charset="0"/>
                <a:cs typeface="Arial" pitchFamily="34" charset="0"/>
              </a:rPr>
              <a:t>Statistical Model based on </a:t>
            </a:r>
            <a:r>
              <a:rPr lang="en-US" sz="2800" dirty="0" err="1" smtClean="0">
                <a:latin typeface="Arial" pitchFamily="34" charset="0"/>
                <a:cs typeface="Arial" pitchFamily="34" charset="0"/>
              </a:rPr>
              <a:t>radiosonde</a:t>
            </a:r>
            <a:r>
              <a:rPr lang="en-US" sz="2800" dirty="0" smtClean="0">
                <a:latin typeface="Arial" pitchFamily="34" charset="0"/>
                <a:cs typeface="Arial" pitchFamily="34" charset="0"/>
              </a:rPr>
              <a:t> data</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241189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All Sky Evaluation </a:t>
            </a:r>
            <a:r>
              <a:rPr lang="en-US" dirty="0" smtClean="0">
                <a:latin typeface="Arial" pitchFamily="34" charset="0"/>
                <a:cs typeface="Arial" pitchFamily="34" charset="0"/>
              </a:rPr>
              <a:t>DSLW/UMD v2</a:t>
            </a:r>
            <a:endParaRPr lang="en-US" dirty="0">
              <a:latin typeface="Arial" pitchFamily="34" charset="0"/>
              <a:cs typeface="Arial" pitchFamily="34" charset="0"/>
            </a:endParaRPr>
          </a:p>
        </p:txBody>
      </p:sp>
      <p:sp>
        <p:nvSpPr>
          <p:cNvPr id="3" name="Content Placeholder 2"/>
          <p:cNvSpPr>
            <a:spLocks noGrp="1"/>
          </p:cNvSpPr>
          <p:nvPr>
            <p:ph idx="1"/>
          </p:nvPr>
        </p:nvSpPr>
        <p:spPr>
          <a:xfrm>
            <a:off x="0" y="1447800"/>
            <a:ext cx="3352800" cy="5334000"/>
          </a:xfrm>
        </p:spPr>
        <p:txBody>
          <a:bodyPr>
            <a:normAutofit/>
          </a:bodyPr>
          <a:lstStyle/>
          <a:p>
            <a:r>
              <a:rPr lang="en-US" sz="2400" dirty="0" smtClean="0">
                <a:latin typeface="Arial" pitchFamily="34" charset="0"/>
                <a:cs typeface="Arial" pitchFamily="34" charset="0"/>
              </a:rPr>
              <a:t>Global evaluation of models for 2003-2009</a:t>
            </a:r>
          </a:p>
          <a:p>
            <a:pPr lvl="1"/>
            <a:r>
              <a:rPr lang="en-US" sz="2000" dirty="0" smtClean="0">
                <a:latin typeface="Arial" pitchFamily="34" charset="0"/>
                <a:cs typeface="Arial" pitchFamily="34" charset="0"/>
              </a:rPr>
              <a:t>All ground stations</a:t>
            </a:r>
          </a:p>
          <a:p>
            <a:pPr lvl="1"/>
            <a:r>
              <a:rPr lang="en-US" sz="2000" dirty="0" smtClean="0">
                <a:latin typeface="Arial" pitchFamily="34" charset="0"/>
                <a:cs typeface="Arial" pitchFamily="34" charset="0"/>
              </a:rPr>
              <a:t>All daily observations between 2003-2009</a:t>
            </a:r>
          </a:p>
          <a:p>
            <a:pPr lvl="1"/>
            <a:r>
              <a:rPr lang="en-US" sz="2000" dirty="0" smtClean="0">
                <a:latin typeface="Arial" pitchFamily="34" charset="0"/>
                <a:cs typeface="Arial" pitchFamily="34" charset="0"/>
              </a:rPr>
              <a:t>Units of RMSE and Bias in Wm</a:t>
            </a:r>
            <a:r>
              <a:rPr lang="en-US" sz="2000" baseline="30000" dirty="0" smtClean="0">
                <a:latin typeface="Arial" pitchFamily="34" charset="0"/>
                <a:cs typeface="Arial" pitchFamily="34" charset="0"/>
              </a:rPr>
              <a:t>-2</a:t>
            </a:r>
          </a:p>
        </p:txBody>
      </p:sp>
      <p:pic>
        <p:nvPicPr>
          <p:cNvPr id="4" name="Picture 22" descr="C:\Users\Eric\Desktop\Figure6.png"/>
          <p:cNvPicPr>
            <a:picLocks noChangeAspect="1" noChangeArrowheads="1"/>
          </p:cNvPicPr>
          <p:nvPr/>
        </p:nvPicPr>
        <p:blipFill>
          <a:blip r:embed="rId2" cstate="print">
            <a:extLst>
              <a:ext uri="{28A0092B-C50C-407E-A947-70E740481C1C}">
                <a14:useLocalDpi xmlns:a14="http://schemas.microsoft.com/office/drawing/2010/main" val="0"/>
              </a:ext>
            </a:extLst>
          </a:blip>
          <a:srcRect l="3670" t="14906" b="15231"/>
          <a:stretch>
            <a:fillRect/>
          </a:stretch>
        </p:blipFill>
        <p:spPr bwMode="auto">
          <a:xfrm>
            <a:off x="3352800" y="1371600"/>
            <a:ext cx="5791200" cy="543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539548480"/>
              </p:ext>
            </p:extLst>
          </p:nvPr>
        </p:nvGraphicFramePr>
        <p:xfrm>
          <a:off x="152400" y="4267200"/>
          <a:ext cx="3276600" cy="2359631"/>
        </p:xfrm>
        <a:graphic>
          <a:graphicData uri="http://schemas.openxmlformats.org/drawingml/2006/table">
            <a:tbl>
              <a:tblPr>
                <a:tableStyleId>{5C22544A-7EE6-4342-B048-85BDC9FD1C3A}</a:tableStyleId>
              </a:tblPr>
              <a:tblGrid>
                <a:gridCol w="609600"/>
                <a:gridCol w="1371600"/>
                <a:gridCol w="1295400"/>
              </a:tblGrid>
              <a:tr h="737355">
                <a:tc>
                  <a:txBody>
                    <a:bodyPr/>
                    <a:lstStyle/>
                    <a:p>
                      <a:pPr algn="ctr" fontAlgn="b"/>
                      <a:endParaRPr lang="en-US" sz="11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600" b="1" u="none" strike="noStrike" dirty="0">
                          <a:effectLst/>
                          <a:latin typeface="Arial" pitchFamily="34" charset="0"/>
                          <a:cs typeface="Arial" pitchFamily="34" charset="0"/>
                        </a:rPr>
                        <a:t>DSLW/UMD v1</a:t>
                      </a:r>
                      <a:endParaRPr lang="en-US" sz="1600" b="1" i="0" u="none" strike="noStrike" dirty="0">
                        <a:solidFill>
                          <a:srgbClr val="000000"/>
                        </a:solidFill>
                        <a:effectLst/>
                        <a:latin typeface="Arial" pitchFamily="34" charset="0"/>
                        <a:cs typeface="Arial"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Arial" pitchFamily="34" charset="0"/>
                          <a:cs typeface="Arial" pitchFamily="34" charset="0"/>
                        </a:rPr>
                        <a:t>DSLW/UMD v2</a:t>
                      </a:r>
                      <a:endParaRPr lang="en-US" sz="1600" b="1" i="0" u="none" strike="noStrike" dirty="0">
                        <a:solidFill>
                          <a:srgbClr val="000000"/>
                        </a:solidFill>
                        <a:effectLst/>
                        <a:latin typeface="Arial" pitchFamily="34" charset="0"/>
                        <a:cs typeface="Arial" pitchFamily="34" charset="0"/>
                      </a:endParaRPr>
                    </a:p>
                  </a:txBody>
                  <a:tcPr marL="9525" marR="9525" marT="9525" marB="0" anchor="b">
                    <a:lnB w="12700" cap="flat" cmpd="sng" algn="ctr">
                      <a:solidFill>
                        <a:schemeClr val="tx1"/>
                      </a:solidFill>
                      <a:prstDash val="solid"/>
                      <a:round/>
                      <a:headEnd type="none" w="med" len="med"/>
                      <a:tailEnd type="none" w="med" len="med"/>
                    </a:lnB>
                  </a:tcPr>
                </a:tc>
              </a:tr>
              <a:tr h="435419">
                <a:tc>
                  <a:txBody>
                    <a:bodyPr/>
                    <a:lstStyle/>
                    <a:p>
                      <a:pPr algn="ctr" fontAlgn="b"/>
                      <a:r>
                        <a:rPr lang="en-US" sz="1400" u="none" strike="noStrike" dirty="0">
                          <a:effectLst/>
                          <a:latin typeface="Arial" pitchFamily="34" charset="0"/>
                          <a:cs typeface="Arial" pitchFamily="34" charset="0"/>
                        </a:rPr>
                        <a:t>CC</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0.97</a:t>
                      </a:r>
                      <a:endParaRPr lang="en-US" sz="1400" b="0" i="0" u="none" strike="noStrike" dirty="0">
                        <a:solidFill>
                          <a:srgbClr val="000000"/>
                        </a:solidFill>
                        <a:effectLst/>
                        <a:latin typeface="Arial" pitchFamily="34" charset="0"/>
                        <a:cs typeface="Arial"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latin typeface="Arial" pitchFamily="34" charset="0"/>
                          <a:cs typeface="Arial" pitchFamily="34" charset="0"/>
                        </a:rPr>
                        <a:t>0.98</a:t>
                      </a:r>
                      <a:endParaRPr lang="en-US" sz="1400" b="0" i="0" u="none" strike="noStrike">
                        <a:solidFill>
                          <a:srgbClr val="000000"/>
                        </a:solidFill>
                        <a:effectLst/>
                        <a:latin typeface="Arial" pitchFamily="34" charset="0"/>
                        <a:cs typeface="Arial" pitchFamily="34" charset="0"/>
                      </a:endParaRPr>
                    </a:p>
                  </a:txBody>
                  <a:tcPr marL="9525" marR="9525" marT="9525" marB="0" anchor="b">
                    <a:lnT w="12700" cap="flat" cmpd="sng" algn="ctr">
                      <a:solidFill>
                        <a:schemeClr val="tx1"/>
                      </a:solidFill>
                      <a:prstDash val="solid"/>
                      <a:round/>
                      <a:headEnd type="none" w="med" len="med"/>
                      <a:tailEnd type="none" w="med" len="med"/>
                    </a:lnT>
                  </a:tcPr>
                </a:tc>
              </a:tr>
              <a:tr h="623195">
                <a:tc>
                  <a:txBody>
                    <a:bodyPr/>
                    <a:lstStyle/>
                    <a:p>
                      <a:pPr algn="ctr" fontAlgn="b"/>
                      <a:r>
                        <a:rPr lang="en-US" sz="1400" u="none" strike="noStrike" dirty="0">
                          <a:effectLst/>
                          <a:latin typeface="Arial" pitchFamily="34" charset="0"/>
                          <a:cs typeface="Arial" pitchFamily="34" charset="0"/>
                        </a:rPr>
                        <a:t>RMSE (W m</a:t>
                      </a:r>
                      <a:r>
                        <a:rPr lang="en-US" sz="1400" u="none" strike="noStrike" baseline="30000" dirty="0">
                          <a:effectLst/>
                          <a:latin typeface="Arial" pitchFamily="34" charset="0"/>
                          <a:cs typeface="Arial" pitchFamily="34" charset="0"/>
                        </a:rPr>
                        <a:t>-2</a:t>
                      </a:r>
                      <a:r>
                        <a:rPr lang="en-US" sz="1400" u="none" strike="noStrike" dirty="0">
                          <a:effectLst/>
                          <a:latin typeface="Arial" pitchFamily="34" charset="0"/>
                          <a:cs typeface="Arial" pitchFamily="34" charset="0"/>
                        </a:rPr>
                        <a:t>)</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17.07</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b"/>
                      <a:r>
                        <a:rPr lang="en-US" sz="1400" u="none" strike="noStrike" dirty="0">
                          <a:effectLst/>
                          <a:latin typeface="Arial" pitchFamily="34" charset="0"/>
                          <a:cs typeface="Arial" pitchFamily="34" charset="0"/>
                        </a:rPr>
                        <a:t>15.77</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r>
              <a:tr h="563662">
                <a:tc>
                  <a:txBody>
                    <a:bodyPr/>
                    <a:lstStyle/>
                    <a:p>
                      <a:pPr algn="ctr" fontAlgn="b"/>
                      <a:r>
                        <a:rPr lang="en-US" sz="1400" u="none" strike="noStrike" dirty="0">
                          <a:effectLst/>
                          <a:latin typeface="Arial" pitchFamily="34" charset="0"/>
                          <a:cs typeface="Arial" pitchFamily="34" charset="0"/>
                        </a:rPr>
                        <a:t>Bias (W m</a:t>
                      </a:r>
                      <a:r>
                        <a:rPr lang="en-US" sz="1400" u="none" strike="noStrike" baseline="30000" dirty="0">
                          <a:effectLst/>
                          <a:latin typeface="Arial" pitchFamily="34" charset="0"/>
                          <a:cs typeface="Arial" pitchFamily="34" charset="0"/>
                        </a:rPr>
                        <a:t>-2</a:t>
                      </a:r>
                      <a:r>
                        <a:rPr lang="en-US" sz="1400" u="none" strike="noStrike" dirty="0">
                          <a:effectLst/>
                          <a:latin typeface="Arial" pitchFamily="34" charset="0"/>
                          <a:cs typeface="Arial" pitchFamily="34" charset="0"/>
                        </a:rPr>
                        <a:t>)</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0.82</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b"/>
                      <a:r>
                        <a:rPr lang="en-US" sz="1400" u="none" strike="noStrike" dirty="0">
                          <a:effectLst/>
                          <a:latin typeface="Arial" pitchFamily="34" charset="0"/>
                          <a:cs typeface="Arial" pitchFamily="34" charset="0"/>
                        </a:rPr>
                        <a:t>-0.21</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1958213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All Sky Evaluation DSLW/UMD v2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3590339"/>
              </p:ext>
            </p:extLst>
          </p:nvPr>
        </p:nvGraphicFramePr>
        <p:xfrm>
          <a:off x="419100" y="2667002"/>
          <a:ext cx="8648700" cy="3962401"/>
        </p:xfrm>
        <a:graphic>
          <a:graphicData uri="http://schemas.openxmlformats.org/drawingml/2006/table">
            <a:tbl>
              <a:tblPr>
                <a:tableStyleId>{5C22544A-7EE6-4342-B048-85BDC9FD1C3A}</a:tableStyleId>
              </a:tblPr>
              <a:tblGrid>
                <a:gridCol w="3600487"/>
                <a:gridCol w="1017179"/>
                <a:gridCol w="2174283"/>
                <a:gridCol w="1856751"/>
              </a:tblGrid>
              <a:tr h="617035">
                <a:tc>
                  <a:txBody>
                    <a:bodyPr/>
                    <a:lstStyle/>
                    <a:p>
                      <a:pPr algn="ctr" fontAlgn="ctr"/>
                      <a:r>
                        <a:rPr lang="en-US" sz="2400" u="none" strike="noStrike" dirty="0">
                          <a:effectLst/>
                          <a:latin typeface="Arial" pitchFamily="34" charset="0"/>
                          <a:cs typeface="Arial" pitchFamily="34" charset="0"/>
                        </a:rPr>
                        <a:t>Model</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CC</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RMSE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Bias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557561">
                <a:tc>
                  <a:txBody>
                    <a:bodyPr/>
                    <a:lstStyle/>
                    <a:p>
                      <a:pPr algn="ctr" fontAlgn="ctr"/>
                      <a:r>
                        <a:rPr lang="en-US" sz="1800" u="none" strike="noStrike" dirty="0">
                          <a:effectLst/>
                          <a:latin typeface="Arial" pitchFamily="34" charset="0"/>
                          <a:cs typeface="Arial" pitchFamily="34" charset="0"/>
                        </a:rPr>
                        <a:t>DSLW/UMD v2 (MODIS)</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0.98</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15.77</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-0.21</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r>
              <a:tr h="557561">
                <a:tc>
                  <a:txBody>
                    <a:bodyPr/>
                    <a:lstStyle/>
                    <a:p>
                      <a:pPr algn="ctr" fontAlgn="ctr"/>
                      <a:r>
                        <a:rPr lang="en-US" sz="1800" u="none" strike="noStrike" dirty="0">
                          <a:effectLst/>
                          <a:latin typeface="Arial" pitchFamily="34" charset="0"/>
                          <a:cs typeface="Arial" pitchFamily="34" charset="0"/>
                        </a:rPr>
                        <a:t>DSLW/UMD v2 (DX)</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0.96</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20.91</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-0.34</a:t>
                      </a:r>
                      <a:endParaRPr lang="en-US" sz="1800" b="0" i="0" u="none" strike="noStrike">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dirty="0">
                          <a:effectLst/>
                          <a:latin typeface="Arial" pitchFamily="34" charset="0"/>
                          <a:cs typeface="Arial" pitchFamily="34" charset="0"/>
                        </a:rPr>
                        <a:t>ISCCP-FD</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0.92</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31.50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8.85</a:t>
                      </a:r>
                      <a:endParaRPr lang="en-US" sz="1800" b="0" i="0" u="none" strike="noStrike">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dirty="0">
                          <a:effectLst/>
                          <a:latin typeface="Arial" pitchFamily="34" charset="0"/>
                          <a:cs typeface="Arial" pitchFamily="34" charset="0"/>
                        </a:rPr>
                        <a:t>ERA-Interim</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0.95</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26.23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-8.00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a:effectLst/>
                          <a:latin typeface="Arial" pitchFamily="34" charset="0"/>
                          <a:cs typeface="Arial" pitchFamily="34" charset="0"/>
                        </a:rPr>
                        <a:t>NCEP DOE II</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0.97</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27.73</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-14.68</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a:effectLst/>
                          <a:latin typeface="Arial" pitchFamily="34" charset="0"/>
                          <a:cs typeface="Arial" pitchFamily="34" charset="0"/>
                        </a:rPr>
                        <a:t>GEWEX SRB</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0.96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22.36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
        <p:nvSpPr>
          <p:cNvPr id="11" name="Content Placeholder 2"/>
          <p:cNvSpPr txBox="1">
            <a:spLocks/>
          </p:cNvSpPr>
          <p:nvPr/>
        </p:nvSpPr>
        <p:spPr>
          <a:xfrm>
            <a:off x="0" y="1447800"/>
            <a:ext cx="9067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latin typeface="Arial" pitchFamily="34" charset="0"/>
                <a:cs typeface="Arial" pitchFamily="34" charset="0"/>
              </a:rPr>
              <a:t>Evaluation of models for 2003-2009 at daily time scale</a:t>
            </a:r>
          </a:p>
          <a:p>
            <a:pPr marL="0" indent="0" algn="ctr">
              <a:buNone/>
            </a:pPr>
            <a:r>
              <a:rPr lang="en-US" sz="2400" dirty="0" smtClean="0">
                <a:latin typeface="Arial" pitchFamily="34" charset="0"/>
                <a:cs typeface="Arial" pitchFamily="34" charset="0"/>
              </a:rPr>
              <a:t>Compared against BSRN ground stations </a:t>
            </a:r>
          </a:p>
        </p:txBody>
      </p:sp>
    </p:spTree>
    <p:extLst>
      <p:ext uri="{BB962C8B-B14F-4D97-AF65-F5344CB8AC3E}">
        <p14:creationId xmlns:p14="http://schemas.microsoft.com/office/powerpoint/2010/main" val="2121874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rmAutofit fontScale="90000"/>
          </a:bodyPr>
          <a:lstStyle/>
          <a:p>
            <a:r>
              <a:rPr lang="en-US" dirty="0">
                <a:latin typeface="Arial" pitchFamily="34" charset="0"/>
                <a:cs typeface="Arial" pitchFamily="34" charset="0"/>
              </a:rPr>
              <a:t>All Sky Evaluation DSLW/UMD </a:t>
            </a:r>
            <a:r>
              <a:rPr lang="en-US" dirty="0" smtClean="0">
                <a:latin typeface="Arial" pitchFamily="34" charset="0"/>
                <a:cs typeface="Arial" pitchFamily="34" charset="0"/>
              </a:rPr>
              <a:t>v2:</a:t>
            </a:r>
            <a:br>
              <a:rPr lang="en-US" dirty="0" smtClean="0">
                <a:latin typeface="Arial" pitchFamily="34" charset="0"/>
                <a:cs typeface="Arial" pitchFamily="34" charset="0"/>
              </a:rPr>
            </a:br>
            <a:r>
              <a:rPr lang="en-US" dirty="0" smtClean="0">
                <a:latin typeface="Arial" pitchFamily="34" charset="0"/>
                <a:cs typeface="Arial" pitchFamily="34" charset="0"/>
              </a:rPr>
              <a:t>For Individual Stations</a:t>
            </a:r>
            <a:endParaRPr lang="en-US" dirty="0">
              <a:latin typeface="Arial" pitchFamily="34" charset="0"/>
              <a:cs typeface="Arial" pitchFamily="34" charset="0"/>
            </a:endParaRPr>
          </a:p>
        </p:txBody>
      </p:sp>
      <p:pic>
        <p:nvPicPr>
          <p:cNvPr id="7170" name="Picture 2" descr="C:\Users\Eric\Desktop\Nussbaumer_Pinker_Fig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79" t="16621" r="1961" b="17543"/>
          <a:stretch/>
        </p:blipFill>
        <p:spPr bwMode="auto">
          <a:xfrm>
            <a:off x="990600" y="1319047"/>
            <a:ext cx="7543800" cy="55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256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All Sky Evaluation DSLW/UMD v2:</a:t>
            </a:r>
            <a:br>
              <a:rPr lang="en-US" dirty="0">
                <a:latin typeface="Arial" pitchFamily="34" charset="0"/>
                <a:cs typeface="Arial" pitchFamily="34" charset="0"/>
              </a:rPr>
            </a:br>
            <a:r>
              <a:rPr lang="en-US" dirty="0" smtClean="0">
                <a:latin typeface="Arial" pitchFamily="34" charset="0"/>
                <a:cs typeface="Arial" pitchFamily="34" charset="0"/>
              </a:rPr>
              <a:t>By Latitude</a:t>
            </a:r>
            <a:endParaRPr lang="en-US" dirty="0"/>
          </a:p>
        </p:txBody>
      </p:sp>
      <p:grpSp>
        <p:nvGrpSpPr>
          <p:cNvPr id="4" name="Group 3"/>
          <p:cNvGrpSpPr/>
          <p:nvPr/>
        </p:nvGrpSpPr>
        <p:grpSpPr>
          <a:xfrm>
            <a:off x="457200" y="1371600"/>
            <a:ext cx="8001000" cy="5476461"/>
            <a:chOff x="4876800" y="1966981"/>
            <a:chExt cx="4267200" cy="4891019"/>
          </a:xfrm>
        </p:grpSpPr>
        <p:pic>
          <p:nvPicPr>
            <p:cNvPr id="5" name="Picture 3" descr="C:\Users\Eric\Desktop\Nussbaumer_Pinker_Fig1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93" t="6503" r="9614" b="4796"/>
            <a:stretch/>
          </p:blipFill>
          <p:spPr bwMode="auto">
            <a:xfrm>
              <a:off x="4953000" y="1966981"/>
              <a:ext cx="4191000" cy="4891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4443800" y="2566601"/>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7" name="TextBox 6"/>
            <p:cNvSpPr txBox="1"/>
            <p:nvPr/>
          </p:nvSpPr>
          <p:spPr>
            <a:xfrm rot="16200000">
              <a:off x="4443800" y="4166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8" name="TextBox 7"/>
            <p:cNvSpPr txBox="1"/>
            <p:nvPr/>
          </p:nvSpPr>
          <p:spPr>
            <a:xfrm rot="16200000">
              <a:off x="6606964" y="25666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9" name="TextBox 8"/>
            <p:cNvSpPr txBox="1"/>
            <p:nvPr/>
          </p:nvSpPr>
          <p:spPr>
            <a:xfrm rot="16200000">
              <a:off x="6566516" y="4166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10" name="TextBox 9"/>
            <p:cNvSpPr txBox="1"/>
            <p:nvPr/>
          </p:nvSpPr>
          <p:spPr>
            <a:xfrm rot="16200000">
              <a:off x="6605200" y="5690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11" name="TextBox 10"/>
            <p:cNvSpPr txBox="1"/>
            <p:nvPr/>
          </p:nvSpPr>
          <p:spPr>
            <a:xfrm rot="16200000">
              <a:off x="4444555" y="5690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grpSp>
    </p:spTree>
    <p:extLst>
      <p:ext uri="{BB962C8B-B14F-4D97-AF65-F5344CB8AC3E}">
        <p14:creationId xmlns:p14="http://schemas.microsoft.com/office/powerpoint/2010/main" val="883660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Global DSLW from DSLW/UMD v2</a:t>
            </a:r>
            <a:endParaRPr lang="en-US" dirty="0">
              <a:latin typeface="Arial" pitchFamily="34" charset="0"/>
              <a:cs typeface="Arial" pitchFamily="34" charset="0"/>
            </a:endParaRPr>
          </a:p>
        </p:txBody>
      </p:sp>
      <p:sp>
        <p:nvSpPr>
          <p:cNvPr id="3" name="Content Placeholder 2"/>
          <p:cNvSpPr>
            <a:spLocks noGrp="1"/>
          </p:cNvSpPr>
          <p:nvPr>
            <p:ph idx="1"/>
          </p:nvPr>
        </p:nvSpPr>
        <p:spPr>
          <a:xfrm>
            <a:off x="-33130" y="5715000"/>
            <a:ext cx="8915400" cy="1143000"/>
          </a:xfrm>
        </p:spPr>
        <p:txBody>
          <a:bodyPr>
            <a:normAutofit/>
          </a:bodyPr>
          <a:lstStyle/>
          <a:p>
            <a:pPr marL="0" indent="0" algn="ctr">
              <a:buNone/>
            </a:pPr>
            <a:r>
              <a:rPr lang="en-US" dirty="0" err="1" smtClean="0">
                <a:latin typeface="Arial" pitchFamily="34" charset="0"/>
                <a:cs typeface="Arial" pitchFamily="34" charset="0"/>
              </a:rPr>
              <a:t>Hovmoller</a:t>
            </a:r>
            <a:r>
              <a:rPr lang="en-US" dirty="0" smtClean="0">
                <a:latin typeface="Arial" pitchFamily="34" charset="0"/>
                <a:cs typeface="Arial" pitchFamily="34" charset="0"/>
              </a:rPr>
              <a:t> plots show inter-annual variability over latitudes</a:t>
            </a:r>
          </a:p>
          <a:p>
            <a:pPr marL="0" indent="0">
              <a:buNone/>
            </a:pPr>
            <a:endParaRPr lang="en-US" dirty="0" smtClean="0"/>
          </a:p>
          <a:p>
            <a:endParaRPr lang="en-US" dirty="0"/>
          </a:p>
        </p:txBody>
      </p:sp>
      <p:pic>
        <p:nvPicPr>
          <p:cNvPr id="4" name="Picture 33" descr="C:\Users\Eric\Desktop\Figure11.png"/>
          <p:cNvPicPr>
            <a:picLocks noChangeAspect="1" noChangeArrowheads="1"/>
          </p:cNvPicPr>
          <p:nvPr/>
        </p:nvPicPr>
        <p:blipFill>
          <a:blip r:embed="rId2" cstate="print">
            <a:extLst>
              <a:ext uri="{28A0092B-C50C-407E-A947-70E740481C1C}">
                <a14:useLocalDpi xmlns:a14="http://schemas.microsoft.com/office/drawing/2010/main" val="0"/>
              </a:ext>
            </a:extLst>
          </a:blip>
          <a:srcRect l="1617" t="3075" r="2654" b="2693"/>
          <a:stretch>
            <a:fillRect/>
          </a:stretch>
        </p:blipFill>
        <p:spPr bwMode="auto">
          <a:xfrm>
            <a:off x="0" y="1447800"/>
            <a:ext cx="916451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126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E:\Pictures\Paper2\Nussbaumer_Pinker_Fig1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48" r="4268" b="19722"/>
          <a:stretch/>
        </p:blipFill>
        <p:spPr bwMode="auto">
          <a:xfrm>
            <a:off x="3580300" y="1905000"/>
            <a:ext cx="5563700" cy="4821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Global DSLW from DSLW/UMD v2</a:t>
            </a:r>
          </a:p>
        </p:txBody>
      </p:sp>
      <p:sp>
        <p:nvSpPr>
          <p:cNvPr id="5" name="Content Placeholder 4"/>
          <p:cNvSpPr>
            <a:spLocks noGrp="1"/>
          </p:cNvSpPr>
          <p:nvPr>
            <p:ph idx="1"/>
          </p:nvPr>
        </p:nvSpPr>
        <p:spPr>
          <a:xfrm>
            <a:off x="0" y="1399382"/>
            <a:ext cx="3505200" cy="5334000"/>
          </a:xfrm>
        </p:spPr>
        <p:txBody>
          <a:bodyPr>
            <a:normAutofit/>
          </a:bodyPr>
          <a:lstStyle/>
          <a:p>
            <a:r>
              <a:rPr lang="en-US" sz="2400" dirty="0" smtClean="0">
                <a:latin typeface="Arial" pitchFamily="34" charset="0"/>
                <a:cs typeface="Arial" pitchFamily="34" charset="0"/>
              </a:rPr>
              <a:t>Global DSLW averaged by latitude for 2003-2007</a:t>
            </a:r>
          </a:p>
          <a:p>
            <a:pPr lvl="1"/>
            <a:r>
              <a:rPr lang="en-US" sz="2000" dirty="0" smtClean="0">
                <a:latin typeface="Arial" pitchFamily="34" charset="0"/>
                <a:cs typeface="Arial" pitchFamily="34" charset="0"/>
              </a:rPr>
              <a:t>Highest variability among model occurs at higher latitudes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Numerical models show lower estimates of global average DSLW than satellite based models </a:t>
            </a:r>
          </a:p>
          <a:p>
            <a:pPr lvl="1"/>
            <a:r>
              <a:rPr lang="en-US" sz="2000" dirty="0" smtClean="0">
                <a:latin typeface="Arial" pitchFamily="34" charset="0"/>
                <a:cs typeface="Arial" pitchFamily="34" charset="0"/>
              </a:rPr>
              <a:t>Lower values occur at higher latitudes</a:t>
            </a:r>
            <a:endParaRPr lang="en-US" sz="2000"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7699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143000"/>
          </a:xfrm>
        </p:spPr>
        <p:txBody>
          <a:bodyPr/>
          <a:lstStyle/>
          <a:p>
            <a:r>
              <a:rPr lang="en-US" dirty="0">
                <a:latin typeface="Arial" pitchFamily="34" charset="0"/>
                <a:cs typeface="Arial" pitchFamily="34" charset="0"/>
              </a:rPr>
              <a:t>Global DSLW from DSLW/UMD v2</a:t>
            </a:r>
          </a:p>
        </p:txBody>
      </p:sp>
      <p:sp>
        <p:nvSpPr>
          <p:cNvPr id="4" name="Content Placeholder 3"/>
          <p:cNvSpPr>
            <a:spLocks noGrp="1"/>
          </p:cNvSpPr>
          <p:nvPr>
            <p:ph idx="1"/>
          </p:nvPr>
        </p:nvSpPr>
        <p:spPr>
          <a:xfrm>
            <a:off x="22194" y="1447800"/>
            <a:ext cx="3499017" cy="5334000"/>
          </a:xfrm>
        </p:spPr>
        <p:txBody>
          <a:bodyPr>
            <a:normAutofit/>
          </a:bodyPr>
          <a:lstStyle/>
          <a:p>
            <a:r>
              <a:rPr lang="en-US" sz="2400" dirty="0" smtClean="0">
                <a:latin typeface="Arial" pitchFamily="34" charset="0"/>
                <a:cs typeface="Arial" pitchFamily="34" charset="0"/>
              </a:rPr>
              <a:t>Zonally averaged DSLW (DSLW/UMD v2) for 2003-2009</a:t>
            </a:r>
          </a:p>
          <a:p>
            <a:pPr lvl="1"/>
            <a:r>
              <a:rPr lang="en-US" sz="2000" dirty="0" smtClean="0">
                <a:latin typeface="Arial" pitchFamily="34" charset="0"/>
                <a:cs typeface="Arial" pitchFamily="34" charset="0"/>
              </a:rPr>
              <a:t>Clear Sky Contribution</a:t>
            </a:r>
          </a:p>
          <a:p>
            <a:pPr lvl="1"/>
            <a:r>
              <a:rPr lang="en-US" sz="2000" dirty="0" smtClean="0">
                <a:latin typeface="Arial" pitchFamily="34" charset="0"/>
                <a:cs typeface="Arial" pitchFamily="34" charset="0"/>
              </a:rPr>
              <a:t>Cloud Contribution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Shaded region represents bounds as given by zonally averaged daily data for 2003-2009</a:t>
            </a:r>
            <a:endParaRPr lang="en-US" sz="2400" dirty="0">
              <a:latin typeface="Arial" pitchFamily="34" charset="0"/>
              <a:cs typeface="Arial" pitchFamily="34" charset="0"/>
            </a:endParaRPr>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5" t="24874" r="8016" b="23442"/>
          <a:stretch/>
        </p:blipFill>
        <p:spPr bwMode="auto">
          <a:xfrm>
            <a:off x="3521211" y="1981200"/>
            <a:ext cx="562278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377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653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Satellite Observation of Clouds</a:t>
            </a:r>
            <a:endParaRPr lang="en-US" dirty="0">
              <a:latin typeface="Arial" pitchFamily="34" charset="0"/>
              <a:cs typeface="Arial" pitchFamily="34" charset="0"/>
            </a:endParaRPr>
          </a:p>
        </p:txBody>
      </p:sp>
      <p:sp>
        <p:nvSpPr>
          <p:cNvPr id="6" name="Content Placeholder 5"/>
          <p:cNvSpPr>
            <a:spLocks noGrp="1"/>
          </p:cNvSpPr>
          <p:nvPr>
            <p:ph sz="half" idx="1"/>
          </p:nvPr>
        </p:nvSpPr>
        <p:spPr>
          <a:xfrm>
            <a:off x="76200" y="1371600"/>
            <a:ext cx="4724400" cy="4927600"/>
          </a:xfrm>
        </p:spPr>
        <p:txBody>
          <a:bodyPr/>
          <a:lstStyle/>
          <a:p>
            <a:r>
              <a:rPr lang="en-US" sz="3200" dirty="0" smtClean="0">
                <a:latin typeface="Arial" pitchFamily="34" charset="0"/>
                <a:cs typeface="Arial" pitchFamily="34" charset="0"/>
              </a:rPr>
              <a:t>Passive Satellite</a:t>
            </a:r>
          </a:p>
          <a:p>
            <a:pPr lvl="1"/>
            <a:r>
              <a:rPr lang="en-US" sz="2700" dirty="0" smtClean="0">
                <a:latin typeface="Arial" pitchFamily="34" charset="0"/>
                <a:cs typeface="Arial" pitchFamily="34" charset="0"/>
              </a:rPr>
              <a:t>Global spatial coverage</a:t>
            </a:r>
          </a:p>
          <a:p>
            <a:pPr lvl="1"/>
            <a:r>
              <a:rPr lang="en-US" sz="2700" dirty="0" smtClean="0">
                <a:latin typeface="Arial" pitchFamily="34" charset="0"/>
                <a:cs typeface="Arial" pitchFamily="34" charset="0"/>
              </a:rPr>
              <a:t>Cloud top properties</a:t>
            </a:r>
            <a:endParaRPr lang="en-US" sz="2700" dirty="0">
              <a:latin typeface="Arial" pitchFamily="34" charset="0"/>
              <a:cs typeface="Arial" pitchFamily="34" charset="0"/>
            </a:endParaRPr>
          </a:p>
        </p:txBody>
      </p:sp>
      <p:sp>
        <p:nvSpPr>
          <p:cNvPr id="7" name="Content Placeholder 6"/>
          <p:cNvSpPr>
            <a:spLocks noGrp="1"/>
          </p:cNvSpPr>
          <p:nvPr>
            <p:ph sz="half" idx="2"/>
          </p:nvPr>
        </p:nvSpPr>
        <p:spPr>
          <a:xfrm>
            <a:off x="4648200" y="1371600"/>
            <a:ext cx="4495800" cy="4955822"/>
          </a:xfrm>
        </p:spPr>
        <p:txBody>
          <a:bodyPr/>
          <a:lstStyle/>
          <a:p>
            <a:r>
              <a:rPr lang="en-US" sz="3200" dirty="0" smtClean="0">
                <a:latin typeface="Arial" pitchFamily="34" charset="0"/>
                <a:cs typeface="Arial" pitchFamily="34" charset="0"/>
              </a:rPr>
              <a:t>Active Satellite</a:t>
            </a:r>
          </a:p>
          <a:p>
            <a:pPr lvl="1"/>
            <a:r>
              <a:rPr lang="en-US" sz="2700" dirty="0" smtClean="0">
                <a:latin typeface="Arial" pitchFamily="34" charset="0"/>
                <a:cs typeface="Arial" pitchFamily="34" charset="0"/>
              </a:rPr>
              <a:t>Limited coverage</a:t>
            </a:r>
          </a:p>
          <a:p>
            <a:pPr lvl="1"/>
            <a:r>
              <a:rPr lang="en-US" sz="2700" dirty="0" smtClean="0">
                <a:latin typeface="Arial" pitchFamily="34" charset="0"/>
                <a:cs typeface="Arial" pitchFamily="34" charset="0"/>
              </a:rPr>
              <a:t>Cloud vertical structure</a:t>
            </a:r>
            <a:endParaRPr lang="en-US" sz="2700" dirty="0">
              <a:latin typeface="Arial" pitchFamily="34" charset="0"/>
              <a:cs typeface="Arial" pitchFamily="34" charset="0"/>
            </a:endParaRPr>
          </a:p>
        </p:txBody>
      </p:sp>
      <p:pic>
        <p:nvPicPr>
          <p:cNvPr id="5122" name="Picture 2" descr="C:\Users\Eric\Desktop\aqua_night_pacif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12" y="3048000"/>
            <a:ext cx="4194912" cy="27966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ric\Desktop\Calipso-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3048000"/>
            <a:ext cx="3810000" cy="2892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376" y="5940209"/>
            <a:ext cx="4477824" cy="1015663"/>
          </a:xfrm>
          <a:prstGeom prst="rect">
            <a:avLst/>
          </a:prstGeom>
          <a:noFill/>
        </p:spPr>
        <p:txBody>
          <a:bodyPr wrap="square" rtlCol="0">
            <a:spAutoFit/>
          </a:bodyPr>
          <a:lstStyle/>
          <a:p>
            <a:pPr algn="ctr"/>
            <a:r>
              <a:rPr lang="en-US" sz="2000" dirty="0" smtClean="0">
                <a:solidFill>
                  <a:srgbClr val="C00000"/>
                </a:solidFill>
                <a:latin typeface="Arial" pitchFamily="34" charset="0"/>
                <a:cs typeface="Arial" pitchFamily="34" charset="0"/>
              </a:rPr>
              <a:t>Aqua Satellite with Moderate Resolution </a:t>
            </a:r>
            <a:r>
              <a:rPr lang="en-US" sz="2000" dirty="0" err="1" smtClean="0">
                <a:solidFill>
                  <a:srgbClr val="C00000"/>
                </a:solidFill>
                <a:latin typeface="Arial" pitchFamily="34" charset="0"/>
                <a:cs typeface="Arial" pitchFamily="34" charset="0"/>
              </a:rPr>
              <a:t>Spectroradiometer</a:t>
            </a:r>
            <a:r>
              <a:rPr lang="en-US" sz="2000" dirty="0" smtClean="0">
                <a:solidFill>
                  <a:srgbClr val="C00000"/>
                </a:solidFill>
                <a:latin typeface="Arial" pitchFamily="34" charset="0"/>
                <a:cs typeface="Arial" pitchFamily="34" charset="0"/>
              </a:rPr>
              <a:t> (MODIS)</a:t>
            </a:r>
            <a:endParaRPr lang="en-US" sz="2000" dirty="0">
              <a:solidFill>
                <a:srgbClr val="C00000"/>
              </a:solidFill>
              <a:latin typeface="Arial" pitchFamily="34" charset="0"/>
              <a:cs typeface="Arial" pitchFamily="34" charset="0"/>
            </a:endParaRPr>
          </a:p>
        </p:txBody>
      </p:sp>
      <p:sp>
        <p:nvSpPr>
          <p:cNvPr id="9" name="TextBox 8"/>
          <p:cNvSpPr txBox="1"/>
          <p:nvPr/>
        </p:nvSpPr>
        <p:spPr>
          <a:xfrm>
            <a:off x="4648200" y="5867400"/>
            <a:ext cx="4495800" cy="1015663"/>
          </a:xfrm>
          <a:prstGeom prst="rect">
            <a:avLst/>
          </a:prstGeom>
          <a:noFill/>
        </p:spPr>
        <p:txBody>
          <a:bodyPr wrap="square" rtlCol="0">
            <a:spAutoFit/>
          </a:bodyPr>
          <a:lstStyle/>
          <a:p>
            <a:pPr algn="ctr"/>
            <a:r>
              <a:rPr lang="en-US" sz="2000" dirty="0" smtClean="0">
                <a:solidFill>
                  <a:srgbClr val="C00000"/>
                </a:solidFill>
                <a:latin typeface="Arial" pitchFamily="34" charset="0"/>
                <a:cs typeface="Arial" pitchFamily="34" charset="0"/>
              </a:rPr>
              <a:t>CALIPSO satellite with Cloud-Aerosol </a:t>
            </a:r>
            <a:r>
              <a:rPr lang="en-US" sz="2000" dirty="0" err="1" smtClean="0">
                <a:solidFill>
                  <a:srgbClr val="C00000"/>
                </a:solidFill>
                <a:latin typeface="Arial" pitchFamily="34" charset="0"/>
                <a:cs typeface="Arial" pitchFamily="34" charset="0"/>
              </a:rPr>
              <a:t>Lidar</a:t>
            </a:r>
            <a:r>
              <a:rPr lang="en-US" sz="2000" dirty="0" smtClean="0">
                <a:solidFill>
                  <a:srgbClr val="C00000"/>
                </a:solidFill>
                <a:latin typeface="Arial" pitchFamily="34" charset="0"/>
                <a:cs typeface="Arial" pitchFamily="34" charset="0"/>
              </a:rPr>
              <a:t> with Orthogonal Polarization (CALIOP)</a:t>
            </a:r>
            <a:endParaRPr lang="en-US" sz="20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47724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067800" cy="6400800"/>
          </a:xfrm>
        </p:spPr>
        <p:txBody>
          <a:bodyPr>
            <a:normAutofit fontScale="92500" lnSpcReduction="20000"/>
          </a:bodyPr>
          <a:lstStyle/>
          <a:p>
            <a:pPr>
              <a:buNone/>
            </a:pPr>
            <a:r>
              <a:rPr lang="en-US" sz="4200" dirty="0" smtClean="0">
                <a:solidFill>
                  <a:srgbClr val="C00000"/>
                </a:solidFill>
              </a:rPr>
              <a:t>Physical principles for IR:</a:t>
            </a:r>
          </a:p>
          <a:p>
            <a:r>
              <a:rPr lang="en-US" dirty="0" smtClean="0">
                <a:solidFill>
                  <a:srgbClr val="002060"/>
                </a:solidFill>
              </a:rPr>
              <a:t>Thermal Inertia</a:t>
            </a:r>
          </a:p>
          <a:p>
            <a:r>
              <a:rPr lang="en-US" dirty="0" smtClean="0">
                <a:solidFill>
                  <a:srgbClr val="002060"/>
                </a:solidFill>
              </a:rPr>
              <a:t>P=(</a:t>
            </a:r>
            <a:r>
              <a:rPr lang="en-US" dirty="0" smtClean="0">
                <a:solidFill>
                  <a:srgbClr val="002060"/>
                </a:solidFill>
                <a:sym typeface="Symbol"/>
              </a:rPr>
              <a:t></a:t>
            </a:r>
            <a:r>
              <a:rPr lang="en-US" dirty="0" smtClean="0">
                <a:solidFill>
                  <a:srgbClr val="002060"/>
                </a:solidFill>
              </a:rPr>
              <a:t>c</a:t>
            </a:r>
            <a:r>
              <a:rPr lang="en-US" dirty="0" smtClean="0">
                <a:solidFill>
                  <a:srgbClr val="002060"/>
                </a:solidFill>
                <a:sym typeface="Symbol"/>
              </a:rPr>
              <a:t></a:t>
            </a:r>
            <a:r>
              <a:rPr lang="en-US" dirty="0" smtClean="0">
                <a:solidFill>
                  <a:srgbClr val="002060"/>
                </a:solidFill>
              </a:rPr>
              <a:t>)</a:t>
            </a:r>
            <a:r>
              <a:rPr lang="en-US" baseline="30000" dirty="0" smtClean="0">
                <a:solidFill>
                  <a:srgbClr val="002060"/>
                </a:solidFill>
              </a:rPr>
              <a:t>1/2</a:t>
            </a:r>
            <a:endParaRPr lang="en-US" dirty="0" smtClean="0">
              <a:solidFill>
                <a:srgbClr val="002060"/>
              </a:solidFill>
            </a:endParaRPr>
          </a:p>
          <a:p>
            <a:r>
              <a:rPr lang="en-US" dirty="0" smtClean="0">
                <a:solidFill>
                  <a:srgbClr val="002060"/>
                </a:solidFill>
              </a:rPr>
              <a:t>Where </a:t>
            </a:r>
            <a:r>
              <a:rPr lang="en-US" dirty="0" smtClean="0">
                <a:solidFill>
                  <a:srgbClr val="002060"/>
                </a:solidFill>
                <a:sym typeface="Symbol"/>
              </a:rPr>
              <a:t></a:t>
            </a:r>
            <a:r>
              <a:rPr lang="en-US" dirty="0" smtClean="0">
                <a:solidFill>
                  <a:srgbClr val="002060"/>
                </a:solidFill>
              </a:rPr>
              <a:t>=density of soil (gm-cm</a:t>
            </a:r>
            <a:r>
              <a:rPr lang="en-US" baseline="30000" dirty="0" smtClean="0">
                <a:solidFill>
                  <a:srgbClr val="002060"/>
                </a:solidFill>
              </a:rPr>
              <a:t>-3</a:t>
            </a:r>
            <a:r>
              <a:rPr lang="en-US" dirty="0" smtClean="0">
                <a:solidFill>
                  <a:srgbClr val="002060"/>
                </a:solidFill>
              </a:rPr>
              <a:t>)</a:t>
            </a:r>
          </a:p>
          <a:p>
            <a:r>
              <a:rPr lang="en-US" dirty="0" smtClean="0">
                <a:solidFill>
                  <a:srgbClr val="002060"/>
                </a:solidFill>
              </a:rPr>
              <a:t>C=heat capacity (cal-gm</a:t>
            </a:r>
            <a:r>
              <a:rPr lang="en-US" baseline="30000" dirty="0" smtClean="0">
                <a:solidFill>
                  <a:srgbClr val="002060"/>
                </a:solidFill>
              </a:rPr>
              <a:t>-1</a:t>
            </a:r>
            <a:r>
              <a:rPr lang="en-US" dirty="0" smtClean="0">
                <a:solidFill>
                  <a:srgbClr val="002060"/>
                </a:solidFill>
              </a:rPr>
              <a:t>-</a:t>
            </a:r>
            <a:r>
              <a:rPr lang="en-US" baseline="30000" dirty="0" smtClean="0">
                <a:solidFill>
                  <a:srgbClr val="002060"/>
                </a:solidFill>
              </a:rPr>
              <a:t>0</a:t>
            </a:r>
            <a:r>
              <a:rPr lang="en-US" dirty="0" smtClean="0">
                <a:solidFill>
                  <a:srgbClr val="002060"/>
                </a:solidFill>
              </a:rPr>
              <a:t> C</a:t>
            </a:r>
            <a:r>
              <a:rPr lang="en-US" baseline="30000" dirty="0" smtClean="0">
                <a:solidFill>
                  <a:srgbClr val="002060"/>
                </a:solidFill>
              </a:rPr>
              <a:t>-1</a:t>
            </a:r>
            <a:endParaRPr lang="en-US" dirty="0" smtClean="0">
              <a:solidFill>
                <a:srgbClr val="002060"/>
              </a:solidFill>
            </a:endParaRPr>
          </a:p>
          <a:p>
            <a:r>
              <a:rPr lang="en-US" dirty="0" smtClean="0">
                <a:solidFill>
                  <a:srgbClr val="002060"/>
                </a:solidFill>
                <a:sym typeface="Symbol"/>
              </a:rPr>
              <a:t></a:t>
            </a:r>
            <a:r>
              <a:rPr lang="en-US" dirty="0" smtClean="0">
                <a:solidFill>
                  <a:srgbClr val="002060"/>
                </a:solidFill>
              </a:rPr>
              <a:t>=thermal conductivity (cal-cm-1-sec</a:t>
            </a:r>
            <a:r>
              <a:rPr lang="en-US" baseline="30000" dirty="0" smtClean="0">
                <a:solidFill>
                  <a:srgbClr val="002060"/>
                </a:solidFill>
              </a:rPr>
              <a:t>-1</a:t>
            </a:r>
            <a:r>
              <a:rPr lang="en-US" dirty="0" smtClean="0">
                <a:solidFill>
                  <a:srgbClr val="002060"/>
                </a:solidFill>
              </a:rPr>
              <a:t>-</a:t>
            </a:r>
            <a:r>
              <a:rPr lang="en-US" baseline="30000" dirty="0" smtClean="0">
                <a:solidFill>
                  <a:srgbClr val="002060"/>
                </a:solidFill>
              </a:rPr>
              <a:t>0</a:t>
            </a:r>
            <a:r>
              <a:rPr lang="en-US" dirty="0" smtClean="0">
                <a:solidFill>
                  <a:srgbClr val="002060"/>
                </a:solidFill>
              </a:rPr>
              <a:t> C</a:t>
            </a:r>
            <a:r>
              <a:rPr lang="en-US" baseline="30000" dirty="0" smtClean="0">
                <a:solidFill>
                  <a:srgbClr val="002060"/>
                </a:solidFill>
              </a:rPr>
              <a:t>-1</a:t>
            </a:r>
            <a:r>
              <a:rPr lang="en-US" dirty="0" smtClean="0">
                <a:solidFill>
                  <a:srgbClr val="002060"/>
                </a:solidFill>
              </a:rPr>
              <a:t>)</a:t>
            </a:r>
          </a:p>
          <a:p>
            <a:pPr>
              <a:buNone/>
            </a:pPr>
            <a:r>
              <a:rPr lang="en-US" dirty="0" smtClean="0">
                <a:solidFill>
                  <a:srgbClr val="002060"/>
                </a:solidFill>
              </a:rPr>
              <a:t> </a:t>
            </a:r>
          </a:p>
          <a:p>
            <a:r>
              <a:rPr lang="en-US" dirty="0" smtClean="0">
                <a:solidFill>
                  <a:srgbClr val="002060"/>
                </a:solidFill>
              </a:rPr>
              <a:t>The Heat Capacity Mapping Mission (HCMM) was designed to sense the magnitude of the diurnal temperature cycle by obtaining thermal data at the peak of the cycle and near the early morning minimum.  The amplitude depends on soil moisture.  HCMM was the first of planned series of Application Explorer Missions (AEM), which involved the placement of a small spacecraft in a special orbit.</a:t>
            </a:r>
          </a:p>
          <a:p>
            <a:endParaRPr lang="en-US" dirty="0"/>
          </a:p>
        </p:txBody>
      </p:sp>
    </p:spTree>
    <p:extLst>
      <p:ext uri="{BB962C8B-B14F-4D97-AF65-F5344CB8AC3E}">
        <p14:creationId xmlns:p14="http://schemas.microsoft.com/office/powerpoint/2010/main" val="2819081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Cloud Contribution</a:t>
            </a:r>
            <a:endParaRPr lang="en-US" dirty="0">
              <a:latin typeface="Arial" pitchFamily="34" charset="0"/>
              <a:cs typeface="Arial" pitchFamily="34" charset="0"/>
            </a:endParaRPr>
          </a:p>
        </p:txBody>
      </p:sp>
      <p:sp>
        <p:nvSpPr>
          <p:cNvPr id="4" name="Text Placeholder 4"/>
          <p:cNvSpPr>
            <a:spLocks noGrp="1"/>
          </p:cNvSpPr>
          <p:nvPr>
            <p:ph idx="1"/>
          </p:nvPr>
        </p:nvSpPr>
        <p:spPr>
          <a:xfrm>
            <a:off x="0" y="1295400"/>
            <a:ext cx="9144000" cy="1676400"/>
          </a:xfrm>
        </p:spPr>
        <p:txBody>
          <a:bodyPr>
            <a:noAutofit/>
          </a:bodyPr>
          <a:lstStyle/>
          <a:p>
            <a:r>
              <a:rPr lang="en-US" sz="2400" dirty="0" smtClean="0">
                <a:solidFill>
                  <a:schemeClr val="tx2"/>
                </a:solidFill>
                <a:latin typeface="Arial" pitchFamily="34" charset="0"/>
                <a:cs typeface="Arial" pitchFamily="34" charset="0"/>
              </a:rPr>
              <a:t>Cloud base temperature artificial neural network has same architecture as clear sky contribution network</a:t>
            </a:r>
          </a:p>
          <a:p>
            <a:r>
              <a:rPr lang="en-US" sz="2400" dirty="0" smtClean="0">
                <a:solidFill>
                  <a:schemeClr val="tx2"/>
                </a:solidFill>
                <a:latin typeface="Arial" pitchFamily="34" charset="0"/>
                <a:cs typeface="Arial" pitchFamily="34" charset="0"/>
              </a:rPr>
              <a:t>Training data from spatially and temporally co-located passive and active satellite sensors and re-analysis data </a:t>
            </a:r>
            <a:endParaRPr lang="en-US" sz="2400" dirty="0" smtClean="0">
              <a:latin typeface="Arial" pitchFamily="34" charset="0"/>
              <a:cs typeface="Arial" pitchFamily="34" charset="0"/>
            </a:endParaRPr>
          </a:p>
        </p:txBody>
      </p:sp>
      <p:sp>
        <p:nvSpPr>
          <p:cNvPr id="2" name="Oval 1"/>
          <p:cNvSpPr/>
          <p:nvPr/>
        </p:nvSpPr>
        <p:spPr>
          <a:xfrm>
            <a:off x="304800" y="3400426"/>
            <a:ext cx="1905000" cy="19050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MODIS</a:t>
            </a:r>
          </a:p>
          <a:p>
            <a:pPr algn="ctr"/>
            <a:r>
              <a:rPr lang="en-US" dirty="0" smtClean="0">
                <a:solidFill>
                  <a:schemeClr val="tx1"/>
                </a:solidFill>
                <a:latin typeface="Arial" pitchFamily="34" charset="0"/>
                <a:cs typeface="Arial" pitchFamily="34" charset="0"/>
              </a:rPr>
              <a:t>Passive Instrument</a:t>
            </a:r>
            <a:endParaRPr lang="en-US" dirty="0">
              <a:solidFill>
                <a:schemeClr val="tx1"/>
              </a:solidFill>
              <a:latin typeface="Arial" pitchFamily="34" charset="0"/>
              <a:cs typeface="Arial" pitchFamily="34" charset="0"/>
            </a:endParaRPr>
          </a:p>
        </p:txBody>
      </p:sp>
      <p:sp>
        <p:nvSpPr>
          <p:cNvPr id="13" name="Oval 12"/>
          <p:cNvSpPr/>
          <p:nvPr/>
        </p:nvSpPr>
        <p:spPr>
          <a:xfrm>
            <a:off x="1905000" y="3400425"/>
            <a:ext cx="1905000" cy="185737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latin typeface="Arial" pitchFamily="34" charset="0"/>
                <a:cs typeface="Arial" pitchFamily="34" charset="0"/>
              </a:rPr>
              <a:t>CPR/CALIOP</a:t>
            </a:r>
          </a:p>
          <a:p>
            <a:pPr algn="ctr"/>
            <a:r>
              <a:rPr lang="en-US" sz="1500" dirty="0" smtClean="0">
                <a:solidFill>
                  <a:schemeClr val="tx1"/>
                </a:solidFill>
                <a:latin typeface="Arial" pitchFamily="34" charset="0"/>
                <a:cs typeface="Arial" pitchFamily="34" charset="0"/>
              </a:rPr>
              <a:t>Active </a:t>
            </a:r>
            <a:r>
              <a:rPr lang="en-US" sz="1600" dirty="0" smtClean="0">
                <a:solidFill>
                  <a:schemeClr val="tx1"/>
                </a:solidFill>
                <a:latin typeface="Arial" pitchFamily="34" charset="0"/>
                <a:cs typeface="Arial" pitchFamily="34" charset="0"/>
              </a:rPr>
              <a:t>Instrument</a:t>
            </a:r>
            <a:endParaRPr lang="en-US" sz="1600" dirty="0">
              <a:solidFill>
                <a:schemeClr val="tx1"/>
              </a:solidFill>
              <a:latin typeface="Arial" pitchFamily="34" charset="0"/>
              <a:cs typeface="Arial" pitchFamily="34" charset="0"/>
            </a:endParaRPr>
          </a:p>
        </p:txBody>
      </p:sp>
      <p:sp>
        <p:nvSpPr>
          <p:cNvPr id="14" name="Oval 13"/>
          <p:cNvSpPr/>
          <p:nvPr/>
        </p:nvSpPr>
        <p:spPr>
          <a:xfrm>
            <a:off x="952500" y="4495800"/>
            <a:ext cx="2171700" cy="19812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itchFamily="34" charset="0"/>
                <a:cs typeface="Arial" pitchFamily="34" charset="0"/>
              </a:rPr>
              <a:t>ERA-Interim Meteorological</a:t>
            </a:r>
            <a:endParaRPr lang="en-US" sz="1600" dirty="0">
              <a:solidFill>
                <a:schemeClr val="tx1"/>
              </a:solidFill>
              <a:latin typeface="Arial" pitchFamily="34" charset="0"/>
              <a:cs typeface="Arial" pitchFamily="34" charset="0"/>
            </a:endParaRPr>
          </a:p>
        </p:txBody>
      </p:sp>
      <p:sp>
        <p:nvSpPr>
          <p:cNvPr id="3" name="Oval 2"/>
          <p:cNvSpPr/>
          <p:nvPr/>
        </p:nvSpPr>
        <p:spPr>
          <a:xfrm>
            <a:off x="1885950" y="44958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p:cNvSpPr txBox="1">
            <a:spLocks/>
          </p:cNvSpPr>
          <p:nvPr/>
        </p:nvSpPr>
        <p:spPr>
          <a:xfrm>
            <a:off x="3962400" y="3124200"/>
            <a:ext cx="5162550" cy="373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tx1"/>
                </a:solidFill>
                <a:latin typeface="Arial" pitchFamily="34" charset="0"/>
                <a:cs typeface="Arial" pitchFamily="34" charset="0"/>
              </a:rPr>
              <a:t>Input Data</a:t>
            </a:r>
          </a:p>
          <a:p>
            <a:pPr lvl="1"/>
            <a:r>
              <a:rPr lang="en-US" sz="2000" dirty="0" smtClean="0">
                <a:latin typeface="Arial" pitchFamily="34" charset="0"/>
                <a:cs typeface="Arial" pitchFamily="34" charset="0"/>
              </a:rPr>
              <a:t>MODIS =&gt; Cloud Top Properties</a:t>
            </a:r>
          </a:p>
          <a:p>
            <a:pPr lvl="1"/>
            <a:r>
              <a:rPr lang="en-US" sz="2000" dirty="0" smtClean="0">
                <a:solidFill>
                  <a:schemeClr val="tx1"/>
                </a:solidFill>
                <a:latin typeface="Arial" pitchFamily="34" charset="0"/>
                <a:cs typeface="Arial" pitchFamily="34" charset="0"/>
              </a:rPr>
              <a:t>ERA-Interim =&gt; Meteorological Data</a:t>
            </a:r>
          </a:p>
          <a:p>
            <a:r>
              <a:rPr lang="en-US" sz="2400" dirty="0" smtClean="0">
                <a:solidFill>
                  <a:schemeClr val="tx1"/>
                </a:solidFill>
                <a:latin typeface="Arial" pitchFamily="34" charset="0"/>
                <a:cs typeface="Arial" pitchFamily="34" charset="0"/>
              </a:rPr>
              <a:t>Target Data</a:t>
            </a:r>
          </a:p>
          <a:p>
            <a:pPr lvl="1"/>
            <a:r>
              <a:rPr lang="en-US" sz="2000" dirty="0" smtClean="0">
                <a:latin typeface="Arial" pitchFamily="34" charset="0"/>
                <a:cs typeface="Arial" pitchFamily="34" charset="0"/>
              </a:rPr>
              <a:t>CPR/CALIOP =&gt; Cloud Base Height (CBH)</a:t>
            </a:r>
          </a:p>
          <a:p>
            <a:pPr lvl="1"/>
            <a:r>
              <a:rPr lang="en-US" sz="2000" dirty="0" smtClean="0">
                <a:solidFill>
                  <a:schemeClr val="tx1"/>
                </a:solidFill>
                <a:latin typeface="Arial" pitchFamily="34" charset="0"/>
                <a:cs typeface="Arial" pitchFamily="34" charset="0"/>
              </a:rPr>
              <a:t>ERA-Interim =&gt; Interpolate CBH to find Cloud Base Temperature (CBT)</a:t>
            </a:r>
          </a:p>
        </p:txBody>
      </p:sp>
    </p:spTree>
    <p:extLst>
      <p:ext uri="{BB962C8B-B14F-4D97-AF65-F5344CB8AC3E}">
        <p14:creationId xmlns:p14="http://schemas.microsoft.com/office/powerpoint/2010/main" val="16601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Cloud Vertical Structure Model</a:t>
            </a:r>
            <a:endParaRPr lang="en-US" dirty="0">
              <a:latin typeface="Arial" pitchFamily="34" charset="0"/>
              <a:cs typeface="Arial" pitchFamily="34" charset="0"/>
            </a:endParaRPr>
          </a:p>
        </p:txBody>
      </p:sp>
      <p:pic>
        <p:nvPicPr>
          <p:cNvPr id="6146" name="Picture 2" descr="C:\Users\Eric\Desktop\Nussbaumer_Pinker_Fig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51" t="12951" r="9101" b="14922"/>
          <a:stretch/>
        </p:blipFill>
        <p:spPr bwMode="auto">
          <a:xfrm>
            <a:off x="3886201" y="1318927"/>
            <a:ext cx="5029200" cy="553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6008" y="1981200"/>
            <a:ext cx="3209192" cy="1384995"/>
          </a:xfrm>
          <a:prstGeom prst="rect">
            <a:avLst/>
          </a:prstGeom>
          <a:noFill/>
          <a:ln>
            <a:solidFill>
              <a:schemeClr val="tx1"/>
            </a:solidFill>
          </a:ln>
        </p:spPr>
        <p:txBody>
          <a:bodyPr wrap="square" rtlCol="0">
            <a:spAutoFit/>
          </a:bodyPr>
          <a:lstStyle/>
          <a:p>
            <a:pPr algn="ctr"/>
            <a:r>
              <a:rPr lang="en-US" sz="2800" dirty="0" smtClean="0">
                <a:latin typeface="Arial" pitchFamily="34" charset="0"/>
                <a:cs typeface="Arial" pitchFamily="34" charset="0"/>
              </a:rPr>
              <a:t>Neural Network Model based on satellite data</a:t>
            </a:r>
            <a:endParaRPr lang="en-US" sz="2800" dirty="0">
              <a:latin typeface="Arial" pitchFamily="34" charset="0"/>
              <a:cs typeface="Arial" pitchFamily="34" charset="0"/>
            </a:endParaRPr>
          </a:p>
        </p:txBody>
      </p:sp>
      <p:sp>
        <p:nvSpPr>
          <p:cNvPr id="7" name="TextBox 6"/>
          <p:cNvSpPr txBox="1"/>
          <p:nvPr/>
        </p:nvSpPr>
        <p:spPr>
          <a:xfrm>
            <a:off x="296008" y="4800600"/>
            <a:ext cx="3209192" cy="1384995"/>
          </a:xfrm>
          <a:prstGeom prst="rect">
            <a:avLst/>
          </a:prstGeom>
          <a:noFill/>
          <a:ln>
            <a:solidFill>
              <a:schemeClr val="tx1"/>
            </a:solidFill>
          </a:ln>
        </p:spPr>
        <p:txBody>
          <a:bodyPr wrap="square" rtlCol="0">
            <a:spAutoFit/>
          </a:bodyPr>
          <a:lstStyle/>
          <a:p>
            <a:pPr algn="ctr"/>
            <a:r>
              <a:rPr lang="en-US" sz="2800" dirty="0" smtClean="0">
                <a:latin typeface="Arial" pitchFamily="34" charset="0"/>
                <a:cs typeface="Arial" pitchFamily="34" charset="0"/>
              </a:rPr>
              <a:t>Statistical Model based on </a:t>
            </a:r>
            <a:r>
              <a:rPr lang="en-US" sz="2800" dirty="0" err="1" smtClean="0">
                <a:latin typeface="Arial" pitchFamily="34" charset="0"/>
                <a:cs typeface="Arial" pitchFamily="34" charset="0"/>
              </a:rPr>
              <a:t>radiosonde</a:t>
            </a:r>
            <a:r>
              <a:rPr lang="en-US" sz="2800" dirty="0" smtClean="0">
                <a:latin typeface="Arial" pitchFamily="34" charset="0"/>
                <a:cs typeface="Arial" pitchFamily="34" charset="0"/>
              </a:rPr>
              <a:t> data</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2411894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All Sky Evaluation </a:t>
            </a:r>
            <a:r>
              <a:rPr lang="en-US" dirty="0" smtClean="0">
                <a:latin typeface="Arial" pitchFamily="34" charset="0"/>
                <a:cs typeface="Arial" pitchFamily="34" charset="0"/>
              </a:rPr>
              <a:t>DSLW/UMD v2</a:t>
            </a:r>
            <a:endParaRPr lang="en-US" dirty="0">
              <a:latin typeface="Arial" pitchFamily="34" charset="0"/>
              <a:cs typeface="Arial" pitchFamily="34" charset="0"/>
            </a:endParaRPr>
          </a:p>
        </p:txBody>
      </p:sp>
      <p:sp>
        <p:nvSpPr>
          <p:cNvPr id="3" name="Content Placeholder 2"/>
          <p:cNvSpPr>
            <a:spLocks noGrp="1"/>
          </p:cNvSpPr>
          <p:nvPr>
            <p:ph idx="1"/>
          </p:nvPr>
        </p:nvSpPr>
        <p:spPr>
          <a:xfrm>
            <a:off x="0" y="1447800"/>
            <a:ext cx="3352800" cy="5334000"/>
          </a:xfrm>
        </p:spPr>
        <p:txBody>
          <a:bodyPr>
            <a:normAutofit/>
          </a:bodyPr>
          <a:lstStyle/>
          <a:p>
            <a:r>
              <a:rPr lang="en-US" sz="2400" dirty="0" smtClean="0">
                <a:latin typeface="Arial" pitchFamily="34" charset="0"/>
                <a:cs typeface="Arial" pitchFamily="34" charset="0"/>
              </a:rPr>
              <a:t>Global evaluation of models for 2003-2009</a:t>
            </a:r>
          </a:p>
          <a:p>
            <a:pPr lvl="1"/>
            <a:r>
              <a:rPr lang="en-US" sz="2000" dirty="0" smtClean="0">
                <a:latin typeface="Arial" pitchFamily="34" charset="0"/>
                <a:cs typeface="Arial" pitchFamily="34" charset="0"/>
              </a:rPr>
              <a:t>All ground stations</a:t>
            </a:r>
          </a:p>
          <a:p>
            <a:pPr lvl="1"/>
            <a:r>
              <a:rPr lang="en-US" sz="2000" dirty="0" smtClean="0">
                <a:latin typeface="Arial" pitchFamily="34" charset="0"/>
                <a:cs typeface="Arial" pitchFamily="34" charset="0"/>
              </a:rPr>
              <a:t>All daily observations between 2003-2009</a:t>
            </a:r>
          </a:p>
          <a:p>
            <a:pPr lvl="1"/>
            <a:r>
              <a:rPr lang="en-US" sz="2000" dirty="0" smtClean="0">
                <a:latin typeface="Arial" pitchFamily="34" charset="0"/>
                <a:cs typeface="Arial" pitchFamily="34" charset="0"/>
              </a:rPr>
              <a:t>Units of RMSE and Bias in Wm</a:t>
            </a:r>
            <a:r>
              <a:rPr lang="en-US" sz="2000" baseline="30000" dirty="0" smtClean="0">
                <a:latin typeface="Arial" pitchFamily="34" charset="0"/>
                <a:cs typeface="Arial" pitchFamily="34" charset="0"/>
              </a:rPr>
              <a:t>-2</a:t>
            </a:r>
          </a:p>
        </p:txBody>
      </p:sp>
      <p:pic>
        <p:nvPicPr>
          <p:cNvPr id="4" name="Picture 22" descr="C:\Users\Eric\Desktop\Figure6.png"/>
          <p:cNvPicPr>
            <a:picLocks noChangeAspect="1" noChangeArrowheads="1"/>
          </p:cNvPicPr>
          <p:nvPr/>
        </p:nvPicPr>
        <p:blipFill>
          <a:blip r:embed="rId2" cstate="print">
            <a:extLst>
              <a:ext uri="{28A0092B-C50C-407E-A947-70E740481C1C}">
                <a14:useLocalDpi xmlns:a14="http://schemas.microsoft.com/office/drawing/2010/main" val="0"/>
              </a:ext>
            </a:extLst>
          </a:blip>
          <a:srcRect l="3670" t="14906" b="15231"/>
          <a:stretch>
            <a:fillRect/>
          </a:stretch>
        </p:blipFill>
        <p:spPr bwMode="auto">
          <a:xfrm>
            <a:off x="3352800" y="1371600"/>
            <a:ext cx="5791200" cy="543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539548480"/>
              </p:ext>
            </p:extLst>
          </p:nvPr>
        </p:nvGraphicFramePr>
        <p:xfrm>
          <a:off x="152400" y="4267200"/>
          <a:ext cx="3276600" cy="2359631"/>
        </p:xfrm>
        <a:graphic>
          <a:graphicData uri="http://schemas.openxmlformats.org/drawingml/2006/table">
            <a:tbl>
              <a:tblPr>
                <a:tableStyleId>{5C22544A-7EE6-4342-B048-85BDC9FD1C3A}</a:tableStyleId>
              </a:tblPr>
              <a:tblGrid>
                <a:gridCol w="609600"/>
                <a:gridCol w="1371600"/>
                <a:gridCol w="1295400"/>
              </a:tblGrid>
              <a:tr h="737355">
                <a:tc>
                  <a:txBody>
                    <a:bodyPr/>
                    <a:lstStyle/>
                    <a:p>
                      <a:pPr algn="ctr" fontAlgn="b"/>
                      <a:endParaRPr lang="en-US" sz="11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600" b="1" u="none" strike="noStrike" dirty="0">
                          <a:effectLst/>
                          <a:latin typeface="Arial" pitchFamily="34" charset="0"/>
                          <a:cs typeface="Arial" pitchFamily="34" charset="0"/>
                        </a:rPr>
                        <a:t>DSLW/UMD v1</a:t>
                      </a:r>
                      <a:endParaRPr lang="en-US" sz="1600" b="1" i="0" u="none" strike="noStrike" dirty="0">
                        <a:solidFill>
                          <a:srgbClr val="000000"/>
                        </a:solidFill>
                        <a:effectLst/>
                        <a:latin typeface="Arial" pitchFamily="34" charset="0"/>
                        <a:cs typeface="Arial"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Arial" pitchFamily="34" charset="0"/>
                          <a:cs typeface="Arial" pitchFamily="34" charset="0"/>
                        </a:rPr>
                        <a:t>DSLW/UMD v2</a:t>
                      </a:r>
                      <a:endParaRPr lang="en-US" sz="1600" b="1" i="0" u="none" strike="noStrike" dirty="0">
                        <a:solidFill>
                          <a:srgbClr val="000000"/>
                        </a:solidFill>
                        <a:effectLst/>
                        <a:latin typeface="Arial" pitchFamily="34" charset="0"/>
                        <a:cs typeface="Arial" pitchFamily="34" charset="0"/>
                      </a:endParaRPr>
                    </a:p>
                  </a:txBody>
                  <a:tcPr marL="9525" marR="9525" marT="9525" marB="0" anchor="b">
                    <a:lnB w="12700" cap="flat" cmpd="sng" algn="ctr">
                      <a:solidFill>
                        <a:schemeClr val="tx1"/>
                      </a:solidFill>
                      <a:prstDash val="solid"/>
                      <a:round/>
                      <a:headEnd type="none" w="med" len="med"/>
                      <a:tailEnd type="none" w="med" len="med"/>
                    </a:lnB>
                  </a:tcPr>
                </a:tc>
              </a:tr>
              <a:tr h="435419">
                <a:tc>
                  <a:txBody>
                    <a:bodyPr/>
                    <a:lstStyle/>
                    <a:p>
                      <a:pPr algn="ctr" fontAlgn="b"/>
                      <a:r>
                        <a:rPr lang="en-US" sz="1400" u="none" strike="noStrike" dirty="0">
                          <a:effectLst/>
                          <a:latin typeface="Arial" pitchFamily="34" charset="0"/>
                          <a:cs typeface="Arial" pitchFamily="34" charset="0"/>
                        </a:rPr>
                        <a:t>CC</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0.97</a:t>
                      </a:r>
                      <a:endParaRPr lang="en-US" sz="1400" b="0" i="0" u="none" strike="noStrike" dirty="0">
                        <a:solidFill>
                          <a:srgbClr val="000000"/>
                        </a:solidFill>
                        <a:effectLst/>
                        <a:latin typeface="Arial" pitchFamily="34" charset="0"/>
                        <a:cs typeface="Arial"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latin typeface="Arial" pitchFamily="34" charset="0"/>
                          <a:cs typeface="Arial" pitchFamily="34" charset="0"/>
                        </a:rPr>
                        <a:t>0.98</a:t>
                      </a:r>
                      <a:endParaRPr lang="en-US" sz="1400" b="0" i="0" u="none" strike="noStrike">
                        <a:solidFill>
                          <a:srgbClr val="000000"/>
                        </a:solidFill>
                        <a:effectLst/>
                        <a:latin typeface="Arial" pitchFamily="34" charset="0"/>
                        <a:cs typeface="Arial" pitchFamily="34" charset="0"/>
                      </a:endParaRPr>
                    </a:p>
                  </a:txBody>
                  <a:tcPr marL="9525" marR="9525" marT="9525" marB="0" anchor="b">
                    <a:lnT w="12700" cap="flat" cmpd="sng" algn="ctr">
                      <a:solidFill>
                        <a:schemeClr val="tx1"/>
                      </a:solidFill>
                      <a:prstDash val="solid"/>
                      <a:round/>
                      <a:headEnd type="none" w="med" len="med"/>
                      <a:tailEnd type="none" w="med" len="med"/>
                    </a:lnT>
                  </a:tcPr>
                </a:tc>
              </a:tr>
              <a:tr h="623195">
                <a:tc>
                  <a:txBody>
                    <a:bodyPr/>
                    <a:lstStyle/>
                    <a:p>
                      <a:pPr algn="ctr" fontAlgn="b"/>
                      <a:r>
                        <a:rPr lang="en-US" sz="1400" u="none" strike="noStrike" dirty="0">
                          <a:effectLst/>
                          <a:latin typeface="Arial" pitchFamily="34" charset="0"/>
                          <a:cs typeface="Arial" pitchFamily="34" charset="0"/>
                        </a:rPr>
                        <a:t>RMSE (W m</a:t>
                      </a:r>
                      <a:r>
                        <a:rPr lang="en-US" sz="1400" u="none" strike="noStrike" baseline="30000" dirty="0">
                          <a:effectLst/>
                          <a:latin typeface="Arial" pitchFamily="34" charset="0"/>
                          <a:cs typeface="Arial" pitchFamily="34" charset="0"/>
                        </a:rPr>
                        <a:t>-2</a:t>
                      </a:r>
                      <a:r>
                        <a:rPr lang="en-US" sz="1400" u="none" strike="noStrike" dirty="0">
                          <a:effectLst/>
                          <a:latin typeface="Arial" pitchFamily="34" charset="0"/>
                          <a:cs typeface="Arial" pitchFamily="34" charset="0"/>
                        </a:rPr>
                        <a:t>)</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17.07</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b"/>
                      <a:r>
                        <a:rPr lang="en-US" sz="1400" u="none" strike="noStrike" dirty="0">
                          <a:effectLst/>
                          <a:latin typeface="Arial" pitchFamily="34" charset="0"/>
                          <a:cs typeface="Arial" pitchFamily="34" charset="0"/>
                        </a:rPr>
                        <a:t>15.77</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r>
              <a:tr h="563662">
                <a:tc>
                  <a:txBody>
                    <a:bodyPr/>
                    <a:lstStyle/>
                    <a:p>
                      <a:pPr algn="ctr" fontAlgn="b"/>
                      <a:r>
                        <a:rPr lang="en-US" sz="1400" u="none" strike="noStrike" dirty="0">
                          <a:effectLst/>
                          <a:latin typeface="Arial" pitchFamily="34" charset="0"/>
                          <a:cs typeface="Arial" pitchFamily="34" charset="0"/>
                        </a:rPr>
                        <a:t>Bias (W m</a:t>
                      </a:r>
                      <a:r>
                        <a:rPr lang="en-US" sz="1400" u="none" strike="noStrike" baseline="30000" dirty="0">
                          <a:effectLst/>
                          <a:latin typeface="Arial" pitchFamily="34" charset="0"/>
                          <a:cs typeface="Arial" pitchFamily="34" charset="0"/>
                        </a:rPr>
                        <a:t>-2</a:t>
                      </a:r>
                      <a:r>
                        <a:rPr lang="en-US" sz="1400" u="none" strike="noStrike" dirty="0">
                          <a:effectLst/>
                          <a:latin typeface="Arial" pitchFamily="34" charset="0"/>
                          <a:cs typeface="Arial" pitchFamily="34" charset="0"/>
                        </a:rPr>
                        <a:t>)</a:t>
                      </a:r>
                      <a:endParaRPr lang="en-US" sz="1400" b="0"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n-US" sz="1400" u="none" strike="noStrike" dirty="0">
                          <a:effectLst/>
                          <a:latin typeface="Arial" pitchFamily="34" charset="0"/>
                          <a:cs typeface="Arial" pitchFamily="34" charset="0"/>
                        </a:rPr>
                        <a:t>0.82</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b"/>
                      <a:r>
                        <a:rPr lang="en-US" sz="1400" u="none" strike="noStrike" dirty="0">
                          <a:effectLst/>
                          <a:latin typeface="Arial" pitchFamily="34" charset="0"/>
                          <a:cs typeface="Arial" pitchFamily="34" charset="0"/>
                        </a:rPr>
                        <a:t>-0.21</a:t>
                      </a:r>
                      <a:endParaRPr lang="en-US" sz="14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Tree>
    <p:extLst>
      <p:ext uri="{BB962C8B-B14F-4D97-AF65-F5344CB8AC3E}">
        <p14:creationId xmlns:p14="http://schemas.microsoft.com/office/powerpoint/2010/main" val="19582132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All Sky Evaluation DSLW/UMD v2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3590339"/>
              </p:ext>
            </p:extLst>
          </p:nvPr>
        </p:nvGraphicFramePr>
        <p:xfrm>
          <a:off x="419100" y="2667002"/>
          <a:ext cx="8648700" cy="3962401"/>
        </p:xfrm>
        <a:graphic>
          <a:graphicData uri="http://schemas.openxmlformats.org/drawingml/2006/table">
            <a:tbl>
              <a:tblPr>
                <a:tableStyleId>{5C22544A-7EE6-4342-B048-85BDC9FD1C3A}</a:tableStyleId>
              </a:tblPr>
              <a:tblGrid>
                <a:gridCol w="3600487"/>
                <a:gridCol w="1017179"/>
                <a:gridCol w="2174283"/>
                <a:gridCol w="1856751"/>
              </a:tblGrid>
              <a:tr h="617035">
                <a:tc>
                  <a:txBody>
                    <a:bodyPr/>
                    <a:lstStyle/>
                    <a:p>
                      <a:pPr algn="ctr" fontAlgn="ctr"/>
                      <a:r>
                        <a:rPr lang="en-US" sz="2400" u="none" strike="noStrike" dirty="0">
                          <a:effectLst/>
                          <a:latin typeface="Arial" pitchFamily="34" charset="0"/>
                          <a:cs typeface="Arial" pitchFamily="34" charset="0"/>
                        </a:rPr>
                        <a:t>Model</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CC</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RMSE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latin typeface="Arial" pitchFamily="34" charset="0"/>
                          <a:cs typeface="Arial" pitchFamily="34" charset="0"/>
                        </a:rPr>
                        <a:t>Bias (W m</a:t>
                      </a:r>
                      <a:r>
                        <a:rPr lang="en-US" sz="2400" u="none" strike="noStrike" baseline="30000" dirty="0">
                          <a:effectLst/>
                          <a:latin typeface="Arial" pitchFamily="34" charset="0"/>
                          <a:cs typeface="Arial" pitchFamily="34" charset="0"/>
                        </a:rPr>
                        <a:t>-2</a:t>
                      </a:r>
                      <a:r>
                        <a:rPr lang="en-US" sz="2400" u="none" strike="noStrike" dirty="0">
                          <a:effectLst/>
                          <a:latin typeface="Arial" pitchFamily="34" charset="0"/>
                          <a:cs typeface="Arial" pitchFamily="34" charset="0"/>
                        </a:rPr>
                        <a:t>)</a:t>
                      </a:r>
                      <a:endParaRPr lang="en-US" sz="2400" b="0" i="0" u="none" strike="noStrike" dirty="0">
                        <a:solidFill>
                          <a:srgbClr val="000000"/>
                        </a:solidFill>
                        <a:effectLst/>
                        <a:latin typeface="Arial" pitchFamily="34" charset="0"/>
                        <a:cs typeface="Arial"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557561">
                <a:tc>
                  <a:txBody>
                    <a:bodyPr/>
                    <a:lstStyle/>
                    <a:p>
                      <a:pPr algn="ctr" fontAlgn="ctr"/>
                      <a:r>
                        <a:rPr lang="en-US" sz="1800" u="none" strike="noStrike" dirty="0">
                          <a:effectLst/>
                          <a:latin typeface="Arial" pitchFamily="34" charset="0"/>
                          <a:cs typeface="Arial" pitchFamily="34" charset="0"/>
                        </a:rPr>
                        <a:t>DSLW/UMD v2 (MODIS)</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0.98</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15.77</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fontAlgn="ctr"/>
                      <a:r>
                        <a:rPr lang="en-US" sz="1800" u="none" strike="noStrike" dirty="0">
                          <a:effectLst/>
                          <a:latin typeface="Arial" pitchFamily="34" charset="0"/>
                          <a:cs typeface="Arial" pitchFamily="34" charset="0"/>
                        </a:rPr>
                        <a:t>-0.21</a:t>
                      </a:r>
                      <a:endParaRPr lang="en-US" sz="1800" b="0" i="0" u="none" strike="noStrike" dirty="0">
                        <a:solidFill>
                          <a:srgbClr val="000000"/>
                        </a:solidFill>
                        <a:effectLst/>
                        <a:latin typeface="Arial" pitchFamily="34" charset="0"/>
                        <a:cs typeface="Arial" pitchFamily="34" charset="0"/>
                      </a:endParaRPr>
                    </a:p>
                  </a:txBody>
                  <a:tcPr marL="9525" marR="9525" marT="9525" marB="0" anchor="ctr">
                    <a:lnT w="12700" cap="flat" cmpd="sng" algn="ctr">
                      <a:solidFill>
                        <a:schemeClr val="tx1"/>
                      </a:solidFill>
                      <a:prstDash val="solid"/>
                      <a:round/>
                      <a:headEnd type="none" w="med" len="med"/>
                      <a:tailEnd type="none" w="med" len="med"/>
                    </a:lnT>
                    <a:solidFill>
                      <a:srgbClr val="FFFF00"/>
                    </a:solidFill>
                  </a:tcPr>
                </a:tc>
              </a:tr>
              <a:tr h="557561">
                <a:tc>
                  <a:txBody>
                    <a:bodyPr/>
                    <a:lstStyle/>
                    <a:p>
                      <a:pPr algn="ctr" fontAlgn="ctr"/>
                      <a:r>
                        <a:rPr lang="en-US" sz="1800" u="none" strike="noStrike" dirty="0">
                          <a:effectLst/>
                          <a:latin typeface="Arial" pitchFamily="34" charset="0"/>
                          <a:cs typeface="Arial" pitchFamily="34" charset="0"/>
                        </a:rPr>
                        <a:t>DSLW/UMD v2 (DX)</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0.96</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20.91</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-0.34</a:t>
                      </a:r>
                      <a:endParaRPr lang="en-US" sz="1800" b="0" i="0" u="none" strike="noStrike">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dirty="0">
                          <a:effectLst/>
                          <a:latin typeface="Arial" pitchFamily="34" charset="0"/>
                          <a:cs typeface="Arial" pitchFamily="34" charset="0"/>
                        </a:rPr>
                        <a:t>ISCCP-FD</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0.92</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31.50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8.85</a:t>
                      </a:r>
                      <a:endParaRPr lang="en-US" sz="1800" b="0" i="0" u="none" strike="noStrike">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dirty="0">
                          <a:effectLst/>
                          <a:latin typeface="Arial" pitchFamily="34" charset="0"/>
                          <a:cs typeface="Arial" pitchFamily="34" charset="0"/>
                        </a:rPr>
                        <a:t>ERA-Interim</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0.95</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26.23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-8.00</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a:effectLst/>
                          <a:latin typeface="Arial" pitchFamily="34" charset="0"/>
                          <a:cs typeface="Arial" pitchFamily="34" charset="0"/>
                        </a:rPr>
                        <a:t>NCEP DOE II</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0.97</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27.73</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-14.68</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r h="557561">
                <a:tc>
                  <a:txBody>
                    <a:bodyPr/>
                    <a:lstStyle/>
                    <a:p>
                      <a:pPr algn="ctr" fontAlgn="ctr"/>
                      <a:r>
                        <a:rPr lang="en-US" sz="1800" u="none" strike="noStrike">
                          <a:effectLst/>
                          <a:latin typeface="Arial" pitchFamily="34" charset="0"/>
                          <a:cs typeface="Arial" pitchFamily="34" charset="0"/>
                        </a:rPr>
                        <a:t>GEWEX SRB</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0.96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a:effectLst/>
                          <a:latin typeface="Arial" pitchFamily="34" charset="0"/>
                          <a:cs typeface="Arial" pitchFamily="34" charset="0"/>
                        </a:rPr>
                        <a:t>22.36</a:t>
                      </a:r>
                      <a:endParaRPr lang="en-US" sz="18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en-US" sz="1800" u="none" strike="noStrike" dirty="0">
                          <a:effectLst/>
                          <a:latin typeface="Arial" pitchFamily="34" charset="0"/>
                          <a:cs typeface="Arial" pitchFamily="34" charset="0"/>
                        </a:rPr>
                        <a:t>-1.23</a:t>
                      </a:r>
                      <a:endParaRPr lang="en-US" sz="18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sp>
        <p:nvSpPr>
          <p:cNvPr id="11" name="Content Placeholder 2"/>
          <p:cNvSpPr txBox="1">
            <a:spLocks/>
          </p:cNvSpPr>
          <p:nvPr/>
        </p:nvSpPr>
        <p:spPr>
          <a:xfrm>
            <a:off x="0" y="1447800"/>
            <a:ext cx="9067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latin typeface="Arial" pitchFamily="34" charset="0"/>
                <a:cs typeface="Arial" pitchFamily="34" charset="0"/>
              </a:rPr>
              <a:t>Evaluation of models for 2003-2009 at daily time scale</a:t>
            </a:r>
          </a:p>
          <a:p>
            <a:pPr marL="0" indent="0" algn="ctr">
              <a:buNone/>
            </a:pPr>
            <a:r>
              <a:rPr lang="en-US" sz="2400" dirty="0" smtClean="0">
                <a:latin typeface="Arial" pitchFamily="34" charset="0"/>
                <a:cs typeface="Arial" pitchFamily="34" charset="0"/>
              </a:rPr>
              <a:t>Compared against BSRN ground stations </a:t>
            </a:r>
          </a:p>
        </p:txBody>
      </p:sp>
    </p:spTree>
    <p:extLst>
      <p:ext uri="{BB962C8B-B14F-4D97-AF65-F5344CB8AC3E}">
        <p14:creationId xmlns:p14="http://schemas.microsoft.com/office/powerpoint/2010/main" val="2121874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rmAutofit fontScale="90000"/>
          </a:bodyPr>
          <a:lstStyle/>
          <a:p>
            <a:r>
              <a:rPr lang="en-US" dirty="0">
                <a:latin typeface="Arial" pitchFamily="34" charset="0"/>
                <a:cs typeface="Arial" pitchFamily="34" charset="0"/>
              </a:rPr>
              <a:t>All Sky Evaluation DSLW/UMD </a:t>
            </a:r>
            <a:r>
              <a:rPr lang="en-US" dirty="0" smtClean="0">
                <a:latin typeface="Arial" pitchFamily="34" charset="0"/>
                <a:cs typeface="Arial" pitchFamily="34" charset="0"/>
              </a:rPr>
              <a:t>v2:</a:t>
            </a:r>
            <a:br>
              <a:rPr lang="en-US" dirty="0" smtClean="0">
                <a:latin typeface="Arial" pitchFamily="34" charset="0"/>
                <a:cs typeface="Arial" pitchFamily="34" charset="0"/>
              </a:rPr>
            </a:br>
            <a:r>
              <a:rPr lang="en-US" dirty="0" smtClean="0">
                <a:latin typeface="Arial" pitchFamily="34" charset="0"/>
                <a:cs typeface="Arial" pitchFamily="34" charset="0"/>
              </a:rPr>
              <a:t>For Individual Stations</a:t>
            </a:r>
            <a:endParaRPr lang="en-US" dirty="0">
              <a:latin typeface="Arial" pitchFamily="34" charset="0"/>
              <a:cs typeface="Arial" pitchFamily="34" charset="0"/>
            </a:endParaRPr>
          </a:p>
        </p:txBody>
      </p:sp>
      <p:pic>
        <p:nvPicPr>
          <p:cNvPr id="7170" name="Picture 2" descr="C:\Users\Eric\Desktop\Nussbaumer_Pinker_Fig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79" t="16621" r="1961" b="17543"/>
          <a:stretch/>
        </p:blipFill>
        <p:spPr bwMode="auto">
          <a:xfrm>
            <a:off x="990600" y="1319047"/>
            <a:ext cx="7543800" cy="55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256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All Sky Evaluation DSLW/UMD v2:</a:t>
            </a:r>
            <a:br>
              <a:rPr lang="en-US" dirty="0">
                <a:latin typeface="Arial" pitchFamily="34" charset="0"/>
                <a:cs typeface="Arial" pitchFamily="34" charset="0"/>
              </a:rPr>
            </a:br>
            <a:r>
              <a:rPr lang="en-US" dirty="0" smtClean="0">
                <a:latin typeface="Arial" pitchFamily="34" charset="0"/>
                <a:cs typeface="Arial" pitchFamily="34" charset="0"/>
              </a:rPr>
              <a:t>By Latitude</a:t>
            </a:r>
            <a:endParaRPr lang="en-US" dirty="0"/>
          </a:p>
        </p:txBody>
      </p:sp>
      <p:grpSp>
        <p:nvGrpSpPr>
          <p:cNvPr id="4" name="Group 3"/>
          <p:cNvGrpSpPr/>
          <p:nvPr/>
        </p:nvGrpSpPr>
        <p:grpSpPr>
          <a:xfrm>
            <a:off x="457200" y="1371600"/>
            <a:ext cx="8001000" cy="5476461"/>
            <a:chOff x="4876800" y="1966981"/>
            <a:chExt cx="4267200" cy="4891019"/>
          </a:xfrm>
        </p:grpSpPr>
        <p:pic>
          <p:nvPicPr>
            <p:cNvPr id="5" name="Picture 3" descr="C:\Users\Eric\Desktop\Nussbaumer_Pinker_Fig1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93" t="6503" r="9614" b="4796"/>
            <a:stretch/>
          </p:blipFill>
          <p:spPr bwMode="auto">
            <a:xfrm>
              <a:off x="4953000" y="1966981"/>
              <a:ext cx="4191000" cy="4891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4443800" y="2566601"/>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7" name="TextBox 6"/>
            <p:cNvSpPr txBox="1"/>
            <p:nvPr/>
          </p:nvSpPr>
          <p:spPr>
            <a:xfrm rot="16200000">
              <a:off x="4443800" y="4166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8" name="TextBox 7"/>
            <p:cNvSpPr txBox="1"/>
            <p:nvPr/>
          </p:nvSpPr>
          <p:spPr>
            <a:xfrm rot="16200000">
              <a:off x="6606964" y="25666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9" name="TextBox 8"/>
            <p:cNvSpPr txBox="1"/>
            <p:nvPr/>
          </p:nvSpPr>
          <p:spPr>
            <a:xfrm rot="16200000">
              <a:off x="6566516" y="4166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10" name="TextBox 9"/>
            <p:cNvSpPr txBox="1"/>
            <p:nvPr/>
          </p:nvSpPr>
          <p:spPr>
            <a:xfrm rot="16200000">
              <a:off x="6605200" y="5690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sp>
          <p:nvSpPr>
            <p:cNvPr id="11" name="TextBox 10"/>
            <p:cNvSpPr txBox="1"/>
            <p:nvPr/>
          </p:nvSpPr>
          <p:spPr>
            <a:xfrm rot="16200000">
              <a:off x="4444555" y="5690800"/>
              <a:ext cx="1143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RMSE (Wm</a:t>
              </a:r>
              <a:r>
                <a:rPr lang="en-US" sz="1200" baseline="30000" dirty="0" smtClean="0">
                  <a:latin typeface="Arial" pitchFamily="34" charset="0"/>
                  <a:cs typeface="Arial" pitchFamily="34" charset="0"/>
                </a:rPr>
                <a:t>-2</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p:txBody>
        </p:sp>
      </p:grpSp>
    </p:spTree>
    <p:extLst>
      <p:ext uri="{BB962C8B-B14F-4D97-AF65-F5344CB8AC3E}">
        <p14:creationId xmlns:p14="http://schemas.microsoft.com/office/powerpoint/2010/main" val="883660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dirty="0" smtClean="0">
                <a:latin typeface="Arial" pitchFamily="34" charset="0"/>
                <a:cs typeface="Arial" pitchFamily="34" charset="0"/>
              </a:rPr>
              <a:t>Global DSLW from DSLW/UMD v2</a:t>
            </a:r>
            <a:endParaRPr lang="en-US" dirty="0">
              <a:latin typeface="Arial" pitchFamily="34" charset="0"/>
              <a:cs typeface="Arial" pitchFamily="34" charset="0"/>
            </a:endParaRPr>
          </a:p>
        </p:txBody>
      </p:sp>
      <p:sp>
        <p:nvSpPr>
          <p:cNvPr id="3" name="Content Placeholder 2"/>
          <p:cNvSpPr>
            <a:spLocks noGrp="1"/>
          </p:cNvSpPr>
          <p:nvPr>
            <p:ph idx="1"/>
          </p:nvPr>
        </p:nvSpPr>
        <p:spPr>
          <a:xfrm>
            <a:off x="-33130" y="5715000"/>
            <a:ext cx="8915400" cy="1143000"/>
          </a:xfrm>
        </p:spPr>
        <p:txBody>
          <a:bodyPr>
            <a:normAutofit/>
          </a:bodyPr>
          <a:lstStyle/>
          <a:p>
            <a:pPr marL="0" indent="0" algn="ctr">
              <a:buNone/>
            </a:pPr>
            <a:r>
              <a:rPr lang="en-US" dirty="0" err="1" smtClean="0">
                <a:latin typeface="Arial" pitchFamily="34" charset="0"/>
                <a:cs typeface="Arial" pitchFamily="34" charset="0"/>
              </a:rPr>
              <a:t>Hovmoller</a:t>
            </a:r>
            <a:r>
              <a:rPr lang="en-US" dirty="0" smtClean="0">
                <a:latin typeface="Arial" pitchFamily="34" charset="0"/>
                <a:cs typeface="Arial" pitchFamily="34" charset="0"/>
              </a:rPr>
              <a:t> plots show inter-annual variability over latitudes</a:t>
            </a:r>
          </a:p>
          <a:p>
            <a:pPr marL="0" indent="0">
              <a:buNone/>
            </a:pPr>
            <a:endParaRPr lang="en-US" dirty="0" smtClean="0"/>
          </a:p>
          <a:p>
            <a:endParaRPr lang="en-US" dirty="0"/>
          </a:p>
        </p:txBody>
      </p:sp>
      <p:pic>
        <p:nvPicPr>
          <p:cNvPr id="4" name="Picture 33" descr="C:\Users\Eric\Desktop\Figure11.png"/>
          <p:cNvPicPr>
            <a:picLocks noChangeAspect="1" noChangeArrowheads="1"/>
          </p:cNvPicPr>
          <p:nvPr/>
        </p:nvPicPr>
        <p:blipFill>
          <a:blip r:embed="rId2" cstate="print">
            <a:extLst>
              <a:ext uri="{28A0092B-C50C-407E-A947-70E740481C1C}">
                <a14:useLocalDpi xmlns:a14="http://schemas.microsoft.com/office/drawing/2010/main" val="0"/>
              </a:ext>
            </a:extLst>
          </a:blip>
          <a:srcRect l="1617" t="3075" r="2654" b="2693"/>
          <a:stretch>
            <a:fillRect/>
          </a:stretch>
        </p:blipFill>
        <p:spPr bwMode="auto">
          <a:xfrm>
            <a:off x="0" y="1447800"/>
            <a:ext cx="916451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126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E:\Pictures\Paper2\Nussbaumer_Pinker_Fig1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48" r="4268" b="19722"/>
          <a:stretch/>
        </p:blipFill>
        <p:spPr bwMode="auto">
          <a:xfrm>
            <a:off x="3580300" y="1905000"/>
            <a:ext cx="5563700" cy="4821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8991600" cy="1143000"/>
          </a:xfrm>
        </p:spPr>
        <p:txBody>
          <a:bodyPr/>
          <a:lstStyle/>
          <a:p>
            <a:r>
              <a:rPr lang="en-US" dirty="0">
                <a:latin typeface="Arial" pitchFamily="34" charset="0"/>
                <a:cs typeface="Arial" pitchFamily="34" charset="0"/>
              </a:rPr>
              <a:t>Global DSLW from DSLW/UMD v2</a:t>
            </a:r>
          </a:p>
        </p:txBody>
      </p:sp>
      <p:sp>
        <p:nvSpPr>
          <p:cNvPr id="5" name="Content Placeholder 4"/>
          <p:cNvSpPr>
            <a:spLocks noGrp="1"/>
          </p:cNvSpPr>
          <p:nvPr>
            <p:ph idx="1"/>
          </p:nvPr>
        </p:nvSpPr>
        <p:spPr>
          <a:xfrm>
            <a:off x="0" y="1399382"/>
            <a:ext cx="3505200" cy="5334000"/>
          </a:xfrm>
        </p:spPr>
        <p:txBody>
          <a:bodyPr>
            <a:normAutofit/>
          </a:bodyPr>
          <a:lstStyle/>
          <a:p>
            <a:r>
              <a:rPr lang="en-US" sz="2400" dirty="0" smtClean="0">
                <a:latin typeface="Arial" pitchFamily="34" charset="0"/>
                <a:cs typeface="Arial" pitchFamily="34" charset="0"/>
              </a:rPr>
              <a:t>Global DSLW averaged by latitude for 2003-2007</a:t>
            </a:r>
          </a:p>
          <a:p>
            <a:pPr lvl="1"/>
            <a:r>
              <a:rPr lang="en-US" sz="2000" dirty="0" smtClean="0">
                <a:latin typeface="Arial" pitchFamily="34" charset="0"/>
                <a:cs typeface="Arial" pitchFamily="34" charset="0"/>
              </a:rPr>
              <a:t>Highest variability among model occurs at higher latitudes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Numerical models show lower estimates of global average DSLW than satellite based models </a:t>
            </a:r>
          </a:p>
          <a:p>
            <a:pPr lvl="1"/>
            <a:r>
              <a:rPr lang="en-US" sz="2000" dirty="0" smtClean="0">
                <a:latin typeface="Arial" pitchFamily="34" charset="0"/>
                <a:cs typeface="Arial" pitchFamily="34" charset="0"/>
              </a:rPr>
              <a:t>Lower values occur at higher latitudes</a:t>
            </a:r>
            <a:endParaRPr lang="en-US" sz="2000"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76990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143000"/>
          </a:xfrm>
        </p:spPr>
        <p:txBody>
          <a:bodyPr/>
          <a:lstStyle/>
          <a:p>
            <a:r>
              <a:rPr lang="en-US" dirty="0">
                <a:latin typeface="Arial" pitchFamily="34" charset="0"/>
                <a:cs typeface="Arial" pitchFamily="34" charset="0"/>
              </a:rPr>
              <a:t>Global DSLW from DSLW/UMD v2</a:t>
            </a:r>
          </a:p>
        </p:txBody>
      </p:sp>
      <p:sp>
        <p:nvSpPr>
          <p:cNvPr id="4" name="Content Placeholder 3"/>
          <p:cNvSpPr>
            <a:spLocks noGrp="1"/>
          </p:cNvSpPr>
          <p:nvPr>
            <p:ph idx="1"/>
          </p:nvPr>
        </p:nvSpPr>
        <p:spPr>
          <a:xfrm>
            <a:off x="22194" y="1447800"/>
            <a:ext cx="3499017" cy="5334000"/>
          </a:xfrm>
        </p:spPr>
        <p:txBody>
          <a:bodyPr>
            <a:normAutofit/>
          </a:bodyPr>
          <a:lstStyle/>
          <a:p>
            <a:r>
              <a:rPr lang="en-US" sz="2400" dirty="0" smtClean="0">
                <a:latin typeface="Arial" pitchFamily="34" charset="0"/>
                <a:cs typeface="Arial" pitchFamily="34" charset="0"/>
              </a:rPr>
              <a:t>Zonally averaged DSLW (DSLW/UMD v2) for 2003-2009</a:t>
            </a:r>
          </a:p>
          <a:p>
            <a:pPr lvl="1"/>
            <a:r>
              <a:rPr lang="en-US" sz="2000" dirty="0" smtClean="0">
                <a:latin typeface="Arial" pitchFamily="34" charset="0"/>
                <a:cs typeface="Arial" pitchFamily="34" charset="0"/>
              </a:rPr>
              <a:t>Clear Sky Contribution</a:t>
            </a:r>
          </a:p>
          <a:p>
            <a:pPr lvl="1"/>
            <a:r>
              <a:rPr lang="en-US" sz="2000" dirty="0" smtClean="0">
                <a:latin typeface="Arial" pitchFamily="34" charset="0"/>
                <a:cs typeface="Arial" pitchFamily="34" charset="0"/>
              </a:rPr>
              <a:t>Cloud Contribution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Shaded region represents bounds as given by zonally averaged daily data for 2003-2009</a:t>
            </a:r>
            <a:endParaRPr lang="en-US" sz="2400" dirty="0">
              <a:latin typeface="Arial" pitchFamily="34" charset="0"/>
              <a:cs typeface="Arial" pitchFamily="34" charset="0"/>
            </a:endParaRPr>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5" t="24874" r="8016" b="23442"/>
          <a:stretch/>
        </p:blipFill>
        <p:spPr bwMode="auto">
          <a:xfrm>
            <a:off x="3521211" y="1981200"/>
            <a:ext cx="562278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377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81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017"/>
          <p:cNvPicPr>
            <a:picLocks noChangeAspect="1" noChangeArrowheads="1"/>
          </p:cNvPicPr>
          <p:nvPr/>
        </p:nvPicPr>
        <p:blipFill rotWithShape="1">
          <a:blip r:embed="rId3" cstate="print"/>
          <a:srcRect l="38736" t="21567" r="2138" b="13662"/>
          <a:stretch/>
        </p:blipFill>
        <p:spPr bwMode="auto">
          <a:xfrm>
            <a:off x="541421" y="222152"/>
            <a:ext cx="8305800" cy="5334880"/>
          </a:xfrm>
          <a:prstGeom prst="rect">
            <a:avLst/>
          </a:prstGeom>
          <a:noFill/>
          <a:ln w="9525">
            <a:noFill/>
            <a:miter lim="800000"/>
            <a:headEnd/>
            <a:tailEnd/>
          </a:ln>
        </p:spPr>
      </p:pic>
      <p:sp>
        <p:nvSpPr>
          <p:cNvPr id="3" name="TextBox 2"/>
          <p:cNvSpPr txBox="1"/>
          <p:nvPr/>
        </p:nvSpPr>
        <p:spPr>
          <a:xfrm>
            <a:off x="541421" y="5562600"/>
            <a:ext cx="7848600" cy="954107"/>
          </a:xfrm>
          <a:prstGeom prst="rect">
            <a:avLst/>
          </a:prstGeom>
          <a:noFill/>
        </p:spPr>
        <p:txBody>
          <a:bodyPr wrap="square" rtlCol="0">
            <a:spAutoFit/>
          </a:bodyPr>
          <a:lstStyle/>
          <a:p>
            <a:pPr algn="ctr"/>
            <a:r>
              <a:rPr lang="en-US" sz="2800" dirty="0" smtClean="0">
                <a:solidFill>
                  <a:srgbClr val="C00000"/>
                </a:solidFill>
              </a:rPr>
              <a:t>Diurnal variation of surface temperature as a function of thermal inertia</a:t>
            </a:r>
            <a:endParaRPr lang="en-US" sz="2800" dirty="0">
              <a:solidFill>
                <a:srgbClr val="C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32904207"/>
              </p:ext>
            </p:extLst>
          </p:nvPr>
        </p:nvGraphicFramePr>
        <p:xfrm>
          <a:off x="228600" y="3733800"/>
          <a:ext cx="8229600" cy="2904044"/>
        </p:xfrm>
        <a:graphic>
          <a:graphicData uri="http://schemas.openxmlformats.org/drawingml/2006/table">
            <a:tbl>
              <a:tblPr/>
              <a:tblGrid>
                <a:gridCol w="8229600"/>
              </a:tblGrid>
              <a:tr h="258978">
                <a:tc>
                  <a:txBody>
                    <a:bodyPr/>
                    <a:lstStyle/>
                    <a:p>
                      <a:endParaRPr lang="en-US" sz="1700" dirty="0"/>
                    </a:p>
                  </a:txBody>
                  <a:tcPr marL="0" marR="0" marT="0" marB="0">
                    <a:lnL>
                      <a:noFill/>
                    </a:lnL>
                    <a:lnR>
                      <a:noFill/>
                    </a:lnR>
                    <a:lnT>
                      <a:noFill/>
                    </a:lnT>
                    <a:lnB>
                      <a:noFill/>
                    </a:lnB>
                  </a:tcPr>
                </a:tc>
              </a:tr>
              <a:tr h="1120559">
                <a:tc>
                  <a:txBody>
                    <a:bodyPr/>
                    <a:lstStyle/>
                    <a:p>
                      <a:r>
                        <a:rPr lang="en-US" sz="2800" b="1" dirty="0"/>
                        <a:t>What is TOA? </a:t>
                      </a:r>
                      <a:endParaRPr lang="en-US" sz="2800" b="1" dirty="0" smtClean="0"/>
                    </a:p>
                    <a:p>
                      <a:r>
                        <a:rPr lang="en-US" sz="2800" dirty="0" smtClean="0"/>
                        <a:t>The </a:t>
                      </a:r>
                      <a:r>
                        <a:rPr lang="en-US" sz="2800" dirty="0"/>
                        <a:t>TOA, Top-of-the-Atmosphere, is a surface approximately 20 km above the Earth surface. Specifically, the TOA is an ellipsoid</a:t>
                      </a:r>
                      <a:br>
                        <a:rPr lang="en-US" sz="2800" dirty="0"/>
                      </a:br>
                      <a:r>
                        <a:rPr lang="en-US" sz="2800" dirty="0"/>
                        <a:t>x</a:t>
                      </a:r>
                      <a:r>
                        <a:rPr lang="en-US" sz="2800" baseline="30000" dirty="0"/>
                        <a:t>2</a:t>
                      </a:r>
                      <a:r>
                        <a:rPr lang="en-US" sz="2800" dirty="0"/>
                        <a:t>/a</a:t>
                      </a:r>
                      <a:r>
                        <a:rPr lang="en-US" sz="2800" baseline="30000" dirty="0"/>
                        <a:t>2</a:t>
                      </a:r>
                      <a:r>
                        <a:rPr lang="en-US" sz="2800" dirty="0"/>
                        <a:t> + y</a:t>
                      </a:r>
                      <a:r>
                        <a:rPr lang="en-US" sz="2800" baseline="30000" dirty="0"/>
                        <a:t>2</a:t>
                      </a:r>
                      <a:r>
                        <a:rPr lang="en-US" sz="2800" dirty="0"/>
                        <a:t>/a</a:t>
                      </a:r>
                      <a:r>
                        <a:rPr lang="en-US" sz="2800" baseline="30000" dirty="0"/>
                        <a:t>2</a:t>
                      </a:r>
                      <a:r>
                        <a:rPr lang="en-US" sz="2800" dirty="0"/>
                        <a:t> + z</a:t>
                      </a:r>
                      <a:r>
                        <a:rPr lang="en-US" sz="2800" baseline="30000" dirty="0"/>
                        <a:t>2</a:t>
                      </a:r>
                      <a:r>
                        <a:rPr lang="en-US" sz="2800" dirty="0"/>
                        <a:t>/b</a:t>
                      </a:r>
                      <a:r>
                        <a:rPr lang="en-US" sz="2800" baseline="30000" dirty="0"/>
                        <a:t>2</a:t>
                      </a:r>
                      <a:r>
                        <a:rPr lang="en-US" sz="2800" dirty="0"/>
                        <a:t> = 1 ; where a = 6408.1370 km and b = 6386.6517 km </a:t>
                      </a:r>
                    </a:p>
                  </a:txBody>
                  <a:tcPr marL="84678" marR="84678" marT="42322" marB="42322" anchor="ctr">
                    <a:lnL>
                      <a:noFill/>
                    </a:lnL>
                    <a:lnR>
                      <a:noFill/>
                    </a:lnR>
                    <a:lnT>
                      <a:noFill/>
                    </a:lnT>
                    <a:lnB>
                      <a:noFill/>
                    </a:lnB>
                  </a:tcPr>
                </a:tc>
              </a:tr>
            </a:tbl>
          </a:graphicData>
        </a:graphic>
      </p:graphicFrame>
      <p:sp>
        <p:nvSpPr>
          <p:cNvPr id="121861" name="Rectangle 1"/>
          <p:cNvSpPr>
            <a:spLocks noChangeArrowheads="1"/>
          </p:cNvSpPr>
          <p:nvPr/>
        </p:nvSpPr>
        <p:spPr bwMode="auto">
          <a:xfrm>
            <a:off x="228600" y="0"/>
            <a:ext cx="8915400" cy="3539430"/>
          </a:xfrm>
          <a:prstGeom prst="rect">
            <a:avLst/>
          </a:prstGeom>
          <a:noFill/>
          <a:ln w="9525">
            <a:noFill/>
            <a:miter lim="800000"/>
            <a:headEnd/>
            <a:tailEnd/>
          </a:ln>
        </p:spPr>
        <p:txBody>
          <a:bodyPr wrap="square" anchor="ctr">
            <a:spAutoFit/>
          </a:bodyPr>
          <a:lstStyle/>
          <a:p>
            <a:pPr eaLnBrk="0" hangingPunct="0"/>
            <a:r>
              <a:rPr lang="en-US" sz="2800" b="1" dirty="0"/>
              <a:t>How is LW calculated? </a:t>
            </a:r>
            <a:r>
              <a:rPr lang="en-US" sz="2800" dirty="0"/>
              <a:t/>
            </a:r>
            <a:br>
              <a:rPr lang="en-US" sz="2800" dirty="0"/>
            </a:br>
            <a:r>
              <a:rPr lang="en-US" sz="2800" dirty="0"/>
              <a:t>Since not measured directly, the LW TOA radiance </a:t>
            </a:r>
            <a:r>
              <a:rPr lang="en-US" sz="2800" dirty="0" smtClean="0"/>
              <a:t>is</a:t>
            </a:r>
          </a:p>
          <a:p>
            <a:pPr eaLnBrk="0" hangingPunct="0"/>
            <a:r>
              <a:rPr lang="en-US" sz="2800" dirty="0" smtClean="0"/>
              <a:t> </a:t>
            </a:r>
            <a:r>
              <a:rPr lang="en-US" sz="2800" dirty="0"/>
              <a:t>determined using the TOT – SW </a:t>
            </a:r>
          </a:p>
          <a:p>
            <a:pPr eaLnBrk="0" hangingPunct="0"/>
            <a:r>
              <a:rPr lang="en-US" sz="2800" dirty="0"/>
              <a:t>measurements, each corrected for its spectral response</a:t>
            </a:r>
            <a:r>
              <a:rPr lang="en-US" sz="2800" dirty="0" smtClean="0"/>
              <a:t>.</a:t>
            </a:r>
          </a:p>
          <a:p>
            <a:pPr eaLnBrk="0" hangingPunct="0"/>
            <a:r>
              <a:rPr lang="en-US" sz="2800" dirty="0" smtClean="0"/>
              <a:t> </a:t>
            </a:r>
            <a:r>
              <a:rPr lang="en-US" sz="2800" dirty="0"/>
              <a:t>The LW TOA flux is </a:t>
            </a:r>
          </a:p>
          <a:p>
            <a:pPr eaLnBrk="0" hangingPunct="0"/>
            <a:r>
              <a:rPr lang="en-US" sz="2800" dirty="0"/>
              <a:t>determined by applying an empirical </a:t>
            </a:r>
            <a:r>
              <a:rPr lang="en-US" sz="2800" dirty="0">
                <a:hlinkClick r:id="rId2" tooltip="Angular Distribution Model (ADM)"/>
              </a:rPr>
              <a:t>Angular </a:t>
            </a:r>
            <a:endParaRPr lang="en-US" sz="2800" dirty="0" smtClean="0">
              <a:hlinkClick r:id="rId2" tooltip="Angular Distribution Model (ADM)"/>
            </a:endParaRPr>
          </a:p>
          <a:p>
            <a:pPr eaLnBrk="0" hangingPunct="0"/>
            <a:r>
              <a:rPr lang="en-US" sz="2800" dirty="0" smtClean="0">
                <a:hlinkClick r:id="rId2" tooltip="Angular Distribution Model (ADM)"/>
              </a:rPr>
              <a:t>Distribution </a:t>
            </a:r>
            <a:r>
              <a:rPr lang="en-US" sz="2800" dirty="0">
                <a:hlinkClick r:id="rId2" tooltip="Angular Distribution Model (ADM)"/>
              </a:rPr>
              <a:t>Model (ADM)</a:t>
            </a:r>
            <a:r>
              <a:rPr lang="en-US" sz="2800" dirty="0"/>
              <a:t> anisotropic correction </a:t>
            </a:r>
            <a:endParaRPr lang="en-US" sz="2800" dirty="0" smtClean="0"/>
          </a:p>
          <a:p>
            <a:pPr eaLnBrk="0" hangingPunct="0"/>
            <a:r>
              <a:rPr lang="en-US" sz="2800" dirty="0" smtClean="0"/>
              <a:t>factor </a:t>
            </a:r>
            <a:r>
              <a:rPr lang="en-US" sz="2800" dirty="0"/>
              <a:t>to the LW radiance. </a:t>
            </a:r>
          </a:p>
        </p:txBody>
      </p:sp>
    </p:spTree>
    <p:extLst>
      <p:ext uri="{BB962C8B-B14F-4D97-AF65-F5344CB8AC3E}">
        <p14:creationId xmlns:p14="http://schemas.microsoft.com/office/powerpoint/2010/main" val="1873549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5897563"/>
          </a:xfrm>
        </p:spPr>
        <p:txBody>
          <a:bodyPr>
            <a:normAutofit lnSpcReduction="10000"/>
          </a:bodyPr>
          <a:lstStyle/>
          <a:p>
            <a:pPr>
              <a:buNone/>
            </a:pPr>
            <a:r>
              <a:rPr lang="en-US" dirty="0">
                <a:solidFill>
                  <a:srgbClr val="000000"/>
                </a:solidFill>
                <a:latin typeface="Corbel"/>
              </a:rPr>
              <a:t>To help a non-expert gain a basic understanding of the Eddy </a:t>
            </a:r>
            <a:r>
              <a:rPr lang="en-US" dirty="0" smtClean="0">
                <a:solidFill>
                  <a:srgbClr val="000000"/>
                </a:solidFill>
                <a:latin typeface="Corbel"/>
              </a:rPr>
              <a:t>Covariance method </a:t>
            </a:r>
            <a:r>
              <a:rPr lang="en-US" dirty="0">
                <a:solidFill>
                  <a:srgbClr val="000000"/>
                </a:solidFill>
                <a:latin typeface="Corbel"/>
              </a:rPr>
              <a:t>and to point out valuable references</a:t>
            </a:r>
          </a:p>
          <a:p>
            <a:pPr>
              <a:buNone/>
            </a:pPr>
            <a:r>
              <a:rPr lang="en-US" dirty="0" smtClean="0">
                <a:solidFill>
                  <a:srgbClr val="000000"/>
                </a:solidFill>
                <a:latin typeface="Corbel"/>
              </a:rPr>
              <a:t>To </a:t>
            </a:r>
            <a:r>
              <a:rPr lang="en-US" dirty="0">
                <a:solidFill>
                  <a:srgbClr val="000000"/>
                </a:solidFill>
                <a:latin typeface="Corbel"/>
              </a:rPr>
              <a:t>provide explanations in a simplified manner first, and then </a:t>
            </a:r>
            <a:r>
              <a:rPr lang="en-US" dirty="0" smtClean="0">
                <a:solidFill>
                  <a:srgbClr val="000000"/>
                </a:solidFill>
                <a:latin typeface="Corbel"/>
              </a:rPr>
              <a:t>elaborate with </a:t>
            </a:r>
            <a:r>
              <a:rPr lang="en-US" dirty="0">
                <a:solidFill>
                  <a:srgbClr val="000000"/>
                </a:solidFill>
                <a:latin typeface="Corbel"/>
              </a:rPr>
              <a:t>specific details</a:t>
            </a:r>
          </a:p>
          <a:p>
            <a:pPr>
              <a:buNone/>
            </a:pPr>
            <a:r>
              <a:rPr lang="en-US" sz="4400" dirty="0" smtClean="0">
                <a:solidFill>
                  <a:srgbClr val="005452"/>
                </a:solidFill>
                <a:latin typeface="Corbel"/>
              </a:rPr>
              <a:t> </a:t>
            </a:r>
            <a:r>
              <a:rPr lang="en-US" dirty="0">
                <a:solidFill>
                  <a:srgbClr val="000000"/>
                </a:solidFill>
                <a:latin typeface="Corbel"/>
              </a:rPr>
              <a:t>To promote a further understanding of the method via more </a:t>
            </a:r>
            <a:r>
              <a:rPr lang="en-US" dirty="0" smtClean="0">
                <a:solidFill>
                  <a:srgbClr val="000000"/>
                </a:solidFill>
                <a:latin typeface="Corbel"/>
              </a:rPr>
              <a:t>advanced sources </a:t>
            </a:r>
            <a:r>
              <a:rPr lang="en-US" dirty="0">
                <a:solidFill>
                  <a:srgbClr val="000000"/>
                </a:solidFill>
                <a:latin typeface="Corbel"/>
              </a:rPr>
              <a:t>(textbooks, papers)</a:t>
            </a:r>
          </a:p>
          <a:p>
            <a:pPr>
              <a:buNone/>
            </a:pPr>
            <a:r>
              <a:rPr lang="en-US" sz="4400" dirty="0" smtClean="0">
                <a:solidFill>
                  <a:srgbClr val="005452"/>
                </a:solidFill>
                <a:latin typeface="Corbel"/>
              </a:rPr>
              <a:t> </a:t>
            </a:r>
            <a:r>
              <a:rPr lang="en-US" dirty="0">
                <a:solidFill>
                  <a:srgbClr val="000000"/>
                </a:solidFill>
                <a:latin typeface="Corbel"/>
              </a:rPr>
              <a:t>To help design experiments for the specific needs of a new Eddy</a:t>
            </a:r>
          </a:p>
          <a:p>
            <a:pPr>
              <a:buNone/>
            </a:pPr>
            <a:r>
              <a:rPr lang="en-US" dirty="0">
                <a:solidFill>
                  <a:srgbClr val="000000"/>
                </a:solidFill>
                <a:latin typeface="Corbel"/>
              </a:rPr>
              <a:t>Covariance user for scientific, environmental and industrial applications </a:t>
            </a:r>
            <a:endParaRPr lang="en-US" dirty="0"/>
          </a:p>
          <a:p>
            <a:endParaRPr lang="en-US" dirty="0"/>
          </a:p>
        </p:txBody>
      </p:sp>
    </p:spTree>
    <p:extLst>
      <p:ext uri="{BB962C8B-B14F-4D97-AF65-F5344CB8AC3E}">
        <p14:creationId xmlns:p14="http://schemas.microsoft.com/office/powerpoint/2010/main" val="476021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What are the CERES Data scene types</a:t>
            </a:r>
            <a:r>
              <a:rPr lang="en-US"/>
              <a:t/>
            </a:r>
            <a:br>
              <a:rPr lang="en-US"/>
            </a:b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84622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81000"/>
            <a:ext cx="4572000" cy="923330"/>
          </a:xfrm>
          <a:prstGeom prst="rect">
            <a:avLst/>
          </a:prstGeom>
        </p:spPr>
        <p:txBody>
          <a:bodyPr>
            <a:spAutoFit/>
          </a:bodyPr>
          <a:lstStyle/>
          <a:p>
            <a:pPr lvl="0"/>
            <a:r>
              <a:rPr lang="en-US" b="1" dirty="0"/>
              <a:t>Physical Model</a:t>
            </a:r>
            <a:endParaRPr lang="en-US" dirty="0"/>
          </a:p>
          <a:p>
            <a:r>
              <a:rPr lang="en-US" b="1" dirty="0"/>
              <a:t> </a:t>
            </a:r>
            <a:endParaRPr lang="en-US" dirty="0"/>
          </a:p>
          <a:p>
            <a:pPr lvl="1"/>
            <a:r>
              <a:rPr lang="en-US" dirty="0"/>
              <a:t>Clear-air model</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66528591"/>
              </p:ext>
            </p:extLst>
          </p:nvPr>
        </p:nvGraphicFramePr>
        <p:xfrm>
          <a:off x="2667000" y="1752600"/>
          <a:ext cx="3343275" cy="238125"/>
        </p:xfrm>
        <a:graphic>
          <a:graphicData uri="http://schemas.openxmlformats.org/presentationml/2006/ole">
            <mc:AlternateContent xmlns:mc="http://schemas.openxmlformats.org/markup-compatibility/2006">
              <mc:Choice xmlns:v="urn:schemas-microsoft-com:vml" Requires="v">
                <p:oleObj spid="_x0000_s8245" name="Equation" r:id="rId3" imgW="3340100" imgH="241300" progId="Equation.3">
                  <p:embed/>
                </p:oleObj>
              </mc:Choice>
              <mc:Fallback>
                <p:oleObj name="Equation" r:id="rId3" imgW="3340100" imgH="24130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52600"/>
                        <a:ext cx="33432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358931" y="3124200"/>
            <a:ext cx="8072979" cy="2031325"/>
          </a:xfrm>
          <a:prstGeom prst="rect">
            <a:avLst/>
          </a:prstGeom>
          <a:noFill/>
        </p:spPr>
        <p:txBody>
          <a:bodyPr wrap="none" rtlCol="0">
            <a:spAutoFit/>
          </a:bodyPr>
          <a:lstStyle/>
          <a:p>
            <a:r>
              <a:rPr lang="en-US" dirty="0"/>
              <a:t>Where</a:t>
            </a:r>
          </a:p>
          <a:p>
            <a:r>
              <a:rPr lang="en-US" dirty="0"/>
              <a:t> </a:t>
            </a:r>
          </a:p>
          <a:p>
            <a:r>
              <a:rPr lang="en-US" dirty="0"/>
              <a:t>			upward shortwave radiant flux at the satellite (W m )</a:t>
            </a:r>
          </a:p>
          <a:p>
            <a:r>
              <a:rPr lang="en-US" dirty="0"/>
              <a:t>	</a:t>
            </a:r>
            <a:r>
              <a:rPr lang="en-US" dirty="0" smtClean="0"/>
              <a:t>F instantaneous </a:t>
            </a:r>
            <a:r>
              <a:rPr lang="en-US" dirty="0"/>
              <a:t>shortwave solar radiant flux at the top of the atmosphere </a:t>
            </a:r>
            <a:endParaRPr lang="en-US" dirty="0" smtClean="0"/>
          </a:p>
          <a:p>
            <a:endParaRPr lang="en-US" dirty="0"/>
          </a:p>
          <a:p>
            <a:r>
              <a:rPr lang="en-US" dirty="0" smtClean="0"/>
              <a:t>                          [  </a:t>
            </a:r>
            <a:r>
              <a:rPr lang="en-US" dirty="0"/>
              <a:t>(W m )]</a:t>
            </a:r>
          </a:p>
          <a:p>
            <a:endParaRPr lang="en-US" dirty="0"/>
          </a:p>
        </p:txBody>
      </p:sp>
      <p:sp>
        <p:nvSpPr>
          <p:cNvPr id="29"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23518105"/>
              </p:ext>
            </p:extLst>
          </p:nvPr>
        </p:nvGraphicFramePr>
        <p:xfrm>
          <a:off x="1905000" y="3762851"/>
          <a:ext cx="390525" cy="200025"/>
        </p:xfrm>
        <a:graphic>
          <a:graphicData uri="http://schemas.openxmlformats.org/presentationml/2006/ole">
            <mc:AlternateContent xmlns:mc="http://schemas.openxmlformats.org/markup-compatibility/2006">
              <mc:Choice xmlns:v="urn:schemas-microsoft-com:vml" Requires="v">
                <p:oleObj spid="_x0000_s8246" name="Equation" r:id="rId5" imgW="393529" imgH="203112" progId="Equation.3">
                  <p:embed/>
                </p:oleObj>
              </mc:Choice>
              <mc:Fallback>
                <p:oleObj name="Equation" r:id="rId5" imgW="393529" imgH="203112" progId="Equation.3">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762851"/>
                        <a:ext cx="3905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 name="Object 31"/>
          <p:cNvGraphicFramePr>
            <a:graphicFrameLocks noChangeAspect="1"/>
          </p:cNvGraphicFramePr>
          <p:nvPr>
            <p:extLst>
              <p:ext uri="{D42A27DB-BD31-4B8C-83A1-F6EECF244321}">
                <p14:modId xmlns:p14="http://schemas.microsoft.com/office/powerpoint/2010/main" val="1595401046"/>
              </p:ext>
            </p:extLst>
          </p:nvPr>
        </p:nvGraphicFramePr>
        <p:xfrm>
          <a:off x="0" y="4473961"/>
          <a:ext cx="1560524" cy="681564"/>
        </p:xfrm>
        <a:graphic>
          <a:graphicData uri="http://schemas.openxmlformats.org/presentationml/2006/ole">
            <mc:AlternateContent xmlns:mc="http://schemas.openxmlformats.org/markup-compatibility/2006">
              <mc:Choice xmlns:v="urn:schemas-microsoft-com:vml" Requires="v">
                <p:oleObj spid="_x0000_s8247" name="Equation" r:id="rId7" imgW="634725" imgH="228501" progId="Equation.3">
                  <p:embed/>
                </p:oleObj>
              </mc:Choice>
              <mc:Fallback>
                <p:oleObj name="Equation" r:id="rId7" imgW="634725" imgH="228501" progId="Equation.3">
                  <p:embed/>
                  <p:pic>
                    <p:nvPicPr>
                      <p:cNvPr id="0"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73961"/>
                        <a:ext cx="1560524" cy="6815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6894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p:cNvGraphicFramePr>
            <a:graphicFrameLocks noChangeAspect="1"/>
          </p:cNvGraphicFramePr>
          <p:nvPr/>
        </p:nvGraphicFramePr>
        <p:xfrm>
          <a:off x="0" y="457200"/>
          <a:ext cx="152400" cy="142875"/>
        </p:xfrm>
        <a:graphic>
          <a:graphicData uri="http://schemas.openxmlformats.org/presentationml/2006/ole">
            <mc:AlternateContent xmlns:mc="http://schemas.openxmlformats.org/markup-compatibility/2006">
              <mc:Choice xmlns:v="urn:schemas-microsoft-com:vml" Requires="v">
                <p:oleObj spid="_x0000_s9363" name="Equation" r:id="rId3" imgW="152334" imgH="139639" progId="Equation.3">
                  <p:embed/>
                </p:oleObj>
              </mc:Choice>
              <mc:Fallback>
                <p:oleObj name="Equation" r:id="rId3" imgW="152334" imgH="139639" progId="Equation.3">
                  <p:embed/>
                  <p:pic>
                    <p:nvPicPr>
                      <p:cNvPr id="0" name="Picture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152400"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nvGraphicFramePr>
        <p:xfrm>
          <a:off x="0" y="600075"/>
          <a:ext cx="180975" cy="219075"/>
        </p:xfrm>
        <a:graphic>
          <a:graphicData uri="http://schemas.openxmlformats.org/presentationml/2006/ole">
            <mc:AlternateContent xmlns:mc="http://schemas.openxmlformats.org/markup-compatibility/2006">
              <mc:Choice xmlns:v="urn:schemas-microsoft-com:vml" Requires="v">
                <p:oleObj spid="_x0000_s9364" name="Equation" r:id="rId5" imgW="177569" imgH="215619" progId="Equation.3">
                  <p:embed/>
                </p:oleObj>
              </mc:Choice>
              <mc:Fallback>
                <p:oleObj name="Equation" r:id="rId5" imgW="177569" imgH="215619" progId="Equation.3">
                  <p:embed/>
                  <p:pic>
                    <p:nvPicPr>
                      <p:cNvPr id="0"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0075"/>
                        <a:ext cx="1809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nvGraphicFramePr>
        <p:xfrm>
          <a:off x="0" y="819150"/>
          <a:ext cx="352425" cy="219075"/>
        </p:xfrm>
        <a:graphic>
          <a:graphicData uri="http://schemas.openxmlformats.org/presentationml/2006/ole">
            <mc:AlternateContent xmlns:mc="http://schemas.openxmlformats.org/markup-compatibility/2006">
              <mc:Choice xmlns:v="urn:schemas-microsoft-com:vml" Requires="v">
                <p:oleObj spid="_x0000_s9365" name="Equation" r:id="rId7" imgW="355292" imgH="215713" progId="Equation.3">
                  <p:embed/>
                </p:oleObj>
              </mc:Choice>
              <mc:Fallback>
                <p:oleObj name="Equation" r:id="rId7" imgW="355292" imgH="215713" progId="Equation.3">
                  <p:embed/>
                  <p:pic>
                    <p:nvPicPr>
                      <p:cNvPr id="0" name="Picture 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19150"/>
                        <a:ext cx="3524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nvGraphicFramePr>
        <p:xfrm>
          <a:off x="0" y="1038225"/>
          <a:ext cx="371475" cy="219075"/>
        </p:xfrm>
        <a:graphic>
          <a:graphicData uri="http://schemas.openxmlformats.org/presentationml/2006/ole">
            <mc:AlternateContent xmlns:mc="http://schemas.openxmlformats.org/markup-compatibility/2006">
              <mc:Choice xmlns:v="urn:schemas-microsoft-com:vml" Requires="v">
                <p:oleObj spid="_x0000_s9366" name="Equation" r:id="rId9" imgW="368140" imgH="215806" progId="Equation.3">
                  <p:embed/>
                </p:oleObj>
              </mc:Choice>
              <mc:Fallback>
                <p:oleObj name="Equation" r:id="rId9" imgW="368140" imgH="215806" progId="Equation.3">
                  <p:embed/>
                  <p:pic>
                    <p:nvPicPr>
                      <p:cNvPr id="0" name="Picture 7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038225"/>
                        <a:ext cx="3714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p:cNvGraphicFramePr>
            <a:graphicFrameLocks noChangeAspect="1"/>
          </p:cNvGraphicFramePr>
          <p:nvPr/>
        </p:nvGraphicFramePr>
        <p:xfrm>
          <a:off x="0" y="1257300"/>
          <a:ext cx="152400" cy="219075"/>
        </p:xfrm>
        <a:graphic>
          <a:graphicData uri="http://schemas.openxmlformats.org/presentationml/2006/ole">
            <mc:AlternateContent xmlns:mc="http://schemas.openxmlformats.org/markup-compatibility/2006">
              <mc:Choice xmlns:v="urn:schemas-microsoft-com:vml" Requires="v">
                <p:oleObj spid="_x0000_s9367" name="Equation" r:id="rId11" imgW="152268" imgH="215713" progId="Equation.3">
                  <p:embed/>
                </p:oleObj>
              </mc:Choice>
              <mc:Fallback>
                <p:oleObj name="Equation" r:id="rId11" imgW="152268" imgH="215713" progId="Equation.3">
                  <p:embed/>
                  <p:pic>
                    <p:nvPicPr>
                      <p:cNvPr id="0" name="Picture 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257300"/>
                        <a:ext cx="1524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nvGraphicFramePr>
        <p:xfrm>
          <a:off x="0" y="1476375"/>
          <a:ext cx="180975" cy="219075"/>
        </p:xfrm>
        <a:graphic>
          <a:graphicData uri="http://schemas.openxmlformats.org/presentationml/2006/ole">
            <mc:AlternateContent xmlns:mc="http://schemas.openxmlformats.org/markup-compatibility/2006">
              <mc:Choice xmlns:v="urn:schemas-microsoft-com:vml" Requires="v">
                <p:oleObj spid="_x0000_s9368" name="Equation" r:id="rId13" imgW="177569" imgH="215619" progId="Equation.3">
                  <p:embed/>
                </p:oleObj>
              </mc:Choice>
              <mc:Fallback>
                <p:oleObj name="Equation" r:id="rId13" imgW="177569" imgH="215619" progId="Equation.3">
                  <p:embed/>
                  <p:pic>
                    <p:nvPicPr>
                      <p:cNvPr id="0" name="Picture 8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476375"/>
                        <a:ext cx="1809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nvGraphicFramePr>
        <p:xfrm>
          <a:off x="0" y="1695450"/>
          <a:ext cx="123825" cy="180975"/>
        </p:xfrm>
        <a:graphic>
          <a:graphicData uri="http://schemas.openxmlformats.org/presentationml/2006/ole">
            <mc:AlternateContent xmlns:mc="http://schemas.openxmlformats.org/markup-compatibility/2006">
              <mc:Choice xmlns:v="urn:schemas-microsoft-com:vml" Requires="v">
                <p:oleObj spid="_x0000_s9369" name="Equation" r:id="rId15" imgW="126725" imgH="177415" progId="Equation.3">
                  <p:embed/>
                </p:oleObj>
              </mc:Choice>
              <mc:Fallback>
                <p:oleObj name="Equation" r:id="rId15" imgW="126725" imgH="177415" progId="Equation.3">
                  <p:embed/>
                  <p:pic>
                    <p:nvPicPr>
                      <p:cNvPr id="0" name="Picture 8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695450"/>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nvGraphicFramePr>
        <p:xfrm>
          <a:off x="0" y="1876425"/>
          <a:ext cx="152400" cy="161925"/>
        </p:xfrm>
        <a:graphic>
          <a:graphicData uri="http://schemas.openxmlformats.org/presentationml/2006/ole">
            <mc:AlternateContent xmlns:mc="http://schemas.openxmlformats.org/markup-compatibility/2006">
              <mc:Choice xmlns:v="urn:schemas-microsoft-com:vml" Requires="v">
                <p:oleObj spid="_x0000_s9370" name="Equation" r:id="rId17" imgW="152268" imgH="164957" progId="Equation.3">
                  <p:embed/>
                </p:oleObj>
              </mc:Choice>
              <mc:Fallback>
                <p:oleObj name="Equation" r:id="rId17" imgW="152268" imgH="164957" progId="Equation.3">
                  <p:embed/>
                  <p:pic>
                    <p:nvPicPr>
                      <p:cNvPr id="0" name="Picture 8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876425"/>
                        <a:ext cx="152400"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36"/>
          <p:cNvGraphicFramePr>
            <a:graphicFrameLocks noChangeAspect="1"/>
          </p:cNvGraphicFramePr>
          <p:nvPr/>
        </p:nvGraphicFramePr>
        <p:xfrm>
          <a:off x="0" y="2038350"/>
          <a:ext cx="2628900" cy="457200"/>
        </p:xfrm>
        <a:graphic>
          <a:graphicData uri="http://schemas.openxmlformats.org/presentationml/2006/ole">
            <mc:AlternateContent xmlns:mc="http://schemas.openxmlformats.org/markup-compatibility/2006">
              <mc:Choice xmlns:v="urn:schemas-microsoft-com:vml" Requires="v">
                <p:oleObj spid="_x0000_s9371" name="Equation" r:id="rId19" imgW="2628900" imgH="457200" progId="Equation.3">
                  <p:embed/>
                </p:oleObj>
              </mc:Choice>
              <mc:Fallback>
                <p:oleObj name="Equation" r:id="rId19" imgW="2628900" imgH="457200" progId="Equation.3">
                  <p:embed/>
                  <p:pic>
                    <p:nvPicPr>
                      <p:cNvPr id="0" name="Picture 8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038350"/>
                        <a:ext cx="2628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37"/>
          <p:cNvGraphicFramePr>
            <a:graphicFrameLocks noChangeAspect="1"/>
          </p:cNvGraphicFramePr>
          <p:nvPr/>
        </p:nvGraphicFramePr>
        <p:xfrm>
          <a:off x="0" y="2495550"/>
          <a:ext cx="2257425" cy="238125"/>
        </p:xfrm>
        <a:graphic>
          <a:graphicData uri="http://schemas.openxmlformats.org/presentationml/2006/ole">
            <mc:AlternateContent xmlns:mc="http://schemas.openxmlformats.org/markup-compatibility/2006">
              <mc:Choice xmlns:v="urn:schemas-microsoft-com:vml" Requires="v">
                <p:oleObj spid="_x0000_s9372" name="Equation" r:id="rId21" imgW="2260600" imgH="241300" progId="Equation.3">
                  <p:embed/>
                </p:oleObj>
              </mc:Choice>
              <mc:Fallback>
                <p:oleObj name="Equation" r:id="rId21" imgW="2260600" imgH="241300" progId="Equation.3">
                  <p:embed/>
                  <p:pic>
                    <p:nvPicPr>
                      <p:cNvPr id="0" name="Picture 8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2495550"/>
                        <a:ext cx="22574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nvGraphicFramePr>
        <p:xfrm>
          <a:off x="0" y="2733675"/>
          <a:ext cx="3009900" cy="238125"/>
        </p:xfrm>
        <a:graphic>
          <a:graphicData uri="http://schemas.openxmlformats.org/presentationml/2006/ole">
            <mc:AlternateContent xmlns:mc="http://schemas.openxmlformats.org/markup-compatibility/2006">
              <mc:Choice xmlns:v="urn:schemas-microsoft-com:vml" Requires="v">
                <p:oleObj spid="_x0000_s9373" name="Equation" r:id="rId23" imgW="3009900" imgH="241300" progId="Equation.3">
                  <p:embed/>
                </p:oleObj>
              </mc:Choice>
              <mc:Fallback>
                <p:oleObj name="Equation" r:id="rId23" imgW="3009900" imgH="241300" progId="Equation.3">
                  <p:embed/>
                  <p:pic>
                    <p:nvPicPr>
                      <p:cNvPr id="0" name="Picture 8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2733675"/>
                        <a:ext cx="30099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nvGraphicFramePr>
        <p:xfrm>
          <a:off x="0" y="2971800"/>
          <a:ext cx="2600325" cy="962025"/>
        </p:xfrm>
        <a:graphic>
          <a:graphicData uri="http://schemas.openxmlformats.org/presentationml/2006/ole">
            <mc:AlternateContent xmlns:mc="http://schemas.openxmlformats.org/markup-compatibility/2006">
              <mc:Choice xmlns:v="urn:schemas-microsoft-com:vml" Requires="v">
                <p:oleObj spid="_x0000_s9374" name="Equation" r:id="rId25" imgW="2603500" imgH="965200" progId="Equation.3">
                  <p:embed/>
                </p:oleObj>
              </mc:Choice>
              <mc:Fallback>
                <p:oleObj name="Equation" r:id="rId25" imgW="2603500" imgH="965200" progId="Equation.3">
                  <p:embed/>
                  <p:pic>
                    <p:nvPicPr>
                      <p:cNvPr id="0" name="Picture 8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2971800"/>
                        <a:ext cx="2600325"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3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39"/>
          <p:cNvSpPr>
            <a:spLocks noChangeArrowheads="1"/>
          </p:cNvSpPr>
          <p:nvPr/>
        </p:nvSpPr>
        <p:spPr bwMode="auto">
          <a:xfrm>
            <a:off x="1371600" y="600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reflection coefficient for bean radiation (dimensionless)</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3" name="Rectangle 40"/>
          <p:cNvSpPr>
            <a:spLocks noChangeArrowheads="1"/>
          </p:cNvSpPr>
          <p:nvPr/>
        </p:nvSpPr>
        <p:spPr bwMode="auto">
          <a:xfrm>
            <a:off x="1371600" y="819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reflection coefficient for diffuse radiation (dimensionless)</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4" name="Rectangle 41"/>
          <p:cNvSpPr>
            <a:spLocks noChangeArrowheads="1"/>
          </p:cNvSpPr>
          <p:nvPr/>
        </p:nvSpPr>
        <p:spPr bwMode="auto">
          <a:xfrm>
            <a:off x="1371600" y="103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45" name="Rectangle 42"/>
          <p:cNvSpPr>
            <a:spLocks noChangeArrowheads="1"/>
          </p:cNvSpPr>
          <p:nvPr/>
        </p:nvSpPr>
        <p:spPr bwMode="auto">
          <a:xfrm>
            <a:off x="1371600" y="1257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absorption coefficients for slant water vapor paths </a:t>
            </a:r>
            <a:endParaRPr kumimoji="0" lang="en-US" sz="1800" b="0" i="0" u="none" strike="noStrike" cap="none" normalizeH="0" baseline="0" smtClean="0">
              <a:ln>
                <a:noFill/>
              </a:ln>
              <a:solidFill>
                <a:schemeClr val="tx1"/>
              </a:solidFill>
              <a:effectLst/>
              <a:latin typeface="Arial" pitchFamily="34" charset="0"/>
            </a:endParaRPr>
          </a:p>
        </p:txBody>
      </p:sp>
      <p:sp>
        <p:nvSpPr>
          <p:cNvPr id="46" name="Rectangle 43"/>
          <p:cNvSpPr>
            <a:spLocks noChangeArrowheads="1"/>
          </p:cNvSpPr>
          <p:nvPr/>
        </p:nvSpPr>
        <p:spPr bwMode="auto">
          <a:xfrm>
            <a:off x="1371600"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for sun angle and </a:t>
            </a:r>
            <a:endParaRPr kumimoji="0" lang="en-US" sz="1800" b="0" i="0" u="none" strike="noStrike" cap="none" normalizeH="0" baseline="0" smtClean="0">
              <a:ln>
                <a:noFill/>
              </a:ln>
              <a:solidFill>
                <a:schemeClr val="tx1"/>
              </a:solidFill>
              <a:effectLst/>
              <a:latin typeface="Arial" pitchFamily="34" charset="0"/>
            </a:endParaRPr>
          </a:p>
        </p:txBody>
      </p:sp>
      <p:sp>
        <p:nvSpPr>
          <p:cNvPr id="47" name="Rectangle 44"/>
          <p:cNvSpPr>
            <a:spLocks noChangeArrowheads="1"/>
          </p:cNvSpPr>
          <p:nvPr/>
        </p:nvSpPr>
        <p:spPr bwMode="auto">
          <a:xfrm>
            <a:off x="1371600" y="169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for satellite angle (dimensionless) </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8" name="Rectangle 45"/>
          <p:cNvSpPr>
            <a:spLocks noChangeArrowheads="1"/>
          </p:cNvSpPr>
          <p:nvPr/>
        </p:nvSpPr>
        <p:spPr bwMode="auto">
          <a:xfrm>
            <a:off x="0" y="1876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zenith angle of the sun</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49" name="Rectangle 46"/>
          <p:cNvSpPr>
            <a:spLocks noChangeArrowheads="1"/>
          </p:cNvSpPr>
          <p:nvPr/>
        </p:nvSpPr>
        <p:spPr bwMode="auto">
          <a:xfrm>
            <a:off x="1371600" y="2038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surface albedo (dimensionless, ratio of outgoing flux to incident flux)</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Rectangle 47"/>
          <p:cNvSpPr>
            <a:spLocks noChangeArrowheads="1"/>
          </p:cNvSpPr>
          <p:nvPr/>
        </p:nvSpPr>
        <p:spPr bwMode="auto">
          <a:xfrm>
            <a:off x="137160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(2)</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1" name="Rectangle 48"/>
          <p:cNvSpPr>
            <a:spLocks noChangeArrowheads="1"/>
          </p:cNvSpPr>
          <p:nvPr/>
        </p:nvSpPr>
        <p:spPr bwMode="auto">
          <a:xfrm>
            <a:off x="137160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(3)</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2" name="Rectangle 49"/>
          <p:cNvSpPr>
            <a:spLocks noChangeArrowheads="1"/>
          </p:cNvSpPr>
          <p:nvPr/>
        </p:nvSpPr>
        <p:spPr bwMode="auto">
          <a:xfrm>
            <a:off x="137160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(4)</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3" name="Rectangle 50"/>
          <p:cNvSpPr>
            <a:spLocks noChangeArrowheads="1"/>
          </p:cNvSpPr>
          <p:nvPr/>
        </p:nvSpPr>
        <p:spPr bwMode="auto">
          <a:xfrm>
            <a:off x="0" y="3933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(5)</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595487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9688" t="30208" r="31250" b="13542"/>
          <a:stretch>
            <a:fillRect/>
          </a:stretch>
        </p:blipFill>
        <p:spPr bwMode="auto">
          <a:xfrm>
            <a:off x="0" y="27432"/>
            <a:ext cx="8153400" cy="652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142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5781" t="31250" r="30469" b="21875"/>
          <a:stretch>
            <a:fillRect/>
          </a:stretch>
        </p:blipFill>
        <p:spPr bwMode="auto">
          <a:xfrm>
            <a:off x="228600" y="304800"/>
            <a:ext cx="8915400" cy="615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753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220"/>
            <a:ext cx="8686800" cy="6340197"/>
          </a:xfrm>
          <a:prstGeom prst="rect">
            <a:avLst/>
          </a:prstGeom>
        </p:spPr>
        <p:txBody>
          <a:bodyPr wrap="square">
            <a:spAutoFit/>
          </a:bodyPr>
          <a:lstStyle/>
          <a:p>
            <a:pPr hangingPunct="0"/>
            <a:r>
              <a:rPr lang="en-US" sz="1400" b="1" u="sng" dirty="0"/>
              <a:t>Solar Radiation</a:t>
            </a:r>
          </a:p>
          <a:p>
            <a:pPr hangingPunct="0"/>
            <a:r>
              <a:rPr lang="en-US" sz="1400" dirty="0"/>
              <a:t> </a:t>
            </a:r>
          </a:p>
          <a:p>
            <a:pPr hangingPunct="0"/>
            <a:r>
              <a:rPr lang="en-US" sz="1400" dirty="0"/>
              <a:t>Solar radiant energy incident at the earth’s surface is a quantity of increasing importance in agricultural monitoring and solar power development. The techniques to estimating incident solar radiation at the surface from satellite data can be summarized as below:</a:t>
            </a:r>
          </a:p>
          <a:p>
            <a:pPr hangingPunct="0"/>
            <a:r>
              <a:rPr lang="en-US" sz="1400" dirty="0"/>
              <a:t> </a:t>
            </a:r>
          </a:p>
          <a:p>
            <a:pPr lvl="0" hangingPunct="0"/>
            <a:r>
              <a:rPr lang="en-US" sz="1400" dirty="0"/>
              <a:t>Empirical: </a:t>
            </a:r>
          </a:p>
          <a:p>
            <a:pPr hangingPunct="0"/>
            <a:r>
              <a:rPr lang="en-US" sz="1400" dirty="0"/>
              <a:t> </a:t>
            </a:r>
          </a:p>
          <a:p>
            <a:pPr lvl="1" hangingPunct="0"/>
            <a:r>
              <a:rPr lang="en-US" sz="1400" dirty="0"/>
              <a:t>Statistical,</a:t>
            </a:r>
          </a:p>
          <a:p>
            <a:pPr lvl="1" hangingPunct="0"/>
            <a:r>
              <a:rPr lang="en-US" sz="1400" dirty="0"/>
              <a:t>Physical</a:t>
            </a:r>
          </a:p>
          <a:p>
            <a:pPr hangingPunct="0"/>
            <a:r>
              <a:rPr lang="en-US" sz="1400" dirty="0"/>
              <a:t> </a:t>
            </a:r>
          </a:p>
          <a:p>
            <a:pPr lvl="0" hangingPunct="0"/>
            <a:r>
              <a:rPr lang="en-US" sz="1400" dirty="0"/>
              <a:t>Theoretical: </a:t>
            </a:r>
          </a:p>
          <a:p>
            <a:pPr hangingPunct="0"/>
            <a:r>
              <a:rPr lang="en-US" sz="1400" dirty="0"/>
              <a:t> </a:t>
            </a:r>
          </a:p>
          <a:p>
            <a:pPr lvl="1" hangingPunct="0"/>
            <a:r>
              <a:rPr lang="en-US" sz="1400" dirty="0"/>
              <a:t>Broadband, </a:t>
            </a:r>
          </a:p>
          <a:p>
            <a:pPr lvl="1" hangingPunct="0"/>
            <a:r>
              <a:rPr lang="en-US" sz="1400" dirty="0"/>
              <a:t>Spectral</a:t>
            </a:r>
          </a:p>
          <a:p>
            <a:pPr hangingPunct="0"/>
            <a:r>
              <a:rPr lang="en-US" sz="1400" dirty="0"/>
              <a:t> </a:t>
            </a:r>
          </a:p>
          <a:p>
            <a:pPr hangingPunct="0"/>
            <a:r>
              <a:rPr lang="en-US" sz="1400" dirty="0"/>
              <a:t>Most physical models for estimating surface insolation from satellite observation are based on inferring atmospheric transmittance from the reflected radiation observed by the satellite. </a:t>
            </a:r>
          </a:p>
          <a:p>
            <a:pPr hangingPunct="0"/>
            <a:r>
              <a:rPr lang="en-US" sz="1400" dirty="0"/>
              <a:t> </a:t>
            </a:r>
          </a:p>
          <a:p>
            <a:pPr hangingPunct="0"/>
            <a:r>
              <a:rPr lang="en-US" sz="1400" dirty="0"/>
              <a:t>The models require information on the state of the atmosphere and/or the surface, to derive a relationship between transmittance and reflectance. </a:t>
            </a:r>
          </a:p>
          <a:p>
            <a:pPr hangingPunct="0"/>
            <a:r>
              <a:rPr lang="en-US" sz="1400" dirty="0"/>
              <a:t> </a:t>
            </a:r>
          </a:p>
          <a:p>
            <a:pPr hangingPunct="0"/>
            <a:r>
              <a:rPr lang="en-US" sz="1400" dirty="0"/>
              <a:t>The satellite observed reflectance is then matched with the computed reflectance, and a transmittance is derived. </a:t>
            </a:r>
          </a:p>
          <a:p>
            <a:pPr hangingPunct="0"/>
            <a:r>
              <a:rPr lang="en-US" sz="1400" dirty="0"/>
              <a:t> </a:t>
            </a:r>
          </a:p>
          <a:p>
            <a:pPr hangingPunct="0"/>
            <a:r>
              <a:rPr lang="en-US" sz="1400" dirty="0"/>
              <a:t>The transmittance/reflectance relationships will vary according to the information used about the atmosphere and surface. </a:t>
            </a:r>
          </a:p>
          <a:p>
            <a:pPr hangingPunct="0"/>
            <a:r>
              <a:rPr lang="en-US" sz="1400" dirty="0"/>
              <a:t> </a:t>
            </a:r>
          </a:p>
          <a:p>
            <a:pPr hangingPunct="0"/>
            <a:r>
              <a:rPr lang="en-US" sz="1400" dirty="0"/>
              <a:t>The selection of a particular climatological model will affect the surface insolation estimate. Therefore, there is a need for realistic aerosol </a:t>
            </a:r>
            <a:r>
              <a:rPr lang="en-US" sz="1400" dirty="0" err="1"/>
              <a:t>climatologies</a:t>
            </a:r>
            <a:r>
              <a:rPr lang="en-US" sz="1400" dirty="0"/>
              <a:t> and surface reflectance models.  </a:t>
            </a:r>
          </a:p>
        </p:txBody>
      </p:sp>
    </p:spTree>
    <p:extLst>
      <p:ext uri="{BB962C8B-B14F-4D97-AF65-F5344CB8AC3E}">
        <p14:creationId xmlns:p14="http://schemas.microsoft.com/office/powerpoint/2010/main" val="2705952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8915400" cy="6740307"/>
          </a:xfrm>
          <a:prstGeom prst="rect">
            <a:avLst/>
          </a:prstGeom>
        </p:spPr>
        <p:txBody>
          <a:bodyPr wrap="square">
            <a:spAutoFit/>
          </a:bodyPr>
          <a:lstStyle/>
          <a:p>
            <a:pPr hangingPunct="0"/>
            <a:r>
              <a:rPr lang="en-US" sz="2400" dirty="0"/>
              <a:t>Example of a statistical and physical combined method:</a:t>
            </a:r>
          </a:p>
          <a:p>
            <a:pPr hangingPunct="0"/>
            <a:r>
              <a:rPr lang="en-US" sz="2400" dirty="0"/>
              <a:t>(</a:t>
            </a:r>
            <a:r>
              <a:rPr lang="en-US" sz="2400" dirty="0" err="1"/>
              <a:t>Tarpley</a:t>
            </a:r>
            <a:r>
              <a:rPr lang="en-US" sz="2400" dirty="0"/>
              <a:t>, 1976)</a:t>
            </a:r>
          </a:p>
          <a:p>
            <a:pPr hangingPunct="0"/>
            <a:r>
              <a:rPr lang="en-US" sz="2400" dirty="0"/>
              <a:t> </a:t>
            </a:r>
          </a:p>
          <a:p>
            <a:pPr hangingPunct="0"/>
            <a:r>
              <a:rPr lang="en-US" sz="2400" dirty="0"/>
              <a:t>The visible clear brightness from the target can be fitted to a regression equation of the form:</a:t>
            </a:r>
          </a:p>
          <a:p>
            <a:pPr hangingPunct="0"/>
            <a:r>
              <a:rPr lang="en-US" sz="2400" dirty="0"/>
              <a:t> </a:t>
            </a:r>
          </a:p>
          <a:p>
            <a:pPr hangingPunct="0"/>
            <a:r>
              <a:rPr lang="en-US" sz="2400" i="1" dirty="0"/>
              <a:t>B = a + b </a:t>
            </a:r>
            <a:r>
              <a:rPr lang="en-US" sz="2400" i="1" dirty="0" err="1"/>
              <a:t>cos</a:t>
            </a:r>
            <a:r>
              <a:rPr lang="en-US" sz="2400" i="1" dirty="0">
                <a:sym typeface="Symbol"/>
              </a:rPr>
              <a:t></a:t>
            </a:r>
            <a:r>
              <a:rPr lang="en-US" sz="2400" i="1" dirty="0"/>
              <a:t> + c sin</a:t>
            </a:r>
            <a:r>
              <a:rPr lang="en-US" sz="2400" i="1" dirty="0">
                <a:sym typeface="Symbol"/>
              </a:rPr>
              <a:t></a:t>
            </a:r>
            <a:r>
              <a:rPr lang="en-US" sz="2400" i="1" dirty="0"/>
              <a:t> </a:t>
            </a:r>
            <a:r>
              <a:rPr lang="en-US" sz="2400" i="1" dirty="0" err="1"/>
              <a:t>cos</a:t>
            </a:r>
            <a:r>
              <a:rPr lang="en-US" sz="2400" i="1" dirty="0">
                <a:sym typeface="Symbol"/>
              </a:rPr>
              <a:t></a:t>
            </a:r>
            <a:r>
              <a:rPr lang="en-US" sz="2400" i="1" dirty="0"/>
              <a:t> + d sin</a:t>
            </a:r>
            <a:r>
              <a:rPr lang="en-US" sz="2400" i="1" dirty="0">
                <a:sym typeface="Symbol"/>
              </a:rPr>
              <a:t></a:t>
            </a:r>
            <a:r>
              <a:rPr lang="en-US" sz="2400" i="1" dirty="0"/>
              <a:t> cos</a:t>
            </a:r>
            <a:r>
              <a:rPr lang="en-US" sz="2400" i="1" baseline="30000" dirty="0"/>
              <a:t>2</a:t>
            </a:r>
            <a:r>
              <a:rPr lang="en-US" sz="2400" i="1" dirty="0">
                <a:sym typeface="Symbol"/>
              </a:rPr>
              <a:t></a:t>
            </a:r>
            <a:r>
              <a:rPr lang="en-US" sz="2400" i="1" dirty="0"/>
              <a:t>,</a:t>
            </a:r>
            <a:endParaRPr lang="en-US" sz="2400" dirty="0"/>
          </a:p>
          <a:p>
            <a:pPr hangingPunct="0"/>
            <a:r>
              <a:rPr lang="en-US" sz="2400" dirty="0"/>
              <a:t> </a:t>
            </a:r>
          </a:p>
          <a:p>
            <a:pPr hangingPunct="0"/>
            <a:r>
              <a:rPr lang="en-US" sz="2400" dirty="0"/>
              <a:t>Where </a:t>
            </a:r>
            <a:r>
              <a:rPr lang="en-US" sz="2400" i="1" dirty="0">
                <a:sym typeface="Symbol"/>
              </a:rPr>
              <a:t></a:t>
            </a:r>
            <a:r>
              <a:rPr lang="en-US" sz="2400" dirty="0"/>
              <a:t> the local solar zenith angle, </a:t>
            </a:r>
            <a:r>
              <a:rPr lang="en-US" sz="2400" i="1" dirty="0">
                <a:sym typeface="Symbol"/>
              </a:rPr>
              <a:t></a:t>
            </a:r>
            <a:r>
              <a:rPr lang="en-US" sz="2400" dirty="0"/>
              <a:t> the azimuth angle between sun and satellite, and </a:t>
            </a:r>
            <a:r>
              <a:rPr lang="en-US" sz="2400" i="1" dirty="0"/>
              <a:t>a, b, c</a:t>
            </a:r>
            <a:r>
              <a:rPr lang="en-US" sz="2400" dirty="0"/>
              <a:t> and </a:t>
            </a:r>
            <a:r>
              <a:rPr lang="en-US" sz="2400" i="1" dirty="0"/>
              <a:t>d</a:t>
            </a:r>
            <a:r>
              <a:rPr lang="en-US" sz="2400" dirty="0"/>
              <a:t> are regression coefficients. </a:t>
            </a:r>
          </a:p>
          <a:p>
            <a:pPr hangingPunct="0"/>
            <a:r>
              <a:rPr lang="en-US" sz="2400" dirty="0"/>
              <a:t> </a:t>
            </a:r>
          </a:p>
          <a:p>
            <a:pPr hangingPunct="0"/>
            <a:r>
              <a:rPr lang="en-US" sz="2400" dirty="0"/>
              <a:t>The second term on the right of the equation accounts for changes incident flux; the last two terms account for changes in apparent target brightness caused by shadowing at the surface and anisotropic scattering. </a:t>
            </a:r>
          </a:p>
          <a:p>
            <a:pPr hangingPunct="0"/>
            <a:r>
              <a:rPr lang="en-US" sz="2400" dirty="0"/>
              <a:t>The data were stratified according to cloud amount in the target to better account for different physical processes depleting the incoming radiation under clear, partly cloudy and overcast conditions. </a:t>
            </a:r>
          </a:p>
        </p:txBody>
      </p:sp>
    </p:spTree>
    <p:extLst>
      <p:ext uri="{BB962C8B-B14F-4D97-AF65-F5344CB8AC3E}">
        <p14:creationId xmlns:p14="http://schemas.microsoft.com/office/powerpoint/2010/main" val="19201548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fontScale="47500" lnSpcReduction="20000"/>
          </a:bodyPr>
          <a:lstStyle/>
          <a:p>
            <a:pPr hangingPunct="0"/>
            <a:r>
              <a:rPr lang="en-US" dirty="0"/>
              <a:t>The fractional cloud amount n for each target determines which of the following equations was used to obtain hourly insolation:</a:t>
            </a:r>
          </a:p>
          <a:p>
            <a:pPr hangingPunct="0"/>
            <a:r>
              <a:rPr lang="en-US" dirty="0"/>
              <a:t> </a:t>
            </a:r>
          </a:p>
          <a:p>
            <a:pPr hangingPunct="0"/>
            <a:r>
              <a:rPr lang="en-US" dirty="0"/>
              <a:t>                          </a:t>
            </a:r>
            <a:r>
              <a:rPr lang="en-US" dirty="0" smtClean="0"/>
              <a:t>					n&lt;0.4</a:t>
            </a:r>
            <a:r>
              <a:rPr lang="en-US" dirty="0"/>
              <a:t>,</a:t>
            </a:r>
          </a:p>
          <a:p>
            <a:pPr hangingPunct="0"/>
            <a:r>
              <a:rPr lang="en-US" dirty="0"/>
              <a:t> </a:t>
            </a:r>
          </a:p>
          <a:p>
            <a:pPr hangingPunct="0"/>
            <a:r>
              <a:rPr lang="en-US" dirty="0"/>
              <a:t>                                </a:t>
            </a:r>
            <a:r>
              <a:rPr lang="en-US" dirty="0" smtClean="0"/>
              <a:t>					0.4</a:t>
            </a:r>
            <a:r>
              <a:rPr lang="en-US" dirty="0">
                <a:sym typeface="Symbol"/>
              </a:rPr>
              <a:t></a:t>
            </a:r>
            <a:r>
              <a:rPr lang="en-US" dirty="0"/>
              <a:t>n&lt;1.0,</a:t>
            </a:r>
          </a:p>
          <a:p>
            <a:pPr hangingPunct="0"/>
            <a:r>
              <a:rPr lang="en-US" dirty="0"/>
              <a:t> </a:t>
            </a:r>
          </a:p>
          <a:p>
            <a:pPr hangingPunct="0"/>
            <a:r>
              <a:rPr lang="en-US" dirty="0"/>
              <a:t>                                         </a:t>
            </a:r>
            <a:r>
              <a:rPr lang="en-US" dirty="0" smtClean="0"/>
              <a:t>				n=1.0</a:t>
            </a:r>
            <a:r>
              <a:rPr lang="en-US" dirty="0"/>
              <a:t>,</a:t>
            </a:r>
          </a:p>
          <a:p>
            <a:pPr hangingPunct="0"/>
            <a:r>
              <a:rPr lang="en-US" dirty="0"/>
              <a:t> </a:t>
            </a:r>
          </a:p>
          <a:p>
            <a:pPr hangingPunct="0"/>
            <a:r>
              <a:rPr lang="en-US" dirty="0"/>
              <a:t>Where </a:t>
            </a:r>
            <a:r>
              <a:rPr lang="en-US" i="1" dirty="0"/>
              <a:t>Q</a:t>
            </a:r>
            <a:r>
              <a:rPr lang="en-US" i="1" baseline="-25000" dirty="0"/>
              <a:t>s</a:t>
            </a:r>
            <a:r>
              <a:rPr lang="en-US" dirty="0"/>
              <a:t> hourly surface insolation, </a:t>
            </a:r>
            <a:r>
              <a:rPr lang="en-US" i="1" dirty="0">
                <a:sym typeface="Symbol"/>
              </a:rPr>
              <a:t></a:t>
            </a:r>
            <a:r>
              <a:rPr lang="en-US" dirty="0"/>
              <a:t> transmittance of a clear atmosphere taking into account water vapor and Rayleigh scattering and water vapor absorption, </a:t>
            </a:r>
            <a:r>
              <a:rPr lang="en-US" i="1" dirty="0"/>
              <a:t>n</a:t>
            </a:r>
            <a:r>
              <a:rPr lang="en-US" dirty="0"/>
              <a:t> fractional cloud amount, </a:t>
            </a:r>
            <a:r>
              <a:rPr lang="en-US" i="1" dirty="0" err="1"/>
              <a:t>I</a:t>
            </a:r>
            <a:r>
              <a:rPr lang="en-US" i="1" baseline="-25000" dirty="0" err="1"/>
              <a:t>m</a:t>
            </a:r>
            <a:r>
              <a:rPr lang="en-US" dirty="0"/>
              <a:t> mean target brightness, </a:t>
            </a:r>
            <a:r>
              <a:rPr lang="en-US" i="1" dirty="0" err="1"/>
              <a:t>I</a:t>
            </a:r>
            <a:r>
              <a:rPr lang="en-US" i="1" baseline="-25000" dirty="0" err="1"/>
              <a:t>cld</a:t>
            </a:r>
            <a:r>
              <a:rPr lang="en-US" dirty="0"/>
              <a:t> mean cloud brightness, </a:t>
            </a:r>
            <a:r>
              <a:rPr lang="en-US" i="1" dirty="0"/>
              <a:t>B</a:t>
            </a:r>
            <a:r>
              <a:rPr lang="en-US" dirty="0"/>
              <a:t> predicted clear brightness, </a:t>
            </a:r>
            <a:r>
              <a:rPr lang="en-US" i="1" dirty="0"/>
              <a:t>B</a:t>
            </a:r>
            <a:r>
              <a:rPr lang="en-US" i="1" baseline="-25000" dirty="0"/>
              <a:t>0</a:t>
            </a:r>
            <a:r>
              <a:rPr lang="en-US" dirty="0"/>
              <a:t> normalized clear brightness [=</a:t>
            </a:r>
            <a:r>
              <a:rPr lang="en-US" i="1" dirty="0"/>
              <a:t>B </a:t>
            </a:r>
            <a:r>
              <a:rPr lang="en-US" dirty="0"/>
              <a:t>(</a:t>
            </a:r>
            <a:r>
              <a:rPr lang="en-US" i="1" dirty="0">
                <a:sym typeface="Symbol"/>
              </a:rPr>
              <a:t></a:t>
            </a:r>
            <a:r>
              <a:rPr lang="en-US" dirty="0"/>
              <a:t>=45</a:t>
            </a:r>
            <a:r>
              <a:rPr lang="en-US" baseline="30000" dirty="0"/>
              <a:t>o</a:t>
            </a:r>
            <a:r>
              <a:rPr lang="en-US" dirty="0"/>
              <a:t>, </a:t>
            </a:r>
            <a:r>
              <a:rPr lang="en-US" i="1" dirty="0">
                <a:sym typeface="Symbol"/>
              </a:rPr>
              <a:t></a:t>
            </a:r>
            <a:r>
              <a:rPr lang="en-US" dirty="0"/>
              <a:t>=105</a:t>
            </a:r>
            <a:r>
              <a:rPr lang="en-US" baseline="30000" dirty="0"/>
              <a:t>o</a:t>
            </a:r>
            <a:r>
              <a:rPr lang="en-US" dirty="0"/>
              <a:t>)], and </a:t>
            </a:r>
            <a:r>
              <a:rPr lang="en-US" i="1" dirty="0"/>
              <a:t>a, b, c, d</a:t>
            </a:r>
            <a:r>
              <a:rPr lang="en-US" dirty="0"/>
              <a:t> and </a:t>
            </a:r>
            <a:r>
              <a:rPr lang="en-US" i="1" dirty="0"/>
              <a:t>e</a:t>
            </a:r>
            <a:r>
              <a:rPr lang="en-US" dirty="0"/>
              <a:t> regression coefficients.</a:t>
            </a:r>
          </a:p>
          <a:p>
            <a:pPr hangingPunct="0"/>
            <a:r>
              <a:rPr lang="en-US" dirty="0"/>
              <a:t>  </a:t>
            </a:r>
          </a:p>
          <a:p>
            <a:pPr hangingPunct="0"/>
            <a:r>
              <a:rPr lang="en-US" dirty="0"/>
              <a:t>The standard error is less than 10% of the mean daily insolation; it is better than 5% on clear days. </a:t>
            </a:r>
          </a:p>
          <a:p>
            <a:pPr hangingPunct="0"/>
            <a:r>
              <a:rPr lang="en-US" dirty="0"/>
              <a:t> </a:t>
            </a:r>
          </a:p>
          <a:p>
            <a:pPr hangingPunct="0"/>
            <a:r>
              <a:rPr lang="en-US" dirty="0"/>
              <a:t>The relative accuracy is greater for daily total than for hourly insolation on mostly clear days because of partial cancellation of random errors in the hourly values.  </a:t>
            </a:r>
          </a:p>
          <a:p>
            <a:pPr hangingPunct="0"/>
            <a:r>
              <a:rPr lang="en-US" dirty="0"/>
              <a:t> </a:t>
            </a:r>
          </a:p>
          <a:p>
            <a:endParaRPr lang="en-US" dirty="0"/>
          </a:p>
        </p:txBody>
      </p:sp>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447185044"/>
              </p:ext>
            </p:extLst>
          </p:nvPr>
        </p:nvGraphicFramePr>
        <p:xfrm>
          <a:off x="1752600" y="2057400"/>
          <a:ext cx="2333625" cy="485775"/>
        </p:xfrm>
        <a:graphic>
          <a:graphicData uri="http://schemas.openxmlformats.org/presentationml/2006/ole">
            <mc:AlternateContent xmlns:mc="http://schemas.openxmlformats.org/markup-compatibility/2006">
              <mc:Choice xmlns:v="urn:schemas-microsoft-com:vml" Requires="v">
                <p:oleObj spid="_x0000_s1065" name="Equation" r:id="rId3" imgW="2336800" imgH="482600" progId="Equation.3">
                  <p:embed/>
                </p:oleObj>
              </mc:Choice>
              <mc:Fallback>
                <p:oleObj name="Equation" r:id="rId3" imgW="2336800" imgH="482600" progId="Equation.3">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057400"/>
                        <a:ext cx="233362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736924399"/>
              </p:ext>
            </p:extLst>
          </p:nvPr>
        </p:nvGraphicFramePr>
        <p:xfrm>
          <a:off x="2057400" y="2438400"/>
          <a:ext cx="1819275" cy="504825"/>
        </p:xfrm>
        <a:graphic>
          <a:graphicData uri="http://schemas.openxmlformats.org/presentationml/2006/ole">
            <mc:AlternateContent xmlns:mc="http://schemas.openxmlformats.org/markup-compatibility/2006">
              <mc:Choice xmlns:v="urn:schemas-microsoft-com:vml" Requires="v">
                <p:oleObj spid="_x0000_s1066" name="Equation" r:id="rId5" imgW="1816100" imgH="508000" progId="Equation.3">
                  <p:embed/>
                </p:oleObj>
              </mc:Choice>
              <mc:Fallback>
                <p:oleObj name="Equation" r:id="rId5" imgW="1816100" imgH="508000" progId="Equation.3">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438400"/>
                        <a:ext cx="18192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810658851"/>
              </p:ext>
            </p:extLst>
          </p:nvPr>
        </p:nvGraphicFramePr>
        <p:xfrm>
          <a:off x="2057400" y="3048000"/>
          <a:ext cx="1743075" cy="504825"/>
        </p:xfrm>
        <a:graphic>
          <a:graphicData uri="http://schemas.openxmlformats.org/presentationml/2006/ole">
            <mc:AlternateContent xmlns:mc="http://schemas.openxmlformats.org/markup-compatibility/2006">
              <mc:Choice xmlns:v="urn:schemas-microsoft-com:vml" Requires="v">
                <p:oleObj spid="_x0000_s1067" name="Equation" r:id="rId7" imgW="1739900" imgH="508000" progId="Equation.3">
                  <p:embed/>
                </p:oleObj>
              </mc:Choice>
              <mc:Fallback>
                <p:oleObj name="Equation" r:id="rId7" imgW="1739900" imgH="508000" progId="Equation.3">
                  <p:embed/>
                  <p:pic>
                    <p:nvPicPr>
                      <p:cNvPr id="0"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048000"/>
                        <a:ext cx="17430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4895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001"/>
          <p:cNvPicPr>
            <a:picLocks noChangeAspect="1" noChangeArrowheads="1"/>
          </p:cNvPicPr>
          <p:nvPr/>
        </p:nvPicPr>
        <p:blipFill>
          <a:blip r:embed="rId3" cstate="print"/>
          <a:srcRect l="17097" t="21568" r="10953" b="15686"/>
          <a:stretch>
            <a:fillRect/>
          </a:stretch>
        </p:blipFill>
        <p:spPr bwMode="auto">
          <a:xfrm>
            <a:off x="762000" y="737937"/>
            <a:ext cx="7696200" cy="4876800"/>
          </a:xfrm>
          <a:prstGeom prst="rect">
            <a:avLst/>
          </a:prstGeom>
          <a:noFill/>
          <a:ln w="9525">
            <a:noFill/>
            <a:miter lim="800000"/>
            <a:headEnd/>
            <a:tailEnd/>
          </a:ln>
        </p:spPr>
      </p:pic>
      <p:sp>
        <p:nvSpPr>
          <p:cNvPr id="2" name="TextBox 1"/>
          <p:cNvSpPr txBox="1"/>
          <p:nvPr/>
        </p:nvSpPr>
        <p:spPr>
          <a:xfrm>
            <a:off x="1295400" y="6172200"/>
            <a:ext cx="1991699" cy="369332"/>
          </a:xfrm>
          <a:prstGeom prst="rect">
            <a:avLst/>
          </a:prstGeom>
          <a:noFill/>
        </p:spPr>
        <p:txBody>
          <a:bodyPr wrap="none" rtlCol="0">
            <a:spAutoFit/>
          </a:bodyPr>
          <a:lstStyle/>
          <a:p>
            <a:r>
              <a:rPr lang="en-US" dirty="0" smtClean="0"/>
              <a:t>After T. </a:t>
            </a:r>
            <a:r>
              <a:rPr lang="en-US" dirty="0" err="1" smtClean="0"/>
              <a:t>Schmugge</a:t>
            </a:r>
            <a:r>
              <a:rPr lang="en-US" dirty="0" smtClean="0"/>
              <a:t> </a:t>
            </a:r>
            <a:endParaRPr lang="en-US" dirty="0"/>
          </a:p>
        </p:txBody>
      </p:sp>
    </p:spTree>
    <p:extLst>
      <p:ext uri="{BB962C8B-B14F-4D97-AF65-F5344CB8AC3E}">
        <p14:creationId xmlns:p14="http://schemas.microsoft.com/office/powerpoint/2010/main" val="39697559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endParaRPr lang="en-US" dirty="0"/>
          </a:p>
        </p:txBody>
      </p:sp>
      <p:sp>
        <p:nvSpPr>
          <p:cNvPr id="22" name="Content Placeholder 21"/>
          <p:cNvSpPr>
            <a:spLocks noGrp="1"/>
          </p:cNvSpPr>
          <p:nvPr>
            <p:ph idx="1"/>
          </p:nvPr>
        </p:nvSpPr>
        <p:spPr/>
        <p:txBody>
          <a:bodyPr>
            <a:normAutofit fontScale="47500" lnSpcReduction="20000"/>
          </a:bodyPr>
          <a:lstStyle/>
          <a:p>
            <a:r>
              <a:rPr lang="en-US" b="1" dirty="0" smtClean="0"/>
              <a:t>LW Techniques</a:t>
            </a:r>
          </a:p>
          <a:p>
            <a:r>
              <a:rPr lang="en-US" b="1" dirty="0" smtClean="0"/>
              <a:t>Fu </a:t>
            </a:r>
            <a:r>
              <a:rPr lang="en-US" b="1" dirty="0" err="1" smtClean="0"/>
              <a:t>Liou</a:t>
            </a:r>
            <a:r>
              <a:rPr lang="en-US" b="1" dirty="0" smtClean="0"/>
              <a:t>-used in CERES Processing</a:t>
            </a:r>
          </a:p>
          <a:p>
            <a:r>
              <a:rPr lang="en-US" b="1" dirty="0" smtClean="0"/>
              <a:t>GEWEX SRB-Gupta (1989); Gupta et al. (1992</a:t>
            </a:r>
          </a:p>
          <a:p>
            <a:r>
              <a:rPr lang="en-US" b="1" dirty="0" smtClean="0"/>
              <a:t>LW </a:t>
            </a:r>
            <a:r>
              <a:rPr lang="en-US" b="1" dirty="0" err="1" smtClean="0"/>
              <a:t>radiative</a:t>
            </a:r>
            <a:r>
              <a:rPr lang="en-US" b="1" dirty="0" smtClean="0"/>
              <a:t> fluxes are computed using a fast parameterization with inputs from the ISCCP datasets.</a:t>
            </a:r>
            <a:endParaRPr lang="en-US" dirty="0" smtClean="0"/>
          </a:p>
          <a:p>
            <a:r>
              <a:rPr lang="en-US" b="1" dirty="0" smtClean="0"/>
              <a:t>LWDWN is computed as </a:t>
            </a:r>
            <a:endParaRPr lang="en-US" dirty="0" smtClean="0"/>
          </a:p>
          <a:p>
            <a:r>
              <a:rPr lang="en-US" b="1" dirty="0" smtClean="0"/>
              <a:t>LWDWN = LWCS + F2 * AC</a:t>
            </a:r>
            <a:endParaRPr lang="en-US" dirty="0" smtClean="0"/>
          </a:p>
          <a:p>
            <a:r>
              <a:rPr lang="en-US" b="1" dirty="0" smtClean="0"/>
              <a:t>where LWCS is the clear-sky LWDWN</a:t>
            </a:r>
            <a:endParaRPr lang="en-US" dirty="0" smtClean="0"/>
          </a:p>
          <a:p>
            <a:r>
              <a:rPr lang="en-US" b="1" dirty="0" smtClean="0"/>
              <a:t>F2 is the cloud forcing factor, and AC is the fractional cloud cover. </a:t>
            </a:r>
            <a:endParaRPr lang="en-US" dirty="0" smtClean="0"/>
          </a:p>
          <a:p>
            <a:r>
              <a:rPr lang="en-US" b="1" dirty="0" smtClean="0"/>
              <a:t>LW cloud forcing is the difference between the total-sky net LW flux and the clear-sky net LW flux. </a:t>
            </a:r>
            <a:endParaRPr lang="en-US" dirty="0" smtClean="0"/>
          </a:p>
          <a:p>
            <a:r>
              <a:rPr lang="en-US" b="1" dirty="0" smtClean="0"/>
              <a:t>LWNET is computed as </a:t>
            </a:r>
            <a:endParaRPr lang="en-US" dirty="0" smtClean="0"/>
          </a:p>
          <a:p>
            <a:r>
              <a:rPr lang="en-US" b="1" dirty="0" smtClean="0"/>
              <a:t>LWNET = LWDWN - SIGMA * TS**4</a:t>
            </a:r>
            <a:endParaRPr lang="en-US" dirty="0" smtClean="0"/>
          </a:p>
          <a:p>
            <a:r>
              <a:rPr lang="en-US" b="1" dirty="0" smtClean="0"/>
              <a:t>where SIGMA is the Stefan-</a:t>
            </a:r>
            <a:r>
              <a:rPr lang="en-US" b="1" dirty="0" err="1" smtClean="0"/>
              <a:t>Boltzman</a:t>
            </a:r>
            <a:r>
              <a:rPr lang="en-US" b="1" dirty="0" smtClean="0"/>
              <a:t> constant (5.67E-08 W/(m**2 K**4)), and TS is the surface temperature. </a:t>
            </a:r>
            <a:endParaRPr lang="en-US" dirty="0" smtClean="0"/>
          </a:p>
          <a:p>
            <a:r>
              <a:rPr lang="en-US" b="1" dirty="0" smtClean="0"/>
              <a:t>Cloud-base pressure is obtained by combining cloud-top pressure (from ISCCP) with </a:t>
            </a:r>
            <a:r>
              <a:rPr lang="en-US" b="1" dirty="0" err="1" smtClean="0"/>
              <a:t>climatological</a:t>
            </a:r>
            <a:r>
              <a:rPr lang="en-US" b="1" dirty="0" smtClean="0"/>
              <a:t> estimates of cloud thickness which depend upon cloud height and latitude.</a:t>
            </a:r>
            <a:endParaRPr lang="en-US" dirty="0" smtClean="0"/>
          </a:p>
          <a:p>
            <a:r>
              <a:rPr lang="en-US" b="1" dirty="0" smtClean="0"/>
              <a:t>Details of the development of the parameterizations of LWCS and F2 in terms of the meteorological parameters are given in Gupta (1989) and Gupta et al. (1992).   </a:t>
            </a:r>
            <a:endParaRPr lang="en-US" dirty="0" smtClean="0"/>
          </a:p>
          <a:p>
            <a:r>
              <a:rPr lang="en-US" b="1" dirty="0" smtClean="0"/>
              <a:t>  </a:t>
            </a:r>
            <a:endParaRPr lang="en-US" dirty="0"/>
          </a:p>
        </p:txBody>
      </p:sp>
    </p:spTree>
    <p:extLst>
      <p:ext uri="{BB962C8B-B14F-4D97-AF65-F5344CB8AC3E}">
        <p14:creationId xmlns:p14="http://schemas.microsoft.com/office/powerpoint/2010/main" val="1823902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fig003"/>
          <p:cNvPicPr>
            <a:picLocks noChangeAspect="1" noChangeArrowheads="1"/>
          </p:cNvPicPr>
          <p:nvPr/>
        </p:nvPicPr>
        <p:blipFill>
          <a:blip r:embed="rId3" cstate="print"/>
          <a:srcRect l="31372" t="15672" r="16667" b="18790"/>
          <a:stretch>
            <a:fillRect/>
          </a:stretch>
        </p:blipFill>
        <p:spPr bwMode="auto">
          <a:xfrm>
            <a:off x="2209800" y="228600"/>
            <a:ext cx="4038600" cy="6400800"/>
          </a:xfrm>
          <a:prstGeom prst="rect">
            <a:avLst/>
          </a:prstGeom>
          <a:noFill/>
          <a:ln w="9525">
            <a:noFill/>
            <a:miter lim="800000"/>
            <a:headEnd/>
            <a:tailEnd/>
          </a:ln>
        </p:spPr>
      </p:pic>
    </p:spTree>
    <p:extLst>
      <p:ext uri="{BB962C8B-B14F-4D97-AF65-F5344CB8AC3E}">
        <p14:creationId xmlns:p14="http://schemas.microsoft.com/office/powerpoint/2010/main" val="10440564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fig004"/>
          <p:cNvPicPr>
            <a:picLocks noChangeAspect="1" noChangeArrowheads="1"/>
          </p:cNvPicPr>
          <p:nvPr/>
        </p:nvPicPr>
        <p:blipFill>
          <a:blip r:embed="rId3" cstate="print"/>
          <a:srcRect l="15227" t="21568" r="4987" b="7843"/>
          <a:stretch>
            <a:fillRect/>
          </a:stretch>
        </p:blipFill>
        <p:spPr bwMode="auto">
          <a:xfrm>
            <a:off x="304800" y="381000"/>
            <a:ext cx="8534400" cy="5486400"/>
          </a:xfrm>
          <a:prstGeom prst="rect">
            <a:avLst/>
          </a:prstGeom>
          <a:noFill/>
          <a:ln w="9525">
            <a:noFill/>
            <a:miter lim="800000"/>
            <a:headEnd/>
            <a:tailEnd/>
          </a:ln>
        </p:spPr>
      </p:pic>
    </p:spTree>
    <p:extLst>
      <p:ext uri="{BB962C8B-B14F-4D97-AF65-F5344CB8AC3E}">
        <p14:creationId xmlns:p14="http://schemas.microsoft.com/office/powerpoint/2010/main" val="33013729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fig005"/>
          <p:cNvPicPr>
            <a:picLocks noChangeAspect="1" noChangeArrowheads="1"/>
          </p:cNvPicPr>
          <p:nvPr/>
        </p:nvPicPr>
        <p:blipFill>
          <a:blip r:embed="rId3" cstate="print"/>
          <a:srcRect l="18790" t="10785" r="9973" b="3922"/>
          <a:stretch>
            <a:fillRect/>
          </a:stretch>
        </p:blipFill>
        <p:spPr bwMode="auto">
          <a:xfrm>
            <a:off x="1066800" y="304800"/>
            <a:ext cx="7620000" cy="5867400"/>
          </a:xfrm>
          <a:prstGeom prst="rect">
            <a:avLst/>
          </a:prstGeom>
          <a:noFill/>
          <a:ln w="9525">
            <a:noFill/>
            <a:miter lim="800000"/>
            <a:headEnd/>
            <a:tailEnd/>
          </a:ln>
        </p:spPr>
      </p:pic>
    </p:spTree>
    <p:extLst>
      <p:ext uri="{BB962C8B-B14F-4D97-AF65-F5344CB8AC3E}">
        <p14:creationId xmlns:p14="http://schemas.microsoft.com/office/powerpoint/2010/main" val="41468321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372600" cy="15050274"/>
          </a:xfrm>
          <a:prstGeom prst="rect">
            <a:avLst/>
          </a:prstGeom>
        </p:spPr>
        <p:txBody>
          <a:bodyPr wrap="square">
            <a:spAutoFit/>
          </a:bodyPr>
          <a:lstStyle/>
          <a:p>
            <a:r>
              <a:rPr lang="en-US" dirty="0" smtClean="0"/>
              <a:t>clear and cloudy skies are determined by matching the</a:t>
            </a:r>
          </a:p>
          <a:p>
            <a:r>
              <a:rPr lang="en-US" dirty="0" smtClean="0"/>
              <a:t>satellite-observed clear and cloudy shortwave TOA </a:t>
            </a:r>
            <a:r>
              <a:rPr lang="en-US" dirty="0" err="1" smtClean="0"/>
              <a:t>albedos</a:t>
            </a:r>
            <a:r>
              <a:rPr lang="en-US" dirty="0" smtClean="0"/>
              <a:t>,</a:t>
            </a:r>
          </a:p>
          <a:p>
            <a:r>
              <a:rPr lang="en-US" dirty="0" smtClean="0"/>
              <a:t>respectively. For a given solar zenith angle, surface</a:t>
            </a:r>
          </a:p>
          <a:p>
            <a:r>
              <a:rPr lang="en-US" dirty="0" err="1" smtClean="0"/>
              <a:t>albedo</a:t>
            </a:r>
            <a:r>
              <a:rPr lang="en-US" dirty="0" smtClean="0"/>
              <a:t> and amount of ozone and water vapor, the matching</a:t>
            </a:r>
          </a:p>
          <a:p>
            <a:r>
              <a:rPr lang="en-US" dirty="0" smtClean="0"/>
              <a:t>process involves the adjustment of the aerosol optical</a:t>
            </a:r>
          </a:p>
          <a:p>
            <a:r>
              <a:rPr lang="en-US" dirty="0" smtClean="0"/>
              <a:t>depth for clear sky and that of the cloud optical depth for</a:t>
            </a:r>
          </a:p>
          <a:p>
            <a:r>
              <a:rPr lang="en-US" dirty="0" smtClean="0"/>
              <a:t>cloudy sky. For example, for GCIP/GAPP, the </a:t>
            </a:r>
            <a:r>
              <a:rPr lang="en-US" dirty="0" err="1" smtClean="0"/>
              <a:t>satelliteobserved</a:t>
            </a:r>
            <a:endParaRPr lang="en-US" dirty="0" smtClean="0"/>
          </a:p>
          <a:p>
            <a:r>
              <a:rPr lang="en-US" dirty="0" smtClean="0"/>
              <a:t>TOA shortwave </a:t>
            </a:r>
            <a:r>
              <a:rPr lang="en-US" dirty="0" err="1" smtClean="0"/>
              <a:t>albedo</a:t>
            </a:r>
            <a:r>
              <a:rPr lang="en-US" dirty="0" smtClean="0"/>
              <a:t> is obtained from the</a:t>
            </a:r>
          </a:p>
          <a:p>
            <a:r>
              <a:rPr lang="en-US" dirty="0" smtClean="0"/>
              <a:t>visible (0.55–0</a:t>
            </a:r>
            <a:r>
              <a:rPr lang="en-US" i="1" dirty="0" smtClean="0"/>
              <a:t>.75μm) radiance measured by the imager</a:t>
            </a:r>
          </a:p>
          <a:p>
            <a:r>
              <a:rPr lang="en-US" dirty="0" smtClean="0"/>
              <a:t>instrument onboard the GOES satellites through spectral</a:t>
            </a:r>
          </a:p>
          <a:p>
            <a:r>
              <a:rPr lang="en-US" dirty="0" smtClean="0"/>
              <a:t>and angular transformations (Zhou </a:t>
            </a:r>
            <a:r>
              <a:rPr lang="en-US" i="1" dirty="0" smtClean="0"/>
              <a:t>et al., 1996). The </a:t>
            </a:r>
            <a:r>
              <a:rPr lang="en-US" i="1" dirty="0" err="1" smtClean="0"/>
              <a:t>clearsky</a:t>
            </a:r>
            <a:endParaRPr lang="en-US" i="1" dirty="0" smtClean="0"/>
          </a:p>
          <a:p>
            <a:r>
              <a:rPr lang="en-US" dirty="0" smtClean="0"/>
              <a:t>radiance as observed by the satellite is affected both</a:t>
            </a:r>
          </a:p>
          <a:p>
            <a:r>
              <a:rPr lang="en-US" dirty="0" smtClean="0"/>
              <a:t>by the surface </a:t>
            </a:r>
            <a:r>
              <a:rPr lang="en-US" dirty="0" err="1" smtClean="0"/>
              <a:t>albedo</a:t>
            </a:r>
            <a:r>
              <a:rPr lang="en-US" dirty="0" smtClean="0"/>
              <a:t> and the intervening atmosphere. It is</a:t>
            </a:r>
          </a:p>
          <a:p>
            <a:r>
              <a:rPr lang="en-US" dirty="0" smtClean="0"/>
              <a:t>quite difficult to separate the affects of each independently.</a:t>
            </a:r>
          </a:p>
          <a:p>
            <a:r>
              <a:rPr lang="en-US" dirty="0" smtClean="0"/>
              <a:t>Therefore, at times, information on surface </a:t>
            </a:r>
            <a:r>
              <a:rPr lang="en-US" dirty="0" err="1" smtClean="0"/>
              <a:t>albedo</a:t>
            </a:r>
            <a:r>
              <a:rPr lang="en-US" dirty="0" smtClean="0"/>
              <a:t> is taken</a:t>
            </a:r>
          </a:p>
          <a:p>
            <a:r>
              <a:rPr lang="en-US" dirty="0" smtClean="0"/>
              <a:t>from independent sources or estimated from the “clearest”</a:t>
            </a:r>
          </a:p>
          <a:p>
            <a:r>
              <a:rPr lang="en-US" dirty="0" smtClean="0"/>
              <a:t>shortwave TOA </a:t>
            </a:r>
            <a:r>
              <a:rPr lang="en-US" dirty="0" err="1" smtClean="0"/>
              <a:t>radiative</a:t>
            </a:r>
            <a:r>
              <a:rPr lang="en-US" dirty="0" smtClean="0"/>
              <a:t> flux (or </a:t>
            </a:r>
            <a:r>
              <a:rPr lang="en-US" dirty="0" err="1" smtClean="0"/>
              <a:t>albedo</a:t>
            </a:r>
            <a:r>
              <a:rPr lang="en-US" dirty="0" smtClean="0"/>
              <a:t>) observed</a:t>
            </a:r>
          </a:p>
          <a:p>
            <a:r>
              <a:rPr lang="en-US" dirty="0" smtClean="0"/>
              <a:t>over a number of days (clear-sky composite </a:t>
            </a:r>
            <a:r>
              <a:rPr lang="en-US" dirty="0" err="1" smtClean="0"/>
              <a:t>albedo</a:t>
            </a:r>
            <a:r>
              <a:rPr lang="en-US" dirty="0" smtClean="0"/>
              <a:t>), and</a:t>
            </a:r>
          </a:p>
          <a:p>
            <a:r>
              <a:rPr lang="en-US" dirty="0" smtClean="0"/>
              <a:t>then nominally corrected for Rayleigh scattering, aerosol</a:t>
            </a:r>
          </a:p>
          <a:p>
            <a:r>
              <a:rPr lang="en-US" dirty="0" smtClean="0"/>
              <a:t>extinction, and absorption by ozone and water vapor. Next,</a:t>
            </a:r>
          </a:p>
          <a:p>
            <a:r>
              <a:rPr lang="en-US" dirty="0" err="1" smtClean="0"/>
              <a:t>albedo</a:t>
            </a:r>
            <a:r>
              <a:rPr lang="en-US" dirty="0" smtClean="0"/>
              <a:t>-transmittance pairs are selected from the lookup</a:t>
            </a:r>
          </a:p>
          <a:p>
            <a:r>
              <a:rPr lang="en-US" dirty="0" smtClean="0"/>
              <a:t>table according to the solar zenith angle, water vapor and</a:t>
            </a:r>
          </a:p>
          <a:p>
            <a:r>
              <a:rPr lang="en-US" dirty="0" smtClean="0"/>
              <a:t>ozone amount, and are combined with the surface </a:t>
            </a:r>
            <a:r>
              <a:rPr lang="en-US" dirty="0" err="1" smtClean="0"/>
              <a:t>albedo</a:t>
            </a:r>
            <a:r>
              <a:rPr lang="en-US" dirty="0" smtClean="0"/>
              <a:t> to</a:t>
            </a:r>
          </a:p>
          <a:p>
            <a:r>
              <a:rPr lang="en-US" dirty="0" smtClean="0"/>
              <a:t>yield shortwave TOA </a:t>
            </a:r>
            <a:r>
              <a:rPr lang="en-US" dirty="0" err="1" smtClean="0"/>
              <a:t>albedos</a:t>
            </a:r>
            <a:r>
              <a:rPr lang="en-US" dirty="0" smtClean="0"/>
              <a:t>. One set of pairs is for varying</a:t>
            </a:r>
          </a:p>
          <a:p>
            <a:r>
              <a:rPr lang="en-US" dirty="0" smtClean="0"/>
              <a:t>values of aerosol optical depth (clear atmosphere), and</a:t>
            </a:r>
          </a:p>
          <a:p>
            <a:r>
              <a:rPr lang="en-US" dirty="0" smtClean="0"/>
              <a:t>the other is for varying values of cloud optical depth (cloudy</a:t>
            </a:r>
          </a:p>
          <a:p>
            <a:r>
              <a:rPr lang="en-US" dirty="0" smtClean="0"/>
              <a:t>atmosphere). Finally, the shortwave </a:t>
            </a:r>
            <a:r>
              <a:rPr lang="en-US" dirty="0" err="1" smtClean="0"/>
              <a:t>albedos</a:t>
            </a:r>
            <a:r>
              <a:rPr lang="en-US" dirty="0" smtClean="0"/>
              <a:t> derived from</a:t>
            </a:r>
          </a:p>
          <a:p>
            <a:r>
              <a:rPr lang="en-US" dirty="0" smtClean="0"/>
              <a:t>the instantaneous satellite-observed clear-sky and </a:t>
            </a:r>
            <a:r>
              <a:rPr lang="en-US" dirty="0" err="1" smtClean="0"/>
              <a:t>cloudysky</a:t>
            </a:r>
            <a:endParaRPr lang="en-US" dirty="0" smtClean="0"/>
          </a:p>
          <a:p>
            <a:r>
              <a:rPr lang="en-US" dirty="0" smtClean="0"/>
              <a:t>radiances are matched with the clear and cloudy sets</a:t>
            </a:r>
          </a:p>
          <a:p>
            <a:r>
              <a:rPr lang="en-US" dirty="0" smtClean="0"/>
              <a:t>of </a:t>
            </a:r>
            <a:r>
              <a:rPr lang="en-US" dirty="0" err="1" smtClean="0"/>
              <a:t>albedo</a:t>
            </a:r>
            <a:r>
              <a:rPr lang="en-US" dirty="0" smtClean="0"/>
              <a:t>-transmittance pairs and clear-sky and cloudy-sky</a:t>
            </a:r>
          </a:p>
          <a:p>
            <a:r>
              <a:rPr lang="en-US" dirty="0" smtClean="0"/>
              <a:t>transmittances, and from these, clear-sky and cloudy-sky</a:t>
            </a:r>
          </a:p>
          <a:p>
            <a:r>
              <a:rPr lang="en-US" dirty="0" smtClean="0"/>
              <a:t>fluxes are obtained. The clear-sky and cloudy-sky fluxes</a:t>
            </a:r>
          </a:p>
          <a:p>
            <a:r>
              <a:rPr lang="en-US" dirty="0" smtClean="0"/>
              <a:t>are then weighted according to the cloud cover (defined as</a:t>
            </a:r>
          </a:p>
          <a:p>
            <a:r>
              <a:rPr lang="en-US" dirty="0" smtClean="0"/>
              <a:t>the ratio of number of cloudy pixels to the total number</a:t>
            </a:r>
          </a:p>
          <a:p>
            <a:r>
              <a:rPr lang="en-US" dirty="0" smtClean="0"/>
              <a:t>of pixels) to determine the all-sky fluxes. The implementation</a:t>
            </a:r>
          </a:p>
          <a:p>
            <a:r>
              <a:rPr lang="en-US" dirty="0" smtClean="0"/>
              <a:t>of the model requires preprocessing of the satellite</a:t>
            </a:r>
          </a:p>
          <a:p>
            <a:r>
              <a:rPr lang="en-US" dirty="0" smtClean="0"/>
              <a:t>data and separation of clear and cloudy radiances. The</a:t>
            </a:r>
          </a:p>
          <a:p>
            <a:r>
              <a:rPr lang="en-US" dirty="0" smtClean="0"/>
              <a:t>ISCCP D1 and DX data sets provide such information.</a:t>
            </a:r>
          </a:p>
          <a:p>
            <a:r>
              <a:rPr lang="en-US" dirty="0" smtClean="0"/>
              <a:t>When original satellite observations are used, there is a need</a:t>
            </a:r>
          </a:p>
          <a:p>
            <a:r>
              <a:rPr lang="en-US" dirty="0" smtClean="0"/>
              <a:t>to first separate between clear and cloudy pixels. For the</a:t>
            </a:r>
          </a:p>
          <a:p>
            <a:r>
              <a:rPr lang="en-US" dirty="0" smtClean="0"/>
              <a:t>GCIP/GAPP product, this is performed at NOAA/NESDIS</a:t>
            </a:r>
          </a:p>
          <a:p>
            <a:r>
              <a:rPr lang="en-US" dirty="0" smtClean="0"/>
              <a:t>(</a:t>
            </a:r>
            <a:r>
              <a:rPr lang="en-US" dirty="0" err="1" smtClean="0"/>
              <a:t>Tarpley</a:t>
            </a:r>
            <a:r>
              <a:rPr lang="en-US" dirty="0" smtClean="0"/>
              <a:t> </a:t>
            </a:r>
            <a:r>
              <a:rPr lang="en-US" i="1" dirty="0" smtClean="0"/>
              <a:t>et al., 1996). The Clouds and Earth’s Radiant</a:t>
            </a:r>
          </a:p>
          <a:p>
            <a:r>
              <a:rPr lang="en-US" dirty="0" smtClean="0"/>
              <a:t>Energy System (CERES) instrument on board several Earth</a:t>
            </a:r>
          </a:p>
          <a:p>
            <a:r>
              <a:rPr lang="en-US" dirty="0" smtClean="0"/>
              <a:t>Observing System (EOS) satellites from NASA’s Earth</a:t>
            </a:r>
          </a:p>
          <a:p>
            <a:r>
              <a:rPr lang="en-US" dirty="0" smtClean="0"/>
              <a:t>Science Enterprise (ESE) program provides an opportunity</a:t>
            </a:r>
          </a:p>
          <a:p>
            <a:r>
              <a:rPr lang="en-US" dirty="0" smtClean="0"/>
              <a:t>for deriving accurate estimate of SW fluxes (</a:t>
            </a:r>
            <a:r>
              <a:rPr lang="en-US" dirty="0" err="1" smtClean="0"/>
              <a:t>Wielicki</a:t>
            </a:r>
            <a:endParaRPr lang="en-US" dirty="0" smtClean="0"/>
          </a:p>
          <a:p>
            <a:r>
              <a:rPr lang="en-US" i="1" dirty="0" smtClean="0"/>
              <a:t>et al., 1995). CERES provides a direct measurement of</a:t>
            </a:r>
          </a:p>
          <a:p>
            <a:r>
              <a:rPr lang="en-US" dirty="0" smtClean="0"/>
              <a:t>TOA broadband reflectance and augments this measurement</a:t>
            </a:r>
          </a:p>
          <a:p>
            <a:r>
              <a:rPr lang="en-US" dirty="0" smtClean="0"/>
              <a:t>with higher resolution retrievals of atmospheric, cloud, and</a:t>
            </a:r>
          </a:p>
          <a:p>
            <a:r>
              <a:rPr lang="en-US" dirty="0" smtClean="0"/>
              <a:t>aerosol properties to estimate </a:t>
            </a:r>
            <a:r>
              <a:rPr lang="en-US" dirty="0" err="1" smtClean="0"/>
              <a:t>radiative</a:t>
            </a:r>
            <a:r>
              <a:rPr lang="en-US" dirty="0" smtClean="0"/>
              <a:t> fluxes. The Surface</a:t>
            </a:r>
          </a:p>
          <a:p>
            <a:r>
              <a:rPr lang="en-US" dirty="0" smtClean="0"/>
              <a:t>and Atmospheric Radiation Budget (SARB) component of</a:t>
            </a:r>
          </a:p>
          <a:p>
            <a:r>
              <a:rPr lang="en-US" dirty="0" smtClean="0"/>
              <a:t>CERES computes the surface and atmospheric fluxes by</a:t>
            </a:r>
          </a:p>
          <a:p>
            <a:r>
              <a:rPr lang="en-US" dirty="0" smtClean="0"/>
              <a:t>iterating retrieved atmospheric properties with the measured</a:t>
            </a:r>
          </a:p>
          <a:p>
            <a:r>
              <a:rPr lang="en-US" dirty="0" smtClean="0"/>
              <a:t>TOA flux</a:t>
            </a:r>
            <a:endParaRPr lang="en-US" dirty="0"/>
          </a:p>
        </p:txBody>
      </p:sp>
    </p:spTree>
    <p:extLst>
      <p:ext uri="{BB962C8B-B14F-4D97-AF65-F5344CB8AC3E}">
        <p14:creationId xmlns:p14="http://schemas.microsoft.com/office/powerpoint/2010/main" val="4284225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0"/>
            <a:ext cx="8305800" cy="1477328"/>
          </a:xfrm>
          <a:prstGeom prst="rect">
            <a:avLst/>
          </a:prstGeom>
        </p:spPr>
        <p:txBody>
          <a:bodyPr wrap="square">
            <a:spAutoFit/>
          </a:bodyPr>
          <a:lstStyle/>
          <a:p>
            <a:r>
              <a:rPr lang="en-US" dirty="0" smtClean="0"/>
              <a:t>Absorption of solar radiation in the cloudless atmosphere</a:t>
            </a:r>
          </a:p>
          <a:p>
            <a:r>
              <a:rPr lang="en-US" dirty="0" smtClean="0"/>
              <a:t>is mostly from ozone, water vapor, carbon dioxide, and</a:t>
            </a:r>
          </a:p>
          <a:p>
            <a:r>
              <a:rPr lang="en-US" dirty="0" smtClean="0"/>
              <a:t>oxygen. Clouds may absorb up to 20% of solar radiation.</a:t>
            </a:r>
          </a:p>
          <a:p>
            <a:endParaRPr lang="en-US" b="1" dirty="0" smtClean="0"/>
          </a:p>
          <a:p>
            <a:endParaRPr lang="en-US" b="1" dirty="0" smtClean="0"/>
          </a:p>
        </p:txBody>
      </p:sp>
      <p:sp>
        <p:nvSpPr>
          <p:cNvPr id="4" name="Rectangle 3"/>
          <p:cNvSpPr/>
          <p:nvPr/>
        </p:nvSpPr>
        <p:spPr>
          <a:xfrm>
            <a:off x="0" y="1295400"/>
            <a:ext cx="9067800" cy="6186309"/>
          </a:xfrm>
          <a:prstGeom prst="rect">
            <a:avLst/>
          </a:prstGeom>
        </p:spPr>
        <p:txBody>
          <a:bodyPr wrap="square">
            <a:spAutoFit/>
          </a:bodyPr>
          <a:lstStyle/>
          <a:p>
            <a:r>
              <a:rPr lang="en-US" dirty="0" smtClean="0"/>
              <a:t>Modeling Solar Radiation</a:t>
            </a:r>
          </a:p>
          <a:p>
            <a:r>
              <a:rPr lang="en-US" dirty="0" smtClean="0"/>
              <a:t>Apart from astronomical and geographical factors (latitude,</a:t>
            </a:r>
          </a:p>
          <a:p>
            <a:r>
              <a:rPr lang="en-US" dirty="0" smtClean="0"/>
              <a:t>elevation), </a:t>
            </a:r>
            <a:r>
              <a:rPr lang="en-US" i="1" dirty="0" smtClean="0"/>
              <a:t>K ↓ is influenced by cloud, turbidity, absorption,</a:t>
            </a:r>
          </a:p>
          <a:p>
            <a:r>
              <a:rPr lang="en-US" dirty="0" smtClean="0"/>
              <a:t>and scattering. Empirical models based on these factors</a:t>
            </a:r>
          </a:p>
          <a:p>
            <a:r>
              <a:rPr lang="en-US" dirty="0" smtClean="0"/>
              <a:t>or other </a:t>
            </a:r>
            <a:r>
              <a:rPr lang="en-US" dirty="0" err="1" smtClean="0"/>
              <a:t>climatological</a:t>
            </a:r>
            <a:r>
              <a:rPr lang="en-US" dirty="0" smtClean="0"/>
              <a:t> variables have been developed</a:t>
            </a:r>
          </a:p>
          <a:p>
            <a:r>
              <a:rPr lang="en-US" dirty="0" smtClean="0"/>
              <a:t>by several investigators including </a:t>
            </a:r>
            <a:r>
              <a:rPr lang="en-US" dirty="0" err="1" smtClean="0"/>
              <a:t>Kasten</a:t>
            </a:r>
            <a:r>
              <a:rPr lang="en-US" dirty="0" smtClean="0"/>
              <a:t> (1983), Thornton</a:t>
            </a:r>
          </a:p>
          <a:p>
            <a:r>
              <a:rPr lang="en-US" dirty="0" smtClean="0"/>
              <a:t>and Running (1999), and Meza and </a:t>
            </a:r>
            <a:r>
              <a:rPr lang="en-US" dirty="0" err="1" smtClean="0"/>
              <a:t>Varas</a:t>
            </a:r>
            <a:r>
              <a:rPr lang="en-US" dirty="0" smtClean="0"/>
              <a:t> (2000). Methods</a:t>
            </a:r>
          </a:p>
          <a:p>
            <a:r>
              <a:rPr lang="en-US" dirty="0" smtClean="0"/>
              <a:t>for calculating instantaneous values of </a:t>
            </a:r>
            <a:r>
              <a:rPr lang="en-US" i="1" dirty="0" smtClean="0"/>
              <a:t>K ↓ are given by</a:t>
            </a:r>
          </a:p>
          <a:p>
            <a:r>
              <a:rPr lang="en-US" dirty="0" smtClean="0"/>
              <a:t>Campbell and Norman (1998). Methods using observations</a:t>
            </a:r>
          </a:p>
          <a:p>
            <a:r>
              <a:rPr lang="en-US" dirty="0" smtClean="0"/>
              <a:t>of sunshine hours or cloud cover can be very effective for</a:t>
            </a:r>
          </a:p>
          <a:p>
            <a:r>
              <a:rPr lang="en-US" dirty="0" smtClean="0"/>
              <a:t>estimating </a:t>
            </a:r>
            <a:r>
              <a:rPr lang="en-US" i="1" dirty="0" smtClean="0"/>
              <a:t>K ↓ for monthly mean or other longer period</a:t>
            </a:r>
          </a:p>
          <a:p>
            <a:r>
              <a:rPr lang="en-US" dirty="0" smtClean="0"/>
              <a:t>calculations. </a:t>
            </a:r>
            <a:r>
              <a:rPr lang="en-US" dirty="0" err="1" smtClean="0"/>
              <a:t>Iziomon</a:t>
            </a:r>
            <a:r>
              <a:rPr lang="en-US" dirty="0" smtClean="0"/>
              <a:t> and Mayer (2001) concluded that</a:t>
            </a:r>
          </a:p>
          <a:p>
            <a:r>
              <a:rPr lang="en-US" dirty="0" smtClean="0"/>
              <a:t>the Angstrom–Prescott formula agreed with observations</a:t>
            </a:r>
          </a:p>
          <a:p>
            <a:r>
              <a:rPr lang="en-US" dirty="0" smtClean="0"/>
              <a:t>within 2.5% for a lowland site and 3.4% for a mountain</a:t>
            </a:r>
          </a:p>
          <a:p>
            <a:r>
              <a:rPr lang="en-US" dirty="0" smtClean="0"/>
              <a:t>site when its empirical coefficients were calibrated for the</a:t>
            </a:r>
          </a:p>
          <a:p>
            <a:r>
              <a:rPr lang="en-US" dirty="0" smtClean="0"/>
              <a:t>sites. The formula is:</a:t>
            </a:r>
          </a:p>
          <a:p>
            <a:r>
              <a:rPr lang="en-US" i="1" dirty="0" smtClean="0"/>
              <a:t>K ↓</a:t>
            </a:r>
          </a:p>
          <a:p>
            <a:r>
              <a:rPr lang="en-US" i="1" dirty="0" smtClean="0"/>
              <a:t>E0</a:t>
            </a:r>
          </a:p>
          <a:p>
            <a:r>
              <a:rPr lang="en-US" dirty="0" smtClean="0"/>
              <a:t>= </a:t>
            </a:r>
            <a:r>
              <a:rPr lang="en-US" i="1" dirty="0" smtClean="0"/>
              <a:t>A + B</a:t>
            </a:r>
          </a:p>
          <a:p>
            <a:endParaRPr lang="en-US" dirty="0" smtClean="0"/>
          </a:p>
          <a:p>
            <a:r>
              <a:rPr lang="en-US" i="1" dirty="0" smtClean="0"/>
              <a:t>S</a:t>
            </a:r>
          </a:p>
          <a:p>
            <a:r>
              <a:rPr lang="en-US" i="1" dirty="0" smtClean="0"/>
              <a:t>S0</a:t>
            </a:r>
            <a:endParaRPr lang="en-US" dirty="0"/>
          </a:p>
        </p:txBody>
      </p:sp>
    </p:spTree>
    <p:extLst>
      <p:ext uri="{BB962C8B-B14F-4D97-AF65-F5344CB8AC3E}">
        <p14:creationId xmlns:p14="http://schemas.microsoft.com/office/powerpoint/2010/main" val="2466033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8750" t="29167" r="31250" b="12500"/>
          <a:stretch>
            <a:fillRect/>
          </a:stretch>
        </p:blipFill>
        <p:spPr bwMode="auto">
          <a:xfrm>
            <a:off x="838200" y="381000"/>
            <a:ext cx="8305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954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8750" t="29167" r="44532" b="30208"/>
          <a:stretch>
            <a:fillRect/>
          </a:stretch>
        </p:blipFill>
        <p:spPr bwMode="auto">
          <a:xfrm>
            <a:off x="175846" y="110247"/>
            <a:ext cx="8739554" cy="680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829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0156" t="28125" r="19531" b="12500"/>
          <a:stretch>
            <a:fillRect/>
          </a:stretch>
        </p:blipFill>
        <p:spPr bwMode="auto">
          <a:xfrm>
            <a:off x="136358" y="0"/>
            <a:ext cx="8714874"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6394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7969" t="29167" r="27344" b="37500"/>
          <a:stretch>
            <a:fillRect/>
          </a:stretch>
        </p:blipFill>
        <p:spPr bwMode="auto">
          <a:xfrm>
            <a:off x="0" y="1524000"/>
            <a:ext cx="8963023" cy="409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00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002"/>
          <p:cNvPicPr>
            <a:picLocks noChangeAspect="1" noChangeArrowheads="1"/>
          </p:cNvPicPr>
          <p:nvPr/>
        </p:nvPicPr>
        <p:blipFill>
          <a:blip r:embed="rId3" cstate="print"/>
          <a:srcRect l="28763" t="12746" r="9261" b="3922"/>
          <a:stretch>
            <a:fillRect/>
          </a:stretch>
        </p:blipFill>
        <p:spPr bwMode="auto">
          <a:xfrm>
            <a:off x="1371600" y="228600"/>
            <a:ext cx="6629400" cy="6477000"/>
          </a:xfrm>
          <a:prstGeom prst="rect">
            <a:avLst/>
          </a:prstGeom>
          <a:noFill/>
          <a:ln w="9525">
            <a:noFill/>
            <a:miter lim="800000"/>
            <a:headEnd/>
            <a:tailEnd/>
          </a:ln>
        </p:spPr>
      </p:pic>
    </p:spTree>
    <p:extLst>
      <p:ext uri="{BB962C8B-B14F-4D97-AF65-F5344CB8AC3E}">
        <p14:creationId xmlns:p14="http://schemas.microsoft.com/office/powerpoint/2010/main" val="27603410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4738"/>
            <a:ext cx="8458200" cy="8956298"/>
          </a:xfrm>
          <a:prstGeom prst="rect">
            <a:avLst/>
          </a:prstGeom>
        </p:spPr>
        <p:txBody>
          <a:bodyPr wrap="square">
            <a:spAutoFit/>
          </a:bodyPr>
          <a:lstStyle/>
          <a:p>
            <a:r>
              <a:rPr lang="en-US" dirty="0"/>
              <a:t>where </a:t>
            </a:r>
            <a:r>
              <a:rPr lang="en-US" i="1" dirty="0"/>
              <a:t>w is the </a:t>
            </a:r>
            <a:r>
              <a:rPr lang="en-US" i="1" dirty="0" err="1"/>
              <a:t>precipitable</a:t>
            </a:r>
            <a:r>
              <a:rPr lang="en-US" i="1" dirty="0"/>
              <a:t> water content of the atmosphere,</a:t>
            </a:r>
          </a:p>
          <a:p>
            <a:r>
              <a:rPr lang="en-US" dirty="0"/>
              <a:t>given approximately by</a:t>
            </a:r>
          </a:p>
          <a:p>
            <a:r>
              <a:rPr lang="en-US" i="1" dirty="0"/>
              <a:t>w = 4.65ea</a:t>
            </a:r>
          </a:p>
          <a:p>
            <a:r>
              <a:rPr lang="en-US" i="1" dirty="0"/>
              <a:t>Ta</a:t>
            </a:r>
          </a:p>
          <a:p>
            <a:r>
              <a:rPr lang="en-US" i="1" dirty="0"/>
              <a:t>(5)</a:t>
            </a:r>
          </a:p>
          <a:p>
            <a:r>
              <a:rPr lang="en-US" dirty="0"/>
              <a:t>where </a:t>
            </a:r>
            <a:r>
              <a:rPr lang="en-US" i="1" dirty="0" err="1"/>
              <a:t>ea</a:t>
            </a:r>
            <a:r>
              <a:rPr lang="en-US" i="1" dirty="0"/>
              <a:t> is the vapor pressure near the ground (the</a:t>
            </a:r>
          </a:p>
          <a:p>
            <a:r>
              <a:rPr lang="en-US" dirty="0"/>
              <a:t>units of </a:t>
            </a:r>
            <a:r>
              <a:rPr lang="en-US" i="1" dirty="0"/>
              <a:t>w are kgm−2 when </a:t>
            </a:r>
            <a:r>
              <a:rPr lang="en-US" i="1" dirty="0" err="1"/>
              <a:t>ea</a:t>
            </a:r>
            <a:r>
              <a:rPr lang="en-US" i="1" dirty="0"/>
              <a:t> is in Pa and Ta is in</a:t>
            </a:r>
          </a:p>
          <a:p>
            <a:r>
              <a:rPr lang="en-US" dirty="0"/>
              <a:t>K; the empirical constants are </a:t>
            </a:r>
            <a:r>
              <a:rPr lang="en-US" i="1" dirty="0"/>
              <a:t>a = 0.10 kg−1 m2, b = 1.2,</a:t>
            </a:r>
          </a:p>
          <a:p>
            <a:r>
              <a:rPr lang="en-US" i="1" dirty="0"/>
              <a:t>c = 0.30 kg−1 m2). By using equations (4) and (5) with</a:t>
            </a:r>
          </a:p>
          <a:p>
            <a:r>
              <a:rPr lang="en-US" dirty="0"/>
              <a:t>equation (3), values of </a:t>
            </a:r>
            <a:r>
              <a:rPr lang="en-US" i="1" dirty="0"/>
              <a:t>L ↓ from cloudless skies can be</a:t>
            </a:r>
          </a:p>
          <a:p>
            <a:r>
              <a:rPr lang="en-US" dirty="0"/>
              <a:t>calculated. A simpler expression for </a:t>
            </a:r>
            <a:r>
              <a:rPr lang="en-US" i="1" dirty="0"/>
              <a:t>L ↓ from cloudless</a:t>
            </a:r>
          </a:p>
          <a:p>
            <a:r>
              <a:rPr lang="en-US" dirty="0"/>
              <a:t>skies was given by </a:t>
            </a:r>
            <a:r>
              <a:rPr lang="en-US" dirty="0" err="1"/>
              <a:t>Monteith</a:t>
            </a:r>
            <a:r>
              <a:rPr lang="en-US" dirty="0"/>
              <a:t> and </a:t>
            </a:r>
            <a:r>
              <a:rPr lang="en-US" dirty="0" err="1"/>
              <a:t>Unsworth</a:t>
            </a:r>
            <a:r>
              <a:rPr lang="en-US" dirty="0"/>
              <a:t> (1990)</a:t>
            </a:r>
          </a:p>
          <a:p>
            <a:r>
              <a:rPr lang="en-US" i="1" dirty="0"/>
              <a:t>L ↓= a + b</a:t>
            </a:r>
            <a:r>
              <a:rPr lang="el-GR" i="1" dirty="0"/>
              <a:t>σ</a:t>
            </a:r>
            <a:r>
              <a:rPr lang="en-US" i="1" dirty="0"/>
              <a:t>T 4</a:t>
            </a:r>
          </a:p>
          <a:p>
            <a:r>
              <a:rPr lang="en-US" i="1" dirty="0"/>
              <a:t>a (6)</a:t>
            </a:r>
          </a:p>
          <a:p>
            <a:r>
              <a:rPr lang="en-US" dirty="0"/>
              <a:t>where the empirical coefficients determined in central</a:t>
            </a:r>
          </a:p>
          <a:p>
            <a:r>
              <a:rPr lang="en-US" dirty="0"/>
              <a:t>England were </a:t>
            </a:r>
            <a:r>
              <a:rPr lang="en-US" i="1" dirty="0"/>
              <a:t>a = −119 ± 16Wm−2 and b = 1.06 ± 0.04.</a:t>
            </a:r>
          </a:p>
          <a:p>
            <a:r>
              <a:rPr lang="en-US" dirty="0"/>
              <a:t>A similar expression was derived by </a:t>
            </a:r>
            <a:r>
              <a:rPr lang="en-US" dirty="0" err="1"/>
              <a:t>Swinbank</a:t>
            </a:r>
            <a:r>
              <a:rPr lang="en-US" dirty="0"/>
              <a:t> (1963) from</a:t>
            </a:r>
          </a:p>
          <a:p>
            <a:r>
              <a:rPr lang="en-US" dirty="0"/>
              <a:t>measurements in Australia.</a:t>
            </a:r>
          </a:p>
          <a:p>
            <a:r>
              <a:rPr lang="en-US" dirty="0"/>
              <a:t>Effects of clouds on </a:t>
            </a:r>
            <a:r>
              <a:rPr lang="en-US" i="1" dirty="0"/>
              <a:t>L ↓ are harder to model because</a:t>
            </a:r>
          </a:p>
          <a:p>
            <a:r>
              <a:rPr lang="en-US" dirty="0"/>
              <a:t>cloud fraction, height, and type have </a:t>
            </a:r>
            <a:r>
              <a:rPr lang="en-US" dirty="0" err="1"/>
              <a:t>radiative</a:t>
            </a:r>
            <a:r>
              <a:rPr lang="en-US" dirty="0"/>
              <a:t> impacts.</a:t>
            </a:r>
          </a:p>
          <a:p>
            <a:r>
              <a:rPr lang="en-US" dirty="0"/>
              <a:t>For climatological averages, </a:t>
            </a:r>
            <a:r>
              <a:rPr lang="en-US" dirty="0" err="1"/>
              <a:t>Monteith</a:t>
            </a:r>
            <a:r>
              <a:rPr lang="en-US" dirty="0"/>
              <a:t> and </a:t>
            </a:r>
            <a:r>
              <a:rPr lang="en-US" dirty="0" err="1"/>
              <a:t>Unsworth</a:t>
            </a:r>
            <a:r>
              <a:rPr lang="en-US" dirty="0"/>
              <a:t> (1990)</a:t>
            </a:r>
          </a:p>
          <a:p>
            <a:r>
              <a:rPr lang="en-US" dirty="0"/>
              <a:t>suggested that the emissivity </a:t>
            </a:r>
            <a:r>
              <a:rPr lang="en-US" i="1" dirty="0" err="1"/>
              <a:t>εa</a:t>
            </a:r>
            <a:r>
              <a:rPr lang="en-US" i="1" dirty="0"/>
              <a:t>(c) of sky covered with a</a:t>
            </a:r>
          </a:p>
          <a:p>
            <a:r>
              <a:rPr lang="en-US" dirty="0"/>
              <a:t>fraction </a:t>
            </a:r>
            <a:r>
              <a:rPr lang="en-US" i="1" dirty="0"/>
              <a:t>c of cloud was given by</a:t>
            </a:r>
          </a:p>
          <a:p>
            <a:r>
              <a:rPr lang="el-GR" i="1" dirty="0"/>
              <a:t>εa(c) = (1 − 0.84c)εa + 0.84c (7)</a:t>
            </a:r>
          </a:p>
          <a:p>
            <a:r>
              <a:rPr lang="en-US" dirty="0" err="1"/>
              <a:t>Offerle</a:t>
            </a:r>
            <a:r>
              <a:rPr lang="en-US" dirty="0"/>
              <a:t> </a:t>
            </a:r>
            <a:r>
              <a:rPr lang="en-US" i="1" dirty="0"/>
              <a:t>et al. (2003) and Sugita and </a:t>
            </a:r>
            <a:r>
              <a:rPr lang="en-US" i="1" dirty="0" err="1"/>
              <a:t>Brutsaert</a:t>
            </a:r>
            <a:r>
              <a:rPr lang="en-US" i="1" dirty="0"/>
              <a:t> (1993)</a:t>
            </a:r>
          </a:p>
          <a:p>
            <a:r>
              <a:rPr lang="en-US" dirty="0"/>
              <a:t>developed more complex expressions to account for clouds.</a:t>
            </a:r>
          </a:p>
          <a:p>
            <a:r>
              <a:rPr lang="en-US" dirty="0"/>
              <a:t>Measuring </a:t>
            </a:r>
            <a:r>
              <a:rPr lang="en-US" dirty="0" err="1"/>
              <a:t>Downwelling</a:t>
            </a:r>
            <a:r>
              <a:rPr lang="en-US" dirty="0"/>
              <a:t> Long-wave Radiation</a:t>
            </a:r>
          </a:p>
          <a:p>
            <a:r>
              <a:rPr lang="en-US" dirty="0" err="1"/>
              <a:t>Downwelling</a:t>
            </a:r>
            <a:r>
              <a:rPr lang="en-US" dirty="0"/>
              <a:t> long-wave radiation may be measured with</a:t>
            </a:r>
          </a:p>
          <a:p>
            <a:r>
              <a:rPr lang="en-US" dirty="0"/>
              <a:t>a </a:t>
            </a:r>
            <a:r>
              <a:rPr lang="en-US" dirty="0" err="1"/>
              <a:t>pyrgeometer</a:t>
            </a:r>
            <a:r>
              <a:rPr lang="en-US" dirty="0"/>
              <a:t>: a thermopile instrument that uses a silicon</a:t>
            </a:r>
          </a:p>
          <a:p>
            <a:r>
              <a:rPr lang="en-US" dirty="0"/>
              <a:t>dome with a vacuum-deposited interference filter that</a:t>
            </a:r>
          </a:p>
          <a:p>
            <a:r>
              <a:rPr lang="en-US" dirty="0"/>
              <a:t>allows transmission of long-wave radiation while excluding</a:t>
            </a:r>
          </a:p>
          <a:p>
            <a:r>
              <a:rPr lang="en-US" dirty="0"/>
              <a:t>shortwave radiation. </a:t>
            </a:r>
            <a:r>
              <a:rPr lang="en-US" dirty="0" err="1"/>
              <a:t>Pyrgeometers</a:t>
            </a:r>
            <a:r>
              <a:rPr lang="en-US" dirty="0"/>
              <a:t> (precision infrared</a:t>
            </a:r>
          </a:p>
        </p:txBody>
      </p:sp>
    </p:spTree>
    <p:extLst>
      <p:ext uri="{BB962C8B-B14F-4D97-AF65-F5344CB8AC3E}">
        <p14:creationId xmlns:p14="http://schemas.microsoft.com/office/powerpoint/2010/main" val="59792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fig006"/>
          <p:cNvPicPr>
            <a:picLocks noChangeAspect="1" noChangeArrowheads="1"/>
          </p:cNvPicPr>
          <p:nvPr/>
        </p:nvPicPr>
        <p:blipFill>
          <a:blip r:embed="rId3" cstate="print"/>
          <a:srcRect l="18523" t="25490" r="8548" b="13725"/>
          <a:stretch>
            <a:fillRect/>
          </a:stretch>
        </p:blipFill>
        <p:spPr bwMode="auto">
          <a:xfrm>
            <a:off x="533400" y="838200"/>
            <a:ext cx="7800975" cy="4724400"/>
          </a:xfrm>
          <a:prstGeom prst="rect">
            <a:avLst/>
          </a:prstGeom>
          <a:noFill/>
          <a:ln w="9525">
            <a:noFill/>
            <a:miter lim="800000"/>
            <a:headEnd/>
            <a:tailEnd/>
          </a:ln>
        </p:spPr>
      </p:pic>
    </p:spTree>
    <p:extLst>
      <p:ext uri="{BB962C8B-B14F-4D97-AF65-F5344CB8AC3E}">
        <p14:creationId xmlns:p14="http://schemas.microsoft.com/office/powerpoint/2010/main" val="846065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3720</Words>
  <Application>Microsoft Office PowerPoint</Application>
  <PresentationFormat>On-screen Show (4:3)</PresentationFormat>
  <Paragraphs>651</Paragraphs>
  <Slides>80</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SW and LW at Global Scale</vt:lpstr>
      <vt:lpstr>Statement of Problem (3)</vt:lpstr>
      <vt:lpstr>Statement of Problem (4)</vt:lpstr>
      <vt:lpstr>Available Methods to Estimate DSLW</vt:lpstr>
      <vt:lpstr>DSLW/UMD Models</vt:lpstr>
      <vt:lpstr>Satellite Observation of Clouds</vt:lpstr>
      <vt:lpstr>Cloud Contribution</vt:lpstr>
      <vt:lpstr>Cloud Vertical Structure Model</vt:lpstr>
      <vt:lpstr>All Sky Evaluation DSLW/UMD v2</vt:lpstr>
      <vt:lpstr>All Sky Evaluation DSLW/UMD v2</vt:lpstr>
      <vt:lpstr>All Sky Evaluation DSLW/UMD v2: For Individual Stations</vt:lpstr>
      <vt:lpstr>All Sky Evaluation DSLW/UMD v2: By Latitude</vt:lpstr>
      <vt:lpstr>Global DSLW from DSLW/UMD v2</vt:lpstr>
      <vt:lpstr>Global DSLW from DSLW/UMD v2</vt:lpstr>
      <vt:lpstr>Global DSLW from DSLW/UMD v2</vt:lpstr>
      <vt:lpstr>PowerPoint Presentation</vt:lpstr>
      <vt:lpstr>Satellite Observation of Clouds</vt:lpstr>
      <vt:lpstr>Cloud Contribution</vt:lpstr>
      <vt:lpstr>Cloud Vertical Structure Model</vt:lpstr>
      <vt:lpstr>All Sky Evaluation DSLW/UMD v2</vt:lpstr>
      <vt:lpstr>All Sky Evaluation DSLW/UMD v2</vt:lpstr>
      <vt:lpstr>All Sky Evaluation DSLW/UMD v2: For Individual Stations</vt:lpstr>
      <vt:lpstr>All Sky Evaluation DSLW/UMD v2: By Latitude</vt:lpstr>
      <vt:lpstr>Global DSLW from DSLW/UMD v2</vt:lpstr>
      <vt:lpstr>Global DSLW from DSLW/UMD v2</vt:lpstr>
      <vt:lpstr>Global DSLW from DSLW/UMD v2</vt:lpstr>
      <vt:lpstr>PowerPoint Presentation</vt:lpstr>
      <vt:lpstr>PowerPoint Presentation</vt:lpstr>
      <vt:lpstr>PowerPoint Presentation</vt:lpstr>
      <vt:lpstr>What are the CERES Data scene 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Pinker</dc:creator>
  <cp:lastModifiedBy>pinker</cp:lastModifiedBy>
  <cp:revision>16</cp:revision>
  <dcterms:created xsi:type="dcterms:W3CDTF">2012-04-30T17:26:58Z</dcterms:created>
  <dcterms:modified xsi:type="dcterms:W3CDTF">2014-05-06T01:29:25Z</dcterms:modified>
</cp:coreProperties>
</file>