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01" r:id="rId3"/>
    <p:sldId id="277" r:id="rId4"/>
    <p:sldId id="280" r:id="rId5"/>
    <p:sldId id="281" r:id="rId6"/>
    <p:sldId id="282" r:id="rId7"/>
    <p:sldId id="283" r:id="rId8"/>
    <p:sldId id="279" r:id="rId9"/>
    <p:sldId id="284" r:id="rId10"/>
    <p:sldId id="285" r:id="rId11"/>
    <p:sldId id="291" r:id="rId12"/>
    <p:sldId id="290" r:id="rId13"/>
    <p:sldId id="293" r:id="rId14"/>
    <p:sldId id="294" r:id="rId15"/>
    <p:sldId id="261" r:id="rId16"/>
    <p:sldId id="274" r:id="rId17"/>
    <p:sldId id="262" r:id="rId18"/>
    <p:sldId id="263" r:id="rId19"/>
    <p:sldId id="298" r:id="rId20"/>
    <p:sldId id="299" r:id="rId21"/>
    <p:sldId id="300" r:id="rId22"/>
    <p:sldId id="297" r:id="rId23"/>
    <p:sldId id="264" r:id="rId24"/>
    <p:sldId id="265" r:id="rId25"/>
    <p:sldId id="275" r:id="rId26"/>
    <p:sldId id="295" r:id="rId27"/>
    <p:sldId id="296" r:id="rId28"/>
    <p:sldId id="266" r:id="rId29"/>
    <p:sldId id="267" r:id="rId30"/>
    <p:sldId id="302" r:id="rId31"/>
    <p:sldId id="268" r:id="rId32"/>
    <p:sldId id="259" r:id="rId33"/>
    <p:sldId id="260" r:id="rId34"/>
    <p:sldId id="303" r:id="rId35"/>
    <p:sldId id="269" r:id="rId36"/>
    <p:sldId id="270" r:id="rId37"/>
    <p:sldId id="271" r:id="rId38"/>
    <p:sldId id="272" r:id="rId39"/>
    <p:sldId id="304" r:id="rId40"/>
    <p:sldId id="257" r:id="rId41"/>
    <p:sldId id="25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D32FD0-51B5-45E6-81F3-14025F186AB7}" type="datetimeFigureOut">
              <a:rPr lang="en-US" smtClean="0"/>
              <a:pPr/>
              <a:t>5/7/2012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C07EA-52CF-4D11-8E6B-B03AA63ECDBA}" type="slidenum">
              <a:rPr lang="en-US" smtClean="0"/>
              <a:pPr/>
              <a:t>‹#›</a:t>
            </a:fld>
            <a:endParaRPr lang="en-US"/>
          </a:p>
        </p:txBody>
      </p:sp>
    </p:spTree>
    <p:extLst>
      <p:ext uri="{BB962C8B-B14F-4D97-AF65-F5344CB8AC3E}">
        <p14:creationId xmlns="" xmlns:p14="http://schemas.microsoft.com/office/powerpoint/2010/main" val="66931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C07EA-52CF-4D11-8E6B-B03AA63ECDBA}" type="slidenum">
              <a:rPr lang="en-US" smtClean="0"/>
              <a:pPr/>
              <a:t>5</a:t>
            </a:fld>
            <a:endParaRPr lang="en-US"/>
          </a:p>
        </p:txBody>
      </p:sp>
    </p:spTree>
    <p:extLst>
      <p:ext uri="{BB962C8B-B14F-4D97-AF65-F5344CB8AC3E}">
        <p14:creationId xmlns="" xmlns:p14="http://schemas.microsoft.com/office/powerpoint/2010/main" val="310386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C07EA-52CF-4D11-8E6B-B03AA63ECDBA}" type="slidenum">
              <a:rPr lang="en-US" smtClean="0"/>
              <a:pPr/>
              <a:t>12</a:t>
            </a:fld>
            <a:endParaRPr lang="en-US"/>
          </a:p>
        </p:txBody>
      </p:sp>
    </p:spTree>
    <p:extLst>
      <p:ext uri="{BB962C8B-B14F-4D97-AF65-F5344CB8AC3E}">
        <p14:creationId xmlns="" xmlns:p14="http://schemas.microsoft.com/office/powerpoint/2010/main" val="305456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75A1F0-3221-4051-86AB-81B8C3A92D3C}" type="slidenum">
              <a:rPr lang="en-US"/>
              <a:pPr eaLnBrk="1" hangingPunct="1"/>
              <a:t>19</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314C89-CAB2-4ACC-9BC5-C19B90AB643A}" type="slidenum">
              <a:rPr lang="en-US"/>
              <a:pPr eaLnBrk="1" hangingPunct="1"/>
              <a:t>20</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09B9D79-CEEF-4E98-9780-48FFC99048B2}" type="slidenum">
              <a:rPr lang="en-US"/>
              <a:pPr eaLnBrk="1" hangingPunct="1"/>
              <a:t>21</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F2A021-6A5B-4BD5-9FF4-892AC9F66D1B}" type="slidenum">
              <a:rPr lang="en-US"/>
              <a:pPr eaLnBrk="1" hangingPunct="1"/>
              <a:t>22</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AFC1E8-4238-4CF6-9B98-530A06665566}" type="slidenum">
              <a:rPr lang="en-US"/>
              <a:pPr eaLnBrk="1" hangingPunct="1"/>
              <a:t>26</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9A00168-7516-4307-B1D0-EAB8C9B63721}" type="slidenum">
              <a:rPr lang="en-US"/>
              <a:pPr eaLnBrk="1" hangingPunct="1"/>
              <a:t>27</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1D8ABB-BA20-409C-8A0D-B42B384D2392}"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38497-8BE8-4AC3-8212-9D895A3ABD3C}" type="slidenum">
              <a:rPr lang="en-US" smtClean="0"/>
              <a:pPr/>
              <a:t>‹#›</a:t>
            </a:fld>
            <a:endParaRPr lang="en-US"/>
          </a:p>
        </p:txBody>
      </p:sp>
    </p:spTree>
    <p:extLst>
      <p:ext uri="{BB962C8B-B14F-4D97-AF65-F5344CB8AC3E}">
        <p14:creationId xmlns="" xmlns:p14="http://schemas.microsoft.com/office/powerpoint/2010/main" val="2161033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D8ABB-BA20-409C-8A0D-B42B384D2392}"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38497-8BE8-4AC3-8212-9D895A3ABD3C}" type="slidenum">
              <a:rPr lang="en-US" smtClean="0"/>
              <a:pPr/>
              <a:t>‹#›</a:t>
            </a:fld>
            <a:endParaRPr lang="en-US"/>
          </a:p>
        </p:txBody>
      </p:sp>
    </p:spTree>
    <p:extLst>
      <p:ext uri="{BB962C8B-B14F-4D97-AF65-F5344CB8AC3E}">
        <p14:creationId xmlns="" xmlns:p14="http://schemas.microsoft.com/office/powerpoint/2010/main" val="261458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D8ABB-BA20-409C-8A0D-B42B384D2392}"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38497-8BE8-4AC3-8212-9D895A3ABD3C}" type="slidenum">
              <a:rPr lang="en-US" smtClean="0"/>
              <a:pPr/>
              <a:t>‹#›</a:t>
            </a:fld>
            <a:endParaRPr lang="en-US"/>
          </a:p>
        </p:txBody>
      </p:sp>
    </p:spTree>
    <p:extLst>
      <p:ext uri="{BB962C8B-B14F-4D97-AF65-F5344CB8AC3E}">
        <p14:creationId xmlns="" xmlns:p14="http://schemas.microsoft.com/office/powerpoint/2010/main" val="118058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D8ABB-BA20-409C-8A0D-B42B384D2392}"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38497-8BE8-4AC3-8212-9D895A3ABD3C}" type="slidenum">
              <a:rPr lang="en-US" smtClean="0"/>
              <a:pPr/>
              <a:t>‹#›</a:t>
            </a:fld>
            <a:endParaRPr lang="en-US"/>
          </a:p>
        </p:txBody>
      </p:sp>
    </p:spTree>
    <p:extLst>
      <p:ext uri="{BB962C8B-B14F-4D97-AF65-F5344CB8AC3E}">
        <p14:creationId xmlns="" xmlns:p14="http://schemas.microsoft.com/office/powerpoint/2010/main" val="189040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D8ABB-BA20-409C-8A0D-B42B384D2392}" type="datetimeFigureOut">
              <a:rPr lang="en-US" smtClean="0"/>
              <a:pPr/>
              <a:t>5/7/2012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38497-8BE8-4AC3-8212-9D895A3ABD3C}" type="slidenum">
              <a:rPr lang="en-US" smtClean="0"/>
              <a:pPr/>
              <a:t>‹#›</a:t>
            </a:fld>
            <a:endParaRPr lang="en-US"/>
          </a:p>
        </p:txBody>
      </p:sp>
    </p:spTree>
    <p:extLst>
      <p:ext uri="{BB962C8B-B14F-4D97-AF65-F5344CB8AC3E}">
        <p14:creationId xmlns="" xmlns:p14="http://schemas.microsoft.com/office/powerpoint/2010/main" val="419427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1D8ABB-BA20-409C-8A0D-B42B384D2392}" type="datetimeFigureOut">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38497-8BE8-4AC3-8212-9D895A3ABD3C}" type="slidenum">
              <a:rPr lang="en-US" smtClean="0"/>
              <a:pPr/>
              <a:t>‹#›</a:t>
            </a:fld>
            <a:endParaRPr lang="en-US"/>
          </a:p>
        </p:txBody>
      </p:sp>
    </p:spTree>
    <p:extLst>
      <p:ext uri="{BB962C8B-B14F-4D97-AF65-F5344CB8AC3E}">
        <p14:creationId xmlns="" xmlns:p14="http://schemas.microsoft.com/office/powerpoint/2010/main" val="323217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1D8ABB-BA20-409C-8A0D-B42B384D2392}" type="datetimeFigureOut">
              <a:rPr lang="en-US" smtClean="0"/>
              <a:pPr/>
              <a:t>5/7/2012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38497-8BE8-4AC3-8212-9D895A3ABD3C}" type="slidenum">
              <a:rPr lang="en-US" smtClean="0"/>
              <a:pPr/>
              <a:t>‹#›</a:t>
            </a:fld>
            <a:endParaRPr lang="en-US"/>
          </a:p>
        </p:txBody>
      </p:sp>
    </p:spTree>
    <p:extLst>
      <p:ext uri="{BB962C8B-B14F-4D97-AF65-F5344CB8AC3E}">
        <p14:creationId xmlns="" xmlns:p14="http://schemas.microsoft.com/office/powerpoint/2010/main" val="222098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1D8ABB-BA20-409C-8A0D-B42B384D2392}" type="datetimeFigureOut">
              <a:rPr lang="en-US" smtClean="0"/>
              <a:pPr/>
              <a:t>5/7/2012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38497-8BE8-4AC3-8212-9D895A3ABD3C}" type="slidenum">
              <a:rPr lang="en-US" smtClean="0"/>
              <a:pPr/>
              <a:t>‹#›</a:t>
            </a:fld>
            <a:endParaRPr lang="en-US"/>
          </a:p>
        </p:txBody>
      </p:sp>
    </p:spTree>
    <p:extLst>
      <p:ext uri="{BB962C8B-B14F-4D97-AF65-F5344CB8AC3E}">
        <p14:creationId xmlns="" xmlns:p14="http://schemas.microsoft.com/office/powerpoint/2010/main" val="30162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D8ABB-BA20-409C-8A0D-B42B384D2392}" type="datetimeFigureOut">
              <a:rPr lang="en-US" smtClean="0"/>
              <a:pPr/>
              <a:t>5/7/2012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38497-8BE8-4AC3-8212-9D895A3ABD3C}" type="slidenum">
              <a:rPr lang="en-US" smtClean="0"/>
              <a:pPr/>
              <a:t>‹#›</a:t>
            </a:fld>
            <a:endParaRPr lang="en-US"/>
          </a:p>
        </p:txBody>
      </p:sp>
    </p:spTree>
    <p:extLst>
      <p:ext uri="{BB962C8B-B14F-4D97-AF65-F5344CB8AC3E}">
        <p14:creationId xmlns="" xmlns:p14="http://schemas.microsoft.com/office/powerpoint/2010/main" val="3512438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D8ABB-BA20-409C-8A0D-B42B384D2392}" type="datetimeFigureOut">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38497-8BE8-4AC3-8212-9D895A3ABD3C}" type="slidenum">
              <a:rPr lang="en-US" smtClean="0"/>
              <a:pPr/>
              <a:t>‹#›</a:t>
            </a:fld>
            <a:endParaRPr lang="en-US"/>
          </a:p>
        </p:txBody>
      </p:sp>
    </p:spTree>
    <p:extLst>
      <p:ext uri="{BB962C8B-B14F-4D97-AF65-F5344CB8AC3E}">
        <p14:creationId xmlns="" xmlns:p14="http://schemas.microsoft.com/office/powerpoint/2010/main" val="303675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D8ABB-BA20-409C-8A0D-B42B384D2392}" type="datetimeFigureOut">
              <a:rPr lang="en-US" smtClean="0"/>
              <a:pPr/>
              <a:t>5/7/2012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38497-8BE8-4AC3-8212-9D895A3ABD3C}" type="slidenum">
              <a:rPr lang="en-US" smtClean="0"/>
              <a:pPr/>
              <a:t>‹#›</a:t>
            </a:fld>
            <a:endParaRPr lang="en-US"/>
          </a:p>
        </p:txBody>
      </p:sp>
    </p:spTree>
    <p:extLst>
      <p:ext uri="{BB962C8B-B14F-4D97-AF65-F5344CB8AC3E}">
        <p14:creationId xmlns="" xmlns:p14="http://schemas.microsoft.com/office/powerpoint/2010/main" val="423322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D8ABB-BA20-409C-8A0D-B42B384D2392}" type="datetimeFigureOut">
              <a:rPr lang="en-US" smtClean="0"/>
              <a:pPr/>
              <a:t>5/7/2012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38497-8BE8-4AC3-8212-9D895A3ABD3C}" type="slidenum">
              <a:rPr lang="en-US" smtClean="0"/>
              <a:pPr/>
              <a:t>‹#›</a:t>
            </a:fld>
            <a:endParaRPr lang="en-US"/>
          </a:p>
        </p:txBody>
      </p:sp>
    </p:spTree>
    <p:extLst>
      <p:ext uri="{BB962C8B-B14F-4D97-AF65-F5344CB8AC3E}">
        <p14:creationId xmlns="" xmlns:p14="http://schemas.microsoft.com/office/powerpoint/2010/main" val="364250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990600"/>
          </a:xfrm>
        </p:spPr>
        <p:txBody>
          <a:bodyPr>
            <a:normAutofit fontScale="90000"/>
          </a:bodyPr>
          <a:lstStyle/>
          <a:p>
            <a:r>
              <a:rPr lang="en-US" b="1" i="1" dirty="0" smtClean="0">
                <a:solidFill>
                  <a:srgbClr val="CC0000"/>
                </a:solidFill>
              </a:rPr>
              <a:t/>
            </a:r>
            <a:br>
              <a:rPr lang="en-US" b="1" i="1" dirty="0" smtClean="0">
                <a:solidFill>
                  <a:srgbClr val="CC0000"/>
                </a:solidFill>
              </a:rPr>
            </a:br>
            <a:r>
              <a:rPr lang="en-US" b="1" i="1" dirty="0" smtClean="0">
                <a:solidFill>
                  <a:srgbClr val="CC0000"/>
                </a:solidFill>
              </a:rPr>
              <a:t>AOSC624 </a:t>
            </a:r>
            <a:br>
              <a:rPr lang="en-US" b="1" i="1" dirty="0" smtClean="0">
                <a:solidFill>
                  <a:srgbClr val="CC0000"/>
                </a:solidFill>
              </a:rPr>
            </a:br>
            <a:r>
              <a:rPr lang="en-US" b="1" i="1" dirty="0" smtClean="0">
                <a:solidFill>
                  <a:srgbClr val="CC0000"/>
                </a:solidFill>
              </a:rPr>
              <a:t>Class 23:  May 3, 2012</a:t>
            </a:r>
            <a:br>
              <a:rPr lang="en-US" b="1" i="1" dirty="0" smtClean="0">
                <a:solidFill>
                  <a:srgbClr val="CC0000"/>
                </a:solidFill>
              </a:rPr>
            </a:br>
            <a:endParaRPr lang="en-US" dirty="0"/>
          </a:p>
        </p:txBody>
      </p:sp>
      <p:sp>
        <p:nvSpPr>
          <p:cNvPr id="6" name="Content Placeholder 5"/>
          <p:cNvSpPr>
            <a:spLocks noGrp="1"/>
          </p:cNvSpPr>
          <p:nvPr>
            <p:ph idx="1"/>
          </p:nvPr>
        </p:nvSpPr>
        <p:spPr>
          <a:xfrm>
            <a:off x="0" y="1905000"/>
            <a:ext cx="9144000" cy="4953000"/>
          </a:xfrm>
        </p:spPr>
        <p:txBody>
          <a:bodyPr>
            <a:normAutofit fontScale="25000" lnSpcReduction="20000"/>
          </a:bodyPr>
          <a:lstStyle/>
          <a:p>
            <a:pPr lvl="0"/>
            <a:r>
              <a:rPr lang="en-US" sz="14400" dirty="0">
                <a:solidFill>
                  <a:srgbClr val="002060"/>
                </a:solidFill>
              </a:rPr>
              <a:t>Surface albedo</a:t>
            </a:r>
          </a:p>
          <a:p>
            <a:pPr lvl="0"/>
            <a:r>
              <a:rPr lang="en-US" sz="14400" dirty="0" smtClean="0">
                <a:solidFill>
                  <a:srgbClr val="002060"/>
                </a:solidFill>
              </a:rPr>
              <a:t>NDVI</a:t>
            </a:r>
          </a:p>
          <a:p>
            <a:pPr lvl="0"/>
            <a:endParaRPr lang="en-US" sz="14400" i="1" u="sng" dirty="0" smtClean="0">
              <a:solidFill>
                <a:srgbClr val="C00000"/>
              </a:solidFill>
            </a:endParaRPr>
          </a:p>
          <a:p>
            <a:pPr>
              <a:buNone/>
            </a:pPr>
            <a:r>
              <a:rPr lang="en-US" sz="14400" dirty="0">
                <a:solidFill>
                  <a:srgbClr val="C00000"/>
                </a:solidFill>
              </a:rPr>
              <a:t>Remotely sensed </a:t>
            </a:r>
            <a:r>
              <a:rPr lang="en-US" sz="14400" dirty="0"/>
              <a:t>information on surface </a:t>
            </a:r>
            <a:r>
              <a:rPr lang="en-US" sz="14400" dirty="0">
                <a:solidFill>
                  <a:srgbClr val="C00000"/>
                </a:solidFill>
              </a:rPr>
              <a:t>albedo </a:t>
            </a:r>
            <a:r>
              <a:rPr lang="en-US" sz="14400" dirty="0"/>
              <a:t>and </a:t>
            </a:r>
            <a:r>
              <a:rPr lang="en-US" sz="14400" dirty="0">
                <a:solidFill>
                  <a:srgbClr val="C00000"/>
                </a:solidFill>
              </a:rPr>
              <a:t>NDVI</a:t>
            </a:r>
            <a:r>
              <a:rPr lang="en-US" sz="14400" dirty="0"/>
              <a:t> </a:t>
            </a:r>
            <a:r>
              <a:rPr lang="en-US" sz="14400" dirty="0" smtClean="0"/>
              <a:t>is used </a:t>
            </a:r>
            <a:r>
              <a:rPr lang="en-US" sz="14400" dirty="0"/>
              <a:t>in climate modeling and research</a:t>
            </a:r>
            <a:r>
              <a:rPr lang="en-US" sz="14400" dirty="0" smtClean="0"/>
              <a:t>.</a:t>
            </a:r>
          </a:p>
          <a:p>
            <a:pPr>
              <a:buNone/>
            </a:pPr>
            <a:endParaRPr lang="en-US" sz="14400" dirty="0" smtClean="0"/>
          </a:p>
          <a:p>
            <a:pPr>
              <a:buNone/>
            </a:pPr>
            <a:r>
              <a:rPr lang="en-US" sz="14400" i="1" dirty="0">
                <a:solidFill>
                  <a:srgbClr val="C00000"/>
                </a:solidFill>
              </a:rPr>
              <a:t>Above parameters </a:t>
            </a:r>
            <a:r>
              <a:rPr lang="en-US" sz="14400" dirty="0">
                <a:solidFill>
                  <a:srgbClr val="002060"/>
                </a:solidFill>
              </a:rPr>
              <a:t>and surface </a:t>
            </a:r>
            <a:r>
              <a:rPr lang="en-US" sz="14400" i="1" dirty="0">
                <a:solidFill>
                  <a:srgbClr val="C00000"/>
                </a:solidFill>
              </a:rPr>
              <a:t>temperature</a:t>
            </a:r>
            <a:r>
              <a:rPr lang="en-US" sz="14400" dirty="0">
                <a:solidFill>
                  <a:srgbClr val="002060"/>
                </a:solidFill>
              </a:rPr>
              <a:t> and </a:t>
            </a:r>
            <a:r>
              <a:rPr lang="en-US" sz="14400" i="1" dirty="0" err="1">
                <a:solidFill>
                  <a:srgbClr val="C00000"/>
                </a:solidFill>
              </a:rPr>
              <a:t>radiative</a:t>
            </a:r>
            <a:r>
              <a:rPr lang="en-US" sz="14400" i="1" dirty="0">
                <a:solidFill>
                  <a:srgbClr val="C00000"/>
                </a:solidFill>
              </a:rPr>
              <a:t> fluxes </a:t>
            </a:r>
            <a:r>
              <a:rPr lang="en-US" sz="14400" dirty="0">
                <a:solidFill>
                  <a:srgbClr val="002060"/>
                </a:solidFill>
              </a:rPr>
              <a:t>needed for </a:t>
            </a:r>
            <a:r>
              <a:rPr lang="en-US" sz="14400" i="1" u="sng" dirty="0">
                <a:solidFill>
                  <a:srgbClr val="C00000"/>
                </a:solidFill>
              </a:rPr>
              <a:t>surface </a:t>
            </a:r>
            <a:r>
              <a:rPr lang="en-US" sz="14400" i="1" u="sng" dirty="0" smtClean="0">
                <a:solidFill>
                  <a:srgbClr val="C00000"/>
                </a:solidFill>
              </a:rPr>
              <a:t>energy balance.</a:t>
            </a:r>
            <a:endParaRPr lang="en-US" sz="14400" i="1" u="sng" dirty="0">
              <a:solidFill>
                <a:srgbClr val="C00000"/>
              </a:solidFill>
            </a:endParaRPr>
          </a:p>
          <a:p>
            <a:pPr>
              <a:buNone/>
            </a:pPr>
            <a:endParaRPr lang="en-US" sz="14400" dirty="0"/>
          </a:p>
          <a:p>
            <a:pPr>
              <a:buNone/>
            </a:pPr>
            <a:endParaRPr lang="en-US" sz="9000" i="1" u="sng" dirty="0">
              <a:solidFill>
                <a:srgbClr val="C00000"/>
              </a:solidFill>
            </a:endParaRPr>
          </a:p>
          <a:p>
            <a:pPr>
              <a:buNone/>
            </a:pPr>
            <a:r>
              <a:rPr lang="en-US" sz="9000" dirty="0">
                <a:solidFill>
                  <a:srgbClr val="002060"/>
                </a:solidFill>
              </a:rPr>
              <a:t> </a:t>
            </a:r>
          </a:p>
          <a:p>
            <a:endParaRPr lang="en-US" dirty="0"/>
          </a:p>
        </p:txBody>
      </p:sp>
    </p:spTree>
    <p:extLst>
      <p:ext uri="{BB962C8B-B14F-4D97-AF65-F5344CB8AC3E}">
        <p14:creationId xmlns="" xmlns:p14="http://schemas.microsoft.com/office/powerpoint/2010/main" val="394481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0789" t="20395" r="8059" b="23684"/>
          <a:stretch/>
        </p:blipFill>
        <p:spPr bwMode="auto">
          <a:xfrm>
            <a:off x="152400" y="416618"/>
            <a:ext cx="8952577" cy="62428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8363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686800" cy="4524315"/>
          </a:xfrm>
          <a:prstGeom prst="rect">
            <a:avLst/>
          </a:prstGeom>
        </p:spPr>
        <p:txBody>
          <a:bodyPr wrap="square">
            <a:spAutoFit/>
          </a:bodyPr>
          <a:lstStyle/>
          <a:p>
            <a:pPr algn="ctr"/>
            <a:r>
              <a:rPr lang="en-US" sz="3600" dirty="0">
                <a:solidFill>
                  <a:srgbClr val="C00000"/>
                </a:solidFill>
              </a:rPr>
              <a:t>Aerodynamic Resistance</a:t>
            </a:r>
          </a:p>
          <a:p>
            <a:pPr algn="ctr"/>
            <a:r>
              <a:rPr lang="en-US" sz="3600" dirty="0">
                <a:solidFill>
                  <a:srgbClr val="002060"/>
                </a:solidFill>
              </a:rPr>
              <a:t>The aerodynamic resistance controls the rate of water vapor</a:t>
            </a:r>
          </a:p>
          <a:p>
            <a:pPr algn="ctr"/>
            <a:r>
              <a:rPr lang="en-US" sz="3600" dirty="0">
                <a:solidFill>
                  <a:srgbClr val="002060"/>
                </a:solidFill>
              </a:rPr>
              <a:t>transfer away from the surface and is </a:t>
            </a:r>
            <a:r>
              <a:rPr lang="en-US" sz="3600" i="1" dirty="0">
                <a:solidFill>
                  <a:srgbClr val="C00000"/>
                </a:solidFill>
              </a:rPr>
              <a:t>intuitively inversely</a:t>
            </a:r>
          </a:p>
          <a:p>
            <a:pPr algn="ctr"/>
            <a:r>
              <a:rPr lang="en-US" sz="3600" dirty="0">
                <a:solidFill>
                  <a:srgbClr val="002060"/>
                </a:solidFill>
              </a:rPr>
              <a:t>proportional to the wind speed. It can be expressed for</a:t>
            </a:r>
          </a:p>
          <a:p>
            <a:pPr algn="ctr"/>
            <a:r>
              <a:rPr lang="en-US" sz="3600" dirty="0">
                <a:solidFill>
                  <a:srgbClr val="002060"/>
                </a:solidFill>
              </a:rPr>
              <a:t>conditions of neutral stability as:</a:t>
            </a:r>
          </a:p>
        </p:txBody>
      </p:sp>
    </p:spTree>
    <p:extLst>
      <p:ext uri="{BB962C8B-B14F-4D97-AF65-F5344CB8AC3E}">
        <p14:creationId xmlns="" xmlns:p14="http://schemas.microsoft.com/office/powerpoint/2010/main" val="137265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9715" t="37281" r="48356" b="23788"/>
          <a:stretch/>
        </p:blipFill>
        <p:spPr bwMode="auto">
          <a:xfrm>
            <a:off x="125656" y="-34965"/>
            <a:ext cx="9018344" cy="6207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52629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1086" t="18860" r="29112" b="15789"/>
          <a:stretch/>
        </p:blipFill>
        <p:spPr bwMode="auto">
          <a:xfrm>
            <a:off x="152400" y="0"/>
            <a:ext cx="8686800" cy="67478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0598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9737" t="22149" r="17763" b="37062"/>
          <a:stretch/>
        </p:blipFill>
        <p:spPr bwMode="auto">
          <a:xfrm>
            <a:off x="0" y="533400"/>
            <a:ext cx="8991600" cy="609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965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62500" lnSpcReduction="20000"/>
          </a:bodyPr>
          <a:lstStyle/>
          <a:p>
            <a:pPr>
              <a:buNone/>
            </a:pPr>
            <a:r>
              <a:rPr lang="en-US" sz="5800" dirty="0">
                <a:solidFill>
                  <a:srgbClr val="C00000"/>
                </a:solidFill>
              </a:rPr>
              <a:t>SURFACE ALBEDO</a:t>
            </a:r>
          </a:p>
          <a:p>
            <a:pPr>
              <a:buNone/>
            </a:pPr>
            <a:r>
              <a:rPr lang="en-US" sz="3400" dirty="0"/>
              <a:t> </a:t>
            </a:r>
          </a:p>
          <a:p>
            <a:r>
              <a:rPr lang="en-US" sz="4000" dirty="0">
                <a:solidFill>
                  <a:srgbClr val="002060"/>
                </a:solidFill>
              </a:rPr>
              <a:t>Albedo=radiation reflected from a surface/radiation incident on the surface</a:t>
            </a:r>
          </a:p>
          <a:p>
            <a:pPr>
              <a:buNone/>
            </a:pPr>
            <a:r>
              <a:rPr lang="en-US" sz="4000" dirty="0">
                <a:solidFill>
                  <a:srgbClr val="002060"/>
                </a:solidFill>
              </a:rPr>
              <a:t> </a:t>
            </a:r>
          </a:p>
          <a:p>
            <a:r>
              <a:rPr lang="en-US" sz="4000" dirty="0">
                <a:solidFill>
                  <a:srgbClr val="002060"/>
                </a:solidFill>
              </a:rPr>
              <a:t>Surface albedo generally refers to the total solar spectrum integrated over all angles.  Albedo is used in climate to form surface energy budgets.  For this purpose, the integrated albedo is needed.</a:t>
            </a:r>
          </a:p>
          <a:p>
            <a:pPr>
              <a:buNone/>
            </a:pPr>
            <a:r>
              <a:rPr lang="en-US" sz="4000" dirty="0">
                <a:solidFill>
                  <a:srgbClr val="002060"/>
                </a:solidFill>
              </a:rPr>
              <a:t> </a:t>
            </a:r>
          </a:p>
          <a:p>
            <a:pPr>
              <a:buNone/>
            </a:pPr>
            <a:r>
              <a:rPr lang="en-US" sz="4000" dirty="0">
                <a:solidFill>
                  <a:srgbClr val="002060"/>
                </a:solidFill>
              </a:rPr>
              <a:t>TWO options for measuring </a:t>
            </a:r>
            <a:r>
              <a:rPr lang="en-US" sz="4000" dirty="0" err="1" smtClean="0">
                <a:solidFill>
                  <a:srgbClr val="002060"/>
                </a:solidFill>
              </a:rPr>
              <a:t>albedo</a:t>
            </a:r>
            <a:r>
              <a:rPr lang="en-US" sz="4000" dirty="0" smtClean="0">
                <a:solidFill>
                  <a:srgbClr val="002060"/>
                </a:solidFill>
              </a:rPr>
              <a:t> measure </a:t>
            </a:r>
            <a:r>
              <a:rPr lang="en-US" sz="4000" dirty="0">
                <a:solidFill>
                  <a:srgbClr val="002060"/>
                </a:solidFill>
              </a:rPr>
              <a:t>in broadband</a:t>
            </a:r>
          </a:p>
          <a:p>
            <a:r>
              <a:rPr lang="en-US" sz="4000" dirty="0">
                <a:solidFill>
                  <a:srgbClr val="002060"/>
                </a:solidFill>
              </a:rPr>
              <a:t>1a)	do atmospheric correction; gives you surface broadband reflectance</a:t>
            </a:r>
          </a:p>
          <a:p>
            <a:pPr>
              <a:buNone/>
            </a:pPr>
            <a:r>
              <a:rPr lang="en-US" sz="4000" dirty="0">
                <a:solidFill>
                  <a:srgbClr val="002060"/>
                </a:solidFill>
              </a:rPr>
              <a:t> </a:t>
            </a:r>
          </a:p>
          <a:p>
            <a:r>
              <a:rPr lang="en-US" sz="4000" dirty="0">
                <a:solidFill>
                  <a:srgbClr val="002060"/>
                </a:solidFill>
              </a:rPr>
              <a:t>APPROACH 1 = assume isotropy to get albedo</a:t>
            </a:r>
          </a:p>
          <a:p>
            <a:r>
              <a:rPr lang="en-US" sz="4000" dirty="0">
                <a:solidFill>
                  <a:srgbClr val="002060"/>
                </a:solidFill>
              </a:rPr>
              <a:t>APPROACH 2 = use surface bi-directional models</a:t>
            </a:r>
          </a:p>
          <a:p>
            <a:r>
              <a:rPr lang="en-US" sz="4000" dirty="0">
                <a:solidFill>
                  <a:srgbClr val="002060"/>
                </a:solidFill>
              </a:rPr>
              <a:t>APPROACH 3 - borrow top of atmosphere bi-directional models</a:t>
            </a:r>
          </a:p>
          <a:p>
            <a:r>
              <a:rPr lang="en-US" sz="4000" dirty="0">
                <a:solidFill>
                  <a:srgbClr val="002060"/>
                </a:solidFill>
              </a:rPr>
              <a:t> </a:t>
            </a:r>
          </a:p>
          <a:p>
            <a:endParaRPr lang="en-US" dirty="0"/>
          </a:p>
        </p:txBody>
      </p:sp>
    </p:spTree>
    <p:extLst>
      <p:ext uri="{BB962C8B-B14F-4D97-AF65-F5344CB8AC3E}">
        <p14:creationId xmlns="" xmlns:p14="http://schemas.microsoft.com/office/powerpoint/2010/main" val="425607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5973763"/>
          </a:xfrm>
        </p:spPr>
        <p:txBody>
          <a:bodyPr>
            <a:normAutofit fontScale="92500" lnSpcReduction="20000"/>
          </a:bodyPr>
          <a:lstStyle/>
          <a:p>
            <a:pPr>
              <a:buNone/>
            </a:pPr>
            <a:r>
              <a:rPr lang="en-US" sz="3600" dirty="0" smtClean="0">
                <a:solidFill>
                  <a:srgbClr val="002060"/>
                </a:solidFill>
              </a:rPr>
              <a:t>1b)	(same thing, different order)</a:t>
            </a:r>
          </a:p>
          <a:p>
            <a:pPr>
              <a:buNone/>
            </a:pPr>
            <a:endParaRPr lang="en-US" sz="3600" dirty="0" smtClean="0">
              <a:solidFill>
                <a:srgbClr val="002060"/>
              </a:solidFill>
            </a:endParaRPr>
          </a:p>
          <a:p>
            <a:r>
              <a:rPr lang="en-US" sz="3600" dirty="0" smtClean="0">
                <a:solidFill>
                  <a:srgbClr val="002060"/>
                </a:solidFill>
              </a:rPr>
              <a:t>take broadband reflectance at top of atmosphere,</a:t>
            </a:r>
          </a:p>
          <a:p>
            <a:pPr marL="0" indent="0">
              <a:buNone/>
            </a:pPr>
            <a:r>
              <a:rPr lang="en-US" sz="3600" dirty="0" smtClean="0">
                <a:solidFill>
                  <a:srgbClr val="002060"/>
                </a:solidFill>
              </a:rPr>
              <a:t>	apply bi-directional model of top of </a:t>
            </a:r>
          </a:p>
          <a:p>
            <a:pPr marL="0" indent="0">
              <a:buNone/>
            </a:pPr>
            <a:r>
              <a:rPr lang="en-US" sz="3600" dirty="0">
                <a:solidFill>
                  <a:srgbClr val="002060"/>
                </a:solidFill>
              </a:rPr>
              <a:t>	</a:t>
            </a:r>
            <a:r>
              <a:rPr lang="en-US" sz="3600" dirty="0" smtClean="0">
                <a:solidFill>
                  <a:srgbClr val="002060"/>
                </a:solidFill>
              </a:rPr>
              <a:t>atmosphere,</a:t>
            </a:r>
          </a:p>
          <a:p>
            <a:r>
              <a:rPr lang="en-US" sz="3600" dirty="0" smtClean="0">
                <a:solidFill>
                  <a:srgbClr val="002060"/>
                </a:solidFill>
              </a:rPr>
              <a:t>get top of atmosphere broadband </a:t>
            </a:r>
            <a:r>
              <a:rPr lang="en-US" sz="3600" dirty="0" err="1" smtClean="0">
                <a:solidFill>
                  <a:srgbClr val="002060"/>
                </a:solidFill>
              </a:rPr>
              <a:t>albedo</a:t>
            </a:r>
            <a:r>
              <a:rPr lang="en-US" sz="3600" dirty="0" smtClean="0">
                <a:solidFill>
                  <a:srgbClr val="002060"/>
                </a:solidFill>
              </a:rPr>
              <a:t>,</a:t>
            </a:r>
          </a:p>
          <a:p>
            <a:pPr marL="0" indent="0">
              <a:buNone/>
            </a:pPr>
            <a:r>
              <a:rPr lang="en-US" sz="3600" dirty="0" smtClean="0">
                <a:solidFill>
                  <a:srgbClr val="002060"/>
                </a:solidFill>
              </a:rPr>
              <a:t>	do atmospheric correction applied to total flux 	to get surface albedo.</a:t>
            </a:r>
          </a:p>
          <a:p>
            <a:pPr lvl="0"/>
            <a:r>
              <a:rPr lang="en-US" sz="3600" dirty="0">
                <a:solidFill>
                  <a:srgbClr val="002060"/>
                </a:solidFill>
              </a:rPr>
              <a:t>measure narrowband-spectral reflectance (more complicated because we have to integrate over spectral intervals and account for angular variability)</a:t>
            </a:r>
          </a:p>
          <a:p>
            <a:endParaRPr lang="en-US" sz="3600" dirty="0" smtClean="0">
              <a:solidFill>
                <a:srgbClr val="002060"/>
              </a:solidFill>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39200" cy="6858000"/>
          </a:xfrm>
        </p:spPr>
        <p:txBody>
          <a:bodyPr>
            <a:normAutofit lnSpcReduction="10000"/>
          </a:bodyPr>
          <a:lstStyle/>
          <a:p>
            <a:pPr marL="0" indent="0">
              <a:buNone/>
            </a:pPr>
            <a:r>
              <a:rPr lang="en-US" dirty="0"/>
              <a:t> </a:t>
            </a:r>
          </a:p>
          <a:p>
            <a:pPr>
              <a:spcBef>
                <a:spcPts val="0"/>
              </a:spcBef>
            </a:pPr>
            <a:r>
              <a:rPr lang="en-US" dirty="0">
                <a:solidFill>
                  <a:srgbClr val="002060"/>
                </a:solidFill>
              </a:rPr>
              <a:t>2a)	apply atmospheric correction to get surface spectral reflectance; do APPROACH 1, 2, or 3, but also must do spectral integration; need a model of spectral characteristics of surface type to do spectral integration</a:t>
            </a:r>
            <a:r>
              <a:rPr lang="en-US" dirty="0" smtClean="0">
                <a:solidFill>
                  <a:srgbClr val="002060"/>
                </a:solidFill>
              </a:rPr>
              <a:t>.</a:t>
            </a:r>
          </a:p>
          <a:p>
            <a:pPr>
              <a:spcBef>
                <a:spcPts val="0"/>
              </a:spcBef>
            </a:pPr>
            <a:endParaRPr lang="en-US" dirty="0">
              <a:solidFill>
                <a:srgbClr val="002060"/>
              </a:solidFill>
            </a:endParaRPr>
          </a:p>
          <a:p>
            <a:pPr marL="0" indent="0">
              <a:spcBef>
                <a:spcPts val="0"/>
              </a:spcBef>
              <a:buNone/>
            </a:pPr>
            <a:r>
              <a:rPr lang="en-US" b="1" dirty="0">
                <a:solidFill>
                  <a:srgbClr val="C00000"/>
                </a:solidFill>
              </a:rPr>
              <a:t>Albedo of snow, clouds, ice, water</a:t>
            </a:r>
            <a:r>
              <a:rPr lang="en-US" b="1" dirty="0" smtClean="0">
                <a:solidFill>
                  <a:srgbClr val="C00000"/>
                </a:solidFill>
              </a:rPr>
              <a:t>:</a:t>
            </a:r>
          </a:p>
          <a:p>
            <a:pPr>
              <a:spcBef>
                <a:spcPts val="0"/>
              </a:spcBef>
            </a:pPr>
            <a:endParaRPr lang="en-US" dirty="0">
              <a:solidFill>
                <a:srgbClr val="C00000"/>
              </a:solidFill>
            </a:endParaRPr>
          </a:p>
          <a:p>
            <a:pPr lvl="0">
              <a:spcBef>
                <a:spcPts val="0"/>
              </a:spcBef>
            </a:pPr>
            <a:r>
              <a:rPr lang="en-US" i="1" dirty="0">
                <a:solidFill>
                  <a:srgbClr val="002060"/>
                </a:solidFill>
              </a:rPr>
              <a:t>Fresh snow 75 to 95</a:t>
            </a:r>
            <a:endParaRPr lang="en-US" dirty="0">
              <a:solidFill>
                <a:srgbClr val="002060"/>
              </a:solidFill>
            </a:endParaRPr>
          </a:p>
          <a:p>
            <a:pPr lvl="0">
              <a:spcBef>
                <a:spcPts val="0"/>
              </a:spcBef>
            </a:pPr>
            <a:r>
              <a:rPr lang="en-US" i="1" dirty="0">
                <a:solidFill>
                  <a:srgbClr val="002060"/>
                </a:solidFill>
              </a:rPr>
              <a:t>Clouds (thick) 60 to 90</a:t>
            </a:r>
            <a:endParaRPr lang="en-US" dirty="0">
              <a:solidFill>
                <a:srgbClr val="002060"/>
              </a:solidFill>
            </a:endParaRPr>
          </a:p>
          <a:p>
            <a:pPr lvl="0">
              <a:spcBef>
                <a:spcPts val="0"/>
              </a:spcBef>
            </a:pPr>
            <a:r>
              <a:rPr lang="en-US" i="1" dirty="0">
                <a:solidFill>
                  <a:srgbClr val="002060"/>
                </a:solidFill>
              </a:rPr>
              <a:t>Clouds (thin) 30 to 50</a:t>
            </a:r>
            <a:endParaRPr lang="en-US" dirty="0">
              <a:solidFill>
                <a:srgbClr val="002060"/>
              </a:solidFill>
            </a:endParaRPr>
          </a:p>
          <a:p>
            <a:pPr lvl="0">
              <a:spcBef>
                <a:spcPts val="0"/>
              </a:spcBef>
            </a:pPr>
            <a:r>
              <a:rPr lang="en-US" i="1" dirty="0">
                <a:solidFill>
                  <a:srgbClr val="002060"/>
                </a:solidFill>
              </a:rPr>
              <a:t>Ice 30 to 40</a:t>
            </a:r>
            <a:endParaRPr lang="en-US" dirty="0">
              <a:solidFill>
                <a:srgbClr val="002060"/>
              </a:solidFill>
            </a:endParaRPr>
          </a:p>
          <a:p>
            <a:pPr lvl="0">
              <a:spcBef>
                <a:spcPts val="0"/>
              </a:spcBef>
            </a:pPr>
            <a:r>
              <a:rPr lang="en-US" i="1" dirty="0">
                <a:solidFill>
                  <a:srgbClr val="002060"/>
                </a:solidFill>
              </a:rPr>
              <a:t>Water 10</a:t>
            </a:r>
            <a:endParaRPr lang="en-US" dirty="0">
              <a:solidFill>
                <a:srgbClr val="002060"/>
              </a:solidFill>
            </a:endParaRPr>
          </a:p>
          <a:p>
            <a:pPr lvl="0">
              <a:spcBef>
                <a:spcPts val="0"/>
              </a:spcBef>
            </a:pPr>
            <a:r>
              <a:rPr lang="en-US" i="1" dirty="0">
                <a:solidFill>
                  <a:srgbClr val="002060"/>
                </a:solidFill>
              </a:rPr>
              <a:t>Earth and atmosphere 30</a:t>
            </a:r>
            <a:endParaRPr lang="en-US" dirty="0">
              <a:solidFill>
                <a:srgbClr val="002060"/>
              </a:solidFill>
            </a:endParaRPr>
          </a:p>
          <a:p>
            <a:endParaRPr lang="en-US" dirty="0"/>
          </a:p>
        </p:txBody>
      </p:sp>
    </p:spTree>
    <p:extLst>
      <p:ext uri="{BB962C8B-B14F-4D97-AF65-F5344CB8AC3E}">
        <p14:creationId xmlns="" xmlns:p14="http://schemas.microsoft.com/office/powerpoint/2010/main" val="3057859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553200"/>
          </a:xfrm>
        </p:spPr>
        <p:txBody>
          <a:bodyPr>
            <a:noAutofit/>
          </a:bodyPr>
          <a:lstStyle/>
          <a:p>
            <a:pPr>
              <a:spcBef>
                <a:spcPts val="0"/>
              </a:spcBef>
            </a:pPr>
            <a:r>
              <a:rPr lang="en-US" sz="2400" dirty="0"/>
              <a:t>Incident radiation includes </a:t>
            </a:r>
            <a:r>
              <a:rPr lang="en-US" sz="2400" dirty="0">
                <a:solidFill>
                  <a:srgbClr val="C00000"/>
                </a:solidFill>
              </a:rPr>
              <a:t>beam and/or diffuse </a:t>
            </a:r>
            <a:r>
              <a:rPr lang="en-US" sz="2400" dirty="0" smtClean="0"/>
              <a:t>radiation. Reflected </a:t>
            </a:r>
            <a:r>
              <a:rPr lang="en-US" sz="2400" dirty="0"/>
              <a:t>radiation however, depends on surface properties</a:t>
            </a:r>
            <a:r>
              <a:rPr lang="en-US" sz="2400" dirty="0" smtClean="0"/>
              <a:t>.</a:t>
            </a:r>
            <a:endParaRPr lang="en-US" sz="2400" dirty="0"/>
          </a:p>
          <a:p>
            <a:pPr>
              <a:spcBef>
                <a:spcPts val="0"/>
              </a:spcBef>
            </a:pPr>
            <a:r>
              <a:rPr lang="en-US" sz="2400" dirty="0"/>
              <a:t>The two limiting characteristics of a surface reflectivity are </a:t>
            </a:r>
            <a:r>
              <a:rPr lang="en-US" sz="2400" dirty="0">
                <a:solidFill>
                  <a:srgbClr val="C00000"/>
                </a:solidFill>
              </a:rPr>
              <a:t>Diffuse and Specular</a:t>
            </a:r>
            <a:r>
              <a:rPr lang="en-US" sz="2400" dirty="0" smtClean="0">
                <a:solidFill>
                  <a:srgbClr val="C00000"/>
                </a:solidFill>
              </a:rPr>
              <a:t>.</a:t>
            </a:r>
            <a:endParaRPr lang="en-US" sz="2400" dirty="0">
              <a:solidFill>
                <a:srgbClr val="C00000"/>
              </a:solidFill>
            </a:endParaRPr>
          </a:p>
          <a:p>
            <a:pPr>
              <a:spcBef>
                <a:spcPts val="0"/>
              </a:spcBef>
            </a:pPr>
            <a:r>
              <a:rPr lang="en-US" sz="2400" dirty="0">
                <a:solidFill>
                  <a:srgbClr val="C00000"/>
                </a:solidFill>
              </a:rPr>
              <a:t>Isotropic</a:t>
            </a:r>
            <a:r>
              <a:rPr lang="en-US" sz="2400" dirty="0"/>
              <a:t> Diffuse Reflection has equal magnitude in all directions.  After reflection from a diffuse surface, all signs of the incident radiation are completely obliterated</a:t>
            </a:r>
            <a:r>
              <a:rPr lang="en-US" sz="2400" dirty="0" smtClean="0"/>
              <a:t>.</a:t>
            </a:r>
            <a:endParaRPr lang="en-US" sz="2400" dirty="0"/>
          </a:p>
          <a:p>
            <a:pPr>
              <a:spcBef>
                <a:spcPts val="0"/>
              </a:spcBef>
            </a:pPr>
            <a:r>
              <a:rPr lang="en-US" sz="2400" dirty="0"/>
              <a:t>Anisotropic Diffuse Reflection has greater magnitude away from the incident angle of radiation</a:t>
            </a:r>
            <a:r>
              <a:rPr lang="en-US" sz="2400" dirty="0" smtClean="0"/>
              <a:t>.</a:t>
            </a:r>
            <a:endParaRPr lang="en-US" sz="2400" dirty="0"/>
          </a:p>
          <a:p>
            <a:pPr>
              <a:spcBef>
                <a:spcPts val="0"/>
              </a:spcBef>
            </a:pPr>
            <a:r>
              <a:rPr lang="en-US" sz="2400" dirty="0"/>
              <a:t>Specular surfaces are very smooth with respect to the wavelength of the incident radiation</a:t>
            </a:r>
            <a:r>
              <a:rPr lang="en-US" sz="2400" dirty="0" smtClean="0"/>
              <a:t>.</a:t>
            </a:r>
            <a:endParaRPr lang="en-US" sz="2400" dirty="0"/>
          </a:p>
          <a:p>
            <a:pPr>
              <a:spcBef>
                <a:spcPts val="0"/>
              </a:spcBef>
            </a:pPr>
            <a:r>
              <a:rPr lang="en-US" sz="2400" dirty="0">
                <a:solidFill>
                  <a:srgbClr val="C00000"/>
                </a:solidFill>
              </a:rPr>
              <a:t>Perfectly Specular </a:t>
            </a:r>
            <a:r>
              <a:rPr lang="en-US" sz="2400" dirty="0"/>
              <a:t>has equal angles of incidence and reflectance</a:t>
            </a:r>
            <a:r>
              <a:rPr lang="en-US" sz="2400" dirty="0" smtClean="0"/>
              <a:t>.</a:t>
            </a:r>
            <a:endParaRPr lang="en-US" sz="2400" dirty="0"/>
          </a:p>
          <a:p>
            <a:pPr>
              <a:spcBef>
                <a:spcPts val="0"/>
              </a:spcBef>
            </a:pPr>
            <a:r>
              <a:rPr lang="en-US" sz="2400" dirty="0" err="1"/>
              <a:t>Bidirectionally</a:t>
            </a:r>
            <a:r>
              <a:rPr lang="en-US" sz="2400" dirty="0"/>
              <a:t> Spectral has unequal angles of incidence and reflectance</a:t>
            </a:r>
            <a:r>
              <a:rPr lang="en-US" sz="2400" dirty="0" smtClean="0"/>
              <a:t>.</a:t>
            </a:r>
            <a:endParaRPr lang="en-US" sz="2400" dirty="0"/>
          </a:p>
          <a:p>
            <a:pPr>
              <a:spcBef>
                <a:spcPts val="0"/>
              </a:spcBef>
            </a:pPr>
            <a:r>
              <a:rPr lang="en-US" sz="2400" b="1" u="sng" dirty="0">
                <a:solidFill>
                  <a:srgbClr val="C00000"/>
                </a:solidFill>
              </a:rPr>
              <a:t>Each method of finding surface albedo has some faults</a:t>
            </a:r>
            <a:r>
              <a:rPr lang="en-US" sz="2400" dirty="0" smtClean="0"/>
              <a:t>.</a:t>
            </a:r>
            <a:endParaRPr lang="en-US" sz="2400" dirty="0"/>
          </a:p>
          <a:p>
            <a:pPr>
              <a:spcBef>
                <a:spcPts val="0"/>
              </a:spcBef>
            </a:pPr>
            <a:r>
              <a:rPr lang="en-US" sz="2400" dirty="0"/>
              <a:t>An inverted </a:t>
            </a:r>
            <a:r>
              <a:rPr lang="en-US" sz="2400" dirty="0" err="1"/>
              <a:t>pyranometer</a:t>
            </a:r>
            <a:r>
              <a:rPr lang="en-US" sz="2400" dirty="0"/>
              <a:t> is capable of obtaining upwelling radiation</a:t>
            </a:r>
            <a:r>
              <a:rPr lang="en-US" sz="2400" dirty="0" smtClean="0"/>
              <a:t>.</a:t>
            </a:r>
          </a:p>
          <a:p>
            <a:pPr>
              <a:spcBef>
                <a:spcPts val="0"/>
              </a:spcBef>
            </a:pPr>
            <a:r>
              <a:rPr lang="en-US" sz="2400" b="1" u="sng" dirty="0" smtClean="0">
                <a:solidFill>
                  <a:srgbClr val="00B050"/>
                </a:solidFill>
              </a:rPr>
              <a:t>To design satellite instruments requires knowledge of surface  spectral and angular properties.</a:t>
            </a:r>
            <a:endParaRPr lang="en-US" sz="2400" b="1" u="sng" dirty="0">
              <a:solidFill>
                <a:srgbClr val="00B050"/>
              </a:solidFill>
            </a:endParaRPr>
          </a:p>
          <a:p>
            <a:pPr>
              <a:spcBef>
                <a:spcPts val="0"/>
              </a:spcBef>
              <a:buNone/>
            </a:pPr>
            <a:r>
              <a:rPr lang="en-US" sz="2400" b="1" u="sng" dirty="0">
                <a:solidFill>
                  <a:srgbClr val="00B050"/>
                </a:solidFill>
              </a:rPr>
              <a:t> </a:t>
            </a:r>
          </a:p>
          <a:p>
            <a:pPr>
              <a:spcBef>
                <a:spcPts val="0"/>
              </a:spcBef>
            </a:pPr>
            <a:endParaRPr lang="en-US" sz="2400" dirty="0"/>
          </a:p>
        </p:txBody>
      </p:sp>
    </p:spTree>
    <p:extLst>
      <p:ext uri="{BB962C8B-B14F-4D97-AF65-F5344CB8AC3E}">
        <p14:creationId xmlns="" xmlns:p14="http://schemas.microsoft.com/office/powerpoint/2010/main" val="991073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fig005"/>
          <p:cNvPicPr>
            <a:picLocks noChangeAspect="1" noChangeArrowheads="1"/>
          </p:cNvPicPr>
          <p:nvPr/>
        </p:nvPicPr>
        <p:blipFill>
          <a:blip r:embed="rId3" cstate="print">
            <a:extLst>
              <a:ext uri="{28A0092B-C50C-407E-A947-70E740481C1C}">
                <a14:useLocalDpi xmlns="" xmlns:a14="http://schemas.microsoft.com/office/drawing/2010/main" val="0"/>
              </a:ext>
            </a:extLst>
          </a:blip>
          <a:srcRect l="13091" t="9804" r="4987" b="2942"/>
          <a:stretch>
            <a:fillRect/>
          </a:stretch>
        </p:blipFill>
        <p:spPr bwMode="auto">
          <a:xfrm>
            <a:off x="381000" y="76200"/>
            <a:ext cx="8763000" cy="678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58687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566" t="25000" r="26974" b="30921"/>
          <a:stretch/>
        </p:blipFill>
        <p:spPr bwMode="auto">
          <a:xfrm>
            <a:off x="304800" y="1752600"/>
            <a:ext cx="7872663" cy="39758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534561"/>
            <a:ext cx="8991600" cy="1323439"/>
          </a:xfrm>
          <a:prstGeom prst="rect">
            <a:avLst/>
          </a:prstGeom>
          <a:noFill/>
        </p:spPr>
        <p:txBody>
          <a:bodyPr wrap="square" rtlCol="0">
            <a:spAutoFit/>
          </a:bodyPr>
          <a:lstStyle/>
          <a:p>
            <a:pPr algn="ctr"/>
            <a:r>
              <a:rPr lang="en-US" sz="2000" dirty="0" smtClean="0">
                <a:solidFill>
                  <a:srgbClr val="C00000"/>
                </a:solidFill>
              </a:rPr>
              <a:t>Moisture moves through the canopy and also from canopy level to the atmosphere. Since these are two processes and need to be combined, it is easier to introduce the concept of “</a:t>
            </a:r>
            <a:r>
              <a:rPr lang="en-US" sz="2000" dirty="0" err="1" smtClean="0">
                <a:solidFill>
                  <a:srgbClr val="C00000"/>
                </a:solidFill>
              </a:rPr>
              <a:t>resistence</a:t>
            </a:r>
            <a:r>
              <a:rPr lang="en-US" sz="2000" dirty="0" smtClean="0">
                <a:solidFill>
                  <a:srgbClr val="C00000"/>
                </a:solidFill>
              </a:rPr>
              <a:t>” to the flow of moisture than deal with transfer coefficient (can combine them in parallel like in Ohm’s Law)</a:t>
            </a:r>
            <a:endParaRPr lang="en-US" sz="2000" dirty="0">
              <a:solidFill>
                <a:srgbClr val="C00000"/>
              </a:solidFill>
            </a:endParaRPr>
          </a:p>
        </p:txBody>
      </p:sp>
      <p:sp>
        <p:nvSpPr>
          <p:cNvPr id="5" name="Rectangle 4"/>
          <p:cNvSpPr/>
          <p:nvPr/>
        </p:nvSpPr>
        <p:spPr>
          <a:xfrm>
            <a:off x="152400" y="24063"/>
            <a:ext cx="8839200" cy="1815882"/>
          </a:xfrm>
          <a:prstGeom prst="rect">
            <a:avLst/>
          </a:prstGeom>
        </p:spPr>
        <p:txBody>
          <a:bodyPr wrap="square">
            <a:spAutoFit/>
          </a:bodyPr>
          <a:lstStyle/>
          <a:p>
            <a:pPr algn="ctr">
              <a:buNone/>
            </a:pPr>
            <a:r>
              <a:rPr lang="en-US" sz="2800" dirty="0" smtClean="0">
                <a:solidFill>
                  <a:srgbClr val="002060"/>
                </a:solidFill>
              </a:rPr>
              <a:t>First, some augmentation of last lecture </a:t>
            </a:r>
            <a:r>
              <a:rPr lang="en-US" sz="2800" dirty="0" smtClean="0">
                <a:solidFill>
                  <a:srgbClr val="002060"/>
                </a:solidFill>
              </a:rPr>
              <a:t>on: </a:t>
            </a:r>
            <a:r>
              <a:rPr lang="en-US" sz="2800" u="sng" dirty="0" smtClean="0">
                <a:solidFill>
                  <a:srgbClr val="C00000"/>
                </a:solidFill>
              </a:rPr>
              <a:t>Surface </a:t>
            </a:r>
            <a:r>
              <a:rPr lang="en-US" sz="2800" u="sng" dirty="0">
                <a:solidFill>
                  <a:srgbClr val="C00000"/>
                </a:solidFill>
              </a:rPr>
              <a:t>Fluxes</a:t>
            </a:r>
            <a:r>
              <a:rPr lang="en-US" sz="2800" dirty="0">
                <a:solidFill>
                  <a:srgbClr val="C00000"/>
                </a:solidFill>
              </a:rPr>
              <a:t/>
            </a:r>
            <a:br>
              <a:rPr lang="en-US" sz="2800" dirty="0">
                <a:solidFill>
                  <a:srgbClr val="C00000"/>
                </a:solidFill>
              </a:rPr>
            </a:br>
            <a:r>
              <a:rPr lang="en-US" sz="2800" dirty="0" smtClean="0"/>
              <a:t> </a:t>
            </a:r>
            <a:r>
              <a:rPr lang="en-US" sz="2800" dirty="0" smtClean="0">
                <a:solidFill>
                  <a:srgbClr val="002060"/>
                </a:solidFill>
              </a:rPr>
              <a:t>Must </a:t>
            </a:r>
            <a:r>
              <a:rPr lang="en-US" sz="2800" dirty="0">
                <a:solidFill>
                  <a:srgbClr val="002060"/>
                </a:solidFill>
              </a:rPr>
              <a:t>account for </a:t>
            </a:r>
            <a:r>
              <a:rPr lang="en-US" sz="2800" dirty="0">
                <a:solidFill>
                  <a:srgbClr val="C00000"/>
                </a:solidFill>
              </a:rPr>
              <a:t>transfer of latent heat</a:t>
            </a:r>
            <a:r>
              <a:rPr lang="en-US" sz="2800" dirty="0">
                <a:solidFill>
                  <a:srgbClr val="002060"/>
                </a:solidFill>
              </a:rPr>
              <a:t>, which depends on rate of </a:t>
            </a:r>
            <a:r>
              <a:rPr lang="en-US" sz="2800" dirty="0">
                <a:solidFill>
                  <a:srgbClr val="C00000"/>
                </a:solidFill>
              </a:rPr>
              <a:t>evapotranspiration</a:t>
            </a:r>
            <a:r>
              <a:rPr lang="en-US" sz="2800" dirty="0">
                <a:solidFill>
                  <a:srgbClr val="002060"/>
                </a:solidFill>
              </a:rPr>
              <a:t>.  Model must know if vegetation is </a:t>
            </a:r>
            <a:r>
              <a:rPr lang="en-US" sz="2800" dirty="0">
                <a:solidFill>
                  <a:srgbClr val="C00000"/>
                </a:solidFill>
              </a:rPr>
              <a:t>transpiring fully </a:t>
            </a:r>
            <a:r>
              <a:rPr lang="en-US" sz="2800" dirty="0">
                <a:solidFill>
                  <a:srgbClr val="002060"/>
                </a:solidFill>
              </a:rPr>
              <a:t>or if under </a:t>
            </a:r>
            <a:r>
              <a:rPr lang="en-US" sz="2800" dirty="0">
                <a:solidFill>
                  <a:srgbClr val="C00000"/>
                </a:solidFill>
              </a:rPr>
              <a:t>water stress.</a:t>
            </a:r>
          </a:p>
        </p:txBody>
      </p:sp>
    </p:spTree>
    <p:extLst>
      <p:ext uri="{BB962C8B-B14F-4D97-AF65-F5344CB8AC3E}">
        <p14:creationId xmlns="" xmlns:p14="http://schemas.microsoft.com/office/powerpoint/2010/main" val="1942122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fig004"/>
          <p:cNvPicPr>
            <a:picLocks noChangeAspect="1" noChangeArrowheads="1"/>
          </p:cNvPicPr>
          <p:nvPr/>
        </p:nvPicPr>
        <p:blipFill>
          <a:blip r:embed="rId3" cstate="print">
            <a:extLst>
              <a:ext uri="{28A0092B-C50C-407E-A947-70E740481C1C}">
                <a14:useLocalDpi xmlns="" xmlns:a14="http://schemas.microsoft.com/office/drawing/2010/main" val="0"/>
              </a:ext>
            </a:extLst>
          </a:blip>
          <a:srcRect l="14706" t="7124" r="2942" b="16652"/>
          <a:stretch>
            <a:fillRect/>
          </a:stretch>
        </p:blipFill>
        <p:spPr bwMode="auto">
          <a:xfrm>
            <a:off x="609600" y="0"/>
            <a:ext cx="7924800" cy="670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69246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fig003"/>
          <p:cNvPicPr>
            <a:picLocks noChangeAspect="1" noChangeArrowheads="1"/>
          </p:cNvPicPr>
          <p:nvPr/>
        </p:nvPicPr>
        <p:blipFill>
          <a:blip r:embed="rId3" cstate="print">
            <a:extLst>
              <a:ext uri="{28A0092B-C50C-407E-A947-70E740481C1C}">
                <a14:useLocalDpi xmlns="" xmlns:a14="http://schemas.microsoft.com/office/drawing/2010/main" val="0"/>
              </a:ext>
            </a:extLst>
          </a:blip>
          <a:srcRect t="15672" b="23776"/>
          <a:stretch>
            <a:fillRect/>
          </a:stretch>
        </p:blipFill>
        <p:spPr bwMode="auto">
          <a:xfrm>
            <a:off x="0" y="0"/>
            <a:ext cx="8991600" cy="647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20410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fig006"/>
          <p:cNvPicPr>
            <a:picLocks noChangeAspect="1" noChangeArrowheads="1"/>
          </p:cNvPicPr>
          <p:nvPr/>
        </p:nvPicPr>
        <p:blipFill>
          <a:blip r:embed="rId3" cstate="print">
            <a:extLst>
              <a:ext uri="{28A0092B-C50C-407E-A947-70E740481C1C}">
                <a14:useLocalDpi xmlns="" xmlns:a14="http://schemas.microsoft.com/office/drawing/2010/main" val="0"/>
              </a:ext>
            </a:extLst>
          </a:blip>
          <a:srcRect l="8824" t="17097" b="17365"/>
          <a:stretch>
            <a:fillRect/>
          </a:stretch>
        </p:blipFill>
        <p:spPr bwMode="auto">
          <a:xfrm>
            <a:off x="533400" y="381000"/>
            <a:ext cx="81534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21085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6248400"/>
          </a:xfrm>
        </p:spPr>
        <p:txBody>
          <a:bodyPr>
            <a:normAutofit fontScale="62500" lnSpcReduction="20000"/>
          </a:bodyPr>
          <a:lstStyle/>
          <a:p>
            <a:r>
              <a:rPr lang="en-US" sz="5100" dirty="0">
                <a:solidFill>
                  <a:srgbClr val="C00000"/>
                </a:solidFill>
              </a:rPr>
              <a:t>Optical Properties of vegetation</a:t>
            </a:r>
          </a:p>
          <a:p>
            <a:r>
              <a:rPr lang="en-US" b="1" dirty="0"/>
              <a:t> </a:t>
            </a:r>
            <a:endParaRPr lang="en-US" dirty="0"/>
          </a:p>
          <a:p>
            <a:pPr algn="ctr"/>
            <a:r>
              <a:rPr lang="en-US" sz="5800" dirty="0"/>
              <a:t>A = 1-R-T</a:t>
            </a:r>
          </a:p>
          <a:p>
            <a:r>
              <a:rPr lang="en-US" sz="4000" dirty="0"/>
              <a:t>Reflection R</a:t>
            </a:r>
          </a:p>
          <a:p>
            <a:r>
              <a:rPr lang="en-US" sz="4000" dirty="0"/>
              <a:t>Transmission T</a:t>
            </a:r>
          </a:p>
          <a:p>
            <a:r>
              <a:rPr lang="en-US" sz="4000" dirty="0"/>
              <a:t>Absorption A</a:t>
            </a:r>
          </a:p>
          <a:p>
            <a:r>
              <a:rPr lang="en-US" sz="4000" dirty="0"/>
              <a:t> </a:t>
            </a:r>
          </a:p>
          <a:p>
            <a:r>
              <a:rPr lang="en-US" sz="4000" dirty="0"/>
              <a:t>Some characteristic values for the optical properties:</a:t>
            </a:r>
          </a:p>
          <a:p>
            <a:r>
              <a:rPr lang="en-US" sz="4000" dirty="0"/>
              <a:t> </a:t>
            </a:r>
          </a:p>
          <a:p>
            <a:r>
              <a:rPr lang="en-US" sz="4000" b="1" dirty="0"/>
              <a:t>PAR	</a:t>
            </a:r>
            <a:r>
              <a:rPr lang="en-US" sz="4000" b="1" dirty="0" smtClean="0"/>
              <a:t>		NIR</a:t>
            </a:r>
            <a:r>
              <a:rPr lang="en-US" sz="4000" b="1" dirty="0"/>
              <a:t>	</a:t>
            </a:r>
            <a:r>
              <a:rPr lang="en-US" sz="4000" b="1" dirty="0" smtClean="0"/>
              <a:t>	Short-wave</a:t>
            </a:r>
            <a:endParaRPr lang="en-US" sz="4000" b="1" dirty="0"/>
          </a:p>
          <a:p>
            <a:r>
              <a:rPr lang="en-US" sz="4000" dirty="0"/>
              <a:t>R	. 09 		. 51 			. 3</a:t>
            </a:r>
          </a:p>
          <a:p>
            <a:r>
              <a:rPr lang="en-US" sz="4000" dirty="0"/>
              <a:t>T	. 06 		. 34 			. 2</a:t>
            </a:r>
          </a:p>
          <a:p>
            <a:r>
              <a:rPr lang="en-US" sz="4000" dirty="0"/>
              <a:t>A	. 85 		. 15 			. 5</a:t>
            </a:r>
          </a:p>
          <a:p>
            <a:r>
              <a:rPr lang="en-US" sz="4000" dirty="0"/>
              <a:t> </a:t>
            </a:r>
          </a:p>
          <a:p>
            <a:r>
              <a:rPr lang="en-US" sz="4000" dirty="0"/>
              <a:t>R and T spectra are similar</a:t>
            </a:r>
          </a:p>
          <a:p>
            <a:r>
              <a:rPr lang="en-US" dirty="0"/>
              <a:t> </a:t>
            </a:r>
          </a:p>
          <a:p>
            <a:endParaRPr lang="en-US" dirty="0"/>
          </a:p>
        </p:txBody>
      </p:sp>
    </p:spTree>
    <p:extLst>
      <p:ext uri="{BB962C8B-B14F-4D97-AF65-F5344CB8AC3E}">
        <p14:creationId xmlns="" xmlns:p14="http://schemas.microsoft.com/office/powerpoint/2010/main" val="297674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839200" cy="6629400"/>
          </a:xfrm>
        </p:spPr>
        <p:txBody>
          <a:bodyPr>
            <a:normAutofit fontScale="77500" lnSpcReduction="20000"/>
          </a:bodyPr>
          <a:lstStyle/>
          <a:p>
            <a:r>
              <a:rPr lang="en-US" dirty="0">
                <a:solidFill>
                  <a:srgbClr val="002060"/>
                </a:solidFill>
              </a:rPr>
              <a:t>In UV, A is large for vegetation, relatively constant, between 90-99%.</a:t>
            </a:r>
          </a:p>
          <a:p>
            <a:r>
              <a:rPr lang="en-US" dirty="0">
                <a:solidFill>
                  <a:srgbClr val="002060"/>
                </a:solidFill>
              </a:rPr>
              <a:t> </a:t>
            </a:r>
          </a:p>
          <a:p>
            <a:r>
              <a:rPr lang="en-US" dirty="0">
                <a:solidFill>
                  <a:srgbClr val="002060"/>
                </a:solidFill>
              </a:rPr>
              <a:t>Differences in species and leaf structure have only a small effect upon the optical properties of leaves in UV.</a:t>
            </a:r>
          </a:p>
          <a:p>
            <a:r>
              <a:rPr lang="en-US" dirty="0">
                <a:solidFill>
                  <a:srgbClr val="002060"/>
                </a:solidFill>
              </a:rPr>
              <a:t> </a:t>
            </a:r>
          </a:p>
          <a:p>
            <a:r>
              <a:rPr lang="en-US" dirty="0">
                <a:solidFill>
                  <a:srgbClr val="002060"/>
                </a:solidFill>
              </a:rPr>
              <a:t>Absorption of PAR is about 90% in the blue-violet (380-480nm) and in the orange-red (620-680nm); it is caused by chlorophyll and other pigments.</a:t>
            </a:r>
          </a:p>
          <a:p>
            <a:r>
              <a:rPr lang="en-US" dirty="0">
                <a:solidFill>
                  <a:srgbClr val="002060"/>
                </a:solidFill>
              </a:rPr>
              <a:t> </a:t>
            </a:r>
          </a:p>
          <a:p>
            <a:r>
              <a:rPr lang="en-US" dirty="0">
                <a:solidFill>
                  <a:srgbClr val="002060"/>
                </a:solidFill>
              </a:rPr>
              <a:t>The absorption minimum is in the green and varies between 50-90%.  Starting from 690 nm, A decreases drastically in the NIR, with a minimum (5-25%) between 750-1200nm.  Beyond 1200nm, A increases and reaches a max of 70-95% in the absorption bands of liquid water at 1500, 2000 and beyond 2800nm.</a:t>
            </a:r>
          </a:p>
          <a:p>
            <a:r>
              <a:rPr lang="en-US" dirty="0">
                <a:solidFill>
                  <a:srgbClr val="002060"/>
                </a:solidFill>
              </a:rPr>
              <a:t> </a:t>
            </a:r>
          </a:p>
          <a:p>
            <a:r>
              <a:rPr lang="en-US" dirty="0">
                <a:solidFill>
                  <a:srgbClr val="002060"/>
                </a:solidFill>
              </a:rPr>
              <a:t>The angular distribution of scattered radiation is affected by the structure of the </a:t>
            </a:r>
            <a:r>
              <a:rPr lang="en-US" dirty="0" smtClean="0">
                <a:solidFill>
                  <a:srgbClr val="002060"/>
                </a:solidFill>
              </a:rPr>
              <a:t>leaf</a:t>
            </a:r>
            <a:endParaRPr lang="en-US" dirty="0">
              <a:solidFill>
                <a:srgbClr val="002060"/>
              </a:solidFill>
            </a:endParaRPr>
          </a:p>
        </p:txBody>
      </p:sp>
    </p:spTree>
    <p:extLst>
      <p:ext uri="{BB962C8B-B14F-4D97-AF65-F5344CB8AC3E}">
        <p14:creationId xmlns="" xmlns:p14="http://schemas.microsoft.com/office/powerpoint/2010/main" val="1355107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400800"/>
          </a:xfrm>
        </p:spPr>
        <p:txBody>
          <a:bodyPr>
            <a:normAutofit fontScale="92500" lnSpcReduction="20000"/>
          </a:bodyPr>
          <a:lstStyle/>
          <a:p>
            <a:r>
              <a:rPr lang="en-US" dirty="0" smtClean="0">
                <a:solidFill>
                  <a:srgbClr val="002060"/>
                </a:solidFill>
              </a:rPr>
              <a:t>Scattering of matted leaves is almost uniform in all directions; for glossy leaves there is a strong dependence on angle of incidence of radiation.  Optical properties of leaves change with adaptation.  Sunny leaves show a higher degree of absorption than shaded leaves.</a:t>
            </a:r>
          </a:p>
          <a:p>
            <a:pPr>
              <a:buNone/>
            </a:pPr>
            <a:r>
              <a:rPr lang="en-US" dirty="0" smtClean="0">
                <a:solidFill>
                  <a:srgbClr val="002060"/>
                </a:solidFill>
              </a:rPr>
              <a:t> </a:t>
            </a:r>
          </a:p>
          <a:p>
            <a:r>
              <a:rPr lang="en-US" dirty="0" smtClean="0">
                <a:solidFill>
                  <a:srgbClr val="002060"/>
                </a:solidFill>
              </a:rPr>
              <a:t>In the </a:t>
            </a:r>
            <a:r>
              <a:rPr lang="en-US" dirty="0" err="1" smtClean="0">
                <a:solidFill>
                  <a:srgbClr val="002060"/>
                </a:solidFill>
              </a:rPr>
              <a:t>longwave</a:t>
            </a:r>
            <a:r>
              <a:rPr lang="en-US" dirty="0" smtClean="0">
                <a:solidFill>
                  <a:srgbClr val="002060"/>
                </a:solidFill>
              </a:rPr>
              <a:t> spectrum, all plant parts absorb strongly:</a:t>
            </a:r>
          </a:p>
          <a:p>
            <a:pPr>
              <a:buNone/>
            </a:pPr>
            <a:r>
              <a:rPr lang="en-US" dirty="0" smtClean="0">
                <a:solidFill>
                  <a:srgbClr val="002060"/>
                </a:solidFill>
              </a:rPr>
              <a:t> </a:t>
            </a:r>
          </a:p>
          <a:p>
            <a:r>
              <a:rPr lang="en-US" dirty="0" smtClean="0">
                <a:solidFill>
                  <a:srgbClr val="002060"/>
                </a:solidFill>
              </a:rPr>
              <a:t>A ~ 95%, T ~ 0%, R ~ 5%</a:t>
            </a:r>
          </a:p>
          <a:p>
            <a:r>
              <a:rPr lang="en-US" dirty="0" smtClean="0">
                <a:solidFill>
                  <a:srgbClr val="002060"/>
                </a:solidFill>
              </a:rPr>
              <a:t>The angular distribution of the </a:t>
            </a:r>
            <a:r>
              <a:rPr lang="en-US" dirty="0" err="1" smtClean="0">
                <a:solidFill>
                  <a:srgbClr val="002060"/>
                </a:solidFill>
              </a:rPr>
              <a:t>longwave</a:t>
            </a:r>
            <a:r>
              <a:rPr lang="en-US" dirty="0" smtClean="0">
                <a:solidFill>
                  <a:srgbClr val="002060"/>
                </a:solidFill>
              </a:rPr>
              <a:t> radiation is unknown.  In the transfer of </a:t>
            </a:r>
            <a:r>
              <a:rPr lang="en-US" dirty="0" err="1" smtClean="0">
                <a:solidFill>
                  <a:srgbClr val="002060"/>
                </a:solidFill>
              </a:rPr>
              <a:t>longwave</a:t>
            </a:r>
            <a:r>
              <a:rPr lang="en-US" dirty="0" smtClean="0">
                <a:solidFill>
                  <a:srgbClr val="002060"/>
                </a:solidFill>
              </a:rPr>
              <a:t> radiation in plants, they are treated as grey bodies for which Kirchhoff's laws are valid.</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fig008"/>
          <p:cNvPicPr>
            <a:picLocks noChangeAspect="1" noChangeArrowheads="1"/>
          </p:cNvPicPr>
          <p:nvPr/>
        </p:nvPicPr>
        <p:blipFill>
          <a:blip r:embed="rId3" cstate="print">
            <a:extLst>
              <a:ext uri="{28A0092B-C50C-407E-A947-70E740481C1C}">
                <a14:useLocalDpi xmlns="" xmlns:a14="http://schemas.microsoft.com/office/drawing/2010/main" val="0"/>
              </a:ext>
            </a:extLst>
          </a:blip>
          <a:srcRect l="12378" t="25490" r="8548" b="5882"/>
          <a:stretch>
            <a:fillRect/>
          </a:stretch>
        </p:blipFill>
        <p:spPr bwMode="auto">
          <a:xfrm>
            <a:off x="304800" y="1066800"/>
            <a:ext cx="84582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533400" y="533400"/>
            <a:ext cx="2305631" cy="523220"/>
          </a:xfrm>
          <a:prstGeom prst="rect">
            <a:avLst/>
          </a:prstGeom>
          <a:noFill/>
        </p:spPr>
        <p:txBody>
          <a:bodyPr wrap="none" rtlCol="0">
            <a:spAutoFit/>
          </a:bodyPr>
          <a:lstStyle/>
          <a:p>
            <a:r>
              <a:rPr lang="en-US" sz="2800" dirty="0" smtClean="0">
                <a:solidFill>
                  <a:srgbClr val="C00000"/>
                </a:solidFill>
              </a:rPr>
              <a:t>Satellite issues</a:t>
            </a:r>
            <a:endParaRPr lang="en-US" sz="2800" dirty="0">
              <a:solidFill>
                <a:srgbClr val="C00000"/>
              </a:solidFill>
            </a:endParaRPr>
          </a:p>
        </p:txBody>
      </p:sp>
    </p:spTree>
    <p:extLst>
      <p:ext uri="{BB962C8B-B14F-4D97-AF65-F5344CB8AC3E}">
        <p14:creationId xmlns="" xmlns:p14="http://schemas.microsoft.com/office/powerpoint/2010/main" val="1849335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fig007"/>
          <p:cNvPicPr>
            <a:picLocks noChangeAspect="1" noChangeArrowheads="1"/>
          </p:cNvPicPr>
          <p:nvPr/>
        </p:nvPicPr>
        <p:blipFill>
          <a:blip r:embed="rId3" cstate="print">
            <a:extLst>
              <a:ext uri="{28A0092B-C50C-407E-A947-70E740481C1C}">
                <a14:useLocalDpi xmlns="" xmlns:a14="http://schemas.microsoft.com/office/drawing/2010/main" val="0"/>
              </a:ext>
            </a:extLst>
          </a:blip>
          <a:srcRect l="18628" t="14247" b="20213"/>
          <a:stretch>
            <a:fillRect/>
          </a:stretch>
        </p:blipFill>
        <p:spPr bwMode="auto">
          <a:xfrm>
            <a:off x="609600" y="0"/>
            <a:ext cx="7696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535663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553200"/>
          </a:xfrm>
        </p:spPr>
        <p:txBody>
          <a:bodyPr>
            <a:noAutofit/>
          </a:bodyPr>
          <a:lstStyle/>
          <a:p>
            <a:pPr>
              <a:buNone/>
            </a:pPr>
            <a:r>
              <a:rPr lang="en-US" sz="4000" dirty="0">
                <a:solidFill>
                  <a:srgbClr val="C00000"/>
                </a:solidFill>
              </a:rPr>
              <a:t>Vegetation Index (VI</a:t>
            </a:r>
            <a:r>
              <a:rPr lang="en-US" sz="4000" dirty="0" smtClean="0">
                <a:solidFill>
                  <a:srgbClr val="C00000"/>
                </a:solidFill>
              </a:rPr>
              <a:t>)</a:t>
            </a:r>
            <a:endParaRPr lang="en-US" sz="2400" dirty="0"/>
          </a:p>
          <a:p>
            <a:r>
              <a:rPr lang="en-US" sz="2800" dirty="0">
                <a:solidFill>
                  <a:srgbClr val="002060"/>
                </a:solidFill>
              </a:rPr>
              <a:t>what is </a:t>
            </a:r>
            <a:r>
              <a:rPr lang="en-US" sz="2800" b="1" dirty="0">
                <a:solidFill>
                  <a:srgbClr val="002060"/>
                </a:solidFill>
              </a:rPr>
              <a:t>a VI</a:t>
            </a:r>
            <a:r>
              <a:rPr lang="en-US" sz="2800" dirty="0">
                <a:solidFill>
                  <a:srgbClr val="002060"/>
                </a:solidFill>
              </a:rPr>
              <a:t>?</a:t>
            </a:r>
          </a:p>
          <a:p>
            <a:r>
              <a:rPr lang="en-US" sz="2800" dirty="0">
                <a:solidFill>
                  <a:srgbClr val="002060"/>
                </a:solidFill>
              </a:rPr>
              <a:t>why do we need it?</a:t>
            </a:r>
          </a:p>
          <a:p>
            <a:r>
              <a:rPr lang="en-US" sz="2800" dirty="0">
                <a:solidFill>
                  <a:srgbClr val="002060"/>
                </a:solidFill>
              </a:rPr>
              <a:t>what issues are involved</a:t>
            </a:r>
            <a:r>
              <a:rPr lang="en-US" sz="2800" dirty="0" smtClean="0">
                <a:solidFill>
                  <a:srgbClr val="002060"/>
                </a:solidFill>
              </a:rPr>
              <a:t>?</a:t>
            </a:r>
            <a:endParaRPr lang="en-US" sz="2800" dirty="0">
              <a:solidFill>
                <a:srgbClr val="002060"/>
              </a:solidFill>
            </a:endParaRPr>
          </a:p>
          <a:p>
            <a:r>
              <a:rPr lang="en-US" sz="2800" dirty="0">
                <a:solidFill>
                  <a:srgbClr val="002060"/>
                </a:solidFill>
              </a:rPr>
              <a:t>There are numerous variants of VI</a:t>
            </a:r>
            <a:r>
              <a:rPr lang="en-US" sz="2800" dirty="0" smtClean="0">
                <a:solidFill>
                  <a:srgbClr val="002060"/>
                </a:solidFill>
              </a:rPr>
              <a:t>.</a:t>
            </a:r>
          </a:p>
          <a:p>
            <a:pPr marL="0" indent="0">
              <a:buNone/>
            </a:pPr>
            <a:endParaRPr lang="en-US" sz="2800" dirty="0">
              <a:solidFill>
                <a:srgbClr val="002060"/>
              </a:solidFill>
            </a:endParaRPr>
          </a:p>
          <a:p>
            <a:r>
              <a:rPr lang="en-US" sz="2800" dirty="0">
                <a:solidFill>
                  <a:srgbClr val="C00000"/>
                </a:solidFill>
              </a:rPr>
              <a:t>Normalized Difference Vegetation Index </a:t>
            </a:r>
            <a:r>
              <a:rPr lang="en-US" sz="2800" b="1" u="sng" dirty="0">
                <a:solidFill>
                  <a:srgbClr val="C00000"/>
                </a:solidFill>
              </a:rPr>
              <a:t>(NDVI) </a:t>
            </a:r>
            <a:r>
              <a:rPr lang="en-US" sz="2800" dirty="0">
                <a:solidFill>
                  <a:srgbClr val="002060"/>
                </a:solidFill>
              </a:rPr>
              <a:t>uses indices of reflectance in VIS and NIR.</a:t>
            </a:r>
          </a:p>
          <a:p>
            <a:pPr algn="ctr">
              <a:buNone/>
            </a:pPr>
            <a:r>
              <a:rPr lang="en-US" sz="2800" dirty="0">
                <a:solidFill>
                  <a:srgbClr val="002060"/>
                </a:solidFill>
              </a:rPr>
              <a:t>NDVI=(</a:t>
            </a:r>
            <a:r>
              <a:rPr lang="en-US" sz="2800" dirty="0">
                <a:solidFill>
                  <a:srgbClr val="002060"/>
                </a:solidFill>
                <a:sym typeface="Symbol"/>
              </a:rPr>
              <a:t></a:t>
            </a:r>
            <a:r>
              <a:rPr lang="en-US" sz="2800" baseline="-25000" dirty="0" err="1">
                <a:solidFill>
                  <a:srgbClr val="002060"/>
                </a:solidFill>
              </a:rPr>
              <a:t>nir</a:t>
            </a:r>
            <a:r>
              <a:rPr lang="en-US" sz="2800" dirty="0">
                <a:solidFill>
                  <a:srgbClr val="002060"/>
                </a:solidFill>
              </a:rPr>
              <a:t>-</a:t>
            </a:r>
            <a:r>
              <a:rPr lang="en-US" sz="2800" dirty="0">
                <a:solidFill>
                  <a:srgbClr val="002060"/>
                </a:solidFill>
                <a:sym typeface="Symbol"/>
              </a:rPr>
              <a:t></a:t>
            </a:r>
            <a:r>
              <a:rPr lang="en-US" sz="2800" baseline="-25000" dirty="0">
                <a:solidFill>
                  <a:srgbClr val="002060"/>
                </a:solidFill>
              </a:rPr>
              <a:t>red</a:t>
            </a:r>
            <a:r>
              <a:rPr lang="en-US" sz="2800" dirty="0">
                <a:solidFill>
                  <a:srgbClr val="002060"/>
                </a:solidFill>
              </a:rPr>
              <a:t>)/(</a:t>
            </a:r>
            <a:r>
              <a:rPr lang="en-US" sz="2800" dirty="0">
                <a:solidFill>
                  <a:srgbClr val="002060"/>
                </a:solidFill>
                <a:sym typeface="Symbol"/>
              </a:rPr>
              <a:t></a:t>
            </a:r>
            <a:r>
              <a:rPr lang="en-US" sz="2800" baseline="-25000" dirty="0" err="1">
                <a:solidFill>
                  <a:srgbClr val="002060"/>
                </a:solidFill>
              </a:rPr>
              <a:t>nir</a:t>
            </a:r>
            <a:r>
              <a:rPr lang="en-US" sz="2800" dirty="0">
                <a:solidFill>
                  <a:srgbClr val="002060"/>
                </a:solidFill>
              </a:rPr>
              <a:t>-</a:t>
            </a:r>
            <a:r>
              <a:rPr lang="en-US" sz="2800" dirty="0">
                <a:solidFill>
                  <a:srgbClr val="002060"/>
                </a:solidFill>
                <a:sym typeface="Symbol"/>
              </a:rPr>
              <a:t></a:t>
            </a:r>
            <a:r>
              <a:rPr lang="en-US" sz="2800" baseline="-25000" dirty="0">
                <a:solidFill>
                  <a:srgbClr val="002060"/>
                </a:solidFill>
              </a:rPr>
              <a:t>red</a:t>
            </a:r>
            <a:r>
              <a:rPr lang="en-US" sz="2800" dirty="0" smtClean="0">
                <a:solidFill>
                  <a:srgbClr val="002060"/>
                </a:solidFill>
              </a:rPr>
              <a:t>)</a:t>
            </a:r>
            <a:endParaRPr lang="en-US" sz="2800" dirty="0">
              <a:solidFill>
                <a:srgbClr val="002060"/>
              </a:solidFill>
            </a:endParaRPr>
          </a:p>
          <a:p>
            <a:r>
              <a:rPr lang="en-US" sz="2800" dirty="0">
                <a:solidFill>
                  <a:srgbClr val="002060"/>
                </a:solidFill>
              </a:rPr>
              <a:t>Looks at difference between 2 channels, which minimizes atmospheric effects.  </a:t>
            </a:r>
            <a:r>
              <a:rPr lang="en-US" sz="2800" dirty="0">
                <a:solidFill>
                  <a:srgbClr val="C00000"/>
                </a:solidFill>
              </a:rPr>
              <a:t>Large NIR reflectance is used to detect vegetation</a:t>
            </a:r>
            <a:r>
              <a:rPr lang="en-US" sz="2800" dirty="0" smtClean="0">
                <a:solidFill>
                  <a:srgbClr val="C00000"/>
                </a:solidFill>
              </a:rPr>
              <a:t>.</a:t>
            </a:r>
            <a:endParaRPr lang="en-US" sz="2800" dirty="0">
              <a:solidFill>
                <a:srgbClr val="C00000"/>
              </a:solidFill>
            </a:endParaRPr>
          </a:p>
          <a:p>
            <a:r>
              <a:rPr lang="en-US" sz="2800" dirty="0">
                <a:solidFill>
                  <a:srgbClr val="C00000"/>
                </a:solidFill>
              </a:rPr>
              <a:t>More recent NDVI studies now use atmospheric corrections</a:t>
            </a:r>
          </a:p>
        </p:txBody>
      </p:sp>
    </p:spTree>
    <p:extLst>
      <p:ext uri="{BB962C8B-B14F-4D97-AF65-F5344CB8AC3E}">
        <p14:creationId xmlns="" xmlns:p14="http://schemas.microsoft.com/office/powerpoint/2010/main" val="2870885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fontScale="32500" lnSpcReduction="20000"/>
          </a:bodyPr>
          <a:lstStyle/>
          <a:p>
            <a:pPr>
              <a:buNone/>
            </a:pPr>
            <a:r>
              <a:rPr lang="en-US" sz="14400" dirty="0" smtClean="0">
                <a:solidFill>
                  <a:srgbClr val="C00000"/>
                </a:solidFill>
              </a:rPr>
              <a:t>Soil </a:t>
            </a:r>
            <a:r>
              <a:rPr lang="en-US" sz="14400" dirty="0">
                <a:solidFill>
                  <a:srgbClr val="C00000"/>
                </a:solidFill>
              </a:rPr>
              <a:t>Adjusted Vegetation </a:t>
            </a:r>
            <a:r>
              <a:rPr lang="en-US" sz="14400" dirty="0" smtClean="0">
                <a:solidFill>
                  <a:srgbClr val="C00000"/>
                </a:solidFill>
              </a:rPr>
              <a:t>Index (</a:t>
            </a:r>
            <a:r>
              <a:rPr lang="en-US" sz="14400" b="1" dirty="0" smtClean="0">
                <a:solidFill>
                  <a:srgbClr val="C00000"/>
                </a:solidFill>
              </a:rPr>
              <a:t>SAVI</a:t>
            </a:r>
            <a:r>
              <a:rPr lang="en-US" sz="14400" dirty="0" smtClean="0">
                <a:solidFill>
                  <a:srgbClr val="C00000"/>
                </a:solidFill>
              </a:rPr>
              <a:t>)</a:t>
            </a:r>
          </a:p>
          <a:p>
            <a:pPr>
              <a:buNone/>
            </a:pPr>
            <a:r>
              <a:rPr lang="en-US" sz="8600" dirty="0" smtClean="0">
                <a:solidFill>
                  <a:srgbClr val="002060"/>
                </a:solidFill>
              </a:rPr>
              <a:t>Used </a:t>
            </a:r>
            <a:r>
              <a:rPr lang="en-US" sz="8600" dirty="0">
                <a:solidFill>
                  <a:srgbClr val="002060"/>
                </a:solidFill>
              </a:rPr>
              <a:t>to account for variations in area with vegetation and soil.  SAVI (</a:t>
            </a:r>
            <a:r>
              <a:rPr lang="en-US" sz="8600" dirty="0" err="1">
                <a:solidFill>
                  <a:srgbClr val="002060"/>
                </a:solidFill>
              </a:rPr>
              <a:t>Huete</a:t>
            </a:r>
            <a:r>
              <a:rPr lang="en-US" sz="8600" dirty="0">
                <a:solidFill>
                  <a:srgbClr val="002060"/>
                </a:solidFill>
              </a:rPr>
              <a:t>, 1988)-shown to be very sensitive to discriminate vegetation amount in sparsely vegetated areas.  NDVI comes from top of canopy.</a:t>
            </a:r>
          </a:p>
          <a:p>
            <a:pPr>
              <a:buNone/>
            </a:pPr>
            <a:r>
              <a:rPr lang="en-US" sz="8600" dirty="0">
                <a:solidFill>
                  <a:srgbClr val="002060"/>
                </a:solidFill>
              </a:rPr>
              <a:t> </a:t>
            </a:r>
          </a:p>
          <a:p>
            <a:pPr algn="ctr"/>
            <a:r>
              <a:rPr lang="en-US" sz="11200" dirty="0">
                <a:solidFill>
                  <a:srgbClr val="002060"/>
                </a:solidFill>
              </a:rPr>
              <a:t>SAVI=(</a:t>
            </a:r>
            <a:r>
              <a:rPr lang="en-US" sz="11200" dirty="0">
                <a:solidFill>
                  <a:srgbClr val="002060"/>
                </a:solidFill>
                <a:sym typeface="Symbol"/>
              </a:rPr>
              <a:t></a:t>
            </a:r>
            <a:r>
              <a:rPr lang="en-US" sz="11200" baseline="-25000" dirty="0" err="1">
                <a:solidFill>
                  <a:srgbClr val="002060"/>
                </a:solidFill>
              </a:rPr>
              <a:t>nir</a:t>
            </a:r>
            <a:r>
              <a:rPr lang="en-US" sz="11200" dirty="0">
                <a:solidFill>
                  <a:srgbClr val="002060"/>
                </a:solidFill>
              </a:rPr>
              <a:t>-</a:t>
            </a:r>
            <a:r>
              <a:rPr lang="en-US" sz="11200" dirty="0">
                <a:solidFill>
                  <a:srgbClr val="002060"/>
                </a:solidFill>
                <a:sym typeface="Symbol"/>
              </a:rPr>
              <a:t></a:t>
            </a:r>
            <a:r>
              <a:rPr lang="en-US" sz="11200" baseline="-25000" dirty="0">
                <a:solidFill>
                  <a:srgbClr val="002060"/>
                </a:solidFill>
              </a:rPr>
              <a:t>red</a:t>
            </a:r>
            <a:r>
              <a:rPr lang="en-US" sz="11200" dirty="0">
                <a:solidFill>
                  <a:srgbClr val="002060"/>
                </a:solidFill>
              </a:rPr>
              <a:t>)/(</a:t>
            </a:r>
            <a:r>
              <a:rPr lang="en-US" sz="11200" dirty="0">
                <a:solidFill>
                  <a:srgbClr val="002060"/>
                </a:solidFill>
                <a:sym typeface="Symbol"/>
              </a:rPr>
              <a:t></a:t>
            </a:r>
            <a:r>
              <a:rPr lang="en-US" sz="11200" baseline="-25000" dirty="0" err="1">
                <a:solidFill>
                  <a:srgbClr val="002060"/>
                </a:solidFill>
              </a:rPr>
              <a:t>nir</a:t>
            </a:r>
            <a:r>
              <a:rPr lang="en-US" sz="11200" dirty="0">
                <a:solidFill>
                  <a:srgbClr val="002060"/>
                </a:solidFill>
              </a:rPr>
              <a:t>-</a:t>
            </a:r>
            <a:r>
              <a:rPr lang="en-US" sz="11200" dirty="0">
                <a:solidFill>
                  <a:srgbClr val="002060"/>
                </a:solidFill>
                <a:sym typeface="Symbol"/>
              </a:rPr>
              <a:t></a:t>
            </a:r>
            <a:r>
              <a:rPr lang="en-US" sz="11200" baseline="-25000" dirty="0" err="1">
                <a:solidFill>
                  <a:srgbClr val="002060"/>
                </a:solidFill>
              </a:rPr>
              <a:t>red</a:t>
            </a:r>
            <a:r>
              <a:rPr lang="en-US" sz="11200" dirty="0" err="1">
                <a:solidFill>
                  <a:srgbClr val="002060"/>
                </a:solidFill>
              </a:rPr>
              <a:t>+L</a:t>
            </a:r>
            <a:r>
              <a:rPr lang="en-US" sz="11200" dirty="0">
                <a:solidFill>
                  <a:srgbClr val="002060"/>
                </a:solidFill>
              </a:rPr>
              <a:t>)</a:t>
            </a:r>
          </a:p>
          <a:p>
            <a:pPr>
              <a:buNone/>
            </a:pPr>
            <a:r>
              <a:rPr lang="en-US" sz="8600" dirty="0">
                <a:solidFill>
                  <a:srgbClr val="002060"/>
                </a:solidFill>
              </a:rPr>
              <a:t> </a:t>
            </a:r>
          </a:p>
          <a:p>
            <a:r>
              <a:rPr lang="en-US" sz="8600" dirty="0">
                <a:solidFill>
                  <a:srgbClr val="002060"/>
                </a:solidFill>
              </a:rPr>
              <a:t>Where L=0.5 and is supposed to account for first order soil-vegetation optical interactions.</a:t>
            </a:r>
          </a:p>
          <a:p>
            <a:pPr>
              <a:buNone/>
            </a:pPr>
            <a:r>
              <a:rPr lang="en-US" sz="8600" dirty="0">
                <a:solidFill>
                  <a:srgbClr val="002060"/>
                </a:solidFill>
              </a:rPr>
              <a:t> </a:t>
            </a:r>
          </a:p>
          <a:p>
            <a:endParaRPr lang="en-US" sz="8600" dirty="0"/>
          </a:p>
        </p:txBody>
      </p:sp>
    </p:spTree>
    <p:extLst>
      <p:ext uri="{BB962C8B-B14F-4D97-AF65-F5344CB8AC3E}">
        <p14:creationId xmlns="" xmlns:p14="http://schemas.microsoft.com/office/powerpoint/2010/main" val="405374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6119" t="23465" r="25823" b="27412"/>
          <a:stretch/>
        </p:blipFill>
        <p:spPr bwMode="auto">
          <a:xfrm>
            <a:off x="-76200" y="48832"/>
            <a:ext cx="9067800" cy="6809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2821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lnSpcReduction="10000"/>
          </a:bodyPr>
          <a:lstStyle/>
          <a:p>
            <a:pPr marL="0" indent="0">
              <a:buNone/>
            </a:pPr>
            <a:r>
              <a:rPr lang="en-US" dirty="0">
                <a:solidFill>
                  <a:srgbClr val="C00000"/>
                </a:solidFill>
              </a:rPr>
              <a:t>The Global Environmental Monitoring Index (GEMI</a:t>
            </a:r>
            <a:r>
              <a:rPr lang="en-US" dirty="0" smtClean="0">
                <a:solidFill>
                  <a:srgbClr val="C00000"/>
                </a:solidFill>
              </a:rPr>
              <a:t>)</a:t>
            </a:r>
          </a:p>
          <a:p>
            <a:pPr marL="0" indent="0">
              <a:buNone/>
            </a:pPr>
            <a:r>
              <a:rPr lang="en-US" dirty="0" smtClean="0">
                <a:solidFill>
                  <a:srgbClr val="002060"/>
                </a:solidFill>
              </a:rPr>
              <a:t>Claimed </a:t>
            </a:r>
            <a:r>
              <a:rPr lang="en-US" dirty="0">
                <a:solidFill>
                  <a:srgbClr val="002060"/>
                </a:solidFill>
              </a:rPr>
              <a:t>to be less affected by soil and atmospheric variations than NDVI (</a:t>
            </a:r>
            <a:r>
              <a:rPr lang="en-US" dirty="0" err="1">
                <a:solidFill>
                  <a:srgbClr val="002060"/>
                </a:solidFill>
              </a:rPr>
              <a:t>Pinty</a:t>
            </a:r>
            <a:r>
              <a:rPr lang="en-US" dirty="0">
                <a:solidFill>
                  <a:srgbClr val="002060"/>
                </a:solidFill>
              </a:rPr>
              <a:t> and </a:t>
            </a:r>
            <a:r>
              <a:rPr lang="en-US" dirty="0" err="1">
                <a:solidFill>
                  <a:srgbClr val="002060"/>
                </a:solidFill>
              </a:rPr>
              <a:t>Verstraete</a:t>
            </a:r>
            <a:r>
              <a:rPr lang="en-US" dirty="0">
                <a:solidFill>
                  <a:srgbClr val="002060"/>
                </a:solidFill>
              </a:rPr>
              <a:t>, 1992).  It is a non-linear index composed of a ratio of a fifth-order polynomial by a fourth-order one: </a:t>
            </a:r>
          </a:p>
          <a:p>
            <a:pPr>
              <a:buNone/>
            </a:pPr>
            <a:r>
              <a:rPr lang="en-US" dirty="0">
                <a:solidFill>
                  <a:srgbClr val="002060"/>
                </a:solidFill>
              </a:rPr>
              <a:t> </a:t>
            </a:r>
          </a:p>
          <a:p>
            <a:r>
              <a:rPr lang="en-US" dirty="0">
                <a:solidFill>
                  <a:srgbClr val="002060"/>
                </a:solidFill>
              </a:rPr>
              <a:t>GEMI=</a:t>
            </a:r>
            <a:r>
              <a:rPr lang="en-US" dirty="0">
                <a:solidFill>
                  <a:srgbClr val="002060"/>
                </a:solidFill>
                <a:sym typeface="Symbol"/>
              </a:rPr>
              <a:t></a:t>
            </a:r>
            <a:r>
              <a:rPr lang="en-US" dirty="0">
                <a:solidFill>
                  <a:srgbClr val="002060"/>
                </a:solidFill>
              </a:rPr>
              <a:t>(1-0.25</a:t>
            </a:r>
            <a:r>
              <a:rPr lang="en-US" dirty="0">
                <a:solidFill>
                  <a:srgbClr val="002060"/>
                </a:solidFill>
                <a:sym typeface="Symbol"/>
              </a:rPr>
              <a:t></a:t>
            </a:r>
            <a:r>
              <a:rPr lang="en-US" dirty="0">
                <a:solidFill>
                  <a:srgbClr val="002060"/>
                </a:solidFill>
              </a:rPr>
              <a:t>)-(</a:t>
            </a:r>
            <a:r>
              <a:rPr lang="en-US" dirty="0">
                <a:solidFill>
                  <a:srgbClr val="002060"/>
                </a:solidFill>
                <a:sym typeface="Symbol"/>
              </a:rPr>
              <a:t></a:t>
            </a:r>
            <a:r>
              <a:rPr lang="en-US" baseline="-25000" dirty="0">
                <a:solidFill>
                  <a:srgbClr val="002060"/>
                </a:solidFill>
              </a:rPr>
              <a:t>r</a:t>
            </a:r>
            <a:r>
              <a:rPr lang="en-US" dirty="0">
                <a:solidFill>
                  <a:srgbClr val="002060"/>
                </a:solidFill>
              </a:rPr>
              <a:t>-0.125)/(1-</a:t>
            </a:r>
            <a:r>
              <a:rPr lang="en-US" dirty="0">
                <a:solidFill>
                  <a:srgbClr val="002060"/>
                </a:solidFill>
                <a:sym typeface="Symbol"/>
              </a:rPr>
              <a:t></a:t>
            </a:r>
            <a:r>
              <a:rPr lang="en-US" baseline="-25000" dirty="0">
                <a:solidFill>
                  <a:srgbClr val="002060"/>
                </a:solidFill>
              </a:rPr>
              <a:t>r</a:t>
            </a:r>
            <a:r>
              <a:rPr lang="en-US" dirty="0">
                <a:solidFill>
                  <a:srgbClr val="002060"/>
                </a:solidFill>
              </a:rPr>
              <a:t>)</a:t>
            </a:r>
          </a:p>
          <a:p>
            <a:pPr>
              <a:buNone/>
            </a:pPr>
            <a:r>
              <a:rPr lang="en-US" dirty="0">
                <a:solidFill>
                  <a:srgbClr val="002060"/>
                </a:solidFill>
              </a:rPr>
              <a:t> </a:t>
            </a:r>
          </a:p>
          <a:p>
            <a:r>
              <a:rPr lang="en-US" dirty="0">
                <a:solidFill>
                  <a:srgbClr val="002060"/>
                </a:solidFill>
              </a:rPr>
              <a:t>Where  	</a:t>
            </a:r>
            <a:r>
              <a:rPr lang="en-US" dirty="0">
                <a:solidFill>
                  <a:srgbClr val="002060"/>
                </a:solidFill>
                <a:sym typeface="Symbol"/>
              </a:rPr>
              <a:t></a:t>
            </a:r>
            <a:r>
              <a:rPr lang="en-US" dirty="0">
                <a:solidFill>
                  <a:srgbClr val="002060"/>
                </a:solidFill>
              </a:rPr>
              <a:t>=[2(</a:t>
            </a:r>
            <a:r>
              <a:rPr lang="en-US" dirty="0">
                <a:solidFill>
                  <a:srgbClr val="002060"/>
                </a:solidFill>
                <a:sym typeface="Symbol"/>
              </a:rPr>
              <a:t></a:t>
            </a:r>
            <a:r>
              <a:rPr lang="en-US" baseline="-25000" dirty="0">
                <a:solidFill>
                  <a:srgbClr val="002060"/>
                </a:solidFill>
              </a:rPr>
              <a:t>n</a:t>
            </a:r>
            <a:r>
              <a:rPr lang="en-US" baseline="30000" dirty="0">
                <a:solidFill>
                  <a:srgbClr val="002060"/>
                </a:solidFill>
              </a:rPr>
              <a:t>2</a:t>
            </a:r>
            <a:r>
              <a:rPr lang="en-US" dirty="0">
                <a:solidFill>
                  <a:srgbClr val="002060"/>
                </a:solidFill>
              </a:rPr>
              <a:t>-</a:t>
            </a:r>
            <a:r>
              <a:rPr lang="en-US" dirty="0">
                <a:solidFill>
                  <a:srgbClr val="002060"/>
                </a:solidFill>
                <a:sym typeface="Symbol"/>
              </a:rPr>
              <a:t></a:t>
            </a:r>
            <a:r>
              <a:rPr lang="en-US" baseline="-25000" dirty="0">
                <a:solidFill>
                  <a:srgbClr val="002060"/>
                </a:solidFill>
              </a:rPr>
              <a:t>r</a:t>
            </a:r>
            <a:r>
              <a:rPr lang="en-US" baseline="30000" dirty="0">
                <a:solidFill>
                  <a:srgbClr val="002060"/>
                </a:solidFill>
              </a:rPr>
              <a:t>2</a:t>
            </a:r>
            <a:r>
              <a:rPr lang="en-US" dirty="0">
                <a:solidFill>
                  <a:srgbClr val="002060"/>
                </a:solidFill>
              </a:rPr>
              <a:t>)+1.5</a:t>
            </a:r>
            <a:r>
              <a:rPr lang="en-US" dirty="0">
                <a:solidFill>
                  <a:srgbClr val="002060"/>
                </a:solidFill>
                <a:sym typeface="Symbol"/>
              </a:rPr>
              <a:t></a:t>
            </a:r>
            <a:r>
              <a:rPr lang="en-US" baseline="-25000" dirty="0">
                <a:solidFill>
                  <a:srgbClr val="002060"/>
                </a:solidFill>
              </a:rPr>
              <a:t>n</a:t>
            </a:r>
            <a:r>
              <a:rPr lang="en-US" dirty="0">
                <a:solidFill>
                  <a:srgbClr val="002060"/>
                </a:solidFill>
              </a:rPr>
              <a:t>+0.5</a:t>
            </a:r>
            <a:r>
              <a:rPr lang="en-US" dirty="0">
                <a:solidFill>
                  <a:srgbClr val="002060"/>
                </a:solidFill>
                <a:sym typeface="Symbol"/>
              </a:rPr>
              <a:t></a:t>
            </a:r>
            <a:r>
              <a:rPr lang="en-US" baseline="-25000" dirty="0">
                <a:solidFill>
                  <a:srgbClr val="002060"/>
                </a:solidFill>
              </a:rPr>
              <a:t>r</a:t>
            </a:r>
            <a:r>
              <a:rPr lang="en-US" dirty="0">
                <a:solidFill>
                  <a:srgbClr val="002060"/>
                </a:solidFill>
              </a:rPr>
              <a:t>]/(</a:t>
            </a:r>
            <a:r>
              <a:rPr lang="en-US" dirty="0">
                <a:solidFill>
                  <a:srgbClr val="002060"/>
                </a:solidFill>
                <a:sym typeface="Symbol"/>
              </a:rPr>
              <a:t></a:t>
            </a:r>
            <a:r>
              <a:rPr lang="en-US" baseline="-25000" dirty="0">
                <a:solidFill>
                  <a:srgbClr val="002060"/>
                </a:solidFill>
              </a:rPr>
              <a:t>n</a:t>
            </a:r>
            <a:r>
              <a:rPr lang="en-US" dirty="0">
                <a:solidFill>
                  <a:srgbClr val="002060"/>
                </a:solidFill>
              </a:rPr>
              <a:t>+</a:t>
            </a:r>
            <a:r>
              <a:rPr lang="en-US" dirty="0">
                <a:solidFill>
                  <a:srgbClr val="002060"/>
                </a:solidFill>
                <a:sym typeface="Symbol"/>
              </a:rPr>
              <a:t></a:t>
            </a:r>
            <a:r>
              <a:rPr lang="en-US" baseline="-25000" dirty="0">
                <a:solidFill>
                  <a:srgbClr val="002060"/>
                </a:solidFill>
              </a:rPr>
              <a:t>r</a:t>
            </a:r>
            <a:r>
              <a:rPr lang="en-US" dirty="0">
                <a:solidFill>
                  <a:srgbClr val="002060"/>
                </a:solidFill>
              </a:rPr>
              <a:t>+0.5)</a:t>
            </a:r>
          </a:p>
          <a:p>
            <a:pPr>
              <a:buNone/>
            </a:pPr>
            <a:r>
              <a:rPr lang="en-US" dirty="0">
                <a:solidFill>
                  <a:srgbClr val="002060"/>
                </a:solidFill>
              </a:rPr>
              <a:t> </a:t>
            </a:r>
          </a:p>
          <a:p>
            <a:r>
              <a:rPr lang="en-US" dirty="0">
                <a:solidFill>
                  <a:srgbClr val="002060"/>
                </a:solidFill>
              </a:rPr>
              <a:t>Also proved to be more sensitive to burned area discrimination.</a:t>
            </a:r>
          </a:p>
          <a:p>
            <a:endParaRPr lang="en-US" dirty="0"/>
          </a:p>
        </p:txBody>
      </p:sp>
    </p:spTree>
    <p:extLst>
      <p:ext uri="{BB962C8B-B14F-4D97-AF65-F5344CB8AC3E}">
        <p14:creationId xmlns="" xmlns:p14="http://schemas.microsoft.com/office/powerpoint/2010/main" val="3998498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29400"/>
          </a:xfrm>
        </p:spPr>
        <p:txBody>
          <a:bodyPr>
            <a:normAutofit fontScale="25000" lnSpcReduction="20000"/>
          </a:bodyPr>
          <a:lstStyle/>
          <a:p>
            <a:pPr>
              <a:buNone/>
            </a:pPr>
            <a:r>
              <a:rPr lang="en-US" sz="12800" dirty="0">
                <a:solidFill>
                  <a:srgbClr val="C00000"/>
                </a:solidFill>
              </a:rPr>
              <a:t>The Burned Area Index (BAI</a:t>
            </a:r>
            <a:r>
              <a:rPr lang="en-US" sz="12800" dirty="0" smtClean="0">
                <a:solidFill>
                  <a:srgbClr val="C00000"/>
                </a:solidFill>
              </a:rPr>
              <a:t>) </a:t>
            </a:r>
          </a:p>
          <a:p>
            <a:pPr>
              <a:buNone/>
            </a:pPr>
            <a:endParaRPr lang="en-US" sz="3800" dirty="0"/>
          </a:p>
          <a:p>
            <a:pPr>
              <a:lnSpc>
                <a:spcPct val="170000"/>
              </a:lnSpc>
              <a:buNone/>
            </a:pPr>
            <a:r>
              <a:rPr lang="en-US" sz="9600" dirty="0">
                <a:solidFill>
                  <a:srgbClr val="002060"/>
                </a:solidFill>
              </a:rPr>
              <a:t>D</a:t>
            </a:r>
            <a:r>
              <a:rPr lang="en-US" sz="9600" dirty="0" smtClean="0">
                <a:solidFill>
                  <a:srgbClr val="002060"/>
                </a:solidFill>
              </a:rPr>
              <a:t>efined </a:t>
            </a:r>
            <a:r>
              <a:rPr lang="en-US" sz="9600" dirty="0">
                <a:solidFill>
                  <a:srgbClr val="002060"/>
                </a:solidFill>
              </a:rPr>
              <a:t>by Martin (1998) specifically to discriminate fire-affected areas.  This index is computed from the spectral distance from each pixel to a reference spectral point, where recently burned areas tend to converge:</a:t>
            </a:r>
          </a:p>
          <a:p>
            <a:pPr>
              <a:buNone/>
            </a:pPr>
            <a:r>
              <a:rPr lang="en-US" sz="9600" dirty="0">
                <a:solidFill>
                  <a:srgbClr val="002060"/>
                </a:solidFill>
              </a:rPr>
              <a:t> </a:t>
            </a:r>
          </a:p>
          <a:p>
            <a:pPr algn="ctr">
              <a:buNone/>
            </a:pPr>
            <a:r>
              <a:rPr lang="en-US" sz="12800" dirty="0">
                <a:solidFill>
                  <a:srgbClr val="C00000"/>
                </a:solidFill>
              </a:rPr>
              <a:t>BAI=1/((</a:t>
            </a:r>
            <a:r>
              <a:rPr lang="en-US" sz="12800" dirty="0">
                <a:solidFill>
                  <a:srgbClr val="C00000"/>
                </a:solidFill>
                <a:sym typeface="Symbol"/>
              </a:rPr>
              <a:t></a:t>
            </a:r>
            <a:r>
              <a:rPr lang="en-US" sz="12800" i="1" dirty="0" err="1">
                <a:solidFill>
                  <a:srgbClr val="C00000"/>
                </a:solidFill>
              </a:rPr>
              <a:t>c</a:t>
            </a:r>
            <a:r>
              <a:rPr lang="en-US" sz="12800" baseline="-25000" dirty="0" err="1">
                <a:solidFill>
                  <a:srgbClr val="C00000"/>
                </a:solidFill>
              </a:rPr>
              <a:t>r</a:t>
            </a:r>
            <a:r>
              <a:rPr lang="en-US" sz="12800" dirty="0" err="1">
                <a:solidFill>
                  <a:srgbClr val="C00000"/>
                </a:solidFill>
              </a:rPr>
              <a:t>­</a:t>
            </a:r>
            <a:r>
              <a:rPr lang="en-US" sz="12800" dirty="0" err="1">
                <a:solidFill>
                  <a:srgbClr val="C00000"/>
                </a:solidFill>
                <a:sym typeface="Symbol"/>
              </a:rPr>
              <a:t></a:t>
            </a:r>
            <a:r>
              <a:rPr lang="en-US" sz="12800" baseline="-25000" dirty="0" err="1">
                <a:solidFill>
                  <a:srgbClr val="C00000"/>
                </a:solidFill>
              </a:rPr>
              <a:t>r</a:t>
            </a:r>
            <a:r>
              <a:rPr lang="en-US" sz="12800" dirty="0">
                <a:solidFill>
                  <a:srgbClr val="C00000"/>
                </a:solidFill>
              </a:rPr>
              <a:t>)</a:t>
            </a:r>
            <a:r>
              <a:rPr lang="en-US" sz="12800" baseline="30000" dirty="0">
                <a:solidFill>
                  <a:srgbClr val="C00000"/>
                </a:solidFill>
              </a:rPr>
              <a:t>2</a:t>
            </a:r>
            <a:r>
              <a:rPr lang="en-US" sz="12800" dirty="0">
                <a:solidFill>
                  <a:srgbClr val="C00000"/>
                </a:solidFill>
              </a:rPr>
              <a:t>+(</a:t>
            </a:r>
            <a:r>
              <a:rPr lang="en-US" sz="12800" dirty="0">
                <a:solidFill>
                  <a:srgbClr val="C00000"/>
                </a:solidFill>
                <a:sym typeface="Symbol"/>
              </a:rPr>
              <a:t></a:t>
            </a:r>
            <a:r>
              <a:rPr lang="en-US" sz="12800" i="1" dirty="0" err="1">
                <a:solidFill>
                  <a:srgbClr val="C00000"/>
                </a:solidFill>
              </a:rPr>
              <a:t>c</a:t>
            </a:r>
            <a:r>
              <a:rPr lang="en-US" sz="12800" baseline="-25000" dirty="0" err="1">
                <a:solidFill>
                  <a:srgbClr val="C00000"/>
                </a:solidFill>
              </a:rPr>
              <a:t>nir</a:t>
            </a:r>
            <a:r>
              <a:rPr lang="en-US" sz="12800" dirty="0" err="1">
                <a:solidFill>
                  <a:srgbClr val="C00000"/>
                </a:solidFill>
              </a:rPr>
              <a:t>­</a:t>
            </a:r>
            <a:r>
              <a:rPr lang="en-US" sz="12800" dirty="0" err="1">
                <a:solidFill>
                  <a:srgbClr val="C00000"/>
                </a:solidFill>
                <a:sym typeface="Symbol"/>
              </a:rPr>
              <a:t></a:t>
            </a:r>
            <a:r>
              <a:rPr lang="en-US" sz="12800" baseline="-25000" dirty="0" err="1">
                <a:solidFill>
                  <a:srgbClr val="C00000"/>
                </a:solidFill>
              </a:rPr>
              <a:t>nir</a:t>
            </a:r>
            <a:r>
              <a:rPr lang="en-US" sz="12800" dirty="0">
                <a:solidFill>
                  <a:srgbClr val="C00000"/>
                </a:solidFill>
              </a:rPr>
              <a:t>)</a:t>
            </a:r>
            <a:r>
              <a:rPr lang="en-US" sz="12800" baseline="30000" dirty="0">
                <a:solidFill>
                  <a:srgbClr val="C00000"/>
                </a:solidFill>
              </a:rPr>
              <a:t>2</a:t>
            </a:r>
            <a:r>
              <a:rPr lang="en-US" sz="12800" dirty="0" smtClean="0">
                <a:solidFill>
                  <a:srgbClr val="C00000"/>
                </a:solidFill>
              </a:rPr>
              <a:t>)</a:t>
            </a:r>
            <a:endParaRPr lang="en-US" sz="12800" dirty="0">
              <a:solidFill>
                <a:srgbClr val="C00000"/>
              </a:solidFill>
            </a:endParaRPr>
          </a:p>
          <a:p>
            <a:pPr>
              <a:lnSpc>
                <a:spcPct val="170000"/>
              </a:lnSpc>
              <a:buNone/>
            </a:pPr>
            <a:r>
              <a:rPr lang="en-US" sz="9600" dirty="0">
                <a:solidFill>
                  <a:srgbClr val="002060"/>
                </a:solidFill>
              </a:rPr>
              <a:t>where </a:t>
            </a:r>
            <a:r>
              <a:rPr lang="en-US" sz="9600" dirty="0">
                <a:solidFill>
                  <a:srgbClr val="002060"/>
                </a:solidFill>
                <a:sym typeface="Symbol"/>
              </a:rPr>
              <a:t></a:t>
            </a:r>
            <a:r>
              <a:rPr lang="en-US" sz="9600" i="1" dirty="0" err="1">
                <a:solidFill>
                  <a:srgbClr val="002060"/>
                </a:solidFill>
              </a:rPr>
              <a:t>c</a:t>
            </a:r>
            <a:r>
              <a:rPr lang="en-US" sz="9600" baseline="-25000" dirty="0" err="1">
                <a:solidFill>
                  <a:srgbClr val="002060"/>
                </a:solidFill>
              </a:rPr>
              <a:t>r</a:t>
            </a:r>
            <a:r>
              <a:rPr lang="en-US" sz="9600" dirty="0">
                <a:solidFill>
                  <a:srgbClr val="002060"/>
                </a:solidFill>
              </a:rPr>
              <a:t> and </a:t>
            </a:r>
            <a:r>
              <a:rPr lang="en-US" sz="9600" dirty="0">
                <a:solidFill>
                  <a:srgbClr val="002060"/>
                </a:solidFill>
                <a:sym typeface="Symbol"/>
              </a:rPr>
              <a:t></a:t>
            </a:r>
            <a:r>
              <a:rPr lang="en-US" sz="9600" i="1" dirty="0" err="1">
                <a:solidFill>
                  <a:srgbClr val="002060"/>
                </a:solidFill>
              </a:rPr>
              <a:t>c</a:t>
            </a:r>
            <a:r>
              <a:rPr lang="en-US" sz="9600" baseline="-25000" dirty="0" err="1">
                <a:solidFill>
                  <a:srgbClr val="002060"/>
                </a:solidFill>
              </a:rPr>
              <a:t>nir</a:t>
            </a:r>
            <a:r>
              <a:rPr lang="en-US" sz="9600" dirty="0">
                <a:solidFill>
                  <a:srgbClr val="002060"/>
                </a:solidFill>
              </a:rPr>
              <a:t> are the red and near-infrared reference </a:t>
            </a:r>
            <a:r>
              <a:rPr lang="en-US" sz="9600" dirty="0" err="1">
                <a:solidFill>
                  <a:srgbClr val="002060"/>
                </a:solidFill>
              </a:rPr>
              <a:t>reflectances</a:t>
            </a:r>
            <a:r>
              <a:rPr lang="en-US" sz="9600" dirty="0">
                <a:solidFill>
                  <a:srgbClr val="002060"/>
                </a:solidFill>
              </a:rPr>
              <a:t>, respectively, and </a:t>
            </a:r>
            <a:r>
              <a:rPr lang="en-US" sz="9600" dirty="0">
                <a:solidFill>
                  <a:srgbClr val="002060"/>
                </a:solidFill>
                <a:sym typeface="Symbol"/>
              </a:rPr>
              <a:t></a:t>
            </a:r>
            <a:r>
              <a:rPr lang="en-US" sz="9600" baseline="-25000" dirty="0">
                <a:solidFill>
                  <a:srgbClr val="002060"/>
                </a:solidFill>
              </a:rPr>
              <a:t>r</a:t>
            </a:r>
            <a:r>
              <a:rPr lang="en-US" sz="9600" dirty="0">
                <a:solidFill>
                  <a:srgbClr val="002060"/>
                </a:solidFill>
              </a:rPr>
              <a:t> and </a:t>
            </a:r>
            <a:r>
              <a:rPr lang="en-US" sz="9600" dirty="0">
                <a:solidFill>
                  <a:srgbClr val="002060"/>
                </a:solidFill>
                <a:sym typeface="Symbol"/>
              </a:rPr>
              <a:t></a:t>
            </a:r>
            <a:r>
              <a:rPr lang="en-US" sz="9600" baseline="-25000" dirty="0" err="1">
                <a:solidFill>
                  <a:srgbClr val="002060"/>
                </a:solidFill>
              </a:rPr>
              <a:t>nir</a:t>
            </a:r>
            <a:r>
              <a:rPr lang="en-US" sz="9600" baseline="-25000" dirty="0">
                <a:solidFill>
                  <a:srgbClr val="002060"/>
                </a:solidFill>
              </a:rPr>
              <a:t> </a:t>
            </a:r>
            <a:r>
              <a:rPr lang="en-US" sz="9600" dirty="0">
                <a:solidFill>
                  <a:srgbClr val="002060"/>
                </a:solidFill>
              </a:rPr>
              <a:t>are the pixel </a:t>
            </a:r>
            <a:r>
              <a:rPr lang="en-US" sz="9600" dirty="0" err="1">
                <a:solidFill>
                  <a:srgbClr val="002060"/>
                </a:solidFill>
              </a:rPr>
              <a:t>reflectances</a:t>
            </a:r>
            <a:r>
              <a:rPr lang="en-US" sz="9600" dirty="0">
                <a:solidFill>
                  <a:srgbClr val="002060"/>
                </a:solidFill>
              </a:rPr>
              <a:t> in the same bands. Values of </a:t>
            </a:r>
            <a:r>
              <a:rPr lang="en-US" sz="9600" dirty="0">
                <a:solidFill>
                  <a:srgbClr val="002060"/>
                </a:solidFill>
                <a:sym typeface="Symbol"/>
              </a:rPr>
              <a:t></a:t>
            </a:r>
            <a:r>
              <a:rPr lang="en-US" sz="9600" i="1" dirty="0" err="1">
                <a:solidFill>
                  <a:srgbClr val="002060"/>
                </a:solidFill>
              </a:rPr>
              <a:t>c</a:t>
            </a:r>
            <a:r>
              <a:rPr lang="en-US" sz="9600" baseline="-25000" dirty="0" err="1">
                <a:solidFill>
                  <a:srgbClr val="002060"/>
                </a:solidFill>
              </a:rPr>
              <a:t>r</a:t>
            </a:r>
            <a:r>
              <a:rPr lang="en-US" sz="9600" dirty="0">
                <a:solidFill>
                  <a:srgbClr val="002060"/>
                </a:solidFill>
              </a:rPr>
              <a:t> and </a:t>
            </a:r>
            <a:r>
              <a:rPr lang="en-US" sz="9600" dirty="0">
                <a:solidFill>
                  <a:srgbClr val="002060"/>
                </a:solidFill>
                <a:sym typeface="Symbol"/>
              </a:rPr>
              <a:t></a:t>
            </a:r>
            <a:r>
              <a:rPr lang="en-US" sz="9600" i="1" dirty="0" err="1">
                <a:solidFill>
                  <a:srgbClr val="002060"/>
                </a:solidFill>
              </a:rPr>
              <a:t>c</a:t>
            </a:r>
            <a:r>
              <a:rPr lang="en-US" sz="9600" baseline="-25000" dirty="0" err="1">
                <a:solidFill>
                  <a:srgbClr val="002060"/>
                </a:solidFill>
              </a:rPr>
              <a:t>nir</a:t>
            </a:r>
            <a:r>
              <a:rPr lang="en-US" sz="9600" dirty="0">
                <a:solidFill>
                  <a:srgbClr val="002060"/>
                </a:solidFill>
              </a:rPr>
              <a:t> were defined as 0.1 and 0.06, respectively, based on literature and analysis of several sets of satellite sensor images.</a:t>
            </a:r>
          </a:p>
          <a:p>
            <a:pPr>
              <a:buNone/>
            </a:pPr>
            <a:r>
              <a:rPr lang="en-US" sz="9600" dirty="0">
                <a:solidFill>
                  <a:srgbClr val="002060"/>
                </a:solidFill>
              </a:rPr>
              <a:t> </a:t>
            </a:r>
          </a:p>
        </p:txBody>
      </p:sp>
    </p:spTree>
    <p:extLst>
      <p:ext uri="{BB962C8B-B14F-4D97-AF65-F5344CB8AC3E}">
        <p14:creationId xmlns="" xmlns:p14="http://schemas.microsoft.com/office/powerpoint/2010/main" val="581711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830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54178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86800" cy="5016758"/>
          </a:xfrm>
          <a:prstGeom prst="rect">
            <a:avLst/>
          </a:prstGeom>
        </p:spPr>
        <p:txBody>
          <a:bodyPr wrap="square">
            <a:spAutoFit/>
          </a:bodyPr>
          <a:lstStyle/>
          <a:p>
            <a:pPr algn="ctr"/>
            <a:r>
              <a:rPr lang="en-US" sz="3600" dirty="0" smtClean="0"/>
              <a:t> </a:t>
            </a:r>
            <a:r>
              <a:rPr lang="en-US" sz="4000" dirty="0" smtClean="0">
                <a:solidFill>
                  <a:srgbClr val="002060"/>
                </a:solidFill>
              </a:rPr>
              <a:t>Average </a:t>
            </a:r>
            <a:r>
              <a:rPr lang="en-US" sz="4000" dirty="0">
                <a:solidFill>
                  <a:srgbClr val="002060"/>
                </a:solidFill>
              </a:rPr>
              <a:t>standardized values ((value–mean)/standard deviation) of the </a:t>
            </a:r>
            <a:r>
              <a:rPr lang="en-US" sz="4000" dirty="0" err="1">
                <a:solidFill>
                  <a:srgbClr val="002060"/>
                </a:solidFill>
              </a:rPr>
              <a:t>diVerent</a:t>
            </a:r>
            <a:r>
              <a:rPr lang="en-US" sz="4000" dirty="0">
                <a:solidFill>
                  <a:srgbClr val="002060"/>
                </a:solidFill>
              </a:rPr>
              <a:t> spectral indices for the land covers of Bun </a:t>
            </a:r>
            <a:r>
              <a:rPr lang="en-US" sz="4000" dirty="0" err="1">
                <a:solidFill>
                  <a:srgbClr val="002060"/>
                </a:solidFill>
              </a:rPr>
              <a:t>ol</a:t>
            </a:r>
            <a:r>
              <a:rPr lang="en-US" sz="4000" dirty="0">
                <a:solidFill>
                  <a:srgbClr val="002060"/>
                </a:solidFill>
              </a:rPr>
              <a:t> site (Landsat TM data). DIFNDVI, DIFSAVI, DIFGEMI and DIFBAI refer to the temporal </a:t>
            </a:r>
            <a:r>
              <a:rPr lang="en-US" sz="4000" dirty="0" err="1">
                <a:solidFill>
                  <a:srgbClr val="002060"/>
                </a:solidFill>
              </a:rPr>
              <a:t>diVerence</a:t>
            </a:r>
            <a:r>
              <a:rPr lang="en-US" sz="4000" dirty="0">
                <a:solidFill>
                  <a:srgbClr val="002060"/>
                </a:solidFill>
              </a:rPr>
              <a:t> of NDVI, </a:t>
            </a:r>
            <a:r>
              <a:rPr lang="en-US" sz="4000" dirty="0" smtClean="0">
                <a:solidFill>
                  <a:srgbClr val="002060"/>
                </a:solidFill>
              </a:rPr>
              <a:t>SAVI, GEMI </a:t>
            </a:r>
            <a:r>
              <a:rPr lang="en-US" sz="4000" dirty="0">
                <a:solidFill>
                  <a:srgbClr val="002060"/>
                </a:solidFill>
              </a:rPr>
              <a:t>and BAI values, respectively.</a:t>
            </a:r>
          </a:p>
          <a:p>
            <a:pPr algn="ctr"/>
            <a:r>
              <a:rPr lang="en-US" sz="4000" dirty="0">
                <a:solidFill>
                  <a:srgbClr val="002060"/>
                </a:solidFill>
              </a:rPr>
              <a:t> </a:t>
            </a:r>
          </a:p>
        </p:txBody>
      </p:sp>
    </p:spTree>
    <p:extLst>
      <p:ext uri="{BB962C8B-B14F-4D97-AF65-F5344CB8AC3E}">
        <p14:creationId xmlns="" xmlns:p14="http://schemas.microsoft.com/office/powerpoint/2010/main" val="296410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477000"/>
          </a:xfrm>
        </p:spPr>
        <p:txBody>
          <a:bodyPr>
            <a:normAutofit lnSpcReduction="10000"/>
          </a:bodyPr>
          <a:lstStyle/>
          <a:p>
            <a:pPr>
              <a:buNone/>
            </a:pPr>
            <a:r>
              <a:rPr lang="en-US" sz="3600" dirty="0" smtClean="0">
                <a:solidFill>
                  <a:srgbClr val="C00000"/>
                </a:solidFill>
              </a:rPr>
              <a:t>Examples</a:t>
            </a:r>
            <a:endParaRPr lang="en-US" sz="3600" dirty="0">
              <a:solidFill>
                <a:srgbClr val="C00000"/>
              </a:solidFill>
            </a:endParaRPr>
          </a:p>
          <a:p>
            <a:pPr>
              <a:buNone/>
            </a:pPr>
            <a:r>
              <a:rPr lang="en-US" dirty="0"/>
              <a:t> </a:t>
            </a:r>
          </a:p>
          <a:p>
            <a:pPr>
              <a:buNone/>
            </a:pPr>
            <a:r>
              <a:rPr lang="en-US" dirty="0">
                <a:solidFill>
                  <a:srgbClr val="002060"/>
                </a:solidFill>
              </a:rPr>
              <a:t>ENCEP Eta Model: </a:t>
            </a:r>
          </a:p>
          <a:p>
            <a:pPr>
              <a:buNone/>
            </a:pPr>
            <a:r>
              <a:rPr lang="en-US" dirty="0">
                <a:solidFill>
                  <a:srgbClr val="002060"/>
                </a:solidFill>
              </a:rPr>
              <a:t> </a:t>
            </a:r>
          </a:p>
          <a:p>
            <a:pPr>
              <a:buNone/>
            </a:pPr>
            <a:r>
              <a:rPr lang="en-US" dirty="0">
                <a:solidFill>
                  <a:srgbClr val="002060"/>
                </a:solidFill>
              </a:rPr>
              <a:t>Regional </a:t>
            </a:r>
            <a:r>
              <a:rPr lang="en-US" dirty="0" err="1">
                <a:solidFill>
                  <a:srgbClr val="002060"/>
                </a:solidFill>
              </a:rPr>
              <a:t>mesoscale</a:t>
            </a:r>
            <a:r>
              <a:rPr lang="en-US" dirty="0">
                <a:solidFill>
                  <a:srgbClr val="002060"/>
                </a:solidFill>
              </a:rPr>
              <a:t> model used by NOAA for forecasting.  Has 40 km resolution.  </a:t>
            </a:r>
          </a:p>
          <a:p>
            <a:pPr>
              <a:buNone/>
            </a:pPr>
            <a:r>
              <a:rPr lang="en-US" dirty="0">
                <a:solidFill>
                  <a:srgbClr val="002060"/>
                </a:solidFill>
              </a:rPr>
              <a:t> </a:t>
            </a:r>
          </a:p>
          <a:p>
            <a:pPr>
              <a:buNone/>
            </a:pPr>
            <a:r>
              <a:rPr lang="en-US" dirty="0">
                <a:solidFill>
                  <a:srgbClr val="002060"/>
                </a:solidFill>
              </a:rPr>
              <a:t>If NDVI is used as average index for a grid box large errors are obtained in Eta model output.  If NDVI is used in conjunction with area distribution within that box, a better output results from Eta model.</a:t>
            </a:r>
          </a:p>
          <a:p>
            <a:endParaRPr lang="en-US" dirty="0"/>
          </a:p>
          <a:p>
            <a:endParaRPr lang="en-US" dirty="0"/>
          </a:p>
        </p:txBody>
      </p:sp>
    </p:spTree>
    <p:extLst>
      <p:ext uri="{BB962C8B-B14F-4D97-AF65-F5344CB8AC3E}">
        <p14:creationId xmlns="" xmlns:p14="http://schemas.microsoft.com/office/powerpoint/2010/main" val="2541433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fontScale="77500" lnSpcReduction="20000"/>
          </a:bodyPr>
          <a:lstStyle/>
          <a:p>
            <a:r>
              <a:rPr lang="en-US" sz="3800" dirty="0">
                <a:solidFill>
                  <a:srgbClr val="002060"/>
                </a:solidFill>
              </a:rPr>
              <a:t>LAI: Leaf Area Index-provides information for inside of canopy; amount of green leaf per unit area of the surface</a:t>
            </a:r>
          </a:p>
          <a:p>
            <a:pPr>
              <a:buNone/>
            </a:pPr>
            <a:r>
              <a:rPr lang="en-US" sz="3800" dirty="0">
                <a:solidFill>
                  <a:srgbClr val="002060"/>
                </a:solidFill>
              </a:rPr>
              <a:t> </a:t>
            </a:r>
          </a:p>
          <a:p>
            <a:pPr>
              <a:buNone/>
            </a:pPr>
            <a:r>
              <a:rPr lang="en-US" sz="3800" dirty="0">
                <a:solidFill>
                  <a:srgbClr val="002060"/>
                </a:solidFill>
              </a:rPr>
              <a:t>Beer's Law	I = I</a:t>
            </a:r>
            <a:r>
              <a:rPr lang="en-US" sz="3800" baseline="-25000" dirty="0">
                <a:solidFill>
                  <a:srgbClr val="002060"/>
                </a:solidFill>
              </a:rPr>
              <a:t>o</a:t>
            </a:r>
            <a:r>
              <a:rPr lang="en-US" sz="3800" dirty="0">
                <a:solidFill>
                  <a:srgbClr val="002060"/>
                </a:solidFill>
              </a:rPr>
              <a:t> * e</a:t>
            </a:r>
            <a:r>
              <a:rPr lang="en-US" sz="3800" baseline="30000" dirty="0">
                <a:solidFill>
                  <a:srgbClr val="002060"/>
                </a:solidFill>
              </a:rPr>
              <a:t>(-LAI * t)</a:t>
            </a:r>
            <a:endParaRPr lang="en-US" sz="3800" dirty="0">
              <a:solidFill>
                <a:srgbClr val="002060"/>
              </a:solidFill>
            </a:endParaRPr>
          </a:p>
          <a:p>
            <a:pPr>
              <a:buNone/>
            </a:pPr>
            <a:r>
              <a:rPr lang="en-US" sz="3800" dirty="0">
                <a:solidFill>
                  <a:srgbClr val="002060"/>
                </a:solidFill>
              </a:rPr>
              <a:t>where t = transmission</a:t>
            </a:r>
          </a:p>
          <a:p>
            <a:pPr>
              <a:buNone/>
            </a:pPr>
            <a:r>
              <a:rPr lang="en-US" sz="3800" dirty="0">
                <a:solidFill>
                  <a:srgbClr val="002060"/>
                </a:solidFill>
              </a:rPr>
              <a:t>LAI acts as an extinction coefficient for radiation going through canopy to surface.</a:t>
            </a:r>
          </a:p>
          <a:p>
            <a:pPr>
              <a:buNone/>
            </a:pPr>
            <a:r>
              <a:rPr lang="en-US" sz="3800" dirty="0">
                <a:solidFill>
                  <a:srgbClr val="002060"/>
                </a:solidFill>
              </a:rPr>
              <a:t> </a:t>
            </a:r>
          </a:p>
          <a:p>
            <a:pPr>
              <a:buNone/>
            </a:pPr>
            <a:r>
              <a:rPr lang="en-US" sz="3800" dirty="0">
                <a:solidFill>
                  <a:srgbClr val="002060"/>
                </a:solidFill>
              </a:rPr>
              <a:t>Photosynthesis depends on </a:t>
            </a:r>
            <a:r>
              <a:rPr lang="en-US" sz="3800" dirty="0" err="1">
                <a:solidFill>
                  <a:srgbClr val="002060"/>
                </a:solidFill>
              </a:rPr>
              <a:t>photosynthetically</a:t>
            </a:r>
            <a:r>
              <a:rPr lang="en-US" sz="3800" dirty="0">
                <a:solidFill>
                  <a:srgbClr val="002060"/>
                </a:solidFill>
              </a:rPr>
              <a:t> active radiation (PAR) (0.4 - 0.7</a:t>
            </a:r>
            <a:r>
              <a:rPr lang="en-US" sz="3800" dirty="0">
                <a:solidFill>
                  <a:srgbClr val="002060"/>
                </a:solidFill>
                <a:sym typeface="Symbol"/>
              </a:rPr>
              <a:t></a:t>
            </a:r>
            <a:r>
              <a:rPr lang="en-US" sz="3800" dirty="0">
                <a:solidFill>
                  <a:srgbClr val="002060"/>
                </a:solidFill>
              </a:rPr>
              <a:t>m)</a:t>
            </a:r>
          </a:p>
          <a:p>
            <a:pPr>
              <a:buNone/>
            </a:pPr>
            <a:r>
              <a:rPr lang="en-US" sz="3800" dirty="0">
                <a:solidFill>
                  <a:srgbClr val="002060"/>
                </a:solidFill>
              </a:rPr>
              <a:t> </a:t>
            </a:r>
          </a:p>
          <a:p>
            <a:pPr>
              <a:buNone/>
            </a:pPr>
            <a:r>
              <a:rPr lang="en-US" sz="3800" dirty="0">
                <a:solidFill>
                  <a:srgbClr val="002060"/>
                </a:solidFill>
              </a:rPr>
              <a:t>Absorbed PAR ~ NDVI</a:t>
            </a:r>
          </a:p>
          <a:p>
            <a:pPr>
              <a:buNone/>
            </a:pPr>
            <a:r>
              <a:rPr lang="en-US" sz="3800" dirty="0">
                <a:solidFill>
                  <a:srgbClr val="002060"/>
                </a:solidFill>
              </a:rPr>
              <a:t> </a:t>
            </a:r>
          </a:p>
          <a:p>
            <a:pPr>
              <a:buNone/>
            </a:pPr>
            <a:r>
              <a:rPr lang="en-US" sz="3800" dirty="0">
                <a:solidFill>
                  <a:srgbClr val="002060"/>
                </a:solidFill>
              </a:rPr>
              <a:t>APAR = absorbed </a:t>
            </a:r>
            <a:r>
              <a:rPr lang="en-US" sz="3800" dirty="0" err="1">
                <a:solidFill>
                  <a:srgbClr val="002060"/>
                </a:solidFill>
              </a:rPr>
              <a:t>photosynthetically</a:t>
            </a:r>
            <a:r>
              <a:rPr lang="en-US" sz="3800" dirty="0">
                <a:solidFill>
                  <a:srgbClr val="002060"/>
                </a:solidFill>
              </a:rPr>
              <a:t> active radiation</a:t>
            </a:r>
          </a:p>
          <a:p>
            <a:endParaRPr lang="en-US" dirty="0">
              <a:solidFill>
                <a:srgbClr val="002060"/>
              </a:solidFill>
            </a:endParaRPr>
          </a:p>
        </p:txBody>
      </p:sp>
    </p:spTree>
    <p:extLst>
      <p:ext uri="{BB962C8B-B14F-4D97-AF65-F5344CB8AC3E}">
        <p14:creationId xmlns="" xmlns:p14="http://schemas.microsoft.com/office/powerpoint/2010/main" val="4279058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763000" cy="6858000"/>
          </a:xfrm>
        </p:spPr>
        <p:txBody>
          <a:bodyPr>
            <a:noAutofit/>
          </a:bodyPr>
          <a:lstStyle/>
          <a:p>
            <a:pPr algn="ctr"/>
            <a:r>
              <a:rPr lang="en-US" sz="2400" b="1" dirty="0">
                <a:solidFill>
                  <a:srgbClr val="C00000"/>
                </a:solidFill>
              </a:rPr>
              <a:t>Land Surface Processes and Climate: </a:t>
            </a:r>
            <a:endParaRPr lang="en-US" sz="2400" dirty="0">
              <a:solidFill>
                <a:srgbClr val="C00000"/>
              </a:solidFill>
            </a:endParaRPr>
          </a:p>
          <a:p>
            <a:pPr algn="ctr"/>
            <a:r>
              <a:rPr lang="en-US" sz="2400" b="1" dirty="0">
                <a:solidFill>
                  <a:srgbClr val="C00000"/>
                </a:solidFill>
              </a:rPr>
              <a:t>Surface Albedos and Energy Balance </a:t>
            </a:r>
            <a:endParaRPr lang="en-US" sz="2400" dirty="0">
              <a:solidFill>
                <a:srgbClr val="C00000"/>
              </a:solidFill>
            </a:endParaRPr>
          </a:p>
          <a:p>
            <a:pPr algn="ctr"/>
            <a:r>
              <a:rPr lang="en-US" sz="2400" dirty="0">
                <a:solidFill>
                  <a:srgbClr val="C00000"/>
                </a:solidFill>
              </a:rPr>
              <a:t>(R. Dickinson et al., 1983</a:t>
            </a:r>
            <a:r>
              <a:rPr lang="en-US" sz="2400" dirty="0" smtClean="0">
                <a:solidFill>
                  <a:srgbClr val="C00000"/>
                </a:solidFill>
              </a:rPr>
              <a:t>)</a:t>
            </a:r>
            <a:r>
              <a:rPr lang="en-US" sz="1800" dirty="0"/>
              <a:t> </a:t>
            </a:r>
          </a:p>
          <a:p>
            <a:r>
              <a:rPr lang="en-US" sz="1800" dirty="0">
                <a:solidFill>
                  <a:srgbClr val="002060"/>
                </a:solidFill>
              </a:rPr>
              <a:t>Intent to bridge gap between atmospheric studies and surface climate emphasis on physics of land surface albedos.  Previous studies used fixed albedos.  Albedos depend on wavelength and incidence angle of incoming solar radiation.  Surface albedo depends on texture, structure, and composition of incoming radiation.  </a:t>
            </a:r>
          </a:p>
          <a:p>
            <a:pPr marL="0" indent="0">
              <a:buNone/>
            </a:pPr>
            <a:endParaRPr lang="en-US" sz="1800" dirty="0">
              <a:solidFill>
                <a:srgbClr val="002060"/>
              </a:solidFill>
            </a:endParaRPr>
          </a:p>
          <a:p>
            <a:r>
              <a:rPr lang="en-US" sz="1800" dirty="0">
                <a:solidFill>
                  <a:srgbClr val="002060"/>
                </a:solidFill>
              </a:rPr>
              <a:t>Schemes developed to include vegetation along with surface albedo.  Some of these schemes want surface albedo in VIS and IR independently</a:t>
            </a:r>
            <a:r>
              <a:rPr lang="en-US" sz="1800" dirty="0" smtClean="0">
                <a:solidFill>
                  <a:srgbClr val="002060"/>
                </a:solidFill>
              </a:rPr>
              <a:t>.</a:t>
            </a:r>
            <a:endParaRPr lang="en-US" sz="1800" dirty="0">
              <a:solidFill>
                <a:srgbClr val="002060"/>
              </a:solidFill>
            </a:endParaRPr>
          </a:p>
          <a:p>
            <a:r>
              <a:rPr lang="en-US" sz="1800" dirty="0">
                <a:solidFill>
                  <a:srgbClr val="002060"/>
                </a:solidFill>
              </a:rPr>
              <a:t>30% of Earth's surface = land</a:t>
            </a:r>
          </a:p>
          <a:p>
            <a:r>
              <a:rPr lang="en-US" sz="1800" dirty="0">
                <a:solidFill>
                  <a:srgbClr val="002060"/>
                </a:solidFill>
              </a:rPr>
              <a:t>1/4 of land = desert</a:t>
            </a:r>
          </a:p>
          <a:p>
            <a:r>
              <a:rPr lang="en-US" sz="1800" dirty="0">
                <a:solidFill>
                  <a:srgbClr val="002060"/>
                </a:solidFill>
              </a:rPr>
              <a:t>1/4 of land = forest</a:t>
            </a:r>
          </a:p>
          <a:p>
            <a:r>
              <a:rPr lang="en-US" sz="1800" dirty="0">
                <a:solidFill>
                  <a:srgbClr val="002060"/>
                </a:solidFill>
              </a:rPr>
              <a:t>1/8 of land = farmland and cities</a:t>
            </a:r>
          </a:p>
          <a:p>
            <a:r>
              <a:rPr lang="en-US" sz="1800" dirty="0">
                <a:solidFill>
                  <a:srgbClr val="002060"/>
                </a:solidFill>
              </a:rPr>
              <a:t>1/8 of land = tundra, fresh </a:t>
            </a:r>
            <a:r>
              <a:rPr lang="en-US" sz="1800" dirty="0" smtClean="0">
                <a:solidFill>
                  <a:srgbClr val="002060"/>
                </a:solidFill>
              </a:rPr>
              <a:t>water</a:t>
            </a:r>
            <a:r>
              <a:rPr lang="en-US" sz="1800" dirty="0">
                <a:solidFill>
                  <a:srgbClr val="002060"/>
                </a:solidFill>
              </a:rPr>
              <a:t> </a:t>
            </a:r>
          </a:p>
          <a:p>
            <a:r>
              <a:rPr lang="en-US" sz="1800" dirty="0">
                <a:solidFill>
                  <a:srgbClr val="002060"/>
                </a:solidFill>
              </a:rPr>
              <a:t>Incoming solar flux reaches top of atmosphere.  At top of atmosphere half of incident is &lt;700 nm and half is &gt;700 nm.  Chlorophyll absorption bands occur at 700 nm and less.  Over snow we must account for multiple scattering</a:t>
            </a:r>
            <a:r>
              <a:rPr lang="en-US" sz="1800" dirty="0" smtClean="0">
                <a:solidFill>
                  <a:srgbClr val="002060"/>
                </a:solidFill>
              </a:rPr>
              <a:t>.</a:t>
            </a:r>
            <a:r>
              <a:rPr lang="en-US" sz="1800" dirty="0">
                <a:solidFill>
                  <a:srgbClr val="002060"/>
                </a:solidFill>
              </a:rPr>
              <a:t> </a:t>
            </a:r>
          </a:p>
          <a:p>
            <a:r>
              <a:rPr lang="en-US" sz="1800" dirty="0">
                <a:solidFill>
                  <a:srgbClr val="002060"/>
                </a:solidFill>
              </a:rPr>
              <a:t>Diffuse radiation is assumed to be isotropic.  </a:t>
            </a:r>
          </a:p>
          <a:p>
            <a:r>
              <a:rPr lang="en-US" sz="1800" dirty="0">
                <a:solidFill>
                  <a:srgbClr val="002060"/>
                </a:solidFill>
              </a:rPr>
              <a:t>Diffuse fraction of incident radiation varies from 0.1 (overhead sun, clear) to &gt;0.9 (below thick clouds).</a:t>
            </a:r>
          </a:p>
          <a:p>
            <a:r>
              <a:rPr lang="en-US" sz="1800" dirty="0"/>
              <a:t> </a:t>
            </a:r>
          </a:p>
          <a:p>
            <a:r>
              <a:rPr lang="en-US" sz="1800" dirty="0"/>
              <a:t>Radiation flux at surface has 4 categories:</a:t>
            </a:r>
          </a:p>
          <a:p>
            <a:r>
              <a:rPr lang="en-US" sz="1800" dirty="0"/>
              <a:t> </a:t>
            </a:r>
          </a:p>
          <a:p>
            <a:r>
              <a:rPr lang="en-US" sz="1800" dirty="0"/>
              <a:t>1)	direct VIS beam</a:t>
            </a:r>
          </a:p>
          <a:p>
            <a:r>
              <a:rPr lang="en-US" sz="1800" dirty="0"/>
              <a:t>2)	diffuse VIS beam</a:t>
            </a:r>
          </a:p>
          <a:p>
            <a:r>
              <a:rPr lang="en-US" sz="1800" dirty="0"/>
              <a:t>3)	direct NIR beam</a:t>
            </a:r>
          </a:p>
          <a:p>
            <a:r>
              <a:rPr lang="en-US" sz="1800" dirty="0"/>
              <a:t>4)	diffuse NIR beam</a:t>
            </a:r>
          </a:p>
          <a:p>
            <a:r>
              <a:rPr lang="en-US" sz="1800" dirty="0"/>
              <a:t> </a:t>
            </a:r>
          </a:p>
          <a:p>
            <a:r>
              <a:rPr lang="en-US" sz="1800" dirty="0"/>
              <a:t>Surface albedos change the fraction of solar radiation reflected from the earth-atmosphere system.  Temperature of earth-atmosphere surface is highly sensitive to albedo changes.</a:t>
            </a:r>
          </a:p>
          <a:p>
            <a:r>
              <a:rPr lang="en-US" sz="1800" dirty="0"/>
              <a:t> </a:t>
            </a:r>
          </a:p>
          <a:p>
            <a:endParaRPr lang="en-US" sz="1800" dirty="0"/>
          </a:p>
        </p:txBody>
      </p:sp>
    </p:spTree>
    <p:extLst>
      <p:ext uri="{BB962C8B-B14F-4D97-AF65-F5344CB8AC3E}">
        <p14:creationId xmlns="" xmlns:p14="http://schemas.microsoft.com/office/powerpoint/2010/main" val="702224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553200"/>
          </a:xfrm>
        </p:spPr>
        <p:txBody>
          <a:bodyPr>
            <a:noAutofit/>
          </a:bodyPr>
          <a:lstStyle/>
          <a:p>
            <a:r>
              <a:rPr lang="en-US" sz="2800" dirty="0">
                <a:solidFill>
                  <a:srgbClr val="C00000"/>
                </a:solidFill>
              </a:rPr>
              <a:t>Soil moisture</a:t>
            </a:r>
          </a:p>
          <a:p>
            <a:r>
              <a:rPr lang="en-US" sz="1800" dirty="0"/>
              <a:t> </a:t>
            </a:r>
          </a:p>
          <a:p>
            <a:r>
              <a:rPr lang="en-US" sz="2400" dirty="0">
                <a:solidFill>
                  <a:srgbClr val="002060"/>
                </a:solidFill>
              </a:rPr>
              <a:t>Attempts have been made to derive soil moisture from</a:t>
            </a:r>
            <a:r>
              <a:rPr lang="en-US" sz="2400" dirty="0" smtClean="0">
                <a:solidFill>
                  <a:srgbClr val="002060"/>
                </a:solidFill>
              </a:rPr>
              <a:t>:</a:t>
            </a:r>
            <a:endParaRPr lang="en-US" sz="2400" dirty="0">
              <a:solidFill>
                <a:srgbClr val="002060"/>
              </a:solidFill>
            </a:endParaRPr>
          </a:p>
          <a:p>
            <a:pPr lvl="0"/>
            <a:r>
              <a:rPr lang="en-US" sz="2400" dirty="0">
                <a:solidFill>
                  <a:srgbClr val="002060"/>
                </a:solidFill>
              </a:rPr>
              <a:t>Visible</a:t>
            </a:r>
          </a:p>
          <a:p>
            <a:pPr lvl="0"/>
            <a:r>
              <a:rPr lang="en-US" sz="2400" dirty="0">
                <a:solidFill>
                  <a:srgbClr val="002060"/>
                </a:solidFill>
              </a:rPr>
              <a:t>IR</a:t>
            </a:r>
          </a:p>
          <a:p>
            <a:pPr lvl="0"/>
            <a:r>
              <a:rPr lang="en-US" sz="2400" dirty="0" smtClean="0">
                <a:solidFill>
                  <a:srgbClr val="002060"/>
                </a:solidFill>
              </a:rPr>
              <a:t>Microwave</a:t>
            </a:r>
            <a:endParaRPr lang="en-US" sz="2400" dirty="0">
              <a:solidFill>
                <a:srgbClr val="002060"/>
              </a:solidFill>
            </a:endParaRPr>
          </a:p>
          <a:p>
            <a:r>
              <a:rPr lang="en-US" sz="2400" u="sng" dirty="0">
                <a:solidFill>
                  <a:srgbClr val="002060"/>
                </a:solidFill>
              </a:rPr>
              <a:t>Physical principles for visible</a:t>
            </a:r>
            <a:r>
              <a:rPr lang="en-US" sz="2400" u="sng" dirty="0" smtClean="0">
                <a:solidFill>
                  <a:srgbClr val="002060"/>
                </a:solidFill>
              </a:rPr>
              <a:t>:</a:t>
            </a:r>
            <a:endParaRPr lang="en-US" sz="2400" dirty="0">
              <a:solidFill>
                <a:srgbClr val="002060"/>
              </a:solidFill>
            </a:endParaRPr>
          </a:p>
          <a:p>
            <a:r>
              <a:rPr lang="en-US" sz="2400" dirty="0">
                <a:solidFill>
                  <a:srgbClr val="002060"/>
                </a:solidFill>
              </a:rPr>
              <a:t>Surface albedo changes with soil moisture content.  Many satellites look at surface albedo with the goal of getting soil moisture</a:t>
            </a:r>
            <a:r>
              <a:rPr lang="en-US" sz="2400" dirty="0" smtClean="0">
                <a:solidFill>
                  <a:srgbClr val="002060"/>
                </a:solidFill>
              </a:rPr>
              <a:t>.</a:t>
            </a:r>
            <a:endParaRPr lang="en-US" sz="2400" dirty="0">
              <a:solidFill>
                <a:srgbClr val="002060"/>
              </a:solidFill>
            </a:endParaRPr>
          </a:p>
          <a:p>
            <a:r>
              <a:rPr lang="en-US" sz="2400" dirty="0">
                <a:solidFill>
                  <a:srgbClr val="002060"/>
                </a:solidFill>
              </a:rPr>
              <a:t>wet soil = lower albedo</a:t>
            </a:r>
          </a:p>
          <a:p>
            <a:r>
              <a:rPr lang="en-US" sz="2400" dirty="0">
                <a:solidFill>
                  <a:srgbClr val="002060"/>
                </a:solidFill>
              </a:rPr>
              <a:t>dry soil = higher </a:t>
            </a:r>
            <a:r>
              <a:rPr lang="en-US" sz="2400" dirty="0" smtClean="0">
                <a:solidFill>
                  <a:srgbClr val="002060"/>
                </a:solidFill>
              </a:rPr>
              <a:t>albedo</a:t>
            </a:r>
            <a:endParaRPr lang="en-US" sz="2400" dirty="0">
              <a:solidFill>
                <a:srgbClr val="002060"/>
              </a:solidFill>
            </a:endParaRPr>
          </a:p>
          <a:p>
            <a:r>
              <a:rPr lang="en-US" sz="2400" dirty="0">
                <a:solidFill>
                  <a:srgbClr val="002060"/>
                </a:solidFill>
              </a:rPr>
              <a:t>(</a:t>
            </a:r>
            <a:r>
              <a:rPr lang="en-US" sz="2400" dirty="0" err="1">
                <a:solidFill>
                  <a:srgbClr val="002060"/>
                </a:solidFill>
              </a:rPr>
              <a:t>Idso</a:t>
            </a:r>
            <a:r>
              <a:rPr lang="en-US" sz="2400" dirty="0">
                <a:solidFill>
                  <a:srgbClr val="002060"/>
                </a:solidFill>
              </a:rPr>
              <a:t>, S. B. et al., 1975. The dependence of bare soil albedo on soil water content.  J. Applied Meteor., 14, 109-113.(See handout</a:t>
            </a:r>
            <a:r>
              <a:rPr lang="en-US" sz="2400" dirty="0" smtClean="0">
                <a:solidFill>
                  <a:srgbClr val="002060"/>
                </a:solidFill>
              </a:rPr>
              <a:t>).</a:t>
            </a:r>
            <a:endParaRPr lang="en-US" sz="2400" dirty="0">
              <a:solidFill>
                <a:srgbClr val="002060"/>
              </a:solidFill>
            </a:endParaRPr>
          </a:p>
          <a:p>
            <a:r>
              <a:rPr lang="en-US" sz="2400" dirty="0">
                <a:solidFill>
                  <a:srgbClr val="002060"/>
                </a:solidFill>
              </a:rPr>
              <a:t>A profile of </a:t>
            </a:r>
            <a:r>
              <a:rPr lang="en-US" sz="2400" dirty="0" err="1">
                <a:solidFill>
                  <a:srgbClr val="002060"/>
                </a:solidFill>
              </a:rPr>
              <a:t>abedo</a:t>
            </a:r>
            <a:r>
              <a:rPr lang="en-US" sz="2400" dirty="0">
                <a:solidFill>
                  <a:srgbClr val="002060"/>
                </a:solidFill>
              </a:rPr>
              <a:t> depends on time and shows a "U" shape, noon occurring at the bottom of the "U</a:t>
            </a:r>
            <a:r>
              <a:rPr lang="en-US" sz="2400" dirty="0" smtClean="0">
                <a:solidFill>
                  <a:srgbClr val="002060"/>
                </a:solidFill>
              </a:rPr>
              <a:t>"</a:t>
            </a:r>
            <a:r>
              <a:rPr lang="en-US" sz="2400" dirty="0">
                <a:solidFill>
                  <a:srgbClr val="002060"/>
                </a:solidFill>
              </a:rPr>
              <a:t> </a:t>
            </a:r>
          </a:p>
          <a:p>
            <a:endParaRPr lang="en-US" sz="2400" dirty="0">
              <a:solidFill>
                <a:srgbClr val="002060"/>
              </a:solidFill>
            </a:endParaRPr>
          </a:p>
        </p:txBody>
      </p:sp>
    </p:spTree>
    <p:extLst>
      <p:ext uri="{BB962C8B-B14F-4D97-AF65-F5344CB8AC3E}">
        <p14:creationId xmlns="" xmlns:p14="http://schemas.microsoft.com/office/powerpoint/2010/main" val="634802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067800" cy="6400800"/>
          </a:xfrm>
        </p:spPr>
        <p:txBody>
          <a:bodyPr>
            <a:normAutofit fontScale="92500" lnSpcReduction="20000"/>
          </a:bodyPr>
          <a:lstStyle/>
          <a:p>
            <a:r>
              <a:rPr lang="en-US" sz="4200" dirty="0" smtClean="0">
                <a:solidFill>
                  <a:srgbClr val="C00000"/>
                </a:solidFill>
              </a:rPr>
              <a:t>Physical principles for IR:</a:t>
            </a:r>
          </a:p>
          <a:p>
            <a:r>
              <a:rPr lang="en-US" dirty="0" smtClean="0">
                <a:solidFill>
                  <a:srgbClr val="002060"/>
                </a:solidFill>
              </a:rPr>
              <a:t>Thermal Inertia</a:t>
            </a:r>
          </a:p>
          <a:p>
            <a:r>
              <a:rPr lang="en-US" dirty="0" smtClean="0">
                <a:solidFill>
                  <a:srgbClr val="002060"/>
                </a:solidFill>
              </a:rPr>
              <a:t>P=(</a:t>
            </a:r>
            <a:r>
              <a:rPr lang="en-US" dirty="0" smtClean="0">
                <a:solidFill>
                  <a:srgbClr val="002060"/>
                </a:solidFill>
                <a:sym typeface="Symbol"/>
              </a:rPr>
              <a:t></a:t>
            </a:r>
            <a:r>
              <a:rPr lang="en-US" dirty="0" smtClean="0">
                <a:solidFill>
                  <a:srgbClr val="002060"/>
                </a:solidFill>
              </a:rPr>
              <a:t>c</a:t>
            </a:r>
            <a:r>
              <a:rPr lang="en-US" dirty="0" smtClean="0">
                <a:solidFill>
                  <a:srgbClr val="002060"/>
                </a:solidFill>
                <a:sym typeface="Symbol"/>
              </a:rPr>
              <a:t></a:t>
            </a:r>
            <a:r>
              <a:rPr lang="en-US" dirty="0" smtClean="0">
                <a:solidFill>
                  <a:srgbClr val="002060"/>
                </a:solidFill>
              </a:rPr>
              <a:t>)</a:t>
            </a:r>
            <a:r>
              <a:rPr lang="en-US" baseline="30000" dirty="0" smtClean="0">
                <a:solidFill>
                  <a:srgbClr val="002060"/>
                </a:solidFill>
              </a:rPr>
              <a:t>1/2</a:t>
            </a:r>
            <a:endParaRPr lang="en-US" dirty="0" smtClean="0">
              <a:solidFill>
                <a:srgbClr val="002060"/>
              </a:solidFill>
            </a:endParaRPr>
          </a:p>
          <a:p>
            <a:r>
              <a:rPr lang="en-US" dirty="0" smtClean="0">
                <a:solidFill>
                  <a:srgbClr val="002060"/>
                </a:solidFill>
              </a:rPr>
              <a:t>Where </a:t>
            </a:r>
            <a:r>
              <a:rPr lang="en-US" dirty="0" smtClean="0">
                <a:solidFill>
                  <a:srgbClr val="002060"/>
                </a:solidFill>
                <a:sym typeface="Symbol"/>
              </a:rPr>
              <a:t></a:t>
            </a:r>
            <a:r>
              <a:rPr lang="en-US" dirty="0" smtClean="0">
                <a:solidFill>
                  <a:srgbClr val="002060"/>
                </a:solidFill>
              </a:rPr>
              <a:t>=density of soil (gm-cm</a:t>
            </a:r>
            <a:r>
              <a:rPr lang="en-US" baseline="30000" dirty="0" smtClean="0">
                <a:solidFill>
                  <a:srgbClr val="002060"/>
                </a:solidFill>
              </a:rPr>
              <a:t>-3</a:t>
            </a:r>
            <a:r>
              <a:rPr lang="en-US" dirty="0" smtClean="0">
                <a:solidFill>
                  <a:srgbClr val="002060"/>
                </a:solidFill>
              </a:rPr>
              <a:t>)</a:t>
            </a:r>
          </a:p>
          <a:p>
            <a:r>
              <a:rPr lang="en-US" dirty="0" smtClean="0">
                <a:solidFill>
                  <a:srgbClr val="002060"/>
                </a:solidFill>
              </a:rPr>
              <a:t>C=heat capacity (cal-gm</a:t>
            </a:r>
            <a:r>
              <a:rPr lang="en-US" baseline="30000" dirty="0" smtClean="0">
                <a:solidFill>
                  <a:srgbClr val="002060"/>
                </a:solidFill>
              </a:rPr>
              <a:t>-1</a:t>
            </a:r>
            <a:r>
              <a:rPr lang="en-US" dirty="0" smtClean="0">
                <a:solidFill>
                  <a:srgbClr val="002060"/>
                </a:solidFill>
              </a:rPr>
              <a:t>-</a:t>
            </a:r>
            <a:r>
              <a:rPr lang="en-US" baseline="30000" dirty="0" smtClean="0">
                <a:solidFill>
                  <a:srgbClr val="002060"/>
                </a:solidFill>
              </a:rPr>
              <a:t>0</a:t>
            </a:r>
            <a:r>
              <a:rPr lang="en-US" dirty="0" smtClean="0">
                <a:solidFill>
                  <a:srgbClr val="002060"/>
                </a:solidFill>
              </a:rPr>
              <a:t> C</a:t>
            </a:r>
            <a:r>
              <a:rPr lang="en-US" baseline="30000" dirty="0" smtClean="0">
                <a:solidFill>
                  <a:srgbClr val="002060"/>
                </a:solidFill>
              </a:rPr>
              <a:t>-1</a:t>
            </a:r>
            <a:endParaRPr lang="en-US" dirty="0" smtClean="0">
              <a:solidFill>
                <a:srgbClr val="002060"/>
              </a:solidFill>
            </a:endParaRPr>
          </a:p>
          <a:p>
            <a:r>
              <a:rPr lang="en-US" dirty="0" smtClean="0">
                <a:solidFill>
                  <a:srgbClr val="002060"/>
                </a:solidFill>
                <a:sym typeface="Symbol"/>
              </a:rPr>
              <a:t></a:t>
            </a:r>
            <a:r>
              <a:rPr lang="en-US" dirty="0" smtClean="0">
                <a:solidFill>
                  <a:srgbClr val="002060"/>
                </a:solidFill>
              </a:rPr>
              <a:t>=thermal conductivity (cal-cm-1-sec</a:t>
            </a:r>
            <a:r>
              <a:rPr lang="en-US" baseline="30000" dirty="0" smtClean="0">
                <a:solidFill>
                  <a:srgbClr val="002060"/>
                </a:solidFill>
              </a:rPr>
              <a:t>-1</a:t>
            </a:r>
            <a:r>
              <a:rPr lang="en-US" dirty="0" smtClean="0">
                <a:solidFill>
                  <a:srgbClr val="002060"/>
                </a:solidFill>
              </a:rPr>
              <a:t>-</a:t>
            </a:r>
            <a:r>
              <a:rPr lang="en-US" baseline="30000" dirty="0" smtClean="0">
                <a:solidFill>
                  <a:srgbClr val="002060"/>
                </a:solidFill>
              </a:rPr>
              <a:t>0</a:t>
            </a:r>
            <a:r>
              <a:rPr lang="en-US" dirty="0" smtClean="0">
                <a:solidFill>
                  <a:srgbClr val="002060"/>
                </a:solidFill>
              </a:rPr>
              <a:t> C</a:t>
            </a:r>
            <a:r>
              <a:rPr lang="en-US" baseline="30000" dirty="0" smtClean="0">
                <a:solidFill>
                  <a:srgbClr val="002060"/>
                </a:solidFill>
              </a:rPr>
              <a:t>-1</a:t>
            </a:r>
            <a:r>
              <a:rPr lang="en-US" dirty="0" smtClean="0">
                <a:solidFill>
                  <a:srgbClr val="002060"/>
                </a:solidFill>
              </a:rPr>
              <a:t>)</a:t>
            </a:r>
          </a:p>
          <a:p>
            <a:r>
              <a:rPr lang="en-US" dirty="0" smtClean="0">
                <a:solidFill>
                  <a:srgbClr val="002060"/>
                </a:solidFill>
              </a:rPr>
              <a:t> </a:t>
            </a:r>
          </a:p>
          <a:p>
            <a:r>
              <a:rPr lang="en-US" dirty="0" smtClean="0">
                <a:solidFill>
                  <a:srgbClr val="002060"/>
                </a:solidFill>
              </a:rPr>
              <a:t>The Heat Capacity Mapping Mission (HCMM) was designed to sense the magnitude of the diurnal temperature cycle by obtaining thermal data at the peak of the cycle and near the early morning minimum.  The amplitude depends on soil moisture.  HCMM was the first of planned series of Application Explorer Missions (AEM), which involved the placement of a small spacecraft in a special orbit.</a:t>
            </a:r>
          </a:p>
          <a:p>
            <a:endParaRPr lang="en-US" dirty="0"/>
          </a:p>
        </p:txBody>
      </p:sp>
    </p:spTree>
    <p:extLst>
      <p:ext uri="{BB962C8B-B14F-4D97-AF65-F5344CB8AC3E}">
        <p14:creationId xmlns="" xmlns:p14="http://schemas.microsoft.com/office/powerpoint/2010/main" val="2819081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3500920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9210" t="29606" r="48191" b="11623"/>
          <a:stretch/>
        </p:blipFill>
        <p:spPr bwMode="auto">
          <a:xfrm>
            <a:off x="685800" y="1183117"/>
            <a:ext cx="8458200" cy="5674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152400"/>
            <a:ext cx="8534400" cy="954107"/>
          </a:xfrm>
          <a:prstGeom prst="rect">
            <a:avLst/>
          </a:prstGeom>
          <a:noFill/>
        </p:spPr>
        <p:txBody>
          <a:bodyPr wrap="square" rtlCol="0">
            <a:spAutoFit/>
          </a:bodyPr>
          <a:lstStyle/>
          <a:p>
            <a:pPr algn="ctr"/>
            <a:r>
              <a:rPr lang="en-US" sz="2800" dirty="0" smtClean="0">
                <a:solidFill>
                  <a:srgbClr val="C00000"/>
                </a:solidFill>
              </a:rPr>
              <a:t>Typical representation of wind and temperature profiles in the surface lay</a:t>
            </a:r>
            <a:r>
              <a:rPr lang="en-US" sz="2000" dirty="0" smtClean="0"/>
              <a:t>er</a:t>
            </a:r>
            <a:endParaRPr lang="en-US" sz="2000" dirty="0"/>
          </a:p>
        </p:txBody>
      </p:sp>
    </p:spTree>
    <p:extLst>
      <p:ext uri="{BB962C8B-B14F-4D97-AF65-F5344CB8AC3E}">
        <p14:creationId xmlns="" xmlns:p14="http://schemas.microsoft.com/office/powerpoint/2010/main" val="3347679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fontScale="92500" lnSpcReduction="20000"/>
          </a:bodyPr>
          <a:lstStyle/>
          <a:p>
            <a:r>
              <a:rPr lang="en-US" b="1" dirty="0"/>
              <a:t>The Normalized Difference Vegetation Index (NDVI )</a:t>
            </a:r>
          </a:p>
          <a:p>
            <a:r>
              <a:rPr lang="en-US" b="1" dirty="0"/>
              <a:t> </a:t>
            </a:r>
            <a:endParaRPr lang="en-US" dirty="0"/>
          </a:p>
          <a:p>
            <a:r>
              <a:rPr lang="en-US" b="1" dirty="0"/>
              <a:t>The Soil Adjusted Vegetation Index (SAVI) (</a:t>
            </a:r>
            <a:r>
              <a:rPr lang="en-US" b="1" dirty="0" err="1"/>
              <a:t>Huete</a:t>
            </a:r>
            <a:r>
              <a:rPr lang="en-US" b="1" dirty="0"/>
              <a:t>, 1988)-shown to be very sensitive to discriminate vegetation amount in sparsely vegetated areas.</a:t>
            </a:r>
            <a:endParaRPr lang="en-US" dirty="0"/>
          </a:p>
          <a:p>
            <a:r>
              <a:rPr lang="en-US" b="1" dirty="0"/>
              <a:t> </a:t>
            </a:r>
            <a:endParaRPr lang="en-US" dirty="0"/>
          </a:p>
          <a:p>
            <a:r>
              <a:rPr lang="en-US" b="1" dirty="0"/>
              <a:t>The Global Environmental Monitoring Index (GEMI), </a:t>
            </a:r>
            <a:endParaRPr lang="en-US" dirty="0"/>
          </a:p>
          <a:p>
            <a:r>
              <a:rPr lang="en-US" b="1" dirty="0"/>
              <a:t>claimed to be less affected by soil and atmospheric variations than NDVI (</a:t>
            </a:r>
            <a:r>
              <a:rPr lang="en-US" b="1" dirty="0" err="1"/>
              <a:t>Pinty</a:t>
            </a:r>
            <a:r>
              <a:rPr lang="en-US" b="1" dirty="0"/>
              <a:t> and </a:t>
            </a:r>
            <a:r>
              <a:rPr lang="en-US" b="1" dirty="0" err="1"/>
              <a:t>Verstraete</a:t>
            </a:r>
            <a:r>
              <a:rPr lang="en-US" b="1" dirty="0"/>
              <a:t>, 1992). </a:t>
            </a:r>
            <a:endParaRPr lang="en-US" dirty="0"/>
          </a:p>
          <a:p>
            <a:r>
              <a:rPr lang="en-US" b="1" dirty="0"/>
              <a:t>Also proved to be more sensitive to burned area discrimination.</a:t>
            </a:r>
            <a:endParaRPr lang="en-US" dirty="0"/>
          </a:p>
          <a:p>
            <a:endParaRPr lang="en-US" dirty="0"/>
          </a:p>
        </p:txBody>
      </p:sp>
    </p:spTree>
    <p:extLst>
      <p:ext uri="{BB962C8B-B14F-4D97-AF65-F5344CB8AC3E}">
        <p14:creationId xmlns="" xmlns:p14="http://schemas.microsoft.com/office/powerpoint/2010/main" val="1455145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dirty="0"/>
              <a:t>The Burned Area Index (BAI), defined by Martin (1998) specifically to discriminate fire-affected areas.  This index is computed from the spectral distance from each pixel to a reference spectral point, where recently burned areas tend</a:t>
            </a:r>
            <a:endParaRPr lang="en-US" dirty="0"/>
          </a:p>
          <a:p>
            <a:r>
              <a:rPr lang="en-US" b="1" dirty="0"/>
              <a:t>to converge:</a:t>
            </a:r>
            <a:endParaRPr lang="en-US" dirty="0"/>
          </a:p>
          <a:p>
            <a:r>
              <a:rPr lang="en-US" b="1" dirty="0"/>
              <a:t> </a:t>
            </a:r>
            <a:endParaRPr lang="en-US" dirty="0"/>
          </a:p>
          <a:p>
            <a:r>
              <a:rPr lang="en-US" b="1" dirty="0"/>
              <a:t>BAI=1/((</a:t>
            </a:r>
            <a:r>
              <a:rPr lang="en-US" b="1" dirty="0">
                <a:sym typeface="Symbol"/>
              </a:rPr>
              <a:t></a:t>
            </a:r>
            <a:r>
              <a:rPr lang="en-US" b="1" i="1" dirty="0" err="1"/>
              <a:t>c</a:t>
            </a:r>
            <a:r>
              <a:rPr lang="en-US" b="1" baseline="-25000" dirty="0" err="1"/>
              <a:t>r</a:t>
            </a:r>
            <a:r>
              <a:rPr lang="en-US" b="1" baseline="-25000" dirty="0"/>
              <a:t> </a:t>
            </a:r>
            <a:r>
              <a:rPr lang="en-US" b="1" dirty="0"/>
              <a:t>­ </a:t>
            </a:r>
            <a:r>
              <a:rPr lang="en-US" b="1" dirty="0">
                <a:sym typeface="Symbol"/>
              </a:rPr>
              <a:t></a:t>
            </a:r>
            <a:r>
              <a:rPr lang="en-US" b="1" baseline="-25000" dirty="0"/>
              <a:t>r</a:t>
            </a:r>
            <a:r>
              <a:rPr lang="en-US" b="1" dirty="0"/>
              <a:t>)</a:t>
            </a:r>
            <a:r>
              <a:rPr lang="en-US" b="1" baseline="30000" dirty="0"/>
              <a:t>2</a:t>
            </a:r>
            <a:r>
              <a:rPr lang="en-US" b="1" dirty="0"/>
              <a:t>+(</a:t>
            </a:r>
            <a:r>
              <a:rPr lang="en-US" b="1" dirty="0">
                <a:sym typeface="Symbol"/>
              </a:rPr>
              <a:t></a:t>
            </a:r>
            <a:r>
              <a:rPr lang="en-US" b="1" i="1" dirty="0" err="1"/>
              <a:t>c</a:t>
            </a:r>
            <a:r>
              <a:rPr lang="en-US" b="1" baseline="-25000" dirty="0" err="1"/>
              <a:t>nir</a:t>
            </a:r>
            <a:r>
              <a:rPr lang="en-US" b="1" baseline="-25000" dirty="0"/>
              <a:t> </a:t>
            </a:r>
            <a:r>
              <a:rPr lang="en-US" b="1" dirty="0"/>
              <a:t>­ </a:t>
            </a:r>
            <a:r>
              <a:rPr lang="en-US" b="1" dirty="0">
                <a:sym typeface="Symbol"/>
              </a:rPr>
              <a:t></a:t>
            </a:r>
            <a:r>
              <a:rPr lang="en-US" b="1" baseline="-25000" dirty="0" err="1"/>
              <a:t>nir</a:t>
            </a:r>
            <a:r>
              <a:rPr lang="en-US" b="1" dirty="0"/>
              <a:t>)</a:t>
            </a:r>
            <a:r>
              <a:rPr lang="en-US" b="1" baseline="30000" dirty="0"/>
              <a:t>2</a:t>
            </a:r>
            <a:r>
              <a:rPr lang="en-US" b="1" dirty="0"/>
              <a:t>)</a:t>
            </a:r>
            <a:endParaRPr lang="en-US" dirty="0"/>
          </a:p>
          <a:p>
            <a:r>
              <a:rPr lang="en-US" b="1" dirty="0"/>
              <a:t> </a:t>
            </a:r>
            <a:endParaRPr lang="en-US" dirty="0"/>
          </a:p>
          <a:p>
            <a:r>
              <a:rPr lang="en-US" b="1" dirty="0"/>
              <a:t>where </a:t>
            </a:r>
            <a:r>
              <a:rPr lang="en-US" b="1" dirty="0">
                <a:sym typeface="Symbol"/>
              </a:rPr>
              <a:t></a:t>
            </a:r>
            <a:r>
              <a:rPr lang="en-US" b="1" i="1" dirty="0" err="1"/>
              <a:t>c</a:t>
            </a:r>
            <a:r>
              <a:rPr lang="en-US" b="1" baseline="-25000" dirty="0" err="1"/>
              <a:t>r</a:t>
            </a:r>
            <a:r>
              <a:rPr lang="en-US" b="1" dirty="0"/>
              <a:t> and </a:t>
            </a:r>
            <a:r>
              <a:rPr lang="en-US" b="1" dirty="0">
                <a:sym typeface="Symbol"/>
              </a:rPr>
              <a:t></a:t>
            </a:r>
            <a:r>
              <a:rPr lang="en-US" b="1" i="1" dirty="0" err="1"/>
              <a:t>c</a:t>
            </a:r>
            <a:r>
              <a:rPr lang="en-US" b="1" baseline="-25000" dirty="0" err="1"/>
              <a:t>nir</a:t>
            </a:r>
            <a:r>
              <a:rPr lang="en-US" b="1" dirty="0"/>
              <a:t> are the red and near-infrared reference </a:t>
            </a:r>
            <a:r>
              <a:rPr lang="en-US" b="1" dirty="0" err="1"/>
              <a:t>reflectances</a:t>
            </a:r>
            <a:r>
              <a:rPr lang="en-US" b="1" dirty="0"/>
              <a:t>, respectively, and </a:t>
            </a:r>
            <a:r>
              <a:rPr lang="en-US" b="1" dirty="0">
                <a:sym typeface="Symbol"/>
              </a:rPr>
              <a:t></a:t>
            </a:r>
            <a:r>
              <a:rPr lang="en-US" b="1" baseline="-25000" dirty="0"/>
              <a:t>r</a:t>
            </a:r>
            <a:r>
              <a:rPr lang="en-US" b="1" dirty="0"/>
              <a:t> and </a:t>
            </a:r>
            <a:r>
              <a:rPr lang="en-US" b="1" dirty="0">
                <a:sym typeface="Symbol"/>
              </a:rPr>
              <a:t></a:t>
            </a:r>
            <a:r>
              <a:rPr lang="en-US" b="1" baseline="-25000" dirty="0" err="1"/>
              <a:t>nir</a:t>
            </a:r>
            <a:r>
              <a:rPr lang="en-US" b="1" baseline="-25000" dirty="0"/>
              <a:t> </a:t>
            </a:r>
            <a:r>
              <a:rPr lang="en-US" b="1" dirty="0"/>
              <a:t>are the pixel </a:t>
            </a:r>
            <a:r>
              <a:rPr lang="en-US" b="1" dirty="0" err="1"/>
              <a:t>reflectances</a:t>
            </a:r>
            <a:r>
              <a:rPr lang="en-US" b="1" dirty="0"/>
              <a:t> in the same bands. Values of </a:t>
            </a:r>
            <a:r>
              <a:rPr lang="en-US" b="1" dirty="0">
                <a:sym typeface="Symbol"/>
              </a:rPr>
              <a:t></a:t>
            </a:r>
            <a:r>
              <a:rPr lang="en-US" b="1" i="1" dirty="0" err="1"/>
              <a:t>c</a:t>
            </a:r>
            <a:r>
              <a:rPr lang="en-US" b="1" baseline="-25000" dirty="0" err="1"/>
              <a:t>r</a:t>
            </a:r>
            <a:r>
              <a:rPr lang="en-US" b="1" dirty="0"/>
              <a:t> and </a:t>
            </a:r>
            <a:r>
              <a:rPr lang="en-US" b="1" dirty="0">
                <a:sym typeface="Symbol"/>
              </a:rPr>
              <a:t></a:t>
            </a:r>
            <a:r>
              <a:rPr lang="en-US" b="1" i="1" dirty="0" err="1"/>
              <a:t>c</a:t>
            </a:r>
            <a:r>
              <a:rPr lang="en-US" b="1" baseline="-25000" dirty="0" err="1"/>
              <a:t>nir</a:t>
            </a:r>
            <a:r>
              <a:rPr lang="en-US" b="1" dirty="0"/>
              <a:t> were defined as 0.1 and 0.06, respectively, based on literature and analysis of several sets of satellite sensor images.</a:t>
            </a:r>
            <a:endParaRPr lang="en-US" dirty="0"/>
          </a:p>
          <a:p>
            <a:r>
              <a:rPr lang="en-US" dirty="0"/>
              <a:t> </a:t>
            </a:r>
          </a:p>
          <a:p>
            <a:r>
              <a:rPr lang="en-US" dirty="0"/>
              <a:t> </a:t>
            </a:r>
          </a:p>
          <a:p>
            <a:endParaRPr lang="en-US" dirty="0"/>
          </a:p>
        </p:txBody>
      </p:sp>
    </p:spTree>
    <p:extLst>
      <p:ext uri="{BB962C8B-B14F-4D97-AF65-F5344CB8AC3E}">
        <p14:creationId xmlns="" xmlns:p14="http://schemas.microsoft.com/office/powerpoint/2010/main" val="3553379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9967" t="58862" r="16612" b="23245"/>
          <a:stretch/>
        </p:blipFill>
        <p:spPr bwMode="auto">
          <a:xfrm>
            <a:off x="152400" y="1198890"/>
            <a:ext cx="8839200" cy="44158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4786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9309" t="26096" r="16776" b="17105"/>
          <a:stretch/>
        </p:blipFill>
        <p:spPr bwMode="auto">
          <a:xfrm>
            <a:off x="228600" y="37748"/>
            <a:ext cx="8534400" cy="67264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8180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092" t="39035" r="34046" b="20395"/>
          <a:stretch/>
        </p:blipFill>
        <p:spPr bwMode="auto">
          <a:xfrm>
            <a:off x="381000" y="375990"/>
            <a:ext cx="8763000" cy="63296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152400"/>
            <a:ext cx="4561387" cy="523220"/>
          </a:xfrm>
          <a:prstGeom prst="rect">
            <a:avLst/>
          </a:prstGeom>
          <a:noFill/>
        </p:spPr>
        <p:txBody>
          <a:bodyPr wrap="square" rtlCol="0">
            <a:spAutoFit/>
          </a:bodyPr>
          <a:lstStyle/>
          <a:p>
            <a:r>
              <a:rPr lang="en-US" sz="2800" dirty="0" smtClean="0">
                <a:solidFill>
                  <a:srgbClr val="C00000"/>
                </a:solidFill>
              </a:rPr>
              <a:t>Info from Remote Sensing</a:t>
            </a:r>
            <a:endParaRPr lang="en-US" sz="2800" dirty="0">
              <a:solidFill>
                <a:srgbClr val="C00000"/>
              </a:solidFill>
            </a:endParaRPr>
          </a:p>
        </p:txBody>
      </p:sp>
    </p:spTree>
    <p:extLst>
      <p:ext uri="{BB962C8B-B14F-4D97-AF65-F5344CB8AC3E}">
        <p14:creationId xmlns="" xmlns:p14="http://schemas.microsoft.com/office/powerpoint/2010/main" val="3118189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829" t="16887" r="37171" b="11294"/>
          <a:stretch/>
        </p:blipFill>
        <p:spPr bwMode="auto">
          <a:xfrm>
            <a:off x="381000" y="0"/>
            <a:ext cx="8382000" cy="670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246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0954" t="18641" r="8882" b="13597"/>
          <a:stretch/>
        </p:blipFill>
        <p:spPr bwMode="auto">
          <a:xfrm>
            <a:off x="914400" y="95883"/>
            <a:ext cx="7972926" cy="64721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80084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775</Words>
  <Application>Microsoft Office PowerPoint</Application>
  <PresentationFormat>On-screen Show (4:3)</PresentationFormat>
  <Paragraphs>213</Paragraphs>
  <Slides>41</Slides>
  <Notes>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 AOSC624  Class 23:  May 3, 2012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24</cp:revision>
  <dcterms:created xsi:type="dcterms:W3CDTF">2012-04-30T15:17:21Z</dcterms:created>
  <dcterms:modified xsi:type="dcterms:W3CDTF">2012-05-07T18:19:10Z</dcterms:modified>
</cp:coreProperties>
</file>