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152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1757" y="750309"/>
            <a:ext cx="8754885" cy="136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617" y="2112517"/>
            <a:ext cx="8709165" cy="4653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web.forestry.oregonstate.edu/chair2" TargetMode="External"/><Relationship Id="rId2" Type="http://schemas.openxmlformats.org/officeDocument/2006/relationships/hyperlink" Target="http://gcmd.nasa.gov/records/GCMD_AMERIFL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473449"/>
            <a:ext cx="6934200" cy="125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i="1" spc="10" dirty="0">
                <a:solidFill>
                  <a:srgbClr val="CC0000"/>
                </a:solidFill>
                <a:latin typeface="Calibri"/>
                <a:cs typeface="Calibri"/>
              </a:rPr>
              <a:t>AOSC624</a:t>
            </a:r>
            <a:endParaRPr sz="4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054860" algn="l"/>
              </a:tabLst>
            </a:pPr>
            <a:r>
              <a:rPr sz="4000" i="1" spc="25" dirty="0">
                <a:solidFill>
                  <a:srgbClr val="CC0000"/>
                </a:solidFill>
                <a:latin typeface="Calibri"/>
                <a:cs typeface="Calibri"/>
              </a:rPr>
              <a:t>Class</a:t>
            </a:r>
            <a:r>
              <a:rPr sz="4000" i="1" spc="2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000" i="1" spc="5" dirty="0">
                <a:solidFill>
                  <a:srgbClr val="CC0000"/>
                </a:solidFill>
                <a:latin typeface="Calibri"/>
                <a:cs typeface="Calibri"/>
              </a:rPr>
              <a:t>22:	</a:t>
            </a:r>
            <a:r>
              <a:rPr sz="4000" i="1" spc="70" dirty="0">
                <a:solidFill>
                  <a:srgbClr val="CC0000"/>
                </a:solidFill>
                <a:latin typeface="Calibri"/>
                <a:cs typeface="Calibri"/>
              </a:rPr>
              <a:t>May </a:t>
            </a:r>
            <a:r>
              <a:rPr sz="4000" i="1" spc="15" dirty="0">
                <a:solidFill>
                  <a:srgbClr val="CC0000"/>
                </a:solidFill>
                <a:latin typeface="Calibri"/>
                <a:cs typeface="Calibri"/>
              </a:rPr>
              <a:t>1,</a:t>
            </a:r>
            <a:r>
              <a:rPr sz="4000" i="1" spc="-16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000" i="1" spc="-5" dirty="0">
                <a:solidFill>
                  <a:srgbClr val="CC0000"/>
                </a:solidFill>
                <a:latin typeface="Calibri"/>
                <a:cs typeface="Calibri"/>
              </a:rPr>
              <a:t>2012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3" y="2079750"/>
            <a:ext cx="6647180" cy="506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40" dirty="0">
                <a:latin typeface="Calibri"/>
                <a:cs typeface="Calibri"/>
              </a:rPr>
              <a:t>At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Issue:</a:t>
            </a:r>
            <a:endParaRPr sz="2800">
              <a:latin typeface="Calibri"/>
              <a:cs typeface="Calibri"/>
            </a:endParaRPr>
          </a:p>
          <a:p>
            <a:pPr marL="12700" marR="1032510">
              <a:lnSpc>
                <a:spcPct val="120000"/>
              </a:lnSpc>
              <a:tabLst>
                <a:tab pos="3416935" algn="l"/>
              </a:tabLst>
            </a:pP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How can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satellites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help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to estimate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the 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Surface</a:t>
            </a:r>
            <a:r>
              <a:rPr sz="280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Energy</a:t>
            </a:r>
            <a:r>
              <a:rPr sz="28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Budget	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(SEB)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latin typeface="Calibri"/>
                <a:cs typeface="Calibri"/>
              </a:rPr>
              <a:t>One Component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SEB: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Budget</a:t>
            </a:r>
            <a:r>
              <a:rPr sz="2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01F5F"/>
                </a:solidFill>
                <a:latin typeface="Calibri"/>
                <a:cs typeface="Calibri"/>
              </a:rPr>
              <a:t>(Review)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10" dirty="0">
                <a:latin typeface="Calibri"/>
                <a:cs typeface="Calibri"/>
              </a:rPr>
              <a:t>Other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components: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Turbulent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Fluxes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heat and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moisture 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Heat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into</a:t>
            </a:r>
            <a:r>
              <a:rPr sz="28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ground</a:t>
            </a:r>
            <a:endParaRPr sz="2800">
              <a:latin typeface="Calibri"/>
              <a:cs typeface="Calibri"/>
            </a:endParaRPr>
          </a:p>
          <a:p>
            <a:pPr marL="12700" marR="603885">
              <a:lnSpc>
                <a:spcPct val="120000"/>
              </a:lnSpc>
            </a:pPr>
            <a:r>
              <a:rPr sz="2800" spc="-10" dirty="0">
                <a:latin typeface="Calibri"/>
                <a:cs typeface="Calibri"/>
              </a:rPr>
              <a:t>How do </a:t>
            </a:r>
            <a:r>
              <a:rPr sz="2800" spc="-15" dirty="0">
                <a:latin typeface="Calibri"/>
                <a:cs typeface="Calibri"/>
              </a:rPr>
              <a:t>we </a:t>
            </a:r>
            <a:r>
              <a:rPr sz="2800" spc="-20" dirty="0">
                <a:latin typeface="Calibri"/>
                <a:cs typeface="Calibri"/>
              </a:rPr>
              <a:t>evaluate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turbulent </a:t>
            </a:r>
            <a:r>
              <a:rPr sz="2800" spc="-20" dirty="0">
                <a:latin typeface="Calibri"/>
                <a:cs typeface="Calibri"/>
              </a:rPr>
              <a:t>fluxes? 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Overview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Eddy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Covariance</a:t>
            </a:r>
            <a:r>
              <a:rPr sz="2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Principles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403345"/>
            <a:ext cx="258635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/>
              <a:t>For latent</a:t>
            </a:r>
            <a:r>
              <a:rPr sz="2800" spc="-35" dirty="0"/>
              <a:t> </a:t>
            </a:r>
            <a:r>
              <a:rPr sz="2800" spc="-10" dirty="0"/>
              <a:t>heat: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14219" y="1212595"/>
            <a:ext cx="4749800" cy="461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LE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500" spc="-20" dirty="0">
                <a:solidFill>
                  <a:srgbClr val="001F5F"/>
                </a:solidFill>
                <a:latin typeface="Symbol"/>
                <a:cs typeface="Symbol"/>
              </a:rPr>
              <a:t>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75" spc="-30" baseline="-20202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[e</a:t>
            </a:r>
            <a:r>
              <a:rPr sz="2475" spc="-30" baseline="25252" dirty="0">
                <a:solidFill>
                  <a:srgbClr val="001F5F"/>
                </a:solidFill>
                <a:latin typeface="Calibri"/>
                <a:cs typeface="Calibri"/>
              </a:rPr>
              <a:t>*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(T</a:t>
            </a:r>
            <a:r>
              <a:rPr sz="2475" spc="-30" baseline="-20202" dirty="0">
                <a:solidFill>
                  <a:srgbClr val="001F5F"/>
                </a:solidFill>
                <a:latin typeface="Calibri"/>
                <a:cs typeface="Calibri"/>
              </a:rPr>
              <a:t>aero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)-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75" spc="-7" baseline="-20202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)](g</a:t>
            </a:r>
            <a:r>
              <a:rPr sz="2475" spc="-7" baseline="-20202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475" spc="-7" baseline="-20202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)/</a:t>
            </a:r>
            <a:r>
              <a:rPr sz="2500" spc="-5" dirty="0">
                <a:solidFill>
                  <a:srgbClr val="001F5F"/>
                </a:solidFill>
                <a:latin typeface="Symbol"/>
                <a:cs typeface="Symbol"/>
              </a:rPr>
              <a:t>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(g</a:t>
            </a:r>
            <a:r>
              <a:rPr sz="2475" spc="-7" baseline="-20202" dirty="0">
                <a:solidFill>
                  <a:srgbClr val="001F5F"/>
                </a:solidFill>
                <a:latin typeface="Calibri"/>
                <a:cs typeface="Calibri"/>
              </a:rPr>
              <a:t>c 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25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475" spc="-22" baseline="-20202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),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9639" y="1212595"/>
            <a:ext cx="37782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(5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7738" y="1974594"/>
            <a:ext cx="5388610" cy="79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vapor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pressure at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reference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height,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mbar;  air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temperature at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reference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height,</a:t>
            </a:r>
            <a:r>
              <a:rPr sz="25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75" baseline="25252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k;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3267" y="2736594"/>
            <a:ext cx="635127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saturated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vapor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pressure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in the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canopy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air</a:t>
            </a:r>
            <a:r>
              <a:rPr sz="25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space,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39" y="1593595"/>
            <a:ext cx="2089785" cy="185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1816735" algn="l"/>
              </a:tabLst>
            </a:pP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500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	e</a:t>
            </a:r>
            <a:r>
              <a:rPr sz="2475" spc="7" baseline="-20202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endParaRPr sz="2475" baseline="-20202">
              <a:latin typeface="Calibri"/>
              <a:cs typeface="Calibri"/>
            </a:endParaRPr>
          </a:p>
          <a:p>
            <a:pPr marL="1641475" indent="-1628775">
              <a:lnSpc>
                <a:spcPct val="100000"/>
              </a:lnSpc>
              <a:buFont typeface="Arial"/>
              <a:buChar char="•"/>
              <a:tabLst>
                <a:tab pos="1642110" algn="l"/>
              </a:tabLst>
            </a:pPr>
            <a:r>
              <a:rPr sz="2500" spc="-10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75" spc="-150" baseline="-20202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endParaRPr sz="2475" baseline="-20202">
              <a:latin typeface="Calibri"/>
              <a:cs typeface="Calibri"/>
            </a:endParaRPr>
          </a:p>
          <a:p>
            <a:pPr marL="355600" marR="60896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499109" algn="l"/>
              </a:tabLst>
            </a:pPr>
            <a:r>
              <a:rPr sz="25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75" baseline="25252" dirty="0">
                <a:solidFill>
                  <a:srgbClr val="001F5F"/>
                </a:solidFill>
                <a:latin typeface="Calibri"/>
                <a:cs typeface="Calibri"/>
              </a:rPr>
              <a:t>*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500" spc="-204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75" spc="15" baseline="-20202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75" baseline="-20202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75" spc="-37" baseline="-20202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75" baseline="-20202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)  mbar;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8811" y="3422394"/>
            <a:ext cx="480059" cy="1223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 algn="ctr">
              <a:lnSpc>
                <a:spcPct val="100000"/>
              </a:lnSpc>
            </a:pPr>
            <a:r>
              <a:rPr sz="2500" spc="-5" dirty="0">
                <a:solidFill>
                  <a:srgbClr val="001F5F"/>
                </a:solidFill>
                <a:latin typeface="Symbol"/>
                <a:cs typeface="Symbol"/>
              </a:rPr>
              <a:t></a:t>
            </a:r>
            <a:endParaRPr sz="250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</a:pPr>
            <a:r>
              <a:rPr sz="2500" spc="-10" dirty="0">
                <a:solidFill>
                  <a:srgbClr val="001F5F"/>
                </a:solidFill>
                <a:latin typeface="Symbol"/>
                <a:cs typeface="Symbol"/>
              </a:rPr>
              <a:t>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75" spc="7" baseline="-20202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endParaRPr sz="2475" baseline="-20202">
              <a:latin typeface="Calibri"/>
              <a:cs typeface="Calibri"/>
            </a:endParaRPr>
          </a:p>
          <a:p>
            <a:pPr marL="227329">
              <a:lnSpc>
                <a:spcPct val="100000"/>
              </a:lnSpc>
            </a:pP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475" spc="7" baseline="-20202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endParaRPr sz="2475" baseline="-20202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09877" rIns="0" bIns="0" rtlCol="0">
            <a:spAutoFit/>
          </a:bodyPr>
          <a:lstStyle/>
          <a:p>
            <a:pPr marL="2845435" marR="1413510">
              <a:lnSpc>
                <a:spcPct val="100000"/>
              </a:lnSpc>
            </a:pPr>
            <a:r>
              <a:rPr spc="-15" dirty="0"/>
              <a:t>psychometric </a:t>
            </a:r>
            <a:r>
              <a:rPr spc="-20" dirty="0"/>
              <a:t>constant, </a:t>
            </a:r>
            <a:r>
              <a:rPr spc="-5" dirty="0"/>
              <a:t>mbar </a:t>
            </a:r>
            <a:r>
              <a:rPr sz="2475" baseline="25252" dirty="0"/>
              <a:t>o</a:t>
            </a:r>
            <a:r>
              <a:rPr sz="2500" dirty="0"/>
              <a:t>k</a:t>
            </a:r>
            <a:r>
              <a:rPr sz="2475" baseline="25252" dirty="0"/>
              <a:t>-1</a:t>
            </a:r>
            <a:r>
              <a:rPr sz="2500" dirty="0"/>
              <a:t>;  </a:t>
            </a:r>
            <a:r>
              <a:rPr sz="2500" spc="-5" dirty="0"/>
              <a:t>as </a:t>
            </a:r>
            <a:r>
              <a:rPr sz="2500" spc="-10" dirty="0"/>
              <a:t>defined </a:t>
            </a:r>
            <a:r>
              <a:rPr sz="2500" spc="-5" dirty="0"/>
              <a:t>in</a:t>
            </a:r>
            <a:r>
              <a:rPr sz="2500" spc="-35" dirty="0"/>
              <a:t> </a:t>
            </a:r>
            <a:r>
              <a:rPr sz="2500" spc="-10" dirty="0"/>
              <a:t>(2);</a:t>
            </a:r>
            <a:endParaRPr sz="2500"/>
          </a:p>
          <a:p>
            <a:pPr marL="2002789" marR="5080" indent="842644">
              <a:lnSpc>
                <a:spcPct val="100000"/>
              </a:lnSpc>
            </a:pPr>
            <a:r>
              <a:rPr spc="-5" dirty="0"/>
              <a:t>bulk </a:t>
            </a:r>
            <a:r>
              <a:rPr spc="-20" dirty="0"/>
              <a:t>stomatal </a:t>
            </a:r>
            <a:r>
              <a:rPr spc="-10" dirty="0"/>
              <a:t>conductance </a:t>
            </a:r>
            <a:r>
              <a:rPr spc="-5" dirty="0"/>
              <a:t>of </a:t>
            </a:r>
            <a:r>
              <a:rPr spc="-40" dirty="0"/>
              <a:t>canopy, </a:t>
            </a:r>
            <a:r>
              <a:rPr spc="-5" dirty="0"/>
              <a:t>m </a:t>
            </a:r>
            <a:r>
              <a:rPr dirty="0"/>
              <a:t>s</a:t>
            </a:r>
            <a:r>
              <a:rPr sz="2475" baseline="25252" dirty="0"/>
              <a:t>-1</a:t>
            </a:r>
            <a:r>
              <a:rPr sz="2500" dirty="0"/>
              <a:t>;  </a:t>
            </a:r>
            <a:r>
              <a:rPr sz="2500" spc="-5" dirty="0"/>
              <a:t>bulk </a:t>
            </a:r>
            <a:r>
              <a:rPr sz="2500" spc="-10" dirty="0"/>
              <a:t>aerodynamic conductance </a:t>
            </a:r>
            <a:r>
              <a:rPr sz="2500" spc="-5" dirty="0"/>
              <a:t>of </a:t>
            </a:r>
            <a:r>
              <a:rPr sz="2500" spc="-15" dirty="0"/>
              <a:t>canopy </a:t>
            </a:r>
            <a:r>
              <a:rPr sz="2500" spc="-5" dirty="0"/>
              <a:t>(1/ </a:t>
            </a:r>
            <a:r>
              <a:rPr sz="2500" spc="-10" dirty="0"/>
              <a:t>r</a:t>
            </a:r>
            <a:r>
              <a:rPr sz="2475" spc="-15" baseline="-20202" dirty="0"/>
              <a:t>a</a:t>
            </a:r>
            <a:r>
              <a:rPr sz="2500" spc="-10" dirty="0"/>
              <a:t>),</a:t>
            </a:r>
            <a:r>
              <a:rPr sz="2500" spc="114" dirty="0"/>
              <a:t> </a:t>
            </a:r>
            <a:r>
              <a:rPr sz="2500" spc="-5" dirty="0"/>
              <a:t>m</a:t>
            </a:r>
            <a:endParaRPr sz="2500"/>
          </a:p>
        </p:txBody>
      </p:sp>
      <p:sp>
        <p:nvSpPr>
          <p:cNvPr id="10" name="object 10"/>
          <p:cNvSpPr txBox="1"/>
          <p:nvPr/>
        </p:nvSpPr>
        <p:spPr>
          <a:xfrm>
            <a:off x="764539" y="3422394"/>
            <a:ext cx="744220" cy="185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355600" marR="5080" indent="-342900">
              <a:lnSpc>
                <a:spcPct val="54800"/>
              </a:lnSpc>
              <a:spcBef>
                <a:spcPts val="1355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2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475" spc="-37" baseline="-20202" dirty="0">
                <a:solidFill>
                  <a:srgbClr val="001F5F"/>
                </a:solidFill>
                <a:latin typeface="Calibri"/>
                <a:cs typeface="Calibri"/>
              </a:rPr>
              <a:t>a  </a:t>
            </a:r>
            <a:r>
              <a:rPr sz="3750" spc="-15" baseline="-16666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650" spc="1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650" spc="-5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3750" spc="-7" baseline="-16666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3750" baseline="-16666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39" y="5251193"/>
            <a:ext cx="8509635" cy="170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These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first-order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solutions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turbulent transport equations 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served as the primary model </a:t>
            </a:r>
            <a:r>
              <a:rPr sz="2500" spc="-2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investigating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relationship 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between the properties of land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surface vegetation,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energy- 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mass balance, and </a:t>
            </a:r>
            <a:r>
              <a:rPr sz="2500" spc="-15" dirty="0">
                <a:solidFill>
                  <a:srgbClr val="001F5F"/>
                </a:solidFill>
                <a:latin typeface="Calibri"/>
                <a:cs typeface="Calibri"/>
              </a:rPr>
              <a:t>remote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sensing of these </a:t>
            </a:r>
            <a:r>
              <a:rPr sz="2500" spc="-10" dirty="0">
                <a:solidFill>
                  <a:srgbClr val="001F5F"/>
                </a:solidFill>
                <a:latin typeface="Calibri"/>
                <a:cs typeface="Calibri"/>
              </a:rPr>
              <a:t>interactions </a:t>
            </a:r>
            <a:r>
              <a:rPr sz="2500" spc="-5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5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C00000"/>
                </a:solidFill>
                <a:latin typeface="Calibri"/>
                <a:cs typeface="Calibri"/>
              </a:rPr>
              <a:t>FIFE.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3" y="782313"/>
            <a:ext cx="8807450" cy="536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Sensible</a:t>
            </a:r>
            <a:r>
              <a:rPr sz="3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heat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9779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H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in (3),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remote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sensing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measures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surface 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radiometric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temperature have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been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evaluated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as a 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surrogate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32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150" spc="-60" baseline="-21164" dirty="0">
                <a:solidFill>
                  <a:srgbClr val="001F5F"/>
                </a:solidFill>
                <a:latin typeface="Calibri"/>
                <a:cs typeface="Calibri"/>
              </a:rPr>
              <a:t>aero</a:t>
            </a:r>
            <a:r>
              <a:rPr sz="3200" spc="-4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45" dirty="0">
                <a:solidFill>
                  <a:srgbClr val="001F5F"/>
                </a:solidFill>
                <a:latin typeface="Calibri"/>
                <a:cs typeface="Calibri"/>
              </a:rPr>
              <a:t>However, </a:t>
            </a:r>
            <a:r>
              <a:rPr sz="3200" spc="-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150" spc="-75" baseline="-21164" dirty="0">
                <a:solidFill>
                  <a:srgbClr val="001F5F"/>
                </a:solidFill>
                <a:latin typeface="Calibri"/>
                <a:cs typeface="Calibri"/>
              </a:rPr>
              <a:t>aero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not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explicitly </a:t>
            </a:r>
            <a:r>
              <a:rPr sz="3200" spc="-5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150" spc="-82" baseline="-21164" dirty="0">
                <a:solidFill>
                  <a:srgbClr val="001F5F"/>
                </a:solidFill>
                <a:latin typeface="Calibri"/>
                <a:cs typeface="Calibri"/>
              </a:rPr>
              <a:t>rad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but,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discussed 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above,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theoretical construct that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parameterizes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 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“convective”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temperature. </a:t>
            </a:r>
            <a:r>
              <a:rPr sz="3200" i="1" spc="-5" dirty="0">
                <a:solidFill>
                  <a:srgbClr val="001F5F"/>
                </a:solidFill>
                <a:latin typeface="Calibri"/>
                <a:cs typeface="Calibri"/>
              </a:rPr>
              <a:t>Vining and Blad </a:t>
            </a:r>
            <a:r>
              <a:rPr sz="3200" i="1" dirty="0">
                <a:solidFill>
                  <a:srgbClr val="001F5F"/>
                </a:solidFill>
                <a:latin typeface="Calibri"/>
                <a:cs typeface="Calibri"/>
              </a:rPr>
              <a:t>(1991) 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investigated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relationship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between </a:t>
            </a:r>
            <a:r>
              <a:rPr sz="3200" spc="-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150" spc="-75" baseline="-21164" dirty="0">
                <a:solidFill>
                  <a:srgbClr val="001F5F"/>
                </a:solidFill>
                <a:latin typeface="Calibri"/>
                <a:cs typeface="Calibri"/>
              </a:rPr>
              <a:t>aero 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200" spc="-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150" spc="-67" baseline="-21164" dirty="0">
                <a:solidFill>
                  <a:srgbClr val="001F5F"/>
                </a:solidFill>
                <a:latin typeface="Calibri"/>
                <a:cs typeface="Calibri"/>
              </a:rPr>
              <a:t>rad</a:t>
            </a:r>
            <a:r>
              <a:rPr sz="3200" spc="-4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3" y="723893"/>
            <a:ext cx="8968740" cy="617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C00000"/>
                </a:solidFill>
                <a:latin typeface="Calibri"/>
                <a:cs typeface="Calibri"/>
              </a:rPr>
              <a:t>Latent</a:t>
            </a:r>
            <a:r>
              <a:rPr sz="36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Calibri"/>
                <a:cs typeface="Calibri"/>
              </a:rPr>
              <a:t>heat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 marR="5080">
              <a:lnSpc>
                <a:spcPts val="3890"/>
              </a:lnSpc>
            </a:pP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For latent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heat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estimation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(eq.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5)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main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focus 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remote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sensing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techniques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conductance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term g</a:t>
            </a:r>
            <a:r>
              <a:rPr sz="3600" spc="-22" baseline="-20833" dirty="0">
                <a:solidFill>
                  <a:srgbClr val="001F5F"/>
                </a:solidFill>
                <a:latin typeface="Calibri"/>
                <a:cs typeface="Calibri"/>
              </a:rPr>
              <a:t>c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600" spc="-6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spc="-97" baseline="-20833" dirty="0">
                <a:solidFill>
                  <a:srgbClr val="001F5F"/>
                </a:solidFill>
                <a:latin typeface="Calibri"/>
                <a:cs typeface="Calibri"/>
              </a:rPr>
              <a:t>aero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term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in 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estimating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canopy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air-space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vapor</a:t>
            </a:r>
            <a:r>
              <a:rPr sz="36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pressure.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3615"/>
              </a:lnSpc>
            </a:pP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canopy conductance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term g</a:t>
            </a:r>
            <a:r>
              <a:rPr sz="3600" spc="-22" baseline="-20833" dirty="0">
                <a:solidFill>
                  <a:srgbClr val="001F5F"/>
                </a:solidFill>
                <a:latin typeface="Calibri"/>
                <a:cs typeface="Calibri"/>
              </a:rPr>
              <a:t>c 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can</a:t>
            </a:r>
            <a:r>
              <a:rPr sz="3600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endParaRPr sz="3600">
              <a:latin typeface="Calibri"/>
              <a:cs typeface="Calibri"/>
            </a:endParaRPr>
          </a:p>
          <a:p>
            <a:pPr marL="12700" marR="163195">
              <a:lnSpc>
                <a:spcPct val="90300"/>
              </a:lnSpc>
              <a:spcBef>
                <a:spcPts val="200"/>
              </a:spcBef>
            </a:pP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modeled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after </a:t>
            </a:r>
            <a:r>
              <a:rPr sz="3600" i="1" spc="5" dirty="0">
                <a:solidFill>
                  <a:srgbClr val="001F5F"/>
                </a:solidFill>
                <a:latin typeface="Calibri"/>
                <a:cs typeface="Calibri"/>
              </a:rPr>
              <a:t>Jarvis </a:t>
            </a:r>
            <a:r>
              <a:rPr sz="3600" i="1" spc="-5" dirty="0">
                <a:solidFill>
                  <a:srgbClr val="001F5F"/>
                </a:solidFill>
                <a:latin typeface="Calibri"/>
                <a:cs typeface="Calibri"/>
              </a:rPr>
              <a:t>(1976)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as a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product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of  functions with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range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(0,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1)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where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each function 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characterizes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the dependence of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600" spc="-22" baseline="-20833" dirty="0">
                <a:solidFill>
                  <a:srgbClr val="001F5F"/>
                </a:solidFill>
                <a:latin typeface="Calibri"/>
                <a:cs typeface="Calibri"/>
              </a:rPr>
              <a:t>c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on </a:t>
            </a:r>
            <a:r>
              <a:rPr sz="3600" spc="-65" dirty="0">
                <a:solidFill>
                  <a:srgbClr val="001F5F"/>
                </a:solidFill>
                <a:latin typeface="Calibri"/>
                <a:cs typeface="Calibri"/>
              </a:rPr>
              <a:t>APAR 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(absorbed </a:t>
            </a:r>
            <a:r>
              <a:rPr sz="3600" spc="-55" dirty="0">
                <a:solidFill>
                  <a:srgbClr val="001F5F"/>
                </a:solidFill>
                <a:latin typeface="Calibri"/>
                <a:cs typeface="Calibri"/>
              </a:rPr>
              <a:t>PAR), </a:t>
            </a:r>
            <a:r>
              <a:rPr sz="3600" spc="-5" dirty="0">
                <a:solidFill>
                  <a:srgbClr val="001F5F"/>
                </a:solidFill>
                <a:latin typeface="Symbol"/>
                <a:cs typeface="Symbol"/>
              </a:rPr>
              <a:t>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e, </a:t>
            </a:r>
            <a:r>
              <a:rPr sz="3600" spc="-190" dirty="0">
                <a:solidFill>
                  <a:srgbClr val="001F5F"/>
                </a:solidFill>
                <a:latin typeface="Calibri"/>
                <a:cs typeface="Calibri"/>
              </a:rPr>
              <a:t>T,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leaf </a:t>
            </a:r>
            <a:r>
              <a:rPr sz="3600" spc="-30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r>
              <a:rPr sz="360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potential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3890"/>
              </a:lnSpc>
            </a:pPr>
            <a:r>
              <a:rPr sz="3600" dirty="0">
                <a:solidFill>
                  <a:srgbClr val="001F5F"/>
                </a:solidFill>
                <a:latin typeface="Symbol"/>
                <a:cs typeface="Symbol"/>
              </a:rPr>
              <a:t>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537965"/>
            <a:ext cx="1597025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300" spc="-15" dirty="0">
                <a:solidFill>
                  <a:srgbClr val="001F5F"/>
                </a:solidFill>
              </a:rPr>
              <a:t>That</a:t>
            </a:r>
            <a:r>
              <a:rPr sz="3300" spc="-85" dirty="0">
                <a:solidFill>
                  <a:srgbClr val="001F5F"/>
                </a:solidFill>
              </a:rPr>
              <a:t> </a:t>
            </a:r>
            <a:r>
              <a:rPr sz="3300" dirty="0">
                <a:solidFill>
                  <a:srgbClr val="001F5F"/>
                </a:solidFill>
              </a:rPr>
              <a:t>is: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014212" y="1557013"/>
            <a:ext cx="16446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*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33" y="1543804"/>
            <a:ext cx="4074795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762000" algn="l"/>
                <a:tab pos="1518285" algn="l"/>
              </a:tabLst>
            </a:pPr>
            <a:r>
              <a:rPr sz="3300" dirty="0">
                <a:solidFill>
                  <a:srgbClr val="001F5F"/>
                </a:solidFill>
                <a:latin typeface="Calibri"/>
                <a:cs typeface="Calibri"/>
              </a:rPr>
              <a:t>g	=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001F5F"/>
                </a:solidFill>
                <a:latin typeface="Calibri"/>
                <a:cs typeface="Calibri"/>
              </a:rPr>
              <a:t>g	</a:t>
            </a:r>
            <a:r>
              <a:rPr sz="3300" spc="-25" dirty="0">
                <a:solidFill>
                  <a:srgbClr val="001F5F"/>
                </a:solidFill>
                <a:latin typeface="Calibri"/>
                <a:cs typeface="Calibri"/>
              </a:rPr>
              <a:t>(APAR)g(</a:t>
            </a:r>
            <a:r>
              <a:rPr sz="3300" spc="-25" dirty="0">
                <a:solidFill>
                  <a:srgbClr val="001F5F"/>
                </a:solidFill>
                <a:latin typeface="Symbol"/>
                <a:cs typeface="Symbol"/>
              </a:rPr>
              <a:t></a:t>
            </a:r>
            <a:r>
              <a:rPr sz="3300" spc="-25" dirty="0">
                <a:solidFill>
                  <a:srgbClr val="001F5F"/>
                </a:solidFill>
                <a:latin typeface="Calibri"/>
                <a:cs typeface="Calibri"/>
              </a:rPr>
              <a:t>e)g(T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0981" y="1787136"/>
            <a:ext cx="401955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4235" algn="l"/>
                <a:tab pos="3493135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c	c	ae</a:t>
            </a:r>
            <a:r>
              <a:rPr sz="22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5383" y="1543804"/>
            <a:ext cx="890269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1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g(</a:t>
            </a:r>
            <a:r>
              <a:rPr sz="3300" dirty="0">
                <a:solidFill>
                  <a:srgbClr val="001F5F"/>
                </a:solidFill>
                <a:latin typeface="Symbol"/>
                <a:cs typeface="Symbol"/>
              </a:rPr>
              <a:t></a:t>
            </a:r>
            <a:r>
              <a:rPr sz="330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2804" y="1543804"/>
            <a:ext cx="490855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6</a:t>
            </a:r>
            <a:r>
              <a:rPr sz="330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4668" y="2792976"/>
            <a:ext cx="14351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33" y="2549644"/>
            <a:ext cx="7171690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2045335" algn="l"/>
              </a:tabLst>
            </a:pPr>
            <a:r>
              <a:rPr sz="3300" spc="-15" dirty="0">
                <a:solidFill>
                  <a:srgbClr val="001F5F"/>
                </a:solidFill>
                <a:latin typeface="Calibri"/>
                <a:cs typeface="Calibri"/>
              </a:rPr>
              <a:t>where</a:t>
            </a:r>
            <a:r>
              <a:rPr sz="33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300" spc="-15" baseline="25252" dirty="0">
                <a:solidFill>
                  <a:srgbClr val="001F5F"/>
                </a:solidFill>
                <a:latin typeface="Calibri"/>
                <a:cs typeface="Calibri"/>
              </a:rPr>
              <a:t>*	</a:t>
            </a:r>
            <a:r>
              <a:rPr sz="3300" spc="-45" dirty="0">
                <a:solidFill>
                  <a:srgbClr val="001F5F"/>
                </a:solidFill>
                <a:latin typeface="Calibri"/>
                <a:cs typeface="Calibri"/>
              </a:rPr>
              <a:t>(APAR) 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3300" spc="-10" dirty="0">
                <a:solidFill>
                  <a:srgbClr val="001F5F"/>
                </a:solidFill>
                <a:latin typeface="Calibri"/>
                <a:cs typeface="Calibri"/>
              </a:rPr>
              <a:t>“unstressed”</a:t>
            </a:r>
            <a:r>
              <a:rPr sz="33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001F5F"/>
                </a:solidFill>
                <a:latin typeface="Calibri"/>
                <a:cs typeface="Calibri"/>
              </a:rPr>
              <a:t>canopy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7433" y="2951980"/>
            <a:ext cx="7103109" cy="60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15" dirty="0">
                <a:solidFill>
                  <a:srgbClr val="001F5F"/>
                </a:solidFill>
                <a:latin typeface="Calibri"/>
                <a:cs typeface="Calibri"/>
              </a:rPr>
              <a:t>conductance 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300" dirty="0">
                <a:solidFill>
                  <a:srgbClr val="001F5F"/>
                </a:solidFill>
                <a:latin typeface="Calibri"/>
                <a:cs typeface="Calibri"/>
              </a:rPr>
              <a:t>g 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3300" spc="-5" dirty="0">
                <a:solidFill>
                  <a:srgbClr val="001F5F"/>
                </a:solidFill>
                <a:latin typeface="Symbol"/>
                <a:cs typeface="Symbol"/>
              </a:rPr>
              <a:t>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e), </a:t>
            </a:r>
            <a:r>
              <a:rPr sz="3300" dirty="0">
                <a:solidFill>
                  <a:srgbClr val="001F5F"/>
                </a:solidFill>
                <a:latin typeface="Calibri"/>
                <a:cs typeface="Calibri"/>
              </a:rPr>
              <a:t>g </a:t>
            </a:r>
            <a:r>
              <a:rPr sz="3300" spc="-40" dirty="0">
                <a:solidFill>
                  <a:srgbClr val="001F5F"/>
                </a:solidFill>
                <a:latin typeface="Calibri"/>
                <a:cs typeface="Calibri"/>
              </a:rPr>
              <a:t>(T</a:t>
            </a:r>
            <a:r>
              <a:rPr sz="3300" spc="-60" baseline="-20202" dirty="0">
                <a:solidFill>
                  <a:srgbClr val="001F5F"/>
                </a:solidFill>
                <a:latin typeface="Calibri"/>
                <a:cs typeface="Calibri"/>
              </a:rPr>
              <a:t>aero</a:t>
            </a:r>
            <a:r>
              <a:rPr sz="3300" spc="-40" dirty="0">
                <a:solidFill>
                  <a:srgbClr val="001F5F"/>
                </a:solidFill>
                <a:latin typeface="Calibri"/>
                <a:cs typeface="Calibri"/>
              </a:rPr>
              <a:t>), </a:t>
            </a:r>
            <a:r>
              <a:rPr sz="3300" dirty="0">
                <a:solidFill>
                  <a:srgbClr val="001F5F"/>
                </a:solidFill>
                <a:latin typeface="Calibri"/>
                <a:cs typeface="Calibri"/>
              </a:rPr>
              <a:t>g 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3300" spc="-5" dirty="0">
                <a:solidFill>
                  <a:srgbClr val="001F5F"/>
                </a:solidFill>
                <a:latin typeface="Symbol"/>
                <a:cs typeface="Symbol"/>
              </a:rPr>
              <a:t>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33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spc="-20" dirty="0">
                <a:solidFill>
                  <a:srgbClr val="001F5F"/>
                </a:solidFill>
                <a:latin typeface="Calibri"/>
                <a:cs typeface="Calibri"/>
              </a:rPr>
              <a:t>are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7433" y="3454900"/>
            <a:ext cx="7816215" cy="1240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3300" spc="-10" dirty="0">
                <a:solidFill>
                  <a:srgbClr val="001F5F"/>
                </a:solidFill>
                <a:latin typeface="Calibri"/>
                <a:cs typeface="Calibri"/>
              </a:rPr>
              <a:t>functions 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3300" spc="-20" dirty="0">
                <a:solidFill>
                  <a:srgbClr val="001F5F"/>
                </a:solidFill>
                <a:latin typeface="Calibri"/>
                <a:cs typeface="Calibri"/>
              </a:rPr>
              <a:t>ranges 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(0, 1) describing the  </a:t>
            </a:r>
            <a:r>
              <a:rPr sz="3300" spc="-15" dirty="0">
                <a:solidFill>
                  <a:srgbClr val="001F5F"/>
                </a:solidFill>
                <a:latin typeface="Calibri"/>
                <a:cs typeface="Calibri"/>
              </a:rPr>
              <a:t>fraction 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300" spc="-20" dirty="0">
                <a:solidFill>
                  <a:srgbClr val="001F5F"/>
                </a:solidFill>
                <a:latin typeface="Calibri"/>
                <a:cs typeface="Calibri"/>
              </a:rPr>
              <a:t>stomatal </a:t>
            </a:r>
            <a:r>
              <a:rPr sz="3300" spc="-10" dirty="0">
                <a:solidFill>
                  <a:srgbClr val="001F5F"/>
                </a:solidFill>
                <a:latin typeface="Calibri"/>
                <a:cs typeface="Calibri"/>
              </a:rPr>
              <a:t>closure by </a:t>
            </a:r>
            <a:r>
              <a:rPr sz="3300" spc="-15" dirty="0">
                <a:solidFill>
                  <a:srgbClr val="001F5F"/>
                </a:solidFill>
                <a:latin typeface="Calibri"/>
                <a:cs typeface="Calibri"/>
              </a:rPr>
              <a:t>vapor pressure  </a:t>
            </a:r>
            <a:r>
              <a:rPr sz="3300" spc="-10" dirty="0">
                <a:solidFill>
                  <a:srgbClr val="001F5F"/>
                </a:solidFill>
                <a:latin typeface="Calibri"/>
                <a:cs typeface="Calibri"/>
              </a:rPr>
              <a:t>deficit, leaf </a:t>
            </a:r>
            <a:r>
              <a:rPr sz="3300" spc="-20" dirty="0">
                <a:solidFill>
                  <a:srgbClr val="001F5F"/>
                </a:solidFill>
                <a:latin typeface="Calibri"/>
                <a:cs typeface="Calibri"/>
              </a:rPr>
              <a:t>temperature, 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300" spc="-10" dirty="0">
                <a:solidFill>
                  <a:srgbClr val="001F5F"/>
                </a:solidFill>
                <a:latin typeface="Calibri"/>
                <a:cs typeface="Calibri"/>
              </a:rPr>
              <a:t>leaf</a:t>
            </a:r>
            <a:r>
              <a:rPr sz="33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spc="-25" dirty="0">
                <a:solidFill>
                  <a:srgbClr val="001F5F"/>
                </a:solidFill>
                <a:latin typeface="Calibri"/>
                <a:cs typeface="Calibri"/>
              </a:rPr>
              <a:t>water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33" y="4561323"/>
            <a:ext cx="8661400" cy="184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>
              <a:lnSpc>
                <a:spcPct val="100000"/>
              </a:lnSpc>
            </a:pPr>
            <a:r>
              <a:rPr sz="3300" spc="-15" dirty="0">
                <a:solidFill>
                  <a:srgbClr val="001F5F"/>
                </a:solidFill>
                <a:latin typeface="Calibri"/>
                <a:cs typeface="Calibri"/>
              </a:rPr>
              <a:t>potential.</a:t>
            </a:r>
            <a:endParaRPr sz="3300">
              <a:latin typeface="Calibri"/>
              <a:cs typeface="Calibri"/>
            </a:endParaRPr>
          </a:p>
          <a:p>
            <a:pPr marL="355600" marR="5080" indent="-342900">
              <a:lnSpc>
                <a:spcPts val="317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300" spc="-10" dirty="0">
                <a:solidFill>
                  <a:srgbClr val="001F5F"/>
                </a:solidFill>
                <a:latin typeface="Calibri"/>
                <a:cs typeface="Calibri"/>
              </a:rPr>
              <a:t>most </a:t>
            </a:r>
            <a:r>
              <a:rPr sz="3300" spc="-25" dirty="0">
                <a:solidFill>
                  <a:srgbClr val="001F5F"/>
                </a:solidFill>
                <a:latin typeface="Calibri"/>
                <a:cs typeface="Calibri"/>
              </a:rPr>
              <a:t>accurate 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method </a:t>
            </a:r>
            <a:r>
              <a:rPr sz="3300" spc="-2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300" spc="-15" dirty="0">
                <a:solidFill>
                  <a:srgbClr val="001F5F"/>
                </a:solidFill>
                <a:latin typeface="Calibri"/>
                <a:cs typeface="Calibri"/>
              </a:rPr>
              <a:t>estimate </a:t>
            </a:r>
            <a:r>
              <a:rPr sz="3300" spc="-10" dirty="0">
                <a:solidFill>
                  <a:srgbClr val="001F5F"/>
                </a:solidFill>
                <a:latin typeface="Calibri"/>
                <a:cs typeface="Calibri"/>
              </a:rPr>
              <a:t>turbulent  </a:t>
            </a:r>
            <a:r>
              <a:rPr sz="3300" spc="-20" dirty="0">
                <a:solidFill>
                  <a:srgbClr val="001F5F"/>
                </a:solidFill>
                <a:latin typeface="Calibri"/>
                <a:cs typeface="Calibri"/>
              </a:rPr>
              <a:t>fluxes 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is the </a:t>
            </a:r>
            <a:r>
              <a:rPr sz="3300" spc="-15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3300" spc="-15" dirty="0">
                <a:solidFill>
                  <a:srgbClr val="C00000"/>
                </a:solidFill>
                <a:latin typeface="Calibri"/>
                <a:cs typeface="Calibri"/>
              </a:rPr>
              <a:t>Eddy </a:t>
            </a:r>
            <a:r>
              <a:rPr sz="3300" spc="-10" dirty="0">
                <a:solidFill>
                  <a:srgbClr val="C00000"/>
                </a:solidFill>
                <a:latin typeface="Calibri"/>
                <a:cs typeface="Calibri"/>
              </a:rPr>
              <a:t>Correlation Method </a:t>
            </a:r>
            <a:r>
              <a:rPr sz="3300" spc="-15" dirty="0">
                <a:solidFill>
                  <a:srgbClr val="C00000"/>
                </a:solidFill>
                <a:latin typeface="Calibri"/>
                <a:cs typeface="Calibri"/>
              </a:rPr>
              <a:t>“</a:t>
            </a:r>
            <a:r>
              <a:rPr sz="33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be  </a:t>
            </a:r>
            <a:r>
              <a:rPr sz="3300" spc="-10" dirty="0">
                <a:solidFill>
                  <a:srgbClr val="001F5F"/>
                </a:solidFill>
                <a:latin typeface="Calibri"/>
                <a:cs typeface="Calibri"/>
              </a:rPr>
              <a:t>explained </a:t>
            </a:r>
            <a:r>
              <a:rPr sz="330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3300" spc="-10" dirty="0">
                <a:solidFill>
                  <a:srgbClr val="001F5F"/>
                </a:solidFill>
                <a:latin typeface="Calibri"/>
                <a:cs typeface="Calibri"/>
              </a:rPr>
              <a:t>what</a:t>
            </a:r>
            <a:r>
              <a:rPr sz="33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001F5F"/>
                </a:solidFill>
                <a:latin typeface="Calibri"/>
                <a:cs typeface="Calibri"/>
              </a:rPr>
              <a:t>follows: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2246" y="500881"/>
            <a:ext cx="253047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What </a:t>
            </a:r>
            <a:r>
              <a:rPr sz="4000" spc="-10" dirty="0"/>
              <a:t>is</a:t>
            </a:r>
            <a:r>
              <a:rPr sz="4000" spc="-70" dirty="0"/>
              <a:t> </a:t>
            </a:r>
            <a:r>
              <a:rPr sz="4000" spc="-10" dirty="0"/>
              <a:t>Flux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33" y="1992374"/>
            <a:ext cx="8707755" cy="315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Flux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how much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something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moves through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unit 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area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per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unit</a:t>
            </a:r>
            <a:r>
              <a:rPr sz="32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time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4650">
              <a:latin typeface="Times New Roman"/>
              <a:cs typeface="Times New Roman"/>
            </a:endParaRPr>
          </a:p>
          <a:p>
            <a:pPr marL="354965" marR="7620" indent="-251460">
              <a:lnSpc>
                <a:spcPct val="100000"/>
              </a:lnSpc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Flux is dependent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on: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(1) number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things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crossing 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area;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(2)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size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area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being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crossed,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(3)  the time it </a:t>
            </a:r>
            <a:r>
              <a:rPr sz="3200" spc="-35" dirty="0">
                <a:solidFill>
                  <a:srgbClr val="001F5F"/>
                </a:solidFill>
                <a:latin typeface="Calibri"/>
                <a:cs typeface="Calibri"/>
              </a:rPr>
              <a:t>takes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cross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3200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area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5006" y="653281"/>
            <a:ext cx="408559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Flux</a:t>
            </a:r>
            <a:r>
              <a:rPr sz="4000" spc="-70" dirty="0"/>
              <a:t> </a:t>
            </a:r>
            <a:r>
              <a:rPr sz="4000" spc="-10" dirty="0"/>
              <a:t>Measurements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33" y="1391919"/>
            <a:ext cx="8735060" cy="409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Flux </a:t>
            </a:r>
            <a:r>
              <a:rPr sz="3200" spc="-10" dirty="0">
                <a:latin typeface="Calibri"/>
                <a:cs typeface="Calibri"/>
              </a:rPr>
              <a:t>measurements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widely used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estimate  </a:t>
            </a:r>
            <a:r>
              <a:rPr sz="3200" spc="-10" dirty="0">
                <a:latin typeface="Calibri"/>
                <a:cs typeface="Calibri"/>
              </a:rPr>
              <a:t>heat, </a:t>
            </a:r>
            <a:r>
              <a:rPr sz="3200" spc="-65" dirty="0">
                <a:latin typeface="Calibri"/>
                <a:cs typeface="Calibri"/>
              </a:rPr>
              <a:t>water,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CO</a:t>
            </a:r>
            <a:r>
              <a:rPr sz="3150" spc="-7" baseline="-21164" dirty="0">
                <a:latin typeface="Calibri"/>
                <a:cs typeface="Calibri"/>
              </a:rPr>
              <a:t>2 </a:t>
            </a:r>
            <a:r>
              <a:rPr sz="3200" spc="-15" dirty="0">
                <a:latin typeface="Calibri"/>
                <a:cs typeface="Calibri"/>
              </a:rPr>
              <a:t>exchange,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0" dirty="0">
                <a:latin typeface="Calibri"/>
                <a:cs typeface="Calibri"/>
              </a:rPr>
              <a:t>well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methane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other </a:t>
            </a:r>
            <a:r>
              <a:rPr sz="3200" spc="-15" dirty="0">
                <a:latin typeface="Calibri"/>
                <a:cs typeface="Calibri"/>
              </a:rPr>
              <a:t>trace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gases</a:t>
            </a:r>
            <a:endParaRPr sz="3200">
              <a:latin typeface="Calibri"/>
              <a:cs typeface="Calibri"/>
            </a:endParaRPr>
          </a:p>
          <a:p>
            <a:pPr marL="355600" marR="829944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Eddy </a:t>
            </a:r>
            <a:r>
              <a:rPr sz="3200" spc="-10" dirty="0">
                <a:latin typeface="Calibri"/>
                <a:cs typeface="Calibri"/>
              </a:rPr>
              <a:t>Covariance </a:t>
            </a: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one of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most </a:t>
            </a:r>
            <a:r>
              <a:rPr sz="3200" spc="-10" dirty="0">
                <a:latin typeface="Calibri"/>
                <a:cs typeface="Calibri"/>
              </a:rPr>
              <a:t>direct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5" dirty="0">
                <a:latin typeface="Calibri"/>
                <a:cs typeface="Calibri"/>
              </a:rPr>
              <a:t>defensible </a:t>
            </a:r>
            <a:r>
              <a:rPr sz="3200" spc="-30" dirty="0">
                <a:latin typeface="Calibri"/>
                <a:cs typeface="Calibri"/>
              </a:rPr>
              <a:t>ways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measure </a:t>
            </a:r>
            <a:r>
              <a:rPr sz="3200" spc="-5" dirty="0">
                <a:latin typeface="Calibri"/>
                <a:cs typeface="Calibri"/>
              </a:rPr>
              <a:t>such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fluxes</a:t>
            </a:r>
            <a:endParaRPr sz="3200">
              <a:latin typeface="Calibri"/>
              <a:cs typeface="Calibri"/>
            </a:endParaRPr>
          </a:p>
          <a:p>
            <a:pPr marL="355600" marR="66929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method is </a:t>
            </a:r>
            <a:r>
              <a:rPr sz="3200" spc="-10" dirty="0">
                <a:latin typeface="Calibri"/>
                <a:cs typeface="Calibri"/>
              </a:rPr>
              <a:t>mathematically complex,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5" dirty="0">
                <a:latin typeface="Calibri"/>
                <a:cs typeface="Calibri"/>
              </a:rPr>
              <a:t>requires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lot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care setting </a:t>
            </a:r>
            <a:r>
              <a:rPr sz="3200" spc="-5" dirty="0">
                <a:latin typeface="Calibri"/>
                <a:cs typeface="Calibri"/>
              </a:rPr>
              <a:t>up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processing  </a:t>
            </a:r>
            <a:r>
              <a:rPr sz="3200" spc="-20" dirty="0">
                <a:latin typeface="Calibri"/>
                <a:cs typeface="Calibri"/>
              </a:rPr>
              <a:t>data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579" y="663949"/>
            <a:ext cx="7811134" cy="1280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2800" spc="-125" dirty="0">
                <a:solidFill>
                  <a:srgbClr val="000000"/>
                </a:solidFill>
              </a:rPr>
              <a:t>“</a:t>
            </a:r>
            <a:r>
              <a:rPr sz="2800" spc="-125" dirty="0"/>
              <a:t>A </a:t>
            </a:r>
            <a:r>
              <a:rPr sz="2800" spc="-10" dirty="0"/>
              <a:t>Brief </a:t>
            </a:r>
            <a:r>
              <a:rPr sz="2800" spc="-15" dirty="0"/>
              <a:t>Practical </a:t>
            </a:r>
            <a:r>
              <a:rPr sz="2800" spc="-10" dirty="0"/>
              <a:t>Guide </a:t>
            </a:r>
            <a:r>
              <a:rPr sz="2800" spc="-15" dirty="0"/>
              <a:t>to </a:t>
            </a:r>
            <a:r>
              <a:rPr sz="2800" spc="-20" dirty="0"/>
              <a:t>Eddy </a:t>
            </a:r>
            <a:r>
              <a:rPr sz="2800" spc="-10" dirty="0"/>
              <a:t>Covariance Flux  Measurements: Principles and </a:t>
            </a:r>
            <a:r>
              <a:rPr sz="2800" spc="-25" dirty="0"/>
              <a:t>Workflow </a:t>
            </a:r>
            <a:r>
              <a:rPr sz="2800" spc="-15" dirty="0"/>
              <a:t>Examples </a:t>
            </a:r>
            <a:r>
              <a:rPr sz="2800" spc="-25" dirty="0"/>
              <a:t>for  </a:t>
            </a:r>
            <a:r>
              <a:rPr sz="2800" spc="-10" dirty="0"/>
              <a:t>Scientific and </a:t>
            </a:r>
            <a:r>
              <a:rPr sz="2800" spc="-15" dirty="0"/>
              <a:t>Industrial</a:t>
            </a:r>
            <a:r>
              <a:rPr sz="2800" spc="120" dirty="0"/>
              <a:t> </a:t>
            </a:r>
            <a:r>
              <a:rPr sz="2800" spc="-15" dirty="0"/>
              <a:t>Applications”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5933" y="1944108"/>
            <a:ext cx="8752840" cy="383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5840">
              <a:lnSpc>
                <a:spcPct val="100000"/>
              </a:lnSpc>
            </a:pP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G.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Burba and 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D.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Anderson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LI-COR</a:t>
            </a:r>
            <a:r>
              <a:rPr sz="2800" spc="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Biosciences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54965" marR="316230" indent="-342900">
              <a:lnSpc>
                <a:spcPct val="100000"/>
              </a:lnSpc>
              <a:spcBef>
                <a:spcPts val="1670"/>
              </a:spcBef>
            </a:pPr>
            <a:r>
              <a:rPr sz="3200" spc="-10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help a non-expert gain a basic understanding</a:t>
            </a:r>
            <a:r>
              <a:rPr sz="3200" spc="-1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of  </a:t>
            </a:r>
            <a:r>
              <a:rPr sz="3200" dirty="0">
                <a:latin typeface="Corbel"/>
                <a:cs typeface="Corbel"/>
              </a:rPr>
              <a:t>the Eddy </a:t>
            </a:r>
            <a:r>
              <a:rPr sz="3200" spc="-5" dirty="0">
                <a:latin typeface="Corbel"/>
                <a:cs typeface="Corbel"/>
              </a:rPr>
              <a:t>Covariance method </a:t>
            </a:r>
            <a:r>
              <a:rPr sz="3200" dirty="0">
                <a:latin typeface="Corbel"/>
                <a:cs typeface="Corbel"/>
              </a:rPr>
              <a:t>and to point </a:t>
            </a:r>
            <a:r>
              <a:rPr sz="3200" spc="-5" dirty="0">
                <a:latin typeface="Corbel"/>
                <a:cs typeface="Corbel"/>
              </a:rPr>
              <a:t>out  </a:t>
            </a:r>
            <a:r>
              <a:rPr sz="3200" dirty="0">
                <a:latin typeface="Corbel"/>
                <a:cs typeface="Corbel"/>
              </a:rPr>
              <a:t>valuable</a:t>
            </a:r>
            <a:r>
              <a:rPr sz="3200" spc="-1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references</a:t>
            </a:r>
            <a:endParaRPr sz="3200">
              <a:latin typeface="Corbel"/>
              <a:cs typeface="Corbel"/>
            </a:endParaRPr>
          </a:p>
          <a:p>
            <a:pPr marL="354965" marR="5080" indent="-231775">
              <a:lnSpc>
                <a:spcPct val="108400"/>
              </a:lnSpc>
              <a:spcBef>
                <a:spcPts val="1850"/>
              </a:spcBef>
            </a:pPr>
            <a:r>
              <a:rPr sz="3200" spc="-105" dirty="0">
                <a:latin typeface="Corbel"/>
                <a:cs typeface="Corbel"/>
              </a:rPr>
              <a:t>To </a:t>
            </a:r>
            <a:r>
              <a:rPr sz="3200" spc="-5" dirty="0">
                <a:latin typeface="Corbel"/>
                <a:cs typeface="Corbel"/>
              </a:rPr>
              <a:t>provide </a:t>
            </a:r>
            <a:r>
              <a:rPr sz="3200" dirty="0">
                <a:latin typeface="Corbel"/>
                <a:cs typeface="Corbel"/>
              </a:rPr>
              <a:t>explanations in a </a:t>
            </a:r>
            <a:r>
              <a:rPr sz="3200" spc="-5" dirty="0">
                <a:latin typeface="Corbel"/>
                <a:cs typeface="Corbel"/>
              </a:rPr>
              <a:t>simplified </a:t>
            </a:r>
            <a:r>
              <a:rPr sz="3200" dirty="0">
                <a:latin typeface="Corbel"/>
                <a:cs typeface="Corbel"/>
              </a:rPr>
              <a:t>manner </a:t>
            </a:r>
            <a:r>
              <a:rPr sz="3200" spc="-5" dirty="0">
                <a:latin typeface="Corbel"/>
                <a:cs typeface="Corbel"/>
              </a:rPr>
              <a:t>first,  </a:t>
            </a:r>
            <a:r>
              <a:rPr sz="3200" dirty="0">
                <a:latin typeface="Corbel"/>
                <a:cs typeface="Corbel"/>
              </a:rPr>
              <a:t>and then elaborate with specific</a:t>
            </a:r>
            <a:r>
              <a:rPr sz="3200" spc="-2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details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1766" y="424681"/>
            <a:ext cx="259270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Introduction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33" y="1141983"/>
            <a:ext cx="8982075" cy="604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9725">
              <a:lnSpc>
                <a:spcPct val="120000"/>
              </a:lnSpc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Eddy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Covariance </a:t>
            </a:r>
            <a:r>
              <a:rPr sz="3200" spc="-5" dirty="0">
                <a:latin typeface="Calibri"/>
                <a:cs typeface="Calibri"/>
              </a:rPr>
              <a:t>method is </a:t>
            </a:r>
            <a:r>
              <a:rPr sz="3200" dirty="0">
                <a:latin typeface="Calibri"/>
                <a:cs typeface="Calibri"/>
              </a:rPr>
              <a:t>one of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most  accurate, </a:t>
            </a:r>
            <a:r>
              <a:rPr sz="3200" spc="-10" dirty="0">
                <a:latin typeface="Calibri"/>
                <a:cs typeface="Calibri"/>
              </a:rPr>
              <a:t>direct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defensible </a:t>
            </a:r>
            <a:r>
              <a:rPr sz="3200" spc="-5" dirty="0">
                <a:latin typeface="Calibri"/>
                <a:cs typeface="Calibri"/>
              </a:rPr>
              <a:t>approaches </a:t>
            </a:r>
            <a:r>
              <a:rPr sz="3200" spc="-10" dirty="0">
                <a:latin typeface="Calibri"/>
                <a:cs typeface="Calibri"/>
              </a:rPr>
              <a:t>available 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20" dirty="0">
                <a:latin typeface="Calibri"/>
                <a:cs typeface="Calibri"/>
              </a:rPr>
              <a:t>date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10" dirty="0">
                <a:latin typeface="Calibri"/>
                <a:cs typeface="Calibri"/>
              </a:rPr>
              <a:t>measurements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gas</a:t>
            </a:r>
            <a:r>
              <a:rPr sz="32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fluxes</a:t>
            </a:r>
            <a:endParaRPr sz="3200">
              <a:latin typeface="Calibri"/>
              <a:cs typeface="Calibri"/>
            </a:endParaRPr>
          </a:p>
          <a:p>
            <a:pPr marL="103505" marR="84455" indent="-91440">
              <a:lnSpc>
                <a:spcPct val="120000"/>
              </a:lnSpc>
            </a:pP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monitoring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gas </a:t>
            </a:r>
            <a:r>
              <a:rPr sz="3200" spc="-5" dirty="0">
                <a:latin typeface="Calibri"/>
                <a:cs typeface="Calibri"/>
              </a:rPr>
              <a:t>emissions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10" dirty="0">
                <a:latin typeface="Calibri"/>
                <a:cs typeface="Calibri"/>
              </a:rPr>
              <a:t>areas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spc="-15" dirty="0">
                <a:latin typeface="Calibri"/>
                <a:cs typeface="Calibri"/>
              </a:rPr>
              <a:t>sizes  </a:t>
            </a:r>
            <a:r>
              <a:rPr sz="3200" spc="-10" dirty="0">
                <a:latin typeface="Calibri"/>
                <a:cs typeface="Calibri"/>
              </a:rPr>
              <a:t>ranging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35" dirty="0">
                <a:latin typeface="Calibri"/>
                <a:cs typeface="Calibri"/>
              </a:rPr>
              <a:t>few </a:t>
            </a:r>
            <a:r>
              <a:rPr sz="3200" spc="-10" dirty="0">
                <a:latin typeface="Calibri"/>
                <a:cs typeface="Calibri"/>
              </a:rPr>
              <a:t>hundred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millions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square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meters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08610" algn="l"/>
              </a:tabLst>
            </a:pPr>
            <a:r>
              <a:rPr sz="3200" spc="-5" dirty="0">
                <a:latin typeface="Calibri"/>
                <a:cs typeface="Calibri"/>
              </a:rPr>
              <a:t>The method </a:t>
            </a:r>
            <a:r>
              <a:rPr sz="3200" spc="-10" dirty="0">
                <a:latin typeface="Calibri"/>
                <a:cs typeface="Calibri"/>
              </a:rPr>
              <a:t>relies </a:t>
            </a:r>
            <a:r>
              <a:rPr sz="3200" dirty="0">
                <a:latin typeface="Calibri"/>
                <a:cs typeface="Calibri"/>
              </a:rPr>
              <a:t>on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direct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very </a:t>
            </a:r>
            <a:r>
              <a:rPr sz="3200" spc="-30" dirty="0">
                <a:solidFill>
                  <a:srgbClr val="C00000"/>
                </a:solidFill>
                <a:latin typeface="Calibri"/>
                <a:cs typeface="Calibri"/>
              </a:rPr>
              <a:t>fast  </a:t>
            </a:r>
            <a:r>
              <a:rPr sz="3200" spc="-10" dirty="0">
                <a:latin typeface="Calibri"/>
                <a:cs typeface="Calibri"/>
              </a:rPr>
              <a:t>measurements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actual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gas </a:t>
            </a:r>
            <a:r>
              <a:rPr sz="3200" spc="-10" dirty="0">
                <a:latin typeface="Calibri"/>
                <a:cs typeface="Calibri"/>
              </a:rPr>
              <a:t>transport by </a:t>
            </a:r>
            <a:r>
              <a:rPr sz="3200" dirty="0">
                <a:latin typeface="Calibri"/>
                <a:cs typeface="Calibri"/>
              </a:rPr>
              <a:t>a 3-D </a:t>
            </a:r>
            <a:r>
              <a:rPr sz="3200" spc="-5" dirty="0">
                <a:latin typeface="Calibri"/>
                <a:cs typeface="Calibri"/>
              </a:rPr>
              <a:t>wind  speed in </a:t>
            </a:r>
            <a:r>
              <a:rPr sz="3200" spc="-10" dirty="0">
                <a:latin typeface="Calibri"/>
                <a:cs typeface="Calibri"/>
              </a:rPr>
              <a:t>real </a:t>
            </a:r>
            <a:r>
              <a:rPr sz="3200" spc="-5" dirty="0">
                <a:latin typeface="Calibri"/>
                <a:cs typeface="Calibri"/>
              </a:rPr>
              <a:t>time </a:t>
            </a:r>
            <a:r>
              <a:rPr sz="3200" i="1" spc="-5" dirty="0">
                <a:latin typeface="Calibri"/>
                <a:cs typeface="Calibri"/>
              </a:rPr>
              <a:t>in situ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spc="-10" dirty="0">
                <a:latin typeface="Calibri"/>
                <a:cs typeface="Calibri"/>
              </a:rPr>
              <a:t>resulting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spc="1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calculations</a:t>
            </a:r>
            <a:endParaRPr sz="3200">
              <a:latin typeface="Calibri"/>
              <a:cs typeface="Calibri"/>
            </a:endParaRPr>
          </a:p>
          <a:p>
            <a:pPr marL="355600" marR="164338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turbulent </a:t>
            </a:r>
            <a:r>
              <a:rPr sz="3200" spc="-15" dirty="0">
                <a:latin typeface="Calibri"/>
                <a:cs typeface="Calibri"/>
              </a:rPr>
              <a:t>fluxes </a:t>
            </a:r>
            <a:r>
              <a:rPr sz="3200" spc="-5" dirty="0">
                <a:latin typeface="Calibri"/>
                <a:cs typeface="Calibri"/>
              </a:rPr>
              <a:t>within the atmospheric  </a:t>
            </a:r>
            <a:r>
              <a:rPr sz="3200" dirty="0">
                <a:latin typeface="Calibri"/>
                <a:cs typeface="Calibri"/>
              </a:rPr>
              <a:t>boundary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layer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3" y="702557"/>
            <a:ext cx="8623935" cy="574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Modern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instruments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software </a:t>
            </a:r>
            <a:r>
              <a:rPr sz="3600" spc="-35" dirty="0">
                <a:solidFill>
                  <a:srgbClr val="001F5F"/>
                </a:solidFill>
                <a:latin typeface="Calibri"/>
                <a:cs typeface="Calibri"/>
              </a:rPr>
              <a:t>make</a:t>
            </a:r>
            <a:r>
              <a:rPr sz="360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endParaRPr sz="3600">
              <a:latin typeface="Calibri"/>
              <a:cs typeface="Calibri"/>
            </a:endParaRPr>
          </a:p>
          <a:p>
            <a:pPr marL="354965" marR="894715">
              <a:lnSpc>
                <a:spcPct val="100000"/>
              </a:lnSpc>
              <a:spcBef>
                <a:spcPts val="860"/>
              </a:spcBef>
            </a:pP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method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easily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available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potentially 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widely-used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studies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beyond  </a:t>
            </a:r>
            <a:r>
              <a:rPr sz="3600" spc="-30" dirty="0">
                <a:solidFill>
                  <a:srgbClr val="001F5F"/>
                </a:solidFill>
                <a:latin typeface="Calibri"/>
                <a:cs typeface="Calibri"/>
              </a:rPr>
              <a:t>micrometeorology,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such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as in </a:t>
            </a:r>
            <a:r>
              <a:rPr sz="3600" spc="-40" dirty="0">
                <a:solidFill>
                  <a:srgbClr val="001F5F"/>
                </a:solidFill>
                <a:latin typeface="Calibri"/>
                <a:cs typeface="Calibri"/>
              </a:rPr>
              <a:t>ecology,  </a:t>
            </a:r>
            <a:r>
              <a:rPr sz="3600" spc="-45" dirty="0">
                <a:solidFill>
                  <a:srgbClr val="001F5F"/>
                </a:solidFill>
                <a:latin typeface="Calibri"/>
                <a:cs typeface="Calibri"/>
              </a:rPr>
              <a:t>hydrology,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environmental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industrial  monitoring,</a:t>
            </a:r>
            <a:r>
              <a:rPr sz="36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i="1" spc="-20" dirty="0">
                <a:solidFill>
                  <a:srgbClr val="001F5F"/>
                </a:solidFill>
                <a:latin typeface="Calibri"/>
                <a:cs typeface="Calibri"/>
              </a:rPr>
              <a:t>etc.</a:t>
            </a:r>
            <a:endParaRPr sz="3600">
              <a:latin typeface="Calibri"/>
              <a:cs typeface="Calibri"/>
            </a:endParaRPr>
          </a:p>
          <a:p>
            <a:pPr marL="355600" marR="267970" indent="-342900">
              <a:lnSpc>
                <a:spcPct val="100000"/>
              </a:lnSpc>
              <a:spcBef>
                <a:spcPts val="860"/>
              </a:spcBef>
              <a:buChar char="•"/>
              <a:tabLst>
                <a:tab pos="343535" algn="l"/>
              </a:tabLst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Main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challenge of the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method 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non- 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expert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the shear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complexity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600" spc="-35" dirty="0">
                <a:solidFill>
                  <a:srgbClr val="001F5F"/>
                </a:solidFill>
                <a:latin typeface="Calibri"/>
                <a:cs typeface="Calibri"/>
              </a:rPr>
              <a:t>system 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design,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implementation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processing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large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volume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6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data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3" y="782313"/>
            <a:ext cx="8753475" cy="578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0624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Eddy </a:t>
            </a:r>
            <a:r>
              <a:rPr sz="3200" spc="-10" dirty="0">
                <a:latin typeface="Calibri"/>
                <a:cs typeface="Calibri"/>
              </a:rPr>
              <a:t>Covariance </a:t>
            </a:r>
            <a:r>
              <a:rPr sz="3200" spc="-5" dirty="0">
                <a:latin typeface="Calibri"/>
                <a:cs typeface="Calibri"/>
              </a:rPr>
              <a:t>method </a:t>
            </a:r>
            <a:r>
              <a:rPr sz="3200" spc="-10" dirty="0">
                <a:latin typeface="Calibri"/>
                <a:cs typeface="Calibri"/>
              </a:rPr>
              <a:t>provides  measurements</a:t>
            </a:r>
            <a:endParaRPr sz="3200">
              <a:latin typeface="Calibri"/>
              <a:cs typeface="Calibri"/>
            </a:endParaRPr>
          </a:p>
          <a:p>
            <a:pPr marL="354965" marR="27749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gas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emission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also </a:t>
            </a:r>
            <a:r>
              <a:rPr sz="3200" spc="-10" dirty="0">
                <a:latin typeface="Calibri"/>
                <a:cs typeface="Calibri"/>
              </a:rPr>
              <a:t>allows measurements </a:t>
            </a:r>
            <a:r>
              <a:rPr sz="3200" dirty="0">
                <a:latin typeface="Calibri"/>
                <a:cs typeface="Calibri"/>
              </a:rPr>
              <a:t>of 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fluxes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sensible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heat, 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latent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765"/>
              </a:spcBef>
            </a:pP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heat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momentum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spc="-20" dirty="0">
                <a:latin typeface="Calibri"/>
                <a:cs typeface="Calibri"/>
              </a:rPr>
              <a:t>integrated </a:t>
            </a:r>
            <a:r>
              <a:rPr sz="3200" spc="-10" dirty="0">
                <a:latin typeface="Calibri"/>
                <a:cs typeface="Calibri"/>
              </a:rPr>
              <a:t>over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area.</a:t>
            </a:r>
            <a:endParaRPr sz="3200">
              <a:latin typeface="Calibri"/>
              <a:cs typeface="Calibri"/>
            </a:endParaRPr>
          </a:p>
          <a:p>
            <a:pPr marL="288290" marR="5080" indent="-275590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This method </a:t>
            </a:r>
            <a:r>
              <a:rPr sz="3200" spc="-10" dirty="0">
                <a:latin typeface="Calibri"/>
                <a:cs typeface="Calibri"/>
              </a:rPr>
              <a:t>was </a:t>
            </a:r>
            <a:r>
              <a:rPr sz="3200" spc="-5" dirty="0">
                <a:latin typeface="Calibri"/>
                <a:cs typeface="Calibri"/>
              </a:rPr>
              <a:t>widely used in </a:t>
            </a:r>
            <a:r>
              <a:rPr sz="3200" spc="-10" dirty="0">
                <a:latin typeface="Calibri"/>
                <a:cs typeface="Calibri"/>
              </a:rPr>
              <a:t>micrometeorology 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10" dirty="0">
                <a:latin typeface="Calibri"/>
                <a:cs typeface="Calibri"/>
              </a:rPr>
              <a:t>over </a:t>
            </a:r>
            <a:r>
              <a:rPr sz="3200" spc="-5" dirty="0">
                <a:latin typeface="Calibri"/>
                <a:cs typeface="Calibri"/>
              </a:rPr>
              <a:t>30 </a:t>
            </a:r>
            <a:r>
              <a:rPr sz="3200" spc="-20" dirty="0">
                <a:latin typeface="Calibri"/>
                <a:cs typeface="Calibri"/>
              </a:rPr>
              <a:t>years, </a:t>
            </a:r>
            <a:r>
              <a:rPr sz="3200" spc="-5" dirty="0">
                <a:latin typeface="Calibri"/>
                <a:cs typeface="Calibri"/>
              </a:rPr>
              <a:t>but </a:t>
            </a:r>
            <a:r>
              <a:rPr sz="3200" spc="-75" dirty="0">
                <a:latin typeface="Calibri"/>
                <a:cs typeface="Calibri"/>
              </a:rPr>
              <a:t>now, </a:t>
            </a:r>
            <a:r>
              <a:rPr sz="3200" spc="-5" dirty="0">
                <a:latin typeface="Calibri"/>
                <a:cs typeface="Calibri"/>
              </a:rPr>
              <a:t>with</a:t>
            </a:r>
            <a:r>
              <a:rPr sz="3200" spc="1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firmer</a:t>
            </a:r>
            <a:endParaRPr sz="3200">
              <a:latin typeface="Calibri"/>
              <a:cs typeface="Calibri"/>
            </a:endParaRPr>
          </a:p>
          <a:p>
            <a:pPr marL="355600" marR="1454150">
              <a:lnSpc>
                <a:spcPct val="100000"/>
              </a:lnSpc>
              <a:tabLst>
                <a:tab pos="2741295" algn="l"/>
              </a:tabLst>
            </a:pPr>
            <a:r>
              <a:rPr sz="3200" spc="-5" dirty="0">
                <a:latin typeface="Calibri"/>
                <a:cs typeface="Calibri"/>
              </a:rPr>
              <a:t>methodology	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more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advanced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instrumentation, </a:t>
            </a:r>
            <a:r>
              <a:rPr sz="3200" spc="-5" dirty="0">
                <a:latin typeface="Calibri"/>
                <a:cs typeface="Calibri"/>
              </a:rPr>
              <a:t>it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5" dirty="0">
                <a:latin typeface="Calibri"/>
                <a:cs typeface="Calibri"/>
              </a:rPr>
              <a:t>available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20" dirty="0">
                <a:latin typeface="Calibri"/>
                <a:cs typeface="Calibri"/>
              </a:rPr>
              <a:t>any  </a:t>
            </a:r>
            <a:r>
              <a:rPr sz="3200" spc="-5" dirty="0">
                <a:latin typeface="Calibri"/>
                <a:cs typeface="Calibri"/>
              </a:rPr>
              <a:t>discipline, including science, </a:t>
            </a:r>
            <a:r>
              <a:rPr sz="3200" spc="-30" dirty="0">
                <a:latin typeface="Calibri"/>
                <a:cs typeface="Calibri"/>
              </a:rPr>
              <a:t>industry,  </a:t>
            </a:r>
            <a:r>
              <a:rPr sz="3200" spc="-15" dirty="0">
                <a:latin typeface="Calibri"/>
                <a:cs typeface="Calibri"/>
              </a:rPr>
              <a:t>environmental </a:t>
            </a:r>
            <a:r>
              <a:rPr sz="3200" spc="-10" dirty="0">
                <a:latin typeface="Calibri"/>
                <a:cs typeface="Calibri"/>
              </a:rPr>
              <a:t>monitoring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inventory.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3480">
              <a:lnSpc>
                <a:spcPct val="100000"/>
              </a:lnSpc>
            </a:pPr>
            <a:r>
              <a:rPr spc="-5" dirty="0"/>
              <a:t>Radiation Balance </a:t>
            </a:r>
            <a:r>
              <a:rPr spc="-15" dirty="0"/>
              <a:t>at </a:t>
            </a:r>
            <a:r>
              <a:rPr spc="-5" dirty="0"/>
              <a:t>the </a:t>
            </a:r>
            <a:r>
              <a:rPr spc="-15" dirty="0"/>
              <a:t>Earth</a:t>
            </a:r>
            <a:r>
              <a:rPr spc="65" dirty="0"/>
              <a:t> </a:t>
            </a:r>
            <a:r>
              <a:rPr spc="-10" dirty="0"/>
              <a:t>Surface</a:t>
            </a:r>
          </a:p>
          <a:p>
            <a:pPr marL="554990" marR="5080" indent="-542925">
              <a:lnSpc>
                <a:spcPts val="3070"/>
              </a:lnSpc>
              <a:spcBef>
                <a:spcPts val="745"/>
              </a:spcBef>
            </a:pPr>
            <a:r>
              <a:rPr spc="-5" dirty="0">
                <a:solidFill>
                  <a:srgbClr val="001F5F"/>
                </a:solidFill>
              </a:rPr>
              <a:t>The net flux </a:t>
            </a:r>
            <a:r>
              <a:rPr dirty="0">
                <a:solidFill>
                  <a:srgbClr val="001F5F"/>
                </a:solidFill>
              </a:rPr>
              <a:t>of </a:t>
            </a:r>
            <a:r>
              <a:rPr spc="-10" dirty="0">
                <a:solidFill>
                  <a:srgbClr val="001F5F"/>
                </a:solidFill>
              </a:rPr>
              <a:t>radiation </a:t>
            </a:r>
            <a:r>
              <a:rPr spc="-15" dirty="0">
                <a:solidFill>
                  <a:srgbClr val="001F5F"/>
                </a:solidFill>
              </a:rPr>
              <a:t>at </a:t>
            </a:r>
            <a:r>
              <a:rPr spc="-5" dirty="0">
                <a:solidFill>
                  <a:srgbClr val="001F5F"/>
                </a:solidFill>
              </a:rPr>
              <a:t>the </a:t>
            </a:r>
            <a:r>
              <a:rPr spc="-30" dirty="0">
                <a:solidFill>
                  <a:srgbClr val="001F5F"/>
                </a:solidFill>
              </a:rPr>
              <a:t>earth’s </a:t>
            </a:r>
            <a:r>
              <a:rPr spc="-15" dirty="0">
                <a:solidFill>
                  <a:srgbClr val="001F5F"/>
                </a:solidFill>
              </a:rPr>
              <a:t>surface </a:t>
            </a:r>
            <a:r>
              <a:rPr spc="-10" dirty="0">
                <a:solidFill>
                  <a:srgbClr val="001F5F"/>
                </a:solidFill>
              </a:rPr>
              <a:t>results  </a:t>
            </a:r>
            <a:r>
              <a:rPr spc="-15" dirty="0">
                <a:solidFill>
                  <a:srgbClr val="001F5F"/>
                </a:solidFill>
              </a:rPr>
              <a:t>from </a:t>
            </a:r>
            <a:r>
              <a:rPr dirty="0">
                <a:solidFill>
                  <a:srgbClr val="001F5F"/>
                </a:solidFill>
              </a:rPr>
              <a:t>a </a:t>
            </a:r>
            <a:r>
              <a:rPr spc="-5" dirty="0">
                <a:solidFill>
                  <a:srgbClr val="001F5F"/>
                </a:solidFill>
              </a:rPr>
              <a:t>balance between the solar </a:t>
            </a:r>
            <a:r>
              <a:rPr dirty="0">
                <a:solidFill>
                  <a:srgbClr val="001F5F"/>
                </a:solidFill>
              </a:rPr>
              <a:t>and</a:t>
            </a:r>
            <a:r>
              <a:rPr spc="50" dirty="0">
                <a:solidFill>
                  <a:srgbClr val="001F5F"/>
                </a:solidFill>
              </a:rPr>
              <a:t> </a:t>
            </a:r>
            <a:r>
              <a:rPr spc="-15" dirty="0">
                <a:solidFill>
                  <a:srgbClr val="001F5F"/>
                </a:solidFill>
              </a:rPr>
              <a:t>terrestrial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6725" indent="147320">
              <a:lnSpc>
                <a:spcPts val="3100"/>
              </a:lnSpc>
            </a:pPr>
            <a:r>
              <a:rPr sz="3200" spc="-10" dirty="0"/>
              <a:t>radiation</a:t>
            </a:r>
            <a:r>
              <a:rPr sz="3200" spc="-80" dirty="0"/>
              <a:t> </a:t>
            </a:r>
            <a:r>
              <a:rPr sz="3200" spc="-15" dirty="0"/>
              <a:t>fluxes:</a:t>
            </a:r>
            <a:endParaRPr sz="3200"/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4800" i="1" spc="-7" baseline="13888" dirty="0">
                <a:latin typeface="Calibri"/>
                <a:cs typeface="Calibri"/>
              </a:rPr>
              <a:t>F</a:t>
            </a:r>
            <a:r>
              <a:rPr sz="3150" i="1" spc="-7" baseline="46296" dirty="0">
                <a:latin typeface="Calibri"/>
                <a:cs typeface="Calibri"/>
              </a:rPr>
              <a:t>sfc</a:t>
            </a:r>
            <a:r>
              <a:rPr sz="2100" i="1" spc="-5" dirty="0">
                <a:latin typeface="Calibri"/>
                <a:cs typeface="Calibri"/>
              </a:rPr>
              <a:t>rad  </a:t>
            </a:r>
            <a:r>
              <a:rPr sz="4800" baseline="13888" dirty="0"/>
              <a:t>= </a:t>
            </a:r>
            <a:r>
              <a:rPr sz="4800" i="1" spc="-15" baseline="13888" dirty="0">
                <a:latin typeface="Calibri"/>
                <a:cs typeface="Calibri"/>
              </a:rPr>
              <a:t>F</a:t>
            </a:r>
            <a:r>
              <a:rPr sz="2100" i="1" spc="-10" dirty="0">
                <a:latin typeface="Calibri"/>
                <a:cs typeface="Calibri"/>
              </a:rPr>
              <a:t>SW  </a:t>
            </a:r>
            <a:r>
              <a:rPr sz="4800" baseline="13888" dirty="0"/>
              <a:t>+</a:t>
            </a:r>
            <a:r>
              <a:rPr sz="4800" spc="-727" baseline="13888" dirty="0"/>
              <a:t> </a:t>
            </a:r>
            <a:r>
              <a:rPr sz="4800" i="1" spc="-44" baseline="13888" dirty="0">
                <a:latin typeface="Calibri"/>
                <a:cs typeface="Calibri"/>
              </a:rPr>
              <a:t>F</a:t>
            </a:r>
            <a:r>
              <a:rPr sz="2100" i="1" spc="-30" dirty="0">
                <a:latin typeface="Calibri"/>
                <a:cs typeface="Calibri"/>
              </a:rPr>
              <a:t>LW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ts val="3454"/>
              </a:lnSpc>
              <a:spcBef>
                <a:spcPts val="3045"/>
              </a:spcBef>
            </a:pPr>
            <a:r>
              <a:rPr sz="3200" spc="-5" dirty="0"/>
              <a:t>The </a:t>
            </a:r>
            <a:r>
              <a:rPr sz="3200" spc="-15" dirty="0"/>
              <a:t>short-wave </a:t>
            </a:r>
            <a:r>
              <a:rPr sz="3200" dirty="0"/>
              <a:t>and </a:t>
            </a:r>
            <a:r>
              <a:rPr sz="3200" spc="-15" dirty="0"/>
              <a:t>long-wave </a:t>
            </a:r>
            <a:r>
              <a:rPr sz="3200" spc="-10" dirty="0"/>
              <a:t>radiation </a:t>
            </a:r>
            <a:r>
              <a:rPr sz="3200" spc="-5" dirty="0"/>
              <a:t>balance</a:t>
            </a:r>
            <a:r>
              <a:rPr sz="3200" spc="80" dirty="0"/>
              <a:t> </a:t>
            </a:r>
            <a:r>
              <a:rPr sz="3200" spc="-10" dirty="0"/>
              <a:t>can</a:t>
            </a:r>
            <a:endParaRPr sz="3200"/>
          </a:p>
          <a:p>
            <a:pPr marL="3340735">
              <a:lnSpc>
                <a:spcPts val="3454"/>
              </a:lnSpc>
            </a:pPr>
            <a:r>
              <a:rPr sz="3200" spc="-5" dirty="0"/>
              <a:t>be</a:t>
            </a:r>
            <a:r>
              <a:rPr sz="3200" spc="-95" dirty="0"/>
              <a:t> </a:t>
            </a:r>
            <a:r>
              <a:rPr sz="3200" spc="-10" dirty="0"/>
              <a:t>expressed:</a:t>
            </a:r>
            <a:endParaRPr sz="3200"/>
          </a:p>
          <a:p>
            <a:pPr marL="2726690" marR="2839085" indent="-68580" algn="ctr">
              <a:lnSpc>
                <a:spcPct val="100000"/>
              </a:lnSpc>
            </a:pPr>
            <a:r>
              <a:rPr sz="3200" i="1" spc="-10" dirty="0">
                <a:latin typeface="Calibri"/>
                <a:cs typeface="Calibri"/>
              </a:rPr>
              <a:t>F</a:t>
            </a:r>
            <a:r>
              <a:rPr sz="3150" i="1" spc="-15" baseline="-21164" dirty="0">
                <a:latin typeface="Calibri"/>
                <a:cs typeface="Calibri"/>
              </a:rPr>
              <a:t>SW </a:t>
            </a:r>
            <a:r>
              <a:rPr sz="3200" dirty="0"/>
              <a:t>= </a:t>
            </a:r>
            <a:r>
              <a:rPr sz="3200" i="1" spc="-10" dirty="0">
                <a:latin typeface="Calibri"/>
                <a:cs typeface="Calibri"/>
              </a:rPr>
              <a:t>F</a:t>
            </a:r>
            <a:r>
              <a:rPr sz="3150" i="1" spc="-15" baseline="-21164" dirty="0">
                <a:latin typeface="Calibri"/>
                <a:cs typeface="Calibri"/>
              </a:rPr>
              <a:t>SW</a:t>
            </a:r>
            <a:r>
              <a:rPr sz="3200" spc="-10" dirty="0"/>
              <a:t>↓ </a:t>
            </a:r>
            <a:r>
              <a:rPr sz="3200" dirty="0"/>
              <a:t>- </a:t>
            </a:r>
            <a:r>
              <a:rPr sz="3200" i="1" spc="-10" dirty="0">
                <a:latin typeface="Calibri"/>
                <a:cs typeface="Calibri"/>
              </a:rPr>
              <a:t>F</a:t>
            </a:r>
            <a:r>
              <a:rPr sz="3150" i="1" spc="-15" baseline="-21164" dirty="0">
                <a:latin typeface="Calibri"/>
                <a:cs typeface="Calibri"/>
              </a:rPr>
              <a:t>SW</a:t>
            </a:r>
            <a:r>
              <a:rPr sz="3200" spc="-10" dirty="0"/>
              <a:t>↑  </a:t>
            </a:r>
            <a:r>
              <a:rPr sz="3200" i="1" spc="-30" dirty="0">
                <a:latin typeface="Calibri"/>
                <a:cs typeface="Calibri"/>
              </a:rPr>
              <a:t>F</a:t>
            </a:r>
            <a:r>
              <a:rPr sz="3150" i="1" spc="-44" baseline="-21164" dirty="0">
                <a:latin typeface="Calibri"/>
                <a:cs typeface="Calibri"/>
              </a:rPr>
              <a:t>LW  </a:t>
            </a:r>
            <a:r>
              <a:rPr sz="3200" dirty="0"/>
              <a:t>= </a:t>
            </a:r>
            <a:r>
              <a:rPr sz="3200" i="1" spc="-25" dirty="0">
                <a:latin typeface="Calibri"/>
                <a:cs typeface="Calibri"/>
              </a:rPr>
              <a:t>F</a:t>
            </a:r>
            <a:r>
              <a:rPr sz="3150" i="1" spc="-37" baseline="-21164" dirty="0">
                <a:latin typeface="Calibri"/>
                <a:cs typeface="Calibri"/>
              </a:rPr>
              <a:t>LW</a:t>
            </a:r>
            <a:r>
              <a:rPr sz="3200" spc="-25" dirty="0"/>
              <a:t>↓ </a:t>
            </a:r>
            <a:r>
              <a:rPr sz="3200" dirty="0"/>
              <a:t>-</a:t>
            </a:r>
            <a:r>
              <a:rPr sz="3200" spc="-220" dirty="0"/>
              <a:t> </a:t>
            </a:r>
            <a:r>
              <a:rPr sz="3200" i="1" spc="-25" dirty="0">
                <a:latin typeface="Calibri"/>
                <a:cs typeface="Calibri"/>
              </a:rPr>
              <a:t>F</a:t>
            </a:r>
            <a:r>
              <a:rPr sz="3150" i="1" spc="-37" baseline="-21164" dirty="0">
                <a:latin typeface="Calibri"/>
                <a:cs typeface="Calibri"/>
              </a:rPr>
              <a:t>LW</a:t>
            </a:r>
            <a:r>
              <a:rPr sz="3200" spc="-25" dirty="0"/>
              <a:t>↑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spc="-5" dirty="0"/>
              <a:t>The net </a:t>
            </a:r>
            <a:r>
              <a:rPr sz="3200" spc="-10" dirty="0"/>
              <a:t>radiation </a:t>
            </a:r>
            <a:r>
              <a:rPr sz="3200" spc="-5" dirty="0"/>
              <a:t>balance</a:t>
            </a:r>
            <a:r>
              <a:rPr sz="3200" spc="15" dirty="0"/>
              <a:t> </a:t>
            </a:r>
            <a:r>
              <a:rPr sz="3200" spc="-5" dirty="0"/>
              <a:t>being:</a:t>
            </a:r>
            <a:endParaRPr sz="3200"/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800" i="1" spc="-10" dirty="0">
                <a:latin typeface="Calibri"/>
                <a:cs typeface="Calibri"/>
              </a:rPr>
              <a:t>F</a:t>
            </a:r>
            <a:r>
              <a:rPr sz="2775" i="1" spc="-15" baseline="25525" dirty="0">
                <a:latin typeface="Calibri"/>
                <a:cs typeface="Calibri"/>
              </a:rPr>
              <a:t>sfc</a:t>
            </a:r>
            <a:r>
              <a:rPr sz="2775" i="1" spc="-15" baseline="-21021" dirty="0">
                <a:latin typeface="Calibri"/>
                <a:cs typeface="Calibri"/>
              </a:rPr>
              <a:t>rad  </a:t>
            </a:r>
            <a:r>
              <a:rPr sz="2800" spc="-5" dirty="0"/>
              <a:t>= </a:t>
            </a:r>
            <a:r>
              <a:rPr sz="2800" i="1" spc="-10" dirty="0">
                <a:latin typeface="Calibri"/>
                <a:cs typeface="Calibri"/>
              </a:rPr>
              <a:t>F</a:t>
            </a:r>
            <a:r>
              <a:rPr sz="2775" i="1" spc="-15" baseline="-21021" dirty="0">
                <a:latin typeface="Calibri"/>
                <a:cs typeface="Calibri"/>
              </a:rPr>
              <a:t>SW</a:t>
            </a:r>
            <a:r>
              <a:rPr sz="2800" spc="-10" dirty="0"/>
              <a:t>↓ </a:t>
            </a:r>
            <a:r>
              <a:rPr sz="2800" spc="-5" dirty="0"/>
              <a:t>- </a:t>
            </a:r>
            <a:r>
              <a:rPr sz="2800" i="1" spc="-10" dirty="0">
                <a:latin typeface="Calibri"/>
                <a:cs typeface="Calibri"/>
              </a:rPr>
              <a:t>F</a:t>
            </a:r>
            <a:r>
              <a:rPr sz="2775" i="1" spc="-15" baseline="-21021" dirty="0">
                <a:latin typeface="Calibri"/>
                <a:cs typeface="Calibri"/>
              </a:rPr>
              <a:t>SW</a:t>
            </a:r>
            <a:r>
              <a:rPr sz="2800" spc="-10" dirty="0"/>
              <a:t>↑</a:t>
            </a:r>
            <a:r>
              <a:rPr sz="2800" spc="-200" dirty="0"/>
              <a:t> </a:t>
            </a:r>
            <a:r>
              <a:rPr sz="2800" spc="-5" dirty="0"/>
              <a:t>+</a:t>
            </a:r>
            <a:endParaRPr sz="2800">
              <a:latin typeface="Calibri"/>
              <a:cs typeface="Calibri"/>
            </a:endParaRPr>
          </a:p>
          <a:p>
            <a:pPr marL="887730" algn="ctr">
              <a:lnSpc>
                <a:spcPct val="100000"/>
              </a:lnSpc>
            </a:pPr>
            <a:r>
              <a:rPr sz="2800" i="1" spc="-30" dirty="0">
                <a:latin typeface="Calibri"/>
                <a:cs typeface="Calibri"/>
              </a:rPr>
              <a:t>F</a:t>
            </a:r>
            <a:r>
              <a:rPr sz="2775" i="1" spc="-44" baseline="-21021" dirty="0">
                <a:latin typeface="Calibri"/>
                <a:cs typeface="Calibri"/>
              </a:rPr>
              <a:t>LW</a:t>
            </a:r>
            <a:r>
              <a:rPr sz="2800" spc="-30" dirty="0"/>
              <a:t>↓ </a:t>
            </a:r>
            <a:r>
              <a:rPr sz="2800" spc="-5" dirty="0"/>
              <a:t>-</a:t>
            </a:r>
            <a:r>
              <a:rPr sz="2800" spc="-10" dirty="0"/>
              <a:t> </a:t>
            </a:r>
            <a:r>
              <a:rPr sz="2800" i="1" spc="-30" dirty="0">
                <a:latin typeface="Calibri"/>
                <a:cs typeface="Calibri"/>
              </a:rPr>
              <a:t>F</a:t>
            </a:r>
            <a:r>
              <a:rPr sz="2775" i="1" spc="-44" baseline="-21021" dirty="0">
                <a:latin typeface="Calibri"/>
                <a:cs typeface="Calibri"/>
              </a:rPr>
              <a:t>LW</a:t>
            </a:r>
            <a:r>
              <a:rPr sz="2800" spc="-30" dirty="0"/>
              <a:t>↑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0461" y="824483"/>
            <a:ext cx="8344534" cy="164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3600" spc="-20" dirty="0"/>
              <a:t>Several networks </a:t>
            </a:r>
            <a:r>
              <a:rPr sz="3600" spc="-25" dirty="0"/>
              <a:t>have </a:t>
            </a:r>
            <a:r>
              <a:rPr sz="3600" spc="-5" dirty="0"/>
              <a:t>been </a:t>
            </a:r>
            <a:r>
              <a:rPr sz="3600" spc="-15" dirty="0"/>
              <a:t>established over  </a:t>
            </a:r>
            <a:r>
              <a:rPr sz="3600" spc="-5" dirty="0"/>
              <a:t>the globe </a:t>
            </a:r>
            <a:r>
              <a:rPr sz="3600" spc="-25" dirty="0"/>
              <a:t>to </a:t>
            </a:r>
            <a:r>
              <a:rPr sz="3600" spc="-10" dirty="0"/>
              <a:t>measure turbulent </a:t>
            </a:r>
            <a:r>
              <a:rPr sz="3600" spc="-20" dirty="0"/>
              <a:t>fluxes  </a:t>
            </a:r>
            <a:r>
              <a:rPr sz="3600" spc="-10" dirty="0">
                <a:solidFill>
                  <a:srgbClr val="001F5F"/>
                </a:solidFill>
              </a:rPr>
              <a:t>Existing </a:t>
            </a:r>
            <a:r>
              <a:rPr sz="3600" dirty="0">
                <a:solidFill>
                  <a:srgbClr val="001F5F"/>
                </a:solidFill>
              </a:rPr>
              <a:t>Flux</a:t>
            </a:r>
            <a:r>
              <a:rPr sz="3600" spc="-80" dirty="0">
                <a:solidFill>
                  <a:srgbClr val="001F5F"/>
                </a:solidFill>
              </a:rPr>
              <a:t> </a:t>
            </a:r>
            <a:r>
              <a:rPr sz="3600" spc="-15" dirty="0">
                <a:solidFill>
                  <a:srgbClr val="001F5F"/>
                </a:solidFill>
              </a:rPr>
              <a:t>Networks: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89729" y="2769614"/>
            <a:ext cx="8122284" cy="390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209550" indent="-342900">
              <a:lnSpc>
                <a:spcPts val="3460"/>
              </a:lnSpc>
            </a:pPr>
            <a:r>
              <a:rPr sz="3200" spc="-5" dirty="0">
                <a:latin typeface="Calibri"/>
                <a:cs typeface="Calibri"/>
              </a:rPr>
              <a:t>Fluxnet, Fluxnet-Canada, AsiaFlux, </a:t>
            </a:r>
            <a:r>
              <a:rPr sz="3200" spc="-10" dirty="0">
                <a:latin typeface="Calibri"/>
                <a:cs typeface="Calibri"/>
              </a:rPr>
              <a:t>CarboEurope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AmeriFlux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tabLst>
                <a:tab pos="2255520" algn="l"/>
              </a:tabLst>
            </a:pPr>
            <a:r>
              <a:rPr sz="3200" spc="-10" dirty="0">
                <a:latin typeface="Calibri"/>
                <a:cs typeface="Calibri"/>
              </a:rPr>
              <a:t>They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collect	</a:t>
            </a:r>
            <a:r>
              <a:rPr sz="3200" spc="-15" dirty="0">
                <a:latin typeface="Calibri"/>
                <a:cs typeface="Calibri"/>
              </a:rPr>
              <a:t>Eddy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Covariance</a:t>
            </a:r>
            <a:r>
              <a:rPr sz="3200" spc="-15" dirty="0">
                <a:latin typeface="Calibri"/>
                <a:cs typeface="Calibri"/>
              </a:rPr>
              <a:t> information.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u="heavy" spc="-1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http://gcmd.nasa.gov/records/GCMD_AMERIFLU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454"/>
              </a:lnSpc>
            </a:pPr>
            <a:r>
              <a:rPr sz="3200" u="heavy" spc="-5" dirty="0">
                <a:solidFill>
                  <a:srgbClr val="0000FF"/>
                </a:solidFill>
                <a:latin typeface="Calibri"/>
                <a:cs typeface="Calibri"/>
              </a:rPr>
              <a:t>X_SHIDLER-CDIAC.html</a:t>
            </a:r>
            <a:endParaRPr sz="3200">
              <a:latin typeface="Calibri"/>
              <a:cs typeface="Calibri"/>
            </a:endParaRPr>
          </a:p>
          <a:p>
            <a:pPr marL="354965" marR="41910" indent="-342900">
              <a:lnSpc>
                <a:spcPts val="3460"/>
              </a:lnSpc>
              <a:spcBef>
                <a:spcPts val="815"/>
              </a:spcBef>
            </a:pPr>
            <a:r>
              <a:rPr sz="3200" spc="-25" dirty="0">
                <a:latin typeface="Calibri"/>
                <a:cs typeface="Calibri"/>
                <a:hlinkClick r:id="rId3"/>
              </a:rPr>
              <a:t>http://terraweb.forestry.oregonstate.edu/chair2. 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htm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6604" y="475488"/>
            <a:ext cx="1124711" cy="502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272" y="2400300"/>
            <a:ext cx="2624327" cy="3561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0188" y="484631"/>
            <a:ext cx="480059" cy="493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5403" y="475488"/>
            <a:ext cx="2807207" cy="502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058" y="525780"/>
            <a:ext cx="0" cy="6565900"/>
          </a:xfrm>
          <a:custGeom>
            <a:avLst/>
            <a:gdLst/>
            <a:ahLst/>
            <a:cxnLst/>
            <a:rect l="l" t="t" r="r" b="b"/>
            <a:pathLst>
              <a:path h="6565900">
                <a:moveTo>
                  <a:pt x="0" y="6565392"/>
                </a:moveTo>
                <a:lnTo>
                  <a:pt x="0" y="0"/>
                </a:lnTo>
              </a:path>
            </a:pathLst>
          </a:custGeom>
          <a:ln w="22860">
            <a:solidFill>
              <a:srgbClr val="77A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02318" y="525780"/>
            <a:ext cx="0" cy="6556375"/>
          </a:xfrm>
          <a:custGeom>
            <a:avLst/>
            <a:gdLst/>
            <a:ahLst/>
            <a:cxnLst/>
            <a:rect l="l" t="t" r="r" b="b"/>
            <a:pathLst>
              <a:path h="6556375">
                <a:moveTo>
                  <a:pt x="0" y="6556248"/>
                </a:moveTo>
                <a:lnTo>
                  <a:pt x="0" y="0"/>
                </a:lnTo>
              </a:path>
            </a:pathLst>
          </a:custGeom>
          <a:ln w="41148">
            <a:solidFill>
              <a:srgbClr val="4F6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627" y="550926"/>
            <a:ext cx="2112645" cy="0"/>
          </a:xfrm>
          <a:custGeom>
            <a:avLst/>
            <a:gdLst/>
            <a:ahLst/>
            <a:cxnLst/>
            <a:rect l="l" t="t" r="r" b="b"/>
            <a:pathLst>
              <a:path w="2112645">
                <a:moveTo>
                  <a:pt x="0" y="0"/>
                </a:moveTo>
                <a:lnTo>
                  <a:pt x="2112264" y="0"/>
                </a:lnTo>
              </a:path>
            </a:pathLst>
          </a:custGeom>
          <a:ln w="50292">
            <a:solidFill>
              <a:srgbClr val="4B67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627" y="470916"/>
            <a:ext cx="8997950" cy="0"/>
          </a:xfrm>
          <a:custGeom>
            <a:avLst/>
            <a:gdLst/>
            <a:ahLst/>
            <a:cxnLst/>
            <a:rect l="l" t="t" r="r" b="b"/>
            <a:pathLst>
              <a:path w="8997950">
                <a:moveTo>
                  <a:pt x="0" y="0"/>
                </a:moveTo>
                <a:lnTo>
                  <a:pt x="8997696" y="0"/>
                </a:lnTo>
              </a:path>
            </a:pathLst>
          </a:custGeom>
          <a:ln w="2743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627" y="7070597"/>
            <a:ext cx="8997950" cy="0"/>
          </a:xfrm>
          <a:custGeom>
            <a:avLst/>
            <a:gdLst/>
            <a:ahLst/>
            <a:cxnLst/>
            <a:rect l="l" t="t" r="r" b="b"/>
            <a:pathLst>
              <a:path w="8997950">
                <a:moveTo>
                  <a:pt x="0" y="0"/>
                </a:moveTo>
                <a:lnTo>
                  <a:pt x="8997696" y="0"/>
                </a:lnTo>
              </a:path>
            </a:pathLst>
          </a:custGeom>
          <a:ln w="22860">
            <a:solidFill>
              <a:srgbClr val="8797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74084" y="2520188"/>
            <a:ext cx="4869180" cy="3364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0" indent="-374650">
              <a:lnSpc>
                <a:spcPct val="100000"/>
              </a:lnSpc>
              <a:buClr>
                <a:srgbClr val="234DD8"/>
              </a:buClr>
              <a:buChar char="•"/>
              <a:tabLst>
                <a:tab pos="387985" algn="l"/>
                <a:tab pos="3953510" algn="l"/>
              </a:tabLst>
            </a:pPr>
            <a:r>
              <a:rPr sz="1900" spc="-20" dirty="0">
                <a:solidFill>
                  <a:srgbClr val="283442"/>
                </a:solidFill>
                <a:latin typeface="Arial"/>
                <a:cs typeface="Arial"/>
              </a:rPr>
              <a:t>There</a:t>
            </a:r>
            <a:r>
              <a:rPr sz="1900" spc="-20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465D70"/>
                </a:solidFill>
                <a:latin typeface="Arial"/>
                <a:cs typeface="Arial"/>
              </a:rPr>
              <a:t>i</a:t>
            </a:r>
            <a:r>
              <a:rPr sz="1900" spc="-50" dirty="0">
                <a:solidFill>
                  <a:srgbClr val="283442"/>
                </a:solidFill>
                <a:latin typeface="Arial"/>
                <a:cs typeface="Arial"/>
              </a:rPr>
              <a:t>s</a:t>
            </a:r>
            <a:r>
              <a:rPr sz="1900" spc="-24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83442"/>
                </a:solidFill>
                <a:latin typeface="Arial"/>
                <a:cs typeface="Arial"/>
              </a:rPr>
              <a:t>current</a:t>
            </a:r>
            <a:r>
              <a:rPr sz="1900" spc="10" dirty="0">
                <a:solidFill>
                  <a:srgbClr val="465D70"/>
                </a:solidFill>
                <a:latin typeface="Arial"/>
                <a:cs typeface="Arial"/>
              </a:rPr>
              <a:t>l</a:t>
            </a:r>
            <a:r>
              <a:rPr sz="1900" spc="10" dirty="0">
                <a:solidFill>
                  <a:srgbClr val="283442"/>
                </a:solidFill>
                <a:latin typeface="Arial"/>
                <a:cs typeface="Arial"/>
              </a:rPr>
              <a:t>y</a:t>
            </a:r>
            <a:r>
              <a:rPr sz="1900" spc="-135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283442"/>
                </a:solidFill>
                <a:latin typeface="Arial"/>
                <a:cs typeface="Arial"/>
              </a:rPr>
              <a:t>no</a:t>
            </a:r>
            <a:r>
              <a:rPr sz="1900" spc="-295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900" spc="229" dirty="0">
                <a:solidFill>
                  <a:srgbClr val="283442"/>
                </a:solidFill>
                <a:latin typeface="Arial"/>
                <a:cs typeface="Arial"/>
              </a:rPr>
              <a:t>un</a:t>
            </a:r>
            <a:r>
              <a:rPr sz="1900" spc="229" dirty="0">
                <a:solidFill>
                  <a:srgbClr val="465D70"/>
                </a:solidFill>
                <a:latin typeface="Arial"/>
                <a:cs typeface="Arial"/>
              </a:rPr>
              <a:t>i</a:t>
            </a:r>
            <a:r>
              <a:rPr sz="1900" spc="229" dirty="0">
                <a:solidFill>
                  <a:srgbClr val="283442"/>
                </a:solidFill>
                <a:latin typeface="Arial"/>
                <a:cs typeface="Arial"/>
              </a:rPr>
              <a:t>fom</a:t>
            </a:r>
            <a:r>
              <a:rPr sz="1900" spc="229" dirty="0">
                <a:solidFill>
                  <a:srgbClr val="151A21"/>
                </a:solidFill>
                <a:latin typeface="Arial"/>
                <a:cs typeface="Arial"/>
              </a:rPr>
              <a:t>[	</a:t>
            </a:r>
            <a:r>
              <a:rPr sz="1900" spc="10" dirty="0">
                <a:solidFill>
                  <a:srgbClr val="151A21"/>
                </a:solidFill>
                <a:latin typeface="Arial"/>
                <a:cs typeface="Arial"/>
              </a:rPr>
              <a:t>i</a:t>
            </a:r>
            <a:r>
              <a:rPr sz="1900" spc="10" dirty="0">
                <a:solidFill>
                  <a:srgbClr val="283442"/>
                </a:solidFill>
                <a:latin typeface="Arial"/>
                <a:cs typeface="Arial"/>
              </a:rPr>
              <a:t>no</a:t>
            </a:r>
            <a:r>
              <a:rPr sz="1900" spc="10" dirty="0">
                <a:solidFill>
                  <a:srgbClr val="465D70"/>
                </a:solidFill>
                <a:latin typeface="Arial"/>
                <a:cs typeface="Arial"/>
              </a:rPr>
              <a:t>l</a:t>
            </a:r>
            <a:r>
              <a:rPr sz="1900" spc="10" dirty="0">
                <a:solidFill>
                  <a:srgbClr val="283442"/>
                </a:solidFill>
                <a:latin typeface="Arial"/>
                <a:cs typeface="Arial"/>
              </a:rPr>
              <a:t>ogy</a:t>
            </a:r>
            <a:endParaRPr sz="1900">
              <a:latin typeface="Arial"/>
              <a:cs typeface="Arial"/>
            </a:endParaRPr>
          </a:p>
          <a:p>
            <a:pPr marL="396240">
              <a:lnSpc>
                <a:spcPct val="100000"/>
              </a:lnSpc>
              <a:spcBef>
                <a:spcPts val="245"/>
              </a:spcBef>
            </a:pPr>
            <a:r>
              <a:rPr sz="1750" spc="85" dirty="0">
                <a:solidFill>
                  <a:srgbClr val="283442"/>
                </a:solidFill>
                <a:latin typeface="Arial"/>
                <a:cs typeface="Arial"/>
              </a:rPr>
              <a:t>or</a:t>
            </a:r>
            <a:r>
              <a:rPr sz="1750" spc="-12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-30" dirty="0">
                <a:solidFill>
                  <a:srgbClr val="283442"/>
                </a:solidFill>
                <a:latin typeface="Arial"/>
                <a:cs typeface="Arial"/>
              </a:rPr>
              <a:t>a</a:t>
            </a:r>
            <a:r>
              <a:rPr sz="1750" spc="-13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283442"/>
                </a:solidFill>
                <a:latin typeface="Arial"/>
                <a:cs typeface="Arial"/>
              </a:rPr>
              <a:t>s</a:t>
            </a:r>
            <a:r>
              <a:rPr sz="1750" spc="55" dirty="0">
                <a:solidFill>
                  <a:srgbClr val="151A21"/>
                </a:solidFill>
                <a:latin typeface="Arial"/>
                <a:cs typeface="Arial"/>
              </a:rPr>
              <a:t>i</a:t>
            </a:r>
            <a:r>
              <a:rPr sz="1750" spc="55" dirty="0">
                <a:solidFill>
                  <a:srgbClr val="283442"/>
                </a:solidFill>
                <a:latin typeface="Arial"/>
                <a:cs typeface="Arial"/>
              </a:rPr>
              <a:t>ng</a:t>
            </a:r>
            <a:r>
              <a:rPr sz="1750" spc="55" dirty="0">
                <a:solidFill>
                  <a:srgbClr val="151A21"/>
                </a:solidFill>
                <a:latin typeface="Arial"/>
                <a:cs typeface="Arial"/>
              </a:rPr>
              <a:t>l</a:t>
            </a:r>
            <a:r>
              <a:rPr sz="1750" spc="55" dirty="0">
                <a:solidFill>
                  <a:srgbClr val="283442"/>
                </a:solidFill>
                <a:latin typeface="Arial"/>
                <a:cs typeface="Arial"/>
              </a:rPr>
              <a:t>e</a:t>
            </a:r>
            <a:r>
              <a:rPr sz="1750" spc="-4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85" dirty="0">
                <a:solidFill>
                  <a:srgbClr val="283442"/>
                </a:solidFill>
                <a:latin typeface="Arial"/>
                <a:cs typeface="Arial"/>
              </a:rPr>
              <a:t>methodo</a:t>
            </a:r>
            <a:r>
              <a:rPr sz="1750" spc="-33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151A21"/>
                </a:solidFill>
                <a:latin typeface="Arial"/>
                <a:cs typeface="Arial"/>
              </a:rPr>
              <a:t>l</a:t>
            </a:r>
            <a:r>
              <a:rPr sz="1750" spc="50" dirty="0">
                <a:solidFill>
                  <a:srgbClr val="283442"/>
                </a:solidFill>
                <a:latin typeface="Arial"/>
                <a:cs typeface="Arial"/>
              </a:rPr>
              <a:t>ogy</a:t>
            </a:r>
            <a:r>
              <a:rPr sz="1750" spc="-155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90" dirty="0">
                <a:solidFill>
                  <a:srgbClr val="283442"/>
                </a:solidFill>
                <a:latin typeface="Arial"/>
                <a:cs typeface="Arial"/>
              </a:rPr>
              <a:t>for</a:t>
            </a:r>
            <a:r>
              <a:rPr sz="1750" spc="-4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-110" dirty="0">
                <a:solidFill>
                  <a:srgbClr val="283442"/>
                </a:solidFill>
                <a:latin typeface="Arial"/>
                <a:cs typeface="Arial"/>
              </a:rPr>
              <a:t>E</a:t>
            </a:r>
            <a:r>
              <a:rPr sz="1750" spc="-110" dirty="0">
                <a:solidFill>
                  <a:srgbClr val="151A21"/>
                </a:solidFill>
                <a:latin typeface="Arial"/>
                <a:cs typeface="Arial"/>
              </a:rPr>
              <a:t>C </a:t>
            </a:r>
            <a:r>
              <a:rPr sz="1750" spc="105" dirty="0">
                <a:solidFill>
                  <a:srgbClr val="283442"/>
                </a:solidFill>
                <a:latin typeface="Arial"/>
                <a:cs typeface="Arial"/>
              </a:rPr>
              <a:t>method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450">
              <a:latin typeface="Times New Roman"/>
              <a:cs typeface="Times New Roman"/>
            </a:endParaRPr>
          </a:p>
          <a:p>
            <a:pPr marL="401320" marR="161925" indent="-388620">
              <a:lnSpc>
                <a:spcPct val="111500"/>
              </a:lnSpc>
              <a:buClr>
                <a:srgbClr val="234DD8"/>
              </a:buClr>
              <a:buChar char="•"/>
              <a:tabLst>
                <a:tab pos="396875" algn="l"/>
              </a:tabLst>
            </a:pPr>
            <a:r>
              <a:rPr sz="1850" spc="-150" dirty="0">
                <a:solidFill>
                  <a:srgbClr val="283442"/>
                </a:solidFill>
                <a:latin typeface="Times New Roman"/>
                <a:cs typeface="Times New Roman"/>
              </a:rPr>
              <a:t>A</a:t>
            </a:r>
            <a:r>
              <a:rPr sz="1850" spc="45" dirty="0">
                <a:solidFill>
                  <a:srgbClr val="283442"/>
                </a:solidFill>
                <a:latin typeface="Times New Roman"/>
                <a:cs typeface="Times New Roman"/>
              </a:rPr>
              <a:t> </a:t>
            </a:r>
            <a:r>
              <a:rPr sz="1750" spc="95" dirty="0">
                <a:solidFill>
                  <a:srgbClr val="465D70"/>
                </a:solidFill>
                <a:latin typeface="Arial"/>
                <a:cs typeface="Arial"/>
              </a:rPr>
              <a:t>l</a:t>
            </a:r>
            <a:r>
              <a:rPr sz="1750" spc="95" dirty="0">
                <a:solidFill>
                  <a:srgbClr val="283442"/>
                </a:solidFill>
                <a:latin typeface="Arial"/>
                <a:cs typeface="Arial"/>
              </a:rPr>
              <a:t>ot</a:t>
            </a:r>
            <a:r>
              <a:rPr sz="1750" spc="-9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283442"/>
                </a:solidFill>
                <a:latin typeface="Arial"/>
                <a:cs typeface="Arial"/>
              </a:rPr>
              <a:t>of</a:t>
            </a:r>
            <a:r>
              <a:rPr sz="1750" spc="-12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110" dirty="0">
                <a:solidFill>
                  <a:srgbClr val="283442"/>
                </a:solidFill>
                <a:latin typeface="Arial"/>
                <a:cs typeface="Arial"/>
              </a:rPr>
              <a:t>effort</a:t>
            </a:r>
            <a:r>
              <a:rPr sz="1750" spc="-25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-30" dirty="0">
                <a:solidFill>
                  <a:srgbClr val="465D70"/>
                </a:solidFill>
                <a:latin typeface="Arial"/>
                <a:cs typeface="Arial"/>
              </a:rPr>
              <a:t>i</a:t>
            </a:r>
            <a:r>
              <a:rPr sz="1750" spc="-30" dirty="0">
                <a:solidFill>
                  <a:srgbClr val="283442"/>
                </a:solidFill>
                <a:latin typeface="Arial"/>
                <a:cs typeface="Arial"/>
              </a:rPr>
              <a:t>s </a:t>
            </a:r>
            <a:r>
              <a:rPr sz="1750" spc="60" dirty="0">
                <a:solidFill>
                  <a:srgbClr val="151A21"/>
                </a:solidFill>
                <a:latin typeface="Arial"/>
                <a:cs typeface="Arial"/>
              </a:rPr>
              <a:t>b</a:t>
            </a:r>
            <a:r>
              <a:rPr sz="1750" spc="60" dirty="0">
                <a:solidFill>
                  <a:srgbClr val="283442"/>
                </a:solidFill>
                <a:latin typeface="Arial"/>
                <a:cs typeface="Arial"/>
              </a:rPr>
              <a:t>e</a:t>
            </a:r>
            <a:r>
              <a:rPr sz="1750" spc="60" dirty="0">
                <a:solidFill>
                  <a:srgbClr val="151A21"/>
                </a:solidFill>
                <a:latin typeface="Arial"/>
                <a:cs typeface="Arial"/>
              </a:rPr>
              <a:t>i</a:t>
            </a:r>
            <a:r>
              <a:rPr sz="1750" spc="60" dirty="0">
                <a:solidFill>
                  <a:srgbClr val="283442"/>
                </a:solidFill>
                <a:latin typeface="Arial"/>
                <a:cs typeface="Arial"/>
              </a:rPr>
              <a:t>ng</a:t>
            </a:r>
            <a:r>
              <a:rPr sz="1750" spc="-105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35" dirty="0">
                <a:solidFill>
                  <a:srgbClr val="283442"/>
                </a:solidFill>
                <a:latin typeface="Arial"/>
                <a:cs typeface="Arial"/>
              </a:rPr>
              <a:t>p</a:t>
            </a:r>
            <a:r>
              <a:rPr sz="1750" spc="35" dirty="0">
                <a:solidFill>
                  <a:srgbClr val="465D70"/>
                </a:solidFill>
                <a:latin typeface="Arial"/>
                <a:cs typeface="Arial"/>
              </a:rPr>
              <a:t>l</a:t>
            </a:r>
            <a:r>
              <a:rPr sz="1750" spc="35" dirty="0">
                <a:solidFill>
                  <a:srgbClr val="283442"/>
                </a:solidFill>
                <a:latin typeface="Arial"/>
                <a:cs typeface="Arial"/>
              </a:rPr>
              <a:t>aced</a:t>
            </a:r>
            <a:r>
              <a:rPr sz="1750" spc="1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-15" dirty="0">
                <a:solidFill>
                  <a:srgbClr val="151A21"/>
                </a:solidFill>
                <a:latin typeface="Arial"/>
                <a:cs typeface="Arial"/>
              </a:rPr>
              <a:t>b</a:t>
            </a:r>
            <a:r>
              <a:rPr sz="1750" spc="-15" dirty="0">
                <a:solidFill>
                  <a:srgbClr val="283442"/>
                </a:solidFill>
                <a:latin typeface="Arial"/>
                <a:cs typeface="Arial"/>
              </a:rPr>
              <a:t>y</a:t>
            </a:r>
            <a:r>
              <a:rPr sz="1750" spc="3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283442"/>
                </a:solidFill>
                <a:latin typeface="Arial"/>
                <a:cs typeface="Arial"/>
              </a:rPr>
              <a:t>ne</a:t>
            </a:r>
            <a:r>
              <a:rPr sz="1750" spc="55" dirty="0">
                <a:solidFill>
                  <a:srgbClr val="151A21"/>
                </a:solidFill>
                <a:latin typeface="Arial"/>
                <a:cs typeface="Arial"/>
              </a:rPr>
              <a:t>t</a:t>
            </a:r>
            <a:r>
              <a:rPr sz="1750" spc="55" dirty="0">
                <a:solidFill>
                  <a:srgbClr val="283442"/>
                </a:solidFill>
                <a:latin typeface="Arial"/>
                <a:cs typeface="Arial"/>
              </a:rPr>
              <a:t>wor</a:t>
            </a:r>
            <a:r>
              <a:rPr sz="1750" spc="-26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-60" dirty="0">
                <a:solidFill>
                  <a:srgbClr val="151A21"/>
                </a:solidFill>
                <a:latin typeface="Arial"/>
                <a:cs typeface="Arial"/>
              </a:rPr>
              <a:t>k</a:t>
            </a:r>
            <a:r>
              <a:rPr sz="1750" spc="-60" dirty="0">
                <a:solidFill>
                  <a:srgbClr val="283442"/>
                </a:solidFill>
                <a:latin typeface="Arial"/>
                <a:cs typeface="Arial"/>
              </a:rPr>
              <a:t>s  </a:t>
            </a:r>
            <a:r>
              <a:rPr sz="1750" spc="55" dirty="0">
                <a:solidFill>
                  <a:srgbClr val="283442"/>
                </a:solidFill>
                <a:latin typeface="Arial"/>
                <a:cs typeface="Arial"/>
              </a:rPr>
              <a:t>(e.g.,F</a:t>
            </a:r>
            <a:r>
              <a:rPr sz="1750" spc="55" dirty="0">
                <a:solidFill>
                  <a:srgbClr val="151A21"/>
                </a:solidFill>
                <a:latin typeface="Arial"/>
                <a:cs typeface="Arial"/>
              </a:rPr>
              <a:t>l</a:t>
            </a:r>
            <a:r>
              <a:rPr sz="1750" spc="55" dirty="0">
                <a:solidFill>
                  <a:srgbClr val="283442"/>
                </a:solidFill>
                <a:latin typeface="Arial"/>
                <a:cs typeface="Arial"/>
              </a:rPr>
              <a:t>uxnet)</a:t>
            </a:r>
            <a:r>
              <a:rPr sz="1750" spc="-35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100" dirty="0">
                <a:solidFill>
                  <a:srgbClr val="283442"/>
                </a:solidFill>
                <a:latin typeface="Arial"/>
                <a:cs typeface="Arial"/>
              </a:rPr>
              <a:t>to</a:t>
            </a:r>
            <a:r>
              <a:rPr sz="1750" spc="-15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55" dirty="0">
                <a:solidFill>
                  <a:srgbClr val="283442"/>
                </a:solidFill>
                <a:latin typeface="Arial"/>
                <a:cs typeface="Arial"/>
              </a:rPr>
              <a:t>un</a:t>
            </a:r>
            <a:r>
              <a:rPr sz="1750" spc="55" dirty="0">
                <a:solidFill>
                  <a:srgbClr val="151A21"/>
                </a:solidFill>
                <a:latin typeface="Arial"/>
                <a:cs typeface="Arial"/>
              </a:rPr>
              <a:t>i</a:t>
            </a:r>
            <a:r>
              <a:rPr sz="1750" spc="55" dirty="0">
                <a:solidFill>
                  <a:srgbClr val="283442"/>
                </a:solidFill>
                <a:latin typeface="Arial"/>
                <a:cs typeface="Arial"/>
              </a:rPr>
              <a:t>fy</a:t>
            </a:r>
            <a:r>
              <a:rPr sz="1750" spc="-8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283442"/>
                </a:solidFill>
                <a:latin typeface="Arial"/>
                <a:cs typeface="Arial"/>
              </a:rPr>
              <a:t>var</a:t>
            </a:r>
            <a:r>
              <a:rPr sz="1750" spc="50" dirty="0">
                <a:solidFill>
                  <a:srgbClr val="465D70"/>
                </a:solidFill>
                <a:latin typeface="Arial"/>
                <a:cs typeface="Arial"/>
              </a:rPr>
              <a:t>i</a:t>
            </a:r>
            <a:r>
              <a:rPr sz="1750" spc="50" dirty="0">
                <a:solidFill>
                  <a:srgbClr val="283442"/>
                </a:solidFill>
                <a:latin typeface="Arial"/>
                <a:cs typeface="Arial"/>
              </a:rPr>
              <a:t>ous</a:t>
            </a:r>
            <a:r>
              <a:rPr sz="1750" spc="-105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15" dirty="0">
                <a:solidFill>
                  <a:srgbClr val="283442"/>
                </a:solidFill>
                <a:latin typeface="Arial"/>
                <a:cs typeface="Arial"/>
              </a:rPr>
              <a:t>approaches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450">
              <a:latin typeface="Times New Roman"/>
              <a:cs typeface="Times New Roman"/>
            </a:endParaRPr>
          </a:p>
          <a:p>
            <a:pPr marL="396240" marR="5080" indent="-383540">
              <a:lnSpc>
                <a:spcPct val="116599"/>
              </a:lnSpc>
              <a:buClr>
                <a:srgbClr val="234DD8"/>
              </a:buClr>
              <a:buChar char="•"/>
              <a:tabLst>
                <a:tab pos="406400" algn="l"/>
              </a:tabLst>
            </a:pPr>
            <a:r>
              <a:rPr sz="1750" spc="45" dirty="0">
                <a:solidFill>
                  <a:srgbClr val="283442"/>
                </a:solidFill>
                <a:latin typeface="Arial"/>
                <a:cs typeface="Arial"/>
              </a:rPr>
              <a:t>Here </a:t>
            </a:r>
            <a:r>
              <a:rPr sz="1750" spc="55" dirty="0">
                <a:solidFill>
                  <a:srgbClr val="283442"/>
                </a:solidFill>
                <a:latin typeface="Arial"/>
                <a:cs typeface="Arial"/>
              </a:rPr>
              <a:t>we </a:t>
            </a:r>
            <a:r>
              <a:rPr sz="1750" spc="45" dirty="0">
                <a:solidFill>
                  <a:srgbClr val="283442"/>
                </a:solidFill>
                <a:latin typeface="Arial"/>
                <a:cs typeface="Arial"/>
              </a:rPr>
              <a:t>present one </a:t>
            </a:r>
            <a:r>
              <a:rPr sz="1750" spc="75" dirty="0">
                <a:solidFill>
                  <a:srgbClr val="283442"/>
                </a:solidFill>
                <a:latin typeface="Arial"/>
                <a:cs typeface="Arial"/>
              </a:rPr>
              <a:t>of </a:t>
            </a:r>
            <a:r>
              <a:rPr sz="1750" spc="70" dirty="0">
                <a:solidFill>
                  <a:srgbClr val="283442"/>
                </a:solidFill>
                <a:latin typeface="Arial"/>
                <a:cs typeface="Arial"/>
              </a:rPr>
              <a:t>the </a:t>
            </a:r>
            <a:r>
              <a:rPr sz="1750" spc="65" dirty="0">
                <a:solidFill>
                  <a:srgbClr val="283442"/>
                </a:solidFill>
                <a:latin typeface="Arial"/>
                <a:cs typeface="Arial"/>
              </a:rPr>
              <a:t>conventiona</a:t>
            </a:r>
            <a:r>
              <a:rPr sz="1750" spc="65" dirty="0">
                <a:solidFill>
                  <a:srgbClr val="151A21"/>
                </a:solidFill>
                <a:latin typeface="Arial"/>
                <a:cs typeface="Arial"/>
              </a:rPr>
              <a:t>l  </a:t>
            </a:r>
            <a:r>
              <a:rPr sz="1750" spc="15" dirty="0">
                <a:solidFill>
                  <a:srgbClr val="283442"/>
                </a:solidFill>
                <a:latin typeface="Arial"/>
                <a:cs typeface="Arial"/>
              </a:rPr>
              <a:t>ways</a:t>
            </a:r>
            <a:r>
              <a:rPr sz="1750" spc="-5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114" dirty="0">
                <a:solidFill>
                  <a:srgbClr val="283442"/>
                </a:solidFill>
                <a:latin typeface="Arial"/>
                <a:cs typeface="Arial"/>
              </a:rPr>
              <a:t>of</a:t>
            </a:r>
            <a:r>
              <a:rPr sz="1750" spc="-5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80" dirty="0">
                <a:solidFill>
                  <a:srgbClr val="283442"/>
                </a:solidFill>
                <a:latin typeface="Arial"/>
                <a:cs typeface="Arial"/>
              </a:rPr>
              <a:t>imp</a:t>
            </a:r>
            <a:r>
              <a:rPr sz="1750" spc="80" dirty="0">
                <a:solidFill>
                  <a:srgbClr val="151A21"/>
                </a:solidFill>
                <a:latin typeface="Arial"/>
                <a:cs typeface="Arial"/>
              </a:rPr>
              <a:t>l</a:t>
            </a:r>
            <a:r>
              <a:rPr sz="1750" spc="80" dirty="0">
                <a:solidFill>
                  <a:srgbClr val="283442"/>
                </a:solidFill>
                <a:latin typeface="Arial"/>
                <a:cs typeface="Arial"/>
              </a:rPr>
              <a:t>ement</a:t>
            </a:r>
            <a:r>
              <a:rPr sz="1750" spc="-33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465D70"/>
                </a:solidFill>
                <a:latin typeface="Arial"/>
                <a:cs typeface="Arial"/>
              </a:rPr>
              <a:t>i</a:t>
            </a:r>
            <a:r>
              <a:rPr sz="1750" spc="70" dirty="0">
                <a:solidFill>
                  <a:srgbClr val="283442"/>
                </a:solidFill>
                <a:latin typeface="Arial"/>
                <a:cs typeface="Arial"/>
              </a:rPr>
              <a:t>ng</a:t>
            </a:r>
            <a:r>
              <a:rPr sz="1750" spc="-120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70" dirty="0">
                <a:solidFill>
                  <a:srgbClr val="384859"/>
                </a:solidFill>
                <a:latin typeface="Arial"/>
                <a:cs typeface="Arial"/>
              </a:rPr>
              <a:t>the</a:t>
            </a:r>
            <a:r>
              <a:rPr sz="1750" spc="-5" dirty="0">
                <a:solidFill>
                  <a:srgbClr val="384859"/>
                </a:solidFill>
                <a:latin typeface="Arial"/>
                <a:cs typeface="Arial"/>
              </a:rPr>
              <a:t> </a:t>
            </a:r>
            <a:r>
              <a:rPr sz="1750" spc="25" dirty="0">
                <a:solidFill>
                  <a:srgbClr val="283442"/>
                </a:solidFill>
                <a:latin typeface="Arial"/>
                <a:cs typeface="Arial"/>
              </a:rPr>
              <a:t>Eddy</a:t>
            </a:r>
            <a:r>
              <a:rPr sz="1750" spc="-155" dirty="0">
                <a:solidFill>
                  <a:srgbClr val="283442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283442"/>
                </a:solidFill>
                <a:latin typeface="Arial"/>
                <a:cs typeface="Arial"/>
              </a:rPr>
              <a:t>Covariance  </a:t>
            </a:r>
            <a:r>
              <a:rPr sz="1750" spc="105" dirty="0">
                <a:solidFill>
                  <a:srgbClr val="283442"/>
                </a:solidFill>
                <a:latin typeface="Arial"/>
                <a:cs typeface="Arial"/>
              </a:rPr>
              <a:t>method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9504" y="1010411"/>
            <a:ext cx="562355" cy="24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0732" y="1010411"/>
            <a:ext cx="978408" cy="24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0347" y="900683"/>
            <a:ext cx="2061972" cy="356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1572768"/>
            <a:ext cx="8266176" cy="3648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086" y="845819"/>
            <a:ext cx="0" cy="6154420"/>
          </a:xfrm>
          <a:custGeom>
            <a:avLst/>
            <a:gdLst/>
            <a:ahLst/>
            <a:cxnLst/>
            <a:rect l="l" t="t" r="r" b="b"/>
            <a:pathLst>
              <a:path h="6154420">
                <a:moveTo>
                  <a:pt x="0" y="6153911"/>
                </a:moveTo>
                <a:lnTo>
                  <a:pt x="0" y="0"/>
                </a:lnTo>
              </a:path>
            </a:pathLst>
          </a:custGeom>
          <a:ln w="50292">
            <a:solidFill>
              <a:srgbClr val="4F6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8309" y="845819"/>
            <a:ext cx="0" cy="6154420"/>
          </a:xfrm>
          <a:custGeom>
            <a:avLst/>
            <a:gdLst/>
            <a:ahLst/>
            <a:cxnLst/>
            <a:rect l="l" t="t" r="r" b="b"/>
            <a:pathLst>
              <a:path h="6154420">
                <a:moveTo>
                  <a:pt x="0" y="6153912"/>
                </a:moveTo>
                <a:lnTo>
                  <a:pt x="0" y="0"/>
                </a:lnTo>
              </a:path>
            </a:pathLst>
          </a:custGeom>
          <a:ln w="50292">
            <a:solidFill>
              <a:srgbClr val="4F6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4342" y="557783"/>
            <a:ext cx="0" cy="6762115"/>
          </a:xfrm>
          <a:custGeom>
            <a:avLst/>
            <a:gdLst/>
            <a:ahLst/>
            <a:cxnLst/>
            <a:rect l="l" t="t" r="r" b="b"/>
            <a:pathLst>
              <a:path h="6762115">
                <a:moveTo>
                  <a:pt x="0" y="6761988"/>
                </a:moveTo>
                <a:lnTo>
                  <a:pt x="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" y="868680"/>
            <a:ext cx="8700770" cy="0"/>
          </a:xfrm>
          <a:custGeom>
            <a:avLst/>
            <a:gdLst/>
            <a:ahLst/>
            <a:cxnLst/>
            <a:rect l="l" t="t" r="r" b="b"/>
            <a:pathLst>
              <a:path w="8700770">
                <a:moveTo>
                  <a:pt x="0" y="0"/>
                </a:moveTo>
                <a:lnTo>
                  <a:pt x="8700516" y="0"/>
                </a:lnTo>
              </a:path>
            </a:pathLst>
          </a:custGeom>
          <a:ln w="45720">
            <a:solidFill>
              <a:srgbClr val="4B6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" y="6976871"/>
            <a:ext cx="8700770" cy="0"/>
          </a:xfrm>
          <a:custGeom>
            <a:avLst/>
            <a:gdLst/>
            <a:ahLst/>
            <a:cxnLst/>
            <a:rect l="l" t="t" r="r" b="b"/>
            <a:pathLst>
              <a:path w="8700770">
                <a:moveTo>
                  <a:pt x="0" y="0"/>
                </a:moveTo>
                <a:lnTo>
                  <a:pt x="8700516" y="0"/>
                </a:lnTo>
              </a:path>
            </a:pathLst>
          </a:custGeom>
          <a:ln w="45720">
            <a:solidFill>
              <a:srgbClr val="4B6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57732" y="1687576"/>
            <a:ext cx="92011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70560" algn="l"/>
              </a:tabLst>
            </a:pPr>
            <a:r>
              <a:rPr sz="2300" spc="180" dirty="0">
                <a:solidFill>
                  <a:srgbClr val="7721B3"/>
                </a:solidFill>
                <a:latin typeface="Arial"/>
                <a:cs typeface="Arial"/>
              </a:rPr>
              <a:t>WI	</a:t>
            </a:r>
            <a:r>
              <a:rPr sz="2300" spc="195" dirty="0">
                <a:solidFill>
                  <a:srgbClr val="7721B3"/>
                </a:solidFill>
                <a:latin typeface="Arial"/>
                <a:cs typeface="Arial"/>
              </a:rPr>
              <a:t>D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9463" y="5535676"/>
            <a:ext cx="7452359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 indent="-219075">
              <a:lnSpc>
                <a:spcPct val="100000"/>
              </a:lnSpc>
              <a:buClr>
                <a:srgbClr val="5D188C"/>
              </a:buClr>
              <a:buChar char="•"/>
              <a:tabLst>
                <a:tab pos="236854" algn="l"/>
              </a:tabLst>
            </a:pPr>
            <a:r>
              <a:rPr sz="1700" spc="120" dirty="0">
                <a:solidFill>
                  <a:srgbClr val="2D4159"/>
                </a:solidFill>
                <a:latin typeface="Arial"/>
                <a:cs typeface="Arial"/>
              </a:rPr>
              <a:t>Ai</a:t>
            </a:r>
            <a:r>
              <a:rPr sz="1700" spc="120" dirty="0">
                <a:solidFill>
                  <a:srgbClr val="18212B"/>
                </a:solidFill>
                <a:latin typeface="Arial"/>
                <a:cs typeface="Arial"/>
              </a:rPr>
              <a:t>r</a:t>
            </a:r>
            <a:r>
              <a:rPr sz="1700" spc="120" dirty="0">
                <a:solidFill>
                  <a:srgbClr val="2D4159"/>
                </a:solidFill>
                <a:latin typeface="Arial"/>
                <a:cs typeface="Arial"/>
              </a:rPr>
              <a:t>flow</a:t>
            </a:r>
            <a:r>
              <a:rPr sz="1700" spc="-13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D4159"/>
                </a:solidFill>
                <a:latin typeface="Arial"/>
                <a:cs typeface="Arial"/>
              </a:rPr>
              <a:t>can</a:t>
            </a:r>
            <a:r>
              <a:rPr sz="1700" spc="-185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D4159"/>
                </a:solidFill>
                <a:latin typeface="Arial"/>
                <a:cs typeface="Arial"/>
              </a:rPr>
              <a:t>be</a:t>
            </a:r>
            <a:r>
              <a:rPr sz="1700" spc="-105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D4159"/>
                </a:solidFill>
                <a:latin typeface="Arial"/>
                <a:cs typeface="Arial"/>
              </a:rPr>
              <a:t>imagined</a:t>
            </a:r>
            <a:r>
              <a:rPr sz="1700" spc="-25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D4159"/>
                </a:solidFill>
                <a:latin typeface="Arial"/>
                <a:cs typeface="Arial"/>
              </a:rPr>
              <a:t>as</a:t>
            </a:r>
            <a:r>
              <a:rPr sz="1700" spc="-18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D4159"/>
                </a:solidFill>
                <a:latin typeface="Arial"/>
                <a:cs typeface="Arial"/>
              </a:rPr>
              <a:t>a</a:t>
            </a:r>
            <a:r>
              <a:rPr sz="1700" spc="-175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95" dirty="0">
                <a:solidFill>
                  <a:srgbClr val="2D4159"/>
                </a:solidFill>
                <a:latin typeface="Arial"/>
                <a:cs typeface="Arial"/>
              </a:rPr>
              <a:t>hori</a:t>
            </a:r>
            <a:r>
              <a:rPr sz="1700" spc="95" dirty="0">
                <a:solidFill>
                  <a:srgbClr val="18212B"/>
                </a:solidFill>
                <a:latin typeface="Arial"/>
                <a:cs typeface="Arial"/>
              </a:rPr>
              <a:t>z</a:t>
            </a:r>
            <a:r>
              <a:rPr sz="1700" spc="95" dirty="0">
                <a:solidFill>
                  <a:srgbClr val="2D4159"/>
                </a:solidFill>
                <a:latin typeface="Arial"/>
                <a:cs typeface="Arial"/>
              </a:rPr>
              <a:t>on</a:t>
            </a:r>
            <a:r>
              <a:rPr sz="1700" spc="95" dirty="0">
                <a:solidFill>
                  <a:srgbClr val="18212B"/>
                </a:solidFill>
                <a:latin typeface="Arial"/>
                <a:cs typeface="Arial"/>
              </a:rPr>
              <a:t>t</a:t>
            </a:r>
            <a:r>
              <a:rPr sz="1700" spc="95" dirty="0">
                <a:solidFill>
                  <a:srgbClr val="2D4159"/>
                </a:solidFill>
                <a:latin typeface="Arial"/>
                <a:cs typeface="Arial"/>
              </a:rPr>
              <a:t>a</a:t>
            </a:r>
            <a:r>
              <a:rPr sz="1700" spc="95" dirty="0">
                <a:solidFill>
                  <a:srgbClr val="496079"/>
                </a:solidFill>
                <a:latin typeface="Arial"/>
                <a:cs typeface="Arial"/>
              </a:rPr>
              <a:t>l</a:t>
            </a:r>
            <a:r>
              <a:rPr sz="1700" spc="95" dirty="0">
                <a:solidFill>
                  <a:srgbClr val="2D4159"/>
                </a:solidFill>
                <a:latin typeface="Arial"/>
                <a:cs typeface="Arial"/>
              </a:rPr>
              <a:t>flow</a:t>
            </a:r>
            <a:r>
              <a:rPr sz="1700" spc="-14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114" dirty="0">
                <a:solidFill>
                  <a:srgbClr val="2D4159"/>
                </a:solidFill>
                <a:latin typeface="Arial"/>
                <a:cs typeface="Arial"/>
              </a:rPr>
              <a:t>of</a:t>
            </a:r>
            <a:r>
              <a:rPr sz="1700" spc="-165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D4159"/>
                </a:solidFill>
                <a:latin typeface="Arial"/>
                <a:cs typeface="Arial"/>
              </a:rPr>
              <a:t>numerous</a:t>
            </a:r>
            <a:r>
              <a:rPr sz="1700" spc="-15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110" dirty="0">
                <a:solidFill>
                  <a:srgbClr val="2D4159"/>
                </a:solidFill>
                <a:latin typeface="Arial"/>
                <a:cs typeface="Arial"/>
              </a:rPr>
              <a:t>rotat</a:t>
            </a:r>
            <a:r>
              <a:rPr sz="1700" spc="110" dirty="0">
                <a:solidFill>
                  <a:srgbClr val="496079"/>
                </a:solidFill>
                <a:latin typeface="Arial"/>
                <a:cs typeface="Arial"/>
              </a:rPr>
              <a:t>i</a:t>
            </a:r>
            <a:r>
              <a:rPr sz="1700" spc="110" dirty="0">
                <a:solidFill>
                  <a:srgbClr val="2D4159"/>
                </a:solidFill>
                <a:latin typeface="Arial"/>
                <a:cs typeface="Arial"/>
              </a:rPr>
              <a:t>ng</a:t>
            </a:r>
            <a:r>
              <a:rPr sz="1700" spc="-225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D4159"/>
                </a:solidFill>
                <a:latin typeface="Arial"/>
                <a:cs typeface="Arial"/>
              </a:rPr>
              <a:t>edd</a:t>
            </a:r>
            <a:r>
              <a:rPr sz="1700" spc="5" dirty="0">
                <a:solidFill>
                  <a:srgbClr val="18212B"/>
                </a:solidFill>
                <a:latin typeface="Arial"/>
                <a:cs typeface="Arial"/>
              </a:rPr>
              <a:t>i</a:t>
            </a:r>
            <a:r>
              <a:rPr sz="1700" spc="5" dirty="0">
                <a:solidFill>
                  <a:srgbClr val="2D4159"/>
                </a:solidFill>
                <a:latin typeface="Arial"/>
                <a:cs typeface="Arial"/>
              </a:rPr>
              <a:t>es</a:t>
            </a:r>
            <a:endParaRPr sz="1700">
              <a:latin typeface="Arial"/>
              <a:cs typeface="Arial"/>
            </a:endParaRPr>
          </a:p>
          <a:p>
            <a:pPr marL="254635" indent="-237490">
              <a:lnSpc>
                <a:spcPct val="100000"/>
              </a:lnSpc>
              <a:spcBef>
                <a:spcPts val="1160"/>
              </a:spcBef>
              <a:buClr>
                <a:srgbClr val="5D188C"/>
              </a:buClr>
              <a:buChar char="•"/>
              <a:tabLst>
                <a:tab pos="255270" algn="l"/>
              </a:tabLst>
            </a:pPr>
            <a:r>
              <a:rPr sz="1700" spc="-5" dirty="0">
                <a:solidFill>
                  <a:srgbClr val="2D4159"/>
                </a:solidFill>
                <a:latin typeface="Arial"/>
                <a:cs typeface="Arial"/>
              </a:rPr>
              <a:t>Each</a:t>
            </a:r>
            <a:r>
              <a:rPr sz="1700" spc="-32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2D4159"/>
                </a:solidFill>
                <a:latin typeface="Arial"/>
                <a:cs typeface="Arial"/>
              </a:rPr>
              <a:t>eddy</a:t>
            </a:r>
            <a:r>
              <a:rPr sz="1700" spc="-155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D4159"/>
                </a:solidFill>
                <a:latin typeface="Arial"/>
                <a:cs typeface="Arial"/>
              </a:rPr>
              <a:t>has</a:t>
            </a:r>
            <a:r>
              <a:rPr sz="1700" spc="-29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2D4159"/>
                </a:solidFill>
                <a:latin typeface="Arial"/>
                <a:cs typeface="Arial"/>
              </a:rPr>
              <a:t>3-D</a:t>
            </a:r>
            <a:r>
              <a:rPr sz="1700" spc="-26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80" dirty="0">
                <a:solidFill>
                  <a:srgbClr val="2D4159"/>
                </a:solidFill>
                <a:latin typeface="Arial"/>
                <a:cs typeface="Arial"/>
              </a:rPr>
              <a:t>components,including</a:t>
            </a:r>
            <a:r>
              <a:rPr sz="1700" spc="-28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D4159"/>
                </a:solidFill>
                <a:latin typeface="Arial"/>
                <a:cs typeface="Arial"/>
              </a:rPr>
              <a:t>a</a:t>
            </a:r>
            <a:r>
              <a:rPr sz="1700" spc="-24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2D4159"/>
                </a:solidFill>
                <a:latin typeface="Arial"/>
                <a:cs typeface="Arial"/>
              </a:rPr>
              <a:t>vert</a:t>
            </a:r>
            <a:r>
              <a:rPr sz="1700" spc="50" dirty="0">
                <a:solidFill>
                  <a:srgbClr val="18212B"/>
                </a:solidFill>
                <a:latin typeface="Arial"/>
                <a:cs typeface="Arial"/>
              </a:rPr>
              <a:t>i</a:t>
            </a:r>
            <a:r>
              <a:rPr sz="1700" spc="50" dirty="0">
                <a:solidFill>
                  <a:srgbClr val="2D4159"/>
                </a:solidFill>
                <a:latin typeface="Arial"/>
                <a:cs typeface="Arial"/>
              </a:rPr>
              <a:t>cal</a:t>
            </a:r>
            <a:r>
              <a:rPr sz="1700" spc="-229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140" dirty="0">
                <a:solidFill>
                  <a:srgbClr val="2D4159"/>
                </a:solidFill>
                <a:latin typeface="Arial"/>
                <a:cs typeface="Arial"/>
              </a:rPr>
              <a:t>w</a:t>
            </a:r>
            <a:r>
              <a:rPr sz="1700" spc="140" dirty="0">
                <a:solidFill>
                  <a:srgbClr val="496079"/>
                </a:solidFill>
                <a:latin typeface="Arial"/>
                <a:cs typeface="Arial"/>
              </a:rPr>
              <a:t>i</a:t>
            </a:r>
            <a:r>
              <a:rPr sz="1700" spc="140" dirty="0">
                <a:solidFill>
                  <a:srgbClr val="2D4159"/>
                </a:solidFill>
                <a:latin typeface="Arial"/>
                <a:cs typeface="Arial"/>
              </a:rPr>
              <a:t>nd</a:t>
            </a:r>
            <a:r>
              <a:rPr sz="1700" spc="-315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2D4159"/>
                </a:solidFill>
                <a:latin typeface="Arial"/>
                <a:cs typeface="Arial"/>
              </a:rPr>
              <a:t>component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700" spc="865" dirty="0">
                <a:solidFill>
                  <a:srgbClr val="5D188C"/>
                </a:solidFill>
                <a:latin typeface="Arial"/>
                <a:cs typeface="Arial"/>
              </a:rPr>
              <a:t>•</a:t>
            </a:r>
            <a:r>
              <a:rPr sz="1700" spc="-325" dirty="0">
                <a:solidFill>
                  <a:srgbClr val="5D188C"/>
                </a:solidFill>
                <a:latin typeface="Arial"/>
                <a:cs typeface="Arial"/>
              </a:rPr>
              <a:t> </a:t>
            </a:r>
            <a:r>
              <a:rPr sz="1700" spc="90" dirty="0">
                <a:solidFill>
                  <a:srgbClr val="2D4159"/>
                </a:solidFill>
                <a:latin typeface="Arial"/>
                <a:cs typeface="Arial"/>
              </a:rPr>
              <a:t>The</a:t>
            </a:r>
            <a:r>
              <a:rPr sz="1700" spc="-25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90" dirty="0">
                <a:solidFill>
                  <a:srgbClr val="2D4159"/>
                </a:solidFill>
                <a:latin typeface="Arial"/>
                <a:cs typeface="Arial"/>
              </a:rPr>
              <a:t>d</a:t>
            </a:r>
            <a:r>
              <a:rPr sz="1700" spc="90" dirty="0">
                <a:solidFill>
                  <a:srgbClr val="496079"/>
                </a:solidFill>
                <a:latin typeface="Arial"/>
                <a:cs typeface="Arial"/>
              </a:rPr>
              <a:t>i</a:t>
            </a:r>
            <a:r>
              <a:rPr sz="1700" spc="90" dirty="0">
                <a:solidFill>
                  <a:srgbClr val="2D4159"/>
                </a:solidFill>
                <a:latin typeface="Arial"/>
                <a:cs typeface="Arial"/>
              </a:rPr>
              <a:t>agram</a:t>
            </a:r>
            <a:r>
              <a:rPr sz="1700" spc="-235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2D4159"/>
                </a:solidFill>
                <a:latin typeface="Arial"/>
                <a:cs typeface="Arial"/>
              </a:rPr>
              <a:t>looks</a:t>
            </a:r>
            <a:r>
              <a:rPr sz="1700" spc="-285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2D4159"/>
                </a:solidFill>
                <a:latin typeface="Arial"/>
                <a:cs typeface="Arial"/>
              </a:rPr>
              <a:t>chaotic</a:t>
            </a:r>
            <a:r>
              <a:rPr sz="1700" spc="-165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100" dirty="0">
                <a:solidFill>
                  <a:srgbClr val="384F6E"/>
                </a:solidFill>
                <a:latin typeface="Arial"/>
                <a:cs typeface="Arial"/>
              </a:rPr>
              <a:t>but</a:t>
            </a:r>
            <a:r>
              <a:rPr sz="1700" spc="-185" dirty="0">
                <a:solidFill>
                  <a:srgbClr val="384F6E"/>
                </a:solidFill>
                <a:latin typeface="Arial"/>
                <a:cs typeface="Arial"/>
              </a:rPr>
              <a:t> </a:t>
            </a:r>
            <a:r>
              <a:rPr sz="1700" spc="80" dirty="0">
                <a:solidFill>
                  <a:srgbClr val="2D4159"/>
                </a:solidFill>
                <a:latin typeface="Arial"/>
                <a:cs typeface="Arial"/>
              </a:rPr>
              <a:t>componentscan</a:t>
            </a:r>
            <a:r>
              <a:rPr sz="1700" spc="-33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384F6E"/>
                </a:solidFill>
                <a:latin typeface="Arial"/>
                <a:cs typeface="Arial"/>
              </a:rPr>
              <a:t>be</a:t>
            </a:r>
            <a:r>
              <a:rPr sz="1700" spc="65" dirty="0">
                <a:solidFill>
                  <a:srgbClr val="2D4159"/>
                </a:solidFill>
                <a:latin typeface="Arial"/>
                <a:cs typeface="Arial"/>
              </a:rPr>
              <a:t>measured</a:t>
            </a:r>
            <a:r>
              <a:rPr sz="1700" spc="-33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150" dirty="0">
                <a:solidFill>
                  <a:srgbClr val="2D4159"/>
                </a:solidFill>
                <a:latin typeface="Arial"/>
                <a:cs typeface="Arial"/>
              </a:rPr>
              <a:t>from</a:t>
            </a:r>
            <a:r>
              <a:rPr sz="1700" spc="-320" dirty="0">
                <a:solidFill>
                  <a:srgbClr val="2D4159"/>
                </a:solidFill>
                <a:latin typeface="Arial"/>
                <a:cs typeface="Arial"/>
              </a:rPr>
              <a:t> </a:t>
            </a:r>
            <a:r>
              <a:rPr sz="1700" spc="135" dirty="0">
                <a:solidFill>
                  <a:srgbClr val="2D4159"/>
                </a:solidFill>
                <a:latin typeface="Arial"/>
                <a:cs typeface="Arial"/>
              </a:rPr>
              <a:t>tower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8920" y="790955"/>
            <a:ext cx="1673351" cy="356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3752" y="900683"/>
            <a:ext cx="1175003" cy="24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1951" y="2304288"/>
            <a:ext cx="466344" cy="708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1548" y="2304288"/>
            <a:ext cx="443483" cy="43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4767" y="704088"/>
            <a:ext cx="978408" cy="4434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1032" y="2304288"/>
            <a:ext cx="1760220" cy="1476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532" y="731519"/>
            <a:ext cx="0" cy="6254750"/>
          </a:xfrm>
          <a:custGeom>
            <a:avLst/>
            <a:gdLst/>
            <a:ahLst/>
            <a:cxnLst/>
            <a:rect l="l" t="t" r="r" b="b"/>
            <a:pathLst>
              <a:path h="6254750">
                <a:moveTo>
                  <a:pt x="0" y="6254496"/>
                </a:moveTo>
                <a:lnTo>
                  <a:pt x="0" y="0"/>
                </a:lnTo>
              </a:path>
            </a:pathLst>
          </a:custGeom>
          <a:ln w="45720">
            <a:solidFill>
              <a:srgbClr val="4F6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2097" y="4192523"/>
            <a:ext cx="0" cy="2277110"/>
          </a:xfrm>
          <a:custGeom>
            <a:avLst/>
            <a:gdLst/>
            <a:ahLst/>
            <a:cxnLst/>
            <a:rect l="l" t="t" r="r" b="b"/>
            <a:pathLst>
              <a:path h="2277110">
                <a:moveTo>
                  <a:pt x="0" y="2276855"/>
                </a:moveTo>
                <a:lnTo>
                  <a:pt x="0" y="0"/>
                </a:lnTo>
              </a:path>
            </a:pathLst>
          </a:custGeom>
          <a:ln w="13716">
            <a:solidFill>
              <a:srgbClr val="577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61704" y="731519"/>
            <a:ext cx="0" cy="6254750"/>
          </a:xfrm>
          <a:custGeom>
            <a:avLst/>
            <a:gdLst/>
            <a:ahLst/>
            <a:cxnLst/>
            <a:rect l="l" t="t" r="r" b="b"/>
            <a:pathLst>
              <a:path h="6254750">
                <a:moveTo>
                  <a:pt x="0" y="6254496"/>
                </a:moveTo>
                <a:lnTo>
                  <a:pt x="0" y="0"/>
                </a:lnTo>
              </a:path>
            </a:pathLst>
          </a:custGeom>
          <a:ln w="45720">
            <a:solidFill>
              <a:srgbClr val="4B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672" y="756666"/>
            <a:ext cx="8143240" cy="0"/>
          </a:xfrm>
          <a:custGeom>
            <a:avLst/>
            <a:gdLst/>
            <a:ahLst/>
            <a:cxnLst/>
            <a:rect l="l" t="t" r="r" b="b"/>
            <a:pathLst>
              <a:path w="8143240">
                <a:moveTo>
                  <a:pt x="0" y="0"/>
                </a:moveTo>
                <a:lnTo>
                  <a:pt x="8142732" y="0"/>
                </a:lnTo>
              </a:path>
            </a:pathLst>
          </a:custGeom>
          <a:ln w="50292">
            <a:solidFill>
              <a:srgbClr val="4B6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9755" y="3824478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>
                <a:moveTo>
                  <a:pt x="0" y="0"/>
                </a:moveTo>
                <a:lnTo>
                  <a:pt x="374904" y="0"/>
                </a:lnTo>
              </a:path>
            </a:pathLst>
          </a:custGeom>
          <a:ln w="18288">
            <a:solidFill>
              <a:srgbClr val="6077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8004" y="4197096"/>
            <a:ext cx="5331460" cy="0"/>
          </a:xfrm>
          <a:custGeom>
            <a:avLst/>
            <a:gdLst/>
            <a:ahLst/>
            <a:cxnLst/>
            <a:rect l="l" t="t" r="r" b="b"/>
            <a:pathLst>
              <a:path w="5331459">
                <a:moveTo>
                  <a:pt x="0" y="0"/>
                </a:moveTo>
                <a:lnTo>
                  <a:pt x="5330951" y="0"/>
                </a:lnTo>
              </a:path>
            </a:pathLst>
          </a:custGeom>
          <a:ln w="18288">
            <a:solidFill>
              <a:srgbClr val="6B87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18004" y="6462521"/>
            <a:ext cx="5331460" cy="0"/>
          </a:xfrm>
          <a:custGeom>
            <a:avLst/>
            <a:gdLst/>
            <a:ahLst/>
            <a:cxnLst/>
            <a:rect l="l" t="t" r="r" b="b"/>
            <a:pathLst>
              <a:path w="5331459">
                <a:moveTo>
                  <a:pt x="0" y="0"/>
                </a:moveTo>
                <a:lnTo>
                  <a:pt x="5330951" y="0"/>
                </a:lnTo>
              </a:path>
            </a:pathLst>
          </a:custGeom>
          <a:ln w="13716">
            <a:solidFill>
              <a:srgbClr val="4F6B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672" y="6960869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>
                <a:moveTo>
                  <a:pt x="0" y="0"/>
                </a:moveTo>
                <a:lnTo>
                  <a:pt x="8279892" y="0"/>
                </a:lnTo>
              </a:path>
            </a:pathLst>
          </a:custGeom>
          <a:ln w="50292">
            <a:solidFill>
              <a:srgbClr val="546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4811" y="2770632"/>
            <a:ext cx="0" cy="347980"/>
          </a:xfrm>
          <a:custGeom>
            <a:avLst/>
            <a:gdLst/>
            <a:ahLst/>
            <a:cxnLst/>
            <a:rect l="l" t="t" r="r" b="b"/>
            <a:pathLst>
              <a:path h="347980">
                <a:moveTo>
                  <a:pt x="0" y="347472"/>
                </a:moveTo>
                <a:lnTo>
                  <a:pt x="0" y="0"/>
                </a:lnTo>
              </a:path>
            </a:pathLst>
          </a:custGeom>
          <a:ln w="18288">
            <a:solidFill>
              <a:srgbClr val="577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36826" y="2738627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425196"/>
                </a:moveTo>
                <a:lnTo>
                  <a:pt x="0" y="0"/>
                </a:lnTo>
              </a:path>
            </a:pathLst>
          </a:custGeom>
          <a:ln w="13716">
            <a:solidFill>
              <a:srgbClr val="4F64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0950" y="2784348"/>
            <a:ext cx="0" cy="421005"/>
          </a:xfrm>
          <a:custGeom>
            <a:avLst/>
            <a:gdLst/>
            <a:ahLst/>
            <a:cxnLst/>
            <a:rect l="l" t="t" r="r" b="b"/>
            <a:pathLst>
              <a:path h="421005">
                <a:moveTo>
                  <a:pt x="0" y="420623"/>
                </a:moveTo>
                <a:lnTo>
                  <a:pt x="0" y="0"/>
                </a:lnTo>
              </a:path>
            </a:pathLst>
          </a:custGeom>
          <a:ln w="9144">
            <a:solidFill>
              <a:srgbClr val="4F67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2756916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466344"/>
                </a:moveTo>
                <a:lnTo>
                  <a:pt x="0" y="0"/>
                </a:lnTo>
              </a:path>
            </a:pathLst>
          </a:custGeom>
          <a:ln w="13716">
            <a:solidFill>
              <a:srgbClr val="576B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1533" y="2756916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406907"/>
                </a:moveTo>
                <a:lnTo>
                  <a:pt x="0" y="0"/>
                </a:lnTo>
              </a:path>
            </a:pathLst>
          </a:custGeom>
          <a:ln w="13716">
            <a:solidFill>
              <a:srgbClr val="576B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54327" y="1762899"/>
            <a:ext cx="603885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marR="5080" indent="-9525">
              <a:lnSpc>
                <a:spcPct val="106500"/>
              </a:lnSpc>
            </a:pPr>
            <a:r>
              <a:rPr sz="1550" spc="215" dirty="0">
                <a:solidFill>
                  <a:srgbClr val="2F4152"/>
                </a:solidFill>
                <a:latin typeface="Arial"/>
                <a:cs typeface="Arial"/>
              </a:rPr>
              <a:t>t</a:t>
            </a:r>
            <a:r>
              <a:rPr sz="1550" spc="45" dirty="0">
                <a:solidFill>
                  <a:srgbClr val="445B70"/>
                </a:solidFill>
                <a:latin typeface="Arial"/>
                <a:cs typeface="Arial"/>
              </a:rPr>
              <a:t>i</a:t>
            </a:r>
            <a:r>
              <a:rPr sz="1550" spc="-35" dirty="0">
                <a:solidFill>
                  <a:srgbClr val="2F4152"/>
                </a:solidFill>
                <a:latin typeface="Arial"/>
                <a:cs typeface="Arial"/>
              </a:rPr>
              <a:t>m</a:t>
            </a:r>
            <a:r>
              <a:rPr sz="1550" spc="-15" dirty="0">
                <a:solidFill>
                  <a:srgbClr val="2F4152"/>
                </a:solidFill>
                <a:latin typeface="Arial"/>
                <a:cs typeface="Arial"/>
              </a:rPr>
              <a:t>e:i. </a:t>
            </a:r>
            <a:r>
              <a:rPr sz="1550" spc="-1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2F4152"/>
                </a:solidFill>
                <a:latin typeface="Arial"/>
                <a:cs typeface="Arial"/>
              </a:rPr>
              <a:t>e</a:t>
            </a:r>
            <a:r>
              <a:rPr sz="1550" spc="-55" dirty="0">
                <a:solidFill>
                  <a:srgbClr val="2F4152"/>
                </a:solidFill>
                <a:latin typeface="Arial"/>
                <a:cs typeface="Arial"/>
              </a:rPr>
              <a:t>d</a:t>
            </a:r>
            <a:r>
              <a:rPr sz="1550" spc="-75" dirty="0">
                <a:solidFill>
                  <a:srgbClr val="2F4152"/>
                </a:solidFill>
                <a:latin typeface="Arial"/>
                <a:cs typeface="Arial"/>
              </a:rPr>
              <a:t>d</a:t>
            </a:r>
            <a:r>
              <a:rPr sz="1550" dirty="0">
                <a:solidFill>
                  <a:srgbClr val="2F4152"/>
                </a:solidFill>
                <a:latin typeface="Arial"/>
                <a:cs typeface="Arial"/>
              </a:rPr>
              <a:t>y:i.</a:t>
            </a:r>
            <a:endParaRPr sz="1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68843" y="1778253"/>
            <a:ext cx="60833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229" dirty="0">
                <a:solidFill>
                  <a:srgbClr val="445B70"/>
                </a:solidFill>
                <a:latin typeface="Arial"/>
                <a:cs typeface="Arial"/>
              </a:rPr>
              <a:t>t</a:t>
            </a:r>
            <a:r>
              <a:rPr sz="1550" spc="65" dirty="0">
                <a:solidFill>
                  <a:srgbClr val="445B70"/>
                </a:solidFill>
                <a:latin typeface="Arial"/>
                <a:cs typeface="Arial"/>
              </a:rPr>
              <a:t>i</a:t>
            </a:r>
            <a:r>
              <a:rPr sz="1550" dirty="0">
                <a:solidFill>
                  <a:srgbClr val="445B70"/>
                </a:solidFill>
                <a:latin typeface="Arial"/>
                <a:cs typeface="Arial"/>
              </a:rPr>
              <a:t>m</a:t>
            </a:r>
            <a:r>
              <a:rPr sz="1550" spc="40" dirty="0">
                <a:solidFill>
                  <a:srgbClr val="2F4152"/>
                </a:solidFill>
                <a:latin typeface="Arial"/>
                <a:cs typeface="Arial"/>
              </a:rPr>
              <a:t>e</a:t>
            </a:r>
            <a:r>
              <a:rPr sz="1550" spc="-26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2F4152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120"/>
              </a:spcBef>
            </a:pPr>
            <a:r>
              <a:rPr sz="1550" spc="-15" dirty="0">
                <a:solidFill>
                  <a:srgbClr val="2F4152"/>
                </a:solidFill>
                <a:latin typeface="Arial"/>
                <a:cs typeface="Arial"/>
              </a:rPr>
              <a:t>eddy</a:t>
            </a:r>
            <a:r>
              <a:rPr sz="1550" spc="-27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2F4152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73700" y="2175255"/>
            <a:ext cx="41846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270" dirty="0">
                <a:solidFill>
                  <a:srgbClr val="445B70"/>
                </a:solidFill>
                <a:latin typeface="Arial"/>
                <a:cs typeface="Arial"/>
              </a:rPr>
              <a:t>GJ</a:t>
            </a:r>
            <a:endParaRPr sz="4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03852" y="2998215"/>
            <a:ext cx="9779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65" dirty="0">
                <a:solidFill>
                  <a:srgbClr val="2F4152"/>
                </a:solidFill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63388" y="2966465"/>
            <a:ext cx="24447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spc="225" baseline="-15873" dirty="0">
                <a:solidFill>
                  <a:srgbClr val="2F4152"/>
                </a:solidFill>
                <a:latin typeface="Arial"/>
                <a:cs typeface="Arial"/>
              </a:rPr>
              <a:t>W</a:t>
            </a:r>
            <a:r>
              <a:rPr sz="850" spc="140" dirty="0">
                <a:solidFill>
                  <a:srgbClr val="445B70"/>
                </a:solidFill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74284" y="2653791"/>
            <a:ext cx="198120" cy="58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300" dirty="0">
                <a:solidFill>
                  <a:srgbClr val="116D7C"/>
                </a:solidFill>
                <a:latin typeface="Arial"/>
                <a:cs typeface="Arial"/>
              </a:rPr>
              <a:t>t</a:t>
            </a:r>
            <a:endParaRPr sz="3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3988" y="2803144"/>
            <a:ext cx="1847214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580"/>
              </a:lnSpc>
            </a:pPr>
            <a:r>
              <a:rPr sz="1400" i="1" spc="25" dirty="0">
                <a:solidFill>
                  <a:srgbClr val="2F4152"/>
                </a:solidFill>
                <a:latin typeface="Arial"/>
                <a:cs typeface="Arial"/>
              </a:rPr>
              <a:t>air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7120"/>
              </a:lnSpc>
            </a:pPr>
            <a:r>
              <a:rPr sz="6850" spc="655" dirty="0">
                <a:solidFill>
                  <a:srgbClr val="445B70"/>
                </a:solidFill>
                <a:latin typeface="Times New Roman"/>
                <a:cs typeface="Times New Roman"/>
              </a:rPr>
              <a:t>,_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68928" y="2172715"/>
            <a:ext cx="560705" cy="164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0"/>
              </a:lnSpc>
            </a:pPr>
            <a:r>
              <a:rPr sz="3700" spc="-225" dirty="0">
                <a:solidFill>
                  <a:srgbClr val="445B70"/>
                </a:solidFill>
                <a:latin typeface="Times New Roman"/>
                <a:cs typeface="Times New Roman"/>
              </a:rPr>
              <a:t>[;J</a:t>
            </a:r>
            <a:endParaRPr sz="3700">
              <a:latin typeface="Times New Roman"/>
              <a:cs typeface="Times New Roman"/>
            </a:endParaRPr>
          </a:p>
          <a:p>
            <a:pPr marL="21590">
              <a:lnSpc>
                <a:spcPts val="3560"/>
              </a:lnSpc>
            </a:pPr>
            <a:r>
              <a:rPr sz="3400" spc="1075" dirty="0">
                <a:solidFill>
                  <a:srgbClr val="6E0F13"/>
                </a:solidFill>
                <a:latin typeface="Arial"/>
                <a:cs typeface="Arial"/>
              </a:rPr>
              <a:t>l</a:t>
            </a:r>
            <a:r>
              <a:rPr sz="1150" spc="1075" dirty="0">
                <a:solidFill>
                  <a:srgbClr val="2F4152"/>
                </a:solidFill>
                <a:latin typeface="Times New Roman"/>
                <a:cs typeface="Times New Roman"/>
              </a:rPr>
              <a:t>W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5040"/>
              </a:lnSpc>
            </a:pPr>
            <a:r>
              <a:rPr sz="4500" spc="-1355" dirty="0">
                <a:solidFill>
                  <a:srgbClr val="445B70"/>
                </a:solidFill>
                <a:latin typeface="Arial"/>
                <a:cs typeface="Arial"/>
              </a:rPr>
              <a:t>GJ</a:t>
            </a:r>
            <a:endParaRPr sz="4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73700" y="3078226"/>
            <a:ext cx="388620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50" spc="-1270" dirty="0">
                <a:solidFill>
                  <a:srgbClr val="445B70"/>
                </a:solidFill>
                <a:latin typeface="Times New Roman"/>
                <a:cs typeface="Times New Roman"/>
              </a:rPr>
              <a:t>GJ</a:t>
            </a:r>
            <a:endParaRPr sz="48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92172" y="4259326"/>
            <a:ext cx="5114290" cy="211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 algn="ctr">
              <a:lnSpc>
                <a:spcPct val="100000"/>
              </a:lnSpc>
            </a:pPr>
            <a:r>
              <a:rPr sz="1850" i="1" u="heavy" spc="-35" dirty="0">
                <a:solidFill>
                  <a:srgbClr val="212D3A"/>
                </a:solidFill>
                <a:latin typeface="Times New Roman"/>
                <a:cs typeface="Times New Roman"/>
              </a:rPr>
              <a:t>At</a:t>
            </a:r>
            <a:r>
              <a:rPr sz="1850" i="1" u="heavy" spc="40" dirty="0">
                <a:solidFill>
                  <a:srgbClr val="212D3A"/>
                </a:solidFill>
                <a:latin typeface="Times New Roman"/>
                <a:cs typeface="Times New Roman"/>
              </a:rPr>
              <a:t> </a:t>
            </a:r>
            <a:r>
              <a:rPr sz="1850" i="1" u="heavy" spc="-105" dirty="0">
                <a:solidFill>
                  <a:srgbClr val="2F4152"/>
                </a:solidFill>
                <a:latin typeface="Times New Roman"/>
                <a:cs typeface="Times New Roman"/>
              </a:rPr>
              <a:t>a</a:t>
            </a:r>
            <a:r>
              <a:rPr sz="1850" i="1" u="heavy" spc="-150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i="1" u="heavy" spc="-55" dirty="0">
                <a:solidFill>
                  <a:srgbClr val="212D3A"/>
                </a:solidFill>
                <a:latin typeface="Times New Roman"/>
                <a:cs typeface="Times New Roman"/>
              </a:rPr>
              <a:t>single</a:t>
            </a:r>
            <a:r>
              <a:rPr sz="1850" i="1" u="heavy" spc="-130" dirty="0">
                <a:solidFill>
                  <a:srgbClr val="212D3A"/>
                </a:solidFill>
                <a:latin typeface="Times New Roman"/>
                <a:cs typeface="Times New Roman"/>
              </a:rPr>
              <a:t> </a:t>
            </a:r>
            <a:r>
              <a:rPr sz="1850" i="1" u="heavy" spc="10" dirty="0">
                <a:solidFill>
                  <a:srgbClr val="212D3A"/>
                </a:solidFill>
                <a:latin typeface="Times New Roman"/>
                <a:cs typeface="Times New Roman"/>
              </a:rPr>
              <a:t>point</a:t>
            </a:r>
            <a:r>
              <a:rPr sz="1850" i="1" u="heavy" spc="-210" dirty="0">
                <a:solidFill>
                  <a:srgbClr val="212D3A"/>
                </a:solidFill>
                <a:latin typeface="Times New Roman"/>
                <a:cs typeface="Times New Roman"/>
              </a:rPr>
              <a:t> </a:t>
            </a:r>
            <a:r>
              <a:rPr sz="1850" i="1" u="heavy" spc="-20" dirty="0">
                <a:solidFill>
                  <a:srgbClr val="2F4152"/>
                </a:solidFill>
                <a:latin typeface="Times New Roman"/>
                <a:cs typeface="Times New Roman"/>
              </a:rPr>
              <a:t>on</a:t>
            </a:r>
            <a:r>
              <a:rPr sz="1850" i="1" u="heavy" spc="-15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i="1" u="heavy" spc="35" dirty="0">
                <a:solidFill>
                  <a:srgbClr val="2F4152"/>
                </a:solidFill>
                <a:latin typeface="Times New Roman"/>
                <a:cs typeface="Times New Roman"/>
              </a:rPr>
              <a:t>the</a:t>
            </a:r>
            <a:r>
              <a:rPr sz="1850" i="1" u="heavy" spc="-130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i="1" u="heavy" spc="-30" dirty="0">
                <a:solidFill>
                  <a:srgbClr val="212D3A"/>
                </a:solidFill>
                <a:latin typeface="Times New Roman"/>
                <a:cs typeface="Times New Roman"/>
              </a:rPr>
              <a:t>tower</a:t>
            </a:r>
            <a:r>
              <a:rPr sz="1850" i="1" u="heavy" spc="-30" dirty="0">
                <a:solidFill>
                  <a:srgbClr val="445B70"/>
                </a:solidFill>
                <a:latin typeface="Times New Roman"/>
                <a:cs typeface="Times New Roman"/>
              </a:rPr>
              <a:t>:</a:t>
            </a:r>
            <a:endParaRPr sz="1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500">
              <a:latin typeface="Times New Roman"/>
              <a:cs typeface="Times New Roman"/>
            </a:endParaRPr>
          </a:p>
          <a:p>
            <a:pPr marR="48260" algn="ctr">
              <a:lnSpc>
                <a:spcPts val="1860"/>
              </a:lnSpc>
            </a:pPr>
            <a:r>
              <a:rPr sz="1850" spc="-65" dirty="0">
                <a:solidFill>
                  <a:srgbClr val="2F4152"/>
                </a:solidFill>
                <a:latin typeface="Times New Roman"/>
                <a:cs typeface="Times New Roman"/>
              </a:rPr>
              <a:t>Eddy </a:t>
            </a:r>
            <a:r>
              <a:rPr sz="1200" spc="120" dirty="0">
                <a:solidFill>
                  <a:srgbClr val="2F4152"/>
                </a:solidFill>
                <a:latin typeface="Arial"/>
                <a:cs typeface="Arial"/>
              </a:rPr>
              <a:t>1</a:t>
            </a:r>
            <a:r>
              <a:rPr sz="1850" spc="120" dirty="0">
                <a:solidFill>
                  <a:srgbClr val="2F4152"/>
                </a:solidFill>
                <a:latin typeface="Times New Roman"/>
                <a:cs typeface="Times New Roman"/>
              </a:rPr>
              <a:t>moves </a:t>
            </a:r>
            <a:r>
              <a:rPr sz="1850" spc="-35" dirty="0">
                <a:solidFill>
                  <a:srgbClr val="2F4152"/>
                </a:solidFill>
                <a:latin typeface="Times New Roman"/>
                <a:cs typeface="Times New Roman"/>
              </a:rPr>
              <a:t>parcel </a:t>
            </a:r>
            <a:r>
              <a:rPr sz="1850" spc="-55" dirty="0">
                <a:solidFill>
                  <a:srgbClr val="212D3A"/>
                </a:solidFill>
                <a:latin typeface="Times New Roman"/>
                <a:cs typeface="Times New Roman"/>
              </a:rPr>
              <a:t>of </a:t>
            </a:r>
            <a:r>
              <a:rPr sz="1850" spc="25" dirty="0">
                <a:solidFill>
                  <a:srgbClr val="2F4152"/>
                </a:solidFill>
                <a:latin typeface="Times New Roman"/>
                <a:cs typeface="Times New Roman"/>
              </a:rPr>
              <a:t>air </a:t>
            </a:r>
            <a:r>
              <a:rPr sz="1850" spc="5" dirty="0">
                <a:solidFill>
                  <a:srgbClr val="2F4152"/>
                </a:solidFill>
                <a:latin typeface="Times New Roman"/>
                <a:cs typeface="Times New Roman"/>
              </a:rPr>
              <a:t>c </a:t>
            </a:r>
            <a:r>
              <a:rPr sz="1850" spc="-25" dirty="0">
                <a:solidFill>
                  <a:srgbClr val="2F4152"/>
                </a:solidFill>
                <a:latin typeface="Times New Roman"/>
                <a:cs typeface="Times New Roman"/>
              </a:rPr>
              <a:t>down </a:t>
            </a:r>
            <a:r>
              <a:rPr sz="1850" spc="-40" dirty="0">
                <a:solidFill>
                  <a:srgbClr val="2F4152"/>
                </a:solidFill>
                <a:latin typeface="Times New Roman"/>
                <a:cs typeface="Times New Roman"/>
              </a:rPr>
              <a:t>with </a:t>
            </a:r>
            <a:r>
              <a:rPr sz="1850" spc="70" dirty="0">
                <a:solidFill>
                  <a:srgbClr val="2F4152"/>
                </a:solidFill>
                <a:latin typeface="Times New Roman"/>
                <a:cs typeface="Times New Roman"/>
              </a:rPr>
              <a:t>the</a:t>
            </a:r>
            <a:r>
              <a:rPr sz="1850" spc="-345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spc="20" dirty="0">
                <a:solidFill>
                  <a:srgbClr val="2F4152"/>
                </a:solidFill>
                <a:latin typeface="Times New Roman"/>
                <a:cs typeface="Times New Roman"/>
              </a:rPr>
              <a:t>speed </a:t>
            </a:r>
            <a:r>
              <a:rPr sz="1600" spc="55" dirty="0">
                <a:solidFill>
                  <a:srgbClr val="2F4152"/>
                </a:solidFill>
                <a:latin typeface="Arial"/>
                <a:cs typeface="Arial"/>
              </a:rPr>
              <a:t>w</a:t>
            </a:r>
            <a:endParaRPr sz="1600">
              <a:latin typeface="Arial"/>
              <a:cs typeface="Arial"/>
            </a:endParaRPr>
          </a:p>
          <a:p>
            <a:pPr marL="2677795">
              <a:lnSpc>
                <a:spcPts val="660"/>
              </a:lnSpc>
              <a:tabLst>
                <a:tab pos="4949825" algn="l"/>
              </a:tabLst>
            </a:pPr>
            <a:r>
              <a:rPr sz="850" spc="655" dirty="0">
                <a:solidFill>
                  <a:srgbClr val="445B70"/>
                </a:solidFill>
                <a:latin typeface="Arial"/>
                <a:cs typeface="Arial"/>
              </a:rPr>
              <a:t>1	</a:t>
            </a:r>
            <a:r>
              <a:rPr sz="850" spc="580" dirty="0">
                <a:solidFill>
                  <a:srgbClr val="445B70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140"/>
              </a:spcBef>
            </a:pPr>
            <a:r>
              <a:rPr sz="1850" spc="20" dirty="0">
                <a:solidFill>
                  <a:srgbClr val="2F4152"/>
                </a:solidFill>
                <a:latin typeface="Times New Roman"/>
                <a:cs typeface="Times New Roman"/>
              </a:rPr>
              <a:t>then </a:t>
            </a:r>
            <a:r>
              <a:rPr sz="1850" spc="-190" dirty="0">
                <a:solidFill>
                  <a:srgbClr val="2F4152"/>
                </a:solidFill>
                <a:latin typeface="Times New Roman"/>
                <a:cs typeface="Times New Roman"/>
              </a:rPr>
              <a:t>Ed </a:t>
            </a:r>
            <a:r>
              <a:rPr sz="1850" spc="-65" dirty="0">
                <a:solidFill>
                  <a:srgbClr val="2F4152"/>
                </a:solidFill>
                <a:latin typeface="Times New Roman"/>
                <a:cs typeface="Times New Roman"/>
              </a:rPr>
              <a:t>dy </a:t>
            </a:r>
            <a:r>
              <a:rPr sz="1200" spc="204" dirty="0">
                <a:solidFill>
                  <a:srgbClr val="212D3A"/>
                </a:solidFill>
                <a:latin typeface="Arial"/>
                <a:cs typeface="Arial"/>
              </a:rPr>
              <a:t>2 </a:t>
            </a:r>
            <a:r>
              <a:rPr sz="1850" spc="-15" dirty="0">
                <a:solidFill>
                  <a:srgbClr val="2F4152"/>
                </a:solidFill>
                <a:latin typeface="Times New Roman"/>
                <a:cs typeface="Times New Roman"/>
              </a:rPr>
              <a:t>moves </a:t>
            </a:r>
            <a:r>
              <a:rPr sz="1850" spc="-40" dirty="0">
                <a:solidFill>
                  <a:srgbClr val="2F4152"/>
                </a:solidFill>
                <a:latin typeface="Times New Roman"/>
                <a:cs typeface="Times New Roman"/>
              </a:rPr>
              <a:t>parcel </a:t>
            </a:r>
            <a:r>
              <a:rPr sz="1850" spc="30" dirty="0">
                <a:solidFill>
                  <a:srgbClr val="2F4152"/>
                </a:solidFill>
                <a:latin typeface="Times New Roman"/>
                <a:cs typeface="Times New Roman"/>
              </a:rPr>
              <a:t>c</a:t>
            </a:r>
            <a:r>
              <a:rPr sz="1425" spc="44" baseline="-20467" dirty="0">
                <a:solidFill>
                  <a:srgbClr val="2F4152"/>
                </a:solidFill>
                <a:latin typeface="Times New Roman"/>
                <a:cs typeface="Times New Roman"/>
              </a:rPr>
              <a:t>2 </a:t>
            </a:r>
            <a:r>
              <a:rPr sz="1425" spc="442" baseline="-20467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F4152"/>
                </a:solidFill>
                <a:latin typeface="Times New Roman"/>
                <a:cs typeface="Times New Roman"/>
              </a:rPr>
              <a:t>up  </a:t>
            </a:r>
            <a:r>
              <a:rPr sz="1850" spc="-55" dirty="0">
                <a:solidFill>
                  <a:srgbClr val="2F4152"/>
                </a:solidFill>
                <a:latin typeface="Times New Roman"/>
                <a:cs typeface="Times New Roman"/>
              </a:rPr>
              <a:t>with  </a:t>
            </a:r>
            <a:r>
              <a:rPr sz="1850" spc="70" dirty="0">
                <a:solidFill>
                  <a:srgbClr val="2F4152"/>
                </a:solidFill>
                <a:latin typeface="Times New Roman"/>
                <a:cs typeface="Times New Roman"/>
              </a:rPr>
              <a:t>the  </a:t>
            </a:r>
            <a:r>
              <a:rPr sz="1850" spc="5" dirty="0">
                <a:solidFill>
                  <a:srgbClr val="2F4152"/>
                </a:solidFill>
                <a:latin typeface="Times New Roman"/>
                <a:cs typeface="Times New Roman"/>
              </a:rPr>
              <a:t>speed</a:t>
            </a:r>
            <a:r>
              <a:rPr sz="1850" spc="-50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spc="65" dirty="0">
                <a:solidFill>
                  <a:srgbClr val="2F4152"/>
                </a:solidFill>
                <a:latin typeface="Times New Roman"/>
                <a:cs typeface="Times New Roman"/>
              </a:rPr>
              <a:t>w</a:t>
            </a:r>
            <a:r>
              <a:rPr sz="1425" spc="97" baseline="-20467" dirty="0">
                <a:solidFill>
                  <a:srgbClr val="2F4152"/>
                </a:solidFill>
                <a:latin typeface="Times New Roman"/>
                <a:cs typeface="Times New Roman"/>
              </a:rPr>
              <a:t>2</a:t>
            </a:r>
            <a:endParaRPr sz="1425" baseline="-20467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5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1850" spc="-75" dirty="0">
                <a:solidFill>
                  <a:srgbClr val="2F4152"/>
                </a:solidFill>
                <a:latin typeface="Times New Roman"/>
                <a:cs typeface="Times New Roman"/>
              </a:rPr>
              <a:t>Each </a:t>
            </a:r>
            <a:r>
              <a:rPr sz="1850" spc="-45" dirty="0">
                <a:solidFill>
                  <a:srgbClr val="2F4152"/>
                </a:solidFill>
                <a:latin typeface="Times New Roman"/>
                <a:cs typeface="Times New Roman"/>
              </a:rPr>
              <a:t>pa </a:t>
            </a:r>
            <a:r>
              <a:rPr sz="1850" spc="-50" dirty="0">
                <a:solidFill>
                  <a:srgbClr val="2F4152"/>
                </a:solidFill>
                <a:latin typeface="Times New Roman"/>
                <a:cs typeface="Times New Roman"/>
              </a:rPr>
              <a:t>ce</a:t>
            </a:r>
            <a:r>
              <a:rPr sz="1850" spc="-50" dirty="0">
                <a:solidFill>
                  <a:srgbClr val="445B70"/>
                </a:solidFill>
                <a:latin typeface="Times New Roman"/>
                <a:cs typeface="Times New Roman"/>
              </a:rPr>
              <a:t>l </a:t>
            </a:r>
            <a:r>
              <a:rPr sz="1850" spc="5" dirty="0">
                <a:solidFill>
                  <a:srgbClr val="2F4152"/>
                </a:solidFill>
                <a:latin typeface="Times New Roman"/>
                <a:cs typeface="Times New Roman"/>
              </a:rPr>
              <a:t>has </a:t>
            </a:r>
            <a:r>
              <a:rPr sz="1850" spc="45" dirty="0">
                <a:solidFill>
                  <a:srgbClr val="2F4152"/>
                </a:solidFill>
                <a:latin typeface="Times New Roman"/>
                <a:cs typeface="Times New Roman"/>
              </a:rPr>
              <a:t>concentrat</a:t>
            </a:r>
            <a:r>
              <a:rPr sz="1850" spc="45" dirty="0">
                <a:solidFill>
                  <a:srgbClr val="0C151F"/>
                </a:solidFill>
                <a:latin typeface="Times New Roman"/>
                <a:cs typeface="Times New Roman"/>
              </a:rPr>
              <a:t>i</a:t>
            </a:r>
            <a:r>
              <a:rPr sz="1850" spc="45" dirty="0">
                <a:solidFill>
                  <a:srgbClr val="212D3A"/>
                </a:solidFill>
                <a:latin typeface="Times New Roman"/>
                <a:cs typeface="Times New Roman"/>
              </a:rPr>
              <a:t>on</a:t>
            </a:r>
            <a:r>
              <a:rPr sz="1850" spc="45" dirty="0">
                <a:solidFill>
                  <a:srgbClr val="445B70"/>
                </a:solidFill>
                <a:latin typeface="Times New Roman"/>
                <a:cs typeface="Times New Roman"/>
              </a:rPr>
              <a:t>,</a:t>
            </a:r>
            <a:r>
              <a:rPr sz="1850" spc="45" dirty="0">
                <a:solidFill>
                  <a:srgbClr val="2F4152"/>
                </a:solidFill>
                <a:latin typeface="Times New Roman"/>
                <a:cs typeface="Times New Roman"/>
              </a:rPr>
              <a:t>temperature, </a:t>
            </a:r>
            <a:r>
              <a:rPr sz="1850" spc="-50" dirty="0">
                <a:solidFill>
                  <a:srgbClr val="2F4152"/>
                </a:solidFill>
                <a:latin typeface="Times New Roman"/>
                <a:cs typeface="Times New Roman"/>
              </a:rPr>
              <a:t>hum</a:t>
            </a:r>
            <a:r>
              <a:rPr sz="1850" spc="-135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spc="-35" dirty="0">
                <a:solidFill>
                  <a:srgbClr val="445B70"/>
                </a:solidFill>
                <a:latin typeface="Times New Roman"/>
                <a:cs typeface="Times New Roman"/>
              </a:rPr>
              <a:t>i</a:t>
            </a:r>
            <a:r>
              <a:rPr sz="1850" spc="-35" dirty="0">
                <a:solidFill>
                  <a:srgbClr val="2F4152"/>
                </a:solidFill>
                <a:latin typeface="Times New Roman"/>
                <a:cs typeface="Times New Roman"/>
              </a:rPr>
              <a:t>dity;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750" spc="145" dirty="0">
                <a:solidFill>
                  <a:srgbClr val="445B70"/>
                </a:solidFill>
                <a:latin typeface="Arial"/>
                <a:cs typeface="Arial"/>
              </a:rPr>
              <a:t>i</a:t>
            </a:r>
            <a:r>
              <a:rPr sz="1750" spc="145" dirty="0">
                <a:solidFill>
                  <a:srgbClr val="2F4152"/>
                </a:solidFill>
                <a:latin typeface="Arial"/>
                <a:cs typeface="Arial"/>
              </a:rPr>
              <a:t>f</a:t>
            </a:r>
            <a:r>
              <a:rPr sz="1750" spc="-21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2F4152"/>
                </a:solidFill>
                <a:latin typeface="Times New Roman"/>
                <a:cs typeface="Times New Roman"/>
              </a:rPr>
              <a:t>we</a:t>
            </a:r>
            <a:r>
              <a:rPr sz="1850" spc="-50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12D3A"/>
                </a:solidFill>
                <a:latin typeface="Times New Roman"/>
                <a:cs typeface="Times New Roman"/>
              </a:rPr>
              <a:t>know</a:t>
            </a:r>
            <a:r>
              <a:rPr sz="1850" spc="-135" dirty="0">
                <a:solidFill>
                  <a:srgbClr val="212D3A"/>
                </a:solidFill>
                <a:latin typeface="Times New Roman"/>
                <a:cs typeface="Times New Roman"/>
              </a:rPr>
              <a:t> </a:t>
            </a:r>
            <a:r>
              <a:rPr sz="1850" spc="55" dirty="0">
                <a:solidFill>
                  <a:srgbClr val="2F4152"/>
                </a:solidFill>
                <a:latin typeface="Times New Roman"/>
                <a:cs typeface="Times New Roman"/>
              </a:rPr>
              <a:t>these</a:t>
            </a:r>
            <a:r>
              <a:rPr sz="1850" spc="-85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F4152"/>
                </a:solidFill>
                <a:latin typeface="Times New Roman"/>
                <a:cs typeface="Times New Roman"/>
              </a:rPr>
              <a:t>and</a:t>
            </a:r>
            <a:r>
              <a:rPr sz="1850" spc="-70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spc="70" dirty="0">
                <a:solidFill>
                  <a:srgbClr val="2F4152"/>
                </a:solidFill>
                <a:latin typeface="Times New Roman"/>
                <a:cs typeface="Times New Roman"/>
              </a:rPr>
              <a:t>the</a:t>
            </a:r>
            <a:r>
              <a:rPr sz="1850" spc="-15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srgbClr val="2F4152"/>
                </a:solidFill>
                <a:latin typeface="Times New Roman"/>
                <a:cs typeface="Times New Roman"/>
              </a:rPr>
              <a:t>speed</a:t>
            </a:r>
            <a:r>
              <a:rPr sz="1850" spc="-90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spc="220" dirty="0">
                <a:solidFill>
                  <a:srgbClr val="2F4152"/>
                </a:solidFill>
                <a:latin typeface="Times New Roman"/>
                <a:cs typeface="Times New Roman"/>
              </a:rPr>
              <a:t>-we</a:t>
            </a:r>
            <a:r>
              <a:rPr sz="1850" spc="-100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spc="-45" dirty="0">
                <a:solidFill>
                  <a:srgbClr val="2F4152"/>
                </a:solidFill>
                <a:latin typeface="Times New Roman"/>
                <a:cs typeface="Times New Roman"/>
              </a:rPr>
              <a:t>know</a:t>
            </a:r>
            <a:r>
              <a:rPr sz="1850" spc="-140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50" spc="95" dirty="0">
                <a:solidFill>
                  <a:srgbClr val="212D3A"/>
                </a:solidFill>
                <a:latin typeface="Times New Roman"/>
                <a:cs typeface="Times New Roman"/>
              </a:rPr>
              <a:t>the</a:t>
            </a:r>
            <a:r>
              <a:rPr sz="1850" spc="-150" dirty="0">
                <a:solidFill>
                  <a:srgbClr val="212D3A"/>
                </a:solidFill>
                <a:latin typeface="Times New Roman"/>
                <a:cs typeface="Times New Roman"/>
              </a:rPr>
              <a:t> </a:t>
            </a:r>
            <a:r>
              <a:rPr sz="1850" spc="-55" dirty="0">
                <a:solidFill>
                  <a:srgbClr val="2F4152"/>
                </a:solidFill>
                <a:latin typeface="Times New Roman"/>
                <a:cs typeface="Times New Roman"/>
              </a:rPr>
              <a:t>flux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6351" y="777240"/>
            <a:ext cx="1417319" cy="26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61688" y="777240"/>
            <a:ext cx="1709927" cy="260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0488" y="777240"/>
            <a:ext cx="905255" cy="26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7280" y="5010911"/>
            <a:ext cx="7680959" cy="1220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058" y="598931"/>
            <a:ext cx="0" cy="6638925"/>
          </a:xfrm>
          <a:custGeom>
            <a:avLst/>
            <a:gdLst/>
            <a:ahLst/>
            <a:cxnLst/>
            <a:rect l="l" t="t" r="r" b="b"/>
            <a:pathLst>
              <a:path h="6638925">
                <a:moveTo>
                  <a:pt x="0" y="6638544"/>
                </a:moveTo>
                <a:lnTo>
                  <a:pt x="0" y="0"/>
                </a:lnTo>
              </a:path>
            </a:pathLst>
          </a:custGeom>
          <a:ln w="22860">
            <a:solidFill>
              <a:srgbClr val="77A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75469" y="598931"/>
            <a:ext cx="0" cy="6638925"/>
          </a:xfrm>
          <a:custGeom>
            <a:avLst/>
            <a:gdLst/>
            <a:ahLst/>
            <a:cxnLst/>
            <a:rect l="l" t="t" r="r" b="b"/>
            <a:pathLst>
              <a:path h="6638925">
                <a:moveTo>
                  <a:pt x="0" y="6638544"/>
                </a:moveTo>
                <a:lnTo>
                  <a:pt x="0" y="0"/>
                </a:lnTo>
              </a:path>
            </a:pathLst>
          </a:custGeom>
          <a:ln w="50292">
            <a:solidFill>
              <a:srgbClr val="4B6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627" y="624077"/>
            <a:ext cx="9048115" cy="0"/>
          </a:xfrm>
          <a:custGeom>
            <a:avLst/>
            <a:gdLst/>
            <a:ahLst/>
            <a:cxnLst/>
            <a:rect l="l" t="t" r="r" b="b"/>
            <a:pathLst>
              <a:path w="9048115">
                <a:moveTo>
                  <a:pt x="0" y="0"/>
                </a:moveTo>
                <a:lnTo>
                  <a:pt x="9047988" y="0"/>
                </a:lnTo>
              </a:path>
            </a:pathLst>
          </a:custGeom>
          <a:ln w="50292">
            <a:solidFill>
              <a:srgbClr val="546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627" y="7212330"/>
            <a:ext cx="9048115" cy="0"/>
          </a:xfrm>
          <a:custGeom>
            <a:avLst/>
            <a:gdLst/>
            <a:ahLst/>
            <a:cxnLst/>
            <a:rect l="l" t="t" r="r" b="b"/>
            <a:pathLst>
              <a:path w="9048115">
                <a:moveTo>
                  <a:pt x="0" y="0"/>
                </a:moveTo>
                <a:lnTo>
                  <a:pt x="9047988" y="0"/>
                </a:lnTo>
              </a:path>
            </a:pathLst>
          </a:custGeom>
          <a:ln w="50292">
            <a:solidFill>
              <a:srgbClr val="4F6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44016" y="1511046"/>
            <a:ext cx="7656195" cy="156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i="1" u="heavy" spc="-140" dirty="0">
                <a:solidFill>
                  <a:srgbClr val="2A3F52"/>
                </a:solidFill>
                <a:latin typeface="Arial"/>
                <a:cs typeface="Arial"/>
              </a:rPr>
              <a:t>The</a:t>
            </a:r>
            <a:r>
              <a:rPr sz="2000" i="1" u="heavy" spc="-140" dirty="0">
                <a:solidFill>
                  <a:srgbClr val="2A3F52"/>
                </a:solidFill>
                <a:latin typeface="Arial"/>
                <a:cs typeface="Arial"/>
              </a:rPr>
              <a:t>general</a:t>
            </a:r>
            <a:r>
              <a:rPr sz="2000" i="1" u="heavy" spc="-29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2000" i="1" u="heavy" spc="-70" dirty="0">
                <a:solidFill>
                  <a:srgbClr val="2A3F52"/>
                </a:solidFill>
                <a:latin typeface="Arial"/>
                <a:cs typeface="Arial"/>
              </a:rPr>
              <a:t>principle:</a:t>
            </a:r>
            <a:endParaRPr sz="2000">
              <a:latin typeface="Arial"/>
              <a:cs typeface="Arial"/>
            </a:endParaRPr>
          </a:p>
          <a:p>
            <a:pPr marL="455930" marR="5080" indent="8890" algn="just">
              <a:lnSpc>
                <a:spcPct val="103600"/>
              </a:lnSpc>
              <a:spcBef>
                <a:spcPts val="254"/>
              </a:spcBef>
            </a:pPr>
            <a:r>
              <a:rPr sz="1950" spc="90" dirty="0">
                <a:solidFill>
                  <a:srgbClr val="2A3F52"/>
                </a:solidFill>
                <a:latin typeface="Arial"/>
                <a:cs typeface="Arial"/>
              </a:rPr>
              <a:t>If</a:t>
            </a:r>
            <a:r>
              <a:rPr sz="1950" spc="-28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3F52"/>
                </a:solidFill>
                <a:latin typeface="Arial"/>
                <a:cs typeface="Arial"/>
              </a:rPr>
              <a:t>we</a:t>
            </a:r>
            <a:r>
              <a:rPr sz="1800" spc="-4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3B5972"/>
                </a:solidFill>
                <a:latin typeface="Arial"/>
                <a:cs typeface="Arial"/>
              </a:rPr>
              <a:t>k</a:t>
            </a:r>
            <a:r>
              <a:rPr sz="1800" spc="60" dirty="0">
                <a:solidFill>
                  <a:srgbClr val="2A3F52"/>
                </a:solidFill>
                <a:latin typeface="Arial"/>
                <a:cs typeface="Arial"/>
              </a:rPr>
              <a:t>now</a:t>
            </a:r>
            <a:r>
              <a:rPr sz="1800" spc="-1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3F52"/>
                </a:solidFill>
                <a:latin typeface="Arial"/>
                <a:cs typeface="Arial"/>
              </a:rPr>
              <a:t>how</a:t>
            </a:r>
            <a:r>
              <a:rPr sz="1800" spc="-3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2A3F52"/>
                </a:solidFill>
                <a:latin typeface="Arial"/>
                <a:cs typeface="Arial"/>
              </a:rPr>
              <a:t>many</a:t>
            </a:r>
            <a:r>
              <a:rPr sz="1800" spc="-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3F52"/>
                </a:solidFill>
                <a:latin typeface="Arial"/>
                <a:cs typeface="Arial"/>
              </a:rPr>
              <a:t>mo</a:t>
            </a:r>
            <a:r>
              <a:rPr sz="1800" spc="40" dirty="0">
                <a:solidFill>
                  <a:srgbClr val="3B5972"/>
                </a:solidFill>
                <a:latin typeface="Arial"/>
                <a:cs typeface="Arial"/>
              </a:rPr>
              <a:t>l</a:t>
            </a:r>
            <a:r>
              <a:rPr sz="1800" spc="40" dirty="0">
                <a:solidFill>
                  <a:srgbClr val="2A3F52"/>
                </a:solidFill>
                <a:latin typeface="Arial"/>
                <a:cs typeface="Arial"/>
              </a:rPr>
              <a:t>ecu</a:t>
            </a:r>
            <a:r>
              <a:rPr sz="1800" spc="40" dirty="0">
                <a:solidFill>
                  <a:srgbClr val="05080C"/>
                </a:solidFill>
                <a:latin typeface="Arial"/>
                <a:cs typeface="Arial"/>
              </a:rPr>
              <a:t>l</a:t>
            </a:r>
            <a:r>
              <a:rPr sz="1800" spc="40" dirty="0">
                <a:solidFill>
                  <a:srgbClr val="2A3F52"/>
                </a:solidFill>
                <a:latin typeface="Arial"/>
                <a:cs typeface="Arial"/>
              </a:rPr>
              <a:t>es</a:t>
            </a:r>
            <a:r>
              <a:rPr sz="1800" spc="-17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120" dirty="0">
                <a:solidFill>
                  <a:srgbClr val="2A3F52"/>
                </a:solidFill>
                <a:latin typeface="Arial"/>
                <a:cs typeface="Arial"/>
              </a:rPr>
              <a:t>went</a:t>
            </a:r>
            <a:r>
              <a:rPr sz="1800" spc="-114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2A3F52"/>
                </a:solidFill>
                <a:latin typeface="Arial"/>
                <a:cs typeface="Arial"/>
              </a:rPr>
              <a:t>up</a:t>
            </a:r>
            <a:r>
              <a:rPr sz="1800" spc="-26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145" dirty="0">
                <a:solidFill>
                  <a:srgbClr val="2A3F52"/>
                </a:solidFill>
                <a:latin typeface="Arial"/>
                <a:cs typeface="Arial"/>
              </a:rPr>
              <a:t>with</a:t>
            </a:r>
            <a:r>
              <a:rPr sz="1800" spc="-14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2A3F52"/>
                </a:solidFill>
                <a:latin typeface="Arial"/>
                <a:cs typeface="Arial"/>
              </a:rPr>
              <a:t>eddies</a:t>
            </a:r>
            <a:r>
              <a:rPr sz="1800" spc="-17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2050" spc="150" dirty="0">
                <a:solidFill>
                  <a:srgbClr val="2A3F52"/>
                </a:solidFill>
                <a:latin typeface="Times New Roman"/>
                <a:cs typeface="Times New Roman"/>
              </a:rPr>
              <a:t>at</a:t>
            </a:r>
            <a:r>
              <a:rPr sz="2050" spc="-275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800" spc="165" dirty="0">
                <a:solidFill>
                  <a:srgbClr val="2A3F52"/>
                </a:solidFill>
                <a:latin typeface="Arial"/>
                <a:cs typeface="Arial"/>
              </a:rPr>
              <a:t>t</a:t>
            </a:r>
            <a:r>
              <a:rPr sz="1800" spc="165" dirty="0">
                <a:solidFill>
                  <a:srgbClr val="3B5972"/>
                </a:solidFill>
                <a:latin typeface="Arial"/>
                <a:cs typeface="Arial"/>
              </a:rPr>
              <a:t>i</a:t>
            </a:r>
            <a:r>
              <a:rPr sz="1800" spc="165" dirty="0">
                <a:solidFill>
                  <a:srgbClr val="2A3F52"/>
                </a:solidFill>
                <a:latin typeface="Arial"/>
                <a:cs typeface="Arial"/>
              </a:rPr>
              <a:t>me</a:t>
            </a:r>
            <a:r>
              <a:rPr sz="1800" spc="-11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550" spc="260" dirty="0">
                <a:solidFill>
                  <a:srgbClr val="2A3F52"/>
                </a:solidFill>
                <a:latin typeface="Times New Roman"/>
                <a:cs typeface="Times New Roman"/>
              </a:rPr>
              <a:t>1,</a:t>
            </a:r>
            <a:r>
              <a:rPr sz="1550" spc="-180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800" spc="90" dirty="0">
                <a:solidFill>
                  <a:srgbClr val="2A3F52"/>
                </a:solidFill>
                <a:latin typeface="Arial"/>
                <a:cs typeface="Arial"/>
              </a:rPr>
              <a:t>and  </a:t>
            </a:r>
            <a:r>
              <a:rPr sz="1800" spc="45" dirty="0">
                <a:solidFill>
                  <a:srgbClr val="2A3F52"/>
                </a:solidFill>
                <a:latin typeface="Arial"/>
                <a:cs typeface="Arial"/>
              </a:rPr>
              <a:t>how</a:t>
            </a:r>
            <a:r>
              <a:rPr sz="1800" spc="5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2A3F52"/>
                </a:solidFill>
                <a:latin typeface="Arial"/>
                <a:cs typeface="Arial"/>
              </a:rPr>
              <a:t>many</a:t>
            </a:r>
            <a:r>
              <a:rPr sz="1800" spc="1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3F52"/>
                </a:solidFill>
                <a:latin typeface="Arial"/>
                <a:cs typeface="Arial"/>
              </a:rPr>
              <a:t>molecu</a:t>
            </a:r>
            <a:r>
              <a:rPr sz="1800" spc="35" dirty="0">
                <a:solidFill>
                  <a:srgbClr val="3B5972"/>
                </a:solidFill>
                <a:latin typeface="Arial"/>
                <a:cs typeface="Arial"/>
              </a:rPr>
              <a:t>l</a:t>
            </a:r>
            <a:r>
              <a:rPr sz="1800" spc="35" dirty="0">
                <a:solidFill>
                  <a:srgbClr val="2A3F52"/>
                </a:solidFill>
                <a:latin typeface="Arial"/>
                <a:cs typeface="Arial"/>
              </a:rPr>
              <a:t>es</a:t>
            </a:r>
            <a:r>
              <a:rPr sz="1800" spc="-10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110" dirty="0">
                <a:solidFill>
                  <a:srgbClr val="2A3F52"/>
                </a:solidFill>
                <a:latin typeface="Arial"/>
                <a:cs typeface="Arial"/>
              </a:rPr>
              <a:t>went</a:t>
            </a:r>
            <a:r>
              <a:rPr sz="1800" spc="-9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2A3F52"/>
                </a:solidFill>
                <a:latin typeface="Arial"/>
                <a:cs typeface="Arial"/>
              </a:rPr>
              <a:t>down</a:t>
            </a:r>
            <a:r>
              <a:rPr sz="1800" spc="2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145" dirty="0">
                <a:solidFill>
                  <a:srgbClr val="2A3F52"/>
                </a:solidFill>
                <a:latin typeface="Arial"/>
                <a:cs typeface="Arial"/>
              </a:rPr>
              <a:t>w</a:t>
            </a:r>
            <a:r>
              <a:rPr sz="1800" spc="145" dirty="0">
                <a:solidFill>
                  <a:srgbClr val="3B5972"/>
                </a:solidFill>
                <a:latin typeface="Arial"/>
                <a:cs typeface="Arial"/>
              </a:rPr>
              <a:t>i</a:t>
            </a:r>
            <a:r>
              <a:rPr sz="1800" spc="145" dirty="0">
                <a:solidFill>
                  <a:srgbClr val="2A3F52"/>
                </a:solidFill>
                <a:latin typeface="Arial"/>
                <a:cs typeface="Arial"/>
              </a:rPr>
              <a:t>t</a:t>
            </a:r>
            <a:r>
              <a:rPr sz="1800" spc="145" dirty="0">
                <a:solidFill>
                  <a:srgbClr val="3B5972"/>
                </a:solidFill>
                <a:latin typeface="Arial"/>
                <a:cs typeface="Arial"/>
              </a:rPr>
              <a:t>h</a:t>
            </a:r>
            <a:r>
              <a:rPr sz="1800" spc="-229" dirty="0">
                <a:solidFill>
                  <a:srgbClr val="3B5972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2A3F52"/>
                </a:solidFill>
                <a:latin typeface="Arial"/>
                <a:cs typeface="Arial"/>
              </a:rPr>
              <a:t>edd</a:t>
            </a:r>
            <a:r>
              <a:rPr sz="1800" spc="60" dirty="0">
                <a:solidFill>
                  <a:srgbClr val="0F181F"/>
                </a:solidFill>
                <a:latin typeface="Arial"/>
                <a:cs typeface="Arial"/>
              </a:rPr>
              <a:t>i</a:t>
            </a:r>
            <a:r>
              <a:rPr sz="1800" spc="60" dirty="0">
                <a:solidFill>
                  <a:srgbClr val="2A3F52"/>
                </a:solidFill>
                <a:latin typeface="Arial"/>
                <a:cs typeface="Arial"/>
              </a:rPr>
              <a:t>es</a:t>
            </a:r>
            <a:r>
              <a:rPr sz="1800" spc="-10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110" dirty="0">
                <a:solidFill>
                  <a:srgbClr val="2A3F52"/>
                </a:solidFill>
                <a:latin typeface="Arial"/>
                <a:cs typeface="Arial"/>
              </a:rPr>
              <a:t>at</a:t>
            </a:r>
            <a:r>
              <a:rPr sz="1800" spc="-7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150" dirty="0">
                <a:solidFill>
                  <a:srgbClr val="2A3F52"/>
                </a:solidFill>
                <a:latin typeface="Arial"/>
                <a:cs typeface="Arial"/>
              </a:rPr>
              <a:t>t</a:t>
            </a:r>
            <a:r>
              <a:rPr sz="1800" spc="150" dirty="0">
                <a:solidFill>
                  <a:srgbClr val="3B5972"/>
                </a:solidFill>
                <a:latin typeface="Arial"/>
                <a:cs typeface="Arial"/>
              </a:rPr>
              <a:t>i</a:t>
            </a:r>
            <a:r>
              <a:rPr sz="1800" spc="150" dirty="0">
                <a:solidFill>
                  <a:srgbClr val="2A3F52"/>
                </a:solidFill>
                <a:latin typeface="Arial"/>
                <a:cs typeface="Arial"/>
              </a:rPr>
              <a:t>me</a:t>
            </a:r>
            <a:r>
              <a:rPr sz="1800" spc="-2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500" spc="305" dirty="0">
                <a:solidFill>
                  <a:srgbClr val="2A3F52"/>
                </a:solidFill>
                <a:latin typeface="Times New Roman"/>
                <a:cs typeface="Times New Roman"/>
              </a:rPr>
              <a:t>2</a:t>
            </a:r>
            <a:r>
              <a:rPr sz="1500" spc="40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2A3F52"/>
                </a:solidFill>
                <a:latin typeface="Arial"/>
                <a:cs typeface="Arial"/>
              </a:rPr>
              <a:t>at</a:t>
            </a:r>
            <a:r>
              <a:rPr sz="1800" spc="-6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160" dirty="0">
                <a:solidFill>
                  <a:srgbClr val="2A3F52"/>
                </a:solidFill>
                <a:latin typeface="Arial"/>
                <a:cs typeface="Arial"/>
              </a:rPr>
              <a:t>the</a:t>
            </a:r>
            <a:r>
              <a:rPr sz="1800" spc="-10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3F52"/>
                </a:solidFill>
                <a:latin typeface="Arial"/>
                <a:cs typeface="Arial"/>
              </a:rPr>
              <a:t>same  </a:t>
            </a:r>
            <a:r>
              <a:rPr sz="1800" spc="114" dirty="0">
                <a:solidFill>
                  <a:srgbClr val="2A3F52"/>
                </a:solidFill>
                <a:latin typeface="Arial"/>
                <a:cs typeface="Arial"/>
              </a:rPr>
              <a:t>po</a:t>
            </a:r>
            <a:r>
              <a:rPr sz="1800" spc="114" dirty="0">
                <a:solidFill>
                  <a:srgbClr val="05080C"/>
                </a:solidFill>
                <a:latin typeface="Arial"/>
                <a:cs typeface="Arial"/>
              </a:rPr>
              <a:t>i</a:t>
            </a:r>
            <a:r>
              <a:rPr sz="1800" spc="114" dirty="0">
                <a:solidFill>
                  <a:srgbClr val="2A3F52"/>
                </a:solidFill>
                <a:latin typeface="Arial"/>
                <a:cs typeface="Arial"/>
              </a:rPr>
              <a:t>nt</a:t>
            </a:r>
            <a:r>
              <a:rPr sz="1800" spc="-16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710" dirty="0">
                <a:solidFill>
                  <a:srgbClr val="3B5972"/>
                </a:solidFill>
                <a:latin typeface="Arial"/>
                <a:cs typeface="Arial"/>
              </a:rPr>
              <a:t>-</a:t>
            </a:r>
            <a:r>
              <a:rPr sz="1800" spc="-305" dirty="0">
                <a:solidFill>
                  <a:srgbClr val="3B597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3F52"/>
                </a:solidFill>
                <a:latin typeface="Arial"/>
                <a:cs typeface="Arial"/>
              </a:rPr>
              <a:t>we</a:t>
            </a:r>
            <a:r>
              <a:rPr sz="1800" spc="-8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3F52"/>
                </a:solidFill>
                <a:latin typeface="Arial"/>
                <a:cs typeface="Arial"/>
              </a:rPr>
              <a:t>can</a:t>
            </a:r>
            <a:r>
              <a:rPr sz="1800" spc="-229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2A3F52"/>
                </a:solidFill>
                <a:latin typeface="Arial"/>
                <a:cs typeface="Arial"/>
              </a:rPr>
              <a:t>ca</a:t>
            </a:r>
            <a:r>
              <a:rPr sz="1800" spc="50" dirty="0">
                <a:solidFill>
                  <a:srgbClr val="3B5972"/>
                </a:solidFill>
                <a:latin typeface="Arial"/>
                <a:cs typeface="Arial"/>
              </a:rPr>
              <a:t>l</a:t>
            </a:r>
            <a:r>
              <a:rPr sz="1800" spc="50" dirty="0">
                <a:solidFill>
                  <a:srgbClr val="2A3F52"/>
                </a:solidFill>
                <a:latin typeface="Arial"/>
                <a:cs typeface="Arial"/>
              </a:rPr>
              <a:t>cu</a:t>
            </a:r>
            <a:r>
              <a:rPr sz="1800" spc="50" dirty="0">
                <a:solidFill>
                  <a:srgbClr val="3B5972"/>
                </a:solidFill>
                <a:latin typeface="Arial"/>
                <a:cs typeface="Arial"/>
              </a:rPr>
              <a:t>l</a:t>
            </a:r>
            <a:r>
              <a:rPr sz="1800" spc="50" dirty="0">
                <a:solidFill>
                  <a:srgbClr val="2A3F52"/>
                </a:solidFill>
                <a:latin typeface="Arial"/>
                <a:cs typeface="Arial"/>
              </a:rPr>
              <a:t>ate</a:t>
            </a:r>
            <a:r>
              <a:rPr sz="1800" spc="-17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2A3F52"/>
                </a:solidFill>
                <a:latin typeface="Arial"/>
                <a:cs typeface="Arial"/>
              </a:rPr>
              <a:t>vert</a:t>
            </a:r>
            <a:r>
              <a:rPr sz="1800" spc="95" dirty="0">
                <a:solidFill>
                  <a:srgbClr val="05080C"/>
                </a:solidFill>
                <a:latin typeface="Arial"/>
                <a:cs typeface="Arial"/>
              </a:rPr>
              <a:t>i</a:t>
            </a:r>
            <a:r>
              <a:rPr sz="1800" spc="95" dirty="0">
                <a:solidFill>
                  <a:srgbClr val="2A3F52"/>
                </a:solidFill>
                <a:latin typeface="Arial"/>
                <a:cs typeface="Arial"/>
              </a:rPr>
              <a:t>ca</a:t>
            </a:r>
            <a:r>
              <a:rPr sz="1800" spc="95" dirty="0">
                <a:solidFill>
                  <a:srgbClr val="3B5972"/>
                </a:solidFill>
                <a:latin typeface="Arial"/>
                <a:cs typeface="Arial"/>
              </a:rPr>
              <a:t>l</a:t>
            </a:r>
            <a:r>
              <a:rPr sz="1800" spc="95" dirty="0">
                <a:solidFill>
                  <a:srgbClr val="2A3F52"/>
                </a:solidFill>
                <a:latin typeface="Arial"/>
                <a:cs typeface="Arial"/>
              </a:rPr>
              <a:t>flux</a:t>
            </a:r>
            <a:r>
              <a:rPr sz="1800" spc="-8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2A3F52"/>
                </a:solidFill>
                <a:latin typeface="Arial"/>
                <a:cs typeface="Arial"/>
              </a:rPr>
              <a:t>at</a:t>
            </a:r>
            <a:r>
              <a:rPr sz="1800" spc="-14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130" dirty="0">
                <a:solidFill>
                  <a:srgbClr val="2A3F52"/>
                </a:solidFill>
                <a:latin typeface="Arial"/>
                <a:cs typeface="Arial"/>
              </a:rPr>
              <a:t>that</a:t>
            </a:r>
            <a:r>
              <a:rPr sz="1800" spc="-8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2A3F52"/>
                </a:solidFill>
                <a:latin typeface="Arial"/>
                <a:cs typeface="Arial"/>
              </a:rPr>
              <a:t>po</a:t>
            </a:r>
            <a:r>
              <a:rPr sz="1800" spc="105" dirty="0">
                <a:solidFill>
                  <a:srgbClr val="3B5972"/>
                </a:solidFill>
                <a:latin typeface="Arial"/>
                <a:cs typeface="Arial"/>
              </a:rPr>
              <a:t>i</a:t>
            </a:r>
            <a:r>
              <a:rPr sz="1800" spc="105" dirty="0">
                <a:solidFill>
                  <a:srgbClr val="2A3F52"/>
                </a:solidFill>
                <a:latin typeface="Arial"/>
                <a:cs typeface="Arial"/>
              </a:rPr>
              <a:t>nt</a:t>
            </a:r>
            <a:r>
              <a:rPr sz="1800" spc="-19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2A3F52"/>
                </a:solidFill>
                <a:latin typeface="Arial"/>
                <a:cs typeface="Arial"/>
              </a:rPr>
              <a:t>and</a:t>
            </a:r>
            <a:r>
              <a:rPr sz="1800" spc="-17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3F52"/>
                </a:solidFill>
                <a:latin typeface="Arial"/>
                <a:cs typeface="Arial"/>
              </a:rPr>
              <a:t>over</a:t>
            </a:r>
            <a:r>
              <a:rPr sz="1800" spc="-18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135" dirty="0">
                <a:solidFill>
                  <a:srgbClr val="2A3F52"/>
                </a:solidFill>
                <a:latin typeface="Arial"/>
                <a:cs typeface="Arial"/>
              </a:rPr>
              <a:t>that</a:t>
            </a:r>
            <a:r>
              <a:rPr sz="1800" spc="-16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140" dirty="0">
                <a:solidFill>
                  <a:srgbClr val="2A3F52"/>
                </a:solidFill>
                <a:latin typeface="Arial"/>
                <a:cs typeface="Arial"/>
              </a:rPr>
              <a:t>time  </a:t>
            </a:r>
            <a:r>
              <a:rPr sz="1800" spc="50" dirty="0">
                <a:solidFill>
                  <a:srgbClr val="2A3F52"/>
                </a:solidFill>
                <a:latin typeface="Arial"/>
                <a:cs typeface="Arial"/>
              </a:rPr>
              <a:t>pe</a:t>
            </a:r>
            <a:r>
              <a:rPr sz="1800" spc="50" dirty="0">
                <a:solidFill>
                  <a:srgbClr val="3B5972"/>
                </a:solidFill>
                <a:latin typeface="Arial"/>
                <a:cs typeface="Arial"/>
              </a:rPr>
              <a:t>ri</a:t>
            </a:r>
            <a:r>
              <a:rPr sz="1800" spc="50" dirty="0">
                <a:solidFill>
                  <a:srgbClr val="2A3F52"/>
                </a:solidFill>
                <a:latin typeface="Arial"/>
                <a:cs typeface="Arial"/>
              </a:rPr>
              <a:t>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4872" y="3417315"/>
            <a:ext cx="7624445" cy="964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u="heavy" spc="-50" dirty="0">
                <a:solidFill>
                  <a:srgbClr val="2A3F52"/>
                </a:solidFill>
                <a:latin typeface="Arial"/>
                <a:cs typeface="Arial"/>
              </a:rPr>
              <a:t>Essenceof</a:t>
            </a:r>
            <a:r>
              <a:rPr sz="1850" i="1" u="heavy" spc="-21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2000" i="1" u="heavy" spc="50" dirty="0">
                <a:solidFill>
                  <a:srgbClr val="2A3F52"/>
                </a:solidFill>
                <a:latin typeface="Times New Roman"/>
                <a:cs typeface="Times New Roman"/>
              </a:rPr>
              <a:t>method</a:t>
            </a:r>
            <a:r>
              <a:rPr sz="2000" i="1" u="heavy" spc="50" dirty="0">
                <a:solidFill>
                  <a:srgbClr val="3B5972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464820">
              <a:lnSpc>
                <a:spcPts val="2305"/>
              </a:lnSpc>
              <a:spcBef>
                <a:spcPts val="495"/>
              </a:spcBef>
              <a:tabLst>
                <a:tab pos="1379220" algn="l"/>
                <a:tab pos="1905000" algn="l"/>
                <a:tab pos="2403475" algn="l"/>
                <a:tab pos="4186554" algn="l"/>
                <a:tab pos="4543425" algn="l"/>
                <a:tab pos="4799330" algn="l"/>
                <a:tab pos="6865620" algn="l"/>
              </a:tabLst>
            </a:pPr>
            <a:r>
              <a:rPr sz="1950" spc="-260" dirty="0">
                <a:solidFill>
                  <a:srgbClr val="2A3F52"/>
                </a:solidFill>
                <a:latin typeface="Times New Roman"/>
                <a:cs typeface="Times New Roman"/>
              </a:rPr>
              <a:t>V</a:t>
            </a:r>
            <a:r>
              <a:rPr sz="1950" spc="70" dirty="0">
                <a:solidFill>
                  <a:srgbClr val="2A3F52"/>
                </a:solidFill>
                <a:latin typeface="Times New Roman"/>
                <a:cs typeface="Times New Roman"/>
              </a:rPr>
              <a:t>er</a:t>
            </a:r>
            <a:r>
              <a:rPr sz="1950" spc="130" dirty="0">
                <a:solidFill>
                  <a:srgbClr val="2A3F52"/>
                </a:solidFill>
                <a:latin typeface="Times New Roman"/>
                <a:cs typeface="Times New Roman"/>
              </a:rPr>
              <a:t>t</a:t>
            </a:r>
            <a:r>
              <a:rPr sz="1950" spc="-150" dirty="0">
                <a:solidFill>
                  <a:srgbClr val="3B5972"/>
                </a:solidFill>
                <a:latin typeface="Times New Roman"/>
                <a:cs typeface="Times New Roman"/>
              </a:rPr>
              <a:t>i</a:t>
            </a:r>
            <a:r>
              <a:rPr sz="1950" spc="15" dirty="0">
                <a:solidFill>
                  <a:srgbClr val="2A3F52"/>
                </a:solidFill>
                <a:latin typeface="Times New Roman"/>
                <a:cs typeface="Times New Roman"/>
              </a:rPr>
              <a:t>c</a:t>
            </a:r>
            <a:r>
              <a:rPr sz="1950" spc="195" dirty="0">
                <a:solidFill>
                  <a:srgbClr val="2A3F52"/>
                </a:solidFill>
                <a:latin typeface="Times New Roman"/>
                <a:cs typeface="Times New Roman"/>
              </a:rPr>
              <a:t>a</a:t>
            </a:r>
            <a:r>
              <a:rPr sz="1950" spc="-290" dirty="0">
                <a:solidFill>
                  <a:srgbClr val="0F181F"/>
                </a:solidFill>
                <a:latin typeface="Times New Roman"/>
                <a:cs typeface="Times New Roman"/>
              </a:rPr>
              <a:t>l</a:t>
            </a:r>
            <a:r>
              <a:rPr sz="1950" dirty="0">
                <a:solidFill>
                  <a:srgbClr val="0F181F"/>
                </a:solidFill>
                <a:latin typeface="Times New Roman"/>
                <a:cs typeface="Times New Roman"/>
              </a:rPr>
              <a:t>	</a:t>
            </a:r>
            <a:r>
              <a:rPr sz="1950" spc="-60" dirty="0">
                <a:solidFill>
                  <a:srgbClr val="2A3F52"/>
                </a:solidFill>
                <a:latin typeface="Times New Roman"/>
                <a:cs typeface="Times New Roman"/>
              </a:rPr>
              <a:t>f</a:t>
            </a:r>
            <a:r>
              <a:rPr sz="1950" spc="15" dirty="0">
                <a:solidFill>
                  <a:srgbClr val="2A3F52"/>
                </a:solidFill>
                <a:latin typeface="Times New Roman"/>
                <a:cs typeface="Times New Roman"/>
              </a:rPr>
              <a:t>l</a:t>
            </a:r>
            <a:r>
              <a:rPr sz="1950" spc="-70" dirty="0">
                <a:solidFill>
                  <a:srgbClr val="2A3F52"/>
                </a:solidFill>
                <a:latin typeface="Times New Roman"/>
                <a:cs typeface="Times New Roman"/>
              </a:rPr>
              <a:t>ux</a:t>
            </a:r>
            <a:r>
              <a:rPr sz="1950" dirty="0">
                <a:solidFill>
                  <a:srgbClr val="2A3F52"/>
                </a:solidFill>
                <a:latin typeface="Times New Roman"/>
                <a:cs typeface="Times New Roman"/>
              </a:rPr>
              <a:t>	</a:t>
            </a:r>
            <a:r>
              <a:rPr sz="1950" spc="-45" dirty="0">
                <a:solidFill>
                  <a:srgbClr val="2A3F52"/>
                </a:solidFill>
                <a:latin typeface="Times New Roman"/>
                <a:cs typeface="Times New Roman"/>
              </a:rPr>
              <a:t>c</a:t>
            </a:r>
            <a:r>
              <a:rPr sz="1950" spc="50" dirty="0">
                <a:solidFill>
                  <a:srgbClr val="2A3F52"/>
                </a:solidFill>
                <a:latin typeface="Times New Roman"/>
                <a:cs typeface="Times New Roman"/>
              </a:rPr>
              <a:t>an</a:t>
            </a:r>
            <a:r>
              <a:rPr sz="1950" dirty="0">
                <a:solidFill>
                  <a:srgbClr val="2A3F52"/>
                </a:solidFill>
                <a:latin typeface="Times New Roman"/>
                <a:cs typeface="Times New Roman"/>
              </a:rPr>
              <a:t>	</a:t>
            </a:r>
            <a:r>
              <a:rPr sz="1800" spc="45" dirty="0">
                <a:solidFill>
                  <a:srgbClr val="2A3F52"/>
                </a:solidFill>
                <a:latin typeface="Arial"/>
                <a:cs typeface="Arial"/>
              </a:rPr>
              <a:t>be</a:t>
            </a:r>
            <a:r>
              <a:rPr sz="180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950" spc="45" dirty="0">
                <a:solidFill>
                  <a:srgbClr val="2A3F52"/>
                </a:solidFill>
                <a:latin typeface="Times New Roman"/>
                <a:cs typeface="Times New Roman"/>
              </a:rPr>
              <a:t>represented</a:t>
            </a:r>
            <a:r>
              <a:rPr sz="1950" dirty="0">
                <a:solidFill>
                  <a:srgbClr val="2A3F52"/>
                </a:solidFill>
                <a:latin typeface="Times New Roman"/>
                <a:cs typeface="Times New Roman"/>
              </a:rPr>
              <a:t>	</a:t>
            </a:r>
            <a:r>
              <a:rPr sz="1950" spc="70" dirty="0">
                <a:solidFill>
                  <a:srgbClr val="2A3F52"/>
                </a:solidFill>
                <a:latin typeface="Times New Roman"/>
                <a:cs typeface="Times New Roman"/>
              </a:rPr>
              <a:t>as</a:t>
            </a:r>
            <a:r>
              <a:rPr sz="1950" dirty="0">
                <a:solidFill>
                  <a:srgbClr val="2A3F52"/>
                </a:solidFill>
                <a:latin typeface="Times New Roman"/>
                <a:cs typeface="Times New Roman"/>
              </a:rPr>
              <a:t>	</a:t>
            </a:r>
            <a:r>
              <a:rPr sz="1950" spc="55" dirty="0">
                <a:solidFill>
                  <a:srgbClr val="2A3F52"/>
                </a:solidFill>
                <a:latin typeface="Times New Roman"/>
                <a:cs typeface="Times New Roman"/>
              </a:rPr>
              <a:t>a</a:t>
            </a:r>
            <a:r>
              <a:rPr sz="1950" dirty="0">
                <a:solidFill>
                  <a:srgbClr val="2A3F52"/>
                </a:solidFill>
                <a:latin typeface="Times New Roman"/>
                <a:cs typeface="Times New Roman"/>
              </a:rPr>
              <a:t>	</a:t>
            </a:r>
            <a:r>
              <a:rPr sz="1950" spc="-5" dirty="0">
                <a:solidFill>
                  <a:srgbClr val="2A3F52"/>
                </a:solidFill>
                <a:latin typeface="Times New Roman"/>
                <a:cs typeface="Times New Roman"/>
              </a:rPr>
              <a:t>c</a:t>
            </a:r>
            <a:r>
              <a:rPr sz="1950" spc="30" dirty="0">
                <a:solidFill>
                  <a:srgbClr val="2A3F52"/>
                </a:solidFill>
                <a:latin typeface="Times New Roman"/>
                <a:cs typeface="Times New Roman"/>
              </a:rPr>
              <a:t>o</a:t>
            </a:r>
            <a:r>
              <a:rPr sz="1950" spc="-70" dirty="0">
                <a:solidFill>
                  <a:srgbClr val="2A3F52"/>
                </a:solidFill>
                <a:latin typeface="Times New Roman"/>
                <a:cs typeface="Times New Roman"/>
              </a:rPr>
              <a:t>va</a:t>
            </a:r>
            <a:r>
              <a:rPr sz="1950" spc="-254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950" spc="-70" dirty="0">
                <a:solidFill>
                  <a:srgbClr val="2A3F52"/>
                </a:solidFill>
                <a:latin typeface="Times New Roman"/>
                <a:cs typeface="Times New Roman"/>
              </a:rPr>
              <a:t>ria</a:t>
            </a:r>
            <a:r>
              <a:rPr sz="1950" spc="-250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950" spc="15" dirty="0">
                <a:solidFill>
                  <a:srgbClr val="2A3F52"/>
                </a:solidFill>
                <a:latin typeface="Times New Roman"/>
                <a:cs typeface="Times New Roman"/>
              </a:rPr>
              <a:t>n</a:t>
            </a:r>
            <a:r>
              <a:rPr sz="1950" spc="10" dirty="0">
                <a:solidFill>
                  <a:srgbClr val="2A3F52"/>
                </a:solidFill>
                <a:latin typeface="Times New Roman"/>
                <a:cs typeface="Times New Roman"/>
              </a:rPr>
              <a:t>c</a:t>
            </a:r>
            <a:r>
              <a:rPr sz="1950" spc="170" dirty="0">
                <a:solidFill>
                  <a:srgbClr val="2A3F52"/>
                </a:solidFill>
                <a:latin typeface="Times New Roman"/>
                <a:cs typeface="Times New Roman"/>
              </a:rPr>
              <a:t>e</a:t>
            </a:r>
            <a:r>
              <a:rPr sz="1950" dirty="0">
                <a:solidFill>
                  <a:srgbClr val="2A3F52"/>
                </a:solidFill>
                <a:latin typeface="Times New Roman"/>
                <a:cs typeface="Times New Roman"/>
              </a:rPr>
              <a:t>  </a:t>
            </a:r>
            <a:r>
              <a:rPr sz="1950" spc="60" dirty="0">
                <a:solidFill>
                  <a:srgbClr val="2A3F52"/>
                </a:solidFill>
                <a:latin typeface="Times New Roman"/>
                <a:cs typeface="Times New Roman"/>
              </a:rPr>
              <a:t>o</a:t>
            </a:r>
            <a:r>
              <a:rPr sz="1950" spc="-60" dirty="0">
                <a:solidFill>
                  <a:srgbClr val="2A3F52"/>
                </a:solidFill>
                <a:latin typeface="Times New Roman"/>
                <a:cs typeface="Times New Roman"/>
              </a:rPr>
              <a:t>f</a:t>
            </a:r>
            <a:r>
              <a:rPr sz="1950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950" spc="-20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950" spc="390" dirty="0">
                <a:solidFill>
                  <a:srgbClr val="2A3F52"/>
                </a:solidFill>
                <a:latin typeface="Times New Roman"/>
                <a:cs typeface="Times New Roman"/>
              </a:rPr>
              <a:t>t</a:t>
            </a:r>
            <a:r>
              <a:rPr sz="1950" spc="-5" dirty="0">
                <a:solidFill>
                  <a:srgbClr val="2A3F52"/>
                </a:solidFill>
                <a:latin typeface="Times New Roman"/>
                <a:cs typeface="Times New Roman"/>
              </a:rPr>
              <a:t>he</a:t>
            </a:r>
            <a:r>
              <a:rPr sz="1950" dirty="0">
                <a:solidFill>
                  <a:srgbClr val="2A3F52"/>
                </a:solidFill>
                <a:latin typeface="Times New Roman"/>
                <a:cs typeface="Times New Roman"/>
              </a:rPr>
              <a:t>	</a:t>
            </a:r>
            <a:r>
              <a:rPr sz="1950" spc="30" dirty="0">
                <a:solidFill>
                  <a:srgbClr val="2A3F52"/>
                </a:solidFill>
                <a:latin typeface="Times New Roman"/>
                <a:cs typeface="Times New Roman"/>
              </a:rPr>
              <a:t>ver</a:t>
            </a:r>
            <a:r>
              <a:rPr sz="1950" spc="175" dirty="0">
                <a:solidFill>
                  <a:srgbClr val="2A3F52"/>
                </a:solidFill>
                <a:latin typeface="Times New Roman"/>
                <a:cs typeface="Times New Roman"/>
              </a:rPr>
              <a:t>t</a:t>
            </a:r>
            <a:r>
              <a:rPr sz="1950" spc="-150" dirty="0">
                <a:solidFill>
                  <a:srgbClr val="3B5972"/>
                </a:solidFill>
                <a:latin typeface="Times New Roman"/>
                <a:cs typeface="Times New Roman"/>
              </a:rPr>
              <a:t>i</a:t>
            </a:r>
            <a:r>
              <a:rPr sz="1950" spc="15" dirty="0">
                <a:solidFill>
                  <a:srgbClr val="2A3F52"/>
                </a:solidFill>
                <a:latin typeface="Times New Roman"/>
                <a:cs typeface="Times New Roman"/>
              </a:rPr>
              <a:t>c</a:t>
            </a:r>
            <a:r>
              <a:rPr sz="1950" spc="155" dirty="0">
                <a:solidFill>
                  <a:srgbClr val="2A3F52"/>
                </a:solidFill>
                <a:latin typeface="Times New Roman"/>
                <a:cs typeface="Times New Roman"/>
              </a:rPr>
              <a:t>a</a:t>
            </a:r>
            <a:r>
              <a:rPr sz="1950" spc="-290" dirty="0">
                <a:solidFill>
                  <a:srgbClr val="05080C"/>
                </a:solidFill>
                <a:latin typeface="Times New Roman"/>
                <a:cs typeface="Times New Roman"/>
              </a:rPr>
              <a:t>l</a:t>
            </a:r>
            <a:endParaRPr sz="1950">
              <a:latin typeface="Times New Roman"/>
              <a:cs typeface="Times New Roman"/>
            </a:endParaRPr>
          </a:p>
          <a:p>
            <a:pPr marL="460375">
              <a:lnSpc>
                <a:spcPts val="2305"/>
              </a:lnSpc>
            </a:pPr>
            <a:r>
              <a:rPr sz="1800" spc="70" dirty="0">
                <a:solidFill>
                  <a:srgbClr val="2A3F52"/>
                </a:solidFill>
                <a:latin typeface="Arial"/>
                <a:cs typeface="Arial"/>
              </a:rPr>
              <a:t>ve</a:t>
            </a:r>
            <a:r>
              <a:rPr sz="1800" spc="70" dirty="0">
                <a:solidFill>
                  <a:srgbClr val="3B5972"/>
                </a:solidFill>
                <a:latin typeface="Arial"/>
                <a:cs typeface="Arial"/>
              </a:rPr>
              <a:t>l</a:t>
            </a:r>
            <a:r>
              <a:rPr sz="1800" spc="70" dirty="0">
                <a:solidFill>
                  <a:srgbClr val="2A3F52"/>
                </a:solidFill>
                <a:latin typeface="Arial"/>
                <a:cs typeface="Arial"/>
              </a:rPr>
              <a:t>ocity</a:t>
            </a:r>
            <a:r>
              <a:rPr sz="1800" spc="-215" dirty="0">
                <a:solidFill>
                  <a:srgbClr val="2A3F52"/>
                </a:solidFill>
                <a:latin typeface="Arial"/>
                <a:cs typeface="Arial"/>
              </a:rPr>
              <a:t> </a:t>
            </a:r>
            <a:r>
              <a:rPr sz="1950" spc="35" dirty="0">
                <a:solidFill>
                  <a:srgbClr val="2A3F52"/>
                </a:solidFill>
                <a:latin typeface="Times New Roman"/>
                <a:cs typeface="Times New Roman"/>
              </a:rPr>
              <a:t>and</a:t>
            </a:r>
            <a:r>
              <a:rPr sz="1950" spc="-75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950" spc="55" dirty="0">
                <a:solidFill>
                  <a:srgbClr val="2A3F52"/>
                </a:solidFill>
                <a:latin typeface="Times New Roman"/>
                <a:cs typeface="Times New Roman"/>
              </a:rPr>
              <a:t>concentrat</a:t>
            </a:r>
            <a:r>
              <a:rPr sz="1950" spc="55" dirty="0">
                <a:solidFill>
                  <a:srgbClr val="3B5972"/>
                </a:solidFill>
                <a:latin typeface="Times New Roman"/>
                <a:cs typeface="Times New Roman"/>
              </a:rPr>
              <a:t>i</a:t>
            </a:r>
            <a:r>
              <a:rPr sz="1950" spc="55" dirty="0">
                <a:solidFill>
                  <a:srgbClr val="2A3F52"/>
                </a:solidFill>
                <a:latin typeface="Times New Roman"/>
                <a:cs typeface="Times New Roman"/>
              </a:rPr>
              <a:t>on</a:t>
            </a:r>
            <a:r>
              <a:rPr sz="1950" spc="-165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2A3F52"/>
                </a:solidFill>
                <a:latin typeface="Times New Roman"/>
                <a:cs typeface="Times New Roman"/>
              </a:rPr>
              <a:t>of</a:t>
            </a:r>
            <a:r>
              <a:rPr sz="1950" spc="-200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950" spc="155" dirty="0">
                <a:solidFill>
                  <a:srgbClr val="2A3F52"/>
                </a:solidFill>
                <a:latin typeface="Times New Roman"/>
                <a:cs typeface="Times New Roman"/>
              </a:rPr>
              <a:t>the</a:t>
            </a:r>
            <a:r>
              <a:rPr sz="1950" spc="-165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950" spc="55" dirty="0">
                <a:solidFill>
                  <a:srgbClr val="2A3F52"/>
                </a:solidFill>
                <a:latin typeface="Times New Roman"/>
                <a:cs typeface="Times New Roman"/>
              </a:rPr>
              <a:t>ent</a:t>
            </a:r>
            <a:r>
              <a:rPr sz="1950" spc="55" dirty="0">
                <a:solidFill>
                  <a:srgbClr val="3B5972"/>
                </a:solidFill>
                <a:latin typeface="Times New Roman"/>
                <a:cs typeface="Times New Roman"/>
              </a:rPr>
              <a:t>i</a:t>
            </a:r>
            <a:r>
              <a:rPr sz="1950" spc="55" dirty="0">
                <a:solidFill>
                  <a:srgbClr val="2A3F52"/>
                </a:solidFill>
                <a:latin typeface="Times New Roman"/>
                <a:cs typeface="Times New Roman"/>
              </a:rPr>
              <a:t>ty</a:t>
            </a:r>
            <a:r>
              <a:rPr sz="1950" spc="-165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950" spc="5" dirty="0">
                <a:solidFill>
                  <a:srgbClr val="2A3F52"/>
                </a:solidFill>
                <a:latin typeface="Times New Roman"/>
                <a:cs typeface="Times New Roman"/>
              </a:rPr>
              <a:t>of</a:t>
            </a:r>
            <a:r>
              <a:rPr sz="1950" spc="-65" dirty="0">
                <a:solidFill>
                  <a:srgbClr val="2A3F52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3B5972"/>
                </a:solidFill>
                <a:latin typeface="Arial"/>
                <a:cs typeface="Arial"/>
              </a:rPr>
              <a:t>i</a:t>
            </a:r>
            <a:r>
              <a:rPr sz="1800" spc="60" dirty="0">
                <a:solidFill>
                  <a:srgbClr val="2A3F52"/>
                </a:solidFill>
                <a:latin typeface="Arial"/>
                <a:cs typeface="Arial"/>
              </a:rPr>
              <a:t>nterest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8939" y="813816"/>
            <a:ext cx="1051560" cy="27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9371" y="813816"/>
            <a:ext cx="2382011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3640" y="2071116"/>
            <a:ext cx="2052827" cy="1184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9735" y="4814315"/>
            <a:ext cx="1673351" cy="123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9211" y="5326379"/>
            <a:ext cx="882396" cy="246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058" y="640080"/>
            <a:ext cx="0" cy="6680200"/>
          </a:xfrm>
          <a:custGeom>
            <a:avLst/>
            <a:gdLst/>
            <a:ahLst/>
            <a:cxnLst/>
            <a:rect l="l" t="t" r="r" b="b"/>
            <a:pathLst>
              <a:path h="6680200">
                <a:moveTo>
                  <a:pt x="0" y="6679692"/>
                </a:moveTo>
                <a:lnTo>
                  <a:pt x="0" y="0"/>
                </a:lnTo>
              </a:path>
            </a:pathLst>
          </a:custGeom>
          <a:ln w="22860">
            <a:solidFill>
              <a:srgbClr val="77A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4837176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484632"/>
                </a:moveTo>
                <a:lnTo>
                  <a:pt x="0" y="0"/>
                </a:lnTo>
              </a:path>
            </a:pathLst>
          </a:custGeom>
          <a:ln w="18288">
            <a:solidFill>
              <a:srgbClr val="6783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1245" y="6542531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251460"/>
                </a:moveTo>
                <a:lnTo>
                  <a:pt x="0" y="0"/>
                </a:lnTo>
              </a:path>
            </a:pathLst>
          </a:custGeom>
          <a:ln w="4572">
            <a:solidFill>
              <a:srgbClr val="5B8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35923" y="4837176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484632"/>
                </a:moveTo>
                <a:lnTo>
                  <a:pt x="0" y="0"/>
                </a:lnTo>
              </a:path>
            </a:pathLst>
          </a:custGeom>
          <a:ln w="18288">
            <a:solidFill>
              <a:srgbClr val="6B8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51442" y="640080"/>
            <a:ext cx="0" cy="6680200"/>
          </a:xfrm>
          <a:custGeom>
            <a:avLst/>
            <a:gdLst/>
            <a:ahLst/>
            <a:cxnLst/>
            <a:rect l="l" t="t" r="r" b="b"/>
            <a:pathLst>
              <a:path h="6680200">
                <a:moveTo>
                  <a:pt x="0" y="6679692"/>
                </a:moveTo>
                <a:lnTo>
                  <a:pt x="0" y="0"/>
                </a:lnTo>
              </a:path>
            </a:pathLst>
          </a:custGeom>
          <a:ln w="50292">
            <a:solidFill>
              <a:srgbClr val="4B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627" y="665226"/>
            <a:ext cx="8823960" cy="0"/>
          </a:xfrm>
          <a:custGeom>
            <a:avLst/>
            <a:gdLst/>
            <a:ahLst/>
            <a:cxnLst/>
            <a:rect l="l" t="t" r="r" b="b"/>
            <a:pathLst>
              <a:path w="8823960">
                <a:moveTo>
                  <a:pt x="0" y="0"/>
                </a:moveTo>
                <a:lnTo>
                  <a:pt x="8823960" y="0"/>
                </a:lnTo>
              </a:path>
            </a:pathLst>
          </a:custGeom>
          <a:ln w="50292">
            <a:solidFill>
              <a:srgbClr val="4B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6971" y="1682495"/>
            <a:ext cx="612775" cy="0"/>
          </a:xfrm>
          <a:custGeom>
            <a:avLst/>
            <a:gdLst/>
            <a:ahLst/>
            <a:cxnLst/>
            <a:rect l="l" t="t" r="r" b="b"/>
            <a:pathLst>
              <a:path w="612775">
                <a:moveTo>
                  <a:pt x="0" y="0"/>
                </a:moveTo>
                <a:lnTo>
                  <a:pt x="612648" y="0"/>
                </a:lnTo>
              </a:path>
            </a:pathLst>
          </a:custGeom>
          <a:ln w="18288">
            <a:solidFill>
              <a:srgbClr val="181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28132" y="3227832"/>
            <a:ext cx="2830195" cy="0"/>
          </a:xfrm>
          <a:custGeom>
            <a:avLst/>
            <a:gdLst/>
            <a:ahLst/>
            <a:cxnLst/>
            <a:rect l="l" t="t" r="r" b="b"/>
            <a:pathLst>
              <a:path w="2830195">
                <a:moveTo>
                  <a:pt x="0" y="0"/>
                </a:moveTo>
                <a:lnTo>
                  <a:pt x="2830067" y="0"/>
                </a:lnTo>
              </a:path>
            </a:pathLst>
          </a:custGeom>
          <a:ln w="18288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11496" y="3161538"/>
            <a:ext cx="3397250" cy="0"/>
          </a:xfrm>
          <a:custGeom>
            <a:avLst/>
            <a:gdLst/>
            <a:ahLst/>
            <a:cxnLst/>
            <a:rect l="l" t="t" r="r" b="b"/>
            <a:pathLst>
              <a:path w="3397250">
                <a:moveTo>
                  <a:pt x="0" y="0"/>
                </a:moveTo>
                <a:lnTo>
                  <a:pt x="3396996" y="0"/>
                </a:lnTo>
              </a:path>
            </a:pathLst>
          </a:custGeom>
          <a:ln w="13716">
            <a:solidFill>
              <a:srgbClr val="6780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8095" y="4841747"/>
            <a:ext cx="1710055" cy="0"/>
          </a:xfrm>
          <a:custGeom>
            <a:avLst/>
            <a:gdLst/>
            <a:ahLst/>
            <a:cxnLst/>
            <a:rect l="l" t="t" r="r" b="b"/>
            <a:pathLst>
              <a:path w="1710055">
                <a:moveTo>
                  <a:pt x="0" y="0"/>
                </a:moveTo>
                <a:lnTo>
                  <a:pt x="1709928" y="0"/>
                </a:lnTo>
              </a:path>
            </a:pathLst>
          </a:custGeom>
          <a:ln w="18288">
            <a:solidFill>
              <a:srgbClr val="678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8132" y="6423659"/>
            <a:ext cx="718185" cy="0"/>
          </a:xfrm>
          <a:custGeom>
            <a:avLst/>
            <a:gdLst/>
            <a:ahLst/>
            <a:cxnLst/>
            <a:rect l="l" t="t" r="r" b="b"/>
            <a:pathLst>
              <a:path w="718185">
                <a:moveTo>
                  <a:pt x="0" y="0"/>
                </a:moveTo>
                <a:lnTo>
                  <a:pt x="717803" y="0"/>
                </a:lnTo>
              </a:path>
            </a:pathLst>
          </a:custGeom>
          <a:ln w="18288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15683" y="6423659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18288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3235" y="6423659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5">
                <a:moveTo>
                  <a:pt x="0" y="0"/>
                </a:moveTo>
                <a:lnTo>
                  <a:pt x="786384" y="0"/>
                </a:lnTo>
              </a:path>
            </a:pathLst>
          </a:custGeom>
          <a:ln w="18288">
            <a:solidFill>
              <a:srgbClr val="0C0F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7248" y="6809993"/>
            <a:ext cx="5445760" cy="0"/>
          </a:xfrm>
          <a:custGeom>
            <a:avLst/>
            <a:gdLst/>
            <a:ahLst/>
            <a:cxnLst/>
            <a:rect l="l" t="t" r="r" b="b"/>
            <a:pathLst>
              <a:path w="5445759">
                <a:moveTo>
                  <a:pt x="0" y="0"/>
                </a:moveTo>
                <a:lnTo>
                  <a:pt x="5445252" y="0"/>
                </a:lnTo>
              </a:path>
            </a:pathLst>
          </a:custGeom>
          <a:ln w="22860">
            <a:solidFill>
              <a:srgbClr val="678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2627" y="7308342"/>
            <a:ext cx="8823960" cy="0"/>
          </a:xfrm>
          <a:custGeom>
            <a:avLst/>
            <a:gdLst/>
            <a:ahLst/>
            <a:cxnLst/>
            <a:rect l="l" t="t" r="r" b="b"/>
            <a:pathLst>
              <a:path w="8823960">
                <a:moveTo>
                  <a:pt x="0" y="0"/>
                </a:moveTo>
                <a:lnTo>
                  <a:pt x="8823960" y="0"/>
                </a:lnTo>
              </a:path>
            </a:pathLst>
          </a:custGeom>
          <a:ln w="22860">
            <a:solidFill>
              <a:srgbClr val="5B83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28132" y="3419855"/>
            <a:ext cx="365760" cy="119380"/>
          </a:xfrm>
          <a:custGeom>
            <a:avLst/>
            <a:gdLst/>
            <a:ahLst/>
            <a:cxnLst/>
            <a:rect l="l" t="t" r="r" b="b"/>
            <a:pathLst>
              <a:path w="365760" h="119379">
                <a:moveTo>
                  <a:pt x="0" y="0"/>
                </a:moveTo>
                <a:lnTo>
                  <a:pt x="365759" y="0"/>
                </a:lnTo>
                <a:lnTo>
                  <a:pt x="365759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47104" y="3419855"/>
            <a:ext cx="498475" cy="119380"/>
          </a:xfrm>
          <a:custGeom>
            <a:avLst/>
            <a:gdLst/>
            <a:ahLst/>
            <a:cxnLst/>
            <a:rect l="l" t="t" r="r" b="b"/>
            <a:pathLst>
              <a:path w="498475" h="119379">
                <a:moveTo>
                  <a:pt x="0" y="0"/>
                </a:moveTo>
                <a:lnTo>
                  <a:pt x="498348" y="0"/>
                </a:lnTo>
                <a:lnTo>
                  <a:pt x="498348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89519" y="3419855"/>
            <a:ext cx="306705" cy="151130"/>
          </a:xfrm>
          <a:custGeom>
            <a:avLst/>
            <a:gdLst/>
            <a:ahLst/>
            <a:cxnLst/>
            <a:rect l="l" t="t" r="r" b="b"/>
            <a:pathLst>
              <a:path w="306704" h="151129">
                <a:moveTo>
                  <a:pt x="0" y="0"/>
                </a:moveTo>
                <a:lnTo>
                  <a:pt x="306324" y="0"/>
                </a:lnTo>
                <a:lnTo>
                  <a:pt x="306324" y="150875"/>
                </a:lnTo>
                <a:lnTo>
                  <a:pt x="0" y="1508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2827" y="1594103"/>
            <a:ext cx="5296535" cy="62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sz="2100" spc="-110" dirty="0">
                <a:solidFill>
                  <a:srgbClr val="314254"/>
                </a:solidFill>
                <a:latin typeface="Times New Roman"/>
                <a:cs typeface="Times New Roman"/>
              </a:rPr>
              <a:t>In </a:t>
            </a:r>
            <a:r>
              <a:rPr sz="2100" spc="10" dirty="0">
                <a:solidFill>
                  <a:srgbClr val="314254"/>
                </a:solidFill>
                <a:latin typeface="Times New Roman"/>
                <a:cs typeface="Times New Roman"/>
              </a:rPr>
              <a:t>tur</a:t>
            </a:r>
            <a:r>
              <a:rPr sz="2100" spc="10" dirty="0">
                <a:solidFill>
                  <a:srgbClr val="425972"/>
                </a:solidFill>
                <a:latin typeface="Times New Roman"/>
                <a:cs typeface="Times New Roman"/>
              </a:rPr>
              <a:t>b</a:t>
            </a:r>
            <a:r>
              <a:rPr sz="2100" spc="10" dirty="0">
                <a:solidFill>
                  <a:srgbClr val="314254"/>
                </a:solidFill>
                <a:latin typeface="Times New Roman"/>
                <a:cs typeface="Times New Roman"/>
              </a:rPr>
              <a:t>u</a:t>
            </a:r>
            <a:r>
              <a:rPr sz="2100" spc="10" dirty="0">
                <a:solidFill>
                  <a:srgbClr val="425972"/>
                </a:solidFill>
                <a:latin typeface="Times New Roman"/>
                <a:cs typeface="Times New Roman"/>
              </a:rPr>
              <a:t>l</a:t>
            </a:r>
            <a:r>
              <a:rPr sz="2100" spc="10" dirty="0">
                <a:solidFill>
                  <a:srgbClr val="314254"/>
                </a:solidFill>
                <a:latin typeface="Times New Roman"/>
                <a:cs typeface="Times New Roman"/>
              </a:rPr>
              <a:t>en</a:t>
            </a:r>
            <a:r>
              <a:rPr sz="2100" spc="10" dirty="0">
                <a:solidFill>
                  <a:srgbClr val="425972"/>
                </a:solidFill>
                <a:latin typeface="Times New Roman"/>
                <a:cs typeface="Times New Roman"/>
              </a:rPr>
              <a:t>t </a:t>
            </a:r>
            <a:r>
              <a:rPr sz="2100" spc="-60" dirty="0">
                <a:solidFill>
                  <a:srgbClr val="425972"/>
                </a:solidFill>
                <a:latin typeface="Times New Roman"/>
                <a:cs typeface="Times New Roman"/>
              </a:rPr>
              <a:t>fl</a:t>
            </a:r>
            <a:r>
              <a:rPr sz="2100" spc="-60" dirty="0">
                <a:solidFill>
                  <a:srgbClr val="314254"/>
                </a:solidFill>
                <a:latin typeface="Times New Roman"/>
                <a:cs typeface="Times New Roman"/>
              </a:rPr>
              <a:t>ow, </a:t>
            </a:r>
            <a:r>
              <a:rPr sz="2100" spc="-35" dirty="0">
                <a:solidFill>
                  <a:srgbClr val="314254"/>
                </a:solidFill>
                <a:latin typeface="Times New Roman"/>
                <a:cs typeface="Times New Roman"/>
              </a:rPr>
              <a:t>vert</a:t>
            </a:r>
            <a:r>
              <a:rPr sz="2100" spc="-35" dirty="0">
                <a:solidFill>
                  <a:srgbClr val="425972"/>
                </a:solidFill>
                <a:latin typeface="Times New Roman"/>
                <a:cs typeface="Times New Roman"/>
              </a:rPr>
              <a:t>i</a:t>
            </a:r>
            <a:r>
              <a:rPr sz="2100" spc="-35" dirty="0">
                <a:solidFill>
                  <a:srgbClr val="314254"/>
                </a:solidFill>
                <a:latin typeface="Times New Roman"/>
                <a:cs typeface="Times New Roman"/>
              </a:rPr>
              <a:t>ca</a:t>
            </a:r>
            <a:r>
              <a:rPr sz="2100" spc="-35" dirty="0">
                <a:solidFill>
                  <a:srgbClr val="425972"/>
                </a:solidFill>
                <a:latin typeface="Times New Roman"/>
                <a:cs typeface="Times New Roman"/>
              </a:rPr>
              <a:t>l </a:t>
            </a:r>
            <a:r>
              <a:rPr sz="2100" spc="-100" dirty="0">
                <a:solidFill>
                  <a:srgbClr val="425972"/>
                </a:solidFill>
                <a:latin typeface="Times New Roman"/>
                <a:cs typeface="Times New Roman"/>
              </a:rPr>
              <a:t>fl</a:t>
            </a:r>
            <a:r>
              <a:rPr sz="2100" spc="-100" dirty="0">
                <a:solidFill>
                  <a:srgbClr val="314254"/>
                </a:solidFill>
                <a:latin typeface="Times New Roman"/>
                <a:cs typeface="Times New Roman"/>
              </a:rPr>
              <a:t>ux </a:t>
            </a:r>
            <a:r>
              <a:rPr sz="2100" spc="-60" dirty="0">
                <a:solidFill>
                  <a:srgbClr val="314254"/>
                </a:solidFill>
                <a:latin typeface="Times New Roman"/>
                <a:cs typeface="Times New Roman"/>
              </a:rPr>
              <a:t>can </a:t>
            </a:r>
            <a:r>
              <a:rPr sz="1900" spc="-55" dirty="0">
                <a:solidFill>
                  <a:srgbClr val="242F38"/>
                </a:solidFill>
                <a:latin typeface="Arial"/>
                <a:cs typeface="Arial"/>
              </a:rPr>
              <a:t>b</a:t>
            </a:r>
            <a:r>
              <a:rPr sz="1900" spc="-55" dirty="0">
                <a:solidFill>
                  <a:srgbClr val="314254"/>
                </a:solidFill>
                <a:latin typeface="Arial"/>
                <a:cs typeface="Arial"/>
              </a:rPr>
              <a:t>e</a:t>
            </a:r>
            <a:r>
              <a:rPr sz="1900" spc="-360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314254"/>
                </a:solidFill>
                <a:latin typeface="Times New Roman"/>
                <a:cs typeface="Times New Roman"/>
              </a:rPr>
              <a:t>presented </a:t>
            </a:r>
            <a:r>
              <a:rPr sz="1900" spc="145" dirty="0">
                <a:solidFill>
                  <a:srgbClr val="314254"/>
                </a:solidFill>
                <a:latin typeface="Arial"/>
                <a:cs typeface="Arial"/>
              </a:rPr>
              <a:t>as</a:t>
            </a:r>
            <a:r>
              <a:rPr sz="1900" spc="145" dirty="0">
                <a:solidFill>
                  <a:srgbClr val="425972"/>
                </a:solidFill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700" i="1" spc="65" dirty="0">
                <a:solidFill>
                  <a:srgbClr val="314254"/>
                </a:solidFill>
                <a:latin typeface="Arial"/>
                <a:cs typeface="Arial"/>
              </a:rPr>
              <a:t>(s</a:t>
            </a:r>
            <a:r>
              <a:rPr sz="1700" i="1" spc="65" dirty="0">
                <a:solidFill>
                  <a:srgbClr val="425972"/>
                </a:solidFill>
                <a:latin typeface="Arial"/>
                <a:cs typeface="Arial"/>
              </a:rPr>
              <a:t>-</a:t>
            </a:r>
            <a:r>
              <a:rPr sz="1700" i="1" u="heavy" spc="65" dirty="0">
                <a:solidFill>
                  <a:srgbClr val="314254"/>
                </a:solidFill>
                <a:latin typeface="Arial"/>
                <a:cs typeface="Arial"/>
              </a:rPr>
              <a:t>p/p</a:t>
            </a:r>
            <a:r>
              <a:rPr sz="1700" i="1" spc="65" dirty="0">
                <a:solidFill>
                  <a:srgbClr val="425972"/>
                </a:solidFill>
                <a:latin typeface="Arial"/>
                <a:cs typeface="Arial"/>
              </a:rPr>
              <a:t>a</a:t>
            </a:r>
            <a:r>
              <a:rPr sz="1700" i="1" spc="-240" dirty="0">
                <a:solidFill>
                  <a:srgbClr val="425972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5972"/>
                </a:solidFill>
                <a:latin typeface="Arial"/>
                <a:cs typeface="Arial"/>
              </a:rPr>
              <a:t>i</a:t>
            </a:r>
            <a:r>
              <a:rPr sz="1900" spc="-10" dirty="0">
                <a:solidFill>
                  <a:srgbClr val="314254"/>
                </a:solidFill>
                <a:latin typeface="Arial"/>
                <a:cs typeface="Arial"/>
              </a:rPr>
              <a:t>s</a:t>
            </a:r>
            <a:r>
              <a:rPr sz="1900" spc="-370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314254"/>
                </a:solidFill>
                <a:latin typeface="Arial"/>
                <a:cs typeface="Arial"/>
              </a:rPr>
              <a:t>the</a:t>
            </a:r>
            <a:r>
              <a:rPr sz="1900" spc="-340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314254"/>
                </a:solidFill>
                <a:latin typeface="Arial"/>
                <a:cs typeface="Arial"/>
              </a:rPr>
              <a:t>m</a:t>
            </a:r>
            <a:r>
              <a:rPr sz="1900" spc="75" dirty="0">
                <a:solidFill>
                  <a:srgbClr val="242F38"/>
                </a:solidFill>
                <a:latin typeface="Arial"/>
                <a:cs typeface="Arial"/>
              </a:rPr>
              <a:t>i</a:t>
            </a:r>
            <a:r>
              <a:rPr sz="1900" spc="75" dirty="0">
                <a:solidFill>
                  <a:srgbClr val="314254"/>
                </a:solidFill>
                <a:latin typeface="Arial"/>
                <a:cs typeface="Arial"/>
              </a:rPr>
              <a:t>x</a:t>
            </a:r>
            <a:r>
              <a:rPr sz="1900" spc="75" dirty="0">
                <a:solidFill>
                  <a:srgbClr val="242F38"/>
                </a:solidFill>
                <a:latin typeface="Arial"/>
                <a:cs typeface="Arial"/>
              </a:rPr>
              <a:t>i</a:t>
            </a:r>
            <a:r>
              <a:rPr sz="1900" spc="75" dirty="0">
                <a:solidFill>
                  <a:srgbClr val="314254"/>
                </a:solidFill>
                <a:latin typeface="Arial"/>
                <a:cs typeface="Arial"/>
              </a:rPr>
              <a:t>ng</a:t>
            </a:r>
            <a:r>
              <a:rPr sz="1900" spc="-365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314254"/>
                </a:solidFill>
                <a:latin typeface="Arial"/>
                <a:cs typeface="Arial"/>
              </a:rPr>
              <a:t>rat</a:t>
            </a:r>
            <a:r>
              <a:rPr sz="1900" spc="75" dirty="0">
                <a:solidFill>
                  <a:srgbClr val="242F38"/>
                </a:solidFill>
                <a:latin typeface="Arial"/>
                <a:cs typeface="Arial"/>
              </a:rPr>
              <a:t>i</a:t>
            </a:r>
            <a:r>
              <a:rPr sz="1900" spc="75" dirty="0">
                <a:solidFill>
                  <a:srgbClr val="314254"/>
                </a:solidFill>
                <a:latin typeface="Arial"/>
                <a:cs typeface="Arial"/>
              </a:rPr>
              <a:t>o</a:t>
            </a:r>
            <a:r>
              <a:rPr sz="1900" spc="-340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314254"/>
                </a:solidFill>
                <a:latin typeface="Arial"/>
                <a:cs typeface="Arial"/>
              </a:rPr>
              <a:t>of</a:t>
            </a:r>
            <a:r>
              <a:rPr sz="1900" spc="-295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314254"/>
                </a:solidFill>
                <a:latin typeface="Arial"/>
                <a:cs typeface="Arial"/>
              </a:rPr>
              <a:t>substance</a:t>
            </a:r>
            <a:r>
              <a:rPr sz="1900" spc="-310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1900" spc="325" dirty="0">
                <a:solidFill>
                  <a:srgbClr val="314254"/>
                </a:solidFill>
                <a:latin typeface="Arial"/>
                <a:cs typeface="Arial"/>
              </a:rPr>
              <a:t>'c</a:t>
            </a:r>
            <a:r>
              <a:rPr sz="1900" spc="325" dirty="0">
                <a:solidFill>
                  <a:srgbClr val="242F38"/>
                </a:solidFill>
                <a:latin typeface="Arial"/>
                <a:cs typeface="Arial"/>
              </a:rPr>
              <a:t>i</a:t>
            </a:r>
            <a:r>
              <a:rPr sz="1900" spc="325" dirty="0">
                <a:solidFill>
                  <a:srgbClr val="314254"/>
                </a:solidFill>
                <a:latin typeface="Arial"/>
                <a:cs typeface="Arial"/>
              </a:rPr>
              <a:t>n</a:t>
            </a:r>
            <a:r>
              <a:rPr sz="1900" spc="-425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1900" spc="45" dirty="0">
                <a:solidFill>
                  <a:srgbClr val="314254"/>
                </a:solidFill>
                <a:latin typeface="Arial"/>
                <a:cs typeface="Arial"/>
              </a:rPr>
              <a:t>a</a:t>
            </a:r>
            <a:r>
              <a:rPr sz="1900" spc="45" dirty="0">
                <a:solidFill>
                  <a:srgbClr val="242F38"/>
                </a:solidFill>
                <a:latin typeface="Arial"/>
                <a:cs typeface="Arial"/>
              </a:rPr>
              <a:t>i</a:t>
            </a:r>
            <a:r>
              <a:rPr sz="1900" spc="45" dirty="0">
                <a:solidFill>
                  <a:srgbClr val="314254"/>
                </a:solidFill>
                <a:latin typeface="Arial"/>
                <a:cs typeface="Arial"/>
              </a:rPr>
              <a:t>r</a:t>
            </a:r>
            <a:r>
              <a:rPr sz="1900" spc="45" dirty="0">
                <a:solidFill>
                  <a:srgbClr val="425972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11059" y="1666747"/>
            <a:ext cx="122174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i="1" spc="409" dirty="0">
                <a:solidFill>
                  <a:srgbClr val="242F38"/>
                </a:solidFill>
                <a:latin typeface="Arial"/>
                <a:cs typeface="Arial"/>
              </a:rPr>
              <a:t>F</a:t>
            </a:r>
            <a:r>
              <a:rPr sz="2200" i="1" spc="-80" dirty="0">
                <a:solidFill>
                  <a:srgbClr val="242F38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010101"/>
                </a:solidFill>
                <a:latin typeface="Times New Roman"/>
                <a:cs typeface="Times New Roman"/>
              </a:rPr>
              <a:t>= </a:t>
            </a:r>
            <a:r>
              <a:rPr sz="1700" spc="240" dirty="0">
                <a:solidFill>
                  <a:srgbClr val="242F38"/>
                </a:solidFill>
                <a:latin typeface="Times New Roman"/>
                <a:cs typeface="Times New Roman"/>
              </a:rPr>
              <a:t>Jlili</a:t>
            </a:r>
            <a:r>
              <a:rPr sz="1700" spc="240" dirty="0">
                <a:solidFill>
                  <a:srgbClr val="314254"/>
                </a:solidFill>
                <a:latin typeface="Times New Roman"/>
                <a:cs typeface="Times New Roman"/>
              </a:rPr>
              <a:t>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43932" y="2765805"/>
            <a:ext cx="3417570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150" spc="-330" dirty="0">
                <a:solidFill>
                  <a:srgbClr val="678293"/>
                </a:solidFill>
                <a:latin typeface="Arial"/>
                <a:cs typeface="Arial"/>
              </a:rPr>
              <a:t>l</a:t>
            </a:r>
            <a:r>
              <a:rPr sz="5150" strike="sngStrike" spc="-330" dirty="0">
                <a:solidFill>
                  <a:srgbClr val="242F38"/>
                </a:solidFill>
                <a:latin typeface="Arial"/>
                <a:cs typeface="Arial"/>
              </a:rPr>
              <a:t>F</a:t>
            </a:r>
            <a:r>
              <a:rPr sz="1800" strike="noStrike" spc="-330" dirty="0">
                <a:solidFill>
                  <a:srgbClr val="010101"/>
                </a:solidFill>
                <a:latin typeface="Arial"/>
                <a:cs typeface="Arial"/>
              </a:rPr>
              <a:t>=</a:t>
            </a:r>
            <a:r>
              <a:rPr sz="1800" strike="noStrike" spc="-27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900" i="1" strike="noStrike" spc="45" dirty="0">
                <a:solidFill>
                  <a:srgbClr val="242F38"/>
                </a:solidFill>
                <a:latin typeface="Arial"/>
                <a:cs typeface="Arial"/>
              </a:rPr>
              <a:t>(pa</a:t>
            </a:r>
            <a:r>
              <a:rPr sz="1900" i="1" strike="noStrike" spc="-130" dirty="0">
                <a:solidFill>
                  <a:srgbClr val="242F38"/>
                </a:solidFill>
                <a:latin typeface="Arial"/>
                <a:cs typeface="Arial"/>
              </a:rPr>
              <a:t> </a:t>
            </a:r>
            <a:r>
              <a:rPr sz="2250" strike="noStrike" spc="10" dirty="0">
                <a:solidFill>
                  <a:srgbClr val="242F38"/>
                </a:solidFill>
                <a:latin typeface="Times New Roman"/>
                <a:cs typeface="Times New Roman"/>
              </a:rPr>
              <a:t>+</a:t>
            </a:r>
            <a:r>
              <a:rPr sz="2250" strike="noStrike" spc="-175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2350" i="1" strike="noStrike" spc="70" dirty="0">
                <a:solidFill>
                  <a:srgbClr val="242F38"/>
                </a:solidFill>
                <a:latin typeface="Times New Roman"/>
                <a:cs typeface="Times New Roman"/>
              </a:rPr>
              <a:t>p</a:t>
            </a:r>
            <a:r>
              <a:rPr sz="2350" i="1" strike="noStrike" spc="-295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2350" i="1" strike="noStrike" spc="-60" dirty="0">
                <a:solidFill>
                  <a:srgbClr val="242F38"/>
                </a:solidFill>
                <a:latin typeface="Times New Roman"/>
                <a:cs typeface="Times New Roman"/>
              </a:rPr>
              <a:t>'</a:t>
            </a:r>
            <a:r>
              <a:rPr sz="2000" i="1" strike="noStrike" spc="-60" dirty="0">
                <a:solidFill>
                  <a:srgbClr val="242F38"/>
                </a:solidFill>
                <a:latin typeface="Arial"/>
                <a:cs typeface="Arial"/>
              </a:rPr>
              <a:t>Q)</a:t>
            </a:r>
            <a:r>
              <a:rPr sz="2000" i="1" strike="noStrike" spc="-60" dirty="0">
                <a:solidFill>
                  <a:srgbClr val="314254"/>
                </a:solidFill>
                <a:latin typeface="Arial"/>
                <a:cs typeface="Arial"/>
              </a:rPr>
              <a:t>(</a:t>
            </a:r>
            <a:r>
              <a:rPr sz="2000" i="1" strike="noStrike" spc="-60" dirty="0">
                <a:solidFill>
                  <a:srgbClr val="242F38"/>
                </a:solidFill>
                <a:latin typeface="Arial"/>
                <a:cs typeface="Arial"/>
              </a:rPr>
              <a:t>,..</a:t>
            </a:r>
            <a:r>
              <a:rPr sz="2000" i="1" strike="noStrike" spc="-60" dirty="0">
                <a:solidFill>
                  <a:srgbClr val="314254"/>
                </a:solidFill>
                <a:latin typeface="Arial"/>
                <a:cs typeface="Arial"/>
              </a:rPr>
              <a:t>,</a:t>
            </a:r>
            <a:r>
              <a:rPr sz="2250" strike="noStrike" spc="-60" dirty="0">
                <a:solidFill>
                  <a:srgbClr val="010101"/>
                </a:solidFill>
                <a:latin typeface="Times New Roman"/>
                <a:cs typeface="Times New Roman"/>
              </a:rPr>
              <a:t>+</a:t>
            </a:r>
            <a:r>
              <a:rPr sz="2250" strike="noStrike" spc="-14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700" strike="noStrike" spc="25" dirty="0">
                <a:solidFill>
                  <a:srgbClr val="242F38"/>
                </a:solidFill>
                <a:latin typeface="Times New Roman"/>
                <a:cs typeface="Times New Roman"/>
              </a:rPr>
              <a:t>l</a:t>
            </a:r>
            <a:r>
              <a:rPr sz="1700" strike="noStrike" spc="25" dirty="0">
                <a:solidFill>
                  <a:srgbClr val="314254"/>
                </a:solidFill>
                <a:latin typeface="Times New Roman"/>
                <a:cs typeface="Times New Roman"/>
              </a:rPr>
              <a:t>t</a:t>
            </a:r>
            <a:r>
              <a:rPr sz="1700" strike="noStrike" spc="25" dirty="0">
                <a:solidFill>
                  <a:srgbClr val="425972"/>
                </a:solidFill>
                <a:latin typeface="Times New Roman"/>
                <a:cs typeface="Times New Roman"/>
              </a:rPr>
              <a:t>·</a:t>
            </a:r>
            <a:r>
              <a:rPr sz="1700" strike="noStrike" spc="25" dirty="0">
                <a:solidFill>
                  <a:srgbClr val="314254"/>
                </a:solidFill>
                <a:latin typeface="Times New Roman"/>
                <a:cs typeface="Times New Roman"/>
              </a:rPr>
              <a:t>'</a:t>
            </a:r>
            <a:r>
              <a:rPr sz="1700" strike="noStrike" spc="25" dirty="0">
                <a:solidFill>
                  <a:srgbClr val="425972"/>
                </a:solidFill>
                <a:latin typeface="Times New Roman"/>
                <a:cs typeface="Times New Roman"/>
              </a:rPr>
              <a:t>'</a:t>
            </a:r>
            <a:r>
              <a:rPr sz="1900" i="1" strike="noStrike" spc="25" dirty="0">
                <a:solidFill>
                  <a:srgbClr val="314254"/>
                </a:solidFill>
                <a:latin typeface="Arial"/>
                <a:cs typeface="Arial"/>
              </a:rPr>
              <a:t>)(</a:t>
            </a:r>
            <a:r>
              <a:rPr sz="1900" i="1" strike="noStrike" spc="25" dirty="0">
                <a:solidFill>
                  <a:srgbClr val="242F38"/>
                </a:solidFill>
                <a:latin typeface="Arial"/>
                <a:cs typeface="Arial"/>
              </a:rPr>
              <a:t>s</a:t>
            </a:r>
            <a:r>
              <a:rPr sz="1900" i="1" strike="noStrike" spc="-240" dirty="0">
                <a:solidFill>
                  <a:srgbClr val="242F38"/>
                </a:solidFill>
                <a:latin typeface="Arial"/>
                <a:cs typeface="Arial"/>
              </a:rPr>
              <a:t> </a:t>
            </a:r>
            <a:r>
              <a:rPr sz="2400" strike="noStrike" spc="110" dirty="0">
                <a:solidFill>
                  <a:srgbClr val="314254"/>
                </a:solidFill>
                <a:latin typeface="Arial"/>
                <a:cs typeface="Arial"/>
              </a:rPr>
              <a:t>+</a:t>
            </a:r>
            <a:r>
              <a:rPr sz="1900" i="1" strike="noStrike" spc="110" dirty="0">
                <a:solidFill>
                  <a:srgbClr val="242F38"/>
                </a:solidFill>
                <a:latin typeface="Arial"/>
                <a:cs typeface="Arial"/>
              </a:rPr>
              <a:t>s</a:t>
            </a:r>
            <a:r>
              <a:rPr sz="1900" i="1" strike="noStrike" spc="110" dirty="0">
                <a:solidFill>
                  <a:srgbClr val="0F1318"/>
                </a:solidFill>
                <a:latin typeface="Arial"/>
                <a:cs typeface="Arial"/>
              </a:rPr>
              <a:t>'</a:t>
            </a:r>
            <a:r>
              <a:rPr sz="1900" i="1" strike="noStrike" spc="-325" dirty="0">
                <a:solidFill>
                  <a:srgbClr val="0F1318"/>
                </a:solidFill>
                <a:latin typeface="Arial"/>
                <a:cs typeface="Arial"/>
              </a:rPr>
              <a:t> </a:t>
            </a:r>
            <a:r>
              <a:rPr sz="1900" i="1" strike="noStrike" spc="10" dirty="0">
                <a:solidFill>
                  <a:srgbClr val="314254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1116" y="3266871"/>
            <a:ext cx="4112895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69500"/>
              </a:lnSpc>
            </a:pPr>
            <a:r>
              <a:rPr sz="1900" spc="35" dirty="0">
                <a:solidFill>
                  <a:srgbClr val="242F38"/>
                </a:solidFill>
                <a:latin typeface="Times New Roman"/>
                <a:cs typeface="Times New Roman"/>
              </a:rPr>
              <a:t>R</a:t>
            </a:r>
            <a:r>
              <a:rPr sz="1900" spc="35" dirty="0">
                <a:solidFill>
                  <a:srgbClr val="314254"/>
                </a:solidFill>
                <a:latin typeface="Times New Roman"/>
                <a:cs typeface="Times New Roman"/>
              </a:rPr>
              <a:t>eyn</a:t>
            </a:r>
            <a:r>
              <a:rPr sz="1900" spc="35" dirty="0">
                <a:solidFill>
                  <a:srgbClr val="242F38"/>
                </a:solidFill>
                <a:latin typeface="Times New Roman"/>
                <a:cs typeface="Times New Roman"/>
              </a:rPr>
              <a:t>o</a:t>
            </a:r>
            <a:r>
              <a:rPr sz="1900" spc="35" dirty="0">
                <a:solidFill>
                  <a:srgbClr val="314254"/>
                </a:solidFill>
                <a:latin typeface="Times New Roman"/>
                <a:cs typeface="Times New Roman"/>
              </a:rPr>
              <a:t>l</a:t>
            </a:r>
            <a:r>
              <a:rPr sz="1900" spc="35" dirty="0">
                <a:solidFill>
                  <a:srgbClr val="242F38"/>
                </a:solidFill>
                <a:latin typeface="Times New Roman"/>
                <a:cs typeface="Times New Roman"/>
              </a:rPr>
              <a:t>ds</a:t>
            </a:r>
            <a:r>
              <a:rPr sz="1900" spc="-200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1900" spc="80" dirty="0">
                <a:solidFill>
                  <a:srgbClr val="314254"/>
                </a:solidFill>
                <a:latin typeface="Times New Roman"/>
                <a:cs typeface="Times New Roman"/>
              </a:rPr>
              <a:t>de</a:t>
            </a:r>
            <a:r>
              <a:rPr sz="1900" spc="80" dirty="0">
                <a:solidFill>
                  <a:srgbClr val="242F38"/>
                </a:solidFill>
                <a:latin typeface="Times New Roman"/>
                <a:cs typeface="Times New Roman"/>
              </a:rPr>
              <a:t>c</a:t>
            </a:r>
            <a:r>
              <a:rPr sz="1900" spc="80" dirty="0">
                <a:solidFill>
                  <a:srgbClr val="314254"/>
                </a:solidFill>
                <a:latin typeface="Times New Roman"/>
                <a:cs typeface="Times New Roman"/>
              </a:rPr>
              <a:t>omposit</a:t>
            </a:r>
            <a:r>
              <a:rPr sz="1900" spc="80" dirty="0">
                <a:solidFill>
                  <a:srgbClr val="0F1318"/>
                </a:solidFill>
                <a:latin typeface="Times New Roman"/>
                <a:cs typeface="Times New Roman"/>
              </a:rPr>
              <a:t>i</a:t>
            </a:r>
            <a:r>
              <a:rPr sz="1900" spc="80" dirty="0">
                <a:solidFill>
                  <a:srgbClr val="242F38"/>
                </a:solidFill>
                <a:latin typeface="Times New Roman"/>
                <a:cs typeface="Times New Roman"/>
              </a:rPr>
              <a:t>on</a:t>
            </a:r>
            <a:r>
              <a:rPr sz="1900" spc="5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1900" spc="45" dirty="0">
                <a:solidFill>
                  <a:srgbClr val="425972"/>
                </a:solidFill>
                <a:latin typeface="Times New Roman"/>
                <a:cs typeface="Times New Roman"/>
              </a:rPr>
              <a:t>i</a:t>
            </a:r>
            <a:r>
              <a:rPr sz="1900" spc="45" dirty="0">
                <a:solidFill>
                  <a:srgbClr val="314254"/>
                </a:solidFill>
                <a:latin typeface="Times New Roman"/>
                <a:cs typeface="Times New Roman"/>
              </a:rPr>
              <a:t>s</a:t>
            </a:r>
            <a:r>
              <a:rPr sz="1900" spc="-200" dirty="0">
                <a:solidFill>
                  <a:srgbClr val="314254"/>
                </a:solidFill>
                <a:latin typeface="Times New Roman"/>
                <a:cs typeface="Times New Roman"/>
              </a:rPr>
              <a:t> </a:t>
            </a:r>
            <a:r>
              <a:rPr sz="1900" spc="25" dirty="0">
                <a:solidFill>
                  <a:srgbClr val="314254"/>
                </a:solidFill>
                <a:latin typeface="Times New Roman"/>
                <a:cs typeface="Times New Roman"/>
              </a:rPr>
              <a:t>used</a:t>
            </a:r>
            <a:r>
              <a:rPr sz="1900" spc="35" dirty="0">
                <a:solidFill>
                  <a:srgbClr val="314254"/>
                </a:solidFill>
                <a:latin typeface="Times New Roman"/>
                <a:cs typeface="Times New Roman"/>
              </a:rPr>
              <a:t> </a:t>
            </a:r>
            <a:r>
              <a:rPr sz="1900" spc="85" dirty="0">
                <a:solidFill>
                  <a:srgbClr val="314254"/>
                </a:solidFill>
                <a:latin typeface="Times New Roman"/>
                <a:cs typeface="Times New Roman"/>
              </a:rPr>
              <a:t>then</a:t>
            </a:r>
            <a:r>
              <a:rPr sz="1900" spc="-5" dirty="0">
                <a:solidFill>
                  <a:srgbClr val="314254"/>
                </a:solidFill>
                <a:latin typeface="Times New Roman"/>
                <a:cs typeface="Times New Roman"/>
              </a:rPr>
              <a:t> </a:t>
            </a:r>
            <a:r>
              <a:rPr sz="1900" spc="160" dirty="0">
                <a:solidFill>
                  <a:srgbClr val="314254"/>
                </a:solidFill>
                <a:latin typeface="Times New Roman"/>
                <a:cs typeface="Times New Roman"/>
              </a:rPr>
              <a:t>to  </a:t>
            </a:r>
            <a:r>
              <a:rPr sz="1900" spc="40" dirty="0">
                <a:solidFill>
                  <a:srgbClr val="242F38"/>
                </a:solidFill>
                <a:latin typeface="Times New Roman"/>
                <a:cs typeface="Times New Roman"/>
              </a:rPr>
              <a:t>br</a:t>
            </a:r>
            <a:r>
              <a:rPr sz="1900" spc="40" dirty="0">
                <a:solidFill>
                  <a:srgbClr val="314254"/>
                </a:solidFill>
                <a:latin typeface="Times New Roman"/>
                <a:cs typeface="Times New Roman"/>
              </a:rPr>
              <a:t>e</a:t>
            </a:r>
            <a:r>
              <a:rPr sz="1900" spc="40" dirty="0">
                <a:solidFill>
                  <a:srgbClr val="242F38"/>
                </a:solidFill>
                <a:latin typeface="Times New Roman"/>
                <a:cs typeface="Times New Roman"/>
              </a:rPr>
              <a:t>a</a:t>
            </a:r>
            <a:r>
              <a:rPr sz="1900" spc="40" dirty="0">
                <a:solidFill>
                  <a:srgbClr val="314254"/>
                </a:solidFill>
                <a:latin typeface="Times New Roman"/>
                <a:cs typeface="Times New Roman"/>
              </a:rPr>
              <a:t>k</a:t>
            </a:r>
            <a:r>
              <a:rPr sz="1900" dirty="0">
                <a:solidFill>
                  <a:srgbClr val="314254"/>
                </a:solidFill>
                <a:latin typeface="Times New Roman"/>
                <a:cs typeface="Times New Roman"/>
              </a:rPr>
              <a:t> </a:t>
            </a:r>
            <a:r>
              <a:rPr sz="1900" spc="-270" dirty="0">
                <a:solidFill>
                  <a:srgbClr val="314254"/>
                </a:solidFill>
                <a:latin typeface="Times New Roman"/>
                <a:cs typeface="Times New Roman"/>
              </a:rPr>
              <a:t>i</a:t>
            </a:r>
            <a:r>
              <a:rPr sz="1900" spc="-320" dirty="0">
                <a:solidFill>
                  <a:srgbClr val="314254"/>
                </a:solidFill>
                <a:latin typeface="Times New Roman"/>
                <a:cs typeface="Times New Roman"/>
              </a:rPr>
              <a:t> </a:t>
            </a:r>
            <a:r>
              <a:rPr sz="1900" spc="125" dirty="0">
                <a:solidFill>
                  <a:srgbClr val="242F38"/>
                </a:solidFill>
                <a:latin typeface="Times New Roman"/>
                <a:cs typeface="Times New Roman"/>
              </a:rPr>
              <a:t>n</a:t>
            </a:r>
            <a:r>
              <a:rPr sz="1900" spc="125" dirty="0">
                <a:solidFill>
                  <a:srgbClr val="425972"/>
                </a:solidFill>
                <a:latin typeface="Times New Roman"/>
                <a:cs typeface="Times New Roman"/>
              </a:rPr>
              <a:t>t</a:t>
            </a:r>
            <a:r>
              <a:rPr sz="1900" spc="125" dirty="0">
                <a:solidFill>
                  <a:srgbClr val="242F38"/>
                </a:solidFill>
                <a:latin typeface="Times New Roman"/>
                <a:cs typeface="Times New Roman"/>
              </a:rPr>
              <a:t>o</a:t>
            </a:r>
            <a:r>
              <a:rPr sz="1900" spc="-135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1900" spc="120" dirty="0">
                <a:solidFill>
                  <a:srgbClr val="242F38"/>
                </a:solidFill>
                <a:latin typeface="Times New Roman"/>
                <a:cs typeface="Times New Roman"/>
              </a:rPr>
              <a:t>m</a:t>
            </a:r>
            <a:r>
              <a:rPr sz="1900" spc="120" dirty="0">
                <a:solidFill>
                  <a:srgbClr val="314254"/>
                </a:solidFill>
                <a:latin typeface="Times New Roman"/>
                <a:cs typeface="Times New Roman"/>
              </a:rPr>
              <a:t>e</a:t>
            </a:r>
            <a:r>
              <a:rPr sz="1900" spc="120" dirty="0">
                <a:solidFill>
                  <a:srgbClr val="242F38"/>
                </a:solidFill>
                <a:latin typeface="Times New Roman"/>
                <a:cs typeface="Times New Roman"/>
              </a:rPr>
              <a:t>an</a:t>
            </a:r>
            <a:r>
              <a:rPr sz="1900" spc="120" dirty="0">
                <a:solidFill>
                  <a:srgbClr val="314254"/>
                </a:solidFill>
                <a:latin typeface="Times New Roman"/>
                <a:cs typeface="Times New Roman"/>
              </a:rPr>
              <a:t>s</a:t>
            </a:r>
            <a:r>
              <a:rPr sz="1900" spc="-180" dirty="0">
                <a:solidFill>
                  <a:srgbClr val="314254"/>
                </a:solidFill>
                <a:latin typeface="Times New Roman"/>
                <a:cs typeface="Times New Roman"/>
              </a:rPr>
              <a:t> </a:t>
            </a:r>
            <a:r>
              <a:rPr sz="1900" spc="30" dirty="0">
                <a:solidFill>
                  <a:srgbClr val="314254"/>
                </a:solidFill>
                <a:latin typeface="Times New Roman"/>
                <a:cs typeface="Times New Roman"/>
              </a:rPr>
              <a:t>a</a:t>
            </a:r>
            <a:r>
              <a:rPr sz="1900" spc="30" dirty="0">
                <a:solidFill>
                  <a:srgbClr val="242F38"/>
                </a:solidFill>
                <a:latin typeface="Times New Roman"/>
                <a:cs typeface="Times New Roman"/>
              </a:rPr>
              <a:t>nd</a:t>
            </a:r>
            <a:r>
              <a:rPr sz="1900" spc="80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1900" spc="70" dirty="0">
                <a:solidFill>
                  <a:srgbClr val="314254"/>
                </a:solidFill>
                <a:latin typeface="Times New Roman"/>
                <a:cs typeface="Times New Roman"/>
              </a:rPr>
              <a:t>dev</a:t>
            </a:r>
            <a:r>
              <a:rPr sz="1900" spc="70" dirty="0">
                <a:solidFill>
                  <a:srgbClr val="597282"/>
                </a:solidFill>
                <a:latin typeface="Times New Roman"/>
                <a:cs typeface="Times New Roman"/>
              </a:rPr>
              <a:t>i</a:t>
            </a:r>
            <a:r>
              <a:rPr sz="1900" spc="70" dirty="0">
                <a:solidFill>
                  <a:srgbClr val="242F38"/>
                </a:solidFill>
                <a:latin typeface="Times New Roman"/>
                <a:cs typeface="Times New Roman"/>
              </a:rPr>
              <a:t>a</a:t>
            </a:r>
            <a:r>
              <a:rPr sz="1900" spc="70" dirty="0">
                <a:solidFill>
                  <a:srgbClr val="425972"/>
                </a:solidFill>
                <a:latin typeface="Times New Roman"/>
                <a:cs typeface="Times New Roman"/>
              </a:rPr>
              <a:t>t</a:t>
            </a:r>
            <a:r>
              <a:rPr sz="1900" spc="70" dirty="0">
                <a:solidFill>
                  <a:srgbClr val="314254"/>
                </a:solidFill>
                <a:latin typeface="Times New Roman"/>
                <a:cs typeface="Times New Roman"/>
              </a:rPr>
              <a:t>io</a:t>
            </a:r>
            <a:r>
              <a:rPr sz="1900" spc="70" dirty="0">
                <a:solidFill>
                  <a:srgbClr val="242F38"/>
                </a:solidFill>
                <a:latin typeface="Times New Roman"/>
                <a:cs typeface="Times New Roman"/>
              </a:rPr>
              <a:t>n</a:t>
            </a:r>
            <a:r>
              <a:rPr sz="1900" spc="70" dirty="0">
                <a:solidFill>
                  <a:srgbClr val="314254"/>
                </a:solidFill>
                <a:latin typeface="Times New Roman"/>
                <a:cs typeface="Times New Roman"/>
              </a:rPr>
              <a:t>s: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41311" y="3379723"/>
            <a:ext cx="10350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65" dirty="0">
                <a:solidFill>
                  <a:srgbClr val="242F38"/>
                </a:solidFill>
                <a:latin typeface="Times New Roman"/>
                <a:cs typeface="Times New Roman"/>
              </a:rPr>
              <a:t>"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1972" y="4408423"/>
            <a:ext cx="272097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65" dirty="0">
                <a:solidFill>
                  <a:srgbClr val="314254"/>
                </a:solidFill>
                <a:latin typeface="Times New Roman"/>
                <a:cs typeface="Times New Roman"/>
              </a:rPr>
              <a:t>Ope</a:t>
            </a:r>
            <a:r>
              <a:rPr sz="1900" spc="65" dirty="0">
                <a:solidFill>
                  <a:srgbClr val="242F38"/>
                </a:solidFill>
                <a:latin typeface="Times New Roman"/>
                <a:cs typeface="Times New Roman"/>
              </a:rPr>
              <a:t>n</a:t>
            </a:r>
            <a:r>
              <a:rPr sz="1900" spc="65" dirty="0">
                <a:solidFill>
                  <a:srgbClr val="314254"/>
                </a:solidFill>
                <a:latin typeface="Times New Roman"/>
                <a:cs typeface="Times New Roman"/>
              </a:rPr>
              <a:t>i</a:t>
            </a:r>
            <a:r>
              <a:rPr sz="1900" spc="65" dirty="0">
                <a:solidFill>
                  <a:srgbClr val="242F38"/>
                </a:solidFill>
                <a:latin typeface="Times New Roman"/>
                <a:cs typeface="Times New Roman"/>
              </a:rPr>
              <a:t>n</a:t>
            </a:r>
            <a:r>
              <a:rPr sz="1900" spc="65" dirty="0">
                <a:solidFill>
                  <a:srgbClr val="314254"/>
                </a:solidFill>
                <a:latin typeface="Times New Roman"/>
                <a:cs typeface="Times New Roman"/>
              </a:rPr>
              <a:t>g </a:t>
            </a:r>
            <a:r>
              <a:rPr sz="1900" spc="135" dirty="0">
                <a:solidFill>
                  <a:srgbClr val="314254"/>
                </a:solidFill>
                <a:latin typeface="Times New Roman"/>
                <a:cs typeface="Times New Roman"/>
              </a:rPr>
              <a:t>the</a:t>
            </a:r>
            <a:r>
              <a:rPr sz="1900" spc="-190" dirty="0">
                <a:solidFill>
                  <a:srgbClr val="314254"/>
                </a:solidFill>
                <a:latin typeface="Times New Roman"/>
                <a:cs typeface="Times New Roman"/>
              </a:rPr>
              <a:t> </a:t>
            </a:r>
            <a:r>
              <a:rPr sz="1900" spc="95" dirty="0">
                <a:solidFill>
                  <a:srgbClr val="314254"/>
                </a:solidFill>
                <a:latin typeface="Times New Roman"/>
                <a:cs typeface="Times New Roman"/>
              </a:rPr>
              <a:t>p</a:t>
            </a:r>
            <a:r>
              <a:rPr sz="1900" spc="95" dirty="0">
                <a:solidFill>
                  <a:srgbClr val="242F38"/>
                </a:solidFill>
                <a:latin typeface="Times New Roman"/>
                <a:cs typeface="Times New Roman"/>
              </a:rPr>
              <a:t>a</a:t>
            </a:r>
            <a:r>
              <a:rPr sz="1900" spc="95" dirty="0">
                <a:solidFill>
                  <a:srgbClr val="425972"/>
                </a:solidFill>
                <a:latin typeface="Times New Roman"/>
                <a:cs typeface="Times New Roman"/>
              </a:rPr>
              <a:t>r</a:t>
            </a:r>
            <a:r>
              <a:rPr sz="1900" spc="95" dirty="0">
                <a:solidFill>
                  <a:srgbClr val="314254"/>
                </a:solidFill>
                <a:latin typeface="Times New Roman"/>
                <a:cs typeface="Times New Roman"/>
              </a:rPr>
              <a:t>e</a:t>
            </a:r>
            <a:r>
              <a:rPr sz="1900" spc="95" dirty="0">
                <a:solidFill>
                  <a:srgbClr val="242F38"/>
                </a:solidFill>
                <a:latin typeface="Times New Roman"/>
                <a:cs typeface="Times New Roman"/>
              </a:rPr>
              <a:t>n</a:t>
            </a:r>
            <a:r>
              <a:rPr sz="1900" spc="95" dirty="0">
                <a:solidFill>
                  <a:srgbClr val="314254"/>
                </a:solidFill>
                <a:latin typeface="Times New Roman"/>
                <a:cs typeface="Times New Roman"/>
              </a:rPr>
              <a:t>these</a:t>
            </a:r>
            <a:r>
              <a:rPr sz="1900" spc="95" dirty="0">
                <a:solidFill>
                  <a:srgbClr val="242F38"/>
                </a:solidFill>
                <a:latin typeface="Times New Roman"/>
                <a:cs typeface="Times New Roman"/>
              </a:rPr>
              <a:t>s</a:t>
            </a:r>
            <a:r>
              <a:rPr sz="1900" spc="95" dirty="0">
                <a:solidFill>
                  <a:srgbClr val="314254"/>
                </a:solidFill>
                <a:latin typeface="Times New Roman"/>
                <a:cs typeface="Times New Roman"/>
              </a:rPr>
              <a:t>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99463" y="4775961"/>
            <a:ext cx="132778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49325" algn="l"/>
              </a:tabLst>
            </a:pPr>
            <a:r>
              <a:rPr sz="1850" strike="sngStrike" spc="18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850" strike="sngStrike" spc="1335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850" strike="sngStrike" spc="844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850" strike="sngStrike" spc="1125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850" strike="sngStrike" dirty="0">
                <a:solidFill>
                  <a:srgbClr val="010101"/>
                </a:solidFill>
                <a:latin typeface="Times New Roman"/>
                <a:cs typeface="Times New Roman"/>
              </a:rPr>
              <a:t>	</a:t>
            </a:r>
            <a:r>
              <a:rPr sz="1850" strike="sngStrike" spc="136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97343" y="4814061"/>
            <a:ext cx="17589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665" dirty="0">
                <a:solidFill>
                  <a:srgbClr val="010101"/>
                </a:solidFill>
                <a:latin typeface="Arial"/>
                <a:cs typeface="Arial"/>
              </a:rPr>
              <a:t>-</a:t>
            </a:r>
            <a:endParaRPr sz="15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1116" y="4913629"/>
            <a:ext cx="170307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385" dirty="0">
                <a:solidFill>
                  <a:srgbClr val="242F38"/>
                </a:solidFill>
                <a:latin typeface="Arial"/>
                <a:cs typeface="Arial"/>
              </a:rPr>
              <a:t>F </a:t>
            </a:r>
            <a:r>
              <a:rPr sz="1800" spc="-95" dirty="0">
                <a:solidFill>
                  <a:srgbClr val="0F1318"/>
                </a:solidFill>
                <a:latin typeface="Arial"/>
                <a:cs typeface="Arial"/>
              </a:rPr>
              <a:t>=</a:t>
            </a:r>
            <a:r>
              <a:rPr sz="2150" spc="-95" dirty="0">
                <a:solidFill>
                  <a:srgbClr val="314254"/>
                </a:solidFill>
                <a:latin typeface="Times New Roman"/>
                <a:cs typeface="Times New Roman"/>
              </a:rPr>
              <a:t>(</a:t>
            </a:r>
            <a:r>
              <a:rPr sz="2150" spc="-95" dirty="0">
                <a:solidFill>
                  <a:srgbClr val="242F38"/>
                </a:solidFill>
                <a:latin typeface="Times New Roman"/>
                <a:cs typeface="Times New Roman"/>
              </a:rPr>
              <a:t>pa1</a:t>
            </a:r>
            <a:r>
              <a:rPr sz="2150" spc="-95" dirty="0">
                <a:solidFill>
                  <a:srgbClr val="314254"/>
                </a:solidFill>
                <a:latin typeface="Times New Roman"/>
                <a:cs typeface="Times New Roman"/>
              </a:rPr>
              <a:t>1.1</a:t>
            </a:r>
            <a:r>
              <a:rPr sz="2150" spc="-95" dirty="0">
                <a:solidFill>
                  <a:srgbClr val="242F38"/>
                </a:solidFill>
                <a:latin typeface="Times New Roman"/>
                <a:cs typeface="Times New Roman"/>
              </a:rPr>
              <a:t>s</a:t>
            </a:r>
            <a:r>
              <a:rPr sz="1500" spc="-95" dirty="0">
                <a:solidFill>
                  <a:srgbClr val="010101"/>
                </a:solidFill>
                <a:latin typeface="Times New Roman"/>
                <a:cs typeface="Times New Roman"/>
              </a:rPr>
              <a:t>+</a:t>
            </a:r>
            <a:r>
              <a:rPr sz="1500" spc="-3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2350" i="1" spc="-225" dirty="0">
                <a:solidFill>
                  <a:srgbClr val="242F38"/>
                </a:solidFill>
                <a:latin typeface="Times New Roman"/>
                <a:cs typeface="Times New Roman"/>
              </a:rPr>
              <a:t>pa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12795" y="4913629"/>
            <a:ext cx="245110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885" algn="l"/>
                <a:tab pos="1118870" algn="l"/>
              </a:tabLst>
            </a:pPr>
            <a:r>
              <a:rPr sz="2350" spc="90" dirty="0">
                <a:solidFill>
                  <a:srgbClr val="314254"/>
                </a:solidFill>
                <a:latin typeface="Times New Roman"/>
                <a:cs typeface="Times New Roman"/>
              </a:rPr>
              <a:t>'	</a:t>
            </a:r>
            <a:r>
              <a:rPr sz="2300" i="1" spc="-265" dirty="0">
                <a:solidFill>
                  <a:srgbClr val="242F38"/>
                </a:solidFill>
                <a:latin typeface="Times New Roman"/>
                <a:cs typeface="Times New Roman"/>
              </a:rPr>
              <a:t>pa</a:t>
            </a:r>
            <a:r>
              <a:rPr sz="2300" i="1" spc="-330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2300" i="1" spc="-265" dirty="0">
                <a:solidFill>
                  <a:srgbClr val="242F38"/>
                </a:solidFill>
                <a:latin typeface="Times New Roman"/>
                <a:cs typeface="Times New Roman"/>
              </a:rPr>
              <a:t>1</a:t>
            </a:r>
            <a:r>
              <a:rPr sz="2300" i="1" spc="-275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2300" spc="-315" dirty="0">
                <a:solidFill>
                  <a:srgbClr val="425972"/>
                </a:solidFill>
                <a:latin typeface="Times New Roman"/>
                <a:cs typeface="Times New Roman"/>
              </a:rPr>
              <a:t>·	</a:t>
            </a:r>
            <a:r>
              <a:rPr sz="2300" i="1" spc="-229" dirty="0">
                <a:solidFill>
                  <a:srgbClr val="242F38"/>
                </a:solidFill>
                <a:latin typeface="Times New Roman"/>
                <a:cs typeface="Times New Roman"/>
              </a:rPr>
              <a:t>pa </a:t>
            </a:r>
            <a:r>
              <a:rPr sz="2300" i="1" spc="-140" dirty="0">
                <a:solidFill>
                  <a:srgbClr val="242F38"/>
                </a:solidFill>
                <a:latin typeface="Times New Roman"/>
                <a:cs typeface="Times New Roman"/>
              </a:rPr>
              <a:t>1v</a:t>
            </a:r>
            <a:r>
              <a:rPr sz="2300" i="1" spc="-140" dirty="0">
                <a:solidFill>
                  <a:srgbClr val="314254"/>
                </a:solidFill>
                <a:latin typeface="Times New Roman"/>
                <a:cs typeface="Times New Roman"/>
              </a:rPr>
              <a:t>'</a:t>
            </a:r>
            <a:r>
              <a:rPr sz="2300" i="1" spc="-140" dirty="0">
                <a:solidFill>
                  <a:srgbClr val="242F38"/>
                </a:solidFill>
                <a:latin typeface="Times New Roman"/>
                <a:cs typeface="Times New Roman"/>
              </a:rPr>
              <a:t>s</a:t>
            </a:r>
            <a:r>
              <a:rPr sz="2300" i="1" spc="-140" dirty="0">
                <a:solidFill>
                  <a:srgbClr val="0F1318"/>
                </a:solidFill>
                <a:latin typeface="Times New Roman"/>
                <a:cs typeface="Times New Roman"/>
              </a:rPr>
              <a:t>'+</a:t>
            </a:r>
            <a:r>
              <a:rPr sz="2350" i="1" spc="-140" dirty="0">
                <a:solidFill>
                  <a:srgbClr val="242F38"/>
                </a:solidFill>
                <a:latin typeface="Times New Roman"/>
                <a:cs typeface="Times New Roman"/>
              </a:rPr>
              <a:t>p</a:t>
            </a:r>
            <a:r>
              <a:rPr sz="2350" i="1" spc="110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1500" spc="250" dirty="0">
                <a:solidFill>
                  <a:srgbClr val="314254"/>
                </a:solidFill>
                <a:latin typeface="Times New Roman"/>
                <a:cs typeface="Times New Roman"/>
              </a:rPr>
              <a:t>a</a:t>
            </a:r>
            <a:r>
              <a:rPr sz="1500" spc="250" dirty="0">
                <a:solidFill>
                  <a:srgbClr val="242F38"/>
                </a:solidFill>
                <a:latin typeface="Times New Roman"/>
                <a:cs typeface="Times New Roman"/>
              </a:rPr>
              <a:t>l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11444" y="4913629"/>
            <a:ext cx="277812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73350" algn="l"/>
              </a:tabLst>
            </a:pPr>
            <a:r>
              <a:rPr sz="2350" i="1" spc="35" dirty="0">
                <a:solidFill>
                  <a:srgbClr val="242F38"/>
                </a:solidFill>
                <a:latin typeface="Times New Roman"/>
                <a:cs typeface="Times New Roman"/>
              </a:rPr>
              <a:t>p</a:t>
            </a:r>
            <a:r>
              <a:rPr sz="2350" i="1" spc="-250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2350" i="1" spc="-40" dirty="0">
                <a:solidFill>
                  <a:srgbClr val="314254"/>
                </a:solidFill>
                <a:latin typeface="Times New Roman"/>
                <a:cs typeface="Times New Roman"/>
              </a:rPr>
              <a:t>'</a:t>
            </a:r>
            <a:r>
              <a:rPr sz="1500" spc="170" dirty="0">
                <a:solidFill>
                  <a:srgbClr val="314254"/>
                </a:solidFill>
                <a:latin typeface="Times New Roman"/>
                <a:cs typeface="Times New Roman"/>
              </a:rPr>
              <a:t>a</a:t>
            </a:r>
            <a:r>
              <a:rPr sz="1500" spc="-80" dirty="0">
                <a:solidFill>
                  <a:srgbClr val="314254"/>
                </a:solidFill>
                <a:latin typeface="Times New Roman"/>
                <a:cs typeface="Times New Roman"/>
              </a:rPr>
              <a:t>1</a:t>
            </a:r>
            <a:r>
              <a:rPr sz="1500" spc="260" dirty="0">
                <a:solidFill>
                  <a:srgbClr val="242F38"/>
                </a:solidFill>
                <a:latin typeface="Times New Roman"/>
                <a:cs typeface="Times New Roman"/>
              </a:rPr>
              <a:t>1</a:t>
            </a:r>
            <a:r>
              <a:rPr sz="1500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1500" spc="-35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314254"/>
                </a:solidFill>
                <a:latin typeface="Times New Roman"/>
                <a:cs typeface="Times New Roman"/>
              </a:rPr>
              <a:t>'</a:t>
            </a:r>
            <a:r>
              <a:rPr sz="1500" spc="445" dirty="0">
                <a:solidFill>
                  <a:srgbClr val="242F38"/>
                </a:solidFill>
                <a:latin typeface="Times New Roman"/>
                <a:cs typeface="Times New Roman"/>
              </a:rPr>
              <a:t>+</a:t>
            </a:r>
            <a:r>
              <a:rPr sz="2350" i="1" spc="125" dirty="0">
                <a:solidFill>
                  <a:srgbClr val="242F38"/>
                </a:solidFill>
                <a:latin typeface="Times New Roman"/>
                <a:cs typeface="Times New Roman"/>
              </a:rPr>
              <a:t>p</a:t>
            </a:r>
            <a:r>
              <a:rPr sz="2350" i="1" spc="-275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2350" i="1" spc="30" dirty="0">
                <a:solidFill>
                  <a:srgbClr val="314254"/>
                </a:solidFill>
                <a:latin typeface="Times New Roman"/>
                <a:cs typeface="Times New Roman"/>
              </a:rPr>
              <a:t>'</a:t>
            </a:r>
            <a:r>
              <a:rPr sz="1500" spc="-20" dirty="0">
                <a:solidFill>
                  <a:srgbClr val="242F38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242F38"/>
                </a:solidFill>
                <a:latin typeface="Times New Roman"/>
                <a:cs typeface="Times New Roman"/>
              </a:rPr>
              <a:t>1</a:t>
            </a:r>
            <a:r>
              <a:rPr sz="1500" spc="225" dirty="0">
                <a:solidFill>
                  <a:srgbClr val="242F38"/>
                </a:solidFill>
                <a:latin typeface="Times New Roman"/>
                <a:cs typeface="Times New Roman"/>
              </a:rPr>
              <a:t>i</a:t>
            </a:r>
            <a:r>
              <a:rPr sz="1500" spc="215" dirty="0">
                <a:solidFill>
                  <a:srgbClr val="425972"/>
                </a:solidFill>
                <a:latin typeface="Times New Roman"/>
                <a:cs typeface="Times New Roman"/>
              </a:rPr>
              <a:t>"</a:t>
            </a:r>
            <a:r>
              <a:rPr sz="1800" i="1" spc="50" dirty="0">
                <a:solidFill>
                  <a:srgbClr val="242F38"/>
                </a:solidFill>
                <a:latin typeface="Arial"/>
                <a:cs typeface="Arial"/>
              </a:rPr>
              <a:t>s</a:t>
            </a:r>
            <a:r>
              <a:rPr sz="1800" i="1" spc="-125" dirty="0">
                <a:solidFill>
                  <a:srgbClr val="242F38"/>
                </a:solidFill>
                <a:latin typeface="Arial"/>
                <a:cs typeface="Arial"/>
              </a:rPr>
              <a:t> </a:t>
            </a:r>
            <a:r>
              <a:rPr sz="1500" spc="480" dirty="0">
                <a:solidFill>
                  <a:srgbClr val="242F38"/>
                </a:solidFill>
                <a:latin typeface="Times New Roman"/>
                <a:cs typeface="Times New Roman"/>
              </a:rPr>
              <a:t>+</a:t>
            </a:r>
            <a:r>
              <a:rPr sz="1500" spc="-45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2350" i="1" spc="70" dirty="0">
                <a:solidFill>
                  <a:srgbClr val="242F38"/>
                </a:solidFill>
                <a:latin typeface="Times New Roman"/>
                <a:cs typeface="Times New Roman"/>
              </a:rPr>
              <a:t>p</a:t>
            </a:r>
            <a:r>
              <a:rPr sz="2350" i="1" spc="-250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2350" i="1" spc="-5" dirty="0">
                <a:solidFill>
                  <a:srgbClr val="314254"/>
                </a:solidFill>
                <a:latin typeface="Times New Roman"/>
                <a:cs typeface="Times New Roman"/>
              </a:rPr>
              <a:t>'</a:t>
            </a:r>
            <a:r>
              <a:rPr sz="1500" spc="-20" dirty="0">
                <a:solidFill>
                  <a:srgbClr val="242F38"/>
                </a:solidFill>
                <a:latin typeface="Times New Roman"/>
                <a:cs typeface="Times New Roman"/>
              </a:rPr>
              <a:t>a</a:t>
            </a:r>
            <a:r>
              <a:rPr sz="1500" spc="-175" dirty="0">
                <a:solidFill>
                  <a:srgbClr val="242F38"/>
                </a:solidFill>
                <a:latin typeface="Times New Roman"/>
                <a:cs typeface="Times New Roman"/>
              </a:rPr>
              <a:t>1</a:t>
            </a:r>
            <a:r>
              <a:rPr sz="1500" spc="-235" dirty="0">
                <a:solidFill>
                  <a:srgbClr val="242F38"/>
                </a:solidFill>
                <a:latin typeface="Times New Roman"/>
                <a:cs typeface="Times New Roman"/>
              </a:rPr>
              <a:t>1</a:t>
            </a:r>
            <a:r>
              <a:rPr sz="1500" spc="-370" dirty="0">
                <a:solidFill>
                  <a:srgbClr val="242F38"/>
                </a:solidFill>
                <a:latin typeface="Times New Roman"/>
                <a:cs typeface="Times New Roman"/>
              </a:rPr>
              <a:t>-</a:t>
            </a:r>
            <a:r>
              <a:rPr sz="1875" spc="862" baseline="22222" dirty="0">
                <a:solidFill>
                  <a:srgbClr val="425972"/>
                </a:solidFill>
                <a:latin typeface="Arial"/>
                <a:cs typeface="Arial"/>
              </a:rPr>
              <a:t>1</a:t>
            </a:r>
            <a:r>
              <a:rPr sz="1875" baseline="22222" dirty="0">
                <a:solidFill>
                  <a:srgbClr val="425972"/>
                </a:solidFill>
                <a:latin typeface="Arial"/>
                <a:cs typeface="Arial"/>
              </a:rPr>
              <a:t>	</a:t>
            </a:r>
            <a:r>
              <a:rPr sz="1250" i="1" spc="300" dirty="0">
                <a:solidFill>
                  <a:srgbClr val="425972"/>
                </a:solidFill>
                <a:latin typeface="Arial"/>
                <a:cs typeface="Arial"/>
              </a:rPr>
              <a:t>)</a:t>
            </a:r>
            <a:endParaRPr sz="1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07055" y="5216905"/>
            <a:ext cx="170180" cy="461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spc="-340" dirty="0">
                <a:solidFill>
                  <a:srgbClr val="242F38"/>
                </a:solidFill>
                <a:latin typeface="Times New Roman"/>
                <a:cs typeface="Times New Roman"/>
              </a:rPr>
              <a:t>1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97911" y="5542788"/>
            <a:ext cx="310197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-50" dirty="0">
                <a:solidFill>
                  <a:srgbClr val="314254"/>
                </a:solidFill>
                <a:latin typeface="Times New Roman"/>
                <a:cs typeface="Times New Roman"/>
              </a:rPr>
              <a:t>Averoged </a:t>
            </a:r>
            <a:r>
              <a:rPr sz="1450" i="1" spc="-40" dirty="0">
                <a:solidFill>
                  <a:srgbClr val="314254"/>
                </a:solidFill>
                <a:latin typeface="Times New Roman"/>
                <a:cs typeface="Times New Roman"/>
              </a:rPr>
              <a:t>deviation</a:t>
            </a:r>
            <a:r>
              <a:rPr sz="1500" i="1" spc="-40" dirty="0">
                <a:solidFill>
                  <a:srgbClr val="314254"/>
                </a:solidFill>
                <a:latin typeface="Times New Roman"/>
                <a:cs typeface="Times New Roman"/>
              </a:rPr>
              <a:t>from  </a:t>
            </a:r>
            <a:r>
              <a:rPr sz="1300" i="1" spc="40" dirty="0">
                <a:solidFill>
                  <a:srgbClr val="314254"/>
                </a:solidFill>
                <a:latin typeface="Times New Roman"/>
                <a:cs typeface="Times New Roman"/>
              </a:rPr>
              <a:t>the</a:t>
            </a:r>
            <a:r>
              <a:rPr sz="1450" i="1" spc="40" dirty="0">
                <a:solidFill>
                  <a:srgbClr val="425972"/>
                </a:solidFill>
                <a:latin typeface="Times New Roman"/>
                <a:cs typeface="Times New Roman"/>
              </a:rPr>
              <a:t>avemge </a:t>
            </a:r>
            <a:r>
              <a:rPr sz="1250" i="1" spc="-30" dirty="0">
                <a:solidFill>
                  <a:srgbClr val="314254"/>
                </a:solidFill>
                <a:latin typeface="Arial"/>
                <a:cs typeface="Arial"/>
              </a:rPr>
              <a:t>is</a:t>
            </a:r>
            <a:r>
              <a:rPr sz="1250" i="1" spc="-120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1250" spc="15" dirty="0">
                <a:solidFill>
                  <a:srgbClr val="314254"/>
                </a:solidFill>
                <a:latin typeface="Arial"/>
                <a:cs typeface="Arial"/>
              </a:rPr>
              <a:t>zem</a:t>
            </a:r>
            <a:endParaRPr sz="12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54628" y="6210046"/>
            <a:ext cx="166433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0744" algn="l"/>
              </a:tabLst>
            </a:pPr>
            <a:r>
              <a:rPr sz="2150" spc="1400" dirty="0">
                <a:solidFill>
                  <a:srgbClr val="0F1318"/>
                </a:solidFill>
                <a:latin typeface="Times New Roman"/>
                <a:cs typeface="Times New Roman"/>
              </a:rPr>
              <a:t>-</a:t>
            </a:r>
            <a:r>
              <a:rPr sz="2150" spc="575" dirty="0">
                <a:solidFill>
                  <a:srgbClr val="0F1318"/>
                </a:solidFill>
                <a:latin typeface="Times New Roman"/>
                <a:cs typeface="Times New Roman"/>
              </a:rPr>
              <a:t>-</a:t>
            </a:r>
            <a:r>
              <a:rPr sz="2150" spc="1019" dirty="0">
                <a:solidFill>
                  <a:srgbClr val="0F1318"/>
                </a:solidFill>
                <a:latin typeface="Times New Roman"/>
                <a:cs typeface="Times New Roman"/>
              </a:rPr>
              <a:t>-</a:t>
            </a:r>
            <a:r>
              <a:rPr sz="2150" dirty="0">
                <a:solidFill>
                  <a:srgbClr val="0F1318"/>
                </a:solidFill>
                <a:latin typeface="Times New Roman"/>
                <a:cs typeface="Times New Roman"/>
              </a:rPr>
              <a:t>	</a:t>
            </a:r>
            <a:r>
              <a:rPr sz="2150" spc="1150" dirty="0">
                <a:solidFill>
                  <a:srgbClr val="0F1318"/>
                </a:solidFill>
                <a:latin typeface="Times New Roman"/>
                <a:cs typeface="Times New Roman"/>
              </a:rPr>
              <a:t>-</a:t>
            </a:r>
            <a:r>
              <a:rPr sz="2150" spc="1365" dirty="0">
                <a:solidFill>
                  <a:srgbClr val="0F1318"/>
                </a:solidFill>
                <a:latin typeface="Times New Roman"/>
                <a:cs typeface="Times New Roman"/>
              </a:rPr>
              <a:t>-</a:t>
            </a:r>
            <a:r>
              <a:rPr sz="2150" spc="880" dirty="0">
                <a:solidFill>
                  <a:srgbClr val="0F1318"/>
                </a:solidFill>
                <a:latin typeface="Times New Roman"/>
                <a:cs typeface="Times New Roman"/>
              </a:rPr>
              <a:t>-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4540" y="6324853"/>
            <a:ext cx="7733030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5" dirty="0">
                <a:solidFill>
                  <a:srgbClr val="314254"/>
                </a:solidFill>
                <a:latin typeface="Arial"/>
                <a:cs typeface="Arial"/>
              </a:rPr>
              <a:t>Equa</a:t>
            </a:r>
            <a:r>
              <a:rPr sz="1900" spc="-15" dirty="0">
                <a:solidFill>
                  <a:srgbClr val="425972"/>
                </a:solidFill>
                <a:latin typeface="Arial"/>
                <a:cs typeface="Arial"/>
              </a:rPr>
              <a:t>ti</a:t>
            </a:r>
            <a:r>
              <a:rPr sz="1900" spc="-15" dirty="0">
                <a:solidFill>
                  <a:srgbClr val="314254"/>
                </a:solidFill>
                <a:latin typeface="Arial"/>
                <a:cs typeface="Arial"/>
              </a:rPr>
              <a:t>on</a:t>
            </a:r>
            <a:r>
              <a:rPr sz="1900" spc="-280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425972"/>
                </a:solidFill>
                <a:latin typeface="Arial"/>
                <a:cs typeface="Arial"/>
              </a:rPr>
              <a:t>i</a:t>
            </a:r>
            <a:r>
              <a:rPr sz="1900" spc="-10" dirty="0">
                <a:solidFill>
                  <a:srgbClr val="314254"/>
                </a:solidFill>
                <a:latin typeface="Arial"/>
                <a:cs typeface="Arial"/>
              </a:rPr>
              <a:t>s</a:t>
            </a:r>
            <a:r>
              <a:rPr sz="1900" spc="-254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314254"/>
                </a:solidFill>
                <a:latin typeface="Arial"/>
                <a:cs typeface="Arial"/>
              </a:rPr>
              <a:t>s</a:t>
            </a:r>
            <a:r>
              <a:rPr sz="1900" spc="75" dirty="0">
                <a:solidFill>
                  <a:srgbClr val="425972"/>
                </a:solidFill>
                <a:latin typeface="Arial"/>
                <a:cs typeface="Arial"/>
              </a:rPr>
              <a:t>i</a:t>
            </a:r>
            <a:r>
              <a:rPr sz="1900" spc="75" dirty="0">
                <a:solidFill>
                  <a:srgbClr val="314254"/>
                </a:solidFill>
                <a:latin typeface="Arial"/>
                <a:cs typeface="Arial"/>
              </a:rPr>
              <a:t>mp</a:t>
            </a:r>
            <a:r>
              <a:rPr sz="1900" spc="75" dirty="0">
                <a:solidFill>
                  <a:srgbClr val="0F1318"/>
                </a:solidFill>
                <a:latin typeface="Arial"/>
                <a:cs typeface="Arial"/>
              </a:rPr>
              <a:t>l</a:t>
            </a:r>
            <a:r>
              <a:rPr sz="1900" spc="75" dirty="0">
                <a:solidFill>
                  <a:srgbClr val="314254"/>
                </a:solidFill>
                <a:latin typeface="Arial"/>
                <a:cs typeface="Arial"/>
              </a:rPr>
              <a:t>ified:</a:t>
            </a:r>
            <a:r>
              <a:rPr sz="1900" spc="-165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2000" i="1" spc="325" dirty="0">
                <a:solidFill>
                  <a:srgbClr val="0F1318"/>
                </a:solidFill>
                <a:latin typeface="Arial"/>
                <a:cs typeface="Arial"/>
              </a:rPr>
              <a:t>F</a:t>
            </a:r>
            <a:r>
              <a:rPr sz="2000" i="1" spc="-100" dirty="0">
                <a:solidFill>
                  <a:srgbClr val="0F1318"/>
                </a:solidFill>
                <a:latin typeface="Arial"/>
                <a:cs typeface="Arial"/>
              </a:rPr>
              <a:t> </a:t>
            </a:r>
            <a:r>
              <a:rPr sz="2650" spc="-185" dirty="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sz="2650" spc="-30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2050" spc="165" dirty="0">
                <a:solidFill>
                  <a:srgbClr val="242F38"/>
                </a:solidFill>
                <a:latin typeface="Times New Roman"/>
                <a:cs typeface="Times New Roman"/>
              </a:rPr>
              <a:t>(pa</a:t>
            </a:r>
            <a:r>
              <a:rPr sz="2050" spc="165" dirty="0">
                <a:solidFill>
                  <a:srgbClr val="0F1318"/>
                </a:solidFill>
                <a:latin typeface="Times New Roman"/>
                <a:cs typeface="Times New Roman"/>
              </a:rPr>
              <a:t>l</a:t>
            </a:r>
            <a:r>
              <a:rPr sz="2050" spc="165" dirty="0">
                <a:solidFill>
                  <a:srgbClr val="242F38"/>
                </a:solidFill>
                <a:latin typeface="Times New Roman"/>
                <a:cs typeface="Times New Roman"/>
              </a:rPr>
              <a:t>i</a:t>
            </a:r>
            <a:r>
              <a:rPr sz="825" spc="247" baseline="50505" dirty="0">
                <a:solidFill>
                  <a:srgbClr val="314254"/>
                </a:solidFill>
                <a:latin typeface="Arial"/>
                <a:cs typeface="Arial"/>
              </a:rPr>
              <a:t>1</a:t>
            </a:r>
            <a:r>
              <a:rPr sz="2200" spc="165" dirty="0">
                <a:solidFill>
                  <a:srgbClr val="242F38"/>
                </a:solidFill>
                <a:latin typeface="Times New Roman"/>
                <a:cs typeface="Times New Roman"/>
              </a:rPr>
              <a:t>s</a:t>
            </a:r>
            <a:r>
              <a:rPr sz="1500" spc="165" dirty="0">
                <a:solidFill>
                  <a:srgbClr val="242F38"/>
                </a:solidFill>
                <a:latin typeface="Times New Roman"/>
                <a:cs typeface="Times New Roman"/>
              </a:rPr>
              <a:t>+</a:t>
            </a:r>
            <a:r>
              <a:rPr sz="1500" spc="-50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2350" i="1" spc="-225" dirty="0">
                <a:solidFill>
                  <a:srgbClr val="242F38"/>
                </a:solidFill>
                <a:latin typeface="Times New Roman"/>
                <a:cs typeface="Times New Roman"/>
              </a:rPr>
              <a:t>pa</a:t>
            </a:r>
            <a:r>
              <a:rPr sz="2350" i="1" spc="-320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2350" i="1" spc="-10" dirty="0">
                <a:solidFill>
                  <a:srgbClr val="0F1318"/>
                </a:solidFill>
                <a:latin typeface="Times New Roman"/>
                <a:cs typeface="Times New Roman"/>
              </a:rPr>
              <a:t>,</a:t>
            </a:r>
            <a:r>
              <a:rPr sz="2350" i="1" spc="-10" dirty="0">
                <a:solidFill>
                  <a:srgbClr val="242F38"/>
                </a:solidFill>
                <a:latin typeface="Times New Roman"/>
                <a:cs typeface="Times New Roman"/>
              </a:rPr>
              <a:t>i</a:t>
            </a:r>
            <a:r>
              <a:rPr sz="2350" i="1" spc="-10" dirty="0">
                <a:solidFill>
                  <a:srgbClr val="314254"/>
                </a:solidFill>
                <a:latin typeface="Times New Roman"/>
                <a:cs typeface="Times New Roman"/>
              </a:rPr>
              <a:t>,</a:t>
            </a:r>
            <a:r>
              <a:rPr sz="2350" i="1" spc="-10" dirty="0">
                <a:solidFill>
                  <a:srgbClr val="0F1318"/>
                </a:solidFill>
                <a:latin typeface="Times New Roman"/>
                <a:cs typeface="Times New Roman"/>
              </a:rPr>
              <a:t>'</a:t>
            </a:r>
            <a:r>
              <a:rPr sz="2000" i="1" spc="-10" dirty="0">
                <a:solidFill>
                  <a:srgbClr val="242F38"/>
                </a:solidFill>
                <a:latin typeface="Arial"/>
                <a:cs typeface="Arial"/>
              </a:rPr>
              <a:t>s</a:t>
            </a:r>
            <a:r>
              <a:rPr sz="2000" i="1" spc="-10" dirty="0">
                <a:solidFill>
                  <a:srgbClr val="314254"/>
                </a:solidFill>
                <a:latin typeface="Arial"/>
                <a:cs typeface="Arial"/>
              </a:rPr>
              <a:t>'</a:t>
            </a:r>
            <a:r>
              <a:rPr sz="2000" i="1" spc="-380" dirty="0">
                <a:solidFill>
                  <a:srgbClr val="314254"/>
                </a:solidFill>
                <a:latin typeface="Arial"/>
                <a:cs typeface="Arial"/>
              </a:rPr>
              <a:t> </a:t>
            </a:r>
            <a:r>
              <a:rPr sz="2300" spc="5" dirty="0">
                <a:solidFill>
                  <a:srgbClr val="242F38"/>
                </a:solidFill>
                <a:latin typeface="Arial"/>
                <a:cs typeface="Arial"/>
              </a:rPr>
              <a:t>+</a:t>
            </a:r>
            <a:r>
              <a:rPr sz="1500" spc="5" dirty="0">
                <a:solidFill>
                  <a:srgbClr val="314254"/>
                </a:solidFill>
                <a:latin typeface="Times New Roman"/>
                <a:cs typeface="Times New Roman"/>
              </a:rPr>
              <a:t>1</a:t>
            </a:r>
            <a:r>
              <a:rPr sz="1500" spc="5" dirty="0">
                <a:solidFill>
                  <a:srgbClr val="242F38"/>
                </a:solidFill>
                <a:latin typeface="Times New Roman"/>
                <a:cs typeface="Times New Roman"/>
              </a:rPr>
              <a:t>1</a:t>
            </a:r>
            <a:r>
              <a:rPr sz="1500" spc="5" dirty="0">
                <a:solidFill>
                  <a:srgbClr val="597282"/>
                </a:solidFill>
                <a:latin typeface="Times New Roman"/>
                <a:cs typeface="Times New Roman"/>
              </a:rPr>
              <a:t>-</a:t>
            </a:r>
            <a:r>
              <a:rPr sz="1500" spc="-215" dirty="0">
                <a:solidFill>
                  <a:srgbClr val="597282"/>
                </a:solidFill>
                <a:latin typeface="Times New Roman"/>
                <a:cs typeface="Times New Roman"/>
              </a:rPr>
              <a:t> </a:t>
            </a:r>
            <a:r>
              <a:rPr sz="2100" i="1" spc="75" dirty="0">
                <a:solidFill>
                  <a:srgbClr val="242F38"/>
                </a:solidFill>
                <a:latin typeface="Arial"/>
                <a:cs typeface="Arial"/>
              </a:rPr>
              <a:t>p</a:t>
            </a:r>
            <a:r>
              <a:rPr sz="2100" i="1" spc="75" dirty="0">
                <a:solidFill>
                  <a:srgbClr val="425972"/>
                </a:solidFill>
                <a:latin typeface="Arial"/>
                <a:cs typeface="Arial"/>
              </a:rPr>
              <a:t>'</a:t>
            </a:r>
            <a:r>
              <a:rPr sz="1500" i="1" spc="75" dirty="0">
                <a:solidFill>
                  <a:srgbClr val="242F38"/>
                </a:solidFill>
                <a:latin typeface="Times New Roman"/>
                <a:cs typeface="Times New Roman"/>
              </a:rPr>
              <a:t>a.S</a:t>
            </a:r>
            <a:r>
              <a:rPr sz="1500" i="1" spc="75" dirty="0">
                <a:solidFill>
                  <a:srgbClr val="314254"/>
                </a:solidFill>
                <a:latin typeface="Times New Roman"/>
                <a:cs typeface="Times New Roman"/>
              </a:rPr>
              <a:t>'</a:t>
            </a:r>
            <a:r>
              <a:rPr sz="1500" i="1" spc="-165" dirty="0">
                <a:solidFill>
                  <a:srgbClr val="314254"/>
                </a:solidFill>
                <a:latin typeface="Times New Roman"/>
                <a:cs typeface="Times New Roman"/>
              </a:rPr>
              <a:t> </a:t>
            </a:r>
            <a:r>
              <a:rPr sz="1500" spc="480" dirty="0">
                <a:solidFill>
                  <a:srgbClr val="242F38"/>
                </a:solidFill>
                <a:latin typeface="Times New Roman"/>
                <a:cs typeface="Times New Roman"/>
              </a:rPr>
              <a:t>+</a:t>
            </a:r>
            <a:r>
              <a:rPr sz="1500" spc="-160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1950" i="1" spc="65" dirty="0">
                <a:solidFill>
                  <a:srgbClr val="242F38"/>
                </a:solidFill>
                <a:latin typeface="Arial"/>
                <a:cs typeface="Arial"/>
              </a:rPr>
              <a:t>s</a:t>
            </a:r>
            <a:r>
              <a:rPr sz="2350" i="1" spc="65" dirty="0">
                <a:solidFill>
                  <a:srgbClr val="242F38"/>
                </a:solidFill>
                <a:latin typeface="Times New Roman"/>
                <a:cs typeface="Times New Roman"/>
              </a:rPr>
              <a:t>p</a:t>
            </a:r>
            <a:r>
              <a:rPr sz="2350" i="1" spc="-310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2350" i="1" spc="65" dirty="0">
                <a:solidFill>
                  <a:srgbClr val="0F1318"/>
                </a:solidFill>
                <a:latin typeface="Times New Roman"/>
                <a:cs typeface="Times New Roman"/>
              </a:rPr>
              <a:t>'</a:t>
            </a:r>
            <a:r>
              <a:rPr sz="1500" spc="65" dirty="0">
                <a:solidFill>
                  <a:srgbClr val="314254"/>
                </a:solidFill>
                <a:latin typeface="Times New Roman"/>
                <a:cs typeface="Times New Roman"/>
              </a:rPr>
              <a:t>a</a:t>
            </a:r>
            <a:r>
              <a:rPr sz="1500" spc="65" dirty="0">
                <a:solidFill>
                  <a:srgbClr val="242F38"/>
                </a:solidFill>
                <a:latin typeface="Times New Roman"/>
                <a:cs typeface="Times New Roman"/>
              </a:rPr>
              <a:t>11</a:t>
            </a:r>
            <a:r>
              <a:rPr sz="1350" spc="97" baseline="40123" dirty="0">
                <a:solidFill>
                  <a:srgbClr val="0F1318"/>
                </a:solidFill>
                <a:latin typeface="Arial"/>
                <a:cs typeface="Arial"/>
              </a:rPr>
              <a:t>1</a:t>
            </a:r>
            <a:r>
              <a:rPr sz="1350" spc="-157" baseline="40123" dirty="0">
                <a:solidFill>
                  <a:srgbClr val="0F1318"/>
                </a:solidFill>
                <a:latin typeface="Arial"/>
                <a:cs typeface="Arial"/>
              </a:rPr>
              <a:t> </a:t>
            </a:r>
            <a:r>
              <a:rPr sz="1500" spc="480" dirty="0">
                <a:solidFill>
                  <a:srgbClr val="242F38"/>
                </a:solidFill>
                <a:latin typeface="Times New Roman"/>
                <a:cs typeface="Times New Roman"/>
              </a:rPr>
              <a:t>+</a:t>
            </a:r>
            <a:r>
              <a:rPr sz="1500" spc="-50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1800" i="1" spc="135" dirty="0">
                <a:solidFill>
                  <a:srgbClr val="242F38"/>
                </a:solidFill>
                <a:latin typeface="Times New Roman"/>
                <a:cs typeface="Times New Roman"/>
              </a:rPr>
              <a:t>pi</a:t>
            </a:r>
            <a:r>
              <a:rPr sz="1800" i="1" spc="-95" dirty="0">
                <a:solidFill>
                  <a:srgbClr val="242F38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0F1318"/>
                </a:solidFill>
                <a:latin typeface="Times New Roman"/>
                <a:cs typeface="Times New Roman"/>
              </a:rPr>
              <a:t>'</a:t>
            </a:r>
            <a:r>
              <a:rPr sz="1800" i="1" spc="-305" dirty="0">
                <a:solidFill>
                  <a:srgbClr val="0F1318"/>
                </a:solidFill>
                <a:latin typeface="Times New Roman"/>
                <a:cs typeface="Times New Roman"/>
              </a:rPr>
              <a:t> </a:t>
            </a:r>
            <a:r>
              <a:rPr sz="2050" spc="35" dirty="0">
                <a:solidFill>
                  <a:srgbClr val="0F1318"/>
                </a:solidFill>
                <a:latin typeface="Times New Roman"/>
                <a:cs typeface="Times New Roman"/>
              </a:rPr>
              <a:t>,</a:t>
            </a:r>
            <a:r>
              <a:rPr sz="2050" spc="35" dirty="0">
                <a:solidFill>
                  <a:srgbClr val="242F38"/>
                </a:solidFill>
                <a:latin typeface="Times New Roman"/>
                <a:cs typeface="Times New Roman"/>
              </a:rPr>
              <a:t>i</a:t>
            </a:r>
            <a:r>
              <a:rPr sz="2050" spc="35" dirty="0">
                <a:solidFill>
                  <a:srgbClr val="314254"/>
                </a:solidFill>
                <a:latin typeface="Times New Roman"/>
                <a:cs typeface="Times New Roman"/>
              </a:rPr>
              <a:t>,'</a:t>
            </a:r>
            <a:r>
              <a:rPr sz="2000" i="1" spc="35" dirty="0">
                <a:solidFill>
                  <a:srgbClr val="242F38"/>
                </a:solidFill>
                <a:latin typeface="Arial"/>
                <a:cs typeface="Arial"/>
              </a:rPr>
              <a:t>s</a:t>
            </a:r>
            <a:r>
              <a:rPr sz="2000" i="1" spc="35" dirty="0">
                <a:solidFill>
                  <a:srgbClr val="314254"/>
                </a:solidFill>
                <a:latin typeface="Arial"/>
                <a:cs typeface="Arial"/>
              </a:rPr>
              <a:t>')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9896" y="1156716"/>
            <a:ext cx="2162555" cy="24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7608" y="1156716"/>
            <a:ext cx="969263" cy="306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4832" y="3168395"/>
            <a:ext cx="6611111" cy="1417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1144" y="5486400"/>
            <a:ext cx="1709927" cy="63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9867" y="978408"/>
            <a:ext cx="0" cy="6291580"/>
          </a:xfrm>
          <a:custGeom>
            <a:avLst/>
            <a:gdLst/>
            <a:ahLst/>
            <a:cxnLst/>
            <a:rect l="l" t="t" r="r" b="b"/>
            <a:pathLst>
              <a:path h="6291580">
                <a:moveTo>
                  <a:pt x="0" y="6291072"/>
                </a:moveTo>
                <a:lnTo>
                  <a:pt x="0" y="0"/>
                </a:lnTo>
              </a:path>
            </a:pathLst>
          </a:custGeom>
          <a:ln w="27432">
            <a:solidFill>
              <a:srgbClr val="77A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30233" y="3191255"/>
            <a:ext cx="0" cy="443865"/>
          </a:xfrm>
          <a:custGeom>
            <a:avLst/>
            <a:gdLst/>
            <a:ahLst/>
            <a:cxnLst/>
            <a:rect l="l" t="t" r="r" b="b"/>
            <a:pathLst>
              <a:path h="443864">
                <a:moveTo>
                  <a:pt x="0" y="443483"/>
                </a:moveTo>
                <a:lnTo>
                  <a:pt x="0" y="0"/>
                </a:lnTo>
              </a:path>
            </a:pathLst>
          </a:custGeom>
          <a:ln w="13716">
            <a:solidFill>
              <a:srgbClr val="678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96043" y="978408"/>
            <a:ext cx="0" cy="6323330"/>
          </a:xfrm>
          <a:custGeom>
            <a:avLst/>
            <a:gdLst/>
            <a:ahLst/>
            <a:cxnLst/>
            <a:rect l="l" t="t" r="r" b="b"/>
            <a:pathLst>
              <a:path h="6323330">
                <a:moveTo>
                  <a:pt x="0" y="6323076"/>
                </a:moveTo>
                <a:lnTo>
                  <a:pt x="0" y="0"/>
                </a:lnTo>
              </a:path>
            </a:pathLst>
          </a:custGeom>
          <a:ln w="45720">
            <a:solidFill>
              <a:srgbClr val="4B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152" y="1003553"/>
            <a:ext cx="8303259" cy="0"/>
          </a:xfrm>
          <a:custGeom>
            <a:avLst/>
            <a:gdLst/>
            <a:ahLst/>
            <a:cxnLst/>
            <a:rect l="l" t="t" r="r" b="b"/>
            <a:pathLst>
              <a:path w="8303259">
                <a:moveTo>
                  <a:pt x="0" y="0"/>
                </a:moveTo>
                <a:lnTo>
                  <a:pt x="8302752" y="0"/>
                </a:lnTo>
              </a:path>
            </a:pathLst>
          </a:custGeom>
          <a:ln w="50292">
            <a:solidFill>
              <a:srgbClr val="4F6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61972" y="3195827"/>
            <a:ext cx="2075814" cy="0"/>
          </a:xfrm>
          <a:custGeom>
            <a:avLst/>
            <a:gdLst/>
            <a:ahLst/>
            <a:cxnLst/>
            <a:rect l="l" t="t" r="r" b="b"/>
            <a:pathLst>
              <a:path w="2075814">
                <a:moveTo>
                  <a:pt x="0" y="0"/>
                </a:moveTo>
                <a:lnTo>
                  <a:pt x="2075687" y="0"/>
                </a:lnTo>
              </a:path>
            </a:pathLst>
          </a:custGeom>
          <a:ln w="18288">
            <a:solidFill>
              <a:srgbClr val="6B8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7008" y="7242047"/>
            <a:ext cx="8362315" cy="0"/>
          </a:xfrm>
          <a:custGeom>
            <a:avLst/>
            <a:gdLst/>
            <a:ahLst/>
            <a:cxnLst/>
            <a:rect l="l" t="t" r="r" b="b"/>
            <a:pathLst>
              <a:path w="8362315">
                <a:moveTo>
                  <a:pt x="0" y="0"/>
                </a:moveTo>
                <a:lnTo>
                  <a:pt x="8362187" y="0"/>
                </a:lnTo>
              </a:path>
            </a:pathLst>
          </a:custGeom>
          <a:ln w="41148">
            <a:solidFill>
              <a:srgbClr val="4F64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90420" y="2330958"/>
            <a:ext cx="6234430" cy="5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70" dirty="0">
                <a:solidFill>
                  <a:srgbClr val="2F3F4F"/>
                </a:solidFill>
                <a:latin typeface="Arial"/>
                <a:cs typeface="Arial"/>
              </a:rPr>
              <a:t>Now</a:t>
            </a:r>
            <a:r>
              <a:rPr sz="1650" spc="-270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2F3F4F"/>
                </a:solidFill>
                <a:latin typeface="Arial"/>
                <a:cs typeface="Arial"/>
              </a:rPr>
              <a:t>an</a:t>
            </a:r>
            <a:r>
              <a:rPr sz="1650" spc="-235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3A4F64"/>
                </a:solidFill>
                <a:latin typeface="Arial"/>
                <a:cs typeface="Arial"/>
              </a:rPr>
              <a:t>im</a:t>
            </a:r>
            <a:r>
              <a:rPr sz="1650" spc="100" dirty="0">
                <a:solidFill>
                  <a:srgbClr val="212D36"/>
                </a:solidFill>
                <a:latin typeface="Arial"/>
                <a:cs typeface="Arial"/>
              </a:rPr>
              <a:t>po</a:t>
            </a:r>
            <a:r>
              <a:rPr sz="1650" spc="100" dirty="0">
                <a:solidFill>
                  <a:srgbClr val="2F3F4F"/>
                </a:solidFill>
                <a:latin typeface="Arial"/>
                <a:cs typeface="Arial"/>
              </a:rPr>
              <a:t>rtan</a:t>
            </a:r>
            <a:r>
              <a:rPr sz="1650" spc="100" dirty="0">
                <a:solidFill>
                  <a:srgbClr val="212D36"/>
                </a:solidFill>
                <a:latin typeface="Arial"/>
                <a:cs typeface="Arial"/>
              </a:rPr>
              <a:t>t</a:t>
            </a:r>
            <a:r>
              <a:rPr sz="1650" spc="-300" dirty="0">
                <a:solidFill>
                  <a:srgbClr val="212D36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2F3F4F"/>
                </a:solidFill>
                <a:latin typeface="Arial"/>
                <a:cs typeface="Arial"/>
              </a:rPr>
              <a:t>assum</a:t>
            </a:r>
            <a:r>
              <a:rPr sz="1650" spc="65" dirty="0">
                <a:solidFill>
                  <a:srgbClr val="212D36"/>
                </a:solidFill>
                <a:latin typeface="Arial"/>
                <a:cs typeface="Arial"/>
              </a:rPr>
              <a:t>p</a:t>
            </a:r>
            <a:r>
              <a:rPr sz="1650" spc="65" dirty="0">
                <a:solidFill>
                  <a:srgbClr val="2F3F4F"/>
                </a:solidFill>
                <a:latin typeface="Arial"/>
                <a:cs typeface="Arial"/>
              </a:rPr>
              <a:t>t</a:t>
            </a:r>
            <a:r>
              <a:rPr sz="1650" spc="65" dirty="0">
                <a:solidFill>
                  <a:srgbClr val="4F677C"/>
                </a:solidFill>
                <a:latin typeface="Arial"/>
                <a:cs typeface="Arial"/>
              </a:rPr>
              <a:t>i</a:t>
            </a:r>
            <a:r>
              <a:rPr sz="1650" spc="65" dirty="0">
                <a:solidFill>
                  <a:srgbClr val="2F3F4F"/>
                </a:solidFill>
                <a:latin typeface="Arial"/>
                <a:cs typeface="Arial"/>
              </a:rPr>
              <a:t>on</a:t>
            </a:r>
            <a:r>
              <a:rPr sz="1650" spc="-330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3A4F64"/>
                </a:solidFill>
                <a:latin typeface="Arial"/>
                <a:cs typeface="Arial"/>
              </a:rPr>
              <a:t>is</a:t>
            </a:r>
            <a:r>
              <a:rPr sz="1650" spc="-229" dirty="0">
                <a:solidFill>
                  <a:srgbClr val="3A4F64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2F3F4F"/>
                </a:solidFill>
                <a:latin typeface="Arial"/>
                <a:cs typeface="Arial"/>
              </a:rPr>
              <a:t>made</a:t>
            </a:r>
            <a:r>
              <a:rPr sz="1650" spc="-315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2F3F4F"/>
                </a:solidFill>
                <a:latin typeface="Arial"/>
                <a:cs typeface="Arial"/>
              </a:rPr>
              <a:t>(for</a:t>
            </a:r>
            <a:r>
              <a:rPr sz="1650" spc="75" dirty="0">
                <a:solidFill>
                  <a:srgbClr val="212D36"/>
                </a:solidFill>
                <a:latin typeface="Arial"/>
                <a:cs typeface="Arial"/>
              </a:rPr>
              <a:t>c</a:t>
            </a:r>
            <a:r>
              <a:rPr sz="1650" spc="75" dirty="0">
                <a:solidFill>
                  <a:srgbClr val="2F3F4F"/>
                </a:solidFill>
                <a:latin typeface="Arial"/>
                <a:cs typeface="Arial"/>
              </a:rPr>
              <a:t>onventiona</a:t>
            </a:r>
            <a:r>
              <a:rPr sz="1650" spc="75" dirty="0">
                <a:solidFill>
                  <a:srgbClr val="131C23"/>
                </a:solidFill>
                <a:latin typeface="Arial"/>
                <a:cs typeface="Arial"/>
              </a:rPr>
              <a:t>l</a:t>
            </a:r>
            <a:r>
              <a:rPr sz="1650" spc="-350" dirty="0">
                <a:solidFill>
                  <a:srgbClr val="131C23"/>
                </a:solidFill>
                <a:latin typeface="Arial"/>
                <a:cs typeface="Arial"/>
              </a:rPr>
              <a:t> </a:t>
            </a:r>
            <a:r>
              <a:rPr sz="1950" spc="-114" dirty="0">
                <a:solidFill>
                  <a:srgbClr val="2F3F4F"/>
                </a:solidFill>
                <a:latin typeface="Times New Roman"/>
                <a:cs typeface="Times New Roman"/>
              </a:rPr>
              <a:t>Eddy</a:t>
            </a: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60" dirty="0">
                <a:solidFill>
                  <a:srgbClr val="2F3F4F"/>
                </a:solidFill>
                <a:latin typeface="Arial"/>
                <a:cs typeface="Arial"/>
              </a:rPr>
              <a:t>Covaria</a:t>
            </a:r>
            <a:r>
              <a:rPr sz="1650" spc="60" dirty="0">
                <a:solidFill>
                  <a:srgbClr val="212D36"/>
                </a:solidFill>
                <a:latin typeface="Arial"/>
                <a:cs typeface="Arial"/>
              </a:rPr>
              <a:t>n</a:t>
            </a:r>
            <a:r>
              <a:rPr sz="1650" spc="60" dirty="0">
                <a:solidFill>
                  <a:srgbClr val="2F3F4F"/>
                </a:solidFill>
                <a:latin typeface="Arial"/>
                <a:cs typeface="Arial"/>
              </a:rPr>
              <a:t>ce)-</a:t>
            </a:r>
            <a:r>
              <a:rPr sz="1650" spc="20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3A4F64"/>
                </a:solidFill>
                <a:latin typeface="Arial"/>
                <a:cs typeface="Arial"/>
              </a:rPr>
              <a:t>Le. </a:t>
            </a:r>
            <a:r>
              <a:rPr sz="1650" spc="70" dirty="0">
                <a:solidFill>
                  <a:srgbClr val="2F3F4F"/>
                </a:solidFill>
                <a:latin typeface="Arial"/>
                <a:cs typeface="Arial"/>
              </a:rPr>
              <a:t>air</a:t>
            </a:r>
            <a:r>
              <a:rPr sz="1650" spc="-240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2F3F4F"/>
                </a:solidFill>
                <a:latin typeface="Arial"/>
                <a:cs typeface="Arial"/>
              </a:rPr>
              <a:t>density</a:t>
            </a:r>
            <a:r>
              <a:rPr sz="1650" spc="-135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2F3F4F"/>
                </a:solidFill>
                <a:latin typeface="Arial"/>
                <a:cs typeface="Arial"/>
              </a:rPr>
              <a:t>f</a:t>
            </a:r>
            <a:r>
              <a:rPr sz="1650" spc="55" dirty="0">
                <a:solidFill>
                  <a:srgbClr val="080C0F"/>
                </a:solidFill>
                <a:latin typeface="Arial"/>
                <a:cs typeface="Arial"/>
              </a:rPr>
              <a:t>l</a:t>
            </a:r>
            <a:r>
              <a:rPr sz="1650" spc="55" dirty="0">
                <a:solidFill>
                  <a:srgbClr val="2F3F4F"/>
                </a:solidFill>
                <a:latin typeface="Arial"/>
                <a:cs typeface="Arial"/>
              </a:rPr>
              <a:t>uctua</a:t>
            </a:r>
            <a:r>
              <a:rPr sz="1650" spc="55" dirty="0">
                <a:solidFill>
                  <a:srgbClr val="212D36"/>
                </a:solidFill>
                <a:latin typeface="Arial"/>
                <a:cs typeface="Arial"/>
              </a:rPr>
              <a:t>t</a:t>
            </a:r>
            <a:r>
              <a:rPr sz="1650" spc="55" dirty="0">
                <a:solidFill>
                  <a:srgbClr val="080C0F"/>
                </a:solidFill>
                <a:latin typeface="Arial"/>
                <a:cs typeface="Arial"/>
              </a:rPr>
              <a:t>i</a:t>
            </a:r>
            <a:r>
              <a:rPr sz="1650" spc="55" dirty="0">
                <a:solidFill>
                  <a:srgbClr val="2F3F4F"/>
                </a:solidFill>
                <a:latin typeface="Arial"/>
                <a:cs typeface="Arial"/>
              </a:rPr>
              <a:t>ons</a:t>
            </a:r>
            <a:r>
              <a:rPr sz="1650" spc="-185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2F3F4F"/>
                </a:solidFill>
                <a:latin typeface="Arial"/>
                <a:cs typeface="Arial"/>
              </a:rPr>
              <a:t>areassumed</a:t>
            </a:r>
            <a:r>
              <a:rPr sz="1650" spc="-195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2F3F4F"/>
                </a:solidFill>
                <a:latin typeface="Arial"/>
                <a:cs typeface="Arial"/>
              </a:rPr>
              <a:t>neglig</a:t>
            </a:r>
            <a:r>
              <a:rPr sz="1650" spc="80" dirty="0">
                <a:solidFill>
                  <a:srgbClr val="212D36"/>
                </a:solidFill>
                <a:latin typeface="Arial"/>
                <a:cs typeface="Arial"/>
              </a:rPr>
              <a:t>i</a:t>
            </a:r>
            <a:r>
              <a:rPr sz="1650" spc="80" dirty="0">
                <a:solidFill>
                  <a:srgbClr val="3A4F64"/>
                </a:solidFill>
                <a:latin typeface="Arial"/>
                <a:cs typeface="Arial"/>
              </a:rPr>
              <a:t>ble: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05703" y="2853435"/>
            <a:ext cx="24574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965" dirty="0">
                <a:solidFill>
                  <a:srgbClr val="2F3F4F"/>
                </a:solidFill>
                <a:latin typeface="Times New Roman"/>
                <a:cs typeface="Times New Roman"/>
              </a:rPr>
              <a:t>!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9916" y="3059938"/>
            <a:ext cx="157607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7720" algn="l"/>
              </a:tabLst>
            </a:pPr>
            <a:r>
              <a:rPr sz="2150" spc="1210" dirty="0">
                <a:solidFill>
                  <a:srgbClr val="080C0F"/>
                </a:solidFill>
                <a:latin typeface="Times New Roman"/>
                <a:cs typeface="Times New Roman"/>
              </a:rPr>
              <a:t>-</a:t>
            </a:r>
            <a:r>
              <a:rPr sz="2150" spc="850" dirty="0">
                <a:solidFill>
                  <a:srgbClr val="080C0F"/>
                </a:solidFill>
                <a:latin typeface="Times New Roman"/>
                <a:cs typeface="Times New Roman"/>
              </a:rPr>
              <a:t>-</a:t>
            </a:r>
            <a:r>
              <a:rPr sz="2150" spc="450" dirty="0">
                <a:solidFill>
                  <a:srgbClr val="080C0F"/>
                </a:solidFill>
                <a:latin typeface="Times New Roman"/>
                <a:cs typeface="Times New Roman"/>
              </a:rPr>
              <a:t>-</a:t>
            </a:r>
            <a:r>
              <a:rPr sz="2150" dirty="0">
                <a:solidFill>
                  <a:srgbClr val="080C0F"/>
                </a:solidFill>
                <a:latin typeface="Times New Roman"/>
                <a:cs typeface="Times New Roman"/>
              </a:rPr>
              <a:t>	</a:t>
            </a:r>
            <a:r>
              <a:rPr sz="2150" spc="985" dirty="0">
                <a:solidFill>
                  <a:srgbClr val="080C0F"/>
                </a:solidFill>
                <a:latin typeface="Times New Roman"/>
                <a:cs typeface="Times New Roman"/>
              </a:rPr>
              <a:t>-</a:t>
            </a:r>
            <a:r>
              <a:rPr sz="2150" spc="600" dirty="0">
                <a:solidFill>
                  <a:srgbClr val="080C0F"/>
                </a:solidFill>
                <a:latin typeface="Times New Roman"/>
                <a:cs typeface="Times New Roman"/>
              </a:rPr>
              <a:t>-</a:t>
            </a:r>
            <a:r>
              <a:rPr sz="2150" spc="2205" dirty="0">
                <a:solidFill>
                  <a:srgbClr val="080C0F"/>
                </a:solidFill>
                <a:latin typeface="Times New Roman"/>
                <a:cs typeface="Times New Roman"/>
              </a:rPr>
              <a:t>-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17267" y="4533900"/>
            <a:ext cx="6364605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1650" spc="25" dirty="0">
                <a:solidFill>
                  <a:srgbClr val="3A4F64"/>
                </a:solidFill>
                <a:latin typeface="Arial"/>
                <a:cs typeface="Arial"/>
              </a:rPr>
              <a:t>Then</a:t>
            </a:r>
            <a:r>
              <a:rPr sz="1650" spc="-165" dirty="0">
                <a:solidFill>
                  <a:srgbClr val="3A4F64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212D36"/>
                </a:solidFill>
                <a:latin typeface="Arial"/>
                <a:cs typeface="Arial"/>
              </a:rPr>
              <a:t>a</a:t>
            </a:r>
            <a:r>
              <a:rPr sz="1650" spc="55" dirty="0">
                <a:solidFill>
                  <a:srgbClr val="2F3F4F"/>
                </a:solidFill>
                <a:latin typeface="Arial"/>
                <a:cs typeface="Arial"/>
              </a:rPr>
              <a:t>nothe</a:t>
            </a:r>
            <a:r>
              <a:rPr sz="1650" spc="55" dirty="0">
                <a:solidFill>
                  <a:srgbClr val="080C0F"/>
                </a:solidFill>
                <a:latin typeface="Arial"/>
                <a:cs typeface="Arial"/>
              </a:rPr>
              <a:t>r</a:t>
            </a:r>
            <a:r>
              <a:rPr sz="1650" spc="-135" dirty="0">
                <a:solidFill>
                  <a:srgbClr val="080C0F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2F3F4F"/>
                </a:solidFill>
                <a:latin typeface="Arial"/>
                <a:cs typeface="Arial"/>
              </a:rPr>
              <a:t>im</a:t>
            </a:r>
            <a:r>
              <a:rPr sz="1650" spc="70" dirty="0">
                <a:solidFill>
                  <a:srgbClr val="212D36"/>
                </a:solidFill>
                <a:latin typeface="Arial"/>
                <a:cs typeface="Arial"/>
              </a:rPr>
              <a:t>p</a:t>
            </a:r>
            <a:r>
              <a:rPr sz="1650" spc="70" dirty="0">
                <a:solidFill>
                  <a:srgbClr val="2F3F4F"/>
                </a:solidFill>
                <a:latin typeface="Arial"/>
                <a:cs typeface="Arial"/>
              </a:rPr>
              <a:t>o</a:t>
            </a:r>
            <a:r>
              <a:rPr sz="1650" spc="70" dirty="0">
                <a:solidFill>
                  <a:srgbClr val="212D36"/>
                </a:solidFill>
                <a:latin typeface="Arial"/>
                <a:cs typeface="Arial"/>
              </a:rPr>
              <a:t>rta</a:t>
            </a:r>
            <a:r>
              <a:rPr sz="1650" spc="70" dirty="0">
                <a:solidFill>
                  <a:srgbClr val="2F3F4F"/>
                </a:solidFill>
                <a:latin typeface="Arial"/>
                <a:cs typeface="Arial"/>
              </a:rPr>
              <a:t>n</a:t>
            </a:r>
            <a:r>
              <a:rPr sz="1650" spc="70" dirty="0">
                <a:solidFill>
                  <a:srgbClr val="212D36"/>
                </a:solidFill>
                <a:latin typeface="Arial"/>
                <a:cs typeface="Arial"/>
              </a:rPr>
              <a:t>t</a:t>
            </a:r>
            <a:r>
              <a:rPr sz="1650" spc="-90" dirty="0">
                <a:solidFill>
                  <a:srgbClr val="212D36"/>
                </a:solidFill>
                <a:latin typeface="Arial"/>
                <a:cs typeface="Arial"/>
              </a:rPr>
              <a:t> </a:t>
            </a:r>
            <a:r>
              <a:rPr sz="1650" spc="40" dirty="0">
                <a:solidFill>
                  <a:srgbClr val="2F3F4F"/>
                </a:solidFill>
                <a:latin typeface="Arial"/>
                <a:cs typeface="Arial"/>
              </a:rPr>
              <a:t>ass</a:t>
            </a:r>
            <a:r>
              <a:rPr sz="1650" spc="40" dirty="0">
                <a:solidFill>
                  <a:srgbClr val="212D36"/>
                </a:solidFill>
                <a:latin typeface="Arial"/>
                <a:cs typeface="Arial"/>
              </a:rPr>
              <a:t>u</a:t>
            </a:r>
            <a:r>
              <a:rPr sz="1650" spc="40" dirty="0">
                <a:solidFill>
                  <a:srgbClr val="2F3F4F"/>
                </a:solidFill>
                <a:latin typeface="Arial"/>
                <a:cs typeface="Arial"/>
              </a:rPr>
              <a:t>m</a:t>
            </a:r>
            <a:r>
              <a:rPr sz="1650" spc="40" dirty="0">
                <a:solidFill>
                  <a:srgbClr val="212D36"/>
                </a:solidFill>
                <a:latin typeface="Arial"/>
                <a:cs typeface="Arial"/>
              </a:rPr>
              <a:t>p</a:t>
            </a:r>
            <a:r>
              <a:rPr sz="1650" spc="40" dirty="0">
                <a:solidFill>
                  <a:srgbClr val="2F3F4F"/>
                </a:solidFill>
                <a:latin typeface="Arial"/>
                <a:cs typeface="Arial"/>
              </a:rPr>
              <a:t>t</a:t>
            </a:r>
            <a:r>
              <a:rPr sz="1650" spc="40" dirty="0">
                <a:solidFill>
                  <a:srgbClr val="4F677C"/>
                </a:solidFill>
                <a:latin typeface="Arial"/>
                <a:cs typeface="Arial"/>
              </a:rPr>
              <a:t>i</a:t>
            </a:r>
            <a:r>
              <a:rPr sz="1650" spc="40" dirty="0">
                <a:solidFill>
                  <a:srgbClr val="2F3F4F"/>
                </a:solidFill>
                <a:latin typeface="Arial"/>
                <a:cs typeface="Arial"/>
              </a:rPr>
              <a:t>on</a:t>
            </a:r>
            <a:r>
              <a:rPr sz="1650" spc="-150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F3F4F"/>
                </a:solidFill>
                <a:latin typeface="Arial"/>
                <a:cs typeface="Arial"/>
              </a:rPr>
              <a:t>is</a:t>
            </a:r>
            <a:r>
              <a:rPr sz="1650" spc="-125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2F3F4F"/>
                </a:solidFill>
                <a:latin typeface="Arial"/>
                <a:cs typeface="Arial"/>
              </a:rPr>
              <a:t>m</a:t>
            </a:r>
            <a:r>
              <a:rPr sz="1650" spc="35" dirty="0">
                <a:solidFill>
                  <a:srgbClr val="212D36"/>
                </a:solidFill>
                <a:latin typeface="Arial"/>
                <a:cs typeface="Arial"/>
              </a:rPr>
              <a:t>a</a:t>
            </a:r>
            <a:r>
              <a:rPr sz="1650" spc="35" dirty="0">
                <a:solidFill>
                  <a:srgbClr val="2F3F4F"/>
                </a:solidFill>
                <a:latin typeface="Arial"/>
                <a:cs typeface="Arial"/>
              </a:rPr>
              <a:t>de</a:t>
            </a:r>
            <a:r>
              <a:rPr sz="1650" spc="-165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540" dirty="0">
                <a:solidFill>
                  <a:srgbClr val="2F3F4F"/>
                </a:solidFill>
                <a:latin typeface="Arial"/>
                <a:cs typeface="Arial"/>
              </a:rPr>
              <a:t>-</a:t>
            </a:r>
            <a:r>
              <a:rPr sz="1650" spc="-229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F3F4F"/>
                </a:solidFill>
                <a:latin typeface="Arial"/>
                <a:cs typeface="Arial"/>
              </a:rPr>
              <a:t>mean</a:t>
            </a:r>
            <a:r>
              <a:rPr sz="1650" spc="-250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2F3F4F"/>
                </a:solidFill>
                <a:latin typeface="Arial"/>
                <a:cs typeface="Arial"/>
              </a:rPr>
              <a:t>v</a:t>
            </a:r>
            <a:r>
              <a:rPr sz="1650" spc="430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2F3F4F"/>
                </a:solidFill>
                <a:latin typeface="Arial"/>
                <a:cs typeface="Arial"/>
              </a:rPr>
              <a:t>rt</a:t>
            </a:r>
            <a:r>
              <a:rPr sz="1650" spc="80" dirty="0">
                <a:solidFill>
                  <a:srgbClr val="212D36"/>
                </a:solidFill>
                <a:latin typeface="Arial"/>
                <a:cs typeface="Arial"/>
              </a:rPr>
              <a:t>i</a:t>
            </a:r>
            <a:r>
              <a:rPr sz="1650" spc="80" dirty="0">
                <a:solidFill>
                  <a:srgbClr val="2F3F4F"/>
                </a:solidFill>
                <a:latin typeface="Arial"/>
                <a:cs typeface="Arial"/>
              </a:rPr>
              <a:t>c</a:t>
            </a:r>
            <a:r>
              <a:rPr sz="1650" spc="80" dirty="0">
                <a:solidFill>
                  <a:srgbClr val="212D36"/>
                </a:solidFill>
                <a:latin typeface="Arial"/>
                <a:cs typeface="Arial"/>
              </a:rPr>
              <a:t>a</a:t>
            </a:r>
            <a:r>
              <a:rPr sz="1650" spc="80" dirty="0">
                <a:solidFill>
                  <a:srgbClr val="2F3F4F"/>
                </a:solidFill>
                <a:latin typeface="Arial"/>
                <a:cs typeface="Arial"/>
              </a:rPr>
              <a:t>lflow</a:t>
            </a:r>
            <a:r>
              <a:rPr sz="1650" spc="-30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-390" dirty="0">
                <a:solidFill>
                  <a:srgbClr val="4F677C"/>
                </a:solidFill>
                <a:latin typeface="Arial"/>
                <a:cs typeface="Arial"/>
              </a:rPr>
              <a:t>1</a:t>
            </a:r>
            <a:r>
              <a:rPr sz="1650" spc="-390" dirty="0">
                <a:solidFill>
                  <a:srgbClr val="212D36"/>
                </a:solidFill>
                <a:latin typeface="Arial"/>
                <a:cs typeface="Arial"/>
              </a:rPr>
              <a:t>s  </a:t>
            </a:r>
            <a:r>
              <a:rPr sz="1650" spc="-10" dirty="0">
                <a:solidFill>
                  <a:srgbClr val="2F3F4F"/>
                </a:solidFill>
                <a:latin typeface="Arial"/>
                <a:cs typeface="Arial"/>
              </a:rPr>
              <a:t>assumed </a:t>
            </a:r>
            <a:r>
              <a:rPr sz="1650" spc="60" dirty="0">
                <a:solidFill>
                  <a:srgbClr val="2F3F4F"/>
                </a:solidFill>
                <a:latin typeface="Arial"/>
                <a:cs typeface="Arial"/>
              </a:rPr>
              <a:t>negligib</a:t>
            </a:r>
            <a:r>
              <a:rPr sz="1650" spc="60" dirty="0">
                <a:solidFill>
                  <a:srgbClr val="4F677C"/>
                </a:solidFill>
                <a:latin typeface="Arial"/>
                <a:cs typeface="Arial"/>
              </a:rPr>
              <a:t>l</a:t>
            </a:r>
            <a:r>
              <a:rPr sz="1650" spc="60" dirty="0">
                <a:solidFill>
                  <a:srgbClr val="2F3F4F"/>
                </a:solidFill>
                <a:latin typeface="Arial"/>
                <a:cs typeface="Arial"/>
              </a:rPr>
              <a:t>e </a:t>
            </a:r>
            <a:r>
              <a:rPr sz="1650" spc="95" dirty="0">
                <a:solidFill>
                  <a:srgbClr val="3A4F64"/>
                </a:solidFill>
                <a:latin typeface="Arial"/>
                <a:cs typeface="Arial"/>
              </a:rPr>
              <a:t>f</a:t>
            </a:r>
            <a:r>
              <a:rPr sz="1650" spc="95" dirty="0">
                <a:solidFill>
                  <a:srgbClr val="212D36"/>
                </a:solidFill>
                <a:latin typeface="Arial"/>
                <a:cs typeface="Arial"/>
              </a:rPr>
              <a:t>or </a:t>
            </a:r>
            <a:r>
              <a:rPr sz="1650" spc="45" dirty="0">
                <a:solidFill>
                  <a:srgbClr val="212D36"/>
                </a:solidFill>
                <a:latin typeface="Arial"/>
                <a:cs typeface="Arial"/>
              </a:rPr>
              <a:t>h</a:t>
            </a:r>
            <a:r>
              <a:rPr sz="1650" spc="45" dirty="0">
                <a:solidFill>
                  <a:srgbClr val="2F3F4F"/>
                </a:solidFill>
                <a:latin typeface="Arial"/>
                <a:cs typeface="Arial"/>
              </a:rPr>
              <a:t>o</a:t>
            </a:r>
            <a:r>
              <a:rPr sz="1650" spc="45" dirty="0">
                <a:solidFill>
                  <a:srgbClr val="212D36"/>
                </a:solidFill>
                <a:latin typeface="Arial"/>
                <a:cs typeface="Arial"/>
              </a:rPr>
              <a:t>r</a:t>
            </a:r>
            <a:r>
              <a:rPr sz="1650" spc="45" dirty="0">
                <a:solidFill>
                  <a:srgbClr val="080C0F"/>
                </a:solidFill>
                <a:latin typeface="Arial"/>
                <a:cs typeface="Arial"/>
              </a:rPr>
              <a:t>iz</a:t>
            </a:r>
            <a:r>
              <a:rPr sz="1650" spc="45" dirty="0">
                <a:solidFill>
                  <a:srgbClr val="2F3F4F"/>
                </a:solidFill>
                <a:latin typeface="Arial"/>
                <a:cs typeface="Arial"/>
              </a:rPr>
              <a:t>o</a:t>
            </a:r>
            <a:r>
              <a:rPr sz="1650" spc="45" dirty="0">
                <a:solidFill>
                  <a:srgbClr val="212D36"/>
                </a:solidFill>
                <a:latin typeface="Arial"/>
                <a:cs typeface="Arial"/>
              </a:rPr>
              <a:t>n</a:t>
            </a:r>
            <a:r>
              <a:rPr sz="1650" spc="45" dirty="0">
                <a:solidFill>
                  <a:srgbClr val="2F3F4F"/>
                </a:solidFill>
                <a:latin typeface="Arial"/>
                <a:cs typeface="Arial"/>
              </a:rPr>
              <a:t>t</a:t>
            </a:r>
            <a:r>
              <a:rPr sz="1650" spc="45" dirty="0">
                <a:solidFill>
                  <a:srgbClr val="212D36"/>
                </a:solidFill>
                <a:latin typeface="Arial"/>
                <a:cs typeface="Arial"/>
              </a:rPr>
              <a:t>a</a:t>
            </a:r>
            <a:r>
              <a:rPr sz="1650" spc="45" dirty="0">
                <a:solidFill>
                  <a:srgbClr val="4F677C"/>
                </a:solidFill>
                <a:latin typeface="Arial"/>
                <a:cs typeface="Arial"/>
              </a:rPr>
              <a:t>l</a:t>
            </a:r>
            <a:r>
              <a:rPr sz="1650" spc="45" dirty="0">
                <a:solidFill>
                  <a:srgbClr val="2F3F4F"/>
                </a:solidFill>
                <a:latin typeface="Arial"/>
                <a:cs typeface="Arial"/>
              </a:rPr>
              <a:t>hom</a:t>
            </a:r>
            <a:r>
              <a:rPr sz="1650" spc="45" dirty="0">
                <a:solidFill>
                  <a:srgbClr val="212D36"/>
                </a:solidFill>
                <a:latin typeface="Arial"/>
                <a:cs typeface="Arial"/>
              </a:rPr>
              <a:t>o</a:t>
            </a:r>
            <a:r>
              <a:rPr sz="1650" spc="45" dirty="0">
                <a:solidFill>
                  <a:srgbClr val="2F3F4F"/>
                </a:solidFill>
                <a:latin typeface="Arial"/>
                <a:cs typeface="Arial"/>
              </a:rPr>
              <a:t>gene</a:t>
            </a:r>
            <a:r>
              <a:rPr sz="1650" spc="45" dirty="0">
                <a:solidFill>
                  <a:srgbClr val="212D36"/>
                </a:solidFill>
                <a:latin typeface="Arial"/>
                <a:cs typeface="Arial"/>
              </a:rPr>
              <a:t>o</a:t>
            </a:r>
            <a:r>
              <a:rPr sz="1650" spc="45" dirty="0">
                <a:solidFill>
                  <a:srgbClr val="2F3F4F"/>
                </a:solidFill>
                <a:latin typeface="Arial"/>
                <a:cs typeface="Arial"/>
              </a:rPr>
              <a:t>us </a:t>
            </a:r>
            <a:r>
              <a:rPr sz="1650" spc="80" dirty="0">
                <a:solidFill>
                  <a:srgbClr val="2F3F4F"/>
                </a:solidFill>
                <a:latin typeface="Arial"/>
                <a:cs typeface="Arial"/>
              </a:rPr>
              <a:t>te</a:t>
            </a:r>
            <a:r>
              <a:rPr sz="1650" spc="80" dirty="0">
                <a:solidFill>
                  <a:srgbClr val="212D36"/>
                </a:solidFill>
                <a:latin typeface="Arial"/>
                <a:cs typeface="Arial"/>
              </a:rPr>
              <a:t>rra</a:t>
            </a:r>
            <a:r>
              <a:rPr sz="1650" spc="80" dirty="0">
                <a:solidFill>
                  <a:srgbClr val="3A4F64"/>
                </a:solidFill>
                <a:latin typeface="Arial"/>
                <a:cs typeface="Arial"/>
              </a:rPr>
              <a:t>in </a:t>
            </a:r>
            <a:r>
              <a:rPr sz="1650" spc="35" dirty="0">
                <a:solidFill>
                  <a:srgbClr val="3A4F64"/>
                </a:solidFill>
                <a:latin typeface="Arial"/>
                <a:cs typeface="Arial"/>
              </a:rPr>
              <a:t>(no  </a:t>
            </a:r>
            <a:r>
              <a:rPr sz="1650" dirty="0">
                <a:solidFill>
                  <a:srgbClr val="3A4F64"/>
                </a:solidFill>
                <a:latin typeface="Arial"/>
                <a:cs typeface="Arial"/>
              </a:rPr>
              <a:t>d</a:t>
            </a:r>
            <a:r>
              <a:rPr sz="1650" dirty="0">
                <a:solidFill>
                  <a:srgbClr val="080C0F"/>
                </a:solidFill>
                <a:latin typeface="Arial"/>
                <a:cs typeface="Arial"/>
              </a:rPr>
              <a:t>i</a:t>
            </a:r>
            <a:r>
              <a:rPr sz="1650" dirty="0">
                <a:solidFill>
                  <a:srgbClr val="2F3F4F"/>
                </a:solidFill>
                <a:latin typeface="Arial"/>
                <a:cs typeface="Arial"/>
              </a:rPr>
              <a:t>vergence/c</a:t>
            </a:r>
            <a:r>
              <a:rPr sz="1650" spc="-325" dirty="0">
                <a:solidFill>
                  <a:srgbClr val="2F3F4F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212D36"/>
                </a:solidFill>
                <a:latin typeface="Arial"/>
                <a:cs typeface="Arial"/>
              </a:rPr>
              <a:t>o</a:t>
            </a:r>
            <a:r>
              <a:rPr sz="1650" spc="5" dirty="0">
                <a:solidFill>
                  <a:srgbClr val="2F3F4F"/>
                </a:solidFill>
                <a:latin typeface="Arial"/>
                <a:cs typeface="Arial"/>
              </a:rPr>
              <a:t>nvergence):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70779" y="6314694"/>
            <a:ext cx="1004569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10" dirty="0">
                <a:solidFill>
                  <a:srgbClr val="3A4F64"/>
                </a:solidFill>
                <a:latin typeface="Arial"/>
                <a:cs typeface="Arial"/>
              </a:rPr>
              <a:t>'</a:t>
            </a:r>
            <a:r>
              <a:rPr sz="1650" spc="20" dirty="0">
                <a:solidFill>
                  <a:srgbClr val="3A4F64"/>
                </a:solidFill>
                <a:latin typeface="Arial"/>
                <a:cs typeface="Arial"/>
              </a:rPr>
              <a:t>E</a:t>
            </a:r>
            <a:r>
              <a:rPr sz="1650" spc="-135" dirty="0">
                <a:solidFill>
                  <a:srgbClr val="3A4F64"/>
                </a:solidFill>
                <a:latin typeface="Arial"/>
                <a:cs typeface="Arial"/>
              </a:rPr>
              <a:t>d</a:t>
            </a:r>
            <a:r>
              <a:rPr sz="1650" spc="50" dirty="0">
                <a:solidFill>
                  <a:srgbClr val="3A4F64"/>
                </a:solidFill>
                <a:latin typeface="Arial"/>
                <a:cs typeface="Arial"/>
              </a:rPr>
              <a:t>d</a:t>
            </a:r>
            <a:r>
              <a:rPr sz="1650" spc="105" dirty="0">
                <a:solidFill>
                  <a:srgbClr val="3A4F64"/>
                </a:solidFill>
                <a:latin typeface="Arial"/>
                <a:cs typeface="Arial"/>
              </a:rPr>
              <a:t>y</a:t>
            </a:r>
            <a:r>
              <a:rPr sz="1650" spc="-204" dirty="0">
                <a:solidFill>
                  <a:srgbClr val="3A4F64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3A4F64"/>
                </a:solidFill>
                <a:latin typeface="Arial"/>
                <a:cs typeface="Arial"/>
              </a:rPr>
              <a:t>fl</a:t>
            </a:r>
            <a:r>
              <a:rPr sz="1650" spc="55" dirty="0">
                <a:solidFill>
                  <a:srgbClr val="3A4F64"/>
                </a:solidFill>
                <a:latin typeface="Arial"/>
                <a:cs typeface="Arial"/>
              </a:rPr>
              <a:t>u</a:t>
            </a:r>
            <a:r>
              <a:rPr sz="1650" spc="60" dirty="0">
                <a:solidFill>
                  <a:srgbClr val="3A4F64"/>
                </a:solidFill>
                <a:latin typeface="Arial"/>
                <a:cs typeface="Arial"/>
              </a:rPr>
              <a:t>x'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4408" y="886968"/>
            <a:ext cx="1869948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66944" y="886968"/>
            <a:ext cx="1819655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541" y="768095"/>
            <a:ext cx="0" cy="6551930"/>
          </a:xfrm>
          <a:custGeom>
            <a:avLst/>
            <a:gdLst/>
            <a:ahLst/>
            <a:cxnLst/>
            <a:rect l="l" t="t" r="r" b="b"/>
            <a:pathLst>
              <a:path h="6551930">
                <a:moveTo>
                  <a:pt x="0" y="6551676"/>
                </a:moveTo>
                <a:lnTo>
                  <a:pt x="0" y="0"/>
                </a:lnTo>
              </a:path>
            </a:pathLst>
          </a:custGeom>
          <a:ln w="50292">
            <a:solidFill>
              <a:srgbClr val="5467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6058" y="4690871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672083"/>
                </a:moveTo>
                <a:lnTo>
                  <a:pt x="0" y="0"/>
                </a:lnTo>
              </a:path>
            </a:pathLst>
          </a:custGeom>
          <a:ln w="13716">
            <a:solidFill>
              <a:srgbClr val="4454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8344" y="3835908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800"/>
                </a:moveTo>
                <a:lnTo>
                  <a:pt x="0" y="0"/>
                </a:lnTo>
              </a:path>
            </a:pathLst>
          </a:custGeom>
          <a:ln w="18288">
            <a:solidFill>
              <a:srgbClr val="181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6058" y="295808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800"/>
                </a:moveTo>
                <a:lnTo>
                  <a:pt x="0" y="0"/>
                </a:lnTo>
              </a:path>
            </a:pathLst>
          </a:custGeom>
          <a:ln w="13716">
            <a:solidFill>
              <a:srgbClr val="4457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4635" y="4690871"/>
            <a:ext cx="0" cy="672465"/>
          </a:xfrm>
          <a:custGeom>
            <a:avLst/>
            <a:gdLst/>
            <a:ahLst/>
            <a:cxnLst/>
            <a:rect l="l" t="t" r="r" b="b"/>
            <a:pathLst>
              <a:path h="672464">
                <a:moveTo>
                  <a:pt x="0" y="672083"/>
                </a:moveTo>
                <a:lnTo>
                  <a:pt x="0" y="0"/>
                </a:lnTo>
              </a:path>
            </a:pathLst>
          </a:custGeom>
          <a:ln w="18288">
            <a:solidFill>
              <a:srgbClr val="4B6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4635" y="3835908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800"/>
                </a:moveTo>
                <a:lnTo>
                  <a:pt x="0" y="0"/>
                </a:lnTo>
              </a:path>
            </a:pathLst>
          </a:custGeom>
          <a:ln w="18288">
            <a:solidFill>
              <a:srgbClr val="4B6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74635" y="2958083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800"/>
                </a:moveTo>
                <a:lnTo>
                  <a:pt x="0" y="0"/>
                </a:lnTo>
              </a:path>
            </a:pathLst>
          </a:custGeom>
          <a:ln w="18288">
            <a:solidFill>
              <a:srgbClr val="4B6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20606" y="768095"/>
            <a:ext cx="0" cy="6551930"/>
          </a:xfrm>
          <a:custGeom>
            <a:avLst/>
            <a:gdLst/>
            <a:ahLst/>
            <a:cxnLst/>
            <a:rect l="l" t="t" r="r" b="b"/>
            <a:pathLst>
              <a:path h="6551930">
                <a:moveTo>
                  <a:pt x="0" y="6551676"/>
                </a:moveTo>
                <a:lnTo>
                  <a:pt x="0" y="0"/>
                </a:lnTo>
              </a:path>
            </a:pathLst>
          </a:custGeom>
          <a:ln w="50292">
            <a:solidFill>
              <a:srgbClr val="4B6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396" y="740663"/>
            <a:ext cx="8563610" cy="0"/>
          </a:xfrm>
          <a:custGeom>
            <a:avLst/>
            <a:gdLst/>
            <a:ahLst/>
            <a:cxnLst/>
            <a:rect l="l" t="t" r="r" b="b"/>
            <a:pathLst>
              <a:path w="8563610">
                <a:moveTo>
                  <a:pt x="0" y="0"/>
                </a:moveTo>
                <a:lnTo>
                  <a:pt x="8563356" y="0"/>
                </a:lnTo>
              </a:path>
            </a:pathLst>
          </a:custGeom>
          <a:ln w="54864">
            <a:solidFill>
              <a:srgbClr val="4F6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9200" y="2960370"/>
            <a:ext cx="2354580" cy="0"/>
          </a:xfrm>
          <a:custGeom>
            <a:avLst/>
            <a:gdLst/>
            <a:ahLst/>
            <a:cxnLst/>
            <a:rect l="l" t="t" r="r" b="b"/>
            <a:pathLst>
              <a:path w="2354579">
                <a:moveTo>
                  <a:pt x="0" y="0"/>
                </a:moveTo>
                <a:lnTo>
                  <a:pt x="2354579" y="0"/>
                </a:lnTo>
              </a:path>
            </a:pathLst>
          </a:custGeom>
          <a:ln w="32004">
            <a:solidFill>
              <a:srgbClr val="678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4828" y="3054095"/>
            <a:ext cx="662940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18288">
            <a:solidFill>
              <a:srgbClr val="08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00" y="3627882"/>
            <a:ext cx="2354580" cy="0"/>
          </a:xfrm>
          <a:custGeom>
            <a:avLst/>
            <a:gdLst/>
            <a:ahLst/>
            <a:cxnLst/>
            <a:rect l="l" t="t" r="r" b="b"/>
            <a:pathLst>
              <a:path w="2354579">
                <a:moveTo>
                  <a:pt x="0" y="0"/>
                </a:moveTo>
                <a:lnTo>
                  <a:pt x="2354579" y="0"/>
                </a:lnTo>
              </a:path>
            </a:pathLst>
          </a:custGeom>
          <a:ln w="32004">
            <a:solidFill>
              <a:srgbClr val="6480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9200" y="3845052"/>
            <a:ext cx="2354580" cy="0"/>
          </a:xfrm>
          <a:custGeom>
            <a:avLst/>
            <a:gdLst/>
            <a:ahLst/>
            <a:cxnLst/>
            <a:rect l="l" t="t" r="r" b="b"/>
            <a:pathLst>
              <a:path w="2354579">
                <a:moveTo>
                  <a:pt x="0" y="0"/>
                </a:moveTo>
                <a:lnTo>
                  <a:pt x="2354579" y="0"/>
                </a:lnTo>
              </a:path>
            </a:pathLst>
          </a:custGeom>
          <a:ln w="18288">
            <a:solidFill>
              <a:srgbClr val="0F1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200" y="4512564"/>
            <a:ext cx="2354580" cy="0"/>
          </a:xfrm>
          <a:custGeom>
            <a:avLst/>
            <a:gdLst/>
            <a:ahLst/>
            <a:cxnLst/>
            <a:rect l="l" t="t" r="r" b="b"/>
            <a:pathLst>
              <a:path w="2354579">
                <a:moveTo>
                  <a:pt x="0" y="0"/>
                </a:moveTo>
                <a:lnTo>
                  <a:pt x="2354579" y="0"/>
                </a:lnTo>
              </a:path>
            </a:pathLst>
          </a:custGeom>
          <a:ln w="18288">
            <a:solidFill>
              <a:srgbClr val="485B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200" y="4695444"/>
            <a:ext cx="2354580" cy="0"/>
          </a:xfrm>
          <a:custGeom>
            <a:avLst/>
            <a:gdLst/>
            <a:ahLst/>
            <a:cxnLst/>
            <a:rect l="l" t="t" r="r" b="b"/>
            <a:pathLst>
              <a:path w="2354579">
                <a:moveTo>
                  <a:pt x="0" y="0"/>
                </a:moveTo>
                <a:lnTo>
                  <a:pt x="2354579" y="0"/>
                </a:lnTo>
              </a:path>
            </a:pathLst>
          </a:custGeom>
          <a:ln w="27432">
            <a:solidFill>
              <a:srgbClr val="6B8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0196" y="4796028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5">
                <a:moveTo>
                  <a:pt x="0" y="0"/>
                </a:moveTo>
                <a:lnTo>
                  <a:pt x="1129283" y="0"/>
                </a:lnTo>
              </a:path>
            </a:pathLst>
          </a:custGeom>
          <a:ln w="36576">
            <a:solidFill>
              <a:srgbClr val="08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9200" y="5353811"/>
            <a:ext cx="2354580" cy="0"/>
          </a:xfrm>
          <a:custGeom>
            <a:avLst/>
            <a:gdLst/>
            <a:ahLst/>
            <a:cxnLst/>
            <a:rect l="l" t="t" r="r" b="b"/>
            <a:pathLst>
              <a:path w="2354579">
                <a:moveTo>
                  <a:pt x="0" y="0"/>
                </a:moveTo>
                <a:lnTo>
                  <a:pt x="2354579" y="0"/>
                </a:lnTo>
              </a:path>
            </a:pathLst>
          </a:custGeom>
          <a:ln w="18288">
            <a:solidFill>
              <a:srgbClr val="0F13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2396" y="7308342"/>
            <a:ext cx="8563610" cy="0"/>
          </a:xfrm>
          <a:custGeom>
            <a:avLst/>
            <a:gdLst/>
            <a:ahLst/>
            <a:cxnLst/>
            <a:rect l="l" t="t" r="r" b="b"/>
            <a:pathLst>
              <a:path w="8563610">
                <a:moveTo>
                  <a:pt x="0" y="0"/>
                </a:moveTo>
                <a:lnTo>
                  <a:pt x="8563356" y="0"/>
                </a:lnTo>
              </a:path>
            </a:pathLst>
          </a:custGeom>
          <a:ln w="22860">
            <a:solidFill>
              <a:srgbClr val="649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9200" y="2745485"/>
            <a:ext cx="2291080" cy="0"/>
          </a:xfrm>
          <a:custGeom>
            <a:avLst/>
            <a:gdLst/>
            <a:ahLst/>
            <a:cxnLst/>
            <a:rect l="l" t="t" r="r" b="b"/>
            <a:pathLst>
              <a:path w="2291079">
                <a:moveTo>
                  <a:pt x="0" y="0"/>
                </a:moveTo>
                <a:lnTo>
                  <a:pt x="2290572" y="0"/>
                </a:lnTo>
              </a:path>
            </a:pathLst>
          </a:custGeom>
          <a:ln w="13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38743" y="6382511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95676" y="1786382"/>
            <a:ext cx="4404995" cy="91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3745" algn="l"/>
                <a:tab pos="2609215" algn="l"/>
              </a:tabLst>
            </a:pPr>
            <a:r>
              <a:rPr sz="1900" spc="-135" dirty="0">
                <a:solidFill>
                  <a:srgbClr val="33465B"/>
                </a:solidFill>
                <a:latin typeface="Arial"/>
                <a:cs typeface="Arial"/>
              </a:rPr>
              <a:t>G</a:t>
            </a:r>
            <a:r>
              <a:rPr sz="1900" spc="-140" dirty="0">
                <a:solidFill>
                  <a:srgbClr val="33465B"/>
                </a:solidFill>
                <a:latin typeface="Arial"/>
                <a:cs typeface="Arial"/>
              </a:rPr>
              <a:t>e</a:t>
            </a:r>
            <a:r>
              <a:rPr sz="1900" spc="-160" dirty="0">
                <a:solidFill>
                  <a:srgbClr val="33465B"/>
                </a:solidFill>
                <a:latin typeface="Arial"/>
                <a:cs typeface="Arial"/>
              </a:rPr>
              <a:t>n</a:t>
            </a:r>
            <a:r>
              <a:rPr sz="1900" spc="-85" dirty="0">
                <a:solidFill>
                  <a:srgbClr val="33465B"/>
                </a:solidFill>
                <a:latin typeface="Arial"/>
                <a:cs typeface="Arial"/>
              </a:rPr>
              <a:t>e</a:t>
            </a:r>
            <a:r>
              <a:rPr sz="1900" spc="-95" dirty="0">
                <a:solidFill>
                  <a:srgbClr val="33465B"/>
                </a:solidFill>
                <a:latin typeface="Arial"/>
                <a:cs typeface="Arial"/>
              </a:rPr>
              <a:t>r</a:t>
            </a:r>
            <a:r>
              <a:rPr sz="1900" spc="-5" dirty="0">
                <a:solidFill>
                  <a:srgbClr val="33465B"/>
                </a:solidFill>
                <a:latin typeface="Arial"/>
                <a:cs typeface="Arial"/>
              </a:rPr>
              <a:t>al</a:t>
            </a:r>
            <a:r>
              <a:rPr sz="1900" spc="-350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33465B"/>
                </a:solidFill>
                <a:latin typeface="Arial"/>
                <a:cs typeface="Arial"/>
              </a:rPr>
              <a:t>e</a:t>
            </a:r>
            <a:r>
              <a:rPr sz="1900" spc="-55" dirty="0">
                <a:solidFill>
                  <a:srgbClr val="28343F"/>
                </a:solidFill>
                <a:latin typeface="Arial"/>
                <a:cs typeface="Arial"/>
              </a:rPr>
              <a:t>q</a:t>
            </a:r>
            <a:r>
              <a:rPr sz="1900" spc="-125" dirty="0">
                <a:solidFill>
                  <a:srgbClr val="33465B"/>
                </a:solidFill>
                <a:latin typeface="Arial"/>
                <a:cs typeface="Arial"/>
              </a:rPr>
              <a:t>u</a:t>
            </a:r>
            <a:r>
              <a:rPr sz="1900" spc="-270" dirty="0">
                <a:solidFill>
                  <a:srgbClr val="33465B"/>
                </a:solidFill>
                <a:latin typeface="Arial"/>
                <a:cs typeface="Arial"/>
              </a:rPr>
              <a:t>a</a:t>
            </a:r>
            <a:r>
              <a:rPr sz="1900" spc="185" dirty="0">
                <a:solidFill>
                  <a:srgbClr val="33465B"/>
                </a:solidFill>
                <a:latin typeface="Arial"/>
                <a:cs typeface="Arial"/>
              </a:rPr>
              <a:t>t</a:t>
            </a:r>
            <a:r>
              <a:rPr sz="1900" spc="-30" dirty="0">
                <a:solidFill>
                  <a:srgbClr val="1A2328"/>
                </a:solidFill>
                <a:latin typeface="Arial"/>
                <a:cs typeface="Arial"/>
              </a:rPr>
              <a:t>i</a:t>
            </a:r>
            <a:r>
              <a:rPr sz="1900" spc="55" dirty="0">
                <a:solidFill>
                  <a:srgbClr val="33465B"/>
                </a:solidFill>
                <a:latin typeface="Arial"/>
                <a:cs typeface="Arial"/>
              </a:rPr>
              <a:t>o</a:t>
            </a:r>
            <a:r>
              <a:rPr sz="1900" spc="-160" dirty="0">
                <a:solidFill>
                  <a:srgbClr val="33465B"/>
                </a:solidFill>
                <a:latin typeface="Arial"/>
                <a:cs typeface="Arial"/>
              </a:rPr>
              <a:t>n</a:t>
            </a:r>
            <a:r>
              <a:rPr sz="1900" spc="555" dirty="0">
                <a:solidFill>
                  <a:srgbClr val="33465B"/>
                </a:solidFill>
                <a:latin typeface="Arial"/>
                <a:cs typeface="Arial"/>
              </a:rPr>
              <a:t>:</a:t>
            </a:r>
            <a:r>
              <a:rPr sz="1900" dirty="0">
                <a:solidFill>
                  <a:srgbClr val="33465B"/>
                </a:solidFill>
                <a:latin typeface="Arial"/>
                <a:cs typeface="Arial"/>
              </a:rPr>
              <a:t>	</a:t>
            </a:r>
            <a:r>
              <a:rPr sz="4300" spc="-480" dirty="0">
                <a:solidFill>
                  <a:srgbClr val="33465B"/>
                </a:solidFill>
                <a:latin typeface="Arial"/>
                <a:cs typeface="Arial"/>
              </a:rPr>
              <a:t>I</a:t>
            </a:r>
            <a:r>
              <a:rPr sz="3450" i="1" spc="-130" dirty="0">
                <a:solidFill>
                  <a:srgbClr val="1A2328"/>
                </a:solidFill>
                <a:latin typeface="Times New Roman"/>
                <a:cs typeface="Times New Roman"/>
              </a:rPr>
              <a:t>F</a:t>
            </a:r>
            <a:r>
              <a:rPr sz="3450" i="1" dirty="0">
                <a:solidFill>
                  <a:srgbClr val="1A2328"/>
                </a:solidFill>
                <a:latin typeface="Times New Roman"/>
                <a:cs typeface="Times New Roman"/>
              </a:rPr>
              <a:t>	</a:t>
            </a:r>
            <a:r>
              <a:rPr sz="3450" spc="-730" dirty="0">
                <a:solidFill>
                  <a:srgbClr val="1A2328"/>
                </a:solidFill>
                <a:latin typeface="Times New Roman"/>
                <a:cs typeface="Times New Roman"/>
              </a:rPr>
              <a:t>:::::::</a:t>
            </a:r>
            <a:r>
              <a:rPr sz="3450" spc="409" dirty="0">
                <a:solidFill>
                  <a:srgbClr val="1A2328"/>
                </a:solidFill>
                <a:latin typeface="Times New Roman"/>
                <a:cs typeface="Times New Roman"/>
              </a:rPr>
              <a:t> </a:t>
            </a:r>
            <a:r>
              <a:rPr sz="5950" i="1" spc="-1080" dirty="0">
                <a:solidFill>
                  <a:srgbClr val="1A2328"/>
                </a:solidFill>
                <a:latin typeface="Times New Roman"/>
                <a:cs typeface="Times New Roman"/>
              </a:rPr>
              <a:t>P</a:t>
            </a:r>
            <a:r>
              <a:rPr sz="5950" i="1" spc="-2055" dirty="0">
                <a:solidFill>
                  <a:srgbClr val="1A2328"/>
                </a:solidFill>
                <a:latin typeface="Times New Roman"/>
                <a:cs typeface="Times New Roman"/>
              </a:rPr>
              <a:t>a</a:t>
            </a:r>
            <a:r>
              <a:rPr sz="5950" i="1" spc="-935" dirty="0">
                <a:solidFill>
                  <a:srgbClr val="1A2328"/>
                </a:solidFill>
                <a:latin typeface="Times New Roman"/>
                <a:cs typeface="Times New Roman"/>
              </a:rPr>
              <a:t> </a:t>
            </a:r>
            <a:r>
              <a:rPr sz="2000" i="1" spc="240" dirty="0">
                <a:solidFill>
                  <a:srgbClr val="28343F"/>
                </a:solidFill>
                <a:latin typeface="Arial"/>
                <a:cs typeface="Arial"/>
              </a:rPr>
              <a:t>W</a:t>
            </a:r>
            <a:r>
              <a:rPr sz="2000" i="1" spc="45" dirty="0">
                <a:solidFill>
                  <a:srgbClr val="28343F"/>
                </a:solidFill>
                <a:latin typeface="Arial"/>
                <a:cs typeface="Arial"/>
              </a:rPr>
              <a:t> </a:t>
            </a:r>
            <a:r>
              <a:rPr sz="2025" spc="944" baseline="47325" dirty="0">
                <a:solidFill>
                  <a:srgbClr val="28343F"/>
                </a:solidFill>
                <a:latin typeface="Arial"/>
                <a:cs typeface="Arial"/>
              </a:rPr>
              <a:t>I</a:t>
            </a:r>
            <a:r>
              <a:rPr sz="2000" i="1" spc="114" dirty="0">
                <a:solidFill>
                  <a:srgbClr val="28343F"/>
                </a:solidFill>
                <a:latin typeface="Arial"/>
                <a:cs typeface="Arial"/>
              </a:rPr>
              <a:t>S</a:t>
            </a:r>
            <a:r>
              <a:rPr sz="2000" i="1" spc="-320" dirty="0">
                <a:solidFill>
                  <a:srgbClr val="28343F"/>
                </a:solidFill>
                <a:latin typeface="Arial"/>
                <a:cs typeface="Arial"/>
              </a:rPr>
              <a:t> </a:t>
            </a:r>
            <a:r>
              <a:rPr sz="2025" spc="885" baseline="47325" dirty="0">
                <a:solidFill>
                  <a:srgbClr val="28343F"/>
                </a:solidFill>
                <a:latin typeface="Arial"/>
                <a:cs typeface="Arial"/>
              </a:rPr>
              <a:t>I</a:t>
            </a:r>
            <a:r>
              <a:rPr sz="4300" spc="-480" dirty="0">
                <a:solidFill>
                  <a:srgbClr val="648091"/>
                </a:solidFill>
                <a:latin typeface="Arial"/>
                <a:cs typeface="Arial"/>
              </a:rPr>
              <a:t>I</a:t>
            </a:r>
            <a:endParaRPr sz="4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95676" y="3177540"/>
            <a:ext cx="17881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60" dirty="0">
                <a:solidFill>
                  <a:srgbClr val="28343F"/>
                </a:solidFill>
                <a:latin typeface="Arial"/>
                <a:cs typeface="Arial"/>
              </a:rPr>
              <a:t>Se</a:t>
            </a:r>
            <a:r>
              <a:rPr sz="1800" spc="-60" dirty="0">
                <a:solidFill>
                  <a:srgbClr val="33465B"/>
                </a:solidFill>
                <a:latin typeface="Arial"/>
                <a:cs typeface="Arial"/>
              </a:rPr>
              <a:t>nsib</a:t>
            </a:r>
            <a:r>
              <a:rPr sz="1800" spc="-60" dirty="0">
                <a:solidFill>
                  <a:srgbClr val="4D6679"/>
                </a:solidFill>
                <a:latin typeface="Arial"/>
                <a:cs typeface="Arial"/>
              </a:rPr>
              <a:t>l</a:t>
            </a:r>
            <a:r>
              <a:rPr sz="1800" spc="-60" dirty="0">
                <a:solidFill>
                  <a:srgbClr val="33465B"/>
                </a:solidFill>
                <a:latin typeface="Arial"/>
                <a:cs typeface="Arial"/>
              </a:rPr>
              <a:t>e </a:t>
            </a:r>
            <a:r>
              <a:rPr sz="1800" spc="-20" dirty="0">
                <a:solidFill>
                  <a:srgbClr val="33465B"/>
                </a:solidFill>
                <a:latin typeface="Arial"/>
                <a:cs typeface="Arial"/>
              </a:rPr>
              <a:t>heat</a:t>
            </a:r>
            <a:r>
              <a:rPr sz="1800" spc="-350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3465B"/>
                </a:solidFill>
                <a:latin typeface="Arial"/>
                <a:cs typeface="Arial"/>
              </a:rPr>
              <a:t>flux: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93208" y="3019552"/>
            <a:ext cx="2212975" cy="4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65"/>
              </a:lnSpc>
              <a:tabLst>
                <a:tab pos="415925" algn="l"/>
                <a:tab pos="1106170" algn="l"/>
                <a:tab pos="1544955" algn="l"/>
              </a:tabLst>
            </a:pPr>
            <a:r>
              <a:rPr sz="2750" i="1" spc="55" dirty="0">
                <a:solidFill>
                  <a:srgbClr val="1A2328"/>
                </a:solidFill>
                <a:latin typeface="Times New Roman"/>
                <a:cs typeface="Times New Roman"/>
              </a:rPr>
              <a:t>H	</a:t>
            </a:r>
            <a:r>
              <a:rPr sz="2400" i="1" spc="-780" dirty="0">
                <a:solidFill>
                  <a:srgbClr val="0C1116"/>
                </a:solidFill>
                <a:latin typeface="Times New Roman"/>
                <a:cs typeface="Times New Roman"/>
              </a:rPr>
              <a:t>==</a:t>
            </a:r>
            <a:r>
              <a:rPr sz="2400" i="1" spc="125" dirty="0">
                <a:solidFill>
                  <a:srgbClr val="0C1116"/>
                </a:solidFill>
                <a:latin typeface="Times New Roman"/>
                <a:cs typeface="Times New Roman"/>
              </a:rPr>
              <a:t> </a:t>
            </a:r>
            <a:r>
              <a:rPr sz="2750" i="1" spc="110" dirty="0">
                <a:solidFill>
                  <a:srgbClr val="28343F"/>
                </a:solidFill>
                <a:latin typeface="Times New Roman"/>
                <a:cs typeface="Times New Roman"/>
              </a:rPr>
              <a:t>p	</a:t>
            </a:r>
            <a:r>
              <a:rPr sz="2750" i="1" spc="15" dirty="0">
                <a:solidFill>
                  <a:srgbClr val="1A2328"/>
                </a:solidFill>
                <a:latin typeface="Times New Roman"/>
                <a:cs typeface="Times New Roman"/>
              </a:rPr>
              <a:t>C	</a:t>
            </a:r>
            <a:r>
              <a:rPr sz="2900" i="1" spc="-235" dirty="0">
                <a:solidFill>
                  <a:srgbClr val="28343F"/>
                </a:solidFill>
                <a:latin typeface="Times New Roman"/>
                <a:cs typeface="Times New Roman"/>
              </a:rPr>
              <a:t>,1</a:t>
            </a:r>
            <a:r>
              <a:rPr sz="2900" i="1" spc="-235" dirty="0">
                <a:solidFill>
                  <a:srgbClr val="33465B"/>
                </a:solidFill>
                <a:latin typeface="Times New Roman"/>
                <a:cs typeface="Times New Roman"/>
              </a:rPr>
              <a:t>,</a:t>
            </a:r>
            <a:r>
              <a:rPr sz="2900" i="1" spc="-235" dirty="0">
                <a:solidFill>
                  <a:srgbClr val="28343F"/>
                </a:solidFill>
                <a:latin typeface="Times New Roman"/>
                <a:cs typeface="Times New Roman"/>
              </a:rPr>
              <a:t>'</a:t>
            </a:r>
            <a:r>
              <a:rPr sz="2900" i="1" spc="-550" dirty="0">
                <a:solidFill>
                  <a:srgbClr val="28343F"/>
                </a:solidFill>
                <a:latin typeface="Times New Roman"/>
                <a:cs typeface="Times New Roman"/>
              </a:rPr>
              <a:t> </a:t>
            </a:r>
            <a:r>
              <a:rPr sz="2900" i="1" spc="-100" dirty="0">
                <a:solidFill>
                  <a:srgbClr val="28343F"/>
                </a:solidFill>
                <a:latin typeface="Times New Roman"/>
                <a:cs typeface="Times New Roman"/>
              </a:rPr>
              <a:t>T</a:t>
            </a:r>
            <a:r>
              <a:rPr sz="2900" i="1" spc="-430" dirty="0">
                <a:solidFill>
                  <a:srgbClr val="28343F"/>
                </a:solidFill>
                <a:latin typeface="Times New Roman"/>
                <a:cs typeface="Times New Roman"/>
              </a:rPr>
              <a:t> </a:t>
            </a:r>
            <a:r>
              <a:rPr sz="2900" i="1" spc="-50" dirty="0">
                <a:solidFill>
                  <a:srgbClr val="28343F"/>
                </a:solidFill>
                <a:latin typeface="Times New Roman"/>
                <a:cs typeface="Times New Roman"/>
              </a:rPr>
              <a:t>'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53328" y="3258058"/>
            <a:ext cx="49149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  <a:tabLst>
                <a:tab pos="383540" algn="l"/>
              </a:tabLst>
            </a:pPr>
            <a:r>
              <a:rPr sz="1500" i="1" spc="65" dirty="0">
                <a:solidFill>
                  <a:srgbClr val="28343F"/>
                </a:solidFill>
                <a:latin typeface="Arial"/>
                <a:cs typeface="Arial"/>
              </a:rPr>
              <a:t>a	</a:t>
            </a:r>
            <a:r>
              <a:rPr sz="1850" i="1" spc="-85" dirty="0">
                <a:solidFill>
                  <a:srgbClr val="1A2328"/>
                </a:solidFill>
                <a:latin typeface="Times New Roman"/>
                <a:cs typeface="Times New Roman"/>
              </a:rPr>
              <a:t>p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13964" y="4037329"/>
            <a:ext cx="160782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C1116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33465B"/>
                </a:solidFill>
                <a:latin typeface="Arial"/>
                <a:cs typeface="Arial"/>
              </a:rPr>
              <a:t>ate</a:t>
            </a:r>
            <a:r>
              <a:rPr sz="1800" dirty="0">
                <a:solidFill>
                  <a:srgbClr val="28343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3465B"/>
                </a:solidFill>
                <a:latin typeface="Arial"/>
                <a:cs typeface="Arial"/>
              </a:rPr>
              <a:t>t</a:t>
            </a:r>
            <a:r>
              <a:rPr sz="1800" spc="-260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3465B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28343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33465B"/>
                </a:solidFill>
                <a:latin typeface="Arial"/>
                <a:cs typeface="Arial"/>
              </a:rPr>
              <a:t>at</a:t>
            </a:r>
            <a:r>
              <a:rPr sz="1800" spc="-290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2050" spc="-100" dirty="0">
                <a:solidFill>
                  <a:srgbClr val="28343F"/>
                </a:solidFill>
                <a:latin typeface="Times New Roman"/>
                <a:cs typeface="Times New Roman"/>
              </a:rPr>
              <a:t>fl</a:t>
            </a:r>
            <a:r>
              <a:rPr sz="2050" spc="-100" dirty="0">
                <a:solidFill>
                  <a:srgbClr val="33465B"/>
                </a:solidFill>
                <a:latin typeface="Times New Roman"/>
                <a:cs typeface="Times New Roman"/>
              </a:rPr>
              <a:t>ux: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69279" y="3880611"/>
            <a:ext cx="1678939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0"/>
              </a:lnSpc>
              <a:tabLst>
                <a:tab pos="1233170" algn="l"/>
              </a:tabLst>
            </a:pPr>
            <a:r>
              <a:rPr sz="950" spc="95" dirty="0">
                <a:solidFill>
                  <a:srgbClr val="28343F"/>
                </a:solidFill>
                <a:latin typeface="Arial"/>
                <a:cs typeface="Arial"/>
              </a:rPr>
              <a:t>'l </a:t>
            </a:r>
            <a:r>
              <a:rPr sz="950" spc="-5" dirty="0">
                <a:solidFill>
                  <a:srgbClr val="28343F"/>
                </a:solidFill>
                <a:latin typeface="Arial"/>
                <a:cs typeface="Arial"/>
              </a:rPr>
              <a:t> </a:t>
            </a:r>
            <a:r>
              <a:rPr sz="1700" i="1" spc="-300" dirty="0">
                <a:solidFill>
                  <a:srgbClr val="28343F"/>
                </a:solidFill>
                <a:latin typeface="Times New Roman"/>
                <a:cs typeface="Times New Roman"/>
              </a:rPr>
              <a:t>.</a:t>
            </a:r>
            <a:r>
              <a:rPr sz="1700" i="1" spc="-690" dirty="0">
                <a:solidFill>
                  <a:srgbClr val="28343F"/>
                </a:solidFill>
                <a:latin typeface="Times New Roman"/>
                <a:cs typeface="Times New Roman"/>
              </a:rPr>
              <a:t>1</a:t>
            </a:r>
            <a:r>
              <a:rPr sz="1700" i="1" spc="-385" dirty="0">
                <a:solidFill>
                  <a:srgbClr val="28343F"/>
                </a:solidFill>
                <a:latin typeface="Times New Roman"/>
                <a:cs typeface="Times New Roman"/>
              </a:rPr>
              <a:t>\</a:t>
            </a:r>
            <a:r>
              <a:rPr sz="1700" i="1" spc="-300" dirty="0">
                <a:solidFill>
                  <a:srgbClr val="28343F"/>
                </a:solidFill>
                <a:latin typeface="Times New Roman"/>
                <a:cs typeface="Times New Roman"/>
              </a:rPr>
              <a:t>.</a:t>
            </a:r>
            <a:r>
              <a:rPr sz="1700" i="1" spc="-254" dirty="0">
                <a:solidFill>
                  <a:srgbClr val="28343F"/>
                </a:solidFill>
                <a:latin typeface="Times New Roman"/>
                <a:cs typeface="Times New Roman"/>
              </a:rPr>
              <a:t> </a:t>
            </a:r>
            <a:r>
              <a:rPr sz="1700" i="1" spc="-105" dirty="0">
                <a:solidFill>
                  <a:srgbClr val="28343F"/>
                </a:solidFill>
                <a:latin typeface="Times New Roman"/>
                <a:cs typeface="Times New Roman"/>
              </a:rPr>
              <a:t>.1</a:t>
            </a:r>
            <a:r>
              <a:rPr sz="1700" i="1" spc="-350" dirty="0">
                <a:solidFill>
                  <a:srgbClr val="28343F"/>
                </a:solidFill>
                <a:latin typeface="Times New Roman"/>
                <a:cs typeface="Times New Roman"/>
              </a:rPr>
              <a:t>.</a:t>
            </a:r>
            <a:r>
              <a:rPr sz="1700" i="1" spc="-105" dirty="0">
                <a:solidFill>
                  <a:srgbClr val="28343F"/>
                </a:solidFill>
                <a:latin typeface="Times New Roman"/>
                <a:cs typeface="Times New Roman"/>
              </a:rPr>
              <a:t>,</a:t>
            </a:r>
            <a:r>
              <a:rPr sz="1700" i="1" spc="-100" dirty="0">
                <a:solidFill>
                  <a:srgbClr val="4D6679"/>
                </a:solidFill>
                <a:latin typeface="Times New Roman"/>
                <a:cs typeface="Times New Roman"/>
              </a:rPr>
              <a:t>..</a:t>
            </a:r>
            <a:r>
              <a:rPr sz="1700" i="1" spc="-180" dirty="0">
                <a:solidFill>
                  <a:srgbClr val="4D6679"/>
                </a:solidFill>
                <a:latin typeface="Times New Roman"/>
                <a:cs typeface="Times New Roman"/>
              </a:rPr>
              <a:t> </a:t>
            </a:r>
            <a:r>
              <a:rPr sz="1700" spc="85" dirty="0">
                <a:solidFill>
                  <a:srgbClr val="4D6679"/>
                </a:solidFill>
                <a:latin typeface="Times New Roman"/>
                <a:cs typeface="Times New Roman"/>
              </a:rPr>
              <a:t>/</a:t>
            </a:r>
            <a:r>
              <a:rPr sz="1700" spc="-195" dirty="0">
                <a:solidFill>
                  <a:srgbClr val="4D6679"/>
                </a:solidFill>
                <a:latin typeface="Times New Roman"/>
                <a:cs typeface="Times New Roman"/>
              </a:rPr>
              <a:t> </a:t>
            </a:r>
            <a:r>
              <a:rPr sz="1500" i="1" spc="-310" dirty="0">
                <a:solidFill>
                  <a:srgbClr val="28343F"/>
                </a:solidFill>
                <a:latin typeface="Times New Roman"/>
                <a:cs typeface="Times New Roman"/>
              </a:rPr>
              <a:t>J</a:t>
            </a:r>
            <a:r>
              <a:rPr sz="1500" i="1" spc="275" dirty="0">
                <a:solidFill>
                  <a:srgbClr val="28343F"/>
                </a:solidFill>
                <a:latin typeface="Times New Roman"/>
                <a:cs typeface="Times New Roman"/>
              </a:rPr>
              <a:t>\</a:t>
            </a:r>
            <a:r>
              <a:rPr sz="1500" i="1" spc="60" dirty="0">
                <a:solidFill>
                  <a:srgbClr val="28343F"/>
                </a:solidFill>
                <a:latin typeface="Times New Roman"/>
                <a:cs typeface="Times New Roman"/>
              </a:rPr>
              <a:t>f</a:t>
            </a:r>
            <a:r>
              <a:rPr sz="1500" i="1" spc="-465" dirty="0">
                <a:solidFill>
                  <a:srgbClr val="28343F"/>
                </a:solidFill>
                <a:latin typeface="Times New Roman"/>
                <a:cs typeface="Times New Roman"/>
              </a:rPr>
              <a:t>.</a:t>
            </a:r>
            <a:r>
              <a:rPr sz="1500" i="1" spc="-160" dirty="0">
                <a:solidFill>
                  <a:srgbClr val="33465B"/>
                </a:solidFill>
                <a:latin typeface="Times New Roman"/>
                <a:cs typeface="Times New Roman"/>
              </a:rPr>
              <a:t>a</a:t>
            </a:r>
            <a:r>
              <a:rPr sz="1500" i="1" dirty="0">
                <a:solidFill>
                  <a:srgbClr val="33465B"/>
                </a:solidFill>
                <a:latin typeface="Times New Roman"/>
                <a:cs typeface="Times New Roman"/>
              </a:rPr>
              <a:t>	</a:t>
            </a:r>
            <a:r>
              <a:rPr sz="1500" spc="-475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500" spc="-173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1500" spc="-15" dirty="0">
                <a:solidFill>
                  <a:srgbClr val="010101"/>
                </a:solidFill>
                <a:latin typeface="Times New Roman"/>
                <a:cs typeface="Times New Roman"/>
              </a:rPr>
              <a:t>,</a:t>
            </a:r>
            <a:r>
              <a:rPr sz="150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500" spc="145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500" spc="170" dirty="0">
                <a:solidFill>
                  <a:srgbClr val="4D6679"/>
                </a:solidFill>
                <a:latin typeface="Times New Roman"/>
                <a:cs typeface="Times New Roman"/>
              </a:rPr>
              <a:t>,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74920" y="3980688"/>
            <a:ext cx="684530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sz="2050" i="1" spc="-125" dirty="0">
                <a:solidFill>
                  <a:srgbClr val="1A2328"/>
                </a:solidFill>
                <a:latin typeface="Times New Roman"/>
                <a:cs typeface="Times New Roman"/>
              </a:rPr>
              <a:t>LE </a:t>
            </a:r>
            <a:r>
              <a:rPr sz="3150" spc="-127" baseline="1322" dirty="0">
                <a:solidFill>
                  <a:srgbClr val="010101"/>
                </a:solidFill>
                <a:latin typeface="Times New Roman"/>
                <a:cs typeface="Times New Roman"/>
              </a:rPr>
              <a:t>=</a:t>
            </a:r>
            <a:r>
              <a:rPr sz="3150" spc="97" baseline="1322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1200" spc="-52" baseline="3472" dirty="0">
                <a:solidFill>
                  <a:srgbClr val="28343F"/>
                </a:solidFill>
                <a:latin typeface="Times New Roman"/>
                <a:cs typeface="Times New Roman"/>
              </a:rPr>
              <a:t>.11,</a:t>
            </a:r>
            <a:endParaRPr sz="1200" baseline="3472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57900" y="3982465"/>
            <a:ext cx="122047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50"/>
              </a:lnSpc>
              <a:tabLst>
                <a:tab pos="626110" algn="l"/>
                <a:tab pos="886460" algn="l"/>
              </a:tabLst>
            </a:pPr>
            <a:r>
              <a:rPr sz="800" spc="120" dirty="0">
                <a:solidFill>
                  <a:srgbClr val="33465B"/>
                </a:solidFill>
                <a:latin typeface="Times New Roman"/>
                <a:cs typeface="Times New Roman"/>
              </a:rPr>
              <a:t>"</a:t>
            </a:r>
            <a:r>
              <a:rPr sz="800" spc="10" dirty="0">
                <a:solidFill>
                  <a:srgbClr val="33465B"/>
                </a:solidFill>
                <a:latin typeface="Times New Roman"/>
                <a:cs typeface="Times New Roman"/>
              </a:rPr>
              <a:t>'</a:t>
            </a:r>
            <a:r>
              <a:rPr sz="2700" i="1" spc="509" baseline="-29320" dirty="0">
                <a:solidFill>
                  <a:srgbClr val="1A2328"/>
                </a:solidFill>
                <a:latin typeface="Arial"/>
                <a:cs typeface="Arial"/>
              </a:rPr>
              <a:t>p</a:t>
            </a:r>
            <a:r>
              <a:rPr sz="2700" i="1" baseline="-29320" dirty="0">
                <a:solidFill>
                  <a:srgbClr val="1A2328"/>
                </a:solidFill>
                <a:latin typeface="Arial"/>
                <a:cs typeface="Arial"/>
              </a:rPr>
              <a:t>	</a:t>
            </a:r>
            <a:r>
              <a:rPr sz="1950" i="1" spc="55" dirty="0">
                <a:solidFill>
                  <a:srgbClr val="28343F"/>
                </a:solidFill>
                <a:latin typeface="Times New Roman"/>
                <a:cs typeface="Times New Roman"/>
              </a:rPr>
              <a:t>p</a:t>
            </a:r>
            <a:r>
              <a:rPr sz="1950" i="1" dirty="0">
                <a:solidFill>
                  <a:srgbClr val="28343F"/>
                </a:solidFill>
                <a:latin typeface="Times New Roman"/>
                <a:cs typeface="Times New Roman"/>
              </a:rPr>
              <a:t>	</a:t>
            </a:r>
            <a:r>
              <a:rPr sz="1450" spc="-65" dirty="0">
                <a:solidFill>
                  <a:srgbClr val="1A2328"/>
                </a:solidFill>
                <a:latin typeface="Times New Roman"/>
                <a:cs typeface="Times New Roman"/>
              </a:rPr>
              <a:t>lt.</a:t>
            </a:r>
            <a:r>
              <a:rPr sz="1450" spc="-229" dirty="0">
                <a:solidFill>
                  <a:srgbClr val="1A2328"/>
                </a:solidFill>
                <a:latin typeface="Times New Roman"/>
                <a:cs typeface="Times New Roman"/>
              </a:rPr>
              <a:t>.</a:t>
            </a:r>
            <a:r>
              <a:rPr sz="1450" spc="125" dirty="0">
                <a:solidFill>
                  <a:srgbClr val="33465B"/>
                </a:solidFill>
                <a:latin typeface="Times New Roman"/>
                <a:cs typeface="Times New Roman"/>
              </a:rPr>
              <a:t>'</a:t>
            </a:r>
            <a:r>
              <a:rPr sz="1450" spc="-65" dirty="0">
                <a:solidFill>
                  <a:srgbClr val="33465B"/>
                </a:solidFill>
                <a:latin typeface="Times New Roman"/>
                <a:cs typeface="Times New Roman"/>
              </a:rPr>
              <a:t> </a:t>
            </a:r>
            <a:r>
              <a:rPr sz="2050" i="1" spc="-95" dirty="0">
                <a:solidFill>
                  <a:srgbClr val="28343F"/>
                </a:solidFill>
                <a:latin typeface="Times New Roman"/>
                <a:cs typeface="Times New Roman"/>
              </a:rPr>
              <a:t>e</a:t>
            </a:r>
            <a:endParaRPr sz="2050">
              <a:latin typeface="Times New Roman"/>
              <a:cs typeface="Times New Roman"/>
            </a:endParaRPr>
          </a:p>
          <a:p>
            <a:pPr marL="777240">
              <a:lnSpc>
                <a:spcPts val="930"/>
              </a:lnSpc>
            </a:pPr>
            <a:r>
              <a:rPr sz="950" spc="-15" dirty="0">
                <a:solidFill>
                  <a:srgbClr val="33465B"/>
                </a:solidFill>
                <a:latin typeface="Times New Roman"/>
                <a:cs typeface="Times New Roman"/>
              </a:rPr>
              <a:t>/J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00248" y="4771390"/>
            <a:ext cx="234886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85"/>
              </a:lnSpc>
              <a:tabLst>
                <a:tab pos="2120265" algn="l"/>
              </a:tabLst>
            </a:pPr>
            <a:r>
              <a:rPr sz="1800" spc="-170" dirty="0">
                <a:solidFill>
                  <a:srgbClr val="33465B"/>
                </a:solidFill>
                <a:latin typeface="Arial"/>
                <a:cs typeface="Arial"/>
              </a:rPr>
              <a:t>C</a:t>
            </a:r>
            <a:r>
              <a:rPr sz="1800" spc="-85" dirty="0">
                <a:solidFill>
                  <a:srgbClr val="33465B"/>
                </a:solidFill>
                <a:latin typeface="Arial"/>
                <a:cs typeface="Arial"/>
              </a:rPr>
              <a:t>a</a:t>
            </a:r>
            <a:r>
              <a:rPr sz="1800" spc="-585" dirty="0">
                <a:solidFill>
                  <a:srgbClr val="33465B"/>
                </a:solidFill>
                <a:latin typeface="Arial"/>
                <a:cs typeface="Arial"/>
              </a:rPr>
              <a:t>1</a:t>
            </a:r>
            <a:r>
              <a:rPr sz="1800" spc="-780" dirty="0">
                <a:solidFill>
                  <a:srgbClr val="33465B"/>
                </a:solidFill>
                <a:latin typeface="Arial"/>
                <a:cs typeface="Arial"/>
              </a:rPr>
              <a:t>1</a:t>
            </a:r>
            <a:r>
              <a:rPr sz="1800" spc="5" dirty="0">
                <a:solidFill>
                  <a:srgbClr val="33465B"/>
                </a:solidFill>
                <a:latin typeface="Arial"/>
                <a:cs typeface="Arial"/>
              </a:rPr>
              <a:t>b</a:t>
            </a:r>
            <a:r>
              <a:rPr sz="1800" spc="-75" dirty="0">
                <a:solidFill>
                  <a:srgbClr val="33465B"/>
                </a:solidFill>
                <a:latin typeface="Arial"/>
                <a:cs typeface="Arial"/>
              </a:rPr>
              <a:t>o</a:t>
            </a:r>
            <a:r>
              <a:rPr sz="1800" spc="290" dirty="0">
                <a:solidFill>
                  <a:srgbClr val="33465B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33465B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4D6679"/>
                </a:solidFill>
                <a:latin typeface="Arial"/>
                <a:cs typeface="Arial"/>
              </a:rPr>
              <a:t>i</a:t>
            </a:r>
            <a:r>
              <a:rPr sz="1800" spc="-35" dirty="0">
                <a:solidFill>
                  <a:srgbClr val="33465B"/>
                </a:solidFill>
                <a:latin typeface="Arial"/>
                <a:cs typeface="Arial"/>
              </a:rPr>
              <a:t>o</a:t>
            </a:r>
            <a:r>
              <a:rPr sz="1800" spc="25" dirty="0">
                <a:solidFill>
                  <a:srgbClr val="33465B"/>
                </a:solidFill>
                <a:latin typeface="Arial"/>
                <a:cs typeface="Arial"/>
              </a:rPr>
              <a:t>x</a:t>
            </a:r>
            <a:r>
              <a:rPr sz="1800" spc="-45" dirty="0">
                <a:solidFill>
                  <a:srgbClr val="4D6679"/>
                </a:solidFill>
                <a:latin typeface="Arial"/>
                <a:cs typeface="Arial"/>
              </a:rPr>
              <a:t>i</a:t>
            </a:r>
            <a:r>
              <a:rPr sz="1800" spc="-45" dirty="0">
                <a:solidFill>
                  <a:srgbClr val="33465B"/>
                </a:solidFill>
                <a:latin typeface="Arial"/>
                <a:cs typeface="Arial"/>
              </a:rPr>
              <a:t>de</a:t>
            </a:r>
            <a:r>
              <a:rPr sz="1800" spc="-155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2050" spc="-75" dirty="0">
                <a:solidFill>
                  <a:srgbClr val="1A2328"/>
                </a:solidFill>
                <a:latin typeface="Times New Roman"/>
                <a:cs typeface="Times New Roman"/>
              </a:rPr>
              <a:t>f</a:t>
            </a:r>
            <a:r>
              <a:rPr sz="2050" spc="-140" dirty="0">
                <a:solidFill>
                  <a:srgbClr val="33465B"/>
                </a:solidFill>
                <a:latin typeface="Times New Roman"/>
                <a:cs typeface="Times New Roman"/>
              </a:rPr>
              <a:t>l</a:t>
            </a:r>
            <a:r>
              <a:rPr sz="2050" spc="-175" dirty="0">
                <a:solidFill>
                  <a:srgbClr val="33465B"/>
                </a:solidFill>
                <a:latin typeface="Times New Roman"/>
                <a:cs typeface="Times New Roman"/>
              </a:rPr>
              <a:t>u</a:t>
            </a:r>
            <a:r>
              <a:rPr sz="2050" spc="-45" dirty="0">
                <a:solidFill>
                  <a:srgbClr val="33465B"/>
                </a:solidFill>
                <a:latin typeface="Times New Roman"/>
                <a:cs typeface="Times New Roman"/>
              </a:rPr>
              <a:t>x</a:t>
            </a:r>
            <a:r>
              <a:rPr sz="2050" spc="150" dirty="0">
                <a:solidFill>
                  <a:srgbClr val="28343F"/>
                </a:solidFill>
                <a:latin typeface="Times New Roman"/>
                <a:cs typeface="Times New Roman"/>
              </a:rPr>
              <a:t>:</a:t>
            </a:r>
            <a:r>
              <a:rPr sz="2050" dirty="0">
                <a:solidFill>
                  <a:srgbClr val="28343F"/>
                </a:solidFill>
                <a:latin typeface="Times New Roman"/>
                <a:cs typeface="Times New Roman"/>
              </a:rPr>
              <a:t>	</a:t>
            </a:r>
            <a:r>
              <a:rPr sz="2750" i="1" spc="114" dirty="0">
                <a:solidFill>
                  <a:srgbClr val="1A2328"/>
                </a:solidFill>
                <a:latin typeface="Times New Roman"/>
                <a:cs typeface="Times New Roman"/>
              </a:rPr>
              <a:t>F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13247" y="5118100"/>
            <a:ext cx="9588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100" i="1" spc="-40" dirty="0">
                <a:solidFill>
                  <a:srgbClr val="28343F"/>
                </a:solidFill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53911" y="4777232"/>
            <a:ext cx="1125220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4"/>
              </a:lnSpc>
              <a:tabLst>
                <a:tab pos="502284" algn="l"/>
              </a:tabLst>
            </a:pPr>
            <a:r>
              <a:rPr sz="1450" spc="380" dirty="0">
                <a:solidFill>
                  <a:srgbClr val="28343F"/>
                </a:solidFill>
                <a:latin typeface="Times New Roman"/>
                <a:cs typeface="Times New Roman"/>
              </a:rPr>
              <a:t>l</a:t>
            </a:r>
            <a:r>
              <a:rPr sz="1450" spc="620" dirty="0">
                <a:solidFill>
                  <a:srgbClr val="33465B"/>
                </a:solidFill>
                <a:latin typeface="Times New Roman"/>
                <a:cs typeface="Times New Roman"/>
              </a:rPr>
              <a:t>{</a:t>
            </a:r>
            <a:r>
              <a:rPr sz="1450" dirty="0">
                <a:solidFill>
                  <a:srgbClr val="33465B"/>
                </a:solidFill>
                <a:latin typeface="Times New Roman"/>
                <a:cs typeface="Times New Roman"/>
              </a:rPr>
              <a:t>	</a:t>
            </a:r>
            <a:r>
              <a:rPr sz="3100" i="1" spc="15" dirty="0">
                <a:solidFill>
                  <a:srgbClr val="28343F"/>
                </a:solidFill>
                <a:latin typeface="Times New Roman"/>
                <a:cs typeface="Times New Roman"/>
              </a:rPr>
              <a:t>p</a:t>
            </a:r>
            <a:r>
              <a:rPr sz="3100" i="1" spc="285" dirty="0">
                <a:solidFill>
                  <a:srgbClr val="28343F"/>
                </a:solidFill>
                <a:latin typeface="Times New Roman"/>
                <a:cs typeface="Times New Roman"/>
              </a:rPr>
              <a:t> </a:t>
            </a:r>
            <a:r>
              <a:rPr sz="1100" i="1" spc="-40" dirty="0">
                <a:solidFill>
                  <a:srgbClr val="33465B"/>
                </a:solidFill>
                <a:latin typeface="Arial"/>
                <a:cs typeface="Arial"/>
              </a:rPr>
              <a:t>C</a:t>
            </a:r>
            <a:r>
              <a:rPr sz="1100" i="1" dirty="0">
                <a:solidFill>
                  <a:srgbClr val="33465B"/>
                </a:solidFill>
                <a:latin typeface="Arial"/>
                <a:cs typeface="Arial"/>
              </a:rPr>
              <a:t>  </a:t>
            </a:r>
            <a:r>
              <a:rPr sz="1100" i="1" spc="-20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100" spc="400" dirty="0">
                <a:solidFill>
                  <a:srgbClr val="28343F"/>
                </a:solidFill>
                <a:latin typeface="Arial"/>
                <a:cs typeface="Arial"/>
              </a:rPr>
              <a:t>'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78355" y="6091953"/>
            <a:ext cx="7072630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2900"/>
              </a:lnSpc>
              <a:tabLst>
                <a:tab pos="5589905" algn="l"/>
              </a:tabLst>
            </a:pPr>
            <a:r>
              <a:rPr sz="1900" i="1" spc="-170" dirty="0">
                <a:solidFill>
                  <a:srgbClr val="33465B"/>
                </a:solidFill>
                <a:latin typeface="Arial"/>
                <a:cs typeface="Arial"/>
              </a:rPr>
              <a:t>NOTE:</a:t>
            </a:r>
            <a:r>
              <a:rPr sz="1900" i="1" spc="-225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85" dirty="0">
                <a:solidFill>
                  <a:srgbClr val="33465B"/>
                </a:solidFill>
                <a:latin typeface="Arial"/>
                <a:cs typeface="Arial"/>
              </a:rPr>
              <a:t>Instruments</a:t>
            </a:r>
            <a:r>
              <a:rPr sz="1950" spc="-204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33465B"/>
                </a:solidFill>
                <a:latin typeface="Arial"/>
                <a:cs typeface="Arial"/>
              </a:rPr>
              <a:t>usua</a:t>
            </a:r>
            <a:r>
              <a:rPr sz="1950" spc="-90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1950" spc="-90" dirty="0">
                <a:solidFill>
                  <a:srgbClr val="33465B"/>
                </a:solidFill>
                <a:latin typeface="Arial"/>
                <a:cs typeface="Arial"/>
              </a:rPr>
              <a:t>ly</a:t>
            </a:r>
            <a:r>
              <a:rPr sz="1950" spc="-190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70" dirty="0">
                <a:solidFill>
                  <a:srgbClr val="33465B"/>
                </a:solidFill>
                <a:latin typeface="Arial"/>
                <a:cs typeface="Arial"/>
              </a:rPr>
              <a:t>do</a:t>
            </a:r>
            <a:r>
              <a:rPr sz="1950" spc="-220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40" dirty="0">
                <a:solidFill>
                  <a:srgbClr val="33465B"/>
                </a:solidFill>
                <a:latin typeface="Arial"/>
                <a:cs typeface="Arial"/>
              </a:rPr>
              <a:t>no</a:t>
            </a:r>
            <a:r>
              <a:rPr sz="1950" spc="-40" dirty="0">
                <a:solidFill>
                  <a:srgbClr val="28343F"/>
                </a:solidFill>
                <a:latin typeface="Arial"/>
                <a:cs typeface="Arial"/>
              </a:rPr>
              <a:t>t</a:t>
            </a:r>
            <a:r>
              <a:rPr sz="1950" spc="-285" dirty="0">
                <a:solidFill>
                  <a:srgbClr val="28343F"/>
                </a:solidFill>
                <a:latin typeface="Arial"/>
                <a:cs typeface="Arial"/>
              </a:rPr>
              <a:t> </a:t>
            </a:r>
            <a:r>
              <a:rPr sz="1950" spc="-135" dirty="0">
                <a:solidFill>
                  <a:srgbClr val="33465B"/>
                </a:solidFill>
                <a:latin typeface="Arial"/>
                <a:cs typeface="Arial"/>
              </a:rPr>
              <a:t>measure</a:t>
            </a:r>
            <a:r>
              <a:rPr sz="1950" spc="-240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45" dirty="0">
                <a:solidFill>
                  <a:srgbClr val="33465B"/>
                </a:solidFill>
                <a:latin typeface="Arial"/>
                <a:cs typeface="Arial"/>
              </a:rPr>
              <a:t>mixing</a:t>
            </a:r>
            <a:r>
              <a:rPr sz="1950" spc="-295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30" dirty="0">
                <a:solidFill>
                  <a:srgbClr val="33465B"/>
                </a:solidFill>
                <a:latin typeface="Arial"/>
                <a:cs typeface="Arial"/>
              </a:rPr>
              <a:t>ratio</a:t>
            </a:r>
            <a:r>
              <a:rPr sz="1950" spc="-340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33465B"/>
                </a:solidFill>
                <a:latin typeface="Arial"/>
                <a:cs typeface="Arial"/>
              </a:rPr>
              <a:t>s,so</a:t>
            </a:r>
            <a:r>
              <a:rPr sz="1950" spc="-405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35" dirty="0">
                <a:solidFill>
                  <a:srgbClr val="33465B"/>
                </a:solidFill>
                <a:latin typeface="Arial"/>
                <a:cs typeface="Arial"/>
              </a:rPr>
              <a:t>there</a:t>
            </a:r>
            <a:r>
              <a:rPr sz="1950" spc="-254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80" dirty="0">
                <a:solidFill>
                  <a:srgbClr val="0C1116"/>
                </a:solidFill>
                <a:latin typeface="Arial"/>
                <a:cs typeface="Arial"/>
              </a:rPr>
              <a:t>i</a:t>
            </a:r>
            <a:r>
              <a:rPr sz="1950" spc="-80" dirty="0">
                <a:solidFill>
                  <a:srgbClr val="33465B"/>
                </a:solidFill>
                <a:latin typeface="Arial"/>
                <a:cs typeface="Arial"/>
              </a:rPr>
              <a:t>s</a:t>
            </a:r>
            <a:r>
              <a:rPr sz="1950" spc="-305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35" dirty="0">
                <a:solidFill>
                  <a:srgbClr val="33465B"/>
                </a:solidFill>
                <a:latin typeface="Arial"/>
                <a:cs typeface="Arial"/>
              </a:rPr>
              <a:t>yet  </a:t>
            </a:r>
            <a:r>
              <a:rPr sz="1950" spc="-110" dirty="0">
                <a:solidFill>
                  <a:srgbClr val="33465B"/>
                </a:solidFill>
                <a:latin typeface="Arial"/>
                <a:cs typeface="Arial"/>
              </a:rPr>
              <a:t>a</a:t>
            </a:r>
            <a:r>
              <a:rPr sz="1950" spc="-190" dirty="0">
                <a:solidFill>
                  <a:srgbClr val="33465B"/>
                </a:solidFill>
                <a:latin typeface="Arial"/>
                <a:cs typeface="Arial"/>
              </a:rPr>
              <a:t>no</a:t>
            </a:r>
            <a:r>
              <a:rPr sz="1950" spc="45" dirty="0">
                <a:solidFill>
                  <a:srgbClr val="33465B"/>
                </a:solidFill>
                <a:latin typeface="Arial"/>
                <a:cs typeface="Arial"/>
              </a:rPr>
              <a:t>t</a:t>
            </a:r>
            <a:r>
              <a:rPr sz="1950" spc="-20" dirty="0">
                <a:solidFill>
                  <a:srgbClr val="33465B"/>
                </a:solidFill>
                <a:latin typeface="Arial"/>
                <a:cs typeface="Arial"/>
              </a:rPr>
              <a:t>h</a:t>
            </a:r>
            <a:r>
              <a:rPr sz="1950" spc="-85" dirty="0">
                <a:solidFill>
                  <a:srgbClr val="33465B"/>
                </a:solidFill>
                <a:latin typeface="Arial"/>
                <a:cs typeface="Arial"/>
              </a:rPr>
              <a:t>e</a:t>
            </a:r>
            <a:r>
              <a:rPr sz="1950" spc="55" dirty="0">
                <a:solidFill>
                  <a:srgbClr val="33465B"/>
                </a:solidFill>
                <a:latin typeface="Arial"/>
                <a:cs typeface="Arial"/>
              </a:rPr>
              <a:t>r</a:t>
            </a:r>
            <a:r>
              <a:rPr sz="1950" spc="-350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210" dirty="0">
                <a:solidFill>
                  <a:srgbClr val="33465B"/>
                </a:solidFill>
                <a:latin typeface="Arial"/>
                <a:cs typeface="Arial"/>
              </a:rPr>
              <a:t>as</a:t>
            </a:r>
            <a:r>
              <a:rPr sz="1950" spc="-215" dirty="0">
                <a:solidFill>
                  <a:srgbClr val="33465B"/>
                </a:solidFill>
                <a:latin typeface="Arial"/>
                <a:cs typeface="Arial"/>
              </a:rPr>
              <a:t>s</a:t>
            </a:r>
            <a:r>
              <a:rPr sz="1950" spc="-85" dirty="0">
                <a:solidFill>
                  <a:srgbClr val="33465B"/>
                </a:solidFill>
                <a:latin typeface="Arial"/>
                <a:cs typeface="Arial"/>
              </a:rPr>
              <a:t>u</a:t>
            </a:r>
            <a:r>
              <a:rPr sz="1950" spc="-114" dirty="0">
                <a:solidFill>
                  <a:srgbClr val="33465B"/>
                </a:solidFill>
                <a:latin typeface="Arial"/>
                <a:cs typeface="Arial"/>
              </a:rPr>
              <a:t>m</a:t>
            </a:r>
            <a:r>
              <a:rPr sz="1950" spc="-190" dirty="0">
                <a:solidFill>
                  <a:srgbClr val="33465B"/>
                </a:solidFill>
                <a:latin typeface="Arial"/>
                <a:cs typeface="Arial"/>
              </a:rPr>
              <a:t>p</a:t>
            </a:r>
            <a:r>
              <a:rPr sz="1950" spc="210" dirty="0">
                <a:solidFill>
                  <a:srgbClr val="33465B"/>
                </a:solidFill>
                <a:latin typeface="Arial"/>
                <a:cs typeface="Arial"/>
              </a:rPr>
              <a:t>t</a:t>
            </a:r>
            <a:r>
              <a:rPr sz="1950" spc="-40" dirty="0">
                <a:solidFill>
                  <a:srgbClr val="4D6679"/>
                </a:solidFill>
                <a:latin typeface="Arial"/>
                <a:cs typeface="Arial"/>
              </a:rPr>
              <a:t>i</a:t>
            </a:r>
            <a:r>
              <a:rPr sz="1950" spc="-80" dirty="0">
                <a:solidFill>
                  <a:srgbClr val="33465B"/>
                </a:solidFill>
                <a:latin typeface="Arial"/>
                <a:cs typeface="Arial"/>
              </a:rPr>
              <a:t>o</a:t>
            </a:r>
            <a:r>
              <a:rPr sz="1950" spc="310" dirty="0">
                <a:solidFill>
                  <a:srgbClr val="33465B"/>
                </a:solidFill>
                <a:latin typeface="Arial"/>
                <a:cs typeface="Arial"/>
              </a:rPr>
              <a:t>n</a:t>
            </a:r>
            <a:r>
              <a:rPr sz="1950" spc="-40" dirty="0">
                <a:solidFill>
                  <a:srgbClr val="33465B"/>
                </a:solidFill>
                <a:latin typeface="Arial"/>
                <a:cs typeface="Arial"/>
              </a:rPr>
              <a:t>i</a:t>
            </a:r>
            <a:r>
              <a:rPr sz="1950" spc="65" dirty="0">
                <a:solidFill>
                  <a:srgbClr val="33465B"/>
                </a:solidFill>
                <a:latin typeface="Arial"/>
                <a:cs typeface="Arial"/>
              </a:rPr>
              <a:t>n</a:t>
            </a:r>
            <a:r>
              <a:rPr sz="1950" spc="280" dirty="0">
                <a:solidFill>
                  <a:srgbClr val="33465B"/>
                </a:solidFill>
                <a:latin typeface="Arial"/>
                <a:cs typeface="Arial"/>
              </a:rPr>
              <a:t>t</a:t>
            </a:r>
            <a:r>
              <a:rPr sz="1950" spc="-155" dirty="0">
                <a:solidFill>
                  <a:srgbClr val="28343F"/>
                </a:solidFill>
                <a:latin typeface="Arial"/>
                <a:cs typeface="Arial"/>
              </a:rPr>
              <a:t>h</a:t>
            </a:r>
            <a:r>
              <a:rPr sz="1950" spc="-55" dirty="0">
                <a:solidFill>
                  <a:srgbClr val="33465B"/>
                </a:solidFill>
                <a:latin typeface="Arial"/>
                <a:cs typeface="Arial"/>
              </a:rPr>
              <a:t>e</a:t>
            </a:r>
            <a:r>
              <a:rPr sz="1950" spc="-204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33465B"/>
                </a:solidFill>
                <a:latin typeface="Arial"/>
                <a:cs typeface="Arial"/>
              </a:rPr>
              <a:t>prac</a:t>
            </a:r>
            <a:r>
              <a:rPr sz="1950" spc="-70" dirty="0">
                <a:solidFill>
                  <a:srgbClr val="33465B"/>
                </a:solidFill>
                <a:latin typeface="Arial"/>
                <a:cs typeface="Arial"/>
              </a:rPr>
              <a:t>t</a:t>
            </a:r>
            <a:r>
              <a:rPr sz="1950" spc="-40" dirty="0">
                <a:solidFill>
                  <a:srgbClr val="33465B"/>
                </a:solidFill>
                <a:latin typeface="Arial"/>
                <a:cs typeface="Arial"/>
              </a:rPr>
              <a:t>i</a:t>
            </a:r>
            <a:r>
              <a:rPr sz="1950" spc="-130" dirty="0">
                <a:solidFill>
                  <a:srgbClr val="33465B"/>
                </a:solidFill>
                <a:latin typeface="Arial"/>
                <a:cs typeface="Arial"/>
              </a:rPr>
              <a:t>c</a:t>
            </a:r>
            <a:r>
              <a:rPr sz="1950" spc="-175" dirty="0">
                <a:solidFill>
                  <a:srgbClr val="33465B"/>
                </a:solidFill>
                <a:latin typeface="Arial"/>
                <a:cs typeface="Arial"/>
              </a:rPr>
              <a:t>a</a:t>
            </a:r>
            <a:r>
              <a:rPr sz="1950" spc="210" dirty="0">
                <a:solidFill>
                  <a:srgbClr val="33465B"/>
                </a:solidFill>
                <a:latin typeface="Arial"/>
                <a:cs typeface="Arial"/>
              </a:rPr>
              <a:t>l</a:t>
            </a:r>
            <a:r>
              <a:rPr sz="1950" spc="20" dirty="0">
                <a:solidFill>
                  <a:srgbClr val="33465B"/>
                </a:solidFill>
                <a:latin typeface="Arial"/>
                <a:cs typeface="Arial"/>
              </a:rPr>
              <a:t>f</a:t>
            </a:r>
            <a:r>
              <a:rPr sz="1950" spc="5" dirty="0">
                <a:solidFill>
                  <a:srgbClr val="33465B"/>
                </a:solidFill>
                <a:latin typeface="Arial"/>
                <a:cs typeface="Arial"/>
              </a:rPr>
              <a:t>or</a:t>
            </a:r>
            <a:r>
              <a:rPr sz="1950" spc="-90" dirty="0">
                <a:solidFill>
                  <a:srgbClr val="33465B"/>
                </a:solidFill>
                <a:latin typeface="Arial"/>
                <a:cs typeface="Arial"/>
              </a:rPr>
              <a:t>m</a:t>
            </a:r>
            <a:r>
              <a:rPr sz="1950" spc="-114" dirty="0">
                <a:solidFill>
                  <a:srgbClr val="33465B"/>
                </a:solidFill>
                <a:latin typeface="Arial"/>
                <a:cs typeface="Arial"/>
              </a:rPr>
              <a:t>u</a:t>
            </a:r>
            <a:r>
              <a:rPr sz="1950" spc="-40" dirty="0">
                <a:solidFill>
                  <a:srgbClr val="4D6679"/>
                </a:solidFill>
                <a:latin typeface="Arial"/>
                <a:cs typeface="Arial"/>
              </a:rPr>
              <a:t>l</a:t>
            </a:r>
            <a:r>
              <a:rPr sz="1950" spc="-190" dirty="0">
                <a:solidFill>
                  <a:srgbClr val="28343F"/>
                </a:solidFill>
                <a:latin typeface="Arial"/>
                <a:cs typeface="Arial"/>
              </a:rPr>
              <a:t>a</a:t>
            </a:r>
            <a:r>
              <a:rPr sz="1950" spc="-160" dirty="0">
                <a:solidFill>
                  <a:srgbClr val="33465B"/>
                </a:solidFill>
                <a:latin typeface="Arial"/>
                <a:cs typeface="Arial"/>
              </a:rPr>
              <a:t>s</a:t>
            </a:r>
            <a:r>
              <a:rPr sz="1950" spc="-245" dirty="0">
                <a:solidFill>
                  <a:srgbClr val="33465B"/>
                </a:solidFill>
                <a:latin typeface="Arial"/>
                <a:cs typeface="Arial"/>
              </a:rPr>
              <a:t> </a:t>
            </a:r>
            <a:r>
              <a:rPr sz="1950" spc="-114" dirty="0">
                <a:solidFill>
                  <a:srgbClr val="33465B"/>
                </a:solidFill>
                <a:latin typeface="Arial"/>
                <a:cs typeface="Arial"/>
              </a:rPr>
              <a:t>(s</a:t>
            </a:r>
            <a:r>
              <a:rPr sz="1950" spc="-225" dirty="0">
                <a:solidFill>
                  <a:srgbClr val="33465B"/>
                </a:solidFill>
                <a:latin typeface="Arial"/>
                <a:cs typeface="Arial"/>
              </a:rPr>
              <a:t>u</a:t>
            </a:r>
            <a:r>
              <a:rPr sz="1950" spc="-75" dirty="0">
                <a:solidFill>
                  <a:srgbClr val="33465B"/>
                </a:solidFill>
                <a:latin typeface="Arial"/>
                <a:cs typeface="Arial"/>
              </a:rPr>
              <a:t>c</a:t>
            </a:r>
            <a:r>
              <a:rPr sz="1950" spc="-15" dirty="0">
                <a:solidFill>
                  <a:srgbClr val="28343F"/>
                </a:solidFill>
                <a:latin typeface="Arial"/>
                <a:cs typeface="Arial"/>
              </a:rPr>
              <a:t>h</a:t>
            </a:r>
            <a:r>
              <a:rPr sz="1950" spc="-360" dirty="0">
                <a:solidFill>
                  <a:srgbClr val="28343F"/>
                </a:solidFill>
                <a:latin typeface="Arial"/>
                <a:cs typeface="Arial"/>
              </a:rPr>
              <a:t> </a:t>
            </a:r>
            <a:r>
              <a:rPr sz="1950" spc="-185" dirty="0">
                <a:solidFill>
                  <a:srgbClr val="33465B"/>
                </a:solidFill>
                <a:latin typeface="Arial"/>
                <a:cs typeface="Arial"/>
              </a:rPr>
              <a:t>a</a:t>
            </a:r>
            <a:r>
              <a:rPr sz="1950" spc="-190" dirty="0">
                <a:solidFill>
                  <a:srgbClr val="33465B"/>
                </a:solidFill>
                <a:latin typeface="Arial"/>
                <a:cs typeface="Arial"/>
              </a:rPr>
              <a:t>s</a:t>
            </a:r>
            <a:r>
              <a:rPr sz="1950" spc="540" dirty="0">
                <a:solidFill>
                  <a:srgbClr val="33465B"/>
                </a:solidFill>
                <a:latin typeface="Arial"/>
                <a:cs typeface="Arial"/>
              </a:rPr>
              <a:t>:</a:t>
            </a:r>
            <a:r>
              <a:rPr sz="1950" dirty="0">
                <a:solidFill>
                  <a:srgbClr val="33465B"/>
                </a:solidFill>
                <a:latin typeface="Arial"/>
                <a:cs typeface="Arial"/>
              </a:rPr>
              <a:t>	</a:t>
            </a:r>
            <a:r>
              <a:rPr sz="2050" i="1" spc="-105" dirty="0">
                <a:solidFill>
                  <a:srgbClr val="33465B"/>
                </a:solidFill>
                <a:latin typeface="Arial"/>
                <a:cs typeface="Arial"/>
              </a:rPr>
              <a:t>p,</a:t>
            </a:r>
            <a:r>
              <a:rPr sz="2050" i="1" spc="-165" dirty="0">
                <a:solidFill>
                  <a:srgbClr val="33465B"/>
                </a:solidFill>
                <a:latin typeface="Arial"/>
                <a:cs typeface="Arial"/>
              </a:rPr>
              <a:t>,</a:t>
            </a:r>
            <a:r>
              <a:rPr sz="2050" i="1" spc="-10" dirty="0">
                <a:solidFill>
                  <a:srgbClr val="33465B"/>
                </a:solidFill>
                <a:latin typeface="Arial"/>
                <a:cs typeface="Arial"/>
              </a:rPr>
              <a:t>w</a:t>
            </a:r>
            <a:r>
              <a:rPr sz="2050" i="1" spc="70" dirty="0">
                <a:solidFill>
                  <a:srgbClr val="28343F"/>
                </a:solidFill>
                <a:latin typeface="Arial"/>
                <a:cs typeface="Arial"/>
              </a:rPr>
              <a:t>'</a:t>
            </a:r>
            <a:r>
              <a:rPr sz="2150" i="1" spc="130" dirty="0">
                <a:solidFill>
                  <a:srgbClr val="28343F"/>
                </a:solidFill>
                <a:latin typeface="Times New Roman"/>
                <a:cs typeface="Times New Roman"/>
              </a:rPr>
              <a:t>s</a:t>
            </a:r>
            <a:r>
              <a:rPr sz="2150" i="1" spc="285" dirty="0">
                <a:solidFill>
                  <a:srgbClr val="28343F"/>
                </a:solidFill>
                <a:latin typeface="Times New Roman"/>
                <a:cs typeface="Times New Roman"/>
              </a:rPr>
              <a:t>'</a:t>
            </a:r>
            <a:r>
              <a:rPr sz="2800" spc="-335" dirty="0">
                <a:solidFill>
                  <a:srgbClr val="0C1116"/>
                </a:solidFill>
                <a:latin typeface="Times New Roman"/>
                <a:cs typeface="Times New Roman"/>
              </a:rPr>
              <a:t>=</a:t>
            </a:r>
            <a:r>
              <a:rPr sz="2800" spc="-330" dirty="0">
                <a:solidFill>
                  <a:srgbClr val="0C1116"/>
                </a:solidFill>
                <a:latin typeface="Times New Roman"/>
                <a:cs typeface="Times New Roman"/>
              </a:rPr>
              <a:t> </a:t>
            </a:r>
            <a:r>
              <a:rPr sz="1950" spc="30" dirty="0">
                <a:solidFill>
                  <a:srgbClr val="33465B"/>
                </a:solidFill>
                <a:latin typeface="Times New Roman"/>
                <a:cs typeface="Times New Roman"/>
              </a:rPr>
              <a:t>w</a:t>
            </a:r>
            <a:r>
              <a:rPr sz="1950" spc="175" dirty="0">
                <a:solidFill>
                  <a:srgbClr val="33465B"/>
                </a:solidFill>
                <a:latin typeface="Times New Roman"/>
                <a:cs typeface="Times New Roman"/>
              </a:rPr>
              <a:t>'</a:t>
            </a:r>
            <a:r>
              <a:rPr sz="2400" i="1" spc="-100" dirty="0">
                <a:solidFill>
                  <a:srgbClr val="28343F"/>
                </a:solidFill>
                <a:latin typeface="Times New Roman"/>
                <a:cs typeface="Times New Roman"/>
              </a:rPr>
              <a:t>'</a:t>
            </a:r>
            <a:r>
              <a:rPr sz="2400" i="1" spc="-409" dirty="0">
                <a:solidFill>
                  <a:srgbClr val="28343F"/>
                </a:solidFill>
                <a:latin typeface="Times New Roman"/>
                <a:cs typeface="Times New Roman"/>
              </a:rPr>
              <a:t>P</a:t>
            </a:r>
            <a:r>
              <a:rPr sz="2400" i="1" spc="-265" dirty="0">
                <a:solidFill>
                  <a:srgbClr val="28343F"/>
                </a:solidFill>
                <a:latin typeface="Times New Roman"/>
                <a:cs typeface="Times New Roman"/>
              </a:rPr>
              <a:t>'</a:t>
            </a:r>
            <a:r>
              <a:rPr sz="2400" i="1" spc="-409" dirty="0">
                <a:solidFill>
                  <a:srgbClr val="33465B"/>
                </a:solidFill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1548" y="813816"/>
            <a:ext cx="1184147" cy="26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1708" y="813816"/>
            <a:ext cx="2441448" cy="260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1258" y="644651"/>
            <a:ext cx="0" cy="6570345"/>
          </a:xfrm>
          <a:custGeom>
            <a:avLst/>
            <a:gdLst/>
            <a:ahLst/>
            <a:cxnLst/>
            <a:rect l="l" t="t" r="r" b="b"/>
            <a:pathLst>
              <a:path h="6570345">
                <a:moveTo>
                  <a:pt x="0" y="6569964"/>
                </a:moveTo>
                <a:lnTo>
                  <a:pt x="0" y="0"/>
                </a:lnTo>
              </a:path>
            </a:pathLst>
          </a:custGeom>
          <a:ln w="22860">
            <a:solidFill>
              <a:srgbClr val="77A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80576" y="6899147"/>
            <a:ext cx="0" cy="398145"/>
          </a:xfrm>
          <a:custGeom>
            <a:avLst/>
            <a:gdLst/>
            <a:ahLst/>
            <a:cxnLst/>
            <a:rect l="l" t="t" r="r" b="b"/>
            <a:pathLst>
              <a:path h="398145">
                <a:moveTo>
                  <a:pt x="0" y="397763"/>
                </a:moveTo>
                <a:lnTo>
                  <a:pt x="0" y="0"/>
                </a:lnTo>
              </a:path>
            </a:pathLst>
          </a:custGeom>
          <a:ln w="13716">
            <a:solidFill>
              <a:srgbClr val="1823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18319" y="644651"/>
            <a:ext cx="0" cy="6273165"/>
          </a:xfrm>
          <a:custGeom>
            <a:avLst/>
            <a:gdLst/>
            <a:ahLst/>
            <a:cxnLst/>
            <a:rect l="l" t="t" r="r" b="b"/>
            <a:pathLst>
              <a:path h="6273165">
                <a:moveTo>
                  <a:pt x="0" y="6272783"/>
                </a:moveTo>
                <a:lnTo>
                  <a:pt x="0" y="0"/>
                </a:lnTo>
              </a:path>
            </a:pathLst>
          </a:custGeom>
          <a:ln w="45720">
            <a:solidFill>
              <a:srgbClr val="4B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28047" y="530351"/>
            <a:ext cx="0" cy="6387465"/>
          </a:xfrm>
          <a:custGeom>
            <a:avLst/>
            <a:gdLst/>
            <a:ahLst/>
            <a:cxnLst/>
            <a:rect l="l" t="t" r="r" b="b"/>
            <a:pathLst>
              <a:path h="6387465">
                <a:moveTo>
                  <a:pt x="0" y="6387083"/>
                </a:moveTo>
                <a:lnTo>
                  <a:pt x="0" y="0"/>
                </a:lnTo>
              </a:path>
            </a:pathLst>
          </a:custGeom>
          <a:ln w="45720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9827" y="667512"/>
            <a:ext cx="8531860" cy="0"/>
          </a:xfrm>
          <a:custGeom>
            <a:avLst/>
            <a:gdLst/>
            <a:ahLst/>
            <a:cxnLst/>
            <a:rect l="l" t="t" r="r" b="b"/>
            <a:pathLst>
              <a:path w="8531860">
                <a:moveTo>
                  <a:pt x="0" y="0"/>
                </a:moveTo>
                <a:lnTo>
                  <a:pt x="8531352" y="0"/>
                </a:lnTo>
              </a:path>
            </a:pathLst>
          </a:custGeom>
          <a:ln w="45720">
            <a:solidFill>
              <a:srgbClr val="4B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004" y="6908292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18288">
            <a:solidFill>
              <a:srgbClr val="232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9827" y="7189469"/>
            <a:ext cx="8280400" cy="0"/>
          </a:xfrm>
          <a:custGeom>
            <a:avLst/>
            <a:gdLst/>
            <a:ahLst/>
            <a:cxnLst/>
            <a:rect l="l" t="t" r="r" b="b"/>
            <a:pathLst>
              <a:path w="8280400">
                <a:moveTo>
                  <a:pt x="0" y="0"/>
                </a:moveTo>
                <a:lnTo>
                  <a:pt x="8279892" y="0"/>
                </a:lnTo>
              </a:path>
            </a:pathLst>
          </a:custGeom>
          <a:ln w="50292">
            <a:solidFill>
              <a:srgbClr val="4F6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02383" y="1608582"/>
            <a:ext cx="7164070" cy="439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ct val="100000"/>
              </a:lnSpc>
            </a:pPr>
            <a:r>
              <a:rPr sz="1950" spc="-105" dirty="0">
                <a:solidFill>
                  <a:srgbClr val="2F4152"/>
                </a:solidFill>
                <a:latin typeface="Arial"/>
                <a:cs typeface="Arial"/>
              </a:rPr>
              <a:t>Measurements</a:t>
            </a:r>
            <a:r>
              <a:rPr sz="1950" spc="-31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2F4152"/>
                </a:solidFill>
                <a:latin typeface="Arial"/>
                <a:cs typeface="Arial"/>
              </a:rPr>
              <a:t>at</a:t>
            </a:r>
            <a:r>
              <a:rPr sz="1700" spc="-23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950" spc="-55" dirty="0">
                <a:solidFill>
                  <a:srgbClr val="2F4152"/>
                </a:solidFill>
                <a:latin typeface="Arial"/>
                <a:cs typeface="Arial"/>
              </a:rPr>
              <a:t>a</a:t>
            </a:r>
            <a:r>
              <a:rPr sz="1950" spc="-30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F4152"/>
                </a:solidFill>
                <a:latin typeface="Arial"/>
                <a:cs typeface="Arial"/>
              </a:rPr>
              <a:t>pointcan</a:t>
            </a:r>
            <a:r>
              <a:rPr sz="1950" spc="-24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950" spc="-80" dirty="0">
                <a:solidFill>
                  <a:srgbClr val="2F4152"/>
                </a:solidFill>
                <a:latin typeface="Arial"/>
                <a:cs typeface="Arial"/>
              </a:rPr>
              <a:t>represent</a:t>
            </a:r>
            <a:r>
              <a:rPr sz="1950" spc="-32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950" spc="-55" dirty="0">
                <a:solidFill>
                  <a:srgbClr val="2F4152"/>
                </a:solidFill>
                <a:latin typeface="Arial"/>
                <a:cs typeface="Arial"/>
              </a:rPr>
              <a:t>an</a:t>
            </a:r>
            <a:r>
              <a:rPr sz="1950" spc="-32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950" spc="-30" dirty="0">
                <a:solidFill>
                  <a:srgbClr val="2F4152"/>
                </a:solidFill>
                <a:latin typeface="Arial"/>
                <a:cs typeface="Arial"/>
              </a:rPr>
              <a:t>upw</a:t>
            </a:r>
            <a:r>
              <a:rPr sz="1950" spc="-30" dirty="0">
                <a:solidFill>
                  <a:srgbClr val="4D6479"/>
                </a:solidFill>
                <a:latin typeface="Arial"/>
                <a:cs typeface="Arial"/>
              </a:rPr>
              <a:t>i</a:t>
            </a:r>
            <a:r>
              <a:rPr sz="1950" spc="-30" dirty="0">
                <a:solidFill>
                  <a:srgbClr val="2F4152"/>
                </a:solidFill>
                <a:latin typeface="Arial"/>
                <a:cs typeface="Arial"/>
              </a:rPr>
              <a:t>nd</a:t>
            </a:r>
            <a:r>
              <a:rPr sz="1950" spc="-36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950" spc="-105" dirty="0">
                <a:solidFill>
                  <a:srgbClr val="2F4152"/>
                </a:solidFill>
                <a:latin typeface="Arial"/>
                <a:cs typeface="Arial"/>
              </a:rPr>
              <a:t>area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44450">
              <a:lnSpc>
                <a:spcPct val="100000"/>
              </a:lnSpc>
            </a:pPr>
            <a:r>
              <a:rPr sz="1700" spc="30" dirty="0">
                <a:solidFill>
                  <a:srgbClr val="2F4152"/>
                </a:solidFill>
                <a:latin typeface="Arial"/>
                <a:cs typeface="Arial"/>
              </a:rPr>
              <a:t>Measurements</a:t>
            </a:r>
            <a:r>
              <a:rPr sz="1700" spc="-21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F4152"/>
                </a:solidFill>
                <a:latin typeface="Arial"/>
                <a:cs typeface="Arial"/>
              </a:rPr>
              <a:t>are</a:t>
            </a:r>
            <a:r>
              <a:rPr sz="1700" spc="-17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F4152"/>
                </a:solidFill>
                <a:latin typeface="Arial"/>
                <a:cs typeface="Arial"/>
              </a:rPr>
              <a:t>done</a:t>
            </a:r>
            <a:r>
              <a:rPr sz="1700" spc="-21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2F4152"/>
                </a:solidFill>
                <a:latin typeface="Arial"/>
                <a:cs typeface="Arial"/>
              </a:rPr>
              <a:t>inside</a:t>
            </a:r>
            <a:r>
              <a:rPr sz="1700" spc="-32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140" dirty="0">
                <a:solidFill>
                  <a:srgbClr val="212B36"/>
                </a:solidFill>
                <a:latin typeface="Arial"/>
                <a:cs typeface="Arial"/>
              </a:rPr>
              <a:t>t</a:t>
            </a:r>
            <a:r>
              <a:rPr sz="1700" spc="140" dirty="0">
                <a:solidFill>
                  <a:srgbClr val="2F4152"/>
                </a:solidFill>
                <a:latin typeface="Arial"/>
                <a:cs typeface="Arial"/>
              </a:rPr>
              <a:t>he</a:t>
            </a:r>
            <a:r>
              <a:rPr sz="1700" spc="-16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F4152"/>
                </a:solidFill>
                <a:latin typeface="Arial"/>
                <a:cs typeface="Arial"/>
              </a:rPr>
              <a:t>boundary</a:t>
            </a:r>
            <a:r>
              <a:rPr sz="1700" spc="-12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4D6479"/>
                </a:solidFill>
                <a:latin typeface="Arial"/>
                <a:cs typeface="Arial"/>
              </a:rPr>
              <a:t>l</a:t>
            </a:r>
            <a:r>
              <a:rPr sz="1700" spc="60" dirty="0">
                <a:solidFill>
                  <a:srgbClr val="2F4152"/>
                </a:solidFill>
                <a:latin typeface="Arial"/>
                <a:cs typeface="Arial"/>
              </a:rPr>
              <a:t>aye</a:t>
            </a:r>
            <a:r>
              <a:rPr sz="1700" spc="60" dirty="0">
                <a:solidFill>
                  <a:srgbClr val="212B36"/>
                </a:solidFill>
                <a:latin typeface="Arial"/>
                <a:cs typeface="Arial"/>
              </a:rPr>
              <a:t>r</a:t>
            </a:r>
            <a:r>
              <a:rPr sz="1700" spc="-210" dirty="0">
                <a:solidFill>
                  <a:srgbClr val="212B36"/>
                </a:solidFill>
                <a:latin typeface="Arial"/>
                <a:cs typeface="Arial"/>
              </a:rPr>
              <a:t> </a:t>
            </a:r>
            <a:r>
              <a:rPr sz="1700" spc="85" dirty="0">
                <a:solidFill>
                  <a:srgbClr val="2F4152"/>
                </a:solidFill>
                <a:latin typeface="Arial"/>
                <a:cs typeface="Arial"/>
              </a:rPr>
              <a:t>o</a:t>
            </a:r>
            <a:r>
              <a:rPr sz="1700" spc="85" dirty="0">
                <a:solidFill>
                  <a:srgbClr val="161C21"/>
                </a:solidFill>
                <a:latin typeface="Arial"/>
                <a:cs typeface="Arial"/>
              </a:rPr>
              <a:t>f</a:t>
            </a:r>
            <a:r>
              <a:rPr sz="1700" spc="-170" dirty="0">
                <a:solidFill>
                  <a:srgbClr val="161C21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4D6479"/>
                </a:solidFill>
                <a:latin typeface="Arial"/>
                <a:cs typeface="Arial"/>
              </a:rPr>
              <a:t>i</a:t>
            </a:r>
            <a:r>
              <a:rPr sz="1700" spc="70" dirty="0">
                <a:solidFill>
                  <a:srgbClr val="2F4152"/>
                </a:solidFill>
                <a:latin typeface="Arial"/>
                <a:cs typeface="Arial"/>
              </a:rPr>
              <a:t>nterest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400">
              <a:latin typeface="Times New Roman"/>
              <a:cs typeface="Times New Roman"/>
            </a:endParaRPr>
          </a:p>
          <a:p>
            <a:pPr marL="44450" marR="417830">
              <a:lnSpc>
                <a:spcPct val="167600"/>
              </a:lnSpc>
            </a:pPr>
            <a:r>
              <a:rPr sz="1700" spc="60" dirty="0">
                <a:solidFill>
                  <a:srgbClr val="2F4152"/>
                </a:solidFill>
                <a:latin typeface="Arial"/>
                <a:cs typeface="Arial"/>
              </a:rPr>
              <a:t>Fe</a:t>
            </a:r>
            <a:r>
              <a:rPr sz="1700" spc="60" dirty="0">
                <a:solidFill>
                  <a:srgbClr val="161C21"/>
                </a:solidFill>
                <a:latin typeface="Arial"/>
                <a:cs typeface="Arial"/>
              </a:rPr>
              <a:t>t</a:t>
            </a:r>
            <a:r>
              <a:rPr sz="1700" spc="60" dirty="0">
                <a:solidFill>
                  <a:srgbClr val="2F4152"/>
                </a:solidFill>
                <a:latin typeface="Arial"/>
                <a:cs typeface="Arial"/>
              </a:rPr>
              <a:t>ch</a:t>
            </a:r>
            <a:r>
              <a:rPr sz="1700" spc="60" dirty="0">
                <a:solidFill>
                  <a:srgbClr val="212B36"/>
                </a:solidFill>
                <a:latin typeface="Arial"/>
                <a:cs typeface="Arial"/>
              </a:rPr>
              <a:t>/f</a:t>
            </a:r>
            <a:r>
              <a:rPr sz="1700" spc="60" dirty="0">
                <a:solidFill>
                  <a:srgbClr val="2F4152"/>
                </a:solidFill>
                <a:latin typeface="Arial"/>
                <a:cs typeface="Arial"/>
              </a:rPr>
              <a:t>ootprint</a:t>
            </a:r>
            <a:r>
              <a:rPr sz="1700" spc="-7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F4152"/>
                </a:solidFill>
                <a:latin typeface="Arial"/>
                <a:cs typeface="Arial"/>
              </a:rPr>
              <a:t>is</a:t>
            </a:r>
            <a:r>
              <a:rPr sz="1700" spc="-6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F4152"/>
                </a:solidFill>
                <a:latin typeface="Arial"/>
                <a:cs typeface="Arial"/>
              </a:rPr>
              <a:t>adequa</a:t>
            </a:r>
            <a:r>
              <a:rPr sz="1700" spc="30" dirty="0">
                <a:solidFill>
                  <a:srgbClr val="212B36"/>
                </a:solidFill>
                <a:latin typeface="Arial"/>
                <a:cs typeface="Arial"/>
              </a:rPr>
              <a:t>t</a:t>
            </a:r>
            <a:r>
              <a:rPr sz="1700" spc="30" dirty="0">
                <a:solidFill>
                  <a:srgbClr val="2F4152"/>
                </a:solidFill>
                <a:latin typeface="Arial"/>
                <a:cs typeface="Arial"/>
              </a:rPr>
              <a:t>e</a:t>
            </a:r>
            <a:r>
              <a:rPr sz="1700" spc="-25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105" dirty="0">
                <a:solidFill>
                  <a:srgbClr val="2F4152"/>
                </a:solidFill>
                <a:latin typeface="Arial"/>
                <a:cs typeface="Arial"/>
              </a:rPr>
              <a:t>-fluxes</a:t>
            </a:r>
            <a:r>
              <a:rPr sz="170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F4152"/>
                </a:solidFill>
                <a:latin typeface="Arial"/>
                <a:cs typeface="Arial"/>
              </a:rPr>
              <a:t>are</a:t>
            </a:r>
            <a:r>
              <a:rPr sz="1700" spc="-6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2F4152"/>
                </a:solidFill>
                <a:latin typeface="Arial"/>
                <a:cs typeface="Arial"/>
              </a:rPr>
              <a:t>me</a:t>
            </a:r>
            <a:r>
              <a:rPr sz="1700" spc="25" dirty="0">
                <a:solidFill>
                  <a:srgbClr val="212B36"/>
                </a:solidFill>
                <a:latin typeface="Arial"/>
                <a:cs typeface="Arial"/>
              </a:rPr>
              <a:t>a</a:t>
            </a:r>
            <a:r>
              <a:rPr sz="1700" spc="25" dirty="0">
                <a:solidFill>
                  <a:srgbClr val="2F4152"/>
                </a:solidFill>
                <a:latin typeface="Arial"/>
                <a:cs typeface="Arial"/>
              </a:rPr>
              <a:t>sure</a:t>
            </a:r>
            <a:r>
              <a:rPr sz="1700" spc="25" dirty="0">
                <a:solidFill>
                  <a:srgbClr val="212B36"/>
                </a:solidFill>
                <a:latin typeface="Arial"/>
                <a:cs typeface="Arial"/>
              </a:rPr>
              <a:t>d</a:t>
            </a:r>
            <a:r>
              <a:rPr sz="1700" spc="-130" dirty="0">
                <a:solidFill>
                  <a:srgbClr val="212B36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2F4152"/>
                </a:solidFill>
                <a:latin typeface="Arial"/>
                <a:cs typeface="Arial"/>
              </a:rPr>
              <a:t>only</a:t>
            </a:r>
            <a:r>
              <a:rPr sz="1700" spc="-8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2F4152"/>
                </a:solidFill>
                <a:latin typeface="Arial"/>
                <a:cs typeface="Arial"/>
              </a:rPr>
              <a:t>at</a:t>
            </a:r>
            <a:r>
              <a:rPr sz="1700" spc="-21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135" dirty="0">
                <a:solidFill>
                  <a:srgbClr val="161C21"/>
                </a:solidFill>
                <a:latin typeface="Arial"/>
                <a:cs typeface="Arial"/>
              </a:rPr>
              <a:t>t</a:t>
            </a:r>
            <a:r>
              <a:rPr sz="1700" spc="135" dirty="0">
                <a:solidFill>
                  <a:srgbClr val="2F4152"/>
                </a:solidFill>
                <a:latin typeface="Arial"/>
                <a:cs typeface="Arial"/>
              </a:rPr>
              <a:t>he</a:t>
            </a:r>
            <a:r>
              <a:rPr sz="1700" spc="-21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F4152"/>
                </a:solidFill>
                <a:latin typeface="Arial"/>
                <a:cs typeface="Arial"/>
              </a:rPr>
              <a:t>a</a:t>
            </a:r>
            <a:r>
              <a:rPr sz="1700" spc="5" dirty="0">
                <a:solidFill>
                  <a:srgbClr val="161C21"/>
                </a:solidFill>
                <a:latin typeface="Arial"/>
                <a:cs typeface="Arial"/>
              </a:rPr>
              <a:t>r</a:t>
            </a:r>
            <a:r>
              <a:rPr sz="1700" spc="5" dirty="0">
                <a:solidFill>
                  <a:srgbClr val="2F4152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212B36"/>
                </a:solidFill>
                <a:latin typeface="Arial"/>
                <a:cs typeface="Arial"/>
              </a:rPr>
              <a:t>a</a:t>
            </a:r>
            <a:r>
              <a:rPr sz="1700" spc="-125" dirty="0">
                <a:solidFill>
                  <a:srgbClr val="212B36"/>
                </a:solidFill>
                <a:latin typeface="Arial"/>
                <a:cs typeface="Arial"/>
              </a:rPr>
              <a:t> </a:t>
            </a:r>
            <a:r>
              <a:rPr sz="1700" spc="105" dirty="0">
                <a:solidFill>
                  <a:srgbClr val="2F4152"/>
                </a:solidFill>
                <a:latin typeface="Arial"/>
                <a:cs typeface="Arial"/>
              </a:rPr>
              <a:t>of  </a:t>
            </a:r>
            <a:r>
              <a:rPr sz="1700" spc="65" dirty="0">
                <a:solidFill>
                  <a:srgbClr val="2F4152"/>
                </a:solidFill>
                <a:latin typeface="Arial"/>
                <a:cs typeface="Arial"/>
              </a:rPr>
              <a:t>in</a:t>
            </a:r>
            <a:r>
              <a:rPr sz="1700" spc="65" dirty="0">
                <a:solidFill>
                  <a:srgbClr val="212B36"/>
                </a:solidFill>
                <a:latin typeface="Arial"/>
                <a:cs typeface="Arial"/>
              </a:rPr>
              <a:t>t</a:t>
            </a:r>
            <a:r>
              <a:rPr sz="1700" spc="65" dirty="0">
                <a:solidFill>
                  <a:srgbClr val="2F4152"/>
                </a:solidFill>
                <a:latin typeface="Arial"/>
                <a:cs typeface="Arial"/>
              </a:rPr>
              <a:t>eres</a:t>
            </a:r>
            <a:r>
              <a:rPr sz="1700" spc="65" dirty="0">
                <a:solidFill>
                  <a:srgbClr val="161C21"/>
                </a:solidFill>
                <a:latin typeface="Arial"/>
                <a:cs typeface="Arial"/>
              </a:rPr>
              <a:t>t</a:t>
            </a:r>
            <a:endParaRPr sz="1700">
              <a:latin typeface="Arial"/>
              <a:cs typeface="Arial"/>
            </a:endParaRPr>
          </a:p>
          <a:p>
            <a:pPr marL="12700" marR="5080" indent="31750">
              <a:lnSpc>
                <a:spcPts val="5080"/>
              </a:lnSpc>
              <a:spcBef>
                <a:spcPts val="635"/>
              </a:spcBef>
            </a:pPr>
            <a:r>
              <a:rPr sz="1900" spc="-90" dirty="0">
                <a:solidFill>
                  <a:srgbClr val="2F4152"/>
                </a:solidFill>
                <a:latin typeface="Times New Roman"/>
                <a:cs typeface="Times New Roman"/>
              </a:rPr>
              <a:t>F</a:t>
            </a:r>
            <a:r>
              <a:rPr sz="1900" spc="-90" dirty="0">
                <a:solidFill>
                  <a:srgbClr val="4D6479"/>
                </a:solidFill>
                <a:latin typeface="Times New Roman"/>
                <a:cs typeface="Times New Roman"/>
              </a:rPr>
              <a:t>l</a:t>
            </a:r>
            <a:r>
              <a:rPr sz="1900" spc="-90" dirty="0">
                <a:solidFill>
                  <a:srgbClr val="2F4152"/>
                </a:solidFill>
                <a:latin typeface="Times New Roman"/>
                <a:cs typeface="Times New Roman"/>
              </a:rPr>
              <a:t>ux</a:t>
            </a:r>
            <a:r>
              <a:rPr sz="1900" spc="45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srgbClr val="2F4152"/>
                </a:solidFill>
                <a:latin typeface="Arial"/>
                <a:cs typeface="Arial"/>
              </a:rPr>
              <a:t>is</a:t>
            </a:r>
            <a:r>
              <a:rPr sz="1700" spc="-17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2F4152"/>
                </a:solidFill>
                <a:latin typeface="Arial"/>
                <a:cs typeface="Arial"/>
              </a:rPr>
              <a:t>fully</a:t>
            </a:r>
            <a:r>
              <a:rPr sz="1700" spc="-21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85" dirty="0">
                <a:solidFill>
                  <a:srgbClr val="2F4152"/>
                </a:solidFill>
                <a:latin typeface="Arial"/>
                <a:cs typeface="Arial"/>
              </a:rPr>
              <a:t>turbu</a:t>
            </a:r>
            <a:r>
              <a:rPr sz="1700" spc="85" dirty="0">
                <a:solidFill>
                  <a:srgbClr val="4D6479"/>
                </a:solidFill>
                <a:latin typeface="Arial"/>
                <a:cs typeface="Arial"/>
              </a:rPr>
              <a:t>l</a:t>
            </a:r>
            <a:r>
              <a:rPr sz="1700" spc="85" dirty="0">
                <a:solidFill>
                  <a:srgbClr val="2F4152"/>
                </a:solidFill>
                <a:latin typeface="Arial"/>
                <a:cs typeface="Arial"/>
              </a:rPr>
              <a:t>en</a:t>
            </a:r>
            <a:r>
              <a:rPr sz="1700" spc="85" dirty="0">
                <a:solidFill>
                  <a:srgbClr val="161C21"/>
                </a:solidFill>
                <a:latin typeface="Arial"/>
                <a:cs typeface="Arial"/>
              </a:rPr>
              <a:t>t</a:t>
            </a:r>
            <a:r>
              <a:rPr sz="1700" spc="-150" dirty="0">
                <a:solidFill>
                  <a:srgbClr val="161C21"/>
                </a:solidFill>
                <a:latin typeface="Arial"/>
                <a:cs typeface="Arial"/>
              </a:rPr>
              <a:t> </a:t>
            </a:r>
            <a:r>
              <a:rPr sz="1700" spc="210" dirty="0">
                <a:solidFill>
                  <a:srgbClr val="2F4152"/>
                </a:solidFill>
                <a:latin typeface="Arial"/>
                <a:cs typeface="Arial"/>
              </a:rPr>
              <a:t>-most</a:t>
            </a:r>
            <a:r>
              <a:rPr sz="1700" spc="-14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2F4152"/>
                </a:solidFill>
                <a:latin typeface="Arial"/>
                <a:cs typeface="Arial"/>
              </a:rPr>
              <a:t>o</a:t>
            </a:r>
            <a:r>
              <a:rPr sz="1700" spc="65" dirty="0">
                <a:solidFill>
                  <a:srgbClr val="212B36"/>
                </a:solidFill>
                <a:latin typeface="Arial"/>
                <a:cs typeface="Arial"/>
              </a:rPr>
              <a:t>f</a:t>
            </a:r>
            <a:r>
              <a:rPr sz="1700" spc="-195" dirty="0">
                <a:solidFill>
                  <a:srgbClr val="212B36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2F4152"/>
                </a:solidFill>
                <a:latin typeface="Arial"/>
                <a:cs typeface="Arial"/>
              </a:rPr>
              <a:t>the</a:t>
            </a:r>
            <a:r>
              <a:rPr sz="1700" spc="-2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2F4152"/>
                </a:solidFill>
                <a:latin typeface="Arial"/>
                <a:cs typeface="Arial"/>
              </a:rPr>
              <a:t>net</a:t>
            </a:r>
            <a:r>
              <a:rPr sz="1700" spc="-21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2F4152"/>
                </a:solidFill>
                <a:latin typeface="Arial"/>
                <a:cs typeface="Arial"/>
              </a:rPr>
              <a:t>ve</a:t>
            </a:r>
            <a:r>
              <a:rPr sz="1700" spc="50" dirty="0">
                <a:solidFill>
                  <a:srgbClr val="212B36"/>
                </a:solidFill>
                <a:latin typeface="Arial"/>
                <a:cs typeface="Arial"/>
              </a:rPr>
              <a:t>rt</a:t>
            </a:r>
            <a:r>
              <a:rPr sz="1700" spc="50" dirty="0">
                <a:solidFill>
                  <a:srgbClr val="4D6479"/>
                </a:solidFill>
                <a:latin typeface="Arial"/>
                <a:cs typeface="Arial"/>
              </a:rPr>
              <a:t>i</a:t>
            </a:r>
            <a:r>
              <a:rPr sz="1700" spc="50" dirty="0">
                <a:solidFill>
                  <a:srgbClr val="2F4152"/>
                </a:solidFill>
                <a:latin typeface="Arial"/>
                <a:cs typeface="Arial"/>
              </a:rPr>
              <a:t>cal</a:t>
            </a:r>
            <a:r>
              <a:rPr sz="1700" spc="-204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161C21"/>
                </a:solidFill>
                <a:latin typeface="Arial"/>
                <a:cs typeface="Arial"/>
              </a:rPr>
              <a:t>tr</a:t>
            </a:r>
            <a:r>
              <a:rPr sz="1700" spc="50" dirty="0">
                <a:solidFill>
                  <a:srgbClr val="2F4152"/>
                </a:solidFill>
                <a:latin typeface="Arial"/>
                <a:cs typeface="Arial"/>
              </a:rPr>
              <a:t>ans</a:t>
            </a:r>
            <a:r>
              <a:rPr sz="1700" spc="50" dirty="0">
                <a:solidFill>
                  <a:srgbClr val="161C21"/>
                </a:solidFill>
                <a:latin typeface="Arial"/>
                <a:cs typeface="Arial"/>
              </a:rPr>
              <a:t>f</a:t>
            </a:r>
            <a:r>
              <a:rPr sz="1700" spc="50" dirty="0">
                <a:solidFill>
                  <a:srgbClr val="2F4152"/>
                </a:solidFill>
                <a:latin typeface="Arial"/>
                <a:cs typeface="Arial"/>
              </a:rPr>
              <a:t>e</a:t>
            </a:r>
            <a:r>
              <a:rPr sz="1700" spc="50" dirty="0">
                <a:solidFill>
                  <a:srgbClr val="161C21"/>
                </a:solidFill>
                <a:latin typeface="Arial"/>
                <a:cs typeface="Arial"/>
              </a:rPr>
              <a:t>r</a:t>
            </a:r>
            <a:r>
              <a:rPr sz="1700" spc="-175" dirty="0">
                <a:solidFill>
                  <a:srgbClr val="161C21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4D6479"/>
                </a:solidFill>
                <a:latin typeface="Arial"/>
                <a:cs typeface="Arial"/>
              </a:rPr>
              <a:t>i</a:t>
            </a:r>
            <a:r>
              <a:rPr sz="1700" spc="45" dirty="0">
                <a:solidFill>
                  <a:srgbClr val="2F4152"/>
                </a:solidFill>
                <a:latin typeface="Arial"/>
                <a:cs typeface="Arial"/>
              </a:rPr>
              <a:t>s</a:t>
            </a:r>
            <a:r>
              <a:rPr sz="1700" spc="-114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161C21"/>
                </a:solidFill>
                <a:latin typeface="Arial"/>
                <a:cs typeface="Arial"/>
              </a:rPr>
              <a:t>d</a:t>
            </a:r>
            <a:r>
              <a:rPr sz="1700" spc="40" dirty="0">
                <a:solidFill>
                  <a:srgbClr val="2F4152"/>
                </a:solidFill>
                <a:latin typeface="Arial"/>
                <a:cs typeface="Arial"/>
              </a:rPr>
              <a:t>one</a:t>
            </a:r>
            <a:r>
              <a:rPr sz="1700" spc="-10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2F4152"/>
                </a:solidFill>
                <a:latin typeface="Arial"/>
                <a:cs typeface="Arial"/>
              </a:rPr>
              <a:t>by</a:t>
            </a:r>
            <a:r>
              <a:rPr sz="1700" spc="-22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2F4152"/>
                </a:solidFill>
                <a:latin typeface="Arial"/>
                <a:cs typeface="Arial"/>
              </a:rPr>
              <a:t>edd</a:t>
            </a:r>
            <a:r>
              <a:rPr sz="1700" spc="30" dirty="0">
                <a:solidFill>
                  <a:srgbClr val="161C21"/>
                </a:solidFill>
                <a:latin typeface="Arial"/>
                <a:cs typeface="Arial"/>
              </a:rPr>
              <a:t>i</a:t>
            </a:r>
            <a:r>
              <a:rPr sz="1700" spc="30" dirty="0">
                <a:solidFill>
                  <a:srgbClr val="2F4152"/>
                </a:solidFill>
                <a:latin typeface="Arial"/>
                <a:cs typeface="Arial"/>
              </a:rPr>
              <a:t>es  </a:t>
            </a:r>
            <a:r>
              <a:rPr sz="1700" spc="40" dirty="0">
                <a:solidFill>
                  <a:srgbClr val="2F4152"/>
                </a:solidFill>
                <a:latin typeface="Arial"/>
                <a:cs typeface="Arial"/>
              </a:rPr>
              <a:t>Te</a:t>
            </a:r>
            <a:r>
              <a:rPr sz="1700" spc="40" dirty="0">
                <a:solidFill>
                  <a:srgbClr val="161C21"/>
                </a:solidFill>
                <a:latin typeface="Arial"/>
                <a:cs typeface="Arial"/>
              </a:rPr>
              <a:t>r</a:t>
            </a:r>
            <a:r>
              <a:rPr sz="1700" spc="40" dirty="0">
                <a:solidFill>
                  <a:srgbClr val="2F4152"/>
                </a:solidFill>
                <a:latin typeface="Arial"/>
                <a:cs typeface="Arial"/>
              </a:rPr>
              <a:t>rain</a:t>
            </a:r>
            <a:r>
              <a:rPr sz="1700" spc="-28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4D6479"/>
                </a:solidFill>
                <a:latin typeface="Arial"/>
                <a:cs typeface="Arial"/>
              </a:rPr>
              <a:t>i</a:t>
            </a:r>
            <a:r>
              <a:rPr sz="1700" spc="55" dirty="0">
                <a:solidFill>
                  <a:srgbClr val="2F4152"/>
                </a:solidFill>
                <a:latin typeface="Arial"/>
                <a:cs typeface="Arial"/>
              </a:rPr>
              <a:t>s</a:t>
            </a:r>
            <a:r>
              <a:rPr sz="1700" spc="-15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F4152"/>
                </a:solidFill>
                <a:latin typeface="Arial"/>
                <a:cs typeface="Arial"/>
              </a:rPr>
              <a:t>hor</a:t>
            </a:r>
            <a:r>
              <a:rPr sz="1700" spc="55" dirty="0">
                <a:solidFill>
                  <a:srgbClr val="4D6479"/>
                </a:solidFill>
                <a:latin typeface="Arial"/>
                <a:cs typeface="Arial"/>
              </a:rPr>
              <a:t>i</a:t>
            </a:r>
            <a:r>
              <a:rPr sz="1700" spc="55" dirty="0">
                <a:solidFill>
                  <a:srgbClr val="212B36"/>
                </a:solidFill>
                <a:latin typeface="Arial"/>
                <a:cs typeface="Arial"/>
              </a:rPr>
              <a:t>z</a:t>
            </a:r>
            <a:r>
              <a:rPr sz="1700" spc="55" dirty="0">
                <a:solidFill>
                  <a:srgbClr val="2F4152"/>
                </a:solidFill>
                <a:latin typeface="Arial"/>
                <a:cs typeface="Arial"/>
              </a:rPr>
              <a:t>ontal</a:t>
            </a:r>
            <a:r>
              <a:rPr sz="1700" spc="-18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F4152"/>
                </a:solidFill>
                <a:latin typeface="Arial"/>
                <a:cs typeface="Arial"/>
              </a:rPr>
              <a:t>and</a:t>
            </a:r>
            <a:r>
              <a:rPr sz="1700" spc="-17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75" dirty="0">
                <a:solidFill>
                  <a:srgbClr val="2F4152"/>
                </a:solidFill>
                <a:latin typeface="Arial"/>
                <a:cs typeface="Arial"/>
              </a:rPr>
              <a:t>un</a:t>
            </a:r>
            <a:r>
              <a:rPr sz="1700" spc="75" dirty="0">
                <a:solidFill>
                  <a:srgbClr val="050808"/>
                </a:solidFill>
                <a:latin typeface="Arial"/>
                <a:cs typeface="Arial"/>
              </a:rPr>
              <a:t>i</a:t>
            </a:r>
            <a:r>
              <a:rPr sz="1700" spc="75" dirty="0">
                <a:solidFill>
                  <a:srgbClr val="2F4152"/>
                </a:solidFill>
                <a:latin typeface="Arial"/>
                <a:cs typeface="Arial"/>
              </a:rPr>
              <a:t>torm:</a:t>
            </a:r>
            <a:r>
              <a:rPr sz="1700" spc="-18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F4152"/>
                </a:solidFill>
                <a:latin typeface="Arial"/>
                <a:cs typeface="Arial"/>
              </a:rPr>
              <a:t>average</a:t>
            </a:r>
            <a:r>
              <a:rPr sz="1700" spc="-20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105" dirty="0">
                <a:solidFill>
                  <a:srgbClr val="2F4152"/>
                </a:solidFill>
                <a:latin typeface="Arial"/>
                <a:cs typeface="Arial"/>
              </a:rPr>
              <a:t>of</a:t>
            </a:r>
            <a:r>
              <a:rPr sz="1700" spc="-22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F4152"/>
                </a:solidFill>
                <a:latin typeface="Arial"/>
                <a:cs typeface="Arial"/>
              </a:rPr>
              <a:t>flu</a:t>
            </a:r>
            <a:r>
              <a:rPr sz="1700" spc="55" dirty="0">
                <a:solidFill>
                  <a:srgbClr val="212B36"/>
                </a:solidFill>
                <a:latin typeface="Arial"/>
                <a:cs typeface="Arial"/>
              </a:rPr>
              <a:t>ct</a:t>
            </a:r>
            <a:r>
              <a:rPr sz="1700" spc="55" dirty="0">
                <a:solidFill>
                  <a:srgbClr val="2F4152"/>
                </a:solidFill>
                <a:latin typeface="Arial"/>
                <a:cs typeface="Arial"/>
              </a:rPr>
              <a:t>ua</a:t>
            </a:r>
            <a:r>
              <a:rPr sz="1700" spc="55" dirty="0">
                <a:solidFill>
                  <a:srgbClr val="161C21"/>
                </a:solidFill>
                <a:latin typeface="Arial"/>
                <a:cs typeface="Arial"/>
              </a:rPr>
              <a:t>t</a:t>
            </a:r>
            <a:r>
              <a:rPr sz="1700" spc="55" dirty="0">
                <a:solidFill>
                  <a:srgbClr val="2F4152"/>
                </a:solidFill>
                <a:latin typeface="Arial"/>
                <a:cs typeface="Arial"/>
              </a:rPr>
              <a:t>ions</a:t>
            </a:r>
            <a:r>
              <a:rPr sz="1700" spc="-12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161C21"/>
                </a:solidFill>
                <a:latin typeface="Arial"/>
                <a:cs typeface="Arial"/>
              </a:rPr>
              <a:t>i</a:t>
            </a:r>
            <a:r>
              <a:rPr sz="1700" spc="-10" dirty="0">
                <a:solidFill>
                  <a:srgbClr val="2F4152"/>
                </a:solidFill>
                <a:latin typeface="Arial"/>
                <a:cs typeface="Arial"/>
              </a:rPr>
              <a:t>s</a:t>
            </a:r>
            <a:r>
              <a:rPr sz="1700" spc="-20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125" dirty="0">
                <a:solidFill>
                  <a:srgbClr val="212B36"/>
                </a:solidFill>
                <a:latin typeface="Arial"/>
                <a:cs typeface="Arial"/>
              </a:rPr>
              <a:t>z</a:t>
            </a:r>
            <a:r>
              <a:rPr sz="1700" spc="125" dirty="0">
                <a:solidFill>
                  <a:srgbClr val="2F4152"/>
                </a:solidFill>
                <a:latin typeface="Arial"/>
                <a:cs typeface="Arial"/>
              </a:rPr>
              <a:t>e</a:t>
            </a:r>
            <a:r>
              <a:rPr sz="1700" spc="125" dirty="0">
                <a:solidFill>
                  <a:srgbClr val="212B36"/>
                </a:solidFill>
                <a:latin typeface="Arial"/>
                <a:cs typeface="Arial"/>
              </a:rPr>
              <a:t>r</a:t>
            </a:r>
            <a:r>
              <a:rPr sz="1700" spc="125" dirty="0">
                <a:solidFill>
                  <a:srgbClr val="2F4152"/>
                </a:solidFill>
                <a:latin typeface="Arial"/>
                <a:cs typeface="Arial"/>
              </a:rPr>
              <a:t>o;</a:t>
            </a:r>
            <a:endParaRPr sz="17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spcBef>
                <a:spcPts val="740"/>
              </a:spcBef>
            </a:pPr>
            <a:r>
              <a:rPr sz="1700" spc="90" dirty="0">
                <a:solidFill>
                  <a:srgbClr val="2F4152"/>
                </a:solidFill>
                <a:latin typeface="Arial"/>
                <a:cs typeface="Arial"/>
              </a:rPr>
              <a:t>a</a:t>
            </a:r>
            <a:r>
              <a:rPr sz="1700" spc="90" dirty="0">
                <a:solidFill>
                  <a:srgbClr val="4D6479"/>
                </a:solidFill>
                <a:latin typeface="Arial"/>
                <a:cs typeface="Arial"/>
              </a:rPr>
              <a:t>i</a:t>
            </a:r>
            <a:r>
              <a:rPr sz="1700" spc="90" dirty="0">
                <a:solidFill>
                  <a:srgbClr val="2F4152"/>
                </a:solidFill>
                <a:latin typeface="Arial"/>
                <a:cs typeface="Arial"/>
              </a:rPr>
              <a:t>r</a:t>
            </a:r>
            <a:r>
              <a:rPr sz="1700" spc="-23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2F4152"/>
                </a:solidFill>
                <a:latin typeface="Arial"/>
                <a:cs typeface="Arial"/>
              </a:rPr>
              <a:t>de</a:t>
            </a:r>
            <a:r>
              <a:rPr sz="1700" spc="35" dirty="0">
                <a:solidFill>
                  <a:srgbClr val="212B36"/>
                </a:solidFill>
                <a:latin typeface="Arial"/>
                <a:cs typeface="Arial"/>
              </a:rPr>
              <a:t>n</a:t>
            </a:r>
            <a:r>
              <a:rPr sz="1700" spc="35" dirty="0">
                <a:solidFill>
                  <a:srgbClr val="2F4152"/>
                </a:solidFill>
                <a:latin typeface="Arial"/>
                <a:cs typeface="Arial"/>
              </a:rPr>
              <a:t>sity</a:t>
            </a:r>
            <a:r>
              <a:rPr sz="1700" spc="-204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F4152"/>
                </a:solidFill>
                <a:latin typeface="Arial"/>
                <a:cs typeface="Arial"/>
              </a:rPr>
              <a:t>fluctuations</a:t>
            </a:r>
            <a:r>
              <a:rPr sz="1700" spc="-254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180" dirty="0">
                <a:solidFill>
                  <a:srgbClr val="2F4152"/>
                </a:solidFill>
                <a:latin typeface="Arial"/>
                <a:cs typeface="Arial"/>
              </a:rPr>
              <a:t>,flow</a:t>
            </a:r>
            <a:r>
              <a:rPr sz="1700" spc="-21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2F4152"/>
                </a:solidFill>
                <a:latin typeface="Arial"/>
                <a:cs typeface="Arial"/>
              </a:rPr>
              <a:t>convergence</a:t>
            </a:r>
            <a:r>
              <a:rPr sz="1700" spc="-13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120" dirty="0">
                <a:solidFill>
                  <a:srgbClr val="2F4152"/>
                </a:solidFill>
                <a:latin typeface="Arial"/>
                <a:cs typeface="Arial"/>
              </a:rPr>
              <a:t>&amp;</a:t>
            </a:r>
            <a:r>
              <a:rPr sz="1700" spc="-23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40" dirty="0">
                <a:solidFill>
                  <a:srgbClr val="2F4152"/>
                </a:solidFill>
                <a:latin typeface="Arial"/>
                <a:cs typeface="Arial"/>
              </a:rPr>
              <a:t>d</a:t>
            </a:r>
            <a:r>
              <a:rPr sz="1700" spc="40" dirty="0">
                <a:solidFill>
                  <a:srgbClr val="161C21"/>
                </a:solidFill>
                <a:latin typeface="Arial"/>
                <a:cs typeface="Arial"/>
              </a:rPr>
              <a:t>i</a:t>
            </a:r>
            <a:r>
              <a:rPr sz="1700" spc="40" dirty="0">
                <a:solidFill>
                  <a:srgbClr val="2F4152"/>
                </a:solidFill>
                <a:latin typeface="Arial"/>
                <a:cs typeface="Arial"/>
              </a:rPr>
              <a:t>ve</a:t>
            </a:r>
            <a:r>
              <a:rPr sz="1700" spc="40" dirty="0">
                <a:solidFill>
                  <a:srgbClr val="212B36"/>
                </a:solidFill>
                <a:latin typeface="Arial"/>
                <a:cs typeface="Arial"/>
              </a:rPr>
              <a:t>r</a:t>
            </a:r>
            <a:r>
              <a:rPr sz="1700" spc="40" dirty="0">
                <a:solidFill>
                  <a:srgbClr val="2F4152"/>
                </a:solidFill>
                <a:latin typeface="Arial"/>
                <a:cs typeface="Arial"/>
              </a:rPr>
              <a:t>ge</a:t>
            </a:r>
            <a:r>
              <a:rPr sz="1700" spc="40" dirty="0">
                <a:solidFill>
                  <a:srgbClr val="212B36"/>
                </a:solidFill>
                <a:latin typeface="Arial"/>
                <a:cs typeface="Arial"/>
              </a:rPr>
              <a:t>n</a:t>
            </a:r>
            <a:r>
              <a:rPr sz="1700" spc="40" dirty="0">
                <a:solidFill>
                  <a:srgbClr val="2F4152"/>
                </a:solidFill>
                <a:latin typeface="Arial"/>
                <a:cs typeface="Arial"/>
              </a:rPr>
              <a:t>ce</a:t>
            </a:r>
            <a:r>
              <a:rPr sz="1700" spc="-18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2F4152"/>
                </a:solidFill>
                <a:latin typeface="Arial"/>
                <a:cs typeface="Arial"/>
              </a:rPr>
              <a:t>are</a:t>
            </a:r>
            <a:r>
              <a:rPr sz="1700" spc="-16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80" dirty="0">
                <a:solidFill>
                  <a:srgbClr val="2F4152"/>
                </a:solidFill>
                <a:latin typeface="Arial"/>
                <a:cs typeface="Arial"/>
              </a:rPr>
              <a:t>negligib</a:t>
            </a:r>
            <a:r>
              <a:rPr sz="1700" spc="80" dirty="0">
                <a:solidFill>
                  <a:srgbClr val="4D6479"/>
                </a:solidFill>
                <a:latin typeface="Arial"/>
                <a:cs typeface="Arial"/>
              </a:rPr>
              <a:t>l</a:t>
            </a:r>
            <a:r>
              <a:rPr sz="1700" spc="80" dirty="0">
                <a:solidFill>
                  <a:srgbClr val="2F4152"/>
                </a:solidFill>
                <a:latin typeface="Arial"/>
                <a:cs typeface="Arial"/>
              </a:rPr>
              <a:t>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44450">
              <a:lnSpc>
                <a:spcPct val="100000"/>
              </a:lnSpc>
              <a:spcBef>
                <a:spcPts val="1080"/>
              </a:spcBef>
            </a:pPr>
            <a:r>
              <a:rPr sz="1700" spc="70" dirty="0">
                <a:solidFill>
                  <a:srgbClr val="2F4152"/>
                </a:solidFill>
                <a:latin typeface="Arial"/>
                <a:cs typeface="Arial"/>
              </a:rPr>
              <a:t>Inst</a:t>
            </a:r>
            <a:r>
              <a:rPr sz="1700" spc="70" dirty="0">
                <a:solidFill>
                  <a:srgbClr val="212B36"/>
                </a:solidFill>
                <a:latin typeface="Arial"/>
                <a:cs typeface="Arial"/>
              </a:rPr>
              <a:t>r</a:t>
            </a:r>
            <a:r>
              <a:rPr sz="1700" spc="70" dirty="0">
                <a:solidFill>
                  <a:srgbClr val="2F4152"/>
                </a:solidFill>
                <a:latin typeface="Arial"/>
                <a:cs typeface="Arial"/>
              </a:rPr>
              <a:t>uments</a:t>
            </a:r>
            <a:r>
              <a:rPr sz="1700" spc="-29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2F4152"/>
                </a:solidFill>
                <a:latin typeface="Arial"/>
                <a:cs typeface="Arial"/>
              </a:rPr>
              <a:t>can</a:t>
            </a:r>
            <a:r>
              <a:rPr sz="1700" spc="-18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2F4152"/>
                </a:solidFill>
                <a:latin typeface="Arial"/>
                <a:cs typeface="Arial"/>
              </a:rPr>
              <a:t>detect</a:t>
            </a:r>
            <a:r>
              <a:rPr sz="1700" spc="-15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50" dirty="0">
                <a:solidFill>
                  <a:srgbClr val="2F4152"/>
                </a:solidFill>
                <a:latin typeface="Arial"/>
                <a:cs typeface="Arial"/>
              </a:rPr>
              <a:t>very</a:t>
            </a:r>
            <a:r>
              <a:rPr sz="1700" spc="-22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2F4152"/>
                </a:solidFill>
                <a:latin typeface="Arial"/>
                <a:cs typeface="Arial"/>
              </a:rPr>
              <a:t>small</a:t>
            </a:r>
            <a:r>
              <a:rPr sz="1700" spc="-10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F4152"/>
                </a:solidFill>
                <a:latin typeface="Arial"/>
                <a:cs typeface="Arial"/>
              </a:rPr>
              <a:t>changes</a:t>
            </a:r>
            <a:r>
              <a:rPr sz="1700" spc="-10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2F4152"/>
                </a:solidFill>
                <a:latin typeface="Arial"/>
                <a:cs typeface="Arial"/>
              </a:rPr>
              <a:t>a</a:t>
            </a:r>
            <a:r>
              <a:rPr sz="1700" spc="70" dirty="0">
                <a:solidFill>
                  <a:srgbClr val="212B36"/>
                </a:solidFill>
                <a:latin typeface="Arial"/>
                <a:cs typeface="Arial"/>
              </a:rPr>
              <a:t>t</a:t>
            </a:r>
            <a:r>
              <a:rPr sz="1700" spc="-170" dirty="0">
                <a:solidFill>
                  <a:srgbClr val="212B36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2F4152"/>
                </a:solidFill>
                <a:latin typeface="Arial"/>
                <a:cs typeface="Arial"/>
              </a:rPr>
              <a:t>very</a:t>
            </a:r>
            <a:r>
              <a:rPr sz="1700" spc="-19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2F4152"/>
                </a:solidFill>
                <a:latin typeface="Arial"/>
                <a:cs typeface="Arial"/>
              </a:rPr>
              <a:t>high</a:t>
            </a:r>
            <a:r>
              <a:rPr sz="1700" spc="-22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2F4152"/>
                </a:solidFill>
                <a:latin typeface="Arial"/>
                <a:cs typeface="Arial"/>
              </a:rPr>
              <a:t>frequency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32468" y="7031273"/>
            <a:ext cx="26670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7100"/>
              </a:lnSpc>
            </a:pPr>
            <a:r>
              <a:rPr sz="700" spc="229" dirty="0">
                <a:solidFill>
                  <a:srgbClr val="797E85"/>
                </a:solidFill>
                <a:latin typeface="Arial"/>
                <a:cs typeface="Arial"/>
              </a:rPr>
              <a:t>r</a:t>
            </a:r>
            <a:r>
              <a:rPr sz="700" spc="-145" dirty="0">
                <a:solidFill>
                  <a:srgbClr val="797E85"/>
                </a:solidFill>
                <a:latin typeface="Arial"/>
                <a:cs typeface="Arial"/>
              </a:rPr>
              <a:t> </a:t>
            </a:r>
            <a:r>
              <a:rPr sz="700" spc="409" dirty="0">
                <a:solidFill>
                  <a:srgbClr val="797E85"/>
                </a:solidFill>
                <a:latin typeface="Arial"/>
                <a:cs typeface="Arial"/>
              </a:rPr>
              <a:t>-· </a:t>
            </a:r>
            <a:r>
              <a:rPr sz="700" spc="340" dirty="0">
                <a:solidFill>
                  <a:srgbClr val="797E85"/>
                </a:solidFill>
                <a:latin typeface="Arial"/>
                <a:cs typeface="Arial"/>
              </a:rPr>
              <a:t> </a:t>
            </a:r>
            <a:r>
              <a:rPr sz="700" spc="220" dirty="0">
                <a:solidFill>
                  <a:srgbClr val="797E85"/>
                </a:solidFill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5767" y="777240"/>
            <a:ext cx="1161288" cy="26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73067" y="777240"/>
            <a:ext cx="1623060" cy="260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3640" y="777240"/>
            <a:ext cx="1394460" cy="26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5855" y="777240"/>
            <a:ext cx="438912" cy="260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5336" y="3278123"/>
            <a:ext cx="3493008" cy="3232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0096" y="3255264"/>
            <a:ext cx="3428999" cy="3218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969" y="644651"/>
            <a:ext cx="0" cy="6369050"/>
          </a:xfrm>
          <a:custGeom>
            <a:avLst/>
            <a:gdLst/>
            <a:ahLst/>
            <a:cxnLst/>
            <a:rect l="l" t="t" r="r" b="b"/>
            <a:pathLst>
              <a:path h="6369050">
                <a:moveTo>
                  <a:pt x="0" y="6368796"/>
                </a:moveTo>
                <a:lnTo>
                  <a:pt x="0" y="0"/>
                </a:lnTo>
              </a:path>
            </a:pathLst>
          </a:custGeom>
          <a:ln w="50292">
            <a:solidFill>
              <a:srgbClr val="4B6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3624" y="4119371"/>
            <a:ext cx="0" cy="658495"/>
          </a:xfrm>
          <a:custGeom>
            <a:avLst/>
            <a:gdLst/>
            <a:ahLst/>
            <a:cxnLst/>
            <a:rect l="l" t="t" r="r" b="b"/>
            <a:pathLst>
              <a:path h="658495">
                <a:moveTo>
                  <a:pt x="0" y="658367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45752" y="644651"/>
            <a:ext cx="0" cy="6369050"/>
          </a:xfrm>
          <a:custGeom>
            <a:avLst/>
            <a:gdLst/>
            <a:ahLst/>
            <a:cxnLst/>
            <a:rect l="l" t="t" r="r" b="b"/>
            <a:pathLst>
              <a:path h="6369050">
                <a:moveTo>
                  <a:pt x="0" y="6368796"/>
                </a:moveTo>
                <a:lnTo>
                  <a:pt x="0" y="0"/>
                </a:lnTo>
              </a:path>
            </a:pathLst>
          </a:custGeom>
          <a:ln w="45720">
            <a:solidFill>
              <a:srgbClr val="4B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824" y="660654"/>
            <a:ext cx="8590915" cy="0"/>
          </a:xfrm>
          <a:custGeom>
            <a:avLst/>
            <a:gdLst/>
            <a:ahLst/>
            <a:cxnLst/>
            <a:rect l="l" t="t" r="r" b="b"/>
            <a:pathLst>
              <a:path w="8590915">
                <a:moveTo>
                  <a:pt x="0" y="0"/>
                </a:moveTo>
                <a:lnTo>
                  <a:pt x="8590788" y="0"/>
                </a:lnTo>
              </a:path>
            </a:pathLst>
          </a:custGeom>
          <a:ln w="32004">
            <a:solidFill>
              <a:srgbClr val="548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7824" y="6999731"/>
            <a:ext cx="8590915" cy="0"/>
          </a:xfrm>
          <a:custGeom>
            <a:avLst/>
            <a:gdLst/>
            <a:ahLst/>
            <a:cxnLst/>
            <a:rect l="l" t="t" r="r" b="b"/>
            <a:pathLst>
              <a:path w="8590915">
                <a:moveTo>
                  <a:pt x="0" y="0"/>
                </a:moveTo>
                <a:lnTo>
                  <a:pt x="8590788" y="0"/>
                </a:lnTo>
              </a:path>
            </a:pathLst>
          </a:custGeom>
          <a:ln w="27432">
            <a:solidFill>
              <a:srgbClr val="6090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5648" y="498805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14932" y="1770240"/>
            <a:ext cx="6990080" cy="3532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" marR="5080" indent="8890">
              <a:lnSpc>
                <a:spcPct val="114500"/>
              </a:lnSpc>
            </a:pPr>
            <a:r>
              <a:rPr sz="1650" spc="35" dirty="0">
                <a:solidFill>
                  <a:srgbClr val="333F49"/>
                </a:solidFill>
                <a:latin typeface="Arial"/>
                <a:cs typeface="Arial"/>
              </a:rPr>
              <a:t>Measurements are </a:t>
            </a:r>
            <a:r>
              <a:rPr sz="1650" spc="125" dirty="0">
                <a:solidFill>
                  <a:srgbClr val="333F49"/>
                </a:solidFill>
                <a:latin typeface="Arial"/>
                <a:cs typeface="Arial"/>
              </a:rPr>
              <a:t>no</a:t>
            </a:r>
            <a:r>
              <a:rPr sz="1650" spc="125" dirty="0">
                <a:solidFill>
                  <a:srgbClr val="465066"/>
                </a:solidFill>
                <a:latin typeface="Arial"/>
                <a:cs typeface="Arial"/>
              </a:rPr>
              <a:t>t </a:t>
            </a:r>
            <a:r>
              <a:rPr sz="1650" spc="85" dirty="0">
                <a:solidFill>
                  <a:srgbClr val="212D33"/>
                </a:solidFill>
                <a:latin typeface="Arial"/>
                <a:cs typeface="Arial"/>
              </a:rPr>
              <a:t>perfect</a:t>
            </a:r>
            <a:r>
              <a:rPr sz="1650" spc="85" dirty="0">
                <a:solidFill>
                  <a:srgbClr val="465066"/>
                </a:solidFill>
                <a:latin typeface="Arial"/>
                <a:cs typeface="Arial"/>
              </a:rPr>
              <a:t>:</a:t>
            </a:r>
            <a:r>
              <a:rPr sz="1650" spc="85" dirty="0">
                <a:solidFill>
                  <a:srgbClr val="333F49"/>
                </a:solidFill>
                <a:latin typeface="Arial"/>
                <a:cs typeface="Arial"/>
              </a:rPr>
              <a:t>due </a:t>
            </a:r>
            <a:r>
              <a:rPr sz="1650" spc="185" dirty="0">
                <a:solidFill>
                  <a:srgbClr val="465066"/>
                </a:solidFill>
                <a:latin typeface="Arial"/>
                <a:cs typeface="Arial"/>
              </a:rPr>
              <a:t>t</a:t>
            </a:r>
            <a:r>
              <a:rPr sz="1650" spc="185" dirty="0">
                <a:solidFill>
                  <a:srgbClr val="212D33"/>
                </a:solidFill>
                <a:latin typeface="Arial"/>
                <a:cs typeface="Arial"/>
              </a:rPr>
              <a:t>o </a:t>
            </a:r>
            <a:r>
              <a:rPr sz="1650" spc="75" dirty="0">
                <a:solidFill>
                  <a:srgbClr val="333F49"/>
                </a:solidFill>
                <a:latin typeface="Arial"/>
                <a:cs typeface="Arial"/>
              </a:rPr>
              <a:t>assumpt</a:t>
            </a:r>
            <a:r>
              <a:rPr sz="1650" spc="75" dirty="0">
                <a:solidFill>
                  <a:srgbClr val="506B75"/>
                </a:solidFill>
                <a:latin typeface="Arial"/>
                <a:cs typeface="Arial"/>
              </a:rPr>
              <a:t>i</a:t>
            </a:r>
            <a:r>
              <a:rPr sz="1650" spc="75" dirty="0">
                <a:solidFill>
                  <a:srgbClr val="333F49"/>
                </a:solidFill>
                <a:latin typeface="Arial"/>
                <a:cs typeface="Arial"/>
              </a:rPr>
              <a:t>ons,phys</a:t>
            </a:r>
            <a:r>
              <a:rPr sz="1650" spc="75" dirty="0">
                <a:solidFill>
                  <a:srgbClr val="465066"/>
                </a:solidFill>
                <a:latin typeface="Arial"/>
                <a:cs typeface="Arial"/>
              </a:rPr>
              <a:t>i</a:t>
            </a:r>
            <a:r>
              <a:rPr sz="1650" spc="75" dirty="0">
                <a:solidFill>
                  <a:srgbClr val="333F49"/>
                </a:solidFill>
                <a:latin typeface="Arial"/>
                <a:cs typeface="Arial"/>
              </a:rPr>
              <a:t>ca</a:t>
            </a:r>
            <a:r>
              <a:rPr sz="1650" spc="75" dirty="0">
                <a:solidFill>
                  <a:srgbClr val="506B75"/>
                </a:solidFill>
                <a:latin typeface="Arial"/>
                <a:cs typeface="Arial"/>
              </a:rPr>
              <a:t>l  </a:t>
            </a:r>
            <a:r>
              <a:rPr sz="1650" spc="80" dirty="0">
                <a:solidFill>
                  <a:srgbClr val="333F49"/>
                </a:solidFill>
                <a:latin typeface="Arial"/>
                <a:cs typeface="Arial"/>
              </a:rPr>
              <a:t>phenomena</a:t>
            </a:r>
            <a:r>
              <a:rPr sz="1650" spc="80" dirty="0">
                <a:solidFill>
                  <a:srgbClr val="465066"/>
                </a:solidFill>
                <a:latin typeface="Arial"/>
                <a:cs typeface="Arial"/>
              </a:rPr>
              <a:t>,</a:t>
            </a:r>
            <a:r>
              <a:rPr sz="1650" spc="80" dirty="0">
                <a:solidFill>
                  <a:srgbClr val="212D33"/>
                </a:solidFill>
                <a:latin typeface="Arial"/>
                <a:cs typeface="Arial"/>
              </a:rPr>
              <a:t>instrument</a:t>
            </a:r>
            <a:r>
              <a:rPr sz="1650" spc="-170" dirty="0">
                <a:solidFill>
                  <a:srgbClr val="212D33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333F49"/>
                </a:solidFill>
                <a:latin typeface="Arial"/>
                <a:cs typeface="Arial"/>
              </a:rPr>
              <a:t>problems</a:t>
            </a:r>
            <a:r>
              <a:rPr sz="1650" spc="80" dirty="0">
                <a:solidFill>
                  <a:srgbClr val="465066"/>
                </a:solidFill>
                <a:latin typeface="Arial"/>
                <a:cs typeface="Arial"/>
              </a:rPr>
              <a:t>,</a:t>
            </a:r>
            <a:r>
              <a:rPr sz="1650" spc="80" dirty="0">
                <a:solidFill>
                  <a:srgbClr val="333F49"/>
                </a:solidFill>
                <a:latin typeface="Arial"/>
                <a:cs typeface="Arial"/>
              </a:rPr>
              <a:t>and</a:t>
            </a:r>
            <a:r>
              <a:rPr sz="1650" spc="-235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333F49"/>
                </a:solidFill>
                <a:latin typeface="Arial"/>
                <a:cs typeface="Arial"/>
              </a:rPr>
              <a:t>spec</a:t>
            </a:r>
            <a:r>
              <a:rPr sz="1650" spc="35" dirty="0">
                <a:solidFill>
                  <a:srgbClr val="465066"/>
                </a:solidFill>
                <a:latin typeface="Arial"/>
                <a:cs typeface="Arial"/>
              </a:rPr>
              <a:t>ifi</a:t>
            </a:r>
            <a:r>
              <a:rPr sz="1650" spc="35" dirty="0">
                <a:solidFill>
                  <a:srgbClr val="212D33"/>
                </a:solidFill>
                <a:latin typeface="Arial"/>
                <a:cs typeface="Arial"/>
              </a:rPr>
              <a:t>c</a:t>
            </a:r>
            <a:r>
              <a:rPr sz="1650" spc="35" dirty="0">
                <a:solidFill>
                  <a:srgbClr val="465066"/>
                </a:solidFill>
                <a:latin typeface="Arial"/>
                <a:cs typeface="Arial"/>
              </a:rPr>
              <a:t>i</a:t>
            </a:r>
            <a:r>
              <a:rPr sz="1650" spc="35" dirty="0">
                <a:solidFill>
                  <a:srgbClr val="333F49"/>
                </a:solidFill>
                <a:latin typeface="Arial"/>
                <a:cs typeface="Arial"/>
              </a:rPr>
              <a:t>ties</a:t>
            </a:r>
            <a:r>
              <a:rPr sz="1650" spc="-145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333F49"/>
                </a:solidFill>
                <a:latin typeface="Arial"/>
                <a:cs typeface="Arial"/>
              </a:rPr>
              <a:t>o</a:t>
            </a:r>
            <a:r>
              <a:rPr sz="1650" spc="55" dirty="0">
                <a:solidFill>
                  <a:srgbClr val="465066"/>
                </a:solidFill>
                <a:latin typeface="Arial"/>
                <a:cs typeface="Arial"/>
              </a:rPr>
              <a:t>f</a:t>
            </a:r>
            <a:r>
              <a:rPr sz="1650" spc="-215" dirty="0">
                <a:solidFill>
                  <a:srgbClr val="465066"/>
                </a:solidFill>
                <a:latin typeface="Arial"/>
                <a:cs typeface="Arial"/>
              </a:rPr>
              <a:t> </a:t>
            </a:r>
            <a:r>
              <a:rPr sz="1650" spc="100" dirty="0">
                <a:solidFill>
                  <a:srgbClr val="333F49"/>
                </a:solidFill>
                <a:latin typeface="Arial"/>
                <a:cs typeface="Arial"/>
              </a:rPr>
              <a:t>terra</a:t>
            </a:r>
            <a:r>
              <a:rPr sz="1650" spc="100" dirty="0">
                <a:solidFill>
                  <a:srgbClr val="465066"/>
                </a:solidFill>
                <a:latin typeface="Arial"/>
                <a:cs typeface="Arial"/>
              </a:rPr>
              <a:t>i</a:t>
            </a:r>
            <a:r>
              <a:rPr sz="1650" spc="100" dirty="0">
                <a:solidFill>
                  <a:srgbClr val="333F49"/>
                </a:solidFill>
                <a:latin typeface="Arial"/>
                <a:cs typeface="Arial"/>
              </a:rPr>
              <a:t>n</a:t>
            </a:r>
            <a:r>
              <a:rPr sz="1650" spc="-300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333F49"/>
                </a:solidFill>
                <a:latin typeface="Arial"/>
                <a:cs typeface="Arial"/>
              </a:rPr>
              <a:t>and</a:t>
            </a:r>
            <a:r>
              <a:rPr sz="1650" spc="-210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333F49"/>
                </a:solidFill>
                <a:latin typeface="Arial"/>
                <a:cs typeface="Arial"/>
              </a:rPr>
              <a:t>se</a:t>
            </a:r>
            <a:r>
              <a:rPr sz="1650" spc="60" dirty="0">
                <a:solidFill>
                  <a:srgbClr val="465066"/>
                </a:solidFill>
                <a:latin typeface="Arial"/>
                <a:cs typeface="Arial"/>
              </a:rPr>
              <a:t>t</a:t>
            </a:r>
            <a:r>
              <a:rPr sz="1650" spc="60" dirty="0">
                <a:solidFill>
                  <a:srgbClr val="333F49"/>
                </a:solidFill>
                <a:latin typeface="Arial"/>
                <a:cs typeface="Arial"/>
              </a:rPr>
              <a:t>up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15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1650" spc="25" dirty="0">
                <a:solidFill>
                  <a:srgbClr val="333F49"/>
                </a:solidFill>
                <a:latin typeface="Arial"/>
                <a:cs typeface="Arial"/>
              </a:rPr>
              <a:t>There</a:t>
            </a:r>
            <a:r>
              <a:rPr sz="1650" spc="-15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212D33"/>
                </a:solidFill>
                <a:latin typeface="Arial"/>
                <a:cs typeface="Arial"/>
              </a:rPr>
              <a:t>could</a:t>
            </a:r>
            <a:r>
              <a:rPr sz="1650" spc="-45" dirty="0">
                <a:solidFill>
                  <a:srgbClr val="212D33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333F49"/>
                </a:solidFill>
                <a:latin typeface="Arial"/>
                <a:cs typeface="Arial"/>
              </a:rPr>
              <a:t>be</a:t>
            </a:r>
            <a:r>
              <a:rPr sz="1650" spc="-110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333F49"/>
                </a:solidFill>
                <a:latin typeface="Arial"/>
                <a:cs typeface="Arial"/>
              </a:rPr>
              <a:t>a</a:t>
            </a:r>
            <a:r>
              <a:rPr sz="1650" spc="-45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333F49"/>
                </a:solidFill>
                <a:latin typeface="Arial"/>
                <a:cs typeface="Arial"/>
              </a:rPr>
              <a:t>number</a:t>
            </a:r>
            <a:r>
              <a:rPr sz="1650" spc="-50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212D33"/>
                </a:solidFill>
                <a:latin typeface="Arial"/>
                <a:cs typeface="Arial"/>
              </a:rPr>
              <a:t>of</a:t>
            </a:r>
            <a:r>
              <a:rPr sz="1650" spc="-85" dirty="0">
                <a:solidFill>
                  <a:srgbClr val="212D33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465066"/>
                </a:solidFill>
                <a:latin typeface="Arial"/>
                <a:cs typeface="Arial"/>
              </a:rPr>
              <a:t>fl</a:t>
            </a:r>
            <a:r>
              <a:rPr sz="1650" spc="70" dirty="0">
                <a:solidFill>
                  <a:srgbClr val="333F49"/>
                </a:solidFill>
                <a:latin typeface="Arial"/>
                <a:cs typeface="Arial"/>
              </a:rPr>
              <a:t>ux</a:t>
            </a:r>
            <a:r>
              <a:rPr sz="1650" spc="-105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333F49"/>
                </a:solidFill>
                <a:latin typeface="Arial"/>
                <a:cs typeface="Arial"/>
              </a:rPr>
              <a:t>e</a:t>
            </a:r>
            <a:r>
              <a:rPr sz="1650" spc="30" dirty="0">
                <a:solidFill>
                  <a:srgbClr val="465066"/>
                </a:solidFill>
                <a:latin typeface="Arial"/>
                <a:cs typeface="Arial"/>
              </a:rPr>
              <a:t>r</a:t>
            </a:r>
            <a:r>
              <a:rPr sz="1650" spc="30" dirty="0">
                <a:solidFill>
                  <a:srgbClr val="333F49"/>
                </a:solidFill>
                <a:latin typeface="Arial"/>
                <a:cs typeface="Arial"/>
              </a:rPr>
              <a:t>rors</a:t>
            </a:r>
            <a:r>
              <a:rPr sz="1650" spc="-100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506B75"/>
                </a:solidFill>
                <a:latin typeface="Arial"/>
                <a:cs typeface="Arial"/>
              </a:rPr>
              <a:t>i</a:t>
            </a:r>
            <a:r>
              <a:rPr sz="1650" spc="60" dirty="0">
                <a:solidFill>
                  <a:srgbClr val="333F49"/>
                </a:solidFill>
                <a:latin typeface="Arial"/>
                <a:cs typeface="Arial"/>
              </a:rPr>
              <a:t>ntroduced</a:t>
            </a:r>
            <a:r>
              <a:rPr sz="1650" spc="45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333F49"/>
                </a:solidFill>
                <a:latin typeface="Arial"/>
                <a:cs typeface="Arial"/>
              </a:rPr>
              <a:t>if</a:t>
            </a:r>
            <a:r>
              <a:rPr sz="1650" spc="-90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333F49"/>
                </a:solidFill>
                <a:latin typeface="Arial"/>
                <a:cs typeface="Arial"/>
              </a:rPr>
              <a:t>not</a:t>
            </a:r>
            <a:r>
              <a:rPr sz="1650" spc="-130" dirty="0">
                <a:solidFill>
                  <a:srgbClr val="333F49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212D33"/>
                </a:solidFill>
                <a:latin typeface="Arial"/>
                <a:cs typeface="Arial"/>
              </a:rPr>
              <a:t>correc</a:t>
            </a:r>
            <a:r>
              <a:rPr sz="1650" spc="45" dirty="0">
                <a:solidFill>
                  <a:srgbClr val="465066"/>
                </a:solidFill>
                <a:latin typeface="Arial"/>
                <a:cs typeface="Arial"/>
              </a:rPr>
              <a:t>t</a:t>
            </a:r>
            <a:r>
              <a:rPr sz="1650" spc="45" dirty="0">
                <a:solidFill>
                  <a:srgbClr val="333F49"/>
                </a:solidFill>
                <a:latin typeface="Arial"/>
                <a:cs typeface="Arial"/>
              </a:rPr>
              <a:t>ed: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3789045">
              <a:lnSpc>
                <a:spcPct val="100000"/>
              </a:lnSpc>
              <a:spcBef>
                <a:spcPts val="1115"/>
              </a:spcBef>
            </a:pPr>
            <a:r>
              <a:rPr sz="1650" i="1" u="heavy" spc="25" dirty="0">
                <a:solidFill>
                  <a:srgbClr val="333F49"/>
                </a:solidFill>
                <a:latin typeface="Arial"/>
                <a:cs typeface="Arial"/>
              </a:rPr>
              <a:t>Other </a:t>
            </a:r>
            <a:r>
              <a:rPr sz="1900" i="1" u="heavy" spc="-150" dirty="0">
                <a:solidFill>
                  <a:srgbClr val="333F49"/>
                </a:solidFill>
                <a:latin typeface="Arial"/>
                <a:cs typeface="Arial"/>
              </a:rPr>
              <a:t>key </a:t>
            </a:r>
            <a:r>
              <a:rPr sz="1900" i="1" u="heavy" spc="-105" dirty="0">
                <a:solidFill>
                  <a:srgbClr val="212D33"/>
                </a:solidFill>
                <a:latin typeface="Arial"/>
                <a:cs typeface="Arial"/>
              </a:rPr>
              <a:t>error</a:t>
            </a:r>
            <a:r>
              <a:rPr sz="1900" i="1" u="heavy" spc="-405" dirty="0">
                <a:solidFill>
                  <a:srgbClr val="212D33"/>
                </a:solidFill>
                <a:latin typeface="Arial"/>
                <a:cs typeface="Arial"/>
              </a:rPr>
              <a:t> </a:t>
            </a:r>
            <a:r>
              <a:rPr sz="1900" i="1" u="heavy" spc="-135" dirty="0">
                <a:solidFill>
                  <a:srgbClr val="333F49"/>
                </a:solidFill>
                <a:latin typeface="Arial"/>
                <a:cs typeface="Arial"/>
              </a:rPr>
              <a:t>sources</a:t>
            </a:r>
            <a:r>
              <a:rPr sz="1900" i="1" spc="-135" dirty="0">
                <a:solidFill>
                  <a:srgbClr val="386070"/>
                </a:solidFill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850">
              <a:latin typeface="Times New Roman"/>
              <a:cs typeface="Times New Roman"/>
            </a:endParaRPr>
          </a:p>
          <a:p>
            <a:pPr marL="35560">
              <a:lnSpc>
                <a:spcPts val="2190"/>
              </a:lnSpc>
            </a:pPr>
            <a:r>
              <a:rPr sz="1900" spc="25" dirty="0">
                <a:solidFill>
                  <a:srgbClr val="333F49"/>
                </a:solidFill>
                <a:latin typeface="Times New Roman"/>
                <a:cs typeface="Times New Roman"/>
              </a:rPr>
              <a:t>System</a:t>
            </a:r>
            <a:r>
              <a:rPr sz="1900" spc="-250" dirty="0">
                <a:solidFill>
                  <a:srgbClr val="333F49"/>
                </a:solidFill>
                <a:latin typeface="Times New Roman"/>
                <a:cs typeface="Times New Roman"/>
              </a:rPr>
              <a:t> </a:t>
            </a:r>
            <a:r>
              <a:rPr sz="1900" spc="60" dirty="0">
                <a:solidFill>
                  <a:srgbClr val="333F49"/>
                </a:solidFill>
                <a:latin typeface="Times New Roman"/>
                <a:cs typeface="Times New Roman"/>
              </a:rPr>
              <a:t>t</a:t>
            </a:r>
            <a:r>
              <a:rPr sz="1900" spc="60" dirty="0">
                <a:solidFill>
                  <a:srgbClr val="465066"/>
                </a:solidFill>
                <a:latin typeface="Times New Roman"/>
                <a:cs typeface="Times New Roman"/>
              </a:rPr>
              <a:t>i</a:t>
            </a:r>
            <a:r>
              <a:rPr sz="1900" spc="60" dirty="0">
                <a:solidFill>
                  <a:srgbClr val="333F49"/>
                </a:solidFill>
                <a:latin typeface="Times New Roman"/>
                <a:cs typeface="Times New Roman"/>
              </a:rPr>
              <a:t>me</a:t>
            </a:r>
            <a:r>
              <a:rPr sz="1900" spc="-114" dirty="0">
                <a:solidFill>
                  <a:srgbClr val="333F49"/>
                </a:solidFill>
                <a:latin typeface="Times New Roman"/>
                <a:cs typeface="Times New Roman"/>
              </a:rPr>
              <a:t> </a:t>
            </a:r>
            <a:r>
              <a:rPr sz="1900" spc="35" dirty="0">
                <a:solidFill>
                  <a:srgbClr val="333F49"/>
                </a:solidFill>
                <a:latin typeface="Times New Roman"/>
                <a:cs typeface="Times New Roman"/>
              </a:rPr>
              <a:t>response</a:t>
            </a:r>
            <a:endParaRPr sz="1900">
              <a:latin typeface="Times New Roman"/>
              <a:cs typeface="Times New Roman"/>
            </a:endParaRPr>
          </a:p>
          <a:p>
            <a:pPr marL="35560">
              <a:lnSpc>
                <a:spcPts val="2275"/>
              </a:lnSpc>
            </a:pPr>
            <a:r>
              <a:rPr sz="2100" spc="-65" dirty="0">
                <a:solidFill>
                  <a:srgbClr val="333F49"/>
                </a:solidFill>
                <a:latin typeface="Times New Roman"/>
                <a:cs typeface="Times New Roman"/>
              </a:rPr>
              <a:t>Sensor</a:t>
            </a:r>
            <a:r>
              <a:rPr sz="2100" spc="-310" dirty="0">
                <a:solidFill>
                  <a:srgbClr val="333F49"/>
                </a:solidFill>
                <a:latin typeface="Times New Roman"/>
                <a:cs typeface="Times New Roman"/>
              </a:rPr>
              <a:t> </a:t>
            </a:r>
            <a:r>
              <a:rPr sz="2100" spc="-50" dirty="0">
                <a:solidFill>
                  <a:srgbClr val="333F49"/>
                </a:solidFill>
                <a:latin typeface="Times New Roman"/>
                <a:cs typeface="Times New Roman"/>
              </a:rPr>
              <a:t>separa</a:t>
            </a:r>
            <a:r>
              <a:rPr sz="2100" spc="-50" dirty="0">
                <a:solidFill>
                  <a:srgbClr val="465066"/>
                </a:solidFill>
                <a:latin typeface="Times New Roman"/>
                <a:cs typeface="Times New Roman"/>
              </a:rPr>
              <a:t>ti</a:t>
            </a:r>
            <a:r>
              <a:rPr sz="2100" spc="-50" dirty="0">
                <a:solidFill>
                  <a:srgbClr val="333F49"/>
                </a:solidFill>
                <a:latin typeface="Times New Roman"/>
                <a:cs typeface="Times New Roman"/>
              </a:rPr>
              <a:t>on</a:t>
            </a:r>
            <a:endParaRPr sz="2100">
              <a:latin typeface="Times New Roman"/>
              <a:cs typeface="Times New Roman"/>
            </a:endParaRPr>
          </a:p>
          <a:p>
            <a:pPr marL="121920" marR="4836795" indent="-91440">
              <a:lnSpc>
                <a:spcPts val="2270"/>
              </a:lnSpc>
              <a:spcBef>
                <a:spcPts val="225"/>
              </a:spcBef>
              <a:tabLst>
                <a:tab pos="433070" algn="l"/>
                <a:tab pos="1406525" algn="l"/>
              </a:tabLst>
            </a:pPr>
            <a:r>
              <a:rPr sz="2100" spc="-130" dirty="0">
                <a:solidFill>
                  <a:srgbClr val="465066"/>
                </a:solidFill>
                <a:latin typeface="Times New Roman"/>
                <a:cs typeface="Times New Roman"/>
              </a:rPr>
              <a:t>S</a:t>
            </a:r>
            <a:r>
              <a:rPr sz="2100" spc="-25" dirty="0">
                <a:solidFill>
                  <a:srgbClr val="465066"/>
                </a:solidFill>
                <a:latin typeface="Times New Roman"/>
                <a:cs typeface="Times New Roman"/>
              </a:rPr>
              <a:t>c</a:t>
            </a:r>
            <a:r>
              <a:rPr sz="2100" dirty="0">
                <a:solidFill>
                  <a:srgbClr val="465066"/>
                </a:solidFill>
                <a:latin typeface="Times New Roman"/>
                <a:cs typeface="Times New Roman"/>
              </a:rPr>
              <a:t>	</a:t>
            </a:r>
            <a:r>
              <a:rPr sz="2200" spc="-35" dirty="0">
                <a:solidFill>
                  <a:srgbClr val="333F49"/>
                </a:solidFill>
                <a:latin typeface="Times New Roman"/>
                <a:cs typeface="Times New Roman"/>
              </a:rPr>
              <a:t>a</a:t>
            </a:r>
            <a:r>
              <a:rPr sz="2200" spc="190" dirty="0">
                <a:solidFill>
                  <a:srgbClr val="333F49"/>
                </a:solidFill>
                <a:latin typeface="Times New Roman"/>
                <a:cs typeface="Times New Roman"/>
              </a:rPr>
              <a:t>r</a:t>
            </a:r>
            <a:r>
              <a:rPr sz="2100" spc="-85" dirty="0">
                <a:solidFill>
                  <a:srgbClr val="333F49"/>
                </a:solidFill>
                <a:latin typeface="Times New Roman"/>
                <a:cs typeface="Times New Roman"/>
              </a:rPr>
              <a:t>pa</a:t>
            </a:r>
            <a:r>
              <a:rPr sz="2100" spc="245" dirty="0">
                <a:solidFill>
                  <a:srgbClr val="333F49"/>
                </a:solidFill>
                <a:latin typeface="Times New Roman"/>
                <a:cs typeface="Times New Roman"/>
              </a:rPr>
              <a:t> </a:t>
            </a:r>
            <a:r>
              <a:rPr sz="2100" spc="-105" dirty="0">
                <a:solidFill>
                  <a:srgbClr val="465066"/>
                </a:solidFill>
                <a:latin typeface="Times New Roman"/>
                <a:cs typeface="Times New Roman"/>
              </a:rPr>
              <a:t>h</a:t>
            </a:r>
            <a:r>
              <a:rPr sz="2100" spc="-175" dirty="0">
                <a:solidFill>
                  <a:srgbClr val="465066"/>
                </a:solidFill>
                <a:latin typeface="Times New Roman"/>
                <a:cs typeface="Times New Roman"/>
              </a:rPr>
              <a:t> </a:t>
            </a:r>
            <a:r>
              <a:rPr sz="2100" spc="-80" dirty="0">
                <a:solidFill>
                  <a:srgbClr val="333F49"/>
                </a:solidFill>
                <a:latin typeface="Times New Roman"/>
                <a:cs typeface="Times New Roman"/>
              </a:rPr>
              <a:t>ave</a:t>
            </a:r>
            <a:r>
              <a:rPr sz="2100" spc="-145" dirty="0">
                <a:solidFill>
                  <a:srgbClr val="333F49"/>
                </a:solidFill>
                <a:latin typeface="Times New Roman"/>
                <a:cs typeface="Times New Roman"/>
              </a:rPr>
              <a:t>r</a:t>
            </a:r>
            <a:r>
              <a:rPr sz="2100" spc="650" dirty="0">
                <a:solidFill>
                  <a:srgbClr val="465066"/>
                </a:solidFill>
                <a:latin typeface="Times New Roman"/>
                <a:cs typeface="Times New Roman"/>
              </a:rPr>
              <a:t>-</a:t>
            </a:r>
            <a:r>
              <a:rPr sz="2100" spc="135" dirty="0">
                <a:solidFill>
                  <a:srgbClr val="465066"/>
                </a:solidFill>
                <a:latin typeface="Times New Roman"/>
                <a:cs typeface="Times New Roman"/>
              </a:rPr>
              <a:t>,</a:t>
            </a:r>
            <a:r>
              <a:rPr sz="2100" spc="-225" dirty="0">
                <a:solidFill>
                  <a:srgbClr val="465066"/>
                </a:solidFill>
                <a:latin typeface="Times New Roman"/>
                <a:cs typeface="Times New Roman"/>
              </a:rPr>
              <a:t>i</a:t>
            </a:r>
            <a:r>
              <a:rPr sz="2100" spc="-10" dirty="0">
                <a:solidFill>
                  <a:srgbClr val="333F49"/>
                </a:solidFill>
                <a:latin typeface="Times New Roman"/>
                <a:cs typeface="Times New Roman"/>
              </a:rPr>
              <a:t>n</a:t>
            </a:r>
            <a:r>
              <a:rPr sz="2100" spc="5" dirty="0">
                <a:solidFill>
                  <a:srgbClr val="465066"/>
                </a:solidFill>
                <a:latin typeface="Times New Roman"/>
                <a:cs typeface="Times New Roman"/>
              </a:rPr>
              <a:t>g  </a:t>
            </a:r>
            <a:r>
              <a:rPr sz="2100" spc="35" dirty="0">
                <a:solidFill>
                  <a:srgbClr val="465066"/>
                </a:solidFill>
                <a:latin typeface="Times New Roman"/>
                <a:cs typeface="Times New Roman"/>
              </a:rPr>
              <a:t>ub</a:t>
            </a:r>
            <a:r>
              <a:rPr sz="2100" spc="35" dirty="0">
                <a:solidFill>
                  <a:srgbClr val="333F49"/>
                </a:solidFill>
                <a:latin typeface="Times New Roman"/>
                <a:cs typeface="Times New Roman"/>
              </a:rPr>
              <a:t>e	</a:t>
            </a:r>
            <a:r>
              <a:rPr sz="2100" spc="-90" dirty="0">
                <a:solidFill>
                  <a:srgbClr val="465066"/>
                </a:solidFill>
                <a:latin typeface="Times New Roman"/>
                <a:cs typeface="Times New Roman"/>
              </a:rPr>
              <a:t>l</a:t>
            </a:r>
            <a:r>
              <a:rPr sz="2100" spc="-90" dirty="0">
                <a:solidFill>
                  <a:srgbClr val="333F49"/>
                </a:solidFill>
                <a:latin typeface="Times New Roman"/>
                <a:cs typeface="Times New Roman"/>
              </a:rPr>
              <a:t>on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039"/>
              </a:lnSpc>
            </a:pPr>
            <a:r>
              <a:rPr sz="1300" spc="165" dirty="0">
                <a:solidFill>
                  <a:srgbClr val="465066"/>
                </a:solidFill>
                <a:latin typeface="Arial"/>
                <a:cs typeface="Arial"/>
              </a:rPr>
              <a:t>1</a:t>
            </a:r>
            <a:r>
              <a:rPr sz="1300" spc="-175" dirty="0">
                <a:solidFill>
                  <a:srgbClr val="465066"/>
                </a:solidFill>
                <a:latin typeface="Arial"/>
                <a:cs typeface="Arial"/>
              </a:rPr>
              <a:t>1</a:t>
            </a:r>
            <a:r>
              <a:rPr sz="1300" spc="110" dirty="0">
                <a:solidFill>
                  <a:srgbClr val="465066"/>
                </a:solidFill>
                <a:latin typeface="Arial"/>
                <a:cs typeface="Arial"/>
              </a:rPr>
              <a:t>K</a:t>
            </a:r>
            <a:r>
              <a:rPr sz="1300" spc="-190" dirty="0">
                <a:solidFill>
                  <a:srgbClr val="465066"/>
                </a:solidFill>
                <a:latin typeface="Arial"/>
                <a:cs typeface="Arial"/>
              </a:rPr>
              <a:t>l</a:t>
            </a:r>
            <a:r>
              <a:rPr sz="1300" spc="130" dirty="0">
                <a:solidFill>
                  <a:srgbClr val="465066"/>
                </a:solidFill>
                <a:latin typeface="Arial"/>
                <a:cs typeface="Arial"/>
              </a:rPr>
              <a:t>lD</a:t>
            </a:r>
            <a:r>
              <a:rPr sz="1300" spc="-204" dirty="0">
                <a:solidFill>
                  <a:srgbClr val="465066"/>
                </a:solidFill>
                <a:latin typeface="Arial"/>
                <a:cs typeface="Arial"/>
              </a:rPr>
              <a:t> </a:t>
            </a:r>
            <a:r>
              <a:rPr sz="2200" spc="-459" dirty="0">
                <a:solidFill>
                  <a:srgbClr val="465066"/>
                </a:solidFill>
                <a:latin typeface="Times New Roman"/>
                <a:cs typeface="Times New Roman"/>
              </a:rPr>
              <a:t>R</a:t>
            </a:r>
            <a:r>
              <a:rPr sz="2200" spc="-295" dirty="0">
                <a:solidFill>
                  <a:srgbClr val="333F49"/>
                </a:solidFill>
                <a:latin typeface="Times New Roman"/>
                <a:cs typeface="Times New Roman"/>
              </a:rPr>
              <a:t>.,.,...</a:t>
            </a:r>
            <a:r>
              <a:rPr sz="2200" spc="-540" dirty="0">
                <a:solidFill>
                  <a:srgbClr val="333F49"/>
                </a:solidFill>
                <a:latin typeface="Times New Roman"/>
                <a:cs typeface="Times New Roman"/>
              </a:rPr>
              <a:t>_</a:t>
            </a:r>
            <a:r>
              <a:rPr sz="2200" spc="-545" dirty="0">
                <a:solidFill>
                  <a:srgbClr val="7B70AF"/>
                </a:solidFill>
                <a:latin typeface="Times New Roman"/>
                <a:cs typeface="Times New Roman"/>
              </a:rPr>
              <a:t>c</a:t>
            </a:r>
            <a:r>
              <a:rPr sz="2200" spc="-245" dirty="0">
                <a:solidFill>
                  <a:srgbClr val="465066"/>
                </a:solidFill>
                <a:latin typeface="Times New Roman"/>
                <a:cs typeface="Times New Roman"/>
              </a:rPr>
              <a:t>r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3" y="483609"/>
            <a:ext cx="8740140" cy="5901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070"/>
              </a:lnSpc>
              <a:buFont typeface="Arial"/>
              <a:buChar char="•"/>
              <a:tabLst>
                <a:tab pos="355600" algn="l"/>
                <a:tab pos="6003290" algn="l"/>
              </a:tabLst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The incident solar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3200" i="1" spc="-1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150" i="1" spc="-15" baseline="-21164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↓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is the sum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direct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diffuse</a:t>
            </a:r>
            <a:r>
              <a:rPr sz="32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solar</a:t>
            </a:r>
            <a:r>
              <a:rPr sz="3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radiation.	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It</a:t>
            </a:r>
            <a:r>
              <a:rPr sz="32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has</a:t>
            </a:r>
            <a:r>
              <a:rPr sz="32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 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pronounced diurnal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seasonal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variation,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is  also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strongly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affected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by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clouds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. The outgoing 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short-wave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solar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is the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part 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reflected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by 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3200" i="1" spc="-1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150" i="1" spc="-15" baseline="-21164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↑=</a:t>
            </a:r>
            <a:r>
              <a:rPr sz="3200" i="1" spc="-1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150" i="1" spc="-15" baseline="-21164" dirty="0">
                <a:solidFill>
                  <a:srgbClr val="001F5F"/>
                </a:solidFill>
                <a:latin typeface="Calibri"/>
                <a:cs typeface="Calibri"/>
              </a:rPr>
              <a:t>sfc</a:t>
            </a:r>
            <a:r>
              <a:rPr sz="3200" i="1" spc="-1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150" i="1" spc="-15" baseline="-21164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↓, where </a:t>
            </a:r>
            <a:r>
              <a:rPr sz="3200" i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150" i="1" spc="-7" baseline="-21164" dirty="0">
                <a:solidFill>
                  <a:srgbClr val="001F5F"/>
                </a:solidFill>
                <a:latin typeface="Calibri"/>
                <a:cs typeface="Calibri"/>
              </a:rPr>
              <a:t>sfc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is the 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albedo so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that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the net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short-wave 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radiation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is:</a:t>
            </a:r>
            <a:endParaRPr sz="3200">
              <a:latin typeface="Calibri"/>
              <a:cs typeface="Calibri"/>
            </a:endParaRPr>
          </a:p>
          <a:p>
            <a:pPr marL="2679700">
              <a:lnSpc>
                <a:spcPct val="100000"/>
              </a:lnSpc>
              <a:spcBef>
                <a:spcPts val="25"/>
              </a:spcBef>
              <a:tabLst>
                <a:tab pos="3702050" algn="l"/>
              </a:tabLst>
            </a:pPr>
            <a:r>
              <a:rPr sz="3200" i="1" spc="-1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150" i="1" spc="-15" baseline="-21164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3150" i="1" spc="390" baseline="-2116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=	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(1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200" i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150" i="1" spc="-7" baseline="-21164" dirty="0">
                <a:solidFill>
                  <a:srgbClr val="001F5F"/>
                </a:solidFill>
                <a:latin typeface="Calibri"/>
                <a:cs typeface="Calibri"/>
              </a:rPr>
              <a:t>sfc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32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150" i="1" spc="-15" baseline="-21164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↓</a:t>
            </a:r>
            <a:endParaRPr sz="3200">
              <a:latin typeface="Calibri"/>
              <a:cs typeface="Calibri"/>
            </a:endParaRPr>
          </a:p>
          <a:p>
            <a:pPr marL="355600" marR="43815" indent="-342900">
              <a:lnSpc>
                <a:spcPct val="78500"/>
              </a:lnSpc>
              <a:spcBef>
                <a:spcPts val="82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The outgoing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long-wave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3200" i="1" spc="-2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150" i="1" spc="-37" baseline="-21164" dirty="0">
                <a:solidFill>
                  <a:srgbClr val="001F5F"/>
                </a:solidFill>
                <a:latin typeface="Calibri"/>
                <a:cs typeface="Calibri"/>
              </a:rPr>
              <a:t>LW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↑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given by 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Stefan-Boltzmann </a:t>
            </a:r>
            <a:r>
              <a:rPr sz="3200" spc="-75" dirty="0">
                <a:solidFill>
                  <a:srgbClr val="001F5F"/>
                </a:solidFill>
                <a:latin typeface="Calibri"/>
                <a:cs typeface="Calibri"/>
              </a:rPr>
              <a:t>law,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assuming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given 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emissivity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є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earth’s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surface</a:t>
            </a:r>
            <a:r>
              <a:rPr sz="3600" i="1" spc="-1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  <a:p>
            <a:pPr marL="355600" marR="207010" indent="-342900">
              <a:lnSpc>
                <a:spcPts val="3170"/>
              </a:lnSpc>
              <a:spcBef>
                <a:spcPts val="1060"/>
              </a:spcBef>
              <a:buSzPct val="112500"/>
              <a:buFont typeface="Arial"/>
              <a:buChar char="•"/>
              <a:tabLst>
                <a:tab pos="459740" algn="l"/>
              </a:tabLst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The net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flux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is then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given  by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5995" y="6351013"/>
            <a:ext cx="4758055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150" i="1" spc="-7" baseline="25132" dirty="0">
                <a:solidFill>
                  <a:srgbClr val="001F5F"/>
                </a:solidFill>
                <a:latin typeface="Calibri"/>
                <a:cs typeface="Calibri"/>
              </a:rPr>
              <a:t>sfc</a:t>
            </a:r>
            <a:r>
              <a:rPr sz="3150" i="1" spc="-7" baseline="-21164" dirty="0">
                <a:solidFill>
                  <a:srgbClr val="001F5F"/>
                </a:solidFill>
                <a:latin typeface="Calibri"/>
                <a:cs typeface="Calibri"/>
              </a:rPr>
              <a:t>rad 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3200" i="1" spc="-1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150" i="1" spc="-15" baseline="-21164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↓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(1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200" i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150" i="1" spc="-7" baseline="-21164" dirty="0">
                <a:solidFill>
                  <a:srgbClr val="001F5F"/>
                </a:solidFill>
                <a:latin typeface="Calibri"/>
                <a:cs typeface="Calibri"/>
              </a:rPr>
              <a:t>sfc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3200" spc="-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i="1" spc="5" dirty="0">
                <a:solidFill>
                  <a:srgbClr val="001F5F"/>
                </a:solidFill>
                <a:latin typeface="Calibri"/>
                <a:cs typeface="Calibri"/>
              </a:rPr>
              <a:t>σєT</a:t>
            </a:r>
            <a:r>
              <a:rPr sz="3150" i="1" spc="7" baseline="25132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sz="3150" baseline="25132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8013" y="6591296"/>
            <a:ext cx="321310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i="1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00" i="1" spc="-3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00" i="1" spc="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5108" y="6351013"/>
            <a:ext cx="1215390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i="1" spc="-2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150" i="1" spc="-37" baseline="-21164" dirty="0">
                <a:solidFill>
                  <a:srgbClr val="001F5F"/>
                </a:solidFill>
                <a:latin typeface="Calibri"/>
                <a:cs typeface="Calibri"/>
              </a:rPr>
              <a:t>LW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↓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7055" y="1097280"/>
            <a:ext cx="3012948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9041" y="1110996"/>
            <a:ext cx="0" cy="5888990"/>
          </a:xfrm>
          <a:custGeom>
            <a:avLst/>
            <a:gdLst/>
            <a:ahLst/>
            <a:cxnLst/>
            <a:rect l="l" t="t" r="r" b="b"/>
            <a:pathLst>
              <a:path h="5888990">
                <a:moveTo>
                  <a:pt x="0" y="5888735"/>
                </a:moveTo>
                <a:lnTo>
                  <a:pt x="0" y="0"/>
                </a:lnTo>
              </a:path>
            </a:pathLst>
          </a:custGeom>
          <a:ln w="41148">
            <a:solidFill>
              <a:srgbClr val="4B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76588" y="1110996"/>
            <a:ext cx="0" cy="5888990"/>
          </a:xfrm>
          <a:custGeom>
            <a:avLst/>
            <a:gdLst/>
            <a:ahLst/>
            <a:cxnLst/>
            <a:rect l="l" t="t" r="r" b="b"/>
            <a:pathLst>
              <a:path h="5888990">
                <a:moveTo>
                  <a:pt x="0" y="5888735"/>
                </a:moveTo>
                <a:lnTo>
                  <a:pt x="0" y="0"/>
                </a:lnTo>
              </a:path>
            </a:pathLst>
          </a:custGeom>
          <a:ln w="41148">
            <a:solidFill>
              <a:srgbClr val="4B6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8467" y="1133855"/>
            <a:ext cx="2432685" cy="0"/>
          </a:xfrm>
          <a:custGeom>
            <a:avLst/>
            <a:gdLst/>
            <a:ahLst/>
            <a:cxnLst/>
            <a:rect l="l" t="t" r="r" b="b"/>
            <a:pathLst>
              <a:path w="2432685">
                <a:moveTo>
                  <a:pt x="0" y="0"/>
                </a:moveTo>
                <a:lnTo>
                  <a:pt x="2432304" y="0"/>
                </a:lnTo>
              </a:path>
            </a:pathLst>
          </a:custGeom>
          <a:ln w="45720">
            <a:solidFill>
              <a:srgbClr val="4B6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8467" y="6983730"/>
            <a:ext cx="7840980" cy="0"/>
          </a:xfrm>
          <a:custGeom>
            <a:avLst/>
            <a:gdLst/>
            <a:ahLst/>
            <a:cxnLst/>
            <a:rect l="l" t="t" r="r" b="b"/>
            <a:pathLst>
              <a:path w="7840980">
                <a:moveTo>
                  <a:pt x="0" y="0"/>
                </a:moveTo>
                <a:lnTo>
                  <a:pt x="7840980" y="0"/>
                </a:lnTo>
              </a:path>
            </a:pathLst>
          </a:custGeom>
          <a:ln w="32004">
            <a:solidFill>
              <a:srgbClr val="6090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29816" y="1820671"/>
            <a:ext cx="7074534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745" indent="-233045">
              <a:lnSpc>
                <a:spcPct val="100000"/>
              </a:lnSpc>
              <a:buClr>
                <a:srgbClr val="0F771F"/>
              </a:buClr>
              <a:buChar char="•"/>
              <a:tabLst>
                <a:tab pos="246379" algn="l"/>
              </a:tabLst>
            </a:pPr>
            <a:r>
              <a:rPr sz="1550" spc="-5" dirty="0">
                <a:solidFill>
                  <a:srgbClr val="314459"/>
                </a:solidFill>
                <a:latin typeface="Arial"/>
                <a:cs typeface="Arial"/>
              </a:rPr>
              <a:t>These</a:t>
            </a:r>
            <a:r>
              <a:rPr sz="1550" spc="-200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314459"/>
                </a:solidFill>
                <a:latin typeface="Arial"/>
                <a:cs typeface="Arial"/>
              </a:rPr>
              <a:t>errors</a:t>
            </a:r>
            <a:r>
              <a:rPr sz="1650" spc="-204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314459"/>
                </a:solidFill>
                <a:latin typeface="Arial"/>
                <a:cs typeface="Arial"/>
              </a:rPr>
              <a:t>are</a:t>
            </a:r>
            <a:r>
              <a:rPr sz="1550" spc="-270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550" spc="100" dirty="0">
                <a:solidFill>
                  <a:srgbClr val="314459"/>
                </a:solidFill>
                <a:latin typeface="Arial"/>
                <a:cs typeface="Arial"/>
              </a:rPr>
              <a:t>not</a:t>
            </a:r>
            <a:r>
              <a:rPr sz="1550" spc="-260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550" spc="110" dirty="0">
                <a:solidFill>
                  <a:srgbClr val="314459"/>
                </a:solidFill>
                <a:latin typeface="Arial"/>
                <a:cs typeface="Arial"/>
              </a:rPr>
              <a:t>trivia</a:t>
            </a:r>
            <a:r>
              <a:rPr sz="1550" spc="110" dirty="0">
                <a:solidFill>
                  <a:srgbClr val="496685"/>
                </a:solidFill>
                <a:latin typeface="Arial"/>
                <a:cs typeface="Arial"/>
              </a:rPr>
              <a:t>l</a:t>
            </a:r>
            <a:r>
              <a:rPr sz="1550" spc="110" dirty="0">
                <a:solidFill>
                  <a:srgbClr val="243342"/>
                </a:solidFill>
                <a:latin typeface="Arial"/>
                <a:cs typeface="Arial"/>
              </a:rPr>
              <a:t>-</a:t>
            </a:r>
            <a:r>
              <a:rPr sz="1550" spc="-280" dirty="0">
                <a:solidFill>
                  <a:srgbClr val="243342"/>
                </a:solidFill>
                <a:latin typeface="Arial"/>
                <a:cs typeface="Arial"/>
              </a:rPr>
              <a:t> </a:t>
            </a:r>
            <a:r>
              <a:rPr sz="1550" spc="100" dirty="0">
                <a:solidFill>
                  <a:srgbClr val="314459"/>
                </a:solidFill>
                <a:latin typeface="Arial"/>
                <a:cs typeface="Arial"/>
              </a:rPr>
              <a:t>they</a:t>
            </a:r>
            <a:r>
              <a:rPr sz="1550" spc="-170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314459"/>
                </a:solidFill>
                <a:latin typeface="Arial"/>
                <a:cs typeface="Arial"/>
              </a:rPr>
              <a:t>may</a:t>
            </a:r>
            <a:r>
              <a:rPr sz="1650" spc="-250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314459"/>
                </a:solidFill>
                <a:latin typeface="Arial"/>
                <a:cs typeface="Arial"/>
              </a:rPr>
              <a:t>combine</a:t>
            </a:r>
            <a:r>
              <a:rPr sz="1550" spc="-225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550" spc="85" dirty="0">
                <a:solidFill>
                  <a:srgbClr val="3F546B"/>
                </a:solidFill>
                <a:latin typeface="Arial"/>
                <a:cs typeface="Arial"/>
              </a:rPr>
              <a:t>to</a:t>
            </a:r>
            <a:r>
              <a:rPr sz="1650" spc="85" dirty="0">
                <a:solidFill>
                  <a:srgbClr val="314459"/>
                </a:solidFill>
                <a:latin typeface="Arial"/>
                <a:cs typeface="Arial"/>
              </a:rPr>
              <a:t>over</a:t>
            </a:r>
            <a:r>
              <a:rPr sz="1650" spc="-310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314459"/>
                </a:solidFill>
                <a:latin typeface="Arial"/>
                <a:cs typeface="Arial"/>
              </a:rPr>
              <a:t>10o%</a:t>
            </a:r>
            <a:r>
              <a:rPr sz="1550" spc="-280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314459"/>
                </a:solidFill>
                <a:latin typeface="Times New Roman"/>
                <a:cs typeface="Times New Roman"/>
              </a:rPr>
              <a:t>of</a:t>
            </a:r>
            <a:r>
              <a:rPr sz="1900" spc="-200" dirty="0">
                <a:solidFill>
                  <a:srgbClr val="314459"/>
                </a:solidFill>
                <a:latin typeface="Times New Roman"/>
                <a:cs typeface="Times New Roman"/>
              </a:rPr>
              <a:t> </a:t>
            </a:r>
            <a:r>
              <a:rPr sz="1550" spc="114" dirty="0">
                <a:solidFill>
                  <a:srgbClr val="314459"/>
                </a:solidFill>
                <a:latin typeface="Arial"/>
                <a:cs typeface="Arial"/>
              </a:rPr>
              <a:t>the</a:t>
            </a:r>
            <a:r>
              <a:rPr sz="1550" spc="-195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3F546B"/>
                </a:solidFill>
                <a:latin typeface="Arial"/>
                <a:cs typeface="Arial"/>
              </a:rPr>
              <a:t>flux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245745" indent="-233045">
              <a:lnSpc>
                <a:spcPct val="100000"/>
              </a:lnSpc>
              <a:buClr>
                <a:srgbClr val="0F771F"/>
              </a:buClr>
              <a:buChar char="•"/>
              <a:tabLst>
                <a:tab pos="246379" algn="l"/>
              </a:tabLst>
            </a:pPr>
            <a:r>
              <a:rPr sz="1650" spc="-30" dirty="0">
                <a:solidFill>
                  <a:srgbClr val="314459"/>
                </a:solidFill>
                <a:latin typeface="Arial"/>
                <a:cs typeface="Arial"/>
              </a:rPr>
              <a:t>To</a:t>
            </a:r>
            <a:r>
              <a:rPr sz="1650" spc="-229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314459"/>
                </a:solidFill>
                <a:latin typeface="Arial"/>
                <a:cs typeface="Arial"/>
              </a:rPr>
              <a:t>m</a:t>
            </a:r>
            <a:r>
              <a:rPr sz="1650" spc="45" dirty="0">
                <a:solidFill>
                  <a:srgbClr val="496685"/>
                </a:solidFill>
                <a:latin typeface="Arial"/>
                <a:cs typeface="Arial"/>
              </a:rPr>
              <a:t>i</a:t>
            </a:r>
            <a:r>
              <a:rPr sz="1650" spc="45" dirty="0">
                <a:solidFill>
                  <a:srgbClr val="314459"/>
                </a:solidFill>
                <a:latin typeface="Arial"/>
                <a:cs typeface="Arial"/>
              </a:rPr>
              <a:t>nim</a:t>
            </a:r>
            <a:r>
              <a:rPr sz="1650" spc="45" dirty="0">
                <a:solidFill>
                  <a:srgbClr val="496685"/>
                </a:solidFill>
                <a:latin typeface="Arial"/>
                <a:cs typeface="Arial"/>
              </a:rPr>
              <a:t>i</a:t>
            </a:r>
            <a:r>
              <a:rPr sz="1650" spc="45" dirty="0">
                <a:solidFill>
                  <a:srgbClr val="314459"/>
                </a:solidFill>
                <a:latin typeface="Arial"/>
                <a:cs typeface="Arial"/>
              </a:rPr>
              <a:t>ze</a:t>
            </a:r>
            <a:r>
              <a:rPr sz="1650" spc="-185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314459"/>
                </a:solidFill>
                <a:latin typeface="Arial"/>
                <a:cs typeface="Arial"/>
              </a:rPr>
              <a:t>or</a:t>
            </a:r>
            <a:r>
              <a:rPr sz="1550" spc="-175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314459"/>
                </a:solidFill>
                <a:latin typeface="Arial"/>
                <a:cs typeface="Arial"/>
              </a:rPr>
              <a:t>avo</a:t>
            </a:r>
            <a:r>
              <a:rPr sz="1650" spc="10" dirty="0">
                <a:solidFill>
                  <a:srgbClr val="496685"/>
                </a:solidFill>
                <a:latin typeface="Arial"/>
                <a:cs typeface="Arial"/>
              </a:rPr>
              <a:t>i</a:t>
            </a:r>
            <a:r>
              <a:rPr sz="1650" spc="10" dirty="0">
                <a:solidFill>
                  <a:srgbClr val="3F546B"/>
                </a:solidFill>
                <a:latin typeface="Arial"/>
                <a:cs typeface="Arial"/>
              </a:rPr>
              <a:t>d</a:t>
            </a:r>
            <a:r>
              <a:rPr sz="1650" spc="-260" dirty="0">
                <a:solidFill>
                  <a:srgbClr val="3F546B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314459"/>
                </a:solidFill>
                <a:latin typeface="Arial"/>
                <a:cs typeface="Arial"/>
              </a:rPr>
              <a:t>such</a:t>
            </a:r>
            <a:r>
              <a:rPr sz="1650" spc="-225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314459"/>
                </a:solidFill>
                <a:latin typeface="Arial"/>
                <a:cs typeface="Arial"/>
              </a:rPr>
              <a:t>errors</a:t>
            </a:r>
            <a:r>
              <a:rPr sz="1650" spc="-160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314459"/>
                </a:solidFill>
                <a:latin typeface="Arial"/>
                <a:cs typeface="Arial"/>
              </a:rPr>
              <a:t>a</a:t>
            </a:r>
            <a:r>
              <a:rPr sz="1650" spc="-170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314459"/>
                </a:solidFill>
                <a:latin typeface="Arial"/>
                <a:cs typeface="Arial"/>
              </a:rPr>
              <a:t>number</a:t>
            </a:r>
            <a:r>
              <a:rPr sz="1650" spc="-245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243342"/>
                </a:solidFill>
                <a:latin typeface="Arial"/>
                <a:cs typeface="Arial"/>
              </a:rPr>
              <a:t>o</a:t>
            </a:r>
            <a:r>
              <a:rPr sz="1650" spc="45" dirty="0">
                <a:solidFill>
                  <a:srgbClr val="3F546B"/>
                </a:solidFill>
                <a:latin typeface="Arial"/>
                <a:cs typeface="Arial"/>
              </a:rPr>
              <a:t>f</a:t>
            </a:r>
            <a:r>
              <a:rPr sz="1650" spc="-180" dirty="0">
                <a:solidFill>
                  <a:srgbClr val="3F546B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314459"/>
                </a:solidFill>
                <a:latin typeface="Arial"/>
                <a:cs typeface="Arial"/>
              </a:rPr>
              <a:t>procedures</a:t>
            </a:r>
            <a:r>
              <a:rPr sz="1650" spc="-215" dirty="0">
                <a:solidFill>
                  <a:srgbClr val="314459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314459"/>
                </a:solidFill>
                <a:latin typeface="Arial"/>
                <a:cs typeface="Arial"/>
              </a:rPr>
              <a:t>cou</a:t>
            </a:r>
            <a:r>
              <a:rPr sz="1650" spc="10" dirty="0">
                <a:solidFill>
                  <a:srgbClr val="496685"/>
                </a:solidFill>
                <a:latin typeface="Arial"/>
                <a:cs typeface="Arial"/>
              </a:rPr>
              <a:t>l</a:t>
            </a:r>
            <a:r>
              <a:rPr sz="1650" spc="10" dirty="0">
                <a:solidFill>
                  <a:srgbClr val="3F546B"/>
                </a:solidFill>
                <a:latin typeface="Arial"/>
                <a:cs typeface="Arial"/>
              </a:rPr>
              <a:t>d</a:t>
            </a:r>
            <a:r>
              <a:rPr sz="1650" spc="-200" dirty="0">
                <a:solidFill>
                  <a:srgbClr val="3F546B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243342"/>
                </a:solidFill>
                <a:latin typeface="Arial"/>
                <a:cs typeface="Arial"/>
              </a:rPr>
              <a:t>be</a:t>
            </a:r>
            <a:r>
              <a:rPr sz="1650" spc="-225" dirty="0">
                <a:solidFill>
                  <a:srgbClr val="243342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314459"/>
                </a:solidFill>
                <a:latin typeface="Arial"/>
                <a:cs typeface="Arial"/>
              </a:rPr>
              <a:t>performe</a:t>
            </a:r>
            <a:r>
              <a:rPr sz="1650" spc="-10" dirty="0">
                <a:solidFill>
                  <a:srgbClr val="161F28"/>
                </a:solidFill>
                <a:latin typeface="Arial"/>
                <a:cs typeface="Arial"/>
              </a:rPr>
              <a:t>d</a:t>
            </a:r>
            <a:endParaRPr sz="165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736342" y="2880360"/>
          <a:ext cx="5573395" cy="3840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9735"/>
                <a:gridCol w="1728216"/>
                <a:gridCol w="1314450"/>
              </a:tblGrid>
              <a:tr h="603504">
                <a:tc gridSpan="3">
                  <a:txBody>
                    <a:bodyPr/>
                    <a:lstStyle/>
                    <a:p>
                      <a:pPr marL="4583430" marR="107314" indent="-3872865">
                        <a:lnSpc>
                          <a:spcPts val="2160"/>
                        </a:lnSpc>
                        <a:spcBef>
                          <a:spcPts val="70"/>
                        </a:spcBef>
                        <a:tabLst>
                          <a:tab pos="2708275" algn="l"/>
                          <a:tab pos="4304030" algn="l"/>
                        </a:tabLst>
                      </a:pPr>
                      <a:r>
                        <a:rPr sz="1350" dirty="0">
                          <a:solidFill>
                            <a:srgbClr val="85B1BC"/>
                          </a:solidFill>
                          <a:latin typeface="Arial"/>
                          <a:cs typeface="Arial"/>
                        </a:rPr>
                        <a:t>Errors</a:t>
                      </a:r>
                      <a:r>
                        <a:rPr sz="1350" spc="-165" dirty="0">
                          <a:solidFill>
                            <a:srgbClr val="85B1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85B1BC"/>
                          </a:solidFill>
                          <a:latin typeface="Arial"/>
                          <a:cs typeface="Arial"/>
                        </a:rPr>
                        <a:t>due</a:t>
                      </a:r>
                      <a:r>
                        <a:rPr sz="1350" spc="-80" dirty="0">
                          <a:solidFill>
                            <a:srgbClr val="85B1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85B1BC"/>
                          </a:solidFill>
                          <a:latin typeface="Arial"/>
                          <a:cs typeface="Arial"/>
                        </a:rPr>
                        <a:t>to	</a:t>
                      </a:r>
                      <a:r>
                        <a:rPr sz="2025" baseline="2057" dirty="0">
                          <a:solidFill>
                            <a:srgbClr val="85B1BC"/>
                          </a:solidFill>
                          <a:latin typeface="Arial"/>
                          <a:cs typeface="Arial"/>
                        </a:rPr>
                        <a:t>Affected</a:t>
                      </a:r>
                      <a:r>
                        <a:rPr sz="2025" spc="-15" baseline="2057" dirty="0">
                          <a:solidFill>
                            <a:srgbClr val="85B1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25" baseline="2057" dirty="0">
                          <a:solidFill>
                            <a:srgbClr val="85B1BC"/>
                          </a:solidFill>
                          <a:latin typeface="Arial"/>
                          <a:cs typeface="Arial"/>
                        </a:rPr>
                        <a:t>fluxes	Approximate  </a:t>
                      </a:r>
                      <a:r>
                        <a:rPr sz="1350" spc="-5" dirty="0">
                          <a:solidFill>
                            <a:srgbClr val="85B1BC"/>
                          </a:solidFill>
                          <a:latin typeface="Arial"/>
                          <a:cs typeface="Arial"/>
                        </a:rPr>
                        <a:t>Range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3">
                      <a:solidFill>
                        <a:srgbClr val="080C0F"/>
                      </a:solidFill>
                      <a:prstDash val="solid"/>
                    </a:lnL>
                    <a:lnR w="54863">
                      <a:solidFill>
                        <a:srgbClr val="033808"/>
                      </a:solidFill>
                      <a:prstDash val="solid"/>
                    </a:lnR>
                    <a:lnT w="22859">
                      <a:solidFill>
                        <a:srgbClr val="0C0F13"/>
                      </a:solidFill>
                      <a:prstDash val="solid"/>
                    </a:lnT>
                    <a:lnB w="32004">
                      <a:solidFill>
                        <a:srgbClr val="0C481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461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15" dirty="0">
                          <a:solidFill>
                            <a:srgbClr val="243342"/>
                          </a:solidFill>
                          <a:latin typeface="Arial"/>
                          <a:cs typeface="Arial"/>
                        </a:rPr>
                        <a:t>Fr</a:t>
                      </a:r>
                      <a:r>
                        <a:rPr sz="1200" spc="1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equency</a:t>
                      </a:r>
                      <a:r>
                        <a:rPr sz="1200" spc="-140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response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3">
                      <a:solidFill>
                        <a:srgbClr val="080C0F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32004">
                      <a:solidFill>
                        <a:srgbClr val="0C4813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50" spc="1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all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32004">
                      <a:solidFill>
                        <a:srgbClr val="0C4813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10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300" spc="10" dirty="0">
                          <a:solidFill>
                            <a:srgbClr val="5E798E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10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30%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54863">
                      <a:solidFill>
                        <a:srgbClr val="033808"/>
                      </a:solidFill>
                      <a:prstDash val="solid"/>
                    </a:lnR>
                    <a:lnT w="32004">
                      <a:solidFill>
                        <a:srgbClr val="0C4813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2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sz="1200" spc="60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1200" spc="-140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45" dirty="0">
                          <a:solidFill>
                            <a:srgbClr val="5E798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50" spc="-4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ay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3">
                      <a:solidFill>
                        <a:srgbClr val="080C0F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3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all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spc="-65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50" spc="-65" dirty="0">
                          <a:solidFill>
                            <a:srgbClr val="5E798E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50" spc="-65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15%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32003">
                      <a:solidFill>
                        <a:srgbClr val="0C0F0F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50" spc="2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Sp</a:t>
                      </a:r>
                      <a:r>
                        <a:rPr sz="1250" spc="25" dirty="0">
                          <a:solidFill>
                            <a:srgbClr val="5E798E"/>
                          </a:solidFill>
                          <a:latin typeface="Arial"/>
                          <a:cs typeface="Arial"/>
                        </a:rPr>
                        <a:t>ik</a:t>
                      </a:r>
                      <a:r>
                        <a:rPr sz="1250" spc="2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es,</a:t>
                      </a:r>
                      <a:r>
                        <a:rPr sz="1250" spc="2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250" spc="-19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se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3">
                      <a:solidFill>
                        <a:srgbClr val="080C0F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3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all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300" spc="50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300" spc="50" dirty="0">
                          <a:solidFill>
                            <a:srgbClr val="5E798E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50" dirty="0">
                          <a:solidFill>
                            <a:srgbClr val="161F28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300" spc="50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5%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32003">
                      <a:solidFill>
                        <a:srgbClr val="0C0F0F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30" dirty="0">
                          <a:solidFill>
                            <a:srgbClr val="161F28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30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nlevele</a:t>
                      </a:r>
                      <a:r>
                        <a:rPr sz="1200" spc="30" dirty="0">
                          <a:solidFill>
                            <a:srgbClr val="24334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55" dirty="0">
                          <a:solidFill>
                            <a:srgbClr val="2433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0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mstrument/flow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3">
                      <a:solidFill>
                        <a:srgbClr val="080C0F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30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50" spc="1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all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30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10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300" spc="10" dirty="0">
                          <a:solidFill>
                            <a:srgbClr val="5E798E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10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25%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32003">
                      <a:solidFill>
                        <a:srgbClr val="0C0F0F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303"/>
                      </a:solidFill>
                      <a:prstDash val="solid"/>
                    </a:lnB>
                  </a:tcPr>
                </a:tc>
              </a:tr>
              <a:tr h="317753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2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Dens</a:t>
                      </a:r>
                      <a:r>
                        <a:rPr sz="1200" spc="25" dirty="0">
                          <a:solidFill>
                            <a:srgbClr val="496685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1200" spc="2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2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2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fluctuat</a:t>
                      </a:r>
                      <a:r>
                        <a:rPr sz="1250" spc="25" dirty="0">
                          <a:solidFill>
                            <a:srgbClr val="49668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50" spc="2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3">
                      <a:solidFill>
                        <a:srgbClr val="080C0F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3716">
                      <a:solidFill>
                        <a:srgbClr val="000303"/>
                      </a:solidFill>
                      <a:prstDash val="solid"/>
                    </a:lnT>
                    <a:lnB w="18288">
                      <a:solidFill>
                        <a:srgbClr val="1823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960"/>
                        </a:lnSpc>
                      </a:pPr>
                      <a:r>
                        <a:rPr sz="1250" spc="-4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H2</a:t>
                      </a:r>
                      <a:r>
                        <a:rPr sz="1250" spc="-45" dirty="0">
                          <a:solidFill>
                            <a:srgbClr val="243342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50" spc="-4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700" spc="-4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co&gt;'</a:t>
                      </a:r>
                      <a:r>
                        <a:rPr sz="1700" spc="-27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50" spc="-35" dirty="0">
                          <a:solidFill>
                            <a:srgbClr val="496685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250" spc="-3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..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3716">
                      <a:solidFill>
                        <a:srgbClr val="000303"/>
                      </a:solidFill>
                      <a:prstDash val="solid"/>
                    </a:lnT>
                    <a:lnB w="18288">
                      <a:solidFill>
                        <a:srgbClr val="1823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20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300" spc="20" dirty="0">
                          <a:solidFill>
                            <a:srgbClr val="496685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300" spc="20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50%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32003">
                      <a:solidFill>
                        <a:srgbClr val="0C0F0F"/>
                      </a:solidFill>
                      <a:prstDash val="solid"/>
                    </a:lnR>
                    <a:lnT w="13716">
                      <a:solidFill>
                        <a:srgbClr val="000303"/>
                      </a:solidFill>
                      <a:prstDash val="solid"/>
                    </a:lnT>
                    <a:lnB w="18288">
                      <a:solidFill>
                        <a:srgbClr val="18232B"/>
                      </a:solidFill>
                      <a:prstDash val="soli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50" spc="-20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Sonic </a:t>
                      </a:r>
                      <a:r>
                        <a:rPr sz="1250" spc="1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heat</a:t>
                      </a:r>
                      <a:r>
                        <a:rPr sz="1250" spc="-180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2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50" spc="25" dirty="0">
                          <a:solidFill>
                            <a:srgbClr val="496685"/>
                          </a:solidFill>
                          <a:latin typeface="Arial"/>
                          <a:cs typeface="Arial"/>
                        </a:rPr>
                        <a:t>rr</a:t>
                      </a:r>
                      <a:r>
                        <a:rPr sz="1250" spc="2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3">
                      <a:solidFill>
                        <a:srgbClr val="080C0F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8288">
                      <a:solidFill>
                        <a:srgbClr val="18232B"/>
                      </a:solidFill>
                      <a:prstDash val="solid"/>
                    </a:lnT>
                    <a:lnB w="18288">
                      <a:solidFill>
                        <a:srgbClr val="181F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20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sen</a:t>
                      </a:r>
                      <a:r>
                        <a:rPr sz="1200" spc="20" dirty="0">
                          <a:solidFill>
                            <a:srgbClr val="496685"/>
                          </a:solidFill>
                          <a:latin typeface="Arial"/>
                          <a:cs typeface="Arial"/>
                        </a:rPr>
                        <a:t>sibl</a:t>
                      </a:r>
                      <a:r>
                        <a:rPr sz="1200" spc="20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9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heat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8288">
                      <a:solidFill>
                        <a:srgbClr val="18232B"/>
                      </a:solidFill>
                      <a:prstDash val="solid"/>
                    </a:lnT>
                    <a:lnB w="18288">
                      <a:solidFill>
                        <a:srgbClr val="181F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160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spc="160" dirty="0">
                          <a:solidFill>
                            <a:srgbClr val="5E798E"/>
                          </a:solidFill>
                          <a:latin typeface="Times New Roman"/>
                          <a:cs typeface="Times New Roman"/>
                        </a:rPr>
                        <a:t>..</a:t>
                      </a:r>
                      <a:r>
                        <a:rPr sz="1000" spc="160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10%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32003">
                      <a:solidFill>
                        <a:srgbClr val="0C0F0F"/>
                      </a:solidFill>
                      <a:prstDash val="solid"/>
                    </a:lnR>
                    <a:lnT w="18288">
                      <a:solidFill>
                        <a:srgbClr val="18232B"/>
                      </a:solidFill>
                      <a:prstDash val="solid"/>
                    </a:lnT>
                    <a:lnB w="18288">
                      <a:solidFill>
                        <a:srgbClr val="181F2B"/>
                      </a:solidFill>
                      <a:prstDash val="solid"/>
                    </a:lnB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30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Band</a:t>
                      </a:r>
                      <a:r>
                        <a:rPr sz="1200" spc="-14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200" spc="45" dirty="0">
                          <a:solidFill>
                            <a:srgbClr val="49668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4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oadening</a:t>
                      </a:r>
                      <a:r>
                        <a:rPr sz="1200" spc="-14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70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sz="1200" spc="70" dirty="0">
                          <a:solidFill>
                            <a:srgbClr val="161F28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20" dirty="0">
                          <a:solidFill>
                            <a:srgbClr val="161F2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24334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DtR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3">
                      <a:solidFill>
                        <a:srgbClr val="080C0F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8288">
                      <a:solidFill>
                        <a:srgbClr val="181F2B"/>
                      </a:solidFill>
                      <a:prstDash val="solid"/>
                    </a:lnT>
                    <a:lnB w="18288">
                      <a:solidFill>
                        <a:srgbClr val="181F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50" spc="15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mostly</a:t>
                      </a:r>
                      <a:r>
                        <a:rPr sz="1350" spc="-175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145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C0</a:t>
                      </a:r>
                      <a:r>
                        <a:rPr sz="1050" spc="217" baseline="-27777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050" baseline="-27777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8288">
                      <a:solidFill>
                        <a:srgbClr val="181F2B"/>
                      </a:solidFill>
                      <a:prstDash val="solid"/>
                    </a:lnT>
                    <a:lnB w="18288">
                      <a:solidFill>
                        <a:srgbClr val="181F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spc="-5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spc="-5" dirty="0">
                          <a:solidFill>
                            <a:srgbClr val="496685"/>
                          </a:solidFill>
                          <a:latin typeface="Times New Roman"/>
                          <a:cs typeface="Times New Roman"/>
                        </a:rPr>
                        <a:t>..</a:t>
                      </a:r>
                      <a:r>
                        <a:rPr sz="1450" spc="-5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5%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32003">
                      <a:solidFill>
                        <a:srgbClr val="0C0F0F"/>
                      </a:solidFill>
                      <a:prstDash val="solid"/>
                    </a:lnR>
                    <a:lnT w="18288">
                      <a:solidFill>
                        <a:srgbClr val="181F2B"/>
                      </a:solidFill>
                      <a:prstDash val="solid"/>
                    </a:lnT>
                    <a:lnB w="18288">
                      <a:solidFill>
                        <a:srgbClr val="181F2B"/>
                      </a:solidFill>
                      <a:prstDash val="solid"/>
                    </a:lnB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5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Spectroscop</a:t>
                      </a:r>
                      <a:r>
                        <a:rPr sz="1300" spc="-5" dirty="0">
                          <a:solidFill>
                            <a:srgbClr val="496685"/>
                          </a:solidFill>
                          <a:latin typeface="Arial"/>
                          <a:cs typeface="Arial"/>
                        </a:rPr>
                        <a:t>..:</a:t>
                      </a:r>
                      <a:r>
                        <a:rPr sz="1400" spc="-5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effect </a:t>
                      </a:r>
                      <a:r>
                        <a:rPr sz="1300" spc="55" dirty="0">
                          <a:solidFill>
                            <a:srgbClr val="49668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300" spc="5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300" spc="55" dirty="0">
                          <a:solidFill>
                            <a:srgbClr val="243342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00" spc="-275" dirty="0">
                          <a:solidFill>
                            <a:srgbClr val="24334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90" dirty="0">
                          <a:solidFill>
                            <a:srgbClr val="314459"/>
                          </a:solidFill>
                          <a:latin typeface="Arial"/>
                          <a:cs typeface="Arial"/>
                        </a:rPr>
                        <a:t>LASER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3">
                      <a:solidFill>
                        <a:srgbClr val="080C0F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8288">
                      <a:solidFill>
                        <a:srgbClr val="181F2B"/>
                      </a:solidFill>
                      <a:prstDash val="solid"/>
                    </a:lnT>
                    <a:lnB w="18288">
                      <a:solidFill>
                        <a:srgbClr val="131F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-45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1500" spc="-195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5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gas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8288">
                      <a:solidFill>
                        <a:srgbClr val="181F2B"/>
                      </a:solidFill>
                      <a:prstDash val="solid"/>
                    </a:lnT>
                    <a:lnB w="18288">
                      <a:solidFill>
                        <a:srgbClr val="131F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50" spc="-40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350" spc="-40" dirty="0">
                          <a:solidFill>
                            <a:srgbClr val="496685"/>
                          </a:solidFill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sz="1350" spc="-40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3o96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32003">
                      <a:solidFill>
                        <a:srgbClr val="0C0F0F"/>
                      </a:solidFill>
                      <a:prstDash val="solid"/>
                    </a:lnR>
                    <a:lnT w="18288">
                      <a:solidFill>
                        <a:srgbClr val="181F2B"/>
                      </a:solidFill>
                      <a:prstDash val="solid"/>
                    </a:lnT>
                    <a:lnB w="18288">
                      <a:solidFill>
                        <a:srgbClr val="131F2B"/>
                      </a:solidFill>
                      <a:prstDash val="solid"/>
                    </a:lnB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-90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Oxygen  </a:t>
                      </a:r>
                      <a:r>
                        <a:rPr sz="1500" spc="-130" dirty="0">
                          <a:solidFill>
                            <a:srgbClr val="496685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00" spc="-130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450" spc="25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450" spc="-135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1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path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3">
                      <a:solidFill>
                        <a:srgbClr val="080C0F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8288">
                      <a:solidFill>
                        <a:srgbClr val="131F2B"/>
                      </a:solidFill>
                      <a:prstDash val="solid"/>
                    </a:lnT>
                    <a:lnB w="18288">
                      <a:solidFill>
                        <a:srgbClr val="131F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50" spc="1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some</a:t>
                      </a:r>
                      <a:r>
                        <a:rPr sz="1250" spc="-18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15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H30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8288">
                      <a:solidFill>
                        <a:srgbClr val="131F2B"/>
                      </a:solidFill>
                      <a:prstDash val="solid"/>
                    </a:lnT>
                    <a:lnB w="18288">
                      <a:solidFill>
                        <a:srgbClr val="131F2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50" spc="155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350" spc="-114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35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1096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32003">
                      <a:solidFill>
                        <a:srgbClr val="0C0F0F"/>
                      </a:solidFill>
                      <a:prstDash val="solid"/>
                    </a:lnR>
                    <a:lnT w="18288">
                      <a:solidFill>
                        <a:srgbClr val="131F2B"/>
                      </a:solidFill>
                      <a:prstDash val="solid"/>
                    </a:lnT>
                    <a:lnB w="18288">
                      <a:solidFill>
                        <a:srgbClr val="131F2B"/>
                      </a:solidFill>
                      <a:prstDash val="solid"/>
                    </a:lnB>
                  </a:tcPr>
                </a:tc>
              </a:tr>
              <a:tr h="32689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-140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Messing </a:t>
                      </a:r>
                      <a:r>
                        <a:rPr sz="1400" spc="35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data </a:t>
                      </a:r>
                      <a:r>
                        <a:rPr sz="1500" spc="-100" dirty="0">
                          <a:solidFill>
                            <a:srgbClr val="496685"/>
                          </a:solidFill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sz="1500" spc="-100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500" spc="-310" dirty="0">
                          <a:solidFill>
                            <a:srgbClr val="3F546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10" dirty="0">
                          <a:solidFill>
                            <a:srgbClr val="314459"/>
                          </a:solidFill>
                          <a:latin typeface="Times New Roman"/>
                          <a:cs typeface="Times New Roman"/>
                        </a:rPr>
                        <a:t>Ing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3">
                      <a:solidFill>
                        <a:srgbClr val="080C0F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8288">
                      <a:solidFill>
                        <a:srgbClr val="131F2B"/>
                      </a:solidFill>
                      <a:prstDash val="solid"/>
                    </a:lnT>
                    <a:lnB w="32004">
                      <a:solidFill>
                        <a:srgbClr val="080C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spc="-10" dirty="0">
                          <a:solidFill>
                            <a:srgbClr val="3F546B"/>
                          </a:solidFill>
                          <a:latin typeface="Arial"/>
                          <a:cs typeface="Arial"/>
                        </a:rPr>
                        <a:t>all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18288">
                      <a:solidFill>
                        <a:srgbClr val="181F28"/>
                      </a:solidFill>
                      <a:prstDash val="solid"/>
                    </a:lnR>
                    <a:lnT w="18288">
                      <a:solidFill>
                        <a:srgbClr val="131F2B"/>
                      </a:solidFill>
                      <a:prstDash val="solid"/>
                    </a:lnT>
                    <a:lnB w="32004">
                      <a:solidFill>
                        <a:srgbClr val="080C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50" spc="850" dirty="0">
                          <a:solidFill>
                            <a:srgbClr val="3F546B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1250" spc="850" dirty="0">
                          <a:solidFill>
                            <a:srgbClr val="496685"/>
                          </a:solidFill>
                          <a:latin typeface="Courier New"/>
                          <a:cs typeface="Courier New"/>
                        </a:rPr>
                        <a:t>·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8288">
                      <a:solidFill>
                        <a:srgbClr val="181F28"/>
                      </a:solidFill>
                      <a:prstDash val="solid"/>
                    </a:lnL>
                    <a:lnR w="32003">
                      <a:solidFill>
                        <a:srgbClr val="0C0F0F"/>
                      </a:solidFill>
                      <a:prstDash val="solid"/>
                    </a:lnR>
                    <a:lnT w="18288">
                      <a:solidFill>
                        <a:srgbClr val="131F2B"/>
                      </a:solidFill>
                      <a:prstDash val="solid"/>
                    </a:lnT>
                    <a:lnB w="32004">
                      <a:solidFill>
                        <a:srgbClr val="080C1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5767" y="864108"/>
            <a:ext cx="3392423" cy="370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7920" y="973836"/>
            <a:ext cx="1014983" cy="32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645" y="809244"/>
            <a:ext cx="0" cy="6213475"/>
          </a:xfrm>
          <a:custGeom>
            <a:avLst/>
            <a:gdLst/>
            <a:ahLst/>
            <a:cxnLst/>
            <a:rect l="l" t="t" r="r" b="b"/>
            <a:pathLst>
              <a:path h="6213475">
                <a:moveTo>
                  <a:pt x="0" y="6213348"/>
                </a:moveTo>
                <a:lnTo>
                  <a:pt x="0" y="0"/>
                </a:lnTo>
              </a:path>
            </a:pathLst>
          </a:custGeom>
          <a:ln w="50292">
            <a:solidFill>
              <a:srgbClr val="4B6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65742" y="809244"/>
            <a:ext cx="0" cy="6213475"/>
          </a:xfrm>
          <a:custGeom>
            <a:avLst/>
            <a:gdLst/>
            <a:ahLst/>
            <a:cxnLst/>
            <a:rect l="l" t="t" r="r" b="b"/>
            <a:pathLst>
              <a:path h="6213475">
                <a:moveTo>
                  <a:pt x="0" y="6213348"/>
                </a:moveTo>
                <a:lnTo>
                  <a:pt x="0" y="0"/>
                </a:lnTo>
              </a:path>
            </a:pathLst>
          </a:custGeom>
          <a:ln w="50292">
            <a:solidFill>
              <a:srgbClr val="5464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" y="832103"/>
            <a:ext cx="8819515" cy="0"/>
          </a:xfrm>
          <a:custGeom>
            <a:avLst/>
            <a:gdLst/>
            <a:ahLst/>
            <a:cxnLst/>
            <a:rect l="l" t="t" r="r" b="b"/>
            <a:pathLst>
              <a:path w="8819515">
                <a:moveTo>
                  <a:pt x="0" y="0"/>
                </a:moveTo>
                <a:lnTo>
                  <a:pt x="8819388" y="0"/>
                </a:lnTo>
              </a:path>
            </a:pathLst>
          </a:custGeom>
          <a:ln w="45720">
            <a:solidFill>
              <a:srgbClr val="4B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" y="7013447"/>
            <a:ext cx="8819515" cy="0"/>
          </a:xfrm>
          <a:custGeom>
            <a:avLst/>
            <a:gdLst/>
            <a:ahLst/>
            <a:cxnLst/>
            <a:rect l="l" t="t" r="r" b="b"/>
            <a:pathLst>
              <a:path w="8819515">
                <a:moveTo>
                  <a:pt x="0" y="0"/>
                </a:moveTo>
                <a:lnTo>
                  <a:pt x="8819388" y="0"/>
                </a:lnTo>
              </a:path>
            </a:pathLst>
          </a:custGeom>
          <a:ln w="18288">
            <a:solidFill>
              <a:srgbClr val="6090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057400" y="2185416"/>
          <a:ext cx="5930265" cy="379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335"/>
                <a:gridCol w="3191255"/>
              </a:tblGrid>
              <a:tr h="377190">
                <a:tc gridSpan="2">
                  <a:txBody>
                    <a:bodyPr/>
                    <a:lstStyle/>
                    <a:p>
                      <a:pPr marL="1064895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3908425" algn="l"/>
                        </a:tabLst>
                      </a:pPr>
                      <a:r>
                        <a:rPr sz="1500" spc="40" dirty="0">
                          <a:solidFill>
                            <a:srgbClr val="82AFBA"/>
                          </a:solidFill>
                          <a:latin typeface="Arial"/>
                          <a:cs typeface="Arial"/>
                        </a:rPr>
                        <a:t>Errors	</a:t>
                      </a:r>
                      <a:r>
                        <a:rPr sz="1500" spc="35" dirty="0">
                          <a:solidFill>
                            <a:srgbClr val="82AFBA"/>
                          </a:solidFill>
                          <a:latin typeface="Arial"/>
                          <a:cs typeface="Arial"/>
                        </a:rPr>
                        <a:t>Remedy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T w="27431">
                      <a:solidFill>
                        <a:srgbClr val="080C13"/>
                      </a:solidFill>
                      <a:prstDash val="solid"/>
                    </a:lnT>
                    <a:lnB w="22859">
                      <a:solidFill>
                        <a:srgbClr val="00340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0613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25" spc="367" baseline="2057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Fruency </a:t>
                      </a:r>
                      <a:r>
                        <a:rPr sz="2025" spc="52" baseline="2057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respo</a:t>
                      </a:r>
                      <a:r>
                        <a:rPr sz="2025" spc="-135" baseline="2057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0" dirty="0">
                          <a:solidFill>
                            <a:srgbClr val="3F5264"/>
                          </a:solidFill>
                          <a:latin typeface="Times New Roman"/>
                          <a:cs typeface="Times New Roman"/>
                        </a:rPr>
                        <a:t>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C0F13"/>
                      </a:solidFill>
                      <a:prstDash val="solid"/>
                    </a:lnR>
                    <a:lnT w="22859">
                      <a:solidFill>
                        <a:srgbClr val="003403"/>
                      </a:solidFill>
                      <a:prstDash val="solid"/>
                    </a:lnT>
                    <a:lnB w="18288">
                      <a:solidFill>
                        <a:srgbClr val="131C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350" spc="4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frequency </a:t>
                      </a:r>
                      <a:r>
                        <a:rPr sz="1350" spc="10" dirty="0">
                          <a:solidFill>
                            <a:srgbClr val="1C262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50" spc="1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espo  </a:t>
                      </a:r>
                      <a:r>
                        <a:rPr sz="1350" spc="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350" spc="-21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3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1350" spc="35" dirty="0">
                          <a:solidFill>
                            <a:srgbClr val="1C262F"/>
                          </a:solidFill>
                          <a:latin typeface="Arial"/>
                          <a:cs typeface="Arial"/>
                        </a:rPr>
                        <a:t>rr</a:t>
                      </a:r>
                      <a:r>
                        <a:rPr sz="1350" spc="3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ections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C0F13"/>
                      </a:solidFill>
                      <a:prstDash val="solid"/>
                    </a:lnL>
                    <a:lnR w="36576">
                      <a:solidFill>
                        <a:srgbClr val="0C0F13"/>
                      </a:solidFill>
                      <a:prstDash val="solid"/>
                    </a:lnR>
                    <a:lnT w="22859">
                      <a:solidFill>
                        <a:srgbClr val="003403"/>
                      </a:solidFill>
                      <a:prstDash val="solid"/>
                    </a:lnT>
                    <a:lnB w="18288">
                      <a:solidFill>
                        <a:srgbClr val="131C1F"/>
                      </a:solidFill>
                      <a:prstDash val="solid"/>
                    </a:lnB>
                  </a:tcPr>
                </a:tc>
              </a:tr>
              <a:tr h="338327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95"/>
                        </a:spcBef>
                        <a:tabLst>
                          <a:tab pos="735965" algn="l"/>
                        </a:tabLst>
                      </a:pPr>
                      <a:r>
                        <a:rPr sz="135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spc="-4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-13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35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e	</a:t>
                      </a:r>
                      <a:r>
                        <a:rPr sz="1350" spc="-20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ay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31C1F"/>
                      </a:solidFill>
                      <a:prstDash val="solid"/>
                    </a:lnT>
                    <a:lnB w="18288">
                      <a:solidFill>
                        <a:srgbClr val="131C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518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50" spc="2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adjust</a:t>
                      </a:r>
                      <a:r>
                        <a:rPr sz="1350" spc="20" dirty="0">
                          <a:solidFill>
                            <a:srgbClr val="597590"/>
                          </a:solidFill>
                          <a:latin typeface="Arial"/>
                          <a:cs typeface="Arial"/>
                        </a:rPr>
                        <a:t>• </a:t>
                      </a:r>
                      <a:r>
                        <a:rPr sz="1350" spc="15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g </a:t>
                      </a:r>
                      <a:r>
                        <a:rPr sz="1350" spc="25" dirty="0">
                          <a:solidFill>
                            <a:srgbClr val="4B6275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350" spc="125" dirty="0">
                          <a:solidFill>
                            <a:srgbClr val="4B627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delay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C0F13"/>
                      </a:solidFill>
                      <a:prstDash val="solid"/>
                    </a:lnL>
                    <a:lnR w="36576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31C1F"/>
                      </a:solidFill>
                      <a:prstDash val="solid"/>
                    </a:lnT>
                    <a:lnB w="18288">
                      <a:solidFill>
                        <a:srgbClr val="131C1F"/>
                      </a:solidFill>
                      <a:prstDash val="solid"/>
                    </a:lnB>
                  </a:tcPr>
                </a:tc>
              </a:tr>
              <a:tr h="336042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3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Spikes,noise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31C1F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4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sp</a:t>
                      </a:r>
                      <a:r>
                        <a:rPr sz="1350" spc="45" dirty="0">
                          <a:solidFill>
                            <a:srgbClr val="59759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4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ke</a:t>
                      </a:r>
                      <a:r>
                        <a:rPr sz="1350" spc="-254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4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removal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C0F13"/>
                      </a:solidFill>
                      <a:prstDash val="solid"/>
                    </a:lnL>
                    <a:lnR w="36576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31C1F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8327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30" dirty="0">
                          <a:solidFill>
                            <a:srgbClr val="4B6275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350" spc="30" dirty="0">
                          <a:solidFill>
                            <a:srgbClr val="59759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spc="3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eveled </a:t>
                      </a:r>
                      <a:r>
                        <a:rPr sz="1350" spc="30" dirty="0">
                          <a:solidFill>
                            <a:srgbClr val="2F3F4D"/>
                          </a:solidFill>
                          <a:latin typeface="Arial"/>
                          <a:cs typeface="Arial"/>
                        </a:rPr>
                        <a:t>inst</a:t>
                      </a:r>
                      <a:r>
                        <a:rPr sz="1350" spc="30" dirty="0">
                          <a:solidFill>
                            <a:srgbClr val="4B6275"/>
                          </a:solidFill>
                          <a:latin typeface="Arial"/>
                          <a:cs typeface="Arial"/>
                        </a:rPr>
                        <a:t>1ument/</a:t>
                      </a:r>
                      <a:r>
                        <a:rPr sz="1350" spc="-20" dirty="0">
                          <a:solidFill>
                            <a:srgbClr val="4B627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8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ow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C0F13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3435">
                        <a:lnSpc>
                          <a:spcPct val="100000"/>
                        </a:lnSpc>
                        <a:spcBef>
                          <a:spcPts val="234"/>
                        </a:spcBef>
                        <a:tabLst>
                          <a:tab pos="1412240" algn="l"/>
                        </a:tabLst>
                      </a:pPr>
                      <a:r>
                        <a:rPr sz="1350" spc="5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coo</a:t>
                      </a:r>
                      <a:r>
                        <a:rPr sz="1350" spc="50" dirty="0">
                          <a:solidFill>
                            <a:srgbClr val="03030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50" spc="5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d	</a:t>
                      </a:r>
                      <a:r>
                        <a:rPr sz="2025" spc="67" baseline="2057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ate</a:t>
                      </a:r>
                      <a:r>
                        <a:rPr sz="2025" spc="-15" baseline="2057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25" spc="104" baseline="2057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rotatio</a:t>
                      </a:r>
                      <a:endParaRPr sz="2025" baseline="205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C0F13"/>
                      </a:solidFill>
                      <a:prstDash val="solid"/>
                    </a:lnL>
                    <a:lnR w="36576">
                      <a:solidFill>
                        <a:srgbClr val="0C0F13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371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042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3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Density</a:t>
                      </a:r>
                      <a:r>
                        <a:rPr sz="1350" spc="-18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0" dirty="0">
                          <a:solidFill>
                            <a:srgbClr val="4B627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350" spc="-290" dirty="0">
                          <a:solidFill>
                            <a:srgbClr val="4B627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70" dirty="0">
                          <a:solidFill>
                            <a:srgbClr val="2F3F4D"/>
                          </a:solidFill>
                          <a:latin typeface="Arial"/>
                          <a:cs typeface="Arial"/>
                        </a:rPr>
                        <a:t>lu</a:t>
                      </a:r>
                      <a:r>
                        <a:rPr sz="1350" spc="70" dirty="0">
                          <a:solidFill>
                            <a:srgbClr val="4B6275"/>
                          </a:solidFill>
                          <a:latin typeface="Arial"/>
                          <a:cs typeface="Arial"/>
                        </a:rPr>
                        <a:t>ctuat</a:t>
                      </a:r>
                      <a:r>
                        <a:rPr sz="1350" spc="70" dirty="0">
                          <a:solidFill>
                            <a:srgbClr val="2F3F4D"/>
                          </a:solidFill>
                          <a:latin typeface="Arial"/>
                          <a:cs typeface="Arial"/>
                        </a:rPr>
                        <a:t>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C0F13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181C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Webb</a:t>
                      </a:r>
                      <a:r>
                        <a:rPr sz="1350" dirty="0">
                          <a:solidFill>
                            <a:srgbClr val="597590"/>
                          </a:solidFill>
                          <a:latin typeface="Arial"/>
                          <a:cs typeface="Arial"/>
                        </a:rPr>
                        <a:t>..</a:t>
                      </a:r>
                      <a:r>
                        <a:rPr sz="135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Pearman </a:t>
                      </a:r>
                      <a:r>
                        <a:rPr sz="1350" spc="25" dirty="0">
                          <a:solidFill>
                            <a:srgbClr val="03030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350" spc="2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eun </a:t>
                      </a:r>
                      <a:r>
                        <a:rPr sz="1350" spc="8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sz="1350" spc="2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correction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C0F13"/>
                      </a:solidFill>
                      <a:prstDash val="solid"/>
                    </a:lnL>
                    <a:lnR w="36576">
                      <a:solidFill>
                        <a:srgbClr val="0C0F13"/>
                      </a:solidFill>
                      <a:prstDash val="solid"/>
                    </a:lnR>
                    <a:lnT w="13716">
                      <a:solidFill>
                        <a:srgbClr val="000000"/>
                      </a:solidFill>
                      <a:prstDash val="solid"/>
                    </a:lnT>
                    <a:lnB w="18288">
                      <a:solidFill>
                        <a:srgbClr val="181C1F"/>
                      </a:solidFill>
                      <a:prstDash val="solid"/>
                    </a:lnB>
                  </a:tcPr>
                </a:tc>
              </a:tr>
              <a:tr h="338327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1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Son </a:t>
                      </a:r>
                      <a:r>
                        <a:rPr sz="1350" spc="-5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1350" spc="4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heat</a:t>
                      </a:r>
                      <a:r>
                        <a:rPr sz="1350" spc="-12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25" dirty="0">
                          <a:solidFill>
                            <a:srgbClr val="1C262F"/>
                          </a:solidFill>
                          <a:latin typeface="Arial"/>
                          <a:cs typeface="Arial"/>
                        </a:rPr>
                        <a:t>rr</a:t>
                      </a:r>
                      <a:r>
                        <a:rPr sz="1350" spc="2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81C1F"/>
                      </a:solidFill>
                      <a:prstDash val="solid"/>
                    </a:lnT>
                    <a:lnB w="18288">
                      <a:solidFill>
                        <a:srgbClr val="131C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-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son</a:t>
                      </a:r>
                      <a:r>
                        <a:rPr sz="1350" spc="-13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350" spc="-18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6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temperature</a:t>
                      </a:r>
                      <a:r>
                        <a:rPr sz="1350" spc="-16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6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correct</a:t>
                      </a:r>
                      <a:r>
                        <a:rPr sz="1350" spc="65" dirty="0">
                          <a:solidFill>
                            <a:srgbClr val="59759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6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C0F13"/>
                      </a:solidFill>
                      <a:prstDash val="solid"/>
                    </a:lnL>
                    <a:lnR w="36576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81C1F"/>
                      </a:solidFill>
                      <a:prstDash val="solid"/>
                    </a:lnT>
                    <a:lnB w="18288">
                      <a:solidFill>
                        <a:srgbClr val="131C1F"/>
                      </a:solidFill>
                      <a:prstDash val="solid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195"/>
                        </a:spcBef>
                        <a:tabLst>
                          <a:tab pos="1357630" algn="l"/>
                        </a:tabLst>
                      </a:pPr>
                      <a:r>
                        <a:rPr sz="1350" spc="3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Ba</a:t>
                      </a:r>
                      <a:r>
                        <a:rPr sz="1350" spc="36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125" dirty="0">
                          <a:solidFill>
                            <a:srgbClr val="1C262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350" spc="-105" dirty="0">
                          <a:solidFill>
                            <a:srgbClr val="1C26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2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Broaden	</a:t>
                      </a:r>
                      <a:r>
                        <a:rPr sz="1350" spc="15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350" spc="-17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75" dirty="0">
                          <a:solidFill>
                            <a:srgbClr val="4B6275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350" spc="-215" dirty="0">
                          <a:solidFill>
                            <a:srgbClr val="4B627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0" dirty="0">
                          <a:solidFill>
                            <a:srgbClr val="4B6275"/>
                          </a:solidFill>
                          <a:latin typeface="Arial"/>
                          <a:cs typeface="Arial"/>
                        </a:rPr>
                        <a:t>ND</a:t>
                      </a:r>
                      <a:r>
                        <a:rPr sz="1350" spc="50" dirty="0">
                          <a:solidFill>
                            <a:srgbClr val="59759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5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31C1F"/>
                      </a:solidFill>
                      <a:prstDash val="solid"/>
                    </a:lnT>
                    <a:lnB w="18288">
                      <a:solidFill>
                        <a:srgbClr val="131C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738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2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nd</a:t>
                      </a:r>
                      <a:r>
                        <a:rPr sz="1350" spc="25" dirty="0">
                          <a:solidFill>
                            <a:srgbClr val="597590"/>
                          </a:solidFill>
                          <a:latin typeface="Arial"/>
                          <a:cs typeface="Arial"/>
                        </a:rPr>
                        <a:t>..</a:t>
                      </a:r>
                      <a:r>
                        <a:rPr sz="1350" spc="2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350" spc="25" dirty="0">
                          <a:solidFill>
                            <a:srgbClr val="1C262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50" spc="2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oa</a:t>
                      </a:r>
                      <a:r>
                        <a:rPr sz="1350" spc="25" dirty="0">
                          <a:solidFill>
                            <a:srgbClr val="1C262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350" spc="2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ening</a:t>
                      </a:r>
                      <a:r>
                        <a:rPr sz="1350" spc="-15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3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correct</a:t>
                      </a:r>
                      <a:r>
                        <a:rPr sz="1350" spc="35" dirty="0">
                          <a:solidFill>
                            <a:srgbClr val="59759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50" spc="3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C0F13"/>
                      </a:solidFill>
                      <a:prstDash val="solid"/>
                    </a:lnL>
                    <a:lnR w="36576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31C1F"/>
                      </a:solidFill>
                      <a:prstDash val="solid"/>
                    </a:lnT>
                    <a:lnB w="18288">
                      <a:solidFill>
                        <a:srgbClr val="131C1F"/>
                      </a:solidFill>
                      <a:prstDash val="solid"/>
                    </a:lnB>
                  </a:tcPr>
                </a:tc>
              </a:tr>
              <a:tr h="338327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50" spc="7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SpKtroscopic </a:t>
                      </a:r>
                      <a:r>
                        <a:rPr sz="1350" spc="5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effect </a:t>
                      </a:r>
                      <a:r>
                        <a:rPr sz="1350" spc="7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350" spc="-24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5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LASER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31C1F"/>
                      </a:solidFill>
                      <a:prstDash val="solid"/>
                    </a:lnT>
                    <a:lnB w="18288">
                      <a:solidFill>
                        <a:srgbClr val="131C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spc="6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1350" spc="7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uniform </a:t>
                      </a:r>
                      <a:r>
                        <a:rPr sz="1400" spc="-12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W1dely </a:t>
                      </a:r>
                      <a:r>
                        <a:rPr sz="1350" spc="2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used</a:t>
                      </a:r>
                      <a:r>
                        <a:rPr sz="1350" spc="-26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3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correcnon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C0F13"/>
                      </a:solidFill>
                      <a:prstDash val="solid"/>
                    </a:lnL>
                    <a:lnR w="36576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31C1F"/>
                      </a:solidFill>
                      <a:prstDash val="solid"/>
                    </a:lnT>
                    <a:lnB w="18288">
                      <a:solidFill>
                        <a:srgbClr val="131C23"/>
                      </a:solidFill>
                      <a:prstDash val="solid"/>
                    </a:lnB>
                  </a:tcPr>
                </a:tc>
              </a:tr>
              <a:tr h="33375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749300" algn="l"/>
                        </a:tabLst>
                      </a:pPr>
                      <a:r>
                        <a:rPr sz="1350" spc="4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Oxyge	</a:t>
                      </a:r>
                      <a:r>
                        <a:rPr sz="1350" spc="204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int </a:t>
                      </a:r>
                      <a:r>
                        <a:rPr sz="1350" spc="7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350" spc="-7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70" dirty="0">
                          <a:solidFill>
                            <a:srgbClr val="2F3F4D"/>
                          </a:solidFill>
                          <a:latin typeface="Arial"/>
                          <a:cs typeface="Arial"/>
                        </a:rPr>
                        <a:t>path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31C23"/>
                      </a:solidFill>
                      <a:prstDash val="solid"/>
                    </a:lnT>
                    <a:lnB w="18288">
                      <a:solidFill>
                        <a:srgbClr val="131C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31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50" spc="3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oxygen</a:t>
                      </a:r>
                      <a:r>
                        <a:rPr sz="1350" spc="-16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3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correct</a:t>
                      </a:r>
                      <a:r>
                        <a:rPr sz="1350" spc="30" dirty="0">
                          <a:solidFill>
                            <a:srgbClr val="597590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1350" spc="3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C0F13"/>
                      </a:solidFill>
                      <a:prstDash val="solid"/>
                    </a:lnL>
                    <a:lnR w="36576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31C23"/>
                      </a:solidFill>
                      <a:prstDash val="solid"/>
                    </a:lnT>
                    <a:lnB w="18288">
                      <a:solidFill>
                        <a:srgbClr val="131C23"/>
                      </a:solidFill>
                      <a:prstDash val="soli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5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Miss</a:t>
                      </a:r>
                      <a:r>
                        <a:rPr sz="1350" dirty="0">
                          <a:solidFill>
                            <a:srgbClr val="597590"/>
                          </a:solidFill>
                          <a:latin typeface="Arial"/>
                          <a:cs typeface="Arial"/>
                        </a:rPr>
                        <a:t>• </a:t>
                      </a:r>
                      <a:r>
                        <a:rPr sz="1350" spc="110" dirty="0">
                          <a:solidFill>
                            <a:srgbClr val="2F3F4D"/>
                          </a:solidFill>
                          <a:latin typeface="Arial"/>
                          <a:cs typeface="Arial"/>
                        </a:rPr>
                        <a:t>g </a:t>
                      </a:r>
                      <a:r>
                        <a:rPr sz="1350" spc="7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350" spc="-29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65" dirty="0">
                          <a:solidFill>
                            <a:srgbClr val="4B6275"/>
                          </a:solidFill>
                          <a:latin typeface="Arial"/>
                          <a:cs typeface="Arial"/>
                        </a:rPr>
                        <a:t>fi</a:t>
                      </a:r>
                      <a:r>
                        <a:rPr sz="1350" spc="65" dirty="0">
                          <a:solidFill>
                            <a:srgbClr val="2F3F4D"/>
                          </a:solidFill>
                          <a:latin typeface="Arial"/>
                          <a:cs typeface="Arial"/>
                        </a:rPr>
                        <a:t>ll</a:t>
                      </a:r>
                      <a:r>
                        <a:rPr sz="1350" spc="65" dirty="0">
                          <a:solidFill>
                            <a:srgbClr val="597590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sz="1350" spc="6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ng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000000"/>
                      </a:solidFill>
                      <a:prstDash val="solid"/>
                    </a:lnL>
                    <a:lnR w="18288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31C23"/>
                      </a:solidFill>
                      <a:prstDash val="solid"/>
                    </a:lnT>
                    <a:lnB w="36576">
                      <a:solidFill>
                        <a:srgbClr val="0F18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350" spc="5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Methodology/tests</a:t>
                      </a:r>
                      <a:r>
                        <a:rPr sz="1350" spc="55" dirty="0">
                          <a:solidFill>
                            <a:srgbClr val="1C262F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1350" spc="4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Monte</a:t>
                      </a:r>
                      <a:r>
                        <a:rPr sz="1350" spc="45" dirty="0">
                          <a:solidFill>
                            <a:srgbClr val="59759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350" spc="4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Carlo</a:t>
                      </a:r>
                      <a:r>
                        <a:rPr sz="1350" spc="-250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5" dirty="0">
                          <a:solidFill>
                            <a:srgbClr val="3F5264"/>
                          </a:solidFill>
                          <a:latin typeface="Arial"/>
                          <a:cs typeface="Arial"/>
                        </a:rPr>
                        <a:t>etc-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0C0F13"/>
                      </a:solidFill>
                      <a:prstDash val="solid"/>
                    </a:lnL>
                    <a:lnR w="36576">
                      <a:solidFill>
                        <a:srgbClr val="0C0F13"/>
                      </a:solidFill>
                      <a:prstDash val="solid"/>
                    </a:lnR>
                    <a:lnT w="18288">
                      <a:solidFill>
                        <a:srgbClr val="131C23"/>
                      </a:solidFill>
                      <a:prstDash val="solid"/>
                    </a:lnT>
                    <a:lnB w="36576">
                      <a:solidFill>
                        <a:srgbClr val="0F181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1639" y="658368"/>
            <a:ext cx="6903719" cy="452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039" y="1618488"/>
            <a:ext cx="3232404" cy="473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6122" y="676655"/>
            <a:ext cx="0" cy="5880100"/>
          </a:xfrm>
          <a:custGeom>
            <a:avLst/>
            <a:gdLst/>
            <a:ahLst/>
            <a:cxnLst/>
            <a:rect l="l" t="t" r="r" b="b"/>
            <a:pathLst>
              <a:path h="5880100">
                <a:moveTo>
                  <a:pt x="0" y="5879592"/>
                </a:moveTo>
                <a:lnTo>
                  <a:pt x="0" y="0"/>
                </a:lnTo>
              </a:path>
            </a:pathLst>
          </a:custGeom>
          <a:ln w="50292">
            <a:solidFill>
              <a:srgbClr val="4F6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29166" y="676655"/>
            <a:ext cx="0" cy="5880100"/>
          </a:xfrm>
          <a:custGeom>
            <a:avLst/>
            <a:gdLst/>
            <a:ahLst/>
            <a:cxnLst/>
            <a:rect l="l" t="t" r="r" b="b"/>
            <a:pathLst>
              <a:path h="5880100">
                <a:moveTo>
                  <a:pt x="0" y="5879592"/>
                </a:moveTo>
                <a:lnTo>
                  <a:pt x="0" y="0"/>
                </a:lnTo>
              </a:path>
            </a:pathLst>
          </a:custGeom>
          <a:ln w="50292">
            <a:solidFill>
              <a:srgbClr val="4F67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0975" y="701801"/>
            <a:ext cx="759460" cy="0"/>
          </a:xfrm>
          <a:custGeom>
            <a:avLst/>
            <a:gdLst/>
            <a:ahLst/>
            <a:cxnLst/>
            <a:rect l="l" t="t" r="r" b="b"/>
            <a:pathLst>
              <a:path w="759460">
                <a:moveTo>
                  <a:pt x="0" y="0"/>
                </a:moveTo>
                <a:lnTo>
                  <a:pt x="758951" y="0"/>
                </a:lnTo>
              </a:path>
            </a:pathLst>
          </a:custGeom>
          <a:ln w="50292">
            <a:solidFill>
              <a:srgbClr val="4F6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0975" y="6542531"/>
            <a:ext cx="8403590" cy="0"/>
          </a:xfrm>
          <a:custGeom>
            <a:avLst/>
            <a:gdLst/>
            <a:ahLst/>
            <a:cxnLst/>
            <a:rect l="l" t="t" r="r" b="b"/>
            <a:pathLst>
              <a:path w="8403590">
                <a:moveTo>
                  <a:pt x="0" y="0"/>
                </a:moveTo>
                <a:lnTo>
                  <a:pt x="8403336" y="0"/>
                </a:lnTo>
              </a:path>
            </a:pathLst>
          </a:custGeom>
          <a:ln w="27432">
            <a:solidFill>
              <a:srgbClr val="679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79923" y="1870964"/>
            <a:ext cx="3914140" cy="416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190" indent="-237490">
              <a:lnSpc>
                <a:spcPct val="100000"/>
              </a:lnSpc>
              <a:buClr>
                <a:srgbClr val="5D331C"/>
              </a:buClr>
              <a:buChar char="•"/>
              <a:tabLst>
                <a:tab pos="250825" algn="l"/>
              </a:tabLst>
            </a:pPr>
            <a:r>
              <a:rPr sz="1650" spc="-10" dirty="0">
                <a:solidFill>
                  <a:srgbClr val="2F4152"/>
                </a:solidFill>
                <a:latin typeface="Arial"/>
                <a:cs typeface="Arial"/>
              </a:rPr>
              <a:t>Measures</a:t>
            </a:r>
            <a:r>
              <a:rPr sz="1650" spc="-19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50" spc="20" dirty="0">
                <a:solidFill>
                  <a:srgbClr val="3B5267"/>
                </a:solidFill>
                <a:latin typeface="Arial"/>
                <a:cs typeface="Arial"/>
              </a:rPr>
              <a:t>fluxes</a:t>
            </a:r>
            <a:r>
              <a:rPr sz="1650" spc="-145" dirty="0">
                <a:solidFill>
                  <a:srgbClr val="3B5267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3B5267"/>
                </a:solidFill>
                <a:latin typeface="Arial"/>
                <a:cs typeface="Arial"/>
              </a:rPr>
              <a:t>transported</a:t>
            </a:r>
            <a:r>
              <a:rPr sz="1650" spc="-95" dirty="0">
                <a:solidFill>
                  <a:srgbClr val="3B5267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2F4152"/>
                </a:solidFill>
                <a:latin typeface="Arial"/>
                <a:cs typeface="Arial"/>
              </a:rPr>
              <a:t>by</a:t>
            </a:r>
            <a:r>
              <a:rPr sz="1900" spc="-34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50" spc="30" dirty="0">
                <a:solidFill>
                  <a:srgbClr val="2F4152"/>
                </a:solidFill>
                <a:latin typeface="Arial"/>
                <a:cs typeface="Arial"/>
              </a:rPr>
              <a:t>edd</a:t>
            </a:r>
            <a:r>
              <a:rPr sz="1650" spc="30" dirty="0">
                <a:solidFill>
                  <a:srgbClr val="0C131A"/>
                </a:solidFill>
                <a:latin typeface="Arial"/>
                <a:cs typeface="Arial"/>
              </a:rPr>
              <a:t>i</a:t>
            </a:r>
            <a:r>
              <a:rPr sz="1650" spc="30" dirty="0">
                <a:solidFill>
                  <a:srgbClr val="2F4152"/>
                </a:solidFill>
                <a:latin typeface="Arial"/>
                <a:cs typeface="Arial"/>
              </a:rPr>
              <a:t>es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250190" indent="-233045">
              <a:lnSpc>
                <a:spcPct val="100000"/>
              </a:lnSpc>
              <a:buClr>
                <a:srgbClr val="5D331C"/>
              </a:buClr>
              <a:buChar char="•"/>
              <a:tabLst>
                <a:tab pos="250825" algn="l"/>
              </a:tabLst>
            </a:pPr>
            <a:r>
              <a:rPr sz="1650" spc="-15" dirty="0">
                <a:solidFill>
                  <a:srgbClr val="2F4152"/>
                </a:solidFill>
                <a:latin typeface="Arial"/>
                <a:cs typeface="Arial"/>
              </a:rPr>
              <a:t>Req</a:t>
            </a:r>
            <a:r>
              <a:rPr sz="1650" spc="-100" dirty="0">
                <a:solidFill>
                  <a:srgbClr val="2F4152"/>
                </a:solidFill>
                <a:latin typeface="Arial"/>
                <a:cs typeface="Arial"/>
              </a:rPr>
              <a:t>u</a:t>
            </a:r>
            <a:r>
              <a:rPr sz="1650" spc="25" dirty="0">
                <a:solidFill>
                  <a:srgbClr val="2F4152"/>
                </a:solidFill>
                <a:latin typeface="Arial"/>
                <a:cs typeface="Arial"/>
              </a:rPr>
              <a:t>i</a:t>
            </a:r>
            <a:r>
              <a:rPr sz="1650" spc="5" dirty="0">
                <a:solidFill>
                  <a:srgbClr val="2F4152"/>
                </a:solidFill>
                <a:latin typeface="Arial"/>
                <a:cs typeface="Arial"/>
              </a:rPr>
              <a:t>res</a:t>
            </a:r>
            <a:r>
              <a:rPr sz="1650" spc="-22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50" spc="290" dirty="0">
                <a:solidFill>
                  <a:srgbClr val="1F2834"/>
                </a:solidFill>
                <a:latin typeface="Arial"/>
                <a:cs typeface="Arial"/>
              </a:rPr>
              <a:t>t</a:t>
            </a:r>
            <a:r>
              <a:rPr sz="1650" spc="15" dirty="0">
                <a:solidFill>
                  <a:srgbClr val="2F4152"/>
                </a:solidFill>
                <a:latin typeface="Arial"/>
                <a:cs typeface="Arial"/>
              </a:rPr>
              <a:t>u</a:t>
            </a:r>
            <a:r>
              <a:rPr sz="1650" spc="60" dirty="0">
                <a:solidFill>
                  <a:srgbClr val="2F4152"/>
                </a:solidFill>
                <a:latin typeface="Arial"/>
                <a:cs typeface="Arial"/>
              </a:rPr>
              <a:t>r</a:t>
            </a:r>
            <a:r>
              <a:rPr sz="1650" spc="-20" dirty="0">
                <a:solidFill>
                  <a:srgbClr val="1F2834"/>
                </a:solidFill>
                <a:latin typeface="Arial"/>
                <a:cs typeface="Arial"/>
              </a:rPr>
              <a:t>b</a:t>
            </a:r>
            <a:r>
              <a:rPr sz="1650" spc="50" dirty="0">
                <a:solidFill>
                  <a:srgbClr val="2F4152"/>
                </a:solidFill>
                <a:latin typeface="Arial"/>
                <a:cs typeface="Arial"/>
              </a:rPr>
              <a:t>u</a:t>
            </a:r>
            <a:r>
              <a:rPr sz="1650" spc="-10" dirty="0">
                <a:solidFill>
                  <a:srgbClr val="4B647B"/>
                </a:solidFill>
                <a:latin typeface="Arial"/>
                <a:cs typeface="Arial"/>
              </a:rPr>
              <a:t>l</a:t>
            </a:r>
            <a:r>
              <a:rPr sz="1650" spc="50" dirty="0">
                <a:solidFill>
                  <a:srgbClr val="2F4152"/>
                </a:solidFill>
                <a:latin typeface="Arial"/>
                <a:cs typeface="Arial"/>
              </a:rPr>
              <a:t>e</a:t>
            </a:r>
            <a:r>
              <a:rPr sz="1650" spc="-95" dirty="0">
                <a:solidFill>
                  <a:srgbClr val="2F4152"/>
                </a:solidFill>
                <a:latin typeface="Arial"/>
                <a:cs typeface="Arial"/>
              </a:rPr>
              <a:t>n</a:t>
            </a:r>
            <a:r>
              <a:rPr sz="1650" spc="315" dirty="0">
                <a:solidFill>
                  <a:srgbClr val="2F4152"/>
                </a:solidFill>
                <a:latin typeface="Arial"/>
                <a:cs typeface="Arial"/>
              </a:rPr>
              <a:t>t</a:t>
            </a:r>
            <a:r>
              <a:rPr sz="1650" spc="-16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50" spc="195" dirty="0">
                <a:solidFill>
                  <a:srgbClr val="3B5267"/>
                </a:solidFill>
                <a:latin typeface="Arial"/>
                <a:cs typeface="Arial"/>
              </a:rPr>
              <a:t>f</a:t>
            </a:r>
            <a:r>
              <a:rPr sz="1650" spc="55" dirty="0">
                <a:solidFill>
                  <a:srgbClr val="3B5267"/>
                </a:solidFill>
                <a:latin typeface="Arial"/>
                <a:cs typeface="Arial"/>
              </a:rPr>
              <a:t>l</a:t>
            </a:r>
            <a:r>
              <a:rPr sz="1650" spc="70" dirty="0">
                <a:solidFill>
                  <a:srgbClr val="3B5267"/>
                </a:solidFill>
                <a:latin typeface="Arial"/>
                <a:cs typeface="Arial"/>
              </a:rPr>
              <a:t>ow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50190" indent="-233045">
              <a:lnSpc>
                <a:spcPct val="100000"/>
              </a:lnSpc>
              <a:buClr>
                <a:srgbClr val="5D331C"/>
              </a:buClr>
              <a:buChar char="•"/>
              <a:tabLst>
                <a:tab pos="250825" algn="l"/>
              </a:tabLst>
            </a:pPr>
            <a:r>
              <a:rPr sz="1600" spc="30" dirty="0">
                <a:solidFill>
                  <a:srgbClr val="2F4152"/>
                </a:solidFill>
                <a:latin typeface="Arial"/>
                <a:cs typeface="Arial"/>
              </a:rPr>
              <a:t>Re</a:t>
            </a:r>
            <a:r>
              <a:rPr sz="1600" spc="30" dirty="0">
                <a:solidFill>
                  <a:srgbClr val="1F2834"/>
                </a:solidFill>
                <a:latin typeface="Arial"/>
                <a:cs typeface="Arial"/>
              </a:rPr>
              <a:t>q</a:t>
            </a:r>
            <a:r>
              <a:rPr sz="1600" spc="30" dirty="0">
                <a:solidFill>
                  <a:srgbClr val="2F4152"/>
                </a:solidFill>
                <a:latin typeface="Arial"/>
                <a:cs typeface="Arial"/>
              </a:rPr>
              <a:t>ui</a:t>
            </a:r>
            <a:r>
              <a:rPr sz="1600" spc="30" dirty="0">
                <a:solidFill>
                  <a:srgbClr val="1F2834"/>
                </a:solidFill>
                <a:latin typeface="Arial"/>
                <a:cs typeface="Arial"/>
              </a:rPr>
              <a:t>r</a:t>
            </a:r>
            <a:r>
              <a:rPr sz="1600" spc="30" dirty="0">
                <a:solidFill>
                  <a:srgbClr val="2F4152"/>
                </a:solidFill>
                <a:latin typeface="Arial"/>
                <a:cs typeface="Arial"/>
              </a:rPr>
              <a:t>es</a:t>
            </a:r>
            <a:r>
              <a:rPr sz="1600" spc="-28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2F4152"/>
                </a:solidFill>
                <a:latin typeface="Arial"/>
                <a:cs typeface="Arial"/>
              </a:rPr>
              <a:t>state</a:t>
            </a:r>
            <a:r>
              <a:rPr sz="1600" spc="80" dirty="0">
                <a:solidFill>
                  <a:srgbClr val="1F2834"/>
                </a:solidFill>
                <a:latin typeface="Arial"/>
                <a:cs typeface="Arial"/>
              </a:rPr>
              <a:t>-</a:t>
            </a:r>
            <a:r>
              <a:rPr sz="1600" spc="80" dirty="0">
                <a:solidFill>
                  <a:srgbClr val="2F4152"/>
                </a:solidFill>
                <a:latin typeface="Arial"/>
                <a:cs typeface="Arial"/>
              </a:rPr>
              <a:t>o</a:t>
            </a:r>
            <a:r>
              <a:rPr sz="1600" spc="80" dirty="0">
                <a:solidFill>
                  <a:srgbClr val="1F2834"/>
                </a:solidFill>
                <a:latin typeface="Arial"/>
                <a:cs typeface="Arial"/>
              </a:rPr>
              <a:t>f</a:t>
            </a:r>
            <a:r>
              <a:rPr sz="1600" spc="80" dirty="0">
                <a:solidFill>
                  <a:srgbClr val="0C131A"/>
                </a:solidFill>
                <a:latin typeface="Arial"/>
                <a:cs typeface="Arial"/>
              </a:rPr>
              <a:t>-</a:t>
            </a:r>
            <a:r>
              <a:rPr sz="1600" spc="80" dirty="0">
                <a:solidFill>
                  <a:srgbClr val="3B5267"/>
                </a:solidFill>
                <a:latin typeface="Arial"/>
                <a:cs typeface="Arial"/>
              </a:rPr>
              <a:t>the</a:t>
            </a:r>
            <a:r>
              <a:rPr sz="1600" spc="80" dirty="0">
                <a:solidFill>
                  <a:srgbClr val="0C131A"/>
                </a:solidFill>
                <a:latin typeface="Arial"/>
                <a:cs typeface="Arial"/>
              </a:rPr>
              <a:t>-</a:t>
            </a:r>
            <a:r>
              <a:rPr sz="1600" spc="80" dirty="0">
                <a:solidFill>
                  <a:srgbClr val="2F4152"/>
                </a:solidFill>
                <a:latin typeface="Arial"/>
                <a:cs typeface="Arial"/>
              </a:rPr>
              <a:t>art</a:t>
            </a:r>
            <a:r>
              <a:rPr sz="1600" spc="-27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2F4152"/>
                </a:solidFill>
                <a:latin typeface="Arial"/>
                <a:cs typeface="Arial"/>
              </a:rPr>
              <a:t>instruments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45745" indent="-224154">
              <a:lnSpc>
                <a:spcPct val="100000"/>
              </a:lnSpc>
              <a:buClr>
                <a:srgbClr val="5D331C"/>
              </a:buClr>
              <a:buChar char="•"/>
              <a:tabLst>
                <a:tab pos="246379" algn="l"/>
              </a:tabLst>
            </a:pPr>
            <a:r>
              <a:rPr sz="1600" spc="30" dirty="0">
                <a:solidFill>
                  <a:srgbClr val="2F4152"/>
                </a:solidFill>
                <a:latin typeface="Arial"/>
                <a:cs typeface="Arial"/>
              </a:rPr>
              <a:t>Ca</a:t>
            </a:r>
            <a:r>
              <a:rPr sz="1600" spc="30" dirty="0">
                <a:solidFill>
                  <a:srgbClr val="010003"/>
                </a:solidFill>
                <a:latin typeface="Arial"/>
                <a:cs typeface="Arial"/>
              </a:rPr>
              <a:t>l</a:t>
            </a:r>
            <a:r>
              <a:rPr sz="1600" spc="30" dirty="0">
                <a:solidFill>
                  <a:srgbClr val="2F4152"/>
                </a:solidFill>
                <a:latin typeface="Arial"/>
                <a:cs typeface="Arial"/>
              </a:rPr>
              <a:t>cula</a:t>
            </a:r>
            <a:r>
              <a:rPr sz="1600" spc="30" dirty="0">
                <a:solidFill>
                  <a:srgbClr val="1F2834"/>
                </a:solidFill>
                <a:latin typeface="Arial"/>
                <a:cs typeface="Arial"/>
              </a:rPr>
              <a:t>t</a:t>
            </a:r>
            <a:r>
              <a:rPr sz="1600" spc="30" dirty="0">
                <a:solidFill>
                  <a:srgbClr val="2F4152"/>
                </a:solidFill>
                <a:latin typeface="Arial"/>
                <a:cs typeface="Arial"/>
              </a:rPr>
              <a:t>ed</a:t>
            </a:r>
            <a:r>
              <a:rPr sz="1600" spc="-7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2F4152"/>
                </a:solidFill>
                <a:latin typeface="Arial"/>
                <a:cs typeface="Arial"/>
              </a:rPr>
              <a:t>as</a:t>
            </a:r>
            <a:r>
              <a:rPr sz="1600" spc="-9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2F4152"/>
                </a:solidFill>
                <a:latin typeface="Arial"/>
                <a:cs typeface="Arial"/>
              </a:rPr>
              <a:t>covar</a:t>
            </a:r>
            <a:r>
              <a:rPr sz="1600" spc="35" dirty="0">
                <a:solidFill>
                  <a:srgbClr val="597487"/>
                </a:solidFill>
                <a:latin typeface="Arial"/>
                <a:cs typeface="Arial"/>
              </a:rPr>
              <a:t>i</a:t>
            </a:r>
            <a:r>
              <a:rPr sz="1600" spc="35" dirty="0">
                <a:solidFill>
                  <a:srgbClr val="2F4152"/>
                </a:solidFill>
                <a:latin typeface="Arial"/>
                <a:cs typeface="Arial"/>
              </a:rPr>
              <a:t>ance</a:t>
            </a:r>
            <a:r>
              <a:rPr sz="1600" spc="-3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2F4152"/>
                </a:solidFill>
                <a:latin typeface="Arial"/>
                <a:cs typeface="Arial"/>
              </a:rPr>
              <a:t>of</a:t>
            </a:r>
            <a:r>
              <a:rPr sz="1600" spc="-19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F4152"/>
                </a:solidFill>
                <a:latin typeface="Times New Roman"/>
                <a:cs typeface="Times New Roman"/>
              </a:rPr>
              <a:t>w'</a:t>
            </a:r>
            <a:r>
              <a:rPr sz="1800" spc="-85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600" spc="55" dirty="0">
                <a:solidFill>
                  <a:srgbClr val="2F4152"/>
                </a:solidFill>
                <a:latin typeface="Arial"/>
                <a:cs typeface="Arial"/>
              </a:rPr>
              <a:t>and</a:t>
            </a:r>
            <a:r>
              <a:rPr sz="1600" spc="-12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2F4152"/>
                </a:solidFill>
                <a:latin typeface="Arial"/>
                <a:cs typeface="Arial"/>
              </a:rPr>
              <a:t>c'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54635" indent="-233045">
              <a:lnSpc>
                <a:spcPct val="100000"/>
              </a:lnSpc>
              <a:buClr>
                <a:srgbClr val="5D331C"/>
              </a:buClr>
              <a:buChar char="•"/>
              <a:tabLst>
                <a:tab pos="255270" algn="l"/>
              </a:tabLst>
            </a:pPr>
            <a:r>
              <a:rPr sz="1600" spc="45" dirty="0">
                <a:solidFill>
                  <a:srgbClr val="2F4152"/>
                </a:solidFill>
                <a:latin typeface="Arial"/>
                <a:cs typeface="Arial"/>
              </a:rPr>
              <a:t>Many</a:t>
            </a:r>
            <a:r>
              <a:rPr sz="1600" spc="-15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2F4152"/>
                </a:solidFill>
                <a:latin typeface="Arial"/>
                <a:cs typeface="Arial"/>
              </a:rPr>
              <a:t>assumptions</a:t>
            </a:r>
            <a:r>
              <a:rPr sz="1600" spc="-12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00" spc="150" dirty="0">
                <a:solidFill>
                  <a:srgbClr val="1F2834"/>
                </a:solidFill>
                <a:latin typeface="Arial"/>
                <a:cs typeface="Arial"/>
              </a:rPr>
              <a:t>t</a:t>
            </a:r>
            <a:r>
              <a:rPr sz="1600" spc="150" dirty="0">
                <a:solidFill>
                  <a:srgbClr val="2F4152"/>
                </a:solidFill>
                <a:latin typeface="Arial"/>
                <a:cs typeface="Arial"/>
              </a:rPr>
              <a:t>o</a:t>
            </a:r>
            <a:r>
              <a:rPr sz="1600" spc="-18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00" spc="50" dirty="0">
                <a:solidFill>
                  <a:srgbClr val="2F4152"/>
                </a:solidFill>
                <a:latin typeface="Arial"/>
                <a:cs typeface="Arial"/>
              </a:rPr>
              <a:t>sa</a:t>
            </a:r>
            <a:r>
              <a:rPr sz="1600" spc="50" dirty="0">
                <a:solidFill>
                  <a:srgbClr val="1F2834"/>
                </a:solidFill>
                <a:latin typeface="Arial"/>
                <a:cs typeface="Arial"/>
              </a:rPr>
              <a:t>t</a:t>
            </a:r>
            <a:r>
              <a:rPr sz="1600" spc="50" dirty="0">
                <a:solidFill>
                  <a:srgbClr val="597487"/>
                </a:solidFill>
                <a:latin typeface="Arial"/>
                <a:cs typeface="Arial"/>
              </a:rPr>
              <a:t>i</a:t>
            </a:r>
            <a:r>
              <a:rPr sz="1600" spc="50" dirty="0">
                <a:solidFill>
                  <a:srgbClr val="2F4152"/>
                </a:solidFill>
                <a:latin typeface="Arial"/>
                <a:cs typeface="Arial"/>
              </a:rPr>
              <a:t>sfy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41300" indent="-219710">
              <a:lnSpc>
                <a:spcPct val="100000"/>
              </a:lnSpc>
              <a:buClr>
                <a:srgbClr val="5D331C"/>
              </a:buClr>
              <a:buChar char="•"/>
              <a:tabLst>
                <a:tab pos="241300" algn="l"/>
              </a:tabLst>
            </a:pPr>
            <a:r>
              <a:rPr sz="1600" spc="-5" dirty="0">
                <a:solidFill>
                  <a:srgbClr val="2F4152"/>
                </a:solidFill>
                <a:latin typeface="Arial"/>
                <a:cs typeface="Arial"/>
              </a:rPr>
              <a:t>C</a:t>
            </a:r>
            <a:r>
              <a:rPr sz="1600" spc="-35" dirty="0">
                <a:solidFill>
                  <a:srgbClr val="2F4152"/>
                </a:solidFill>
                <a:latin typeface="Arial"/>
                <a:cs typeface="Arial"/>
              </a:rPr>
              <a:t>o</a:t>
            </a:r>
            <a:r>
              <a:rPr sz="1600" spc="175" dirty="0">
                <a:solidFill>
                  <a:srgbClr val="2F4152"/>
                </a:solidFill>
                <a:latin typeface="Arial"/>
                <a:cs typeface="Arial"/>
              </a:rPr>
              <a:t>m</a:t>
            </a:r>
            <a:r>
              <a:rPr sz="1600" spc="185" dirty="0">
                <a:solidFill>
                  <a:srgbClr val="2F4152"/>
                </a:solidFill>
                <a:latin typeface="Arial"/>
                <a:cs typeface="Arial"/>
              </a:rPr>
              <a:t>p</a:t>
            </a:r>
            <a:r>
              <a:rPr sz="1600" spc="-70" dirty="0">
                <a:solidFill>
                  <a:srgbClr val="2F4152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2F4152"/>
                </a:solidFill>
                <a:latin typeface="Arial"/>
                <a:cs typeface="Arial"/>
              </a:rPr>
              <a:t>ex</a:t>
            </a:r>
            <a:r>
              <a:rPr sz="1600" spc="-1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2F4152"/>
                </a:solidFill>
                <a:latin typeface="Arial"/>
                <a:cs typeface="Arial"/>
              </a:rPr>
              <a:t>ca</a:t>
            </a:r>
            <a:r>
              <a:rPr sz="1600" spc="5" dirty="0">
                <a:solidFill>
                  <a:srgbClr val="2F4152"/>
                </a:solidFill>
                <a:latin typeface="Arial"/>
                <a:cs typeface="Arial"/>
              </a:rPr>
              <a:t>l</a:t>
            </a:r>
            <a:r>
              <a:rPr sz="1600" spc="20" dirty="0">
                <a:solidFill>
                  <a:srgbClr val="2F4152"/>
                </a:solidFill>
                <a:latin typeface="Arial"/>
                <a:cs typeface="Arial"/>
              </a:rPr>
              <a:t>c</a:t>
            </a:r>
            <a:r>
              <a:rPr sz="1600" spc="10" dirty="0">
                <a:solidFill>
                  <a:srgbClr val="2F4152"/>
                </a:solidFill>
                <a:latin typeface="Arial"/>
                <a:cs typeface="Arial"/>
              </a:rPr>
              <a:t>u</a:t>
            </a:r>
            <a:r>
              <a:rPr sz="1600" dirty="0">
                <a:solidFill>
                  <a:srgbClr val="010003"/>
                </a:solidFill>
                <a:latin typeface="Arial"/>
                <a:cs typeface="Arial"/>
              </a:rPr>
              <a:t>l</a:t>
            </a:r>
            <a:r>
              <a:rPr sz="1600" spc="105" dirty="0">
                <a:solidFill>
                  <a:srgbClr val="2F4152"/>
                </a:solidFill>
                <a:latin typeface="Arial"/>
                <a:cs typeface="Arial"/>
              </a:rPr>
              <a:t>a</a:t>
            </a:r>
            <a:r>
              <a:rPr sz="1600" spc="65" dirty="0">
                <a:solidFill>
                  <a:srgbClr val="2F4152"/>
                </a:solidFill>
                <a:latin typeface="Arial"/>
                <a:cs typeface="Arial"/>
              </a:rPr>
              <a:t>t</a:t>
            </a:r>
            <a:r>
              <a:rPr sz="1600" spc="40" dirty="0">
                <a:solidFill>
                  <a:srgbClr val="4B647B"/>
                </a:solidFill>
                <a:latin typeface="Arial"/>
                <a:cs typeface="Arial"/>
              </a:rPr>
              <a:t>i</a:t>
            </a:r>
            <a:r>
              <a:rPr sz="1600" spc="75" dirty="0">
                <a:solidFill>
                  <a:srgbClr val="2F4152"/>
                </a:solidFill>
                <a:latin typeface="Arial"/>
                <a:cs typeface="Arial"/>
              </a:rPr>
              <a:t>o</a:t>
            </a:r>
            <a:r>
              <a:rPr sz="1600" spc="80" dirty="0">
                <a:solidFill>
                  <a:srgbClr val="2F4152"/>
                </a:solidFill>
                <a:latin typeface="Arial"/>
                <a:cs typeface="Arial"/>
              </a:rPr>
              <a:t>n</a:t>
            </a:r>
            <a:r>
              <a:rPr sz="1600" spc="-25" dirty="0">
                <a:solidFill>
                  <a:srgbClr val="2F4152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950">
              <a:latin typeface="Times New Roman"/>
              <a:cs typeface="Times New Roman"/>
            </a:endParaRPr>
          </a:p>
          <a:p>
            <a:pPr marL="250190" indent="-233045">
              <a:lnSpc>
                <a:spcPct val="100000"/>
              </a:lnSpc>
              <a:buClr>
                <a:srgbClr val="5D331C"/>
              </a:buClr>
              <a:buChar char="•"/>
              <a:tabLst>
                <a:tab pos="250825" algn="l"/>
              </a:tabLst>
            </a:pPr>
            <a:r>
              <a:rPr sz="1800" spc="20" dirty="0">
                <a:solidFill>
                  <a:srgbClr val="2F4152"/>
                </a:solidFill>
                <a:latin typeface="Times New Roman"/>
                <a:cs typeface="Times New Roman"/>
              </a:rPr>
              <a:t>Most</a:t>
            </a:r>
            <a:r>
              <a:rPr sz="1800" spc="-95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650" spc="65" dirty="0">
                <a:solidFill>
                  <a:srgbClr val="3B5267"/>
                </a:solidFill>
                <a:latin typeface="Arial"/>
                <a:cs typeface="Arial"/>
              </a:rPr>
              <a:t>direct</a:t>
            </a:r>
            <a:r>
              <a:rPr sz="1650" spc="-114" dirty="0">
                <a:solidFill>
                  <a:srgbClr val="3B5267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2F4152"/>
                </a:solidFill>
                <a:latin typeface="Times New Roman"/>
                <a:cs typeface="Times New Roman"/>
              </a:rPr>
              <a:t>way</a:t>
            </a:r>
            <a:r>
              <a:rPr sz="1900" spc="-160" dirty="0">
                <a:solidFill>
                  <a:srgbClr val="2F4152"/>
                </a:solidFill>
                <a:latin typeface="Times New Roman"/>
                <a:cs typeface="Times New Roman"/>
              </a:rPr>
              <a:t> </a:t>
            </a:r>
            <a:r>
              <a:rPr sz="1800" spc="145" dirty="0">
                <a:solidFill>
                  <a:srgbClr val="3B5267"/>
                </a:solidFill>
                <a:latin typeface="Times New Roman"/>
                <a:cs typeface="Times New Roman"/>
              </a:rPr>
              <a:t>to</a:t>
            </a:r>
            <a:r>
              <a:rPr sz="1800" spc="-114" dirty="0">
                <a:solidFill>
                  <a:srgbClr val="3B5267"/>
                </a:solidFill>
                <a:latin typeface="Times New Roman"/>
                <a:cs typeface="Times New Roman"/>
              </a:rPr>
              <a:t> </a:t>
            </a:r>
            <a:r>
              <a:rPr sz="1650" spc="5" dirty="0">
                <a:solidFill>
                  <a:srgbClr val="2F4152"/>
                </a:solidFill>
                <a:latin typeface="Arial"/>
                <a:cs typeface="Arial"/>
              </a:rPr>
              <a:t>measure</a:t>
            </a:r>
            <a:r>
              <a:rPr sz="1650" spc="-17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3B5267"/>
                </a:solidFill>
                <a:latin typeface="Arial"/>
                <a:cs typeface="Arial"/>
              </a:rPr>
              <a:t>f</a:t>
            </a:r>
            <a:r>
              <a:rPr sz="1650" spc="65" dirty="0">
                <a:solidFill>
                  <a:srgbClr val="0C131A"/>
                </a:solidFill>
                <a:latin typeface="Arial"/>
                <a:cs typeface="Arial"/>
              </a:rPr>
              <a:t>l</a:t>
            </a:r>
            <a:r>
              <a:rPr sz="1650" spc="65" dirty="0">
                <a:solidFill>
                  <a:srgbClr val="2F4152"/>
                </a:solidFill>
                <a:latin typeface="Arial"/>
                <a:cs typeface="Arial"/>
              </a:rPr>
              <a:t>ux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850">
              <a:latin typeface="Times New Roman"/>
              <a:cs typeface="Times New Roman"/>
            </a:endParaRPr>
          </a:p>
          <a:p>
            <a:pPr marL="236220" indent="-223520">
              <a:lnSpc>
                <a:spcPct val="100000"/>
              </a:lnSpc>
              <a:buClr>
                <a:srgbClr val="5D331C"/>
              </a:buClr>
              <a:buChar char="•"/>
              <a:tabLst>
                <a:tab pos="236854" algn="l"/>
              </a:tabLst>
            </a:pPr>
            <a:r>
              <a:rPr sz="1800" spc="-135" dirty="0">
                <a:solidFill>
                  <a:srgbClr val="2F4152"/>
                </a:solidFill>
                <a:latin typeface="Arial"/>
                <a:cs typeface="Arial"/>
              </a:rPr>
              <a:t>C</a:t>
            </a:r>
            <a:r>
              <a:rPr sz="1800" spc="-125" dirty="0">
                <a:solidFill>
                  <a:srgbClr val="2F4152"/>
                </a:solidFill>
                <a:latin typeface="Arial"/>
                <a:cs typeface="Arial"/>
              </a:rPr>
              <a:t>o</a:t>
            </a:r>
            <a:r>
              <a:rPr sz="1800" spc="85" dirty="0">
                <a:solidFill>
                  <a:srgbClr val="2F4152"/>
                </a:solidFill>
                <a:latin typeface="Arial"/>
                <a:cs typeface="Arial"/>
              </a:rPr>
              <a:t>n</a:t>
            </a:r>
            <a:r>
              <a:rPr sz="1800" spc="-45" dirty="0">
                <a:solidFill>
                  <a:srgbClr val="2F4152"/>
                </a:solidFill>
                <a:latin typeface="Arial"/>
                <a:cs typeface="Arial"/>
              </a:rPr>
              <a:t>t</a:t>
            </a:r>
            <a:r>
              <a:rPr sz="1800" spc="-40" dirty="0">
                <a:solidFill>
                  <a:srgbClr val="4B647B"/>
                </a:solidFill>
                <a:latin typeface="Arial"/>
                <a:cs typeface="Arial"/>
              </a:rPr>
              <a:t>i</a:t>
            </a:r>
            <a:r>
              <a:rPr sz="1800" spc="-35" dirty="0">
                <a:solidFill>
                  <a:srgbClr val="2F4152"/>
                </a:solidFill>
                <a:latin typeface="Arial"/>
                <a:cs typeface="Arial"/>
              </a:rPr>
              <a:t>n</a:t>
            </a:r>
            <a:r>
              <a:rPr sz="1800" spc="-145" dirty="0">
                <a:solidFill>
                  <a:srgbClr val="2F4152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2F4152"/>
                </a:solidFill>
                <a:latin typeface="Arial"/>
                <a:cs typeface="Arial"/>
              </a:rPr>
              <a:t>o</a:t>
            </a:r>
            <a:r>
              <a:rPr sz="1800" spc="-80" dirty="0">
                <a:solidFill>
                  <a:srgbClr val="2F4152"/>
                </a:solidFill>
                <a:latin typeface="Arial"/>
                <a:cs typeface="Arial"/>
              </a:rPr>
              <a:t>us</a:t>
            </a:r>
            <a:r>
              <a:rPr sz="1800" spc="-165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2F4152"/>
                </a:solidFill>
                <a:latin typeface="Arial"/>
                <a:cs typeface="Arial"/>
              </a:rPr>
              <a:t>n</a:t>
            </a:r>
            <a:r>
              <a:rPr sz="1800" spc="-60" dirty="0">
                <a:solidFill>
                  <a:srgbClr val="2F4152"/>
                </a:solidFill>
                <a:latin typeface="Arial"/>
                <a:cs typeface="Arial"/>
              </a:rPr>
              <a:t>ew</a:t>
            </a:r>
            <a:r>
              <a:rPr sz="1800" spc="-170" dirty="0">
                <a:solidFill>
                  <a:srgbClr val="2F4152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2F4152"/>
                </a:solidFill>
                <a:latin typeface="Arial"/>
                <a:cs typeface="Arial"/>
              </a:rPr>
              <a:t>d</a:t>
            </a:r>
            <a:r>
              <a:rPr sz="1800" spc="-80" dirty="0">
                <a:solidFill>
                  <a:srgbClr val="2F4152"/>
                </a:solidFill>
                <a:latin typeface="Arial"/>
                <a:cs typeface="Arial"/>
              </a:rPr>
              <a:t>ev</a:t>
            </a:r>
            <a:r>
              <a:rPr sz="1800" spc="-55" dirty="0">
                <a:solidFill>
                  <a:srgbClr val="2F4152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4B647B"/>
                </a:solidFill>
                <a:latin typeface="Arial"/>
                <a:cs typeface="Arial"/>
              </a:rPr>
              <a:t>l</a:t>
            </a:r>
            <a:r>
              <a:rPr sz="1800" spc="-70" dirty="0">
                <a:solidFill>
                  <a:srgbClr val="2F4152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2F4152"/>
                </a:solidFill>
                <a:latin typeface="Arial"/>
                <a:cs typeface="Arial"/>
              </a:rPr>
              <a:t>p</a:t>
            </a:r>
            <a:r>
              <a:rPr sz="1800" spc="-25" dirty="0">
                <a:solidFill>
                  <a:srgbClr val="2F4152"/>
                </a:solidFill>
                <a:latin typeface="Arial"/>
                <a:cs typeface="Arial"/>
              </a:rPr>
              <a:t>m</a:t>
            </a:r>
            <a:r>
              <a:rPr sz="1800" spc="-110" dirty="0">
                <a:solidFill>
                  <a:srgbClr val="2F4152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2F4152"/>
                </a:solidFill>
                <a:latin typeface="Arial"/>
                <a:cs typeface="Arial"/>
              </a:rPr>
              <a:t>nts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3" y="536448"/>
            <a:ext cx="8458200" cy="6496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9483" y="585215"/>
            <a:ext cx="4805171" cy="489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2767" y="2167127"/>
            <a:ext cx="2244851" cy="2359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4859" y="1728216"/>
            <a:ext cx="941832" cy="164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9644" y="2020824"/>
            <a:ext cx="2235707" cy="2587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9944" y="2020824"/>
            <a:ext cx="2286000" cy="2587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6696" y="608076"/>
            <a:ext cx="0" cy="6602095"/>
          </a:xfrm>
          <a:custGeom>
            <a:avLst/>
            <a:gdLst/>
            <a:ahLst/>
            <a:cxnLst/>
            <a:rect l="l" t="t" r="r" b="b"/>
            <a:pathLst>
              <a:path h="6602095">
                <a:moveTo>
                  <a:pt x="0" y="6601968"/>
                </a:moveTo>
                <a:lnTo>
                  <a:pt x="0" y="0"/>
                </a:lnTo>
              </a:path>
            </a:pathLst>
          </a:custGeom>
          <a:ln w="45720">
            <a:solidFill>
              <a:srgbClr val="4B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7339" y="4741164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716" y="0"/>
                </a:lnTo>
              </a:path>
            </a:pathLst>
          </a:custGeom>
          <a:ln w="18287">
            <a:solidFill>
              <a:srgbClr val="5B74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1335" y="4732020"/>
            <a:ext cx="0" cy="2066925"/>
          </a:xfrm>
          <a:custGeom>
            <a:avLst/>
            <a:gdLst/>
            <a:ahLst/>
            <a:cxnLst/>
            <a:rect l="l" t="t" r="r" b="b"/>
            <a:pathLst>
              <a:path h="2066925">
                <a:moveTo>
                  <a:pt x="0" y="2066544"/>
                </a:moveTo>
                <a:lnTo>
                  <a:pt x="0" y="0"/>
                </a:lnTo>
              </a:path>
            </a:pathLst>
          </a:custGeom>
          <a:ln w="13716">
            <a:solidFill>
              <a:srgbClr val="446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7076" y="4732020"/>
            <a:ext cx="0" cy="2071370"/>
          </a:xfrm>
          <a:custGeom>
            <a:avLst/>
            <a:gdLst/>
            <a:ahLst/>
            <a:cxnLst/>
            <a:rect l="l" t="t" r="r" b="b"/>
            <a:pathLst>
              <a:path h="2071370">
                <a:moveTo>
                  <a:pt x="0" y="2071115"/>
                </a:moveTo>
                <a:lnTo>
                  <a:pt x="0" y="0"/>
                </a:lnTo>
              </a:path>
            </a:pathLst>
          </a:custGeom>
          <a:ln w="27432">
            <a:solidFill>
              <a:srgbClr val="678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22491" y="4732020"/>
            <a:ext cx="0" cy="2071370"/>
          </a:xfrm>
          <a:custGeom>
            <a:avLst/>
            <a:gdLst/>
            <a:ahLst/>
            <a:cxnLst/>
            <a:rect l="l" t="t" r="r" b="b"/>
            <a:pathLst>
              <a:path h="2071370">
                <a:moveTo>
                  <a:pt x="0" y="2071115"/>
                </a:moveTo>
                <a:lnTo>
                  <a:pt x="0" y="0"/>
                </a:lnTo>
              </a:path>
            </a:pathLst>
          </a:custGeom>
          <a:ln w="18288">
            <a:solidFill>
              <a:srgbClr val="7087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23659" y="4732020"/>
            <a:ext cx="0" cy="2057400"/>
          </a:xfrm>
          <a:custGeom>
            <a:avLst/>
            <a:gdLst/>
            <a:ahLst/>
            <a:cxnLst/>
            <a:rect l="l" t="t" r="r" b="b"/>
            <a:pathLst>
              <a:path h="2057400">
                <a:moveTo>
                  <a:pt x="0" y="2057400"/>
                </a:moveTo>
                <a:lnTo>
                  <a:pt x="0" y="0"/>
                </a:lnTo>
              </a:path>
            </a:pathLst>
          </a:custGeom>
          <a:ln w="18288">
            <a:solidFill>
              <a:srgbClr val="445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2228" y="4732020"/>
            <a:ext cx="0" cy="2062480"/>
          </a:xfrm>
          <a:custGeom>
            <a:avLst/>
            <a:gdLst/>
            <a:ahLst/>
            <a:cxnLst/>
            <a:rect l="l" t="t" r="r" b="b"/>
            <a:pathLst>
              <a:path h="2062479">
                <a:moveTo>
                  <a:pt x="0" y="2061972"/>
                </a:moveTo>
                <a:lnTo>
                  <a:pt x="0" y="0"/>
                </a:lnTo>
              </a:path>
            </a:pathLst>
          </a:custGeom>
          <a:ln w="18288">
            <a:solidFill>
              <a:srgbClr val="3F4F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10293" y="608076"/>
            <a:ext cx="0" cy="6579234"/>
          </a:xfrm>
          <a:custGeom>
            <a:avLst/>
            <a:gdLst/>
            <a:ahLst/>
            <a:cxnLst/>
            <a:rect l="l" t="t" r="r" b="b"/>
            <a:pathLst>
              <a:path h="6579234">
                <a:moveTo>
                  <a:pt x="0" y="6579108"/>
                </a:moveTo>
                <a:lnTo>
                  <a:pt x="0" y="0"/>
                </a:lnTo>
              </a:path>
            </a:pathLst>
          </a:custGeom>
          <a:ln w="22860">
            <a:solidFill>
              <a:srgbClr val="77A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3836" y="633222"/>
            <a:ext cx="1774189" cy="0"/>
          </a:xfrm>
          <a:custGeom>
            <a:avLst/>
            <a:gdLst/>
            <a:ahLst/>
            <a:cxnLst/>
            <a:rect l="l" t="t" r="r" b="b"/>
            <a:pathLst>
              <a:path w="1774189">
                <a:moveTo>
                  <a:pt x="0" y="0"/>
                </a:moveTo>
                <a:lnTo>
                  <a:pt x="1773936" y="0"/>
                </a:lnTo>
              </a:path>
            </a:pathLst>
          </a:custGeom>
          <a:ln w="50292">
            <a:solidFill>
              <a:srgbClr val="4B6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7339" y="4741164"/>
            <a:ext cx="2258695" cy="0"/>
          </a:xfrm>
          <a:custGeom>
            <a:avLst/>
            <a:gdLst/>
            <a:ahLst/>
            <a:cxnLst/>
            <a:rect l="l" t="t" r="r" b="b"/>
            <a:pathLst>
              <a:path w="2258695">
                <a:moveTo>
                  <a:pt x="0" y="0"/>
                </a:moveTo>
                <a:lnTo>
                  <a:pt x="2258567" y="0"/>
                </a:lnTo>
              </a:path>
            </a:pathLst>
          </a:custGeom>
          <a:ln w="18288">
            <a:solidFill>
              <a:srgbClr val="6080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2767" y="6780276"/>
            <a:ext cx="2268220" cy="0"/>
          </a:xfrm>
          <a:custGeom>
            <a:avLst/>
            <a:gdLst/>
            <a:ahLst/>
            <a:cxnLst/>
            <a:rect l="l" t="t" r="r" b="b"/>
            <a:pathLst>
              <a:path w="2268220">
                <a:moveTo>
                  <a:pt x="0" y="0"/>
                </a:moveTo>
                <a:lnTo>
                  <a:pt x="2267712" y="0"/>
                </a:lnTo>
              </a:path>
            </a:pathLst>
          </a:custGeom>
          <a:ln w="9144">
            <a:solidFill>
              <a:srgbClr val="74A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8788" y="4748021"/>
            <a:ext cx="2217420" cy="0"/>
          </a:xfrm>
          <a:custGeom>
            <a:avLst/>
            <a:gdLst/>
            <a:ahLst/>
            <a:cxnLst/>
            <a:rect l="l" t="t" r="r" b="b"/>
            <a:pathLst>
              <a:path w="2217420">
                <a:moveTo>
                  <a:pt x="0" y="0"/>
                </a:moveTo>
                <a:lnTo>
                  <a:pt x="2217420" y="0"/>
                </a:lnTo>
              </a:path>
            </a:pathLst>
          </a:custGeom>
          <a:ln w="32004">
            <a:solidFill>
              <a:srgbClr val="648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23359" y="6787133"/>
            <a:ext cx="2212975" cy="0"/>
          </a:xfrm>
          <a:custGeom>
            <a:avLst/>
            <a:gdLst/>
            <a:ahLst/>
            <a:cxnLst/>
            <a:rect l="l" t="t" r="r" b="b"/>
            <a:pathLst>
              <a:path w="2212975">
                <a:moveTo>
                  <a:pt x="0" y="0"/>
                </a:moveTo>
                <a:lnTo>
                  <a:pt x="2212848" y="0"/>
                </a:lnTo>
              </a:path>
            </a:pathLst>
          </a:custGeom>
          <a:ln w="32004">
            <a:solidFill>
              <a:srgbClr val="648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14515" y="4743450"/>
            <a:ext cx="2277110" cy="0"/>
          </a:xfrm>
          <a:custGeom>
            <a:avLst/>
            <a:gdLst/>
            <a:ahLst/>
            <a:cxnLst/>
            <a:rect l="l" t="t" r="r" b="b"/>
            <a:pathLst>
              <a:path w="2277109">
                <a:moveTo>
                  <a:pt x="0" y="0"/>
                </a:moveTo>
                <a:lnTo>
                  <a:pt x="2276856" y="0"/>
                </a:lnTo>
              </a:path>
            </a:pathLst>
          </a:custGeom>
          <a:ln w="22860">
            <a:solidFill>
              <a:srgbClr val="5B77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4515" y="6787133"/>
            <a:ext cx="2281555" cy="0"/>
          </a:xfrm>
          <a:custGeom>
            <a:avLst/>
            <a:gdLst/>
            <a:ahLst/>
            <a:cxnLst/>
            <a:rect l="l" t="t" r="r" b="b"/>
            <a:pathLst>
              <a:path w="2281554">
                <a:moveTo>
                  <a:pt x="0" y="0"/>
                </a:moveTo>
                <a:lnTo>
                  <a:pt x="2281428" y="0"/>
                </a:lnTo>
              </a:path>
            </a:pathLst>
          </a:custGeom>
          <a:ln w="32004">
            <a:solidFill>
              <a:srgbClr val="577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6111" y="7159752"/>
            <a:ext cx="8326120" cy="0"/>
          </a:xfrm>
          <a:custGeom>
            <a:avLst/>
            <a:gdLst/>
            <a:ahLst/>
            <a:cxnLst/>
            <a:rect l="l" t="t" r="r" b="b"/>
            <a:pathLst>
              <a:path w="8326120">
                <a:moveTo>
                  <a:pt x="0" y="0"/>
                </a:moveTo>
                <a:lnTo>
                  <a:pt x="8325611" y="0"/>
                </a:lnTo>
              </a:path>
            </a:pathLst>
          </a:custGeom>
          <a:ln w="18288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80692" y="1642109"/>
            <a:ext cx="125222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165" dirty="0">
                <a:solidFill>
                  <a:srgbClr val="286E52"/>
                </a:solidFill>
                <a:latin typeface="Arial"/>
                <a:cs typeface="Arial"/>
              </a:rPr>
              <a:t>TERRESTRIAL</a:t>
            </a:r>
            <a:endParaRPr sz="1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1507" y="4773929"/>
            <a:ext cx="1483360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35" dirty="0">
                <a:solidFill>
                  <a:srgbClr val="3B4F57"/>
                </a:solidFill>
                <a:latin typeface="Arial"/>
                <a:cs typeface="Arial"/>
              </a:rPr>
              <a:t>98%</a:t>
            </a:r>
            <a:r>
              <a:rPr sz="1450" spc="-210" dirty="0">
                <a:solidFill>
                  <a:srgbClr val="3B4F57"/>
                </a:solidFill>
                <a:latin typeface="Arial"/>
                <a:cs typeface="Arial"/>
              </a:rPr>
              <a:t> </a:t>
            </a:r>
            <a:r>
              <a:rPr sz="1650" spc="-140" dirty="0">
                <a:solidFill>
                  <a:srgbClr val="3B4F57"/>
                </a:solidFill>
                <a:latin typeface="Times New Roman"/>
                <a:cs typeface="Times New Roman"/>
              </a:rPr>
              <a:t>of </a:t>
            </a:r>
            <a:r>
              <a:rPr sz="1650" spc="-80" dirty="0">
                <a:solidFill>
                  <a:srgbClr val="3B4F57"/>
                </a:solidFill>
                <a:latin typeface="Times New Roman"/>
                <a:cs typeface="Times New Roman"/>
              </a:rPr>
              <a:t>applications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1507" y="5261864"/>
            <a:ext cx="178943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">
              <a:lnSpc>
                <a:spcPts val="1939"/>
              </a:lnSpc>
            </a:pPr>
            <a:r>
              <a:rPr sz="1450" spc="-65" dirty="0">
                <a:solidFill>
                  <a:srgbClr val="3B4F57"/>
                </a:solidFill>
                <a:latin typeface="Arial"/>
                <a:cs typeface="Arial"/>
              </a:rPr>
              <a:t>Designe</a:t>
            </a:r>
            <a:r>
              <a:rPr sz="1450" spc="-65" dirty="0">
                <a:solidFill>
                  <a:srgbClr val="212D31"/>
                </a:solidFill>
                <a:latin typeface="Arial"/>
                <a:cs typeface="Arial"/>
              </a:rPr>
              <a:t>d </a:t>
            </a:r>
            <a:r>
              <a:rPr sz="1650" spc="-65" dirty="0">
                <a:solidFill>
                  <a:srgbClr val="3B4F57"/>
                </a:solidFill>
                <a:latin typeface="Times New Roman"/>
                <a:cs typeface="Times New Roman"/>
              </a:rPr>
              <a:t>for</a:t>
            </a:r>
            <a:r>
              <a:rPr sz="1650" spc="-260" dirty="0">
                <a:solidFill>
                  <a:srgbClr val="3B4F57"/>
                </a:solidFill>
                <a:latin typeface="Times New Roman"/>
                <a:cs typeface="Times New Roman"/>
              </a:rPr>
              <a:t> </a:t>
            </a:r>
            <a:r>
              <a:rPr sz="1650" spc="-25" dirty="0">
                <a:solidFill>
                  <a:srgbClr val="3B4F57"/>
                </a:solidFill>
                <a:latin typeface="Times New Roman"/>
                <a:cs typeface="Times New Roman"/>
              </a:rPr>
              <a:t>sta</a:t>
            </a:r>
            <a:r>
              <a:rPr sz="1650" spc="-25" dirty="0">
                <a:solidFill>
                  <a:srgbClr val="5D7B7E"/>
                </a:solidFill>
                <a:latin typeface="Times New Roman"/>
                <a:cs typeface="Times New Roman"/>
              </a:rPr>
              <a:t>f</a:t>
            </a:r>
            <a:r>
              <a:rPr sz="1650" spc="-25" dirty="0">
                <a:solidFill>
                  <a:srgbClr val="3B4F57"/>
                </a:solidFill>
                <a:latin typeface="Times New Roman"/>
                <a:cs typeface="Times New Roman"/>
              </a:rPr>
              <a:t>onary  </a:t>
            </a:r>
            <a:r>
              <a:rPr sz="1650" spc="-75" dirty="0">
                <a:solidFill>
                  <a:srgbClr val="3B4F57"/>
                </a:solidFill>
                <a:latin typeface="Times New Roman"/>
                <a:cs typeface="Times New Roman"/>
              </a:rPr>
              <a:t>use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1507" y="5980938"/>
            <a:ext cx="1865630" cy="49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1960"/>
              </a:lnSpc>
            </a:pPr>
            <a:r>
              <a:rPr sz="1450" spc="-10" dirty="0">
                <a:solidFill>
                  <a:srgbClr val="3B4F57"/>
                </a:solidFill>
                <a:latin typeface="Arial"/>
                <a:cs typeface="Arial"/>
              </a:rPr>
              <a:t>Limited </a:t>
            </a:r>
            <a:r>
              <a:rPr sz="1600" spc="-130" dirty="0">
                <a:solidFill>
                  <a:srgbClr val="3B4F57"/>
                </a:solidFill>
                <a:latin typeface="Arial"/>
                <a:cs typeface="Arial"/>
              </a:rPr>
              <a:t>by</a:t>
            </a:r>
            <a:r>
              <a:rPr sz="1600" spc="-310" dirty="0">
                <a:solidFill>
                  <a:srgbClr val="3B4F57"/>
                </a:solidFill>
                <a:latin typeface="Arial"/>
                <a:cs typeface="Arial"/>
              </a:rPr>
              <a:t> </a:t>
            </a:r>
            <a:r>
              <a:rPr sz="1650" spc="-70" dirty="0">
                <a:solidFill>
                  <a:srgbClr val="3B4F57"/>
                </a:solidFill>
                <a:latin typeface="Times New Roman"/>
                <a:cs typeface="Times New Roman"/>
              </a:rPr>
              <a:t>precip</a:t>
            </a:r>
            <a:r>
              <a:rPr sz="1650" spc="-70" dirty="0">
                <a:solidFill>
                  <a:srgbClr val="5D7B7E"/>
                </a:solidFill>
                <a:latin typeface="Times New Roman"/>
                <a:cs typeface="Times New Roman"/>
              </a:rPr>
              <a:t>i</a:t>
            </a:r>
            <a:r>
              <a:rPr sz="1650" spc="-70" dirty="0">
                <a:solidFill>
                  <a:srgbClr val="3B4F57"/>
                </a:solidFill>
                <a:latin typeface="Times New Roman"/>
                <a:cs typeface="Times New Roman"/>
              </a:rPr>
              <a:t>tat</a:t>
            </a:r>
            <a:r>
              <a:rPr sz="1650" spc="-70" dirty="0">
                <a:solidFill>
                  <a:srgbClr val="5D7B7E"/>
                </a:solidFill>
                <a:latin typeface="Times New Roman"/>
                <a:cs typeface="Times New Roman"/>
              </a:rPr>
              <a:t>i</a:t>
            </a:r>
            <a:r>
              <a:rPr sz="1650" spc="-70" dirty="0">
                <a:solidFill>
                  <a:srgbClr val="3B4F57"/>
                </a:solidFill>
                <a:latin typeface="Times New Roman"/>
                <a:cs typeface="Times New Roman"/>
              </a:rPr>
              <a:t>on,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1839"/>
              </a:lnSpc>
            </a:pPr>
            <a:r>
              <a:rPr sz="1550" spc="5" dirty="0">
                <a:solidFill>
                  <a:srgbClr val="3B4F57"/>
                </a:solidFill>
                <a:latin typeface="Arial"/>
                <a:cs typeface="Arial"/>
              </a:rPr>
              <a:t>fog,&amp;</a:t>
            </a:r>
            <a:r>
              <a:rPr sz="1550" spc="-285" dirty="0">
                <a:solidFill>
                  <a:srgbClr val="3B4F57"/>
                </a:solidFill>
                <a:latin typeface="Arial"/>
                <a:cs typeface="Arial"/>
              </a:rPr>
              <a:t> </a:t>
            </a:r>
            <a:r>
              <a:rPr sz="1500" spc="-105" dirty="0">
                <a:solidFill>
                  <a:srgbClr val="3B4F57"/>
                </a:solidFill>
                <a:latin typeface="Arial"/>
                <a:cs typeface="Arial"/>
              </a:rPr>
              <a:t>dew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37076" y="4792979"/>
            <a:ext cx="2185670" cy="199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400" spc="-135" dirty="0">
                <a:solidFill>
                  <a:srgbClr val="3B4F57"/>
                </a:solidFill>
                <a:latin typeface="Arial"/>
                <a:cs typeface="Arial"/>
              </a:rPr>
              <a:t>&lt;</a:t>
            </a:r>
            <a:r>
              <a:rPr sz="1400" spc="-170" dirty="0">
                <a:solidFill>
                  <a:srgbClr val="3B4F57"/>
                </a:solidFill>
                <a:latin typeface="Arial"/>
                <a:cs typeface="Arial"/>
              </a:rPr>
              <a:t>1</a:t>
            </a:r>
            <a:r>
              <a:rPr sz="1400" spc="254" dirty="0">
                <a:solidFill>
                  <a:srgbClr val="3B4F57"/>
                </a:solidFill>
                <a:latin typeface="Arial"/>
                <a:cs typeface="Arial"/>
              </a:rPr>
              <a:t>%</a:t>
            </a:r>
            <a:r>
              <a:rPr sz="1500" spc="-30" dirty="0">
                <a:solidFill>
                  <a:srgbClr val="3B4F57"/>
                </a:solidFill>
                <a:latin typeface="Arial"/>
                <a:cs typeface="Arial"/>
              </a:rPr>
              <a:t>of</a:t>
            </a:r>
            <a:r>
              <a:rPr sz="1500" spc="-180" dirty="0">
                <a:solidFill>
                  <a:srgbClr val="3B4F57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3B4F57"/>
                </a:solidFill>
                <a:latin typeface="Arial"/>
                <a:cs typeface="Arial"/>
              </a:rPr>
              <a:t>ap</a:t>
            </a:r>
            <a:r>
              <a:rPr sz="1500" spc="-35" dirty="0">
                <a:solidFill>
                  <a:srgbClr val="3B4F57"/>
                </a:solidFill>
                <a:latin typeface="Arial"/>
                <a:cs typeface="Arial"/>
              </a:rPr>
              <a:t>p</a:t>
            </a:r>
            <a:r>
              <a:rPr sz="1500" spc="15" dirty="0">
                <a:solidFill>
                  <a:srgbClr val="5D7B7E"/>
                </a:solidFill>
                <a:latin typeface="Arial"/>
                <a:cs typeface="Arial"/>
              </a:rPr>
              <a:t>l</a:t>
            </a:r>
            <a:r>
              <a:rPr sz="1500" spc="-45" dirty="0">
                <a:solidFill>
                  <a:srgbClr val="5D7B7E"/>
                </a:solidFill>
                <a:latin typeface="Arial"/>
                <a:cs typeface="Arial"/>
              </a:rPr>
              <a:t>i</a:t>
            </a:r>
            <a:r>
              <a:rPr sz="1500" spc="-100" dirty="0">
                <a:solidFill>
                  <a:srgbClr val="3B4F57"/>
                </a:solidFill>
                <a:latin typeface="Arial"/>
                <a:cs typeface="Arial"/>
              </a:rPr>
              <a:t>ca</a:t>
            </a:r>
            <a:r>
              <a:rPr sz="1500" spc="-15" dirty="0">
                <a:solidFill>
                  <a:srgbClr val="3B4F57"/>
                </a:solidFill>
                <a:latin typeface="Arial"/>
                <a:cs typeface="Arial"/>
              </a:rPr>
              <a:t>t</a:t>
            </a:r>
            <a:r>
              <a:rPr sz="1500" spc="-15" dirty="0">
                <a:solidFill>
                  <a:srgbClr val="5D7B7E"/>
                </a:solidFill>
                <a:latin typeface="Arial"/>
                <a:cs typeface="Arial"/>
              </a:rPr>
              <a:t>i</a:t>
            </a:r>
            <a:r>
              <a:rPr sz="1500" spc="-105" dirty="0">
                <a:solidFill>
                  <a:srgbClr val="3B4F57"/>
                </a:solidFill>
                <a:latin typeface="Arial"/>
                <a:cs typeface="Arial"/>
              </a:rPr>
              <a:t>ons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70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450" spc="-75" dirty="0">
                <a:solidFill>
                  <a:srgbClr val="3B4F57"/>
                </a:solidFill>
                <a:latin typeface="Arial"/>
                <a:cs typeface="Arial"/>
              </a:rPr>
              <a:t>May need</a:t>
            </a:r>
            <a:r>
              <a:rPr sz="1450" spc="-215" dirty="0">
                <a:solidFill>
                  <a:srgbClr val="3B4F57"/>
                </a:solidFill>
                <a:latin typeface="Arial"/>
                <a:cs typeface="Arial"/>
              </a:rPr>
              <a:t> </a:t>
            </a:r>
            <a:r>
              <a:rPr sz="1450" spc="-50" dirty="0">
                <a:solidFill>
                  <a:srgbClr val="3B4F57"/>
                </a:solidFill>
                <a:latin typeface="Arial"/>
                <a:cs typeface="Arial"/>
              </a:rPr>
              <a:t>c</a:t>
            </a:r>
            <a:r>
              <a:rPr sz="1450" spc="-50" dirty="0">
                <a:solidFill>
                  <a:srgbClr val="212D31"/>
                </a:solidFill>
                <a:latin typeface="Arial"/>
                <a:cs typeface="Arial"/>
              </a:rPr>
              <a:t>u</a:t>
            </a:r>
            <a:r>
              <a:rPr sz="1450" spc="-50" dirty="0">
                <a:solidFill>
                  <a:srgbClr val="3B4F57"/>
                </a:solidFill>
                <a:latin typeface="Arial"/>
                <a:cs typeface="Arial"/>
              </a:rPr>
              <a:t>stomized</a:t>
            </a:r>
            <a:endParaRPr sz="145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  <a:spcBef>
                <a:spcPts val="5"/>
              </a:spcBef>
            </a:pPr>
            <a:r>
              <a:rPr sz="1650" spc="-75" dirty="0">
                <a:solidFill>
                  <a:srgbClr val="5D7B7E"/>
                </a:solidFill>
                <a:latin typeface="Times New Roman"/>
                <a:cs typeface="Times New Roman"/>
              </a:rPr>
              <a:t>r</a:t>
            </a:r>
            <a:r>
              <a:rPr sz="1650" spc="-75" dirty="0">
                <a:solidFill>
                  <a:srgbClr val="3B4F57"/>
                </a:solidFill>
                <a:latin typeface="Times New Roman"/>
                <a:cs typeface="Times New Roman"/>
              </a:rPr>
              <a:t>e</a:t>
            </a:r>
            <a:r>
              <a:rPr sz="1650" spc="-75" dirty="0">
                <a:solidFill>
                  <a:srgbClr val="5D7B7E"/>
                </a:solidFill>
                <a:latin typeface="Times New Roman"/>
                <a:cs typeface="Times New Roman"/>
              </a:rPr>
              <a:t>i</a:t>
            </a:r>
            <a:r>
              <a:rPr sz="1650" spc="-75" dirty="0">
                <a:solidFill>
                  <a:srgbClr val="3B4F57"/>
                </a:solidFill>
                <a:latin typeface="Times New Roman"/>
                <a:cs typeface="Times New Roman"/>
              </a:rPr>
              <a:t>nforcement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450">
              <a:latin typeface="Times New Roman"/>
              <a:cs typeface="Times New Roman"/>
            </a:endParaRPr>
          </a:p>
          <a:p>
            <a:pPr marL="81915" marR="80010" indent="4445">
              <a:lnSpc>
                <a:spcPct val="107300"/>
              </a:lnSpc>
            </a:pPr>
            <a:r>
              <a:rPr sz="1450" spc="-65" dirty="0">
                <a:solidFill>
                  <a:srgbClr val="3B4F57"/>
                </a:solidFill>
                <a:latin typeface="Arial"/>
                <a:cs typeface="Arial"/>
              </a:rPr>
              <a:t>May be </a:t>
            </a:r>
            <a:r>
              <a:rPr sz="1450" spc="-25" dirty="0">
                <a:solidFill>
                  <a:srgbClr val="3B4F57"/>
                </a:solidFill>
                <a:latin typeface="Arial"/>
                <a:cs typeface="Arial"/>
              </a:rPr>
              <a:t>affecte</a:t>
            </a:r>
            <a:r>
              <a:rPr sz="1450" spc="-25" dirty="0">
                <a:solidFill>
                  <a:srgbClr val="212D31"/>
                </a:solidFill>
                <a:latin typeface="Arial"/>
                <a:cs typeface="Arial"/>
              </a:rPr>
              <a:t>d </a:t>
            </a:r>
            <a:r>
              <a:rPr sz="1650" spc="-145" dirty="0">
                <a:solidFill>
                  <a:srgbClr val="3B4F57"/>
                </a:solidFill>
                <a:latin typeface="Times New Roman"/>
                <a:cs typeface="Times New Roman"/>
              </a:rPr>
              <a:t>by  </a:t>
            </a:r>
            <a:r>
              <a:rPr sz="1450" spc="-50" dirty="0">
                <a:solidFill>
                  <a:srgbClr val="3B4F57"/>
                </a:solidFill>
                <a:latin typeface="Arial"/>
                <a:cs typeface="Arial"/>
              </a:rPr>
              <a:t>extreme </a:t>
            </a:r>
            <a:r>
              <a:rPr sz="1450" spc="-40" dirty="0">
                <a:solidFill>
                  <a:srgbClr val="3B4F57"/>
                </a:solidFill>
                <a:latin typeface="Arial"/>
                <a:cs typeface="Arial"/>
              </a:rPr>
              <a:t>tempe</a:t>
            </a:r>
            <a:r>
              <a:rPr sz="1450" spc="-40" dirty="0">
                <a:solidFill>
                  <a:srgbClr val="5D7B7E"/>
                </a:solidFill>
                <a:latin typeface="Arial"/>
                <a:cs typeface="Arial"/>
              </a:rPr>
              <a:t>r</a:t>
            </a:r>
            <a:r>
              <a:rPr sz="1450" spc="-40" dirty="0">
                <a:solidFill>
                  <a:srgbClr val="3B4F57"/>
                </a:solidFill>
                <a:latin typeface="Arial"/>
                <a:cs typeface="Arial"/>
              </a:rPr>
              <a:t>atures</a:t>
            </a:r>
            <a:r>
              <a:rPr sz="1450" spc="-180" dirty="0">
                <a:solidFill>
                  <a:srgbClr val="3B4F57"/>
                </a:solidFill>
                <a:latin typeface="Arial"/>
                <a:cs typeface="Arial"/>
              </a:rPr>
              <a:t> </a:t>
            </a:r>
            <a:r>
              <a:rPr sz="1450" spc="-65" dirty="0">
                <a:solidFill>
                  <a:srgbClr val="3B4F57"/>
                </a:solidFill>
                <a:latin typeface="Arial"/>
                <a:cs typeface="Arial"/>
              </a:rPr>
              <a:t>and  </a:t>
            </a:r>
            <a:r>
              <a:rPr sz="1450" spc="-45" dirty="0">
                <a:solidFill>
                  <a:srgbClr val="3B4F57"/>
                </a:solidFill>
                <a:latin typeface="Arial"/>
                <a:cs typeface="Arial"/>
              </a:rPr>
              <a:t>vibrations</a:t>
            </a:r>
            <a:endParaRPr sz="14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89852" y="1660397"/>
            <a:ext cx="1655445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150" dirty="0">
                <a:solidFill>
                  <a:srgbClr val="2A3FD8"/>
                </a:solidFill>
                <a:latin typeface="Arial"/>
                <a:cs typeface="Arial"/>
              </a:rPr>
              <a:t>OCEANOGRAPHIC</a:t>
            </a:r>
            <a:endParaRPr sz="1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23659" y="4547870"/>
            <a:ext cx="2258695" cy="2239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915" marR="519430" indent="13335">
              <a:lnSpc>
                <a:spcPct val="180000"/>
              </a:lnSpc>
            </a:pPr>
            <a:r>
              <a:rPr sz="1500" spc="10" dirty="0">
                <a:solidFill>
                  <a:srgbClr val="3B4F57"/>
                </a:solidFill>
                <a:latin typeface="Arial"/>
                <a:cs typeface="Arial"/>
              </a:rPr>
              <a:t>&lt;</a:t>
            </a:r>
            <a:r>
              <a:rPr sz="1100" spc="10" dirty="0">
                <a:solidFill>
                  <a:srgbClr val="3B4F57"/>
                </a:solidFill>
                <a:latin typeface="Arial"/>
                <a:cs typeface="Arial"/>
              </a:rPr>
              <a:t>1</a:t>
            </a:r>
            <a:r>
              <a:rPr sz="1400" spc="10" dirty="0">
                <a:solidFill>
                  <a:srgbClr val="3B4F57"/>
                </a:solidFill>
                <a:latin typeface="Arial"/>
                <a:cs typeface="Arial"/>
              </a:rPr>
              <a:t>%</a:t>
            </a:r>
            <a:r>
              <a:rPr sz="1750" spc="10" dirty="0">
                <a:solidFill>
                  <a:srgbClr val="3B4F57"/>
                </a:solidFill>
                <a:latin typeface="Times New Roman"/>
                <a:cs typeface="Times New Roman"/>
              </a:rPr>
              <a:t>o</a:t>
            </a:r>
            <a:r>
              <a:rPr sz="1750" spc="10" dirty="0">
                <a:solidFill>
                  <a:srgbClr val="465D7E"/>
                </a:solidFill>
                <a:latin typeface="Times New Roman"/>
                <a:cs typeface="Times New Roman"/>
              </a:rPr>
              <a:t>f </a:t>
            </a:r>
            <a:r>
              <a:rPr sz="1750" spc="-150" dirty="0">
                <a:solidFill>
                  <a:srgbClr val="3B4F57"/>
                </a:solidFill>
                <a:latin typeface="Times New Roman"/>
                <a:cs typeface="Times New Roman"/>
              </a:rPr>
              <a:t>a</a:t>
            </a:r>
            <a:r>
              <a:rPr sz="1750" spc="-150" dirty="0">
                <a:solidFill>
                  <a:srgbClr val="465D7E"/>
                </a:solidFill>
                <a:latin typeface="Times New Roman"/>
                <a:cs typeface="Times New Roman"/>
              </a:rPr>
              <a:t>p</a:t>
            </a:r>
            <a:r>
              <a:rPr sz="1750" spc="-150" dirty="0">
                <a:solidFill>
                  <a:srgbClr val="3B4F57"/>
                </a:solidFill>
                <a:latin typeface="Times New Roman"/>
                <a:cs typeface="Times New Roman"/>
              </a:rPr>
              <a:t>p</a:t>
            </a:r>
            <a:r>
              <a:rPr sz="1750" spc="-150" dirty="0">
                <a:solidFill>
                  <a:srgbClr val="54709A"/>
                </a:solidFill>
                <a:latin typeface="Times New Roman"/>
                <a:cs typeface="Times New Roman"/>
              </a:rPr>
              <a:t>h</a:t>
            </a:r>
            <a:r>
              <a:rPr sz="1750" spc="-150" dirty="0">
                <a:solidFill>
                  <a:srgbClr val="3B4F57"/>
                </a:solidFill>
                <a:latin typeface="Times New Roman"/>
                <a:cs typeface="Times New Roman"/>
              </a:rPr>
              <a:t>cabOns  </a:t>
            </a:r>
            <a:r>
              <a:rPr sz="1750" spc="-240" dirty="0">
                <a:solidFill>
                  <a:srgbClr val="3B4F57"/>
                </a:solidFill>
                <a:latin typeface="Times New Roman"/>
                <a:cs typeface="Times New Roman"/>
              </a:rPr>
              <a:t>May  </a:t>
            </a:r>
            <a:r>
              <a:rPr sz="1550" spc="-130" dirty="0">
                <a:solidFill>
                  <a:srgbClr val="3B4F57"/>
                </a:solidFill>
                <a:latin typeface="Arial"/>
                <a:cs typeface="Arial"/>
              </a:rPr>
              <a:t>nee</a:t>
            </a:r>
            <a:r>
              <a:rPr sz="1550" spc="-130" dirty="0">
                <a:solidFill>
                  <a:srgbClr val="212D31"/>
                </a:solidFill>
                <a:latin typeface="Arial"/>
                <a:cs typeface="Arial"/>
              </a:rPr>
              <a:t>d</a:t>
            </a:r>
            <a:r>
              <a:rPr sz="1550" spc="-265" dirty="0">
                <a:solidFill>
                  <a:srgbClr val="212D31"/>
                </a:solidFill>
                <a:latin typeface="Arial"/>
                <a:cs typeface="Arial"/>
              </a:rPr>
              <a:t> </a:t>
            </a:r>
            <a:r>
              <a:rPr sz="1750" spc="-114" dirty="0">
                <a:solidFill>
                  <a:srgbClr val="3B4F57"/>
                </a:solidFill>
                <a:latin typeface="Times New Roman"/>
                <a:cs typeface="Times New Roman"/>
              </a:rPr>
              <a:t>custom</a:t>
            </a:r>
            <a:r>
              <a:rPr sz="1750" spc="-114" dirty="0">
                <a:solidFill>
                  <a:srgbClr val="54709A"/>
                </a:solidFill>
                <a:latin typeface="Times New Roman"/>
                <a:cs typeface="Times New Roman"/>
              </a:rPr>
              <a:t>i</a:t>
            </a:r>
            <a:r>
              <a:rPr sz="1750" spc="-114" dirty="0">
                <a:solidFill>
                  <a:srgbClr val="3B4F57"/>
                </a:solidFill>
                <a:latin typeface="Times New Roman"/>
                <a:cs typeface="Times New Roman"/>
              </a:rPr>
              <a:t>zed</a:t>
            </a:r>
            <a:endParaRPr sz="175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  <a:spcBef>
                <a:spcPts val="165"/>
              </a:spcBef>
            </a:pPr>
            <a:r>
              <a:rPr sz="1500" spc="-45" dirty="0">
                <a:solidFill>
                  <a:srgbClr val="3B4F57"/>
                </a:solidFill>
                <a:latin typeface="Arial"/>
                <a:cs typeface="Arial"/>
              </a:rPr>
              <a:t>coating,</a:t>
            </a:r>
            <a:r>
              <a:rPr sz="1500" spc="-190" dirty="0">
                <a:solidFill>
                  <a:srgbClr val="3B4F57"/>
                </a:solidFill>
                <a:latin typeface="Arial"/>
                <a:cs typeface="Arial"/>
              </a:rPr>
              <a:t> </a:t>
            </a:r>
            <a:r>
              <a:rPr sz="1500" spc="-175" dirty="0">
                <a:solidFill>
                  <a:srgbClr val="3B4F57"/>
                </a:solidFill>
                <a:latin typeface="Arial"/>
                <a:cs typeface="Arial"/>
              </a:rPr>
              <a:t>LPS3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450">
              <a:latin typeface="Times New Roman"/>
              <a:cs typeface="Times New Roman"/>
            </a:endParaRPr>
          </a:p>
          <a:p>
            <a:pPr marL="81915" marR="599440" indent="8890">
              <a:lnSpc>
                <a:spcPct val="99000"/>
              </a:lnSpc>
            </a:pPr>
            <a:r>
              <a:rPr sz="1750" spc="-240" dirty="0">
                <a:solidFill>
                  <a:srgbClr val="3B4F57"/>
                </a:solidFill>
                <a:latin typeface="Times New Roman"/>
                <a:cs typeface="Times New Roman"/>
              </a:rPr>
              <a:t>May </a:t>
            </a:r>
            <a:r>
              <a:rPr sz="1550" spc="-125" dirty="0">
                <a:solidFill>
                  <a:srgbClr val="3B4F57"/>
                </a:solidFill>
                <a:latin typeface="Arial"/>
                <a:cs typeface="Arial"/>
              </a:rPr>
              <a:t>be </a:t>
            </a:r>
            <a:r>
              <a:rPr sz="1750" spc="-100" dirty="0">
                <a:solidFill>
                  <a:srgbClr val="3B4F57"/>
                </a:solidFill>
                <a:latin typeface="Times New Roman"/>
                <a:cs typeface="Times New Roman"/>
              </a:rPr>
              <a:t>affected </a:t>
            </a:r>
            <a:r>
              <a:rPr sz="1700" spc="-180" dirty="0">
                <a:solidFill>
                  <a:srgbClr val="3B4F57"/>
                </a:solidFill>
                <a:latin typeface="Times New Roman"/>
                <a:cs typeface="Times New Roman"/>
              </a:rPr>
              <a:t>by  </a:t>
            </a:r>
            <a:r>
              <a:rPr sz="1500" spc="-20" dirty="0">
                <a:solidFill>
                  <a:srgbClr val="3B4F57"/>
                </a:solidFill>
                <a:latin typeface="Arial"/>
                <a:cs typeface="Arial"/>
              </a:rPr>
              <a:t>preci</a:t>
            </a:r>
            <a:r>
              <a:rPr sz="1500" spc="-20" dirty="0">
                <a:solidFill>
                  <a:srgbClr val="465D7E"/>
                </a:solidFill>
                <a:latin typeface="Arial"/>
                <a:cs typeface="Arial"/>
              </a:rPr>
              <a:t>p</a:t>
            </a:r>
            <a:r>
              <a:rPr sz="1500" spc="-20" dirty="0">
                <a:solidFill>
                  <a:srgbClr val="3B4F57"/>
                </a:solidFill>
                <a:latin typeface="Arial"/>
                <a:cs typeface="Arial"/>
              </a:rPr>
              <a:t>itation,</a:t>
            </a:r>
            <a:r>
              <a:rPr sz="1650" spc="-20" dirty="0">
                <a:solidFill>
                  <a:srgbClr val="3B4F57"/>
                </a:solidFill>
                <a:latin typeface="Times New Roman"/>
                <a:cs typeface="Times New Roman"/>
              </a:rPr>
              <a:t>dew,</a:t>
            </a:r>
            <a:r>
              <a:rPr sz="1400" spc="-20" dirty="0">
                <a:solidFill>
                  <a:srgbClr val="3B4F57"/>
                </a:solidFill>
                <a:latin typeface="Arial"/>
                <a:cs typeface="Arial"/>
              </a:rPr>
              <a:t>&amp;  </a:t>
            </a:r>
            <a:r>
              <a:rPr sz="1500" spc="-75" dirty="0">
                <a:solidFill>
                  <a:srgbClr val="3B4F57"/>
                </a:solidFill>
                <a:latin typeface="Arial"/>
                <a:cs typeface="Arial"/>
              </a:rPr>
              <a:t>gyroscopic</a:t>
            </a:r>
            <a:r>
              <a:rPr sz="1500" spc="-290" dirty="0">
                <a:solidFill>
                  <a:srgbClr val="3B4F57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3B4F57"/>
                </a:solidFill>
                <a:latin typeface="Arial"/>
                <a:cs typeface="Arial"/>
              </a:rPr>
              <a:t>e</a:t>
            </a:r>
            <a:r>
              <a:rPr sz="1500" spc="-50" dirty="0">
                <a:solidFill>
                  <a:srgbClr val="465D7E"/>
                </a:solidFill>
                <a:latin typeface="Arial"/>
                <a:cs typeface="Arial"/>
              </a:rPr>
              <a:t>ff</a:t>
            </a:r>
            <a:r>
              <a:rPr sz="1500" spc="-50" dirty="0">
                <a:solidFill>
                  <a:srgbClr val="3B4F57"/>
                </a:solidFill>
                <a:latin typeface="Arial"/>
                <a:cs typeface="Arial"/>
              </a:rPr>
              <a:t>ects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0027" y="694944"/>
            <a:ext cx="5381244" cy="42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280" y="1353312"/>
            <a:ext cx="8083295" cy="2574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08492" y="5669279"/>
            <a:ext cx="525780" cy="978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427" y="717804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653796"/>
                </a:moveTo>
                <a:lnTo>
                  <a:pt x="0" y="0"/>
                </a:lnTo>
              </a:path>
            </a:pathLst>
          </a:custGeom>
          <a:ln w="45720">
            <a:solidFill>
              <a:srgbClr val="4B6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17735" y="717804"/>
            <a:ext cx="0" cy="6204585"/>
          </a:xfrm>
          <a:custGeom>
            <a:avLst/>
            <a:gdLst/>
            <a:ahLst/>
            <a:cxnLst/>
            <a:rect l="l" t="t" r="r" b="b"/>
            <a:pathLst>
              <a:path h="6204584">
                <a:moveTo>
                  <a:pt x="0" y="6204204"/>
                </a:moveTo>
                <a:lnTo>
                  <a:pt x="0" y="0"/>
                </a:lnTo>
              </a:path>
            </a:pathLst>
          </a:custGeom>
          <a:ln w="45720">
            <a:solidFill>
              <a:srgbClr val="4B60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5567" y="742950"/>
            <a:ext cx="1412875" cy="0"/>
          </a:xfrm>
          <a:custGeom>
            <a:avLst/>
            <a:gdLst/>
            <a:ahLst/>
            <a:cxnLst/>
            <a:rect l="l" t="t" r="r" b="b"/>
            <a:pathLst>
              <a:path w="1412875">
                <a:moveTo>
                  <a:pt x="0" y="0"/>
                </a:moveTo>
                <a:lnTo>
                  <a:pt x="1412748" y="0"/>
                </a:lnTo>
              </a:path>
            </a:pathLst>
          </a:custGeom>
          <a:ln w="50292">
            <a:solidFill>
              <a:srgbClr val="4B6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5567" y="6899147"/>
            <a:ext cx="8225155" cy="0"/>
          </a:xfrm>
          <a:custGeom>
            <a:avLst/>
            <a:gdLst/>
            <a:ahLst/>
            <a:cxnLst/>
            <a:rect l="l" t="t" r="r" b="b"/>
            <a:pathLst>
              <a:path w="8225155">
                <a:moveTo>
                  <a:pt x="0" y="0"/>
                </a:moveTo>
                <a:lnTo>
                  <a:pt x="8225028" y="0"/>
                </a:lnTo>
              </a:path>
            </a:pathLst>
          </a:custGeom>
          <a:ln w="45720">
            <a:solidFill>
              <a:srgbClr val="4B6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60651" y="4421632"/>
            <a:ext cx="3370579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>
                <a:solidFill>
                  <a:srgbClr val="364B62"/>
                </a:solidFill>
                <a:latin typeface="Arial"/>
                <a:cs typeface="Arial"/>
              </a:rPr>
              <a:t>was</a:t>
            </a:r>
            <a:r>
              <a:rPr sz="1400" spc="-16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364B62"/>
                </a:solidFill>
                <a:latin typeface="Arial"/>
                <a:cs typeface="Arial"/>
              </a:rPr>
              <a:t>&lt;3</a:t>
            </a:r>
            <a:r>
              <a:rPr sz="1400" spc="90" dirty="0">
                <a:solidFill>
                  <a:srgbClr val="263646"/>
                </a:solidFill>
                <a:latin typeface="Arial"/>
                <a:cs typeface="Arial"/>
              </a:rPr>
              <a:t>0</a:t>
            </a:r>
            <a:r>
              <a:rPr sz="1400" spc="90" dirty="0">
                <a:solidFill>
                  <a:srgbClr val="364B62"/>
                </a:solidFill>
                <a:latin typeface="Arial"/>
                <a:cs typeface="Arial"/>
              </a:rPr>
              <a:t>W</a:t>
            </a:r>
            <a:r>
              <a:rPr sz="1400" spc="90" dirty="0">
                <a:solidFill>
                  <a:srgbClr val="263646"/>
                </a:solidFill>
                <a:latin typeface="Arial"/>
                <a:cs typeface="Arial"/>
              </a:rPr>
              <a:t>a</a:t>
            </a:r>
            <a:r>
              <a:rPr sz="1400" spc="90" dirty="0">
                <a:solidFill>
                  <a:srgbClr val="364B62"/>
                </a:solidFill>
                <a:latin typeface="Arial"/>
                <a:cs typeface="Arial"/>
              </a:rPr>
              <a:t>tts,</a:t>
            </a:r>
            <a:r>
              <a:rPr sz="1400" spc="90" dirty="0">
                <a:solidFill>
                  <a:srgbClr val="465E77"/>
                </a:solidFill>
                <a:latin typeface="Arial"/>
                <a:cs typeface="Arial"/>
              </a:rPr>
              <a:t>inclu</a:t>
            </a:r>
            <a:r>
              <a:rPr sz="1400" spc="90" dirty="0">
                <a:solidFill>
                  <a:srgbClr val="263646"/>
                </a:solidFill>
                <a:latin typeface="Arial"/>
                <a:cs typeface="Arial"/>
              </a:rPr>
              <a:t>d</a:t>
            </a:r>
            <a:r>
              <a:rPr sz="1400" spc="90" dirty="0">
                <a:solidFill>
                  <a:srgbClr val="364B62"/>
                </a:solidFill>
                <a:latin typeface="Arial"/>
                <a:cs typeface="Arial"/>
              </a:rPr>
              <a:t>in</a:t>
            </a:r>
            <a:r>
              <a:rPr sz="1400" spc="90" dirty="0">
                <a:solidFill>
                  <a:srgbClr val="263646"/>
                </a:solidFill>
                <a:latin typeface="Arial"/>
                <a:cs typeface="Arial"/>
              </a:rPr>
              <a:t>g</a:t>
            </a:r>
            <a:r>
              <a:rPr sz="1400" spc="-175" dirty="0">
                <a:solidFill>
                  <a:srgbClr val="263646"/>
                </a:solidFill>
                <a:latin typeface="Arial"/>
                <a:cs typeface="Arial"/>
              </a:rPr>
              <a:t> </a:t>
            </a:r>
            <a:r>
              <a:rPr sz="1400" spc="165" dirty="0">
                <a:solidFill>
                  <a:srgbClr val="364B62"/>
                </a:solidFill>
                <a:latin typeface="Arial"/>
                <a:cs typeface="Arial"/>
              </a:rPr>
              <a:t>Ll-n</a:t>
            </a:r>
            <a:r>
              <a:rPr sz="1400" spc="165" dirty="0">
                <a:solidFill>
                  <a:srgbClr val="263646"/>
                </a:solidFill>
                <a:latin typeface="Arial"/>
                <a:cs typeface="Arial"/>
              </a:rPr>
              <a:t>o</a:t>
            </a:r>
            <a:r>
              <a:rPr sz="1400" spc="165" dirty="0">
                <a:solidFill>
                  <a:srgbClr val="364B62"/>
                </a:solidFill>
                <a:latin typeface="Arial"/>
                <a:cs typeface="Arial"/>
              </a:rPr>
              <a:t>o</a:t>
            </a:r>
            <a:r>
              <a:rPr sz="1400" spc="-254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364B62"/>
                </a:solidFill>
                <a:latin typeface="Arial"/>
                <a:cs typeface="Arial"/>
              </a:rPr>
              <a:t>for</a:t>
            </a:r>
            <a:r>
              <a:rPr sz="1400" spc="-24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64B62"/>
                </a:solidFill>
                <a:latin typeface="Arial"/>
                <a:cs typeface="Arial"/>
              </a:rPr>
              <a:t>C</a:t>
            </a:r>
            <a:r>
              <a:rPr sz="1400" spc="-10" dirty="0">
                <a:solidFill>
                  <a:srgbClr val="1A232D"/>
                </a:solidFill>
                <a:latin typeface="Arial"/>
                <a:cs typeface="Arial"/>
              </a:rPr>
              <a:t>H</a:t>
            </a:r>
            <a:r>
              <a:rPr sz="1500" spc="-15" baseline="-27777" dirty="0">
                <a:solidFill>
                  <a:srgbClr val="465E77"/>
                </a:solidFill>
                <a:latin typeface="Arial"/>
                <a:cs typeface="Arial"/>
              </a:rPr>
              <a:t>4</a:t>
            </a:r>
            <a:endParaRPr sz="1500" baseline="-2777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7772" y="4142740"/>
            <a:ext cx="7501255" cy="7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sz="1400" spc="55" dirty="0">
                <a:solidFill>
                  <a:srgbClr val="364B62"/>
                </a:solidFill>
                <a:latin typeface="Arial"/>
                <a:cs typeface="Arial"/>
              </a:rPr>
              <a:t>The</a:t>
            </a:r>
            <a:r>
              <a:rPr sz="1400" spc="-114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63646"/>
                </a:solidFill>
                <a:latin typeface="Arial"/>
                <a:cs typeface="Arial"/>
              </a:rPr>
              <a:t>po</a:t>
            </a:r>
            <a:r>
              <a:rPr sz="1400" spc="50" dirty="0">
                <a:solidFill>
                  <a:srgbClr val="364B62"/>
                </a:solidFill>
                <a:latin typeface="Arial"/>
                <a:cs typeface="Arial"/>
              </a:rPr>
              <a:t>w</a:t>
            </a:r>
            <a:r>
              <a:rPr sz="1400" spc="50" dirty="0">
                <a:solidFill>
                  <a:srgbClr val="263646"/>
                </a:solidFill>
                <a:latin typeface="Arial"/>
                <a:cs typeface="Arial"/>
              </a:rPr>
              <a:t>er</a:t>
            </a:r>
            <a:r>
              <a:rPr sz="1400" spc="-60" dirty="0">
                <a:solidFill>
                  <a:srgbClr val="263646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263646"/>
                </a:solidFill>
                <a:latin typeface="Arial"/>
                <a:cs typeface="Arial"/>
              </a:rPr>
              <a:t>c</a:t>
            </a:r>
            <a:r>
              <a:rPr sz="1400" spc="65" dirty="0">
                <a:solidFill>
                  <a:srgbClr val="364B62"/>
                </a:solidFill>
                <a:latin typeface="Arial"/>
                <a:cs typeface="Arial"/>
              </a:rPr>
              <a:t>o</a:t>
            </a:r>
            <a:r>
              <a:rPr sz="1400" spc="65" dirty="0">
                <a:solidFill>
                  <a:srgbClr val="1A232D"/>
                </a:solidFill>
                <a:latin typeface="Arial"/>
                <a:cs typeface="Arial"/>
              </a:rPr>
              <a:t>n</a:t>
            </a:r>
            <a:r>
              <a:rPr sz="1400" spc="65" dirty="0">
                <a:solidFill>
                  <a:srgbClr val="364B62"/>
                </a:solidFill>
                <a:latin typeface="Arial"/>
                <a:cs typeface="Arial"/>
              </a:rPr>
              <a:t>su</a:t>
            </a:r>
            <a:r>
              <a:rPr sz="1400" spc="65" dirty="0">
                <a:solidFill>
                  <a:srgbClr val="1A232D"/>
                </a:solidFill>
                <a:latin typeface="Arial"/>
                <a:cs typeface="Arial"/>
              </a:rPr>
              <a:t>mp</a:t>
            </a:r>
            <a:r>
              <a:rPr sz="1400" spc="65" dirty="0">
                <a:solidFill>
                  <a:srgbClr val="364B62"/>
                </a:solidFill>
                <a:latin typeface="Arial"/>
                <a:cs typeface="Arial"/>
              </a:rPr>
              <a:t>tion</a:t>
            </a:r>
            <a:r>
              <a:rPr sz="1400" spc="-8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364B62"/>
                </a:solidFill>
                <a:latin typeface="Arial"/>
                <a:cs typeface="Arial"/>
              </a:rPr>
              <a:t>by</a:t>
            </a:r>
            <a:r>
              <a:rPr sz="1400" spc="-22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1A232D"/>
                </a:solidFill>
                <a:latin typeface="Arial"/>
                <a:cs typeface="Arial"/>
              </a:rPr>
              <a:t>t</a:t>
            </a:r>
            <a:r>
              <a:rPr sz="1400" spc="100" dirty="0">
                <a:solidFill>
                  <a:srgbClr val="364B62"/>
                </a:solidFill>
                <a:latin typeface="Arial"/>
                <a:cs typeface="Arial"/>
              </a:rPr>
              <a:t>h</a:t>
            </a:r>
            <a:r>
              <a:rPr sz="1400" spc="100" dirty="0">
                <a:solidFill>
                  <a:srgbClr val="263646"/>
                </a:solidFill>
                <a:latin typeface="Arial"/>
                <a:cs typeface="Arial"/>
              </a:rPr>
              <a:t>e</a:t>
            </a:r>
            <a:r>
              <a:rPr sz="1400" spc="-114" dirty="0">
                <a:solidFill>
                  <a:srgbClr val="263646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364B62"/>
                </a:solidFill>
                <a:latin typeface="Arial"/>
                <a:cs typeface="Arial"/>
              </a:rPr>
              <a:t>entir</a:t>
            </a:r>
            <a:r>
              <a:rPr sz="1400" spc="55" dirty="0">
                <a:solidFill>
                  <a:srgbClr val="263646"/>
                </a:solidFill>
                <a:latin typeface="Arial"/>
                <a:cs typeface="Arial"/>
              </a:rPr>
              <a:t>e</a:t>
            </a:r>
            <a:r>
              <a:rPr sz="1400" spc="-100" dirty="0">
                <a:solidFill>
                  <a:srgbClr val="263646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263646"/>
                </a:solidFill>
                <a:latin typeface="Arial"/>
                <a:cs typeface="Arial"/>
              </a:rPr>
              <a:t>Edd</a:t>
            </a:r>
            <a:r>
              <a:rPr sz="1400" spc="35" dirty="0">
                <a:solidFill>
                  <a:srgbClr val="364B62"/>
                </a:solidFill>
                <a:latin typeface="Arial"/>
                <a:cs typeface="Arial"/>
              </a:rPr>
              <a:t>y</a:t>
            </a:r>
            <a:r>
              <a:rPr sz="1400" spc="-14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364B62"/>
                </a:solidFill>
                <a:latin typeface="Arial"/>
                <a:cs typeface="Arial"/>
              </a:rPr>
              <a:t>Covar</a:t>
            </a:r>
            <a:r>
              <a:rPr sz="1400" spc="25" dirty="0">
                <a:solidFill>
                  <a:srgbClr val="1A232D"/>
                </a:solidFill>
                <a:latin typeface="Arial"/>
                <a:cs typeface="Arial"/>
              </a:rPr>
              <a:t>i</a:t>
            </a:r>
            <a:r>
              <a:rPr sz="1400" spc="25" dirty="0">
                <a:solidFill>
                  <a:srgbClr val="364B62"/>
                </a:solidFill>
                <a:latin typeface="Arial"/>
                <a:cs typeface="Arial"/>
              </a:rPr>
              <a:t>ance</a:t>
            </a:r>
            <a:r>
              <a:rPr sz="1400" spc="-9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364B62"/>
                </a:solidFill>
                <a:latin typeface="Arial"/>
                <a:cs typeface="Arial"/>
              </a:rPr>
              <a:t>stat</a:t>
            </a:r>
            <a:r>
              <a:rPr sz="1400" spc="85" dirty="0">
                <a:solidFill>
                  <a:srgbClr val="1A232D"/>
                </a:solidFill>
                <a:latin typeface="Arial"/>
                <a:cs typeface="Arial"/>
              </a:rPr>
              <a:t>i</a:t>
            </a:r>
            <a:r>
              <a:rPr sz="1400" spc="85" dirty="0">
                <a:solidFill>
                  <a:srgbClr val="364B62"/>
                </a:solidFill>
                <a:latin typeface="Arial"/>
                <a:cs typeface="Arial"/>
              </a:rPr>
              <a:t>on</a:t>
            </a:r>
            <a:r>
              <a:rPr sz="1400" spc="-10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364B62"/>
                </a:solidFill>
                <a:latin typeface="Arial"/>
                <a:cs typeface="Arial"/>
              </a:rPr>
              <a:t>in</a:t>
            </a:r>
            <a:r>
              <a:rPr sz="1400" spc="130" dirty="0">
                <a:solidFill>
                  <a:srgbClr val="465E77"/>
                </a:solidFill>
                <a:latin typeface="Arial"/>
                <a:cs typeface="Arial"/>
              </a:rPr>
              <a:t>t</a:t>
            </a:r>
            <a:r>
              <a:rPr sz="1400" spc="130" dirty="0">
                <a:solidFill>
                  <a:srgbClr val="1A232D"/>
                </a:solidFill>
                <a:latin typeface="Arial"/>
                <a:cs typeface="Arial"/>
              </a:rPr>
              <a:t>h</a:t>
            </a:r>
            <a:r>
              <a:rPr sz="1400" spc="130" dirty="0">
                <a:solidFill>
                  <a:srgbClr val="364B62"/>
                </a:solidFill>
                <a:latin typeface="Arial"/>
                <a:cs typeface="Arial"/>
              </a:rPr>
              <a:t>e</a:t>
            </a:r>
            <a:r>
              <a:rPr sz="1400" spc="-8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263646"/>
                </a:solidFill>
                <a:latin typeface="Arial"/>
                <a:cs typeface="Arial"/>
              </a:rPr>
              <a:t>F</a:t>
            </a:r>
            <a:r>
              <a:rPr sz="1400" spc="40" dirty="0">
                <a:solidFill>
                  <a:srgbClr val="07080C"/>
                </a:solidFill>
                <a:latin typeface="Arial"/>
                <a:cs typeface="Arial"/>
              </a:rPr>
              <a:t>l</a:t>
            </a:r>
            <a:r>
              <a:rPr sz="1400" spc="40" dirty="0">
                <a:solidFill>
                  <a:srgbClr val="364B62"/>
                </a:solidFill>
                <a:latin typeface="Arial"/>
                <a:cs typeface="Arial"/>
              </a:rPr>
              <a:t>o</a:t>
            </a:r>
            <a:r>
              <a:rPr sz="1400" spc="40" dirty="0">
                <a:solidFill>
                  <a:srgbClr val="1A232D"/>
                </a:solidFill>
                <a:latin typeface="Arial"/>
                <a:cs typeface="Arial"/>
              </a:rPr>
              <a:t>r</a:t>
            </a:r>
            <a:r>
              <a:rPr sz="1400" spc="40" dirty="0">
                <a:solidFill>
                  <a:srgbClr val="5D778C"/>
                </a:solidFill>
                <a:latin typeface="Arial"/>
                <a:cs typeface="Arial"/>
              </a:rPr>
              <a:t>i</a:t>
            </a:r>
            <a:r>
              <a:rPr sz="1400" spc="40" dirty="0">
                <a:solidFill>
                  <a:srgbClr val="465E77"/>
                </a:solidFill>
                <a:latin typeface="Arial"/>
                <a:cs typeface="Arial"/>
              </a:rPr>
              <a:t>da</a:t>
            </a:r>
            <a:r>
              <a:rPr sz="1400" spc="-25" dirty="0">
                <a:solidFill>
                  <a:srgbClr val="465E7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1A232D"/>
                </a:solidFill>
                <a:latin typeface="Arial"/>
                <a:cs typeface="Arial"/>
              </a:rPr>
              <a:t>E</a:t>
            </a:r>
            <a:r>
              <a:rPr sz="1400" spc="20" dirty="0">
                <a:solidFill>
                  <a:srgbClr val="364B62"/>
                </a:solidFill>
                <a:latin typeface="Arial"/>
                <a:cs typeface="Arial"/>
              </a:rPr>
              <a:t>ve</a:t>
            </a:r>
            <a:r>
              <a:rPr sz="1400" spc="20" dirty="0">
                <a:solidFill>
                  <a:srgbClr val="1A232D"/>
                </a:solidFill>
                <a:latin typeface="Arial"/>
                <a:cs typeface="Arial"/>
              </a:rPr>
              <a:t>r</a:t>
            </a:r>
            <a:r>
              <a:rPr sz="1400" spc="20" dirty="0">
                <a:solidFill>
                  <a:srgbClr val="364B62"/>
                </a:solidFill>
                <a:latin typeface="Arial"/>
                <a:cs typeface="Arial"/>
              </a:rPr>
              <a:t>gl</a:t>
            </a:r>
            <a:r>
              <a:rPr sz="1400" spc="20" dirty="0">
                <a:solidFill>
                  <a:srgbClr val="263646"/>
                </a:solidFill>
                <a:latin typeface="Arial"/>
                <a:cs typeface="Arial"/>
              </a:rPr>
              <a:t>ad</a:t>
            </a:r>
            <a:r>
              <a:rPr sz="1400" spc="20" dirty="0">
                <a:solidFill>
                  <a:srgbClr val="364B62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  <a:p>
            <a:pPr marL="195580" marR="125095" indent="3342004">
              <a:lnSpc>
                <a:spcPct val="128600"/>
              </a:lnSpc>
              <a:spcBef>
                <a:spcPts val="35"/>
              </a:spcBef>
            </a:pPr>
            <a:r>
              <a:rPr sz="1000" spc="85" dirty="0">
                <a:solidFill>
                  <a:srgbClr val="465E77"/>
                </a:solidFill>
                <a:latin typeface="Arial"/>
                <a:cs typeface="Arial"/>
              </a:rPr>
              <a:t>,</a:t>
            </a:r>
            <a:r>
              <a:rPr sz="1400" spc="85" dirty="0">
                <a:solidFill>
                  <a:srgbClr val="364B62"/>
                </a:solidFill>
                <a:latin typeface="Arial"/>
                <a:cs typeface="Arial"/>
              </a:rPr>
              <a:t>Ll-7500</a:t>
            </a:r>
            <a:r>
              <a:rPr sz="1400" spc="-229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364B62"/>
                </a:solidFill>
                <a:latin typeface="Arial"/>
                <a:cs typeface="Arial"/>
              </a:rPr>
              <a:t>fo</a:t>
            </a:r>
            <a:r>
              <a:rPr sz="1400" spc="95" dirty="0">
                <a:solidFill>
                  <a:srgbClr val="1A232D"/>
                </a:solidFill>
                <a:latin typeface="Arial"/>
                <a:cs typeface="Arial"/>
              </a:rPr>
              <a:t>r</a:t>
            </a:r>
            <a:r>
              <a:rPr sz="1400" spc="-110" dirty="0">
                <a:solidFill>
                  <a:srgbClr val="1A232D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63646"/>
                </a:solidFill>
                <a:latin typeface="Arial"/>
                <a:cs typeface="Arial"/>
              </a:rPr>
              <a:t>C</a:t>
            </a:r>
            <a:r>
              <a:rPr sz="1400" spc="-35" dirty="0">
                <a:solidFill>
                  <a:srgbClr val="364B62"/>
                </a:solidFill>
                <a:latin typeface="Arial"/>
                <a:cs typeface="Arial"/>
              </a:rPr>
              <a:t>0:1/</a:t>
            </a:r>
            <a:r>
              <a:rPr sz="1400" spc="-35" dirty="0">
                <a:solidFill>
                  <a:srgbClr val="263646"/>
                </a:solidFill>
                <a:latin typeface="Arial"/>
                <a:cs typeface="Arial"/>
              </a:rPr>
              <a:t>H</a:t>
            </a:r>
            <a:r>
              <a:rPr sz="1275" spc="-52" baseline="-19607" dirty="0">
                <a:solidFill>
                  <a:srgbClr val="364B62"/>
                </a:solidFill>
                <a:latin typeface="Times New Roman"/>
                <a:cs typeface="Times New Roman"/>
              </a:rPr>
              <a:t>2</a:t>
            </a:r>
            <a:r>
              <a:rPr sz="1275" spc="-195" baseline="-19607" dirty="0">
                <a:solidFill>
                  <a:srgbClr val="364B62"/>
                </a:solidFill>
                <a:latin typeface="Times New Roman"/>
                <a:cs typeface="Times New Roman"/>
              </a:rPr>
              <a:t> </a:t>
            </a:r>
            <a:r>
              <a:rPr sz="1400" spc="114" dirty="0">
                <a:solidFill>
                  <a:srgbClr val="364B62"/>
                </a:solidFill>
                <a:latin typeface="Arial"/>
                <a:cs typeface="Arial"/>
              </a:rPr>
              <a:t>0,some</a:t>
            </a:r>
            <a:r>
              <a:rPr sz="1400" spc="-5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364B62"/>
                </a:solidFill>
                <a:latin typeface="Arial"/>
                <a:cs typeface="Arial"/>
              </a:rPr>
              <a:t>anemomet</a:t>
            </a:r>
            <a:r>
              <a:rPr sz="1400" spc="85" dirty="0">
                <a:solidFill>
                  <a:srgbClr val="263646"/>
                </a:solidFill>
                <a:latin typeface="Arial"/>
                <a:cs typeface="Arial"/>
              </a:rPr>
              <a:t>e</a:t>
            </a:r>
            <a:r>
              <a:rPr sz="1400" spc="85" dirty="0">
                <a:solidFill>
                  <a:srgbClr val="364B62"/>
                </a:solidFill>
                <a:latin typeface="Arial"/>
                <a:cs typeface="Arial"/>
              </a:rPr>
              <a:t>r,and  </a:t>
            </a:r>
            <a:r>
              <a:rPr sz="1400" spc="50" dirty="0">
                <a:solidFill>
                  <a:srgbClr val="263646"/>
                </a:solidFill>
                <a:latin typeface="Arial"/>
                <a:cs typeface="Arial"/>
              </a:rPr>
              <a:t>air</a:t>
            </a:r>
            <a:r>
              <a:rPr sz="1400" spc="-190" dirty="0">
                <a:solidFill>
                  <a:srgbClr val="263646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364B62"/>
                </a:solidFill>
                <a:latin typeface="Arial"/>
                <a:cs typeface="Arial"/>
              </a:rPr>
              <a:t>tem</a:t>
            </a:r>
            <a:r>
              <a:rPr sz="1400" spc="60" dirty="0">
                <a:solidFill>
                  <a:srgbClr val="263646"/>
                </a:solidFill>
                <a:latin typeface="Arial"/>
                <a:cs typeface="Arial"/>
              </a:rPr>
              <a:t>pe</a:t>
            </a:r>
            <a:r>
              <a:rPr sz="1400" spc="60" dirty="0">
                <a:solidFill>
                  <a:srgbClr val="465E77"/>
                </a:solidFill>
                <a:latin typeface="Arial"/>
                <a:cs typeface="Arial"/>
              </a:rPr>
              <a:t>ratu</a:t>
            </a:r>
            <a:r>
              <a:rPr sz="1400" spc="60" dirty="0">
                <a:solidFill>
                  <a:srgbClr val="1A232D"/>
                </a:solidFill>
                <a:latin typeface="Arial"/>
                <a:cs typeface="Arial"/>
              </a:rPr>
              <a:t>re</a:t>
            </a:r>
            <a:r>
              <a:rPr sz="1400" spc="60" dirty="0">
                <a:solidFill>
                  <a:srgbClr val="364B62"/>
                </a:solidFill>
                <a:latin typeface="Arial"/>
                <a:cs typeface="Arial"/>
              </a:rPr>
              <a:t>/relative</a:t>
            </a:r>
            <a:r>
              <a:rPr sz="1400" spc="2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364B62"/>
                </a:solidFill>
                <a:latin typeface="Arial"/>
                <a:cs typeface="Arial"/>
              </a:rPr>
              <a:t>humidity</a:t>
            </a:r>
            <a:r>
              <a:rPr sz="1400" spc="-2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64B62"/>
                </a:solidFill>
                <a:latin typeface="Arial"/>
                <a:cs typeface="Arial"/>
              </a:rPr>
              <a:t>sensors</a:t>
            </a:r>
            <a:r>
              <a:rPr sz="1400" spc="-19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364B62"/>
                </a:solidFill>
                <a:latin typeface="Arial"/>
                <a:cs typeface="Arial"/>
              </a:rPr>
              <a:t>and</a:t>
            </a:r>
            <a:r>
              <a:rPr sz="1400" spc="-4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364B62"/>
                </a:solidFill>
                <a:latin typeface="Arial"/>
                <a:cs typeface="Arial"/>
              </a:rPr>
              <a:t>barome</a:t>
            </a:r>
            <a:r>
              <a:rPr sz="1400" spc="60" dirty="0">
                <a:solidFill>
                  <a:srgbClr val="1A232D"/>
                </a:solidFill>
                <a:latin typeface="Arial"/>
                <a:cs typeface="Arial"/>
              </a:rPr>
              <a:t>t</a:t>
            </a:r>
            <a:r>
              <a:rPr sz="1400" spc="60" dirty="0">
                <a:solidFill>
                  <a:srgbClr val="364B62"/>
                </a:solidFill>
                <a:latin typeface="Arial"/>
                <a:cs typeface="Arial"/>
              </a:rPr>
              <a:t>e</a:t>
            </a:r>
            <a:r>
              <a:rPr sz="1400" spc="60" dirty="0">
                <a:solidFill>
                  <a:srgbClr val="1A232D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8627" y="5250179"/>
            <a:ext cx="6790690" cy="141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82880">
              <a:lnSpc>
                <a:spcPct val="100000"/>
              </a:lnSpc>
              <a:buChar char="•"/>
              <a:tabLst>
                <a:tab pos="205104" algn="l"/>
              </a:tabLst>
            </a:pPr>
            <a:r>
              <a:rPr sz="1450" spc="5" dirty="0">
                <a:solidFill>
                  <a:srgbClr val="364B62"/>
                </a:solidFill>
                <a:latin typeface="Arial"/>
                <a:cs typeface="Arial"/>
              </a:rPr>
              <a:t>The</a:t>
            </a:r>
            <a:r>
              <a:rPr sz="1450" spc="-18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200" spc="335" dirty="0">
                <a:solidFill>
                  <a:srgbClr val="1A232D"/>
                </a:solidFill>
                <a:latin typeface="Times New Roman"/>
                <a:cs typeface="Times New Roman"/>
              </a:rPr>
              <a:t>12</a:t>
            </a:r>
            <a:r>
              <a:rPr sz="1200" spc="-60" dirty="0">
                <a:solidFill>
                  <a:srgbClr val="1A232D"/>
                </a:solidFill>
                <a:latin typeface="Times New Roman"/>
                <a:cs typeface="Times New Roman"/>
              </a:rPr>
              <a:t> </a:t>
            </a:r>
            <a:r>
              <a:rPr sz="1400" spc="90" dirty="0">
                <a:solidFill>
                  <a:srgbClr val="465E77"/>
                </a:solidFill>
                <a:latin typeface="Arial"/>
                <a:cs typeface="Arial"/>
              </a:rPr>
              <a:t>lb</a:t>
            </a:r>
            <a:r>
              <a:rPr sz="1400" spc="90" dirty="0">
                <a:solidFill>
                  <a:srgbClr val="263646"/>
                </a:solidFill>
                <a:latin typeface="Arial"/>
                <a:cs typeface="Arial"/>
              </a:rPr>
              <a:t>.</a:t>
            </a:r>
            <a:r>
              <a:rPr sz="1450" spc="90" dirty="0">
                <a:solidFill>
                  <a:srgbClr val="465E77"/>
                </a:solidFill>
                <a:latin typeface="Arial"/>
                <a:cs typeface="Arial"/>
              </a:rPr>
              <a:t>(5.5</a:t>
            </a:r>
            <a:r>
              <a:rPr sz="1450" spc="-229" dirty="0">
                <a:solidFill>
                  <a:srgbClr val="465E77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465E77"/>
                </a:solidFill>
                <a:latin typeface="Arial"/>
                <a:cs typeface="Arial"/>
              </a:rPr>
              <a:t>kg)</a:t>
            </a:r>
            <a:r>
              <a:rPr sz="1400" spc="-260" dirty="0">
                <a:solidFill>
                  <a:srgbClr val="465E77"/>
                </a:solidFill>
                <a:latin typeface="Arial"/>
                <a:cs typeface="Arial"/>
              </a:rPr>
              <a:t> </a:t>
            </a:r>
            <a:r>
              <a:rPr sz="1450" spc="35" dirty="0">
                <a:solidFill>
                  <a:srgbClr val="364B62"/>
                </a:solidFill>
                <a:latin typeface="Arial"/>
                <a:cs typeface="Arial"/>
              </a:rPr>
              <a:t>op</a:t>
            </a:r>
            <a:r>
              <a:rPr sz="1450" spc="35" dirty="0">
                <a:solidFill>
                  <a:srgbClr val="263646"/>
                </a:solidFill>
                <a:latin typeface="Arial"/>
                <a:cs typeface="Arial"/>
              </a:rPr>
              <a:t>en</a:t>
            </a:r>
            <a:r>
              <a:rPr sz="1450" spc="-45" dirty="0">
                <a:solidFill>
                  <a:srgbClr val="263646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465E77"/>
                </a:solidFill>
                <a:latin typeface="Arial"/>
                <a:cs typeface="Arial"/>
              </a:rPr>
              <a:t>pa</a:t>
            </a:r>
            <a:r>
              <a:rPr sz="1450" spc="75" dirty="0">
                <a:solidFill>
                  <a:srgbClr val="1A232D"/>
                </a:solidFill>
                <a:latin typeface="Arial"/>
                <a:cs typeface="Arial"/>
              </a:rPr>
              <a:t>t</a:t>
            </a:r>
            <a:r>
              <a:rPr sz="1450" spc="75" dirty="0">
                <a:solidFill>
                  <a:srgbClr val="364B62"/>
                </a:solidFill>
                <a:latin typeface="Arial"/>
                <a:cs typeface="Arial"/>
              </a:rPr>
              <a:t>h</a:t>
            </a:r>
            <a:r>
              <a:rPr sz="1450" spc="-24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50" spc="45" dirty="0">
                <a:solidFill>
                  <a:srgbClr val="465E77"/>
                </a:solidFill>
                <a:latin typeface="Arial"/>
                <a:cs typeface="Arial"/>
              </a:rPr>
              <a:t>me</a:t>
            </a:r>
            <a:r>
              <a:rPr sz="1450" spc="45" dirty="0">
                <a:solidFill>
                  <a:srgbClr val="263646"/>
                </a:solidFill>
                <a:latin typeface="Arial"/>
                <a:cs typeface="Arial"/>
              </a:rPr>
              <a:t>t</a:t>
            </a:r>
            <a:r>
              <a:rPr sz="1450" spc="45" dirty="0">
                <a:solidFill>
                  <a:srgbClr val="465E77"/>
                </a:solidFill>
                <a:latin typeface="Arial"/>
                <a:cs typeface="Arial"/>
              </a:rPr>
              <a:t>hane</a:t>
            </a:r>
            <a:r>
              <a:rPr sz="1450" spc="-180" dirty="0">
                <a:solidFill>
                  <a:srgbClr val="465E77"/>
                </a:solidFill>
                <a:latin typeface="Arial"/>
                <a:cs typeface="Arial"/>
              </a:rPr>
              <a:t> </a:t>
            </a:r>
            <a:r>
              <a:rPr sz="1450" spc="-5" dirty="0">
                <a:solidFill>
                  <a:srgbClr val="364B62"/>
                </a:solidFill>
                <a:latin typeface="Arial"/>
                <a:cs typeface="Arial"/>
              </a:rPr>
              <a:t>anatyz</a:t>
            </a:r>
            <a:r>
              <a:rPr sz="1450" spc="-5" dirty="0">
                <a:solidFill>
                  <a:srgbClr val="263646"/>
                </a:solidFill>
                <a:latin typeface="Arial"/>
                <a:cs typeface="Arial"/>
              </a:rPr>
              <a:t>er</a:t>
            </a:r>
            <a:r>
              <a:rPr sz="1450" spc="-160" dirty="0">
                <a:solidFill>
                  <a:srgbClr val="263646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364B62"/>
                </a:solidFill>
                <a:latin typeface="Arial"/>
                <a:cs typeface="Arial"/>
              </a:rPr>
              <a:t>was</a:t>
            </a:r>
            <a:r>
              <a:rPr sz="1450" spc="-13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50" spc="5" dirty="0">
                <a:solidFill>
                  <a:srgbClr val="263646"/>
                </a:solidFill>
                <a:latin typeface="Arial"/>
                <a:cs typeface="Arial"/>
              </a:rPr>
              <a:t>c</a:t>
            </a:r>
            <a:r>
              <a:rPr sz="1450" spc="5" dirty="0">
                <a:solidFill>
                  <a:srgbClr val="364B62"/>
                </a:solidFill>
                <a:latin typeface="Arial"/>
                <a:cs typeface="Arial"/>
              </a:rPr>
              <a:t>ar</a:t>
            </a:r>
            <a:r>
              <a:rPr sz="1450" spc="5" dirty="0">
                <a:solidFill>
                  <a:srgbClr val="1A232D"/>
                </a:solidFill>
                <a:latin typeface="Arial"/>
                <a:cs typeface="Arial"/>
              </a:rPr>
              <a:t>r</a:t>
            </a:r>
            <a:r>
              <a:rPr sz="1450" spc="5" dirty="0">
                <a:solidFill>
                  <a:srgbClr val="364B62"/>
                </a:solidFill>
                <a:latin typeface="Arial"/>
                <a:cs typeface="Arial"/>
              </a:rPr>
              <a:t>i</a:t>
            </a:r>
            <a:r>
              <a:rPr sz="1450" spc="5" dirty="0">
                <a:solidFill>
                  <a:srgbClr val="263646"/>
                </a:solidFill>
                <a:latin typeface="Arial"/>
                <a:cs typeface="Arial"/>
              </a:rPr>
              <a:t>ed</a:t>
            </a:r>
            <a:r>
              <a:rPr sz="1450" spc="-155" dirty="0">
                <a:solidFill>
                  <a:srgbClr val="263646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1A232D"/>
                </a:solidFill>
                <a:latin typeface="Arial"/>
                <a:cs typeface="Arial"/>
              </a:rPr>
              <a:t>In</a:t>
            </a:r>
            <a:r>
              <a:rPr sz="1450" spc="70" dirty="0">
                <a:solidFill>
                  <a:srgbClr val="364B62"/>
                </a:solidFill>
                <a:latin typeface="Arial"/>
                <a:cs typeface="Arial"/>
              </a:rPr>
              <a:t>to</a:t>
            </a:r>
            <a:r>
              <a:rPr sz="1450" spc="-25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364B62"/>
                </a:solidFill>
                <a:latin typeface="Arial"/>
                <a:cs typeface="Arial"/>
              </a:rPr>
              <a:t>the</a:t>
            </a:r>
            <a:r>
              <a:rPr sz="1400" spc="-21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364B62"/>
                </a:solidFill>
                <a:latin typeface="Arial"/>
                <a:cs typeface="Arial"/>
              </a:rPr>
              <a:t>wet</a:t>
            </a:r>
            <a:r>
              <a:rPr sz="1450" spc="75" dirty="0">
                <a:solidFill>
                  <a:srgbClr val="07080C"/>
                </a:solidFill>
                <a:latin typeface="Arial"/>
                <a:cs typeface="Arial"/>
              </a:rPr>
              <a:t>l</a:t>
            </a:r>
            <a:r>
              <a:rPr sz="1450" spc="75" dirty="0">
                <a:solidFill>
                  <a:srgbClr val="364B62"/>
                </a:solidFill>
                <a:latin typeface="Arial"/>
                <a:cs typeface="Arial"/>
              </a:rPr>
              <a:t>and</a:t>
            </a:r>
            <a:r>
              <a:rPr sz="1450" spc="-22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63646"/>
                </a:solidFill>
                <a:latin typeface="Arial"/>
                <a:cs typeface="Arial"/>
              </a:rPr>
              <a:t>b</a:t>
            </a:r>
            <a:r>
              <a:rPr sz="1500" dirty="0">
                <a:solidFill>
                  <a:srgbClr val="364B62"/>
                </a:solidFill>
                <a:latin typeface="Arial"/>
                <a:cs typeface="Arial"/>
              </a:rPr>
              <a:t>y</a:t>
            </a:r>
            <a:endParaRPr sz="150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295"/>
              </a:spcBef>
            </a:pPr>
            <a:r>
              <a:rPr sz="1600" spc="-45" dirty="0">
                <a:solidFill>
                  <a:srgbClr val="364B62"/>
                </a:solidFill>
                <a:latin typeface="Arial"/>
                <a:cs typeface="Arial"/>
              </a:rPr>
              <a:t>one</a:t>
            </a:r>
            <a:r>
              <a:rPr sz="1600" spc="-229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364B62"/>
                </a:solidFill>
                <a:latin typeface="Arial"/>
                <a:cs typeface="Arial"/>
              </a:rPr>
              <a:t>perso</a:t>
            </a:r>
            <a:r>
              <a:rPr sz="1600" spc="-55" dirty="0">
                <a:solidFill>
                  <a:srgbClr val="1A232D"/>
                </a:solidFill>
                <a:latin typeface="Arial"/>
                <a:cs typeface="Arial"/>
              </a:rPr>
              <a:t>n</a:t>
            </a:r>
            <a:r>
              <a:rPr sz="1600" spc="-260" dirty="0">
                <a:solidFill>
                  <a:srgbClr val="1A232D"/>
                </a:solidFill>
                <a:latin typeface="Arial"/>
                <a:cs typeface="Arial"/>
              </a:rPr>
              <a:t> </a:t>
            </a:r>
            <a:r>
              <a:rPr sz="1600" spc="90" dirty="0">
                <a:solidFill>
                  <a:srgbClr val="364B62"/>
                </a:solidFill>
                <a:latin typeface="Arial"/>
                <a:cs typeface="Arial"/>
              </a:rPr>
              <a:t>inthe</a:t>
            </a:r>
            <a:r>
              <a:rPr sz="1600" spc="-17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364B62"/>
                </a:solidFill>
                <a:latin typeface="Arial"/>
                <a:cs typeface="Arial"/>
              </a:rPr>
              <a:t>backpack,</a:t>
            </a:r>
            <a:r>
              <a:rPr sz="1600" spc="-9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364B62"/>
                </a:solidFill>
                <a:latin typeface="Arial"/>
                <a:cs typeface="Arial"/>
              </a:rPr>
              <a:t>along</a:t>
            </a:r>
            <a:r>
              <a:rPr sz="1600" spc="-204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550" spc="90" dirty="0">
                <a:solidFill>
                  <a:srgbClr val="364B62"/>
                </a:solidFill>
                <a:latin typeface="Arial"/>
                <a:cs typeface="Arial"/>
              </a:rPr>
              <a:t>w</a:t>
            </a:r>
            <a:r>
              <a:rPr sz="1550" spc="90" dirty="0">
                <a:solidFill>
                  <a:srgbClr val="1A232D"/>
                </a:solidFill>
                <a:latin typeface="Arial"/>
                <a:cs typeface="Arial"/>
              </a:rPr>
              <a:t>i</a:t>
            </a:r>
            <a:r>
              <a:rPr sz="1550" spc="90" dirty="0">
                <a:solidFill>
                  <a:srgbClr val="364B62"/>
                </a:solidFill>
                <a:latin typeface="Arial"/>
                <a:cs typeface="Arial"/>
              </a:rPr>
              <a:t>th</a:t>
            </a:r>
            <a:r>
              <a:rPr sz="1550" spc="-28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364B62"/>
                </a:solidFill>
                <a:latin typeface="Arial"/>
                <a:cs typeface="Arial"/>
              </a:rPr>
              <a:t>too</a:t>
            </a:r>
            <a:r>
              <a:rPr sz="1600" spc="20" dirty="0">
                <a:solidFill>
                  <a:srgbClr val="07080C"/>
                </a:solidFill>
                <a:latin typeface="Arial"/>
                <a:cs typeface="Arial"/>
              </a:rPr>
              <a:t>l</a:t>
            </a:r>
            <a:r>
              <a:rPr sz="1600" spc="20" dirty="0">
                <a:solidFill>
                  <a:srgbClr val="364B62"/>
                </a:solidFill>
                <a:latin typeface="Arial"/>
                <a:cs typeface="Arial"/>
              </a:rPr>
              <a:t>s,other</a:t>
            </a:r>
            <a:r>
              <a:rPr sz="1600" spc="-15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364B62"/>
                </a:solidFill>
                <a:latin typeface="Arial"/>
                <a:cs typeface="Arial"/>
              </a:rPr>
              <a:t>se</a:t>
            </a:r>
            <a:r>
              <a:rPr sz="1600" spc="-45" dirty="0">
                <a:solidFill>
                  <a:srgbClr val="1A232D"/>
                </a:solidFill>
                <a:latin typeface="Arial"/>
                <a:cs typeface="Arial"/>
              </a:rPr>
              <a:t>n</a:t>
            </a:r>
            <a:r>
              <a:rPr sz="1600" spc="-45" dirty="0">
                <a:solidFill>
                  <a:srgbClr val="364B62"/>
                </a:solidFill>
                <a:latin typeface="Arial"/>
                <a:cs typeface="Arial"/>
              </a:rPr>
              <a:t>sors,and</a:t>
            </a:r>
            <a:r>
              <a:rPr sz="1600" spc="-229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364B62"/>
                </a:solidFill>
                <a:latin typeface="Arial"/>
                <a:cs typeface="Arial"/>
              </a:rPr>
              <a:t>a</a:t>
            </a:r>
            <a:r>
              <a:rPr sz="1600" spc="-16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65E77"/>
                </a:solidFill>
                <a:latin typeface="Arial"/>
                <a:cs typeface="Arial"/>
              </a:rPr>
              <a:t>la</a:t>
            </a:r>
            <a:r>
              <a:rPr sz="1600" spc="-5" dirty="0">
                <a:solidFill>
                  <a:srgbClr val="263646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364B62"/>
                </a:solidFill>
                <a:latin typeface="Arial"/>
                <a:cs typeface="Arial"/>
              </a:rPr>
              <a:t>top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75" dirty="0">
                <a:solidFill>
                  <a:srgbClr val="465E77"/>
                </a:solidFill>
                <a:latin typeface="Arial"/>
                <a:cs typeface="Arial"/>
              </a:rPr>
              <a:t>•</a:t>
            </a:r>
            <a:r>
              <a:rPr sz="1700" spc="75" dirty="0">
                <a:solidFill>
                  <a:srgbClr val="364B62"/>
                </a:solidFill>
                <a:latin typeface="Arial"/>
                <a:cs typeface="Arial"/>
              </a:rPr>
              <a:t>Insuc</a:t>
            </a:r>
            <a:r>
              <a:rPr sz="1700" spc="75" dirty="0">
                <a:solidFill>
                  <a:srgbClr val="263646"/>
                </a:solidFill>
                <a:latin typeface="Arial"/>
                <a:cs typeface="Arial"/>
              </a:rPr>
              <a:t>h</a:t>
            </a:r>
            <a:r>
              <a:rPr sz="1700" spc="-220" dirty="0">
                <a:solidFill>
                  <a:srgbClr val="263646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364B62"/>
                </a:solidFill>
                <a:latin typeface="Arial"/>
                <a:cs typeface="Arial"/>
              </a:rPr>
              <a:t>re</a:t>
            </a:r>
            <a:r>
              <a:rPr sz="1700" spc="-80" dirty="0">
                <a:solidFill>
                  <a:srgbClr val="263646"/>
                </a:solidFill>
                <a:latin typeface="Arial"/>
                <a:cs typeface="Arial"/>
              </a:rPr>
              <a:t>m</a:t>
            </a:r>
            <a:r>
              <a:rPr sz="1700" spc="-80" dirty="0">
                <a:solidFill>
                  <a:srgbClr val="364B62"/>
                </a:solidFill>
                <a:latin typeface="Arial"/>
                <a:cs typeface="Arial"/>
              </a:rPr>
              <a:t>ote</a:t>
            </a:r>
            <a:r>
              <a:rPr sz="1700" spc="-16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700" spc="-120" dirty="0">
                <a:solidFill>
                  <a:srgbClr val="263646"/>
                </a:solidFill>
                <a:latin typeface="Arial"/>
                <a:cs typeface="Arial"/>
              </a:rPr>
              <a:t>pl</a:t>
            </a:r>
            <a:r>
              <a:rPr sz="1700" spc="-120" dirty="0">
                <a:solidFill>
                  <a:srgbClr val="364B62"/>
                </a:solidFill>
                <a:latin typeface="Arial"/>
                <a:cs typeface="Arial"/>
              </a:rPr>
              <a:t>aces</a:t>
            </a:r>
            <a:r>
              <a:rPr sz="1700" spc="-21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364B62"/>
                </a:solidFill>
                <a:latin typeface="Arial"/>
                <a:cs typeface="Arial"/>
              </a:rPr>
              <a:t>occasiona</a:t>
            </a:r>
            <a:r>
              <a:rPr sz="1700" spc="-85" dirty="0">
                <a:solidFill>
                  <a:srgbClr val="1A232D"/>
                </a:solidFill>
                <a:latin typeface="Arial"/>
                <a:cs typeface="Arial"/>
              </a:rPr>
              <a:t>l</a:t>
            </a:r>
            <a:r>
              <a:rPr sz="1700" spc="-85" dirty="0">
                <a:solidFill>
                  <a:srgbClr val="364B62"/>
                </a:solidFill>
                <a:latin typeface="Arial"/>
                <a:cs typeface="Arial"/>
              </a:rPr>
              <a:t>calibrationchecks</a:t>
            </a:r>
            <a:r>
              <a:rPr sz="1700" spc="-204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700" spc="-100" dirty="0">
                <a:solidFill>
                  <a:srgbClr val="364B62"/>
                </a:solidFill>
                <a:latin typeface="Arial"/>
                <a:cs typeface="Arial"/>
              </a:rPr>
              <a:t>ca</a:t>
            </a:r>
            <a:r>
              <a:rPr sz="1700" spc="-100" dirty="0">
                <a:solidFill>
                  <a:srgbClr val="263646"/>
                </a:solidFill>
                <a:latin typeface="Arial"/>
                <a:cs typeface="Arial"/>
              </a:rPr>
              <a:t>n</a:t>
            </a:r>
            <a:r>
              <a:rPr sz="1700" spc="-250" dirty="0">
                <a:solidFill>
                  <a:srgbClr val="263646"/>
                </a:solidFill>
                <a:latin typeface="Arial"/>
                <a:cs typeface="Arial"/>
              </a:rPr>
              <a:t> </a:t>
            </a:r>
            <a:r>
              <a:rPr sz="1750" spc="-140" dirty="0">
                <a:solidFill>
                  <a:srgbClr val="364B62"/>
                </a:solidFill>
                <a:latin typeface="Arial"/>
                <a:cs typeface="Arial"/>
              </a:rPr>
              <a:t>be</a:t>
            </a:r>
            <a:r>
              <a:rPr sz="1750" spc="-28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364B62"/>
                </a:solidFill>
                <a:latin typeface="Arial"/>
                <a:cs typeface="Arial"/>
              </a:rPr>
              <a:t>done</a:t>
            </a:r>
            <a:r>
              <a:rPr sz="1700" spc="-24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364B62"/>
                </a:solidFill>
                <a:latin typeface="Arial"/>
                <a:cs typeface="Arial"/>
              </a:rPr>
              <a:t>us</a:t>
            </a:r>
            <a:r>
              <a:rPr sz="1700" spc="-85" dirty="0">
                <a:solidFill>
                  <a:srgbClr val="263646"/>
                </a:solidFill>
                <a:latin typeface="Arial"/>
                <a:cs typeface="Arial"/>
              </a:rPr>
              <a:t>ing</a:t>
            </a:r>
            <a:r>
              <a:rPr sz="1700" spc="-229" dirty="0">
                <a:solidFill>
                  <a:srgbClr val="263646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364B62"/>
                </a:solidFill>
                <a:latin typeface="Arial"/>
                <a:cs typeface="Arial"/>
              </a:rPr>
              <a:t>s</a:t>
            </a:r>
            <a:r>
              <a:rPr sz="1700" spc="-90" dirty="0">
                <a:solidFill>
                  <a:srgbClr val="263646"/>
                </a:solidFill>
                <a:latin typeface="Arial"/>
                <a:cs typeface="Arial"/>
              </a:rPr>
              <a:t>m</a:t>
            </a:r>
            <a:r>
              <a:rPr sz="1700" spc="-90" dirty="0">
                <a:solidFill>
                  <a:srgbClr val="364B62"/>
                </a:solidFill>
                <a:latin typeface="Arial"/>
                <a:cs typeface="Arial"/>
              </a:rPr>
              <a:t>all</a:t>
            </a:r>
            <a:endParaRPr sz="170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  <a:spcBef>
                <a:spcPts val="10"/>
              </a:spcBef>
            </a:pPr>
            <a:r>
              <a:rPr sz="1800" spc="-55" dirty="0">
                <a:solidFill>
                  <a:srgbClr val="364B62"/>
                </a:solidFill>
                <a:latin typeface="Times New Roman"/>
                <a:cs typeface="Times New Roman"/>
              </a:rPr>
              <a:t>ha</a:t>
            </a:r>
            <a:r>
              <a:rPr sz="1800" spc="-55" dirty="0">
                <a:solidFill>
                  <a:srgbClr val="263646"/>
                </a:solidFill>
                <a:latin typeface="Times New Roman"/>
                <a:cs typeface="Times New Roman"/>
              </a:rPr>
              <a:t>n</a:t>
            </a:r>
            <a:r>
              <a:rPr sz="1800" spc="-55" dirty="0">
                <a:solidFill>
                  <a:srgbClr val="364B62"/>
                </a:solidFill>
                <a:latin typeface="Times New Roman"/>
                <a:cs typeface="Times New Roman"/>
              </a:rPr>
              <a:t>d-earned </a:t>
            </a:r>
            <a:r>
              <a:rPr sz="1700" spc="-55" dirty="0">
                <a:solidFill>
                  <a:srgbClr val="364B62"/>
                </a:solidFill>
                <a:latin typeface="Arial"/>
                <a:cs typeface="Arial"/>
              </a:rPr>
              <a:t>gastanks</a:t>
            </a:r>
            <a:r>
              <a:rPr sz="1700" spc="-31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64B62"/>
                </a:solidFill>
                <a:latin typeface="Arial"/>
                <a:cs typeface="Arial"/>
              </a:rPr>
              <a:t>with</a:t>
            </a:r>
            <a:r>
              <a:rPr sz="1700" spc="-185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700" spc="-80" dirty="0">
                <a:solidFill>
                  <a:srgbClr val="364B62"/>
                </a:solidFill>
                <a:latin typeface="Arial"/>
                <a:cs typeface="Arial"/>
              </a:rPr>
              <a:t>known</a:t>
            </a:r>
            <a:r>
              <a:rPr sz="1700" spc="-310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700" spc="-145" dirty="0">
                <a:solidFill>
                  <a:srgbClr val="364B62"/>
                </a:solidFill>
                <a:latin typeface="Arial"/>
                <a:cs typeface="Arial"/>
              </a:rPr>
              <a:t>CH</a:t>
            </a:r>
            <a:r>
              <a:rPr sz="1875" spc="-217" baseline="-26666" dirty="0">
                <a:solidFill>
                  <a:srgbClr val="364B62"/>
                </a:solidFill>
                <a:latin typeface="Times New Roman"/>
                <a:cs typeface="Times New Roman"/>
              </a:rPr>
              <a:t>4</a:t>
            </a:r>
            <a:r>
              <a:rPr sz="1875" spc="-112" baseline="-26666" dirty="0">
                <a:solidFill>
                  <a:srgbClr val="364B62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364B62"/>
                </a:solidFill>
                <a:latin typeface="Times New Roman"/>
                <a:cs typeface="Times New Roman"/>
              </a:rPr>
              <a:t>conce</a:t>
            </a:r>
            <a:r>
              <a:rPr sz="1800" spc="-55" dirty="0">
                <a:solidFill>
                  <a:srgbClr val="263646"/>
                </a:solidFill>
                <a:latin typeface="Times New Roman"/>
                <a:cs typeface="Times New Roman"/>
              </a:rPr>
              <a:t>nt</a:t>
            </a:r>
            <a:r>
              <a:rPr sz="1800" spc="-55" dirty="0">
                <a:solidFill>
                  <a:srgbClr val="364B62"/>
                </a:solidFill>
                <a:latin typeface="Times New Roman"/>
                <a:cs typeface="Times New Roman"/>
              </a:rPr>
              <a:t>rat</a:t>
            </a:r>
            <a:r>
              <a:rPr sz="1800" spc="-55" dirty="0">
                <a:solidFill>
                  <a:srgbClr val="1A232D"/>
                </a:solidFill>
                <a:latin typeface="Times New Roman"/>
                <a:cs typeface="Times New Roman"/>
              </a:rPr>
              <a:t>i</a:t>
            </a:r>
            <a:r>
              <a:rPr sz="1800" spc="-55" dirty="0">
                <a:solidFill>
                  <a:srgbClr val="364B62"/>
                </a:solidFill>
                <a:latin typeface="Times New Roman"/>
                <a:cs typeface="Times New Roman"/>
              </a:rPr>
              <a:t>on</a:t>
            </a:r>
            <a:r>
              <a:rPr sz="1800" spc="-45" dirty="0">
                <a:solidFill>
                  <a:srgbClr val="364B62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364B62"/>
                </a:solidFill>
                <a:latin typeface="Times New Roman"/>
                <a:cs typeface="Times New Roman"/>
              </a:rPr>
              <a:t>and</a:t>
            </a:r>
            <a:r>
              <a:rPr sz="1800" spc="-155" dirty="0">
                <a:solidFill>
                  <a:srgbClr val="364B62"/>
                </a:solidFill>
                <a:latin typeface="Times New Roman"/>
                <a:cs typeface="Times New Roman"/>
              </a:rPr>
              <a:t> </a:t>
            </a:r>
            <a:r>
              <a:rPr sz="1700" spc="-105" dirty="0">
                <a:solidFill>
                  <a:srgbClr val="364B62"/>
                </a:solidFill>
                <a:latin typeface="Arial"/>
                <a:cs typeface="Arial"/>
              </a:rPr>
              <a:t>CH</a:t>
            </a:r>
            <a:r>
              <a:rPr sz="1875" spc="-157" baseline="-26666" dirty="0">
                <a:solidFill>
                  <a:srgbClr val="364B62"/>
                </a:solidFill>
                <a:latin typeface="Times New Roman"/>
                <a:cs typeface="Times New Roman"/>
              </a:rPr>
              <a:t>4</a:t>
            </a:r>
            <a:r>
              <a:rPr sz="1700" spc="-105" dirty="0">
                <a:solidFill>
                  <a:srgbClr val="364B62"/>
                </a:solidFill>
                <a:latin typeface="Arial"/>
                <a:cs typeface="Arial"/>
              </a:rPr>
              <a:t>-free</a:t>
            </a:r>
            <a:r>
              <a:rPr sz="1700" spc="-204" dirty="0">
                <a:solidFill>
                  <a:srgbClr val="364B62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364B62"/>
                </a:solidFill>
                <a:latin typeface="Times New Roman"/>
                <a:cs typeface="Times New Roman"/>
              </a:rPr>
              <a:t>air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795" indent="-342900">
              <a:lnSpc>
                <a:spcPct val="100000"/>
              </a:lnSpc>
              <a:buFont typeface="Arial"/>
              <a:buChar char="•"/>
              <a:tabLst>
                <a:tab pos="392430" algn="l"/>
              </a:tabLst>
            </a:pPr>
            <a:r>
              <a:rPr spc="-20" dirty="0"/>
              <a:t>Remote </a:t>
            </a:r>
            <a:r>
              <a:rPr spc="-5" dirty="0"/>
              <a:t>sensing the </a:t>
            </a:r>
            <a:r>
              <a:rPr spc="-15" dirty="0"/>
              <a:t>surface </a:t>
            </a:r>
            <a:r>
              <a:rPr spc="-10" dirty="0"/>
              <a:t>energy</a:t>
            </a:r>
            <a:r>
              <a:rPr spc="75" dirty="0"/>
              <a:t> </a:t>
            </a:r>
            <a:r>
              <a:rPr spc="-10" dirty="0"/>
              <a:t>budget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33" y="1822703"/>
            <a:ext cx="8334375" cy="208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000" spc="-20" dirty="0">
                <a:solidFill>
                  <a:srgbClr val="C00000"/>
                </a:solidFill>
                <a:latin typeface="Calibri"/>
                <a:cs typeface="Calibri"/>
              </a:rPr>
              <a:t>First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International 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Satellite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Land 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Surface 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Climatology Project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(ISLSCP) Field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Experiment 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(FIFE) 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was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an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international,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land-surface-atmosphere 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experiment centered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on a 15 x 15 km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site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near 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Manhattan,</a:t>
            </a:r>
            <a:r>
              <a:rPr sz="30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Kansas.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33" y="3919726"/>
            <a:ext cx="381317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objectives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0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FIFE: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0679" y="3919726"/>
            <a:ext cx="453326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better understand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3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role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233" y="4383022"/>
            <a:ext cx="8237220" cy="208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40"/>
              </a:lnSpc>
              <a:tabLst>
                <a:tab pos="2051685" algn="l"/>
              </a:tabLst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biology in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controlling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interactions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between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atmosphere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and the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vegetated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land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to  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investigate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use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satellite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observations 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for 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inferring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climatologically significant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land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surface 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parameters.	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Specifically: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33" y="716273"/>
            <a:ext cx="8554720" cy="624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59131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verify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basic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flux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relationships 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homogeneous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patches;</a:t>
            </a:r>
            <a:endParaRPr sz="3000">
              <a:latin typeface="Calibri"/>
              <a:cs typeface="Calibri"/>
            </a:endParaRPr>
          </a:p>
          <a:p>
            <a:pPr marL="355600" marR="54864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assess the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ability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to remotely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sense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parametric 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inputs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these</a:t>
            </a:r>
            <a:r>
              <a:rPr sz="3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relationships;</a:t>
            </a:r>
            <a:endParaRPr sz="3000">
              <a:latin typeface="Calibri"/>
              <a:cs typeface="Calibri"/>
            </a:endParaRPr>
          </a:p>
          <a:p>
            <a:pPr marL="355600" marR="396875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examine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how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these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relationships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remote 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sensing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algorithms scale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from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patch level to  heterogeneous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collections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patches at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meso- 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scale</a:t>
            </a:r>
            <a:r>
              <a:rPr sz="30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level;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to determine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how well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existing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calibration, 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atmospheric correction,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radiometric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rectification  techniques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permit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extend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satellite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observations  between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dates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30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sensors</a:t>
            </a:r>
            <a:endParaRPr sz="3000">
              <a:latin typeface="Calibri"/>
              <a:cs typeface="Calibri"/>
            </a:endParaRPr>
          </a:p>
          <a:p>
            <a:pPr marL="355600" marR="26034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to determine to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what degree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existing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future  satellite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designs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satisfy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requirements 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periodic 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monitoring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energy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balance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components 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on a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global</a:t>
            </a:r>
            <a:r>
              <a:rPr sz="30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scale.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3" y="489705"/>
            <a:ext cx="8776970" cy="553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60400" indent="-342900">
              <a:lnSpc>
                <a:spcPts val="2020"/>
              </a:lnSpc>
              <a:buFont typeface="Arial"/>
              <a:buChar char="•"/>
              <a:tabLst>
                <a:tab pos="355600" algn="l"/>
              </a:tabLst>
            </a:pPr>
            <a:r>
              <a:rPr sz="2100" spc="-10" dirty="0">
                <a:solidFill>
                  <a:srgbClr val="C00000"/>
                </a:solidFill>
                <a:latin typeface="Calibri"/>
                <a:cs typeface="Calibri"/>
              </a:rPr>
              <a:t>Below are </a:t>
            </a:r>
            <a:r>
              <a:rPr sz="2100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2100" spc="-25" dirty="0">
                <a:solidFill>
                  <a:srgbClr val="C00000"/>
                </a:solidFill>
                <a:latin typeface="Calibri"/>
                <a:cs typeface="Calibri"/>
              </a:rPr>
              <a:t>few </a:t>
            </a:r>
            <a:r>
              <a:rPr sz="2100" spc="-15" dirty="0">
                <a:solidFill>
                  <a:srgbClr val="C00000"/>
                </a:solidFill>
                <a:latin typeface="Calibri"/>
                <a:cs typeface="Calibri"/>
              </a:rPr>
              <a:t>examples </a:t>
            </a:r>
            <a:r>
              <a:rPr sz="2100" spc="-5" dirty="0">
                <a:solidFill>
                  <a:srgbClr val="C00000"/>
                </a:solidFill>
                <a:latin typeface="Calibri"/>
                <a:cs typeface="Calibri"/>
              </a:rPr>
              <a:t>of the </a:t>
            </a:r>
            <a:r>
              <a:rPr sz="2100" spc="-10" dirty="0">
                <a:solidFill>
                  <a:srgbClr val="C00000"/>
                </a:solidFill>
                <a:latin typeface="Calibri"/>
                <a:cs typeface="Calibri"/>
              </a:rPr>
              <a:t>sources </a:t>
            </a:r>
            <a:r>
              <a:rPr sz="2100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2100" spc="-10" dirty="0">
                <a:solidFill>
                  <a:srgbClr val="C00000"/>
                </a:solidFill>
                <a:latin typeface="Calibri"/>
                <a:cs typeface="Calibri"/>
              </a:rPr>
              <a:t>information </a:t>
            </a:r>
            <a:r>
              <a:rPr sz="2100" spc="-5" dirty="0">
                <a:solidFill>
                  <a:srgbClr val="C00000"/>
                </a:solidFill>
                <a:latin typeface="Calibri"/>
                <a:cs typeface="Calibri"/>
              </a:rPr>
              <a:t>on the </a:t>
            </a:r>
            <a:r>
              <a:rPr sz="2100" spc="-10" dirty="0">
                <a:solidFill>
                  <a:srgbClr val="C00000"/>
                </a:solidFill>
                <a:latin typeface="Calibri"/>
                <a:cs typeface="Calibri"/>
              </a:rPr>
              <a:t>various  </a:t>
            </a:r>
            <a:r>
              <a:rPr sz="2100" spc="-5" dirty="0">
                <a:solidFill>
                  <a:srgbClr val="C00000"/>
                </a:solidFill>
                <a:latin typeface="Calibri"/>
                <a:cs typeface="Calibri"/>
              </a:rPr>
              <a:t>methods of flux </a:t>
            </a:r>
            <a:r>
              <a:rPr sz="2100" spc="-10" dirty="0">
                <a:solidFill>
                  <a:srgbClr val="C00000"/>
                </a:solidFill>
                <a:latin typeface="Calibri"/>
                <a:cs typeface="Calibri"/>
              </a:rPr>
              <a:t>measurements, </a:t>
            </a:r>
            <a:r>
              <a:rPr sz="2100" spc="-5" dirty="0">
                <a:solidFill>
                  <a:srgbClr val="C00000"/>
                </a:solidFill>
                <a:latin typeface="Calibri"/>
                <a:cs typeface="Calibri"/>
              </a:rPr>
              <a:t>and specifically on </a:t>
            </a:r>
            <a:r>
              <a:rPr sz="2100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100" spc="-15" dirty="0">
                <a:solidFill>
                  <a:srgbClr val="C00000"/>
                </a:solidFill>
                <a:latin typeface="Calibri"/>
                <a:cs typeface="Calibri"/>
              </a:rPr>
              <a:t>Eddy </a:t>
            </a:r>
            <a:r>
              <a:rPr sz="2100" spc="-10" dirty="0">
                <a:solidFill>
                  <a:srgbClr val="C00000"/>
                </a:solidFill>
                <a:latin typeface="Calibri"/>
                <a:cs typeface="Calibri"/>
              </a:rPr>
              <a:t>Covariance  </a:t>
            </a:r>
            <a:r>
              <a:rPr sz="2100" spc="-5" dirty="0">
                <a:solidFill>
                  <a:srgbClr val="C00000"/>
                </a:solidFill>
                <a:latin typeface="Calibri"/>
                <a:cs typeface="Calibri"/>
              </a:rPr>
              <a:t>method: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Micrometeorology,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2009.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By </a:t>
            </a:r>
            <a:r>
              <a:rPr sz="2100" spc="-105" dirty="0">
                <a:solidFill>
                  <a:srgbClr val="001F5F"/>
                </a:solidFill>
                <a:latin typeface="Calibri"/>
                <a:cs typeface="Calibri"/>
              </a:rPr>
              <a:t>T.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Foken.</a:t>
            </a:r>
            <a:r>
              <a:rPr sz="210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Springer-Verlag.</a:t>
            </a:r>
            <a:endParaRPr sz="2100">
              <a:latin typeface="Calibri"/>
              <a:cs typeface="Calibri"/>
            </a:endParaRPr>
          </a:p>
          <a:p>
            <a:pPr marL="355600" marR="153035" indent="-342900">
              <a:lnSpc>
                <a:spcPts val="202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Handbook of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Micrometeorology: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Guide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Flux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Measurement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and 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Analysis,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2008.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By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X. Lee; </a:t>
            </a:r>
            <a:r>
              <a:rPr sz="2100" spc="-110" dirty="0">
                <a:solidFill>
                  <a:srgbClr val="001F5F"/>
                </a:solidFill>
                <a:latin typeface="Calibri"/>
                <a:cs typeface="Calibri"/>
              </a:rPr>
              <a:t>W.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Massman; B. Law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(Eds.).</a:t>
            </a:r>
            <a:r>
              <a:rPr sz="21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Springer-Verlag.</a:t>
            </a:r>
            <a:endParaRPr sz="2100">
              <a:latin typeface="Calibri"/>
              <a:cs typeface="Calibri"/>
            </a:endParaRPr>
          </a:p>
          <a:p>
            <a:pPr marL="355600" marR="254000" indent="-342900">
              <a:lnSpc>
                <a:spcPts val="202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Principles of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Environmental Physics,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2007.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By J.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Monteith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M.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Unsworth. 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Academic</a:t>
            </a:r>
            <a:r>
              <a:rPr sz="21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Press.</a:t>
            </a:r>
            <a:endParaRPr sz="2100">
              <a:latin typeface="Calibri"/>
              <a:cs typeface="Calibri"/>
            </a:endParaRPr>
          </a:p>
          <a:p>
            <a:pPr marL="355600" marR="149860" indent="-342900">
              <a:lnSpc>
                <a:spcPts val="202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Microclimate: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Biological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Environment.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1983.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By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N.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Rosenberg,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B. Blad, S. 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Verma.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Wiley</a:t>
            </a:r>
            <a:r>
              <a:rPr sz="21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Publishers.</a:t>
            </a:r>
            <a:endParaRPr sz="2100">
              <a:latin typeface="Calibri"/>
              <a:cs typeface="Calibri"/>
            </a:endParaRPr>
          </a:p>
          <a:p>
            <a:pPr marL="355600" marR="48260" indent="-342900">
              <a:lnSpc>
                <a:spcPct val="90000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Baldocchi,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D.D.,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B.B.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Hicks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125" dirty="0">
                <a:solidFill>
                  <a:srgbClr val="001F5F"/>
                </a:solidFill>
                <a:latin typeface="Calibri"/>
                <a:cs typeface="Calibri"/>
              </a:rPr>
              <a:t>T.P.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Meyers.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1988.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'Measuring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biosphere-  atmosphere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exchanges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biologically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related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gases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micrometeorological 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methods', </a:t>
            </a:r>
            <a:r>
              <a:rPr sz="2100" spc="-30" dirty="0">
                <a:solidFill>
                  <a:srgbClr val="001F5F"/>
                </a:solidFill>
                <a:latin typeface="Calibri"/>
                <a:cs typeface="Calibri"/>
              </a:rPr>
              <a:t>Ecology,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69,</a:t>
            </a:r>
            <a:r>
              <a:rPr sz="21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1331-1340</a:t>
            </a:r>
            <a:endParaRPr sz="21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Verma,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S.B.,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1990.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Micrometeorological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methods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measuring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fluxes 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mass and </a:t>
            </a:r>
            <a:r>
              <a:rPr sz="2100" spc="-30" dirty="0">
                <a:solidFill>
                  <a:srgbClr val="001F5F"/>
                </a:solidFill>
                <a:latin typeface="Calibri"/>
                <a:cs typeface="Calibri"/>
              </a:rPr>
              <a:t>energy.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Remote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Sensing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Reviews,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5:</a:t>
            </a:r>
            <a:r>
              <a:rPr sz="21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99-115.</a:t>
            </a:r>
            <a:endParaRPr sz="2100">
              <a:latin typeface="Calibri"/>
              <a:cs typeface="Calibri"/>
            </a:endParaRPr>
          </a:p>
          <a:p>
            <a:pPr marL="355600" marR="17780" indent="-3429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2100" spc="-35" dirty="0">
                <a:solidFill>
                  <a:srgbClr val="001F5F"/>
                </a:solidFill>
                <a:latin typeface="Calibri"/>
                <a:cs typeface="Calibri"/>
              </a:rPr>
              <a:t>Wesely,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M.L.,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D.H.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Lenschow and </a:t>
            </a:r>
            <a:r>
              <a:rPr sz="2100" spc="-105" dirty="0">
                <a:solidFill>
                  <a:srgbClr val="001F5F"/>
                </a:solidFill>
                <a:latin typeface="Calibri"/>
                <a:cs typeface="Calibri"/>
              </a:rPr>
              <a:t>O.T.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1989.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Flux measurement techniques. In:  Global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Tropospheric Chemistry,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Chemical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Fluxes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Global</a:t>
            </a:r>
            <a:r>
              <a:rPr sz="2100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Atmosphere.</a:t>
            </a: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NCAR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Report.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Eds.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DH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Lenschow and BB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Hicks.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pp</a:t>
            </a:r>
            <a:r>
              <a:rPr sz="21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31-46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3" y="631945"/>
            <a:ext cx="8621395" cy="640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" algn="ctr">
              <a:lnSpc>
                <a:spcPct val="100000"/>
              </a:lnSpc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Energy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Balance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at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Earth</a:t>
            </a:r>
            <a:r>
              <a:rPr sz="28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Surface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405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</a:pP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main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part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energy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absorbed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is used 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evaporate </a:t>
            </a:r>
            <a:r>
              <a:rPr sz="2800" spc="-60" dirty="0">
                <a:solidFill>
                  <a:srgbClr val="C00000"/>
                </a:solidFill>
                <a:latin typeface="Calibri"/>
                <a:cs typeface="Calibri"/>
              </a:rPr>
              <a:t>water</a:t>
            </a:r>
            <a:r>
              <a:rPr sz="2800" spc="-6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another part is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lost to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atmosphere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sensible heat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, and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smaller part is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lost to 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the underlying 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layers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or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used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melt snow and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ice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.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Thus, 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there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essentially 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four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types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energy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fluxes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earth’s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surface.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They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the net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flux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75" i="1" spc="-15" baseline="-21021" dirty="0">
                <a:solidFill>
                  <a:srgbClr val="001F5F"/>
                </a:solidFill>
                <a:latin typeface="Calibri"/>
                <a:cs typeface="Calibri"/>
              </a:rPr>
              <a:t>rad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, the  (direct) sensible heat flux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75" i="1" spc="-7" baseline="-21021" dirty="0">
                <a:solidFill>
                  <a:srgbClr val="001F5F"/>
                </a:solidFill>
                <a:latin typeface="Calibri"/>
                <a:cs typeface="Calibri"/>
              </a:rPr>
              <a:t>SH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↑,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the (indirect)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latent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heat  flux 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75" i="1" baseline="-21021" dirty="0">
                <a:solidFill>
                  <a:srgbClr val="001F5F"/>
                </a:solidFill>
                <a:latin typeface="Calibri"/>
                <a:cs typeface="Calibri"/>
              </a:rPr>
              <a:t>LH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↑,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and the heat flux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into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subsurface 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layers 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775" i="1" spc="-15" baseline="-21021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↓.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Under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steady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conditions the balance equation 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for 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energy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is given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4050">
              <a:latin typeface="Times New Roman"/>
              <a:cs typeface="Times New Roman"/>
            </a:endParaRPr>
          </a:p>
          <a:p>
            <a:pPr marL="133350" algn="ctr">
              <a:lnSpc>
                <a:spcPct val="100000"/>
              </a:lnSpc>
            </a:pP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775" i="1" spc="-15" baseline="25525" dirty="0">
                <a:solidFill>
                  <a:srgbClr val="C00000"/>
                </a:solidFill>
                <a:latin typeface="Calibri"/>
                <a:cs typeface="Calibri"/>
              </a:rPr>
              <a:t>sfc</a:t>
            </a:r>
            <a:r>
              <a:rPr sz="2775" i="1" spc="-15" baseline="-21021" dirty="0">
                <a:solidFill>
                  <a:srgbClr val="C00000"/>
                </a:solidFill>
                <a:latin typeface="Calibri"/>
                <a:cs typeface="Calibri"/>
              </a:rPr>
              <a:t>rad 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775" i="1" spc="-15" baseline="-21021" dirty="0">
                <a:solidFill>
                  <a:srgbClr val="C00000"/>
                </a:solidFill>
                <a:latin typeface="Calibri"/>
                <a:cs typeface="Calibri"/>
              </a:rPr>
              <a:t>SH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↑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775" i="1" baseline="-21021" dirty="0">
                <a:solidFill>
                  <a:srgbClr val="C00000"/>
                </a:solidFill>
                <a:latin typeface="Calibri"/>
                <a:cs typeface="Calibri"/>
              </a:rPr>
              <a:t>LH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↑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2800" i="1" spc="-1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775" i="1" spc="-15" baseline="-2102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↓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- </a:t>
            </a:r>
            <a:r>
              <a:rPr sz="2800" i="1" spc="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2775" i="1" spc="7" baseline="-21021" dirty="0">
                <a:solidFill>
                  <a:srgbClr val="C00000"/>
                </a:solidFill>
                <a:latin typeface="Calibri"/>
                <a:cs typeface="Calibri"/>
              </a:rPr>
              <a:t>M 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spc="-3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3" y="699509"/>
            <a:ext cx="8056245" cy="621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900" spc="-5" dirty="0">
                <a:solidFill>
                  <a:srgbClr val="001F5F"/>
                </a:solidFill>
                <a:latin typeface="Calibri"/>
                <a:cs typeface="Calibri"/>
              </a:rPr>
              <a:t>These </a:t>
            </a:r>
            <a:r>
              <a:rPr sz="3900" spc="-15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3900" spc="-20" dirty="0">
                <a:solidFill>
                  <a:srgbClr val="001F5F"/>
                </a:solidFill>
                <a:latin typeface="Calibri"/>
                <a:cs typeface="Calibri"/>
              </a:rPr>
              <a:t>fluxes are </a:t>
            </a:r>
            <a:r>
              <a:rPr sz="3900" spc="-10" dirty="0">
                <a:solidFill>
                  <a:srgbClr val="001F5F"/>
                </a:solidFill>
                <a:latin typeface="Calibri"/>
                <a:cs typeface="Calibri"/>
              </a:rPr>
              <a:t>associated </a:t>
            </a:r>
            <a:r>
              <a:rPr sz="3900" spc="-5" dirty="0">
                <a:solidFill>
                  <a:srgbClr val="001F5F"/>
                </a:solidFill>
                <a:latin typeface="Calibri"/>
                <a:cs typeface="Calibri"/>
              </a:rPr>
              <a:t>with  </a:t>
            </a:r>
            <a:r>
              <a:rPr sz="3900" dirty="0">
                <a:solidFill>
                  <a:srgbClr val="001F5F"/>
                </a:solidFill>
                <a:latin typeface="Calibri"/>
                <a:cs typeface="Calibri"/>
              </a:rPr>
              <a:t>land </a:t>
            </a:r>
            <a:r>
              <a:rPr sz="3900" spc="-10" dirty="0">
                <a:solidFill>
                  <a:srgbClr val="001F5F"/>
                </a:solidFill>
                <a:latin typeface="Calibri"/>
                <a:cs typeface="Calibri"/>
              </a:rPr>
              <a:t>processes </a:t>
            </a:r>
            <a:r>
              <a:rPr sz="3900" dirty="0">
                <a:solidFill>
                  <a:srgbClr val="001F5F"/>
                </a:solidFill>
                <a:latin typeface="Calibri"/>
                <a:cs typeface="Calibri"/>
              </a:rPr>
              <a:t>and depend</a:t>
            </a:r>
            <a:r>
              <a:rPr sz="39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00" spc="-5" dirty="0">
                <a:solidFill>
                  <a:srgbClr val="001F5F"/>
                </a:solidFill>
                <a:latin typeface="Calibri"/>
                <a:cs typeface="Calibri"/>
              </a:rPr>
              <a:t>on:</a:t>
            </a:r>
            <a:endParaRPr sz="3900">
              <a:latin typeface="Calibri"/>
              <a:cs typeface="Calibri"/>
            </a:endParaRPr>
          </a:p>
          <a:p>
            <a:pPr marL="567055" indent="-554355">
              <a:lnSpc>
                <a:spcPct val="100000"/>
              </a:lnSpc>
              <a:spcBef>
                <a:spcPts val="935"/>
              </a:spcBef>
              <a:buFont typeface="Microsoft Sans Serif"/>
              <a:buChar char="•"/>
              <a:tabLst>
                <a:tab pos="567690" algn="l"/>
              </a:tabLst>
            </a:pPr>
            <a:r>
              <a:rPr sz="3900" spc="-10" dirty="0">
                <a:solidFill>
                  <a:srgbClr val="001F5F"/>
                </a:solidFill>
                <a:latin typeface="Calibri"/>
                <a:cs typeface="Calibri"/>
              </a:rPr>
              <a:t>vertical stability;</a:t>
            </a:r>
            <a:r>
              <a:rPr sz="39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00" spc="-10" dirty="0">
                <a:solidFill>
                  <a:srgbClr val="001F5F"/>
                </a:solidFill>
                <a:latin typeface="Calibri"/>
                <a:cs typeface="Calibri"/>
              </a:rPr>
              <a:t>roughness</a:t>
            </a:r>
            <a:endParaRPr sz="3900">
              <a:latin typeface="Calibri"/>
              <a:cs typeface="Calibri"/>
            </a:endParaRPr>
          </a:p>
          <a:p>
            <a:pPr marL="567055" indent="-554355">
              <a:lnSpc>
                <a:spcPct val="100000"/>
              </a:lnSpc>
              <a:spcBef>
                <a:spcPts val="935"/>
              </a:spcBef>
              <a:buFont typeface="Microsoft Sans Serif"/>
              <a:buChar char="•"/>
              <a:tabLst>
                <a:tab pos="567690" algn="l"/>
              </a:tabLst>
            </a:pPr>
            <a:r>
              <a:rPr sz="3900" spc="-15" dirty="0">
                <a:solidFill>
                  <a:srgbClr val="001F5F"/>
                </a:solidFill>
                <a:latin typeface="Calibri"/>
                <a:cs typeface="Calibri"/>
              </a:rPr>
              <a:t>surface</a:t>
            </a:r>
            <a:r>
              <a:rPr sz="39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00" spc="-20" dirty="0">
                <a:solidFill>
                  <a:srgbClr val="001F5F"/>
                </a:solidFill>
                <a:latin typeface="Calibri"/>
                <a:cs typeface="Calibri"/>
              </a:rPr>
              <a:t>temperature</a:t>
            </a:r>
            <a:endParaRPr sz="3900">
              <a:latin typeface="Calibri"/>
              <a:cs typeface="Calibri"/>
            </a:endParaRPr>
          </a:p>
          <a:p>
            <a:pPr marL="567055" indent="-554355">
              <a:lnSpc>
                <a:spcPct val="100000"/>
              </a:lnSpc>
              <a:spcBef>
                <a:spcPts val="935"/>
              </a:spcBef>
              <a:buFont typeface="Microsoft Sans Serif"/>
              <a:buChar char="•"/>
              <a:tabLst>
                <a:tab pos="567690" algn="l"/>
              </a:tabLst>
            </a:pPr>
            <a:r>
              <a:rPr sz="3900" spc="-15" dirty="0">
                <a:solidFill>
                  <a:srgbClr val="001F5F"/>
                </a:solidFill>
                <a:latin typeface="Calibri"/>
                <a:cs typeface="Calibri"/>
              </a:rPr>
              <a:t>subsurface </a:t>
            </a:r>
            <a:r>
              <a:rPr sz="3900" spc="-10" dirty="0">
                <a:solidFill>
                  <a:srgbClr val="001F5F"/>
                </a:solidFill>
                <a:latin typeface="Calibri"/>
                <a:cs typeface="Calibri"/>
              </a:rPr>
              <a:t>heat</a:t>
            </a:r>
            <a:r>
              <a:rPr sz="39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00" spc="-10" dirty="0">
                <a:solidFill>
                  <a:srgbClr val="001F5F"/>
                </a:solidFill>
                <a:latin typeface="Calibri"/>
                <a:cs typeface="Calibri"/>
              </a:rPr>
              <a:t>conduction</a:t>
            </a:r>
            <a:endParaRPr sz="3900">
              <a:latin typeface="Calibri"/>
              <a:cs typeface="Calibri"/>
            </a:endParaRPr>
          </a:p>
          <a:p>
            <a:pPr marL="567055" indent="-554355">
              <a:lnSpc>
                <a:spcPct val="100000"/>
              </a:lnSpc>
              <a:spcBef>
                <a:spcPts val="935"/>
              </a:spcBef>
              <a:buFont typeface="Microsoft Sans Serif"/>
              <a:buChar char="•"/>
              <a:tabLst>
                <a:tab pos="567690" algn="l"/>
              </a:tabLst>
            </a:pPr>
            <a:r>
              <a:rPr sz="3900" spc="-20" dirty="0">
                <a:solidFill>
                  <a:srgbClr val="001F5F"/>
                </a:solidFill>
                <a:latin typeface="Calibri"/>
                <a:cs typeface="Calibri"/>
              </a:rPr>
              <a:t>vegetation</a:t>
            </a:r>
            <a:endParaRPr sz="3900">
              <a:latin typeface="Calibri"/>
              <a:cs typeface="Calibri"/>
            </a:endParaRPr>
          </a:p>
          <a:p>
            <a:pPr marL="567055" indent="-554355">
              <a:lnSpc>
                <a:spcPct val="100000"/>
              </a:lnSpc>
              <a:spcBef>
                <a:spcPts val="935"/>
              </a:spcBef>
              <a:buFont typeface="Microsoft Sans Serif"/>
              <a:buChar char="•"/>
              <a:tabLst>
                <a:tab pos="567690" algn="l"/>
              </a:tabLst>
            </a:pPr>
            <a:r>
              <a:rPr sz="3900" spc="-15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3900" spc="-25" dirty="0">
                <a:solidFill>
                  <a:srgbClr val="001F5F"/>
                </a:solidFill>
                <a:latin typeface="Calibri"/>
                <a:cs typeface="Calibri"/>
              </a:rPr>
              <a:t>hydrological</a:t>
            </a:r>
            <a:r>
              <a:rPr sz="39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00" spc="-5" dirty="0">
                <a:solidFill>
                  <a:srgbClr val="001F5F"/>
                </a:solidFill>
                <a:latin typeface="Calibri"/>
                <a:cs typeface="Calibri"/>
              </a:rPr>
              <a:t>balance</a:t>
            </a:r>
            <a:endParaRPr sz="3900">
              <a:latin typeface="Calibri"/>
              <a:cs typeface="Calibri"/>
            </a:endParaRPr>
          </a:p>
          <a:p>
            <a:pPr marL="567055" indent="-554355">
              <a:lnSpc>
                <a:spcPct val="100000"/>
              </a:lnSpc>
              <a:spcBef>
                <a:spcPts val="935"/>
              </a:spcBef>
              <a:buFont typeface="Microsoft Sans Serif"/>
              <a:buChar char="•"/>
              <a:tabLst>
                <a:tab pos="567690" algn="l"/>
              </a:tabLst>
            </a:pPr>
            <a:r>
              <a:rPr sz="3900" spc="-10" dirty="0">
                <a:solidFill>
                  <a:srgbClr val="001F5F"/>
                </a:solidFill>
                <a:latin typeface="Calibri"/>
                <a:cs typeface="Calibri"/>
              </a:rPr>
              <a:t>potential</a:t>
            </a:r>
            <a:r>
              <a:rPr sz="39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00" spc="-20" dirty="0">
                <a:solidFill>
                  <a:srgbClr val="001F5F"/>
                </a:solidFill>
                <a:latin typeface="Calibri"/>
                <a:cs typeface="Calibri"/>
              </a:rPr>
              <a:t>evapotranspiration</a:t>
            </a:r>
            <a:endParaRPr sz="3900">
              <a:latin typeface="Calibri"/>
              <a:cs typeface="Calibri"/>
            </a:endParaRPr>
          </a:p>
          <a:p>
            <a:pPr marL="567055" indent="-554355">
              <a:lnSpc>
                <a:spcPct val="100000"/>
              </a:lnSpc>
              <a:spcBef>
                <a:spcPts val="935"/>
              </a:spcBef>
              <a:buFont typeface="Microsoft Sans Serif"/>
              <a:buChar char="•"/>
              <a:tabLst>
                <a:tab pos="567690" algn="l"/>
              </a:tabLst>
            </a:pPr>
            <a:r>
              <a:rPr sz="3900" spc="-20" dirty="0">
                <a:solidFill>
                  <a:srgbClr val="001F5F"/>
                </a:solidFill>
                <a:latin typeface="Calibri"/>
                <a:cs typeface="Calibri"/>
              </a:rPr>
              <a:t>radiative</a:t>
            </a:r>
            <a:r>
              <a:rPr sz="39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00" spc="-5" dirty="0">
                <a:solidFill>
                  <a:srgbClr val="001F5F"/>
                </a:solidFill>
                <a:latin typeface="Calibri"/>
                <a:cs typeface="Calibri"/>
              </a:rPr>
              <a:t>flux</a:t>
            </a:r>
            <a:endParaRPr sz="3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3" y="653281"/>
            <a:ext cx="769239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0" dirty="0"/>
              <a:t>Theoretical </a:t>
            </a:r>
            <a:r>
              <a:rPr sz="2200" spc="-5" dirty="0"/>
              <a:t>aspects </a:t>
            </a:r>
            <a:r>
              <a:rPr sz="2200" dirty="0"/>
              <a:t>of </a:t>
            </a:r>
            <a:r>
              <a:rPr sz="2200" spc="-15" dirty="0"/>
              <a:t>satellite remote </a:t>
            </a:r>
            <a:r>
              <a:rPr sz="2200" spc="-5" dirty="0"/>
              <a:t>sensing </a:t>
            </a:r>
            <a:r>
              <a:rPr sz="2200" dirty="0"/>
              <a:t>of </a:t>
            </a:r>
            <a:r>
              <a:rPr sz="2200" spc="-10" dirty="0"/>
              <a:t>energy</a:t>
            </a:r>
            <a:r>
              <a:rPr sz="2200" spc="110" dirty="0"/>
              <a:t> </a:t>
            </a:r>
            <a:r>
              <a:rPr sz="2200" spc="-5" dirty="0"/>
              <a:t>balance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535933" y="1607311"/>
            <a:ext cx="8902065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Thermal equilibrium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surface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maintained by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combination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of  thermodynamic and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physiological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processes.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Clr>
                <a:srgbClr val="001F5F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marR="7112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The net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energy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absorbed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by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surface through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radiative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processes,  net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aseline="-20833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be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balanced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by that transported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atmosphere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ground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(sensible,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latent,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ground heat</a:t>
            </a:r>
            <a:r>
              <a:rPr sz="24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flux):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3" y="3877054"/>
            <a:ext cx="224345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spc="-7" baseline="-20833" dirty="0">
                <a:solidFill>
                  <a:srgbClr val="001F5F"/>
                </a:solidFill>
                <a:latin typeface="Calibri"/>
                <a:cs typeface="Calibri"/>
              </a:rPr>
              <a:t>n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H +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LE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24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0276" y="3877054"/>
            <a:ext cx="36639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33" y="4681726"/>
            <a:ext cx="7995284" cy="906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spc="-7" baseline="-20833" dirty="0">
                <a:solidFill>
                  <a:srgbClr val="001F5F"/>
                </a:solidFill>
                <a:latin typeface="Calibri"/>
                <a:cs typeface="Calibri"/>
              </a:rPr>
              <a:t>n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simply the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difference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between the incident and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reflected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shortwave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and the incident and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emitted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long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wave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radiation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surface, that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is: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33" y="5925309"/>
            <a:ext cx="316801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spc="-7" baseline="-20833" dirty="0">
                <a:solidFill>
                  <a:srgbClr val="001F5F"/>
                </a:solidFill>
                <a:latin typeface="Calibri"/>
                <a:cs typeface="Calibri"/>
              </a:rPr>
              <a:t>n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S{1 - </a:t>
            </a:r>
            <a:r>
              <a:rPr sz="2400" spc="-5" dirty="0">
                <a:solidFill>
                  <a:srgbClr val="001F5F"/>
                </a:solidFill>
                <a:latin typeface="Symbol"/>
                <a:cs typeface="Symbol"/>
              </a:rPr>
              <a:t>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}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400" spc="-52" baseline="-20833" dirty="0">
                <a:solidFill>
                  <a:srgbClr val="001F5F"/>
                </a:solidFill>
                <a:latin typeface="Calibri"/>
                <a:cs typeface="Calibri"/>
              </a:rPr>
              <a:t>wd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400" spc="-37" baseline="-20833" dirty="0">
                <a:solidFill>
                  <a:srgbClr val="001F5F"/>
                </a:solidFill>
                <a:latin typeface="Calibri"/>
                <a:cs typeface="Calibri"/>
              </a:rPr>
              <a:t>wu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9291" y="5925309"/>
            <a:ext cx="36512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33" y="6656829"/>
            <a:ext cx="824230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where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 is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downwelling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shortwave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radiation energy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flux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(Wm</a:t>
            </a:r>
            <a:r>
              <a:rPr sz="2400" spc="-22" baseline="24305" dirty="0">
                <a:solidFill>
                  <a:srgbClr val="001F5F"/>
                </a:solidFill>
                <a:latin typeface="Calibri"/>
                <a:cs typeface="Calibri"/>
              </a:rPr>
              <a:t>-2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33" y="708145"/>
            <a:ext cx="475742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/>
              <a:t>Surface energy </a:t>
            </a:r>
            <a:r>
              <a:rPr sz="2800" spc="-10" dirty="0"/>
              <a:t>balance</a:t>
            </a:r>
            <a:r>
              <a:rPr sz="2800" spc="20" dirty="0"/>
              <a:t> </a:t>
            </a:r>
            <a:r>
              <a:rPr sz="2800" spc="-15" dirty="0"/>
              <a:t>formulae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64533" y="1545335"/>
            <a:ext cx="8146415" cy="176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  <a:tabLst>
                <a:tab pos="3822065" algn="l"/>
              </a:tabLst>
            </a:pP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the sensible and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latent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heat components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 eq.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1,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closed-form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solutions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cannot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obtained.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Commonly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used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semi-empirical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relations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are: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Sensible</a:t>
            </a:r>
            <a:r>
              <a:rPr sz="32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heat: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1828" y="3642358"/>
            <a:ext cx="243776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 = </a:t>
            </a:r>
            <a:r>
              <a:rPr sz="2400" spc="-5" dirty="0">
                <a:solidFill>
                  <a:srgbClr val="001F5F"/>
                </a:solidFill>
                <a:latin typeface="Symbol"/>
                <a:cs typeface="Symbol"/>
              </a:rPr>
              <a:t>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spc="-7" baseline="-20833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(T</a:t>
            </a:r>
            <a:r>
              <a:rPr sz="2400" spc="-67" baseline="-20833" dirty="0">
                <a:solidFill>
                  <a:srgbClr val="001F5F"/>
                </a:solidFill>
                <a:latin typeface="Calibri"/>
                <a:cs typeface="Calibri"/>
              </a:rPr>
              <a:t>aero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spc="-67" baseline="-20833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)/r</a:t>
            </a:r>
            <a:r>
              <a:rPr sz="2400" spc="-67" baseline="-20833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8254" y="3642358"/>
            <a:ext cx="36512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33" y="4373877"/>
            <a:ext cx="8440420" cy="1906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1740535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where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sensible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heat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flux,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W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-2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; </a:t>
            </a:r>
            <a:r>
              <a:rPr sz="2400" dirty="0">
                <a:solidFill>
                  <a:srgbClr val="001F5F"/>
                </a:solidFill>
                <a:latin typeface="Symbol"/>
                <a:cs typeface="Symbol"/>
              </a:rPr>
              <a:t>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density of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air,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kg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-3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1038225" indent="-1025525">
              <a:lnSpc>
                <a:spcPct val="100000"/>
              </a:lnSpc>
              <a:buFont typeface="Arial"/>
              <a:buChar char="•"/>
              <a:tabLst>
                <a:tab pos="1038860" algn="l"/>
                <a:tab pos="157924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spc="-7" baseline="-20833" dirty="0">
                <a:solidFill>
                  <a:srgbClr val="001F5F"/>
                </a:solidFill>
                <a:latin typeface="Calibri"/>
                <a:cs typeface="Calibri"/>
              </a:rPr>
              <a:t>p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specific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heat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air,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J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kg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-1</a:t>
            </a:r>
            <a:r>
              <a:rPr sz="2400" spc="254" baseline="24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-1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1038225" indent="-1025525">
              <a:lnSpc>
                <a:spcPct val="100000"/>
              </a:lnSpc>
              <a:buFont typeface="Arial"/>
              <a:buChar char="•"/>
              <a:tabLst>
                <a:tab pos="1038860" algn="l"/>
                <a:tab pos="1602105" algn="l"/>
              </a:tabLst>
            </a:pPr>
            <a:r>
              <a:rPr sz="2400" spc="-10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spc="-157" baseline="-20833" dirty="0">
                <a:solidFill>
                  <a:srgbClr val="001F5F"/>
                </a:solidFill>
                <a:latin typeface="Calibri"/>
                <a:cs typeface="Calibri"/>
              </a:rPr>
              <a:t>a	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reference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height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air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temperature,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C;</a:t>
            </a:r>
            <a:endParaRPr sz="2400">
              <a:latin typeface="Calibri"/>
              <a:cs typeface="Calibri"/>
            </a:endParaRPr>
          </a:p>
          <a:p>
            <a:pPr marL="1038225" indent="-1025525">
              <a:lnSpc>
                <a:spcPct val="100000"/>
              </a:lnSpc>
              <a:buFont typeface="Arial"/>
              <a:buChar char="•"/>
              <a:tabLst>
                <a:tab pos="1038860" algn="l"/>
                <a:tab pos="1675130" algn="l"/>
              </a:tabLst>
            </a:pP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spc="-75" baseline="-20833" dirty="0">
                <a:solidFill>
                  <a:srgbClr val="001F5F"/>
                </a:solidFill>
                <a:latin typeface="Calibri"/>
                <a:cs typeface="Calibri"/>
              </a:rPr>
              <a:t>aero	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canopy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temperature,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C;</a:t>
            </a:r>
            <a:endParaRPr sz="2400">
              <a:latin typeface="Calibri"/>
              <a:cs typeface="Calibri"/>
            </a:endParaRPr>
          </a:p>
          <a:p>
            <a:pPr marL="1038225" indent="-1025525">
              <a:lnSpc>
                <a:spcPct val="100000"/>
              </a:lnSpc>
              <a:buFont typeface="Arial"/>
              <a:buChar char="•"/>
              <a:tabLst>
                <a:tab pos="1038860" algn="l"/>
                <a:tab pos="1576070" algn="l"/>
              </a:tabLst>
            </a:pP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spc="-37" baseline="-20833" dirty="0">
                <a:solidFill>
                  <a:srgbClr val="001F5F"/>
                </a:solidFill>
                <a:latin typeface="Calibri"/>
                <a:cs typeface="Calibri"/>
              </a:rPr>
              <a:t>a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aerodynamic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resistance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heat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water 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vapor,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spc="-7" baseline="24305" dirty="0">
                <a:solidFill>
                  <a:srgbClr val="001F5F"/>
                </a:solidFill>
                <a:latin typeface="Calibri"/>
                <a:cs typeface="Calibri"/>
              </a:rPr>
              <a:t>-1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33" y="707128"/>
            <a:ext cx="8535670" cy="622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89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this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formulation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aerodynamic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resistance,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000" spc="-30" baseline="-20833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,  relates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vertical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gradient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temperature, </a:t>
            </a:r>
            <a:r>
              <a:rPr sz="3000" spc="-6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000" spc="-89" baseline="-20833" dirty="0">
                <a:solidFill>
                  <a:srgbClr val="001F5F"/>
                </a:solidFill>
                <a:latin typeface="Calibri"/>
                <a:cs typeface="Calibri"/>
              </a:rPr>
              <a:t>aero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3000" spc="-8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000" spc="-120" baseline="-20833" dirty="0">
                <a:solidFill>
                  <a:srgbClr val="001F5F"/>
                </a:solidFill>
                <a:latin typeface="Calibri"/>
                <a:cs typeface="Calibri"/>
              </a:rPr>
              <a:t>a, 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sensible heat</a:t>
            </a:r>
            <a:r>
              <a:rPr sz="3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flux.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000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000" spc="-52" baseline="-20833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value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semi-empirical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and is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intended to 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characterize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efficiency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very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complex  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transfer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heat by turbulent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air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movement through 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canopy </a:t>
            </a:r>
            <a:r>
              <a:rPr sz="3000" spc="-20" dirty="0">
                <a:solidFill>
                  <a:srgbClr val="001F5F"/>
                </a:solidFill>
                <a:latin typeface="Calibri"/>
                <a:cs typeface="Calibri"/>
              </a:rPr>
              <a:t>into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the air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above; </a:t>
            </a:r>
            <a:r>
              <a:rPr sz="3000" spc="-3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000" spc="-52" baseline="-20833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is normally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derived  using empirical arguments 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adjust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surface 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momentum </a:t>
            </a:r>
            <a:r>
              <a:rPr sz="3000" spc="-25" dirty="0">
                <a:solidFill>
                  <a:srgbClr val="C00000"/>
                </a:solidFill>
                <a:latin typeface="Calibri"/>
                <a:cs typeface="Calibri"/>
              </a:rPr>
              <a:t>transfer 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coefficient, </a:t>
            </a:r>
            <a:r>
              <a:rPr sz="3000" dirty="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term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that </a:t>
            </a:r>
            <a:r>
              <a:rPr sz="3000" spc="-20" dirty="0">
                <a:solidFill>
                  <a:srgbClr val="C00000"/>
                </a:solidFill>
                <a:latin typeface="Calibri"/>
                <a:cs typeface="Calibri"/>
              </a:rPr>
              <a:t>relates 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C00000"/>
                </a:solidFill>
                <a:latin typeface="Calibri"/>
                <a:cs typeface="Calibri"/>
              </a:rPr>
              <a:t>vertical 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gradient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in boundary </a:t>
            </a:r>
            <a:r>
              <a:rPr sz="3000" spc="-25" dirty="0">
                <a:solidFill>
                  <a:srgbClr val="C00000"/>
                </a:solidFill>
                <a:latin typeface="Calibri"/>
                <a:cs typeface="Calibri"/>
              </a:rPr>
              <a:t>layer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wind speed 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to  surface </a:t>
            </a:r>
            <a:r>
              <a:rPr sz="3000" spc="-5" dirty="0">
                <a:solidFill>
                  <a:srgbClr val="C00000"/>
                </a:solidFill>
                <a:latin typeface="Calibri"/>
                <a:cs typeface="Calibri"/>
              </a:rPr>
              <a:t>shear</a:t>
            </a:r>
            <a:r>
              <a:rPr sz="30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C00000"/>
                </a:solidFill>
                <a:latin typeface="Calibri"/>
                <a:cs typeface="Calibri"/>
              </a:rPr>
              <a:t>stress.</a:t>
            </a:r>
            <a:endParaRPr sz="3000">
              <a:latin typeface="Calibri"/>
              <a:cs typeface="Calibri"/>
            </a:endParaRPr>
          </a:p>
          <a:p>
            <a:pPr marL="355600" marR="110363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number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such </a:t>
            </a:r>
            <a:r>
              <a:rPr sz="3000" spc="-10" dirty="0">
                <a:solidFill>
                  <a:srgbClr val="001F5F"/>
                </a:solidFill>
                <a:latin typeface="Calibri"/>
                <a:cs typeface="Calibri"/>
              </a:rPr>
              <a:t>empirical </a:t>
            </a:r>
            <a:r>
              <a:rPr sz="3000" spc="-15" dirty="0">
                <a:solidFill>
                  <a:srgbClr val="001F5F"/>
                </a:solidFill>
                <a:latin typeface="Calibri"/>
                <a:cs typeface="Calibri"/>
              </a:rPr>
              <a:t>formulations are  available </a:t>
            </a:r>
            <a:r>
              <a:rPr sz="3000" spc="-2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30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000" spc="-44" baseline="-20833" dirty="0">
                <a:solidFill>
                  <a:srgbClr val="001F5F"/>
                </a:solidFill>
                <a:latin typeface="Calibri"/>
                <a:cs typeface="Calibri"/>
              </a:rPr>
              <a:t>a 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(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see </a:t>
            </a:r>
            <a:r>
              <a:rPr sz="3000" i="1" spc="-5" dirty="0">
                <a:solidFill>
                  <a:srgbClr val="001F5F"/>
                </a:solidFill>
                <a:latin typeface="Calibri"/>
                <a:cs typeface="Calibri"/>
              </a:rPr>
              <a:t>Hall </a:t>
            </a:r>
            <a:r>
              <a:rPr sz="3000" i="1" spc="-10" dirty="0">
                <a:solidFill>
                  <a:srgbClr val="001F5F"/>
                </a:solidFill>
                <a:latin typeface="Calibri"/>
                <a:cs typeface="Calibri"/>
              </a:rPr>
              <a:t>et </a:t>
            </a:r>
            <a:r>
              <a:rPr sz="3000" i="1" spc="-5" dirty="0">
                <a:solidFill>
                  <a:srgbClr val="001F5F"/>
                </a:solidFill>
                <a:latin typeface="Calibri"/>
                <a:cs typeface="Calibri"/>
              </a:rPr>
              <a:t>al,. </a:t>
            </a:r>
            <a:r>
              <a:rPr sz="3000" i="1" dirty="0">
                <a:solidFill>
                  <a:srgbClr val="001F5F"/>
                </a:solidFill>
                <a:latin typeface="Calibri"/>
                <a:cs typeface="Calibri"/>
              </a:rPr>
              <a:t>1991), </a:t>
            </a:r>
            <a:r>
              <a:rPr sz="3000" spc="-5" dirty="0">
                <a:solidFill>
                  <a:srgbClr val="001F5F"/>
                </a:solidFill>
                <a:latin typeface="Calibri"/>
                <a:cs typeface="Calibri"/>
              </a:rPr>
              <a:t>such</a:t>
            </a:r>
            <a:r>
              <a:rPr sz="3000" spc="-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1F5F"/>
                </a:solidFill>
                <a:latin typeface="Calibri"/>
                <a:cs typeface="Calibri"/>
              </a:rPr>
              <a:t>as: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92301" rIns="0" bIns="0" rtlCol="0">
            <a:spAutoFit/>
          </a:bodyPr>
          <a:lstStyle/>
          <a:p>
            <a:pPr marL="178435" marR="99695">
              <a:lnSpc>
                <a:spcPct val="80000"/>
              </a:lnSpc>
              <a:spcBef>
                <a:spcPts val="600"/>
              </a:spcBef>
            </a:pPr>
            <a:r>
              <a:rPr spc="-10" dirty="0"/>
              <a:t>where </a:t>
            </a:r>
            <a:r>
              <a:rPr spc="-5" dirty="0"/>
              <a:t>U is windspeed, m </a:t>
            </a:r>
            <a:r>
              <a:rPr dirty="0"/>
              <a:t>s</a:t>
            </a:r>
            <a:r>
              <a:rPr sz="2475" baseline="25252" dirty="0"/>
              <a:t>-1</a:t>
            </a:r>
            <a:r>
              <a:rPr sz="2500" dirty="0"/>
              <a:t>; </a:t>
            </a:r>
            <a:r>
              <a:rPr sz="2500" spc="-5" dirty="0"/>
              <a:t>z is </a:t>
            </a:r>
            <a:r>
              <a:rPr sz="2500" spc="-20" dirty="0"/>
              <a:t>reference </a:t>
            </a:r>
            <a:r>
              <a:rPr sz="2500" spc="-10" dirty="0"/>
              <a:t>height </a:t>
            </a:r>
            <a:r>
              <a:rPr sz="2500" spc="-20" dirty="0"/>
              <a:t>for  </a:t>
            </a:r>
            <a:r>
              <a:rPr sz="2500" spc="-10" dirty="0"/>
              <a:t>measurement </a:t>
            </a:r>
            <a:r>
              <a:rPr sz="2500" spc="-5" dirty="0"/>
              <a:t>of </a:t>
            </a:r>
            <a:r>
              <a:rPr sz="2500" spc="-100" dirty="0"/>
              <a:t>T</a:t>
            </a:r>
            <a:r>
              <a:rPr sz="2475" spc="-150" baseline="-20202" dirty="0"/>
              <a:t>a </a:t>
            </a:r>
            <a:r>
              <a:rPr sz="2500" spc="-5" dirty="0"/>
              <a:t>and U ; h is </a:t>
            </a:r>
            <a:r>
              <a:rPr sz="2500" spc="-10" dirty="0"/>
              <a:t>height </a:t>
            </a:r>
            <a:r>
              <a:rPr sz="2500" spc="-5" dirty="0"/>
              <a:t>of </a:t>
            </a:r>
            <a:r>
              <a:rPr sz="2500" spc="-15" dirty="0"/>
              <a:t>canopy </a:t>
            </a:r>
            <a:r>
              <a:rPr sz="2500" spc="-10" dirty="0"/>
              <a:t>(m); </a:t>
            </a:r>
            <a:r>
              <a:rPr sz="2500" spc="-5" dirty="0"/>
              <a:t>and g is  </a:t>
            </a:r>
            <a:r>
              <a:rPr sz="2500" spc="-15" dirty="0"/>
              <a:t>gravitational </a:t>
            </a:r>
            <a:r>
              <a:rPr sz="2500" spc="-10" dirty="0"/>
              <a:t>acceleration, </a:t>
            </a:r>
            <a:r>
              <a:rPr sz="2500" spc="-5" dirty="0"/>
              <a:t>m</a:t>
            </a:r>
            <a:r>
              <a:rPr sz="2500" spc="-10" dirty="0"/>
              <a:t> </a:t>
            </a:r>
            <a:r>
              <a:rPr sz="2500" dirty="0"/>
              <a:t>s</a:t>
            </a:r>
            <a:r>
              <a:rPr sz="2475" baseline="25252" dirty="0"/>
              <a:t>-2</a:t>
            </a:r>
            <a:r>
              <a:rPr sz="2500" dirty="0"/>
              <a:t>.</a:t>
            </a:r>
            <a:endParaRPr sz="2500"/>
          </a:p>
          <a:p>
            <a:pPr marL="178435" marR="5080" indent="71120">
              <a:lnSpc>
                <a:spcPct val="80000"/>
              </a:lnSpc>
            </a:pPr>
            <a:r>
              <a:rPr spc="-15" dirty="0"/>
              <a:t>For more </a:t>
            </a:r>
            <a:r>
              <a:rPr spc="-10" dirty="0"/>
              <a:t>details </a:t>
            </a:r>
            <a:r>
              <a:rPr spc="-5" dirty="0"/>
              <a:t>and additional </a:t>
            </a:r>
            <a:r>
              <a:rPr spc="-10" dirty="0"/>
              <a:t>formulation </a:t>
            </a:r>
            <a:r>
              <a:rPr spc="-20" dirty="0"/>
              <a:t>for </a:t>
            </a:r>
            <a:r>
              <a:rPr spc="-10" dirty="0"/>
              <a:t>Aerodynamic  </a:t>
            </a:r>
            <a:r>
              <a:rPr spc="-15" dirty="0"/>
              <a:t>Resistance </a:t>
            </a:r>
            <a:r>
              <a:rPr spc="-5" dirty="0"/>
              <a:t>see the </a:t>
            </a:r>
            <a:r>
              <a:rPr spc="-10" dirty="0"/>
              <a:t>provided</a:t>
            </a:r>
            <a:r>
              <a:rPr spc="25" dirty="0"/>
              <a:t> </a:t>
            </a:r>
            <a:r>
              <a:rPr spc="-5" dirty="0"/>
              <a:t>paper:</a:t>
            </a:r>
          </a:p>
          <a:p>
            <a:pPr marL="178435" marR="3247390">
              <a:lnSpc>
                <a:spcPct val="100000"/>
              </a:lnSpc>
            </a:pPr>
            <a:r>
              <a:rPr spc="-10" dirty="0">
                <a:solidFill>
                  <a:srgbClr val="C00000"/>
                </a:solidFill>
              </a:rPr>
              <a:t>Measurement </a:t>
            </a:r>
            <a:r>
              <a:rPr spc="-5" dirty="0">
                <a:solidFill>
                  <a:srgbClr val="C00000"/>
                </a:solidFill>
              </a:rPr>
              <a:t>and </a:t>
            </a:r>
            <a:r>
              <a:rPr spc="-10" dirty="0">
                <a:solidFill>
                  <a:srgbClr val="C00000"/>
                </a:solidFill>
              </a:rPr>
              <a:t>estimation </a:t>
            </a:r>
            <a:r>
              <a:rPr spc="-5" dirty="0">
                <a:solidFill>
                  <a:srgbClr val="C00000"/>
                </a:solidFill>
              </a:rPr>
              <a:t>of the  </a:t>
            </a:r>
            <a:r>
              <a:rPr spc="-10" dirty="0">
                <a:solidFill>
                  <a:srgbClr val="C00000"/>
                </a:solidFill>
              </a:rPr>
              <a:t>aerodynamic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spc="-15" dirty="0">
                <a:solidFill>
                  <a:srgbClr val="C00000"/>
                </a:solidFill>
              </a:rPr>
              <a:t>resistance</a:t>
            </a:r>
          </a:p>
          <a:p>
            <a:pPr marL="178435">
              <a:lnSpc>
                <a:spcPct val="100000"/>
              </a:lnSpc>
            </a:pPr>
            <a:r>
              <a:rPr spc="-5" dirty="0">
                <a:solidFill>
                  <a:srgbClr val="C00000"/>
                </a:solidFill>
              </a:rPr>
              <a:t>S. </a:t>
            </a:r>
            <a:r>
              <a:rPr spc="-10" dirty="0">
                <a:solidFill>
                  <a:srgbClr val="C00000"/>
                </a:solidFill>
              </a:rPr>
              <a:t>Liu, </a:t>
            </a:r>
            <a:r>
              <a:rPr spc="-35" dirty="0">
                <a:solidFill>
                  <a:srgbClr val="C00000"/>
                </a:solidFill>
              </a:rPr>
              <a:t>D. </a:t>
            </a:r>
            <a:r>
              <a:rPr spc="-15" dirty="0">
                <a:solidFill>
                  <a:srgbClr val="C00000"/>
                </a:solidFill>
              </a:rPr>
              <a:t>Mao, </a:t>
            </a:r>
            <a:r>
              <a:rPr spc="-5" dirty="0">
                <a:solidFill>
                  <a:srgbClr val="C00000"/>
                </a:solidFill>
              </a:rPr>
              <a:t>and </a:t>
            </a:r>
            <a:r>
              <a:rPr spc="-10" dirty="0">
                <a:solidFill>
                  <a:srgbClr val="C00000"/>
                </a:solidFill>
              </a:rPr>
              <a:t>L.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Lu</a:t>
            </a:r>
          </a:p>
        </p:txBody>
      </p:sp>
      <p:sp>
        <p:nvSpPr>
          <p:cNvPr id="3" name="object 3"/>
          <p:cNvSpPr/>
          <p:nvPr/>
        </p:nvSpPr>
        <p:spPr>
          <a:xfrm>
            <a:off x="1528572" y="2068066"/>
            <a:ext cx="7752715" cy="0"/>
          </a:xfrm>
          <a:custGeom>
            <a:avLst/>
            <a:gdLst/>
            <a:ahLst/>
            <a:cxnLst/>
            <a:rect l="l" t="t" r="r" b="b"/>
            <a:pathLst>
              <a:path w="7752715">
                <a:moveTo>
                  <a:pt x="0" y="0"/>
                </a:moveTo>
                <a:lnTo>
                  <a:pt x="7752612" y="0"/>
                </a:lnTo>
              </a:path>
            </a:pathLst>
          </a:custGeom>
          <a:ln w="17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74530" y="2366516"/>
            <a:ext cx="467359" cy="303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i="1" spc="25" dirty="0">
                <a:latin typeface="Times New Roman"/>
                <a:cs typeface="Times New Roman"/>
              </a:rPr>
              <a:t>a</a:t>
            </a:r>
            <a:r>
              <a:rPr sz="1850" i="1" dirty="0">
                <a:latin typeface="Times New Roman"/>
                <a:cs typeface="Times New Roman"/>
              </a:rPr>
              <a:t>e</a:t>
            </a:r>
            <a:r>
              <a:rPr sz="1850" i="1" spc="20" dirty="0">
                <a:latin typeface="Times New Roman"/>
                <a:cs typeface="Times New Roman"/>
              </a:rPr>
              <a:t>ro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34010" y="1769871"/>
            <a:ext cx="12890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10" dirty="0">
                <a:latin typeface="Times New Roman"/>
                <a:cs typeface="Times New Roman"/>
              </a:rPr>
              <a:t>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5910" rIns="0" bIns="0" rtlCol="0">
            <a:spAutoFit/>
          </a:bodyPr>
          <a:lstStyle/>
          <a:p>
            <a:pPr marL="1569720">
              <a:lnSpc>
                <a:spcPct val="100000"/>
              </a:lnSpc>
            </a:pPr>
            <a:r>
              <a:rPr spc="65" dirty="0">
                <a:solidFill>
                  <a:srgbClr val="000000"/>
                </a:solidFill>
                <a:latin typeface="Times New Roman"/>
                <a:cs typeface="Times New Roman"/>
              </a:rPr>
              <a:t>ln(</a:t>
            </a:r>
            <a:r>
              <a:rPr i="1" spc="65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i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25" dirty="0">
                <a:solidFill>
                  <a:srgbClr val="000000"/>
                </a:solidFill>
                <a:latin typeface="Symbol"/>
                <a:cs typeface="Symbol"/>
              </a:rPr>
              <a:t></a:t>
            </a:r>
            <a:r>
              <a:rPr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45" dirty="0">
                <a:solidFill>
                  <a:srgbClr val="000000"/>
                </a:solidFill>
                <a:latin typeface="Times New Roman"/>
                <a:cs typeface="Times New Roman"/>
              </a:rPr>
              <a:t>0.56</a:t>
            </a:r>
            <a:r>
              <a:rPr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pc="-45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pc="-3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55" dirty="0">
                <a:solidFill>
                  <a:srgbClr val="000000"/>
                </a:solidFill>
                <a:latin typeface="Times New Roman"/>
                <a:cs typeface="Times New Roman"/>
              </a:rPr>
              <a:t>ln[(</a:t>
            </a:r>
            <a:r>
              <a:rPr i="1" spc="55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i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25" dirty="0">
                <a:solidFill>
                  <a:srgbClr val="000000"/>
                </a:solidFill>
                <a:latin typeface="Symbol"/>
                <a:cs typeface="Symbol"/>
              </a:rPr>
              <a:t></a:t>
            </a:r>
            <a:r>
              <a:rPr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45" dirty="0">
                <a:solidFill>
                  <a:srgbClr val="000000"/>
                </a:solidFill>
                <a:latin typeface="Times New Roman"/>
                <a:cs typeface="Times New Roman"/>
              </a:rPr>
              <a:t>0.56</a:t>
            </a:r>
            <a:r>
              <a:rPr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pc="-45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0" dirty="0">
                <a:solidFill>
                  <a:srgbClr val="000000"/>
                </a:solidFill>
                <a:latin typeface="Times New Roman"/>
                <a:cs typeface="Times New Roman"/>
              </a:rPr>
              <a:t>(0.0189</a:t>
            </a:r>
            <a:r>
              <a:rPr i="1" spc="1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pc="10" dirty="0">
                <a:solidFill>
                  <a:srgbClr val="000000"/>
                </a:solidFill>
                <a:latin typeface="Times New Roman"/>
                <a:cs typeface="Times New Roman"/>
              </a:rPr>
              <a:t>)]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7185" y="1881885"/>
            <a:ext cx="5282565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700"/>
              </a:lnSpc>
            </a:pPr>
            <a:r>
              <a:rPr sz="7275" i="1" spc="195" baseline="17754" dirty="0">
                <a:latin typeface="Times New Roman"/>
                <a:cs typeface="Times New Roman"/>
              </a:rPr>
              <a:t>r</a:t>
            </a:r>
            <a:r>
              <a:rPr sz="2775" i="1" spc="195" baseline="42042" dirty="0">
                <a:latin typeface="Times New Roman"/>
                <a:cs typeface="Times New Roman"/>
              </a:rPr>
              <a:t>a </a:t>
            </a:r>
            <a:r>
              <a:rPr sz="4800" spc="37" baseline="44270" dirty="0">
                <a:latin typeface="Symbol"/>
                <a:cs typeface="Symbol"/>
              </a:rPr>
              <a:t></a:t>
            </a:r>
            <a:r>
              <a:rPr sz="4800" spc="37" baseline="44270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Times New Roman"/>
                <a:cs typeface="Times New Roman"/>
              </a:rPr>
              <a:t>0.16</a:t>
            </a:r>
            <a:r>
              <a:rPr sz="3200" i="1" spc="-125" dirty="0">
                <a:latin typeface="Times New Roman"/>
                <a:cs typeface="Times New Roman"/>
              </a:rPr>
              <a:t>U </a:t>
            </a:r>
            <a:r>
              <a:rPr sz="3200" spc="-170" dirty="0">
                <a:latin typeface="Times New Roman"/>
                <a:cs typeface="Times New Roman"/>
              </a:rPr>
              <a:t>{1 </a:t>
            </a:r>
            <a:r>
              <a:rPr sz="3200" spc="25" dirty="0">
                <a:latin typeface="Symbol"/>
                <a:cs typeface="Symbol"/>
              </a:rPr>
              <a:t>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90" dirty="0">
                <a:latin typeface="Times New Roman"/>
                <a:cs typeface="Times New Roman"/>
              </a:rPr>
              <a:t>[5</a:t>
            </a:r>
            <a:r>
              <a:rPr sz="3200" i="1" spc="90" dirty="0">
                <a:latin typeface="Times New Roman"/>
                <a:cs typeface="Times New Roman"/>
              </a:rPr>
              <a:t>g</a:t>
            </a:r>
            <a:r>
              <a:rPr sz="3200" spc="90" dirty="0">
                <a:latin typeface="Times New Roman"/>
                <a:cs typeface="Times New Roman"/>
              </a:rPr>
              <a:t>(</a:t>
            </a:r>
            <a:r>
              <a:rPr sz="3200" i="1" spc="90" dirty="0">
                <a:latin typeface="Times New Roman"/>
                <a:cs typeface="Times New Roman"/>
              </a:rPr>
              <a:t>z </a:t>
            </a:r>
            <a:r>
              <a:rPr sz="3200" spc="25" dirty="0">
                <a:latin typeface="Symbol"/>
                <a:cs typeface="Symbol"/>
              </a:rPr>
              <a:t></a:t>
            </a:r>
            <a:r>
              <a:rPr sz="3200" spc="-47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0.56</a:t>
            </a:r>
            <a:r>
              <a:rPr sz="3200" i="1" spc="-20" dirty="0">
                <a:latin typeface="Times New Roman"/>
                <a:cs typeface="Times New Roman"/>
              </a:rPr>
              <a:t>h</a:t>
            </a:r>
            <a:r>
              <a:rPr sz="3200" spc="-20" dirty="0">
                <a:latin typeface="Times New Roman"/>
                <a:cs typeface="Times New Roman"/>
              </a:rPr>
              <a:t>)(</a:t>
            </a:r>
            <a:r>
              <a:rPr sz="3200" i="1" spc="-20" dirty="0"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9738" y="2091435"/>
            <a:ext cx="2755265" cy="57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05"/>
              </a:lnSpc>
              <a:tabLst>
                <a:tab pos="716280" algn="l"/>
              </a:tabLst>
            </a:pPr>
            <a:r>
              <a:rPr sz="3200" spc="25" dirty="0">
                <a:latin typeface="Symbol"/>
                <a:cs typeface="Symbol"/>
              </a:rPr>
              <a:t>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i="1" spc="25" dirty="0">
                <a:latin typeface="Times New Roman"/>
                <a:cs typeface="Times New Roman"/>
              </a:rPr>
              <a:t>T	</a:t>
            </a:r>
            <a:r>
              <a:rPr sz="3200" spc="15" dirty="0">
                <a:latin typeface="Times New Roman"/>
                <a:cs typeface="Times New Roman"/>
              </a:rPr>
              <a:t>) </a:t>
            </a:r>
            <a:r>
              <a:rPr sz="3200" spc="10" dirty="0">
                <a:latin typeface="Times New Roman"/>
                <a:cs typeface="Times New Roman"/>
              </a:rPr>
              <a:t>/ </a:t>
            </a:r>
            <a:r>
              <a:rPr sz="3200" i="1" spc="25" dirty="0">
                <a:latin typeface="Times New Roman"/>
                <a:cs typeface="Times New Roman"/>
              </a:rPr>
              <a:t>T </a:t>
            </a:r>
            <a:r>
              <a:rPr sz="3200" i="1" spc="30" dirty="0">
                <a:latin typeface="Times New Roman"/>
                <a:cs typeface="Times New Roman"/>
              </a:rPr>
              <a:t>U</a:t>
            </a:r>
            <a:r>
              <a:rPr sz="3200" i="1" spc="-320" dirty="0">
                <a:latin typeface="Times New Roman"/>
                <a:cs typeface="Times New Roman"/>
              </a:rPr>
              <a:t> </a:t>
            </a:r>
            <a:r>
              <a:rPr sz="2775" spc="30" baseline="43543" dirty="0">
                <a:latin typeface="Times New Roman"/>
                <a:cs typeface="Times New Roman"/>
              </a:rPr>
              <a:t>2 </a:t>
            </a:r>
            <a:r>
              <a:rPr sz="3200" spc="75" dirty="0">
                <a:latin typeface="Times New Roman"/>
                <a:cs typeface="Times New Roman"/>
              </a:rPr>
              <a:t>]}</a:t>
            </a:r>
            <a:r>
              <a:rPr sz="2775" spc="112" baseline="43543" dirty="0">
                <a:latin typeface="Times New Roman"/>
                <a:cs typeface="Times New Roman"/>
              </a:rPr>
              <a:t>3/4</a:t>
            </a:r>
            <a:endParaRPr sz="2775" baseline="43543">
              <a:latin typeface="Times New Roman"/>
              <a:cs typeface="Times New Roman"/>
            </a:endParaRPr>
          </a:p>
          <a:p>
            <a:pPr marL="524510">
              <a:lnSpc>
                <a:spcPts val="1385"/>
              </a:lnSpc>
              <a:tabLst>
                <a:tab pos="1358265" algn="l"/>
              </a:tabLst>
            </a:pPr>
            <a:r>
              <a:rPr sz="1850" i="1" spc="20" dirty="0">
                <a:latin typeface="Times New Roman"/>
                <a:cs typeface="Times New Roman"/>
              </a:rPr>
              <a:t>a	a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2574</Words>
  <Application>Microsoft Office PowerPoint</Application>
  <PresentationFormat>Custom</PresentationFormat>
  <Paragraphs>356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Corbel</vt:lpstr>
      <vt:lpstr>Courier New</vt:lpstr>
      <vt:lpstr>Microsoft Sans Serif</vt:lpstr>
      <vt:lpstr>Symbol</vt:lpstr>
      <vt:lpstr>Times New Roman</vt:lpstr>
      <vt:lpstr>Office Theme</vt:lpstr>
      <vt:lpstr>AOSC624 Class 22: May 1, 2012</vt:lpstr>
      <vt:lpstr>Radiation Balance at the Earth Surface The net flux of radiation at the earth’s surface results  from a balance between the solar and terrestrial</vt:lpstr>
      <vt:lpstr>PowerPoint Presentation</vt:lpstr>
      <vt:lpstr>PowerPoint Presentation</vt:lpstr>
      <vt:lpstr>PowerPoint Presentation</vt:lpstr>
      <vt:lpstr>Theoretical aspects of satellite remote sensing of energy balance</vt:lpstr>
      <vt:lpstr>Surface energy balance formulae</vt:lpstr>
      <vt:lpstr>PowerPoint Presentation</vt:lpstr>
      <vt:lpstr>ln(z  0.56h) ln[(z  0.56h) / (0.0189h)]</vt:lpstr>
      <vt:lpstr>For latent heat:</vt:lpstr>
      <vt:lpstr>PowerPoint Presentation</vt:lpstr>
      <vt:lpstr>PowerPoint Presentation</vt:lpstr>
      <vt:lpstr>That is:</vt:lpstr>
      <vt:lpstr>What is Flux</vt:lpstr>
      <vt:lpstr>Flux Measurements</vt:lpstr>
      <vt:lpstr>“A Brief Practical Guide to Eddy Covariance Flux  Measurements: Principles and Workflow Examples for  Scientific and Industrial Applications”</vt:lpstr>
      <vt:lpstr>Introduction</vt:lpstr>
      <vt:lpstr>PowerPoint Presentation</vt:lpstr>
      <vt:lpstr>PowerPoint Presentation</vt:lpstr>
      <vt:lpstr>Several networks have been established over  the globe to measure turbulent fluxes  Existing Flux Networks:</vt:lpstr>
      <vt:lpstr>PowerPoint Presentation</vt:lpstr>
      <vt:lpstr>PowerPoint Presentation</vt:lpstr>
      <vt:lpstr>PowerPoint Presentation</vt:lpstr>
      <vt:lpstr>Thegeneral principle: If we know how many molecules went up with eddies at time 1, and  how many molecules went down with eddies at time 2 at the same  point - we can calculate verticalflux at that point and over that time  period</vt:lpstr>
      <vt:lpstr>PowerPoint Presentation</vt:lpstr>
      <vt:lpstr>PowerPoint Presentation</vt:lpstr>
      <vt:lpstr>General equation: IF ::::::: Pa W IS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Remote sensing the surface energy budget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AOSC624_class_22_surface_turbulent_and_rad_bud_05_01_2012.pptx</dc:title>
  <dc:creator>Pinker</dc:creator>
  <cp:lastModifiedBy>Pinker</cp:lastModifiedBy>
  <cp:revision>1</cp:revision>
  <dcterms:created xsi:type="dcterms:W3CDTF">2015-11-02T23:06:02Z</dcterms:created>
  <dcterms:modified xsi:type="dcterms:W3CDTF">2015-11-05T03:57:20Z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2012-05-02T00:00:00Z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2015-11-03T00:00:00Z</vt:filetime>
  </property>
</Properties>
</file>