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40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7564C8-59D9-45EB-BA9C-42357918F1FF}" type="datetimeFigureOut">
              <a:rPr lang="en-US" smtClean="0"/>
              <a:t>9/16/2014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01B4D-D589-4CB6-A8DC-8D1938A06DB0}" type="slidenum">
              <a:rPr lang="en-US" smtClean="0"/>
              <a:t>‹#›</a:t>
            </a:fld>
            <a:endParaRPr lang="en-US"/>
          </a:p>
        </p:txBody>
      </p:sp>
    </p:spTree>
    <p:extLst>
      <p:ext uri="{BB962C8B-B14F-4D97-AF65-F5344CB8AC3E}">
        <p14:creationId xmlns:p14="http://schemas.microsoft.com/office/powerpoint/2010/main" val="243614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2756" indent="-270291" eaLnBrk="0" hangingPunct="0">
              <a:spcBef>
                <a:spcPct val="30000"/>
              </a:spcBef>
              <a:defRPr sz="1100">
                <a:solidFill>
                  <a:schemeClr val="tx1"/>
                </a:solidFill>
                <a:latin typeface="Arial" charset="0"/>
              </a:defRPr>
            </a:lvl2pPr>
            <a:lvl3pPr marL="1081164" indent="-216233" eaLnBrk="0" hangingPunct="0">
              <a:spcBef>
                <a:spcPct val="30000"/>
              </a:spcBef>
              <a:defRPr sz="1100">
                <a:solidFill>
                  <a:schemeClr val="tx1"/>
                </a:solidFill>
                <a:latin typeface="Arial" charset="0"/>
              </a:defRPr>
            </a:lvl3pPr>
            <a:lvl4pPr marL="1513629" indent="-216233" eaLnBrk="0" hangingPunct="0">
              <a:spcBef>
                <a:spcPct val="30000"/>
              </a:spcBef>
              <a:defRPr sz="1100">
                <a:solidFill>
                  <a:schemeClr val="tx1"/>
                </a:solidFill>
                <a:latin typeface="Arial" charset="0"/>
              </a:defRPr>
            </a:lvl4pPr>
            <a:lvl5pPr marL="1946095" indent="-216233" eaLnBrk="0" hangingPunct="0">
              <a:spcBef>
                <a:spcPct val="30000"/>
              </a:spcBef>
              <a:defRPr sz="1100">
                <a:solidFill>
                  <a:schemeClr val="tx1"/>
                </a:solidFill>
                <a:latin typeface="Arial" charset="0"/>
              </a:defRPr>
            </a:lvl5pPr>
            <a:lvl6pPr marL="2378560" indent="-216233" eaLnBrk="0" fontAlgn="base" hangingPunct="0">
              <a:spcBef>
                <a:spcPct val="30000"/>
              </a:spcBef>
              <a:spcAft>
                <a:spcPct val="0"/>
              </a:spcAft>
              <a:defRPr sz="1100">
                <a:solidFill>
                  <a:schemeClr val="tx1"/>
                </a:solidFill>
                <a:latin typeface="Arial" charset="0"/>
              </a:defRPr>
            </a:lvl6pPr>
            <a:lvl7pPr marL="2811026" indent="-216233" eaLnBrk="0" fontAlgn="base" hangingPunct="0">
              <a:spcBef>
                <a:spcPct val="30000"/>
              </a:spcBef>
              <a:spcAft>
                <a:spcPct val="0"/>
              </a:spcAft>
              <a:defRPr sz="1100">
                <a:solidFill>
                  <a:schemeClr val="tx1"/>
                </a:solidFill>
                <a:latin typeface="Arial" charset="0"/>
              </a:defRPr>
            </a:lvl7pPr>
            <a:lvl8pPr marL="3243491" indent="-216233" eaLnBrk="0" fontAlgn="base" hangingPunct="0">
              <a:spcBef>
                <a:spcPct val="30000"/>
              </a:spcBef>
              <a:spcAft>
                <a:spcPct val="0"/>
              </a:spcAft>
              <a:defRPr sz="1100">
                <a:solidFill>
                  <a:schemeClr val="tx1"/>
                </a:solidFill>
                <a:latin typeface="Arial" charset="0"/>
              </a:defRPr>
            </a:lvl8pPr>
            <a:lvl9pPr marL="3675957" indent="-216233"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59F59FA7-0756-4C8E-97CA-61FA77609B75}" type="slidenum">
              <a:rPr lang="en-US" altLang="en-US" sz="1200"/>
              <a:pPr eaLnBrk="1" hangingPunct="1">
                <a:spcBef>
                  <a:spcPct val="0"/>
                </a:spcBef>
              </a:pPr>
              <a:t>3</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2756" indent="-270291" eaLnBrk="0" hangingPunct="0">
              <a:spcBef>
                <a:spcPct val="30000"/>
              </a:spcBef>
              <a:defRPr sz="1100">
                <a:solidFill>
                  <a:schemeClr val="tx1"/>
                </a:solidFill>
                <a:latin typeface="Arial" charset="0"/>
              </a:defRPr>
            </a:lvl2pPr>
            <a:lvl3pPr marL="1081164" indent="-216233" eaLnBrk="0" hangingPunct="0">
              <a:spcBef>
                <a:spcPct val="30000"/>
              </a:spcBef>
              <a:defRPr sz="1100">
                <a:solidFill>
                  <a:schemeClr val="tx1"/>
                </a:solidFill>
                <a:latin typeface="Arial" charset="0"/>
              </a:defRPr>
            </a:lvl3pPr>
            <a:lvl4pPr marL="1513629" indent="-216233" eaLnBrk="0" hangingPunct="0">
              <a:spcBef>
                <a:spcPct val="30000"/>
              </a:spcBef>
              <a:defRPr sz="1100">
                <a:solidFill>
                  <a:schemeClr val="tx1"/>
                </a:solidFill>
                <a:latin typeface="Arial" charset="0"/>
              </a:defRPr>
            </a:lvl4pPr>
            <a:lvl5pPr marL="1946095" indent="-216233" eaLnBrk="0" hangingPunct="0">
              <a:spcBef>
                <a:spcPct val="30000"/>
              </a:spcBef>
              <a:defRPr sz="1100">
                <a:solidFill>
                  <a:schemeClr val="tx1"/>
                </a:solidFill>
                <a:latin typeface="Arial" charset="0"/>
              </a:defRPr>
            </a:lvl5pPr>
            <a:lvl6pPr marL="2378560" indent="-216233" eaLnBrk="0" fontAlgn="base" hangingPunct="0">
              <a:spcBef>
                <a:spcPct val="30000"/>
              </a:spcBef>
              <a:spcAft>
                <a:spcPct val="0"/>
              </a:spcAft>
              <a:defRPr sz="1100">
                <a:solidFill>
                  <a:schemeClr val="tx1"/>
                </a:solidFill>
                <a:latin typeface="Arial" charset="0"/>
              </a:defRPr>
            </a:lvl6pPr>
            <a:lvl7pPr marL="2811026" indent="-216233" eaLnBrk="0" fontAlgn="base" hangingPunct="0">
              <a:spcBef>
                <a:spcPct val="30000"/>
              </a:spcBef>
              <a:spcAft>
                <a:spcPct val="0"/>
              </a:spcAft>
              <a:defRPr sz="1100">
                <a:solidFill>
                  <a:schemeClr val="tx1"/>
                </a:solidFill>
                <a:latin typeface="Arial" charset="0"/>
              </a:defRPr>
            </a:lvl7pPr>
            <a:lvl8pPr marL="3243491" indent="-216233" eaLnBrk="0" fontAlgn="base" hangingPunct="0">
              <a:spcBef>
                <a:spcPct val="30000"/>
              </a:spcBef>
              <a:spcAft>
                <a:spcPct val="0"/>
              </a:spcAft>
              <a:defRPr sz="1100">
                <a:solidFill>
                  <a:schemeClr val="tx1"/>
                </a:solidFill>
                <a:latin typeface="Arial" charset="0"/>
              </a:defRPr>
            </a:lvl8pPr>
            <a:lvl9pPr marL="3675957" indent="-216233"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C8412809-C10F-4084-9400-8B20A27B9931}" type="slidenum">
              <a:rPr lang="en-US" altLang="en-US" sz="1200"/>
              <a:pPr eaLnBrk="1" hangingPunct="1">
                <a:spcBef>
                  <a:spcPct val="0"/>
                </a:spcBef>
              </a:pPr>
              <a:t>20</a:t>
            </a:fld>
            <a:endParaRPr lang="en-US" alt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2756" indent="-270291" eaLnBrk="0" hangingPunct="0">
              <a:spcBef>
                <a:spcPct val="30000"/>
              </a:spcBef>
              <a:defRPr sz="1100">
                <a:solidFill>
                  <a:schemeClr val="tx1"/>
                </a:solidFill>
                <a:latin typeface="Arial" charset="0"/>
              </a:defRPr>
            </a:lvl2pPr>
            <a:lvl3pPr marL="1081164" indent="-216233" eaLnBrk="0" hangingPunct="0">
              <a:spcBef>
                <a:spcPct val="30000"/>
              </a:spcBef>
              <a:defRPr sz="1100">
                <a:solidFill>
                  <a:schemeClr val="tx1"/>
                </a:solidFill>
                <a:latin typeface="Arial" charset="0"/>
              </a:defRPr>
            </a:lvl3pPr>
            <a:lvl4pPr marL="1513629" indent="-216233" eaLnBrk="0" hangingPunct="0">
              <a:spcBef>
                <a:spcPct val="30000"/>
              </a:spcBef>
              <a:defRPr sz="1100">
                <a:solidFill>
                  <a:schemeClr val="tx1"/>
                </a:solidFill>
                <a:latin typeface="Arial" charset="0"/>
              </a:defRPr>
            </a:lvl4pPr>
            <a:lvl5pPr marL="1946095" indent="-216233" eaLnBrk="0" hangingPunct="0">
              <a:spcBef>
                <a:spcPct val="30000"/>
              </a:spcBef>
              <a:defRPr sz="1100">
                <a:solidFill>
                  <a:schemeClr val="tx1"/>
                </a:solidFill>
                <a:latin typeface="Arial" charset="0"/>
              </a:defRPr>
            </a:lvl5pPr>
            <a:lvl6pPr marL="2378560" indent="-216233" eaLnBrk="0" fontAlgn="base" hangingPunct="0">
              <a:spcBef>
                <a:spcPct val="30000"/>
              </a:spcBef>
              <a:spcAft>
                <a:spcPct val="0"/>
              </a:spcAft>
              <a:defRPr sz="1100">
                <a:solidFill>
                  <a:schemeClr val="tx1"/>
                </a:solidFill>
                <a:latin typeface="Arial" charset="0"/>
              </a:defRPr>
            </a:lvl6pPr>
            <a:lvl7pPr marL="2811026" indent="-216233" eaLnBrk="0" fontAlgn="base" hangingPunct="0">
              <a:spcBef>
                <a:spcPct val="30000"/>
              </a:spcBef>
              <a:spcAft>
                <a:spcPct val="0"/>
              </a:spcAft>
              <a:defRPr sz="1100">
                <a:solidFill>
                  <a:schemeClr val="tx1"/>
                </a:solidFill>
                <a:latin typeface="Arial" charset="0"/>
              </a:defRPr>
            </a:lvl7pPr>
            <a:lvl8pPr marL="3243491" indent="-216233" eaLnBrk="0" fontAlgn="base" hangingPunct="0">
              <a:spcBef>
                <a:spcPct val="30000"/>
              </a:spcBef>
              <a:spcAft>
                <a:spcPct val="0"/>
              </a:spcAft>
              <a:defRPr sz="1100">
                <a:solidFill>
                  <a:schemeClr val="tx1"/>
                </a:solidFill>
                <a:latin typeface="Arial" charset="0"/>
              </a:defRPr>
            </a:lvl8pPr>
            <a:lvl9pPr marL="3675957" indent="-216233"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54E1395D-CDD5-45E1-A783-17761420E676}" type="slidenum">
              <a:rPr lang="en-US" altLang="en-US" sz="1200"/>
              <a:pPr eaLnBrk="1" hangingPunct="1">
                <a:spcBef>
                  <a:spcPct val="0"/>
                </a:spcBef>
              </a:pPr>
              <a:t>24</a:t>
            </a:fld>
            <a:endParaRPr lang="en-US" alt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1798" indent="-285307" eaLnBrk="0" hangingPunct="0">
              <a:spcBef>
                <a:spcPct val="30000"/>
              </a:spcBef>
              <a:defRPr sz="1100">
                <a:solidFill>
                  <a:schemeClr val="tx1"/>
                </a:solidFill>
                <a:latin typeface="Arial" charset="0"/>
              </a:defRPr>
            </a:lvl2pPr>
            <a:lvl3pPr marL="1142730" indent="-228246" eaLnBrk="0" hangingPunct="0">
              <a:spcBef>
                <a:spcPct val="30000"/>
              </a:spcBef>
              <a:defRPr sz="1100">
                <a:solidFill>
                  <a:schemeClr val="tx1"/>
                </a:solidFill>
                <a:latin typeface="Arial" charset="0"/>
              </a:defRPr>
            </a:lvl3pPr>
            <a:lvl4pPr marL="1599222" indent="-228246" eaLnBrk="0" hangingPunct="0">
              <a:spcBef>
                <a:spcPct val="30000"/>
              </a:spcBef>
              <a:defRPr sz="1100">
                <a:solidFill>
                  <a:schemeClr val="tx1"/>
                </a:solidFill>
                <a:latin typeface="Arial" charset="0"/>
              </a:defRPr>
            </a:lvl4pPr>
            <a:lvl5pPr marL="2057214" indent="-228246" eaLnBrk="0" hangingPunct="0">
              <a:spcBef>
                <a:spcPct val="30000"/>
              </a:spcBef>
              <a:defRPr sz="1100">
                <a:solidFill>
                  <a:schemeClr val="tx1"/>
                </a:solidFill>
                <a:latin typeface="Arial" charset="0"/>
              </a:defRPr>
            </a:lvl5pPr>
            <a:lvl6pPr marL="2489680" indent="-228246" eaLnBrk="0" fontAlgn="base" hangingPunct="0">
              <a:spcBef>
                <a:spcPct val="30000"/>
              </a:spcBef>
              <a:spcAft>
                <a:spcPct val="0"/>
              </a:spcAft>
              <a:defRPr sz="1100">
                <a:solidFill>
                  <a:schemeClr val="tx1"/>
                </a:solidFill>
                <a:latin typeface="Arial" charset="0"/>
              </a:defRPr>
            </a:lvl6pPr>
            <a:lvl7pPr marL="2922145" indent="-228246" eaLnBrk="0" fontAlgn="base" hangingPunct="0">
              <a:spcBef>
                <a:spcPct val="30000"/>
              </a:spcBef>
              <a:spcAft>
                <a:spcPct val="0"/>
              </a:spcAft>
              <a:defRPr sz="1100">
                <a:solidFill>
                  <a:schemeClr val="tx1"/>
                </a:solidFill>
                <a:latin typeface="Arial" charset="0"/>
              </a:defRPr>
            </a:lvl7pPr>
            <a:lvl8pPr marL="3354611" indent="-228246" eaLnBrk="0" fontAlgn="base" hangingPunct="0">
              <a:spcBef>
                <a:spcPct val="30000"/>
              </a:spcBef>
              <a:spcAft>
                <a:spcPct val="0"/>
              </a:spcAft>
              <a:defRPr sz="1100">
                <a:solidFill>
                  <a:schemeClr val="tx1"/>
                </a:solidFill>
                <a:latin typeface="Arial" charset="0"/>
              </a:defRPr>
            </a:lvl8pPr>
            <a:lvl9pPr marL="3787076" indent="-22824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0667A125-53FD-4448-872D-397C99FA23D6}" type="slidenum">
              <a:rPr lang="en-US" altLang="en-US" sz="1200"/>
              <a:pPr eaLnBrk="1" hangingPunct="1">
                <a:spcBef>
                  <a:spcPct val="0"/>
                </a:spcBef>
              </a:pPr>
              <a:t>34</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1255" indent="-268790" eaLnBrk="0" hangingPunct="0">
              <a:spcBef>
                <a:spcPct val="30000"/>
              </a:spcBef>
              <a:defRPr sz="1100">
                <a:solidFill>
                  <a:schemeClr val="tx1"/>
                </a:solidFill>
                <a:latin typeface="Arial" charset="0"/>
              </a:defRPr>
            </a:lvl2pPr>
            <a:lvl3pPr marL="1079663" indent="-214732" eaLnBrk="0" hangingPunct="0">
              <a:spcBef>
                <a:spcPct val="30000"/>
              </a:spcBef>
              <a:defRPr sz="1100">
                <a:solidFill>
                  <a:schemeClr val="tx1"/>
                </a:solidFill>
                <a:latin typeface="Arial" charset="0"/>
              </a:defRPr>
            </a:lvl3pPr>
            <a:lvl4pPr marL="1512128" indent="-214732" eaLnBrk="0" hangingPunct="0">
              <a:spcBef>
                <a:spcPct val="30000"/>
              </a:spcBef>
              <a:defRPr sz="1100">
                <a:solidFill>
                  <a:schemeClr val="tx1"/>
                </a:solidFill>
                <a:latin typeface="Arial" charset="0"/>
              </a:defRPr>
            </a:lvl4pPr>
            <a:lvl5pPr marL="1943091" indent="-214732" eaLnBrk="0" hangingPunct="0">
              <a:spcBef>
                <a:spcPct val="30000"/>
              </a:spcBef>
              <a:defRPr sz="1100">
                <a:solidFill>
                  <a:schemeClr val="tx1"/>
                </a:solidFill>
                <a:latin typeface="Arial" charset="0"/>
              </a:defRPr>
            </a:lvl5pPr>
            <a:lvl6pPr marL="2375557" indent="-214732" eaLnBrk="0" fontAlgn="base" hangingPunct="0">
              <a:spcBef>
                <a:spcPct val="30000"/>
              </a:spcBef>
              <a:spcAft>
                <a:spcPct val="0"/>
              </a:spcAft>
              <a:defRPr sz="1100">
                <a:solidFill>
                  <a:schemeClr val="tx1"/>
                </a:solidFill>
                <a:latin typeface="Arial" charset="0"/>
              </a:defRPr>
            </a:lvl6pPr>
            <a:lvl7pPr marL="2808022" indent="-214732" eaLnBrk="0" fontAlgn="base" hangingPunct="0">
              <a:spcBef>
                <a:spcPct val="30000"/>
              </a:spcBef>
              <a:spcAft>
                <a:spcPct val="0"/>
              </a:spcAft>
              <a:defRPr sz="1100">
                <a:solidFill>
                  <a:schemeClr val="tx1"/>
                </a:solidFill>
                <a:latin typeface="Arial" charset="0"/>
              </a:defRPr>
            </a:lvl7pPr>
            <a:lvl8pPr marL="3240488" indent="-214732" eaLnBrk="0" fontAlgn="base" hangingPunct="0">
              <a:spcBef>
                <a:spcPct val="30000"/>
              </a:spcBef>
              <a:spcAft>
                <a:spcPct val="0"/>
              </a:spcAft>
              <a:defRPr sz="1100">
                <a:solidFill>
                  <a:schemeClr val="tx1"/>
                </a:solidFill>
                <a:latin typeface="Arial" charset="0"/>
              </a:defRPr>
            </a:lvl8pPr>
            <a:lvl9pPr marL="3672953" indent="-214732"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CFDAE888-1612-4E02-BA56-D164AC81E3D8}" type="slidenum">
              <a:rPr lang="en-US" altLang="en-US" sz="1200"/>
              <a:pPr eaLnBrk="1" hangingPunct="1">
                <a:spcBef>
                  <a:spcPct val="0"/>
                </a:spcBef>
              </a:pPr>
              <a:t>42</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0297" indent="-283806" eaLnBrk="0" hangingPunct="0">
              <a:spcBef>
                <a:spcPct val="30000"/>
              </a:spcBef>
              <a:defRPr sz="1100">
                <a:solidFill>
                  <a:schemeClr val="tx1"/>
                </a:solidFill>
                <a:latin typeface="Arial" charset="0"/>
              </a:defRPr>
            </a:lvl2pPr>
            <a:lvl3pPr marL="1141228" indent="-226745" eaLnBrk="0" hangingPunct="0">
              <a:spcBef>
                <a:spcPct val="30000"/>
              </a:spcBef>
              <a:defRPr sz="1100">
                <a:solidFill>
                  <a:schemeClr val="tx1"/>
                </a:solidFill>
                <a:latin typeface="Arial" charset="0"/>
              </a:defRPr>
            </a:lvl3pPr>
            <a:lvl4pPr marL="1597720" indent="-226745" eaLnBrk="0" hangingPunct="0">
              <a:spcBef>
                <a:spcPct val="30000"/>
              </a:spcBef>
              <a:defRPr sz="1100">
                <a:solidFill>
                  <a:schemeClr val="tx1"/>
                </a:solidFill>
                <a:latin typeface="Arial" charset="0"/>
              </a:defRPr>
            </a:lvl4pPr>
            <a:lvl5pPr marL="2055713" indent="-226745" eaLnBrk="0" hangingPunct="0">
              <a:spcBef>
                <a:spcPct val="30000"/>
              </a:spcBef>
              <a:defRPr sz="1100">
                <a:solidFill>
                  <a:schemeClr val="tx1"/>
                </a:solidFill>
                <a:latin typeface="Arial" charset="0"/>
              </a:defRPr>
            </a:lvl5pPr>
            <a:lvl6pPr marL="2488179" indent="-226745" eaLnBrk="0" fontAlgn="base" hangingPunct="0">
              <a:spcBef>
                <a:spcPct val="30000"/>
              </a:spcBef>
              <a:spcAft>
                <a:spcPct val="0"/>
              </a:spcAft>
              <a:defRPr sz="1100">
                <a:solidFill>
                  <a:schemeClr val="tx1"/>
                </a:solidFill>
                <a:latin typeface="Arial" charset="0"/>
              </a:defRPr>
            </a:lvl6pPr>
            <a:lvl7pPr marL="2920644" indent="-226745" eaLnBrk="0" fontAlgn="base" hangingPunct="0">
              <a:spcBef>
                <a:spcPct val="30000"/>
              </a:spcBef>
              <a:spcAft>
                <a:spcPct val="0"/>
              </a:spcAft>
              <a:defRPr sz="1100">
                <a:solidFill>
                  <a:schemeClr val="tx1"/>
                </a:solidFill>
                <a:latin typeface="Arial" charset="0"/>
              </a:defRPr>
            </a:lvl7pPr>
            <a:lvl8pPr marL="3353110" indent="-226745" eaLnBrk="0" fontAlgn="base" hangingPunct="0">
              <a:spcBef>
                <a:spcPct val="30000"/>
              </a:spcBef>
              <a:spcAft>
                <a:spcPct val="0"/>
              </a:spcAft>
              <a:defRPr sz="1100">
                <a:solidFill>
                  <a:schemeClr val="tx1"/>
                </a:solidFill>
                <a:latin typeface="Arial" charset="0"/>
              </a:defRPr>
            </a:lvl8pPr>
            <a:lvl9pPr marL="3785575" indent="-22674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DC6F4D7-FA19-4D31-ADA0-6FD5DCD382E1}" type="slidenum">
              <a:rPr lang="en-US" altLang="en-US" sz="1200"/>
              <a:pPr eaLnBrk="1" hangingPunct="1">
                <a:spcBef>
                  <a:spcPct val="0"/>
                </a:spcBef>
              </a:pPr>
              <a:t>49</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699753" indent="-267288" eaLnBrk="0" hangingPunct="0">
              <a:spcBef>
                <a:spcPct val="30000"/>
              </a:spcBef>
              <a:defRPr sz="1100">
                <a:solidFill>
                  <a:schemeClr val="tx1"/>
                </a:solidFill>
                <a:latin typeface="Arial" charset="0"/>
              </a:defRPr>
            </a:lvl2pPr>
            <a:lvl3pPr marL="1078160" indent="-213230" eaLnBrk="0" hangingPunct="0">
              <a:spcBef>
                <a:spcPct val="30000"/>
              </a:spcBef>
              <a:defRPr sz="1100">
                <a:solidFill>
                  <a:schemeClr val="tx1"/>
                </a:solidFill>
                <a:latin typeface="Arial" charset="0"/>
              </a:defRPr>
            </a:lvl3pPr>
            <a:lvl4pPr marL="1510626" indent="-213230" eaLnBrk="0" hangingPunct="0">
              <a:spcBef>
                <a:spcPct val="30000"/>
              </a:spcBef>
              <a:defRPr sz="1100">
                <a:solidFill>
                  <a:schemeClr val="tx1"/>
                </a:solidFill>
                <a:latin typeface="Arial" charset="0"/>
              </a:defRPr>
            </a:lvl4pPr>
            <a:lvl5pPr marL="1941590" indent="-213230" eaLnBrk="0" hangingPunct="0">
              <a:spcBef>
                <a:spcPct val="30000"/>
              </a:spcBef>
              <a:defRPr sz="1100">
                <a:solidFill>
                  <a:schemeClr val="tx1"/>
                </a:solidFill>
                <a:latin typeface="Arial" charset="0"/>
              </a:defRPr>
            </a:lvl5pPr>
            <a:lvl6pPr marL="2374056" indent="-213230" eaLnBrk="0" fontAlgn="base" hangingPunct="0">
              <a:spcBef>
                <a:spcPct val="30000"/>
              </a:spcBef>
              <a:spcAft>
                <a:spcPct val="0"/>
              </a:spcAft>
              <a:defRPr sz="1100">
                <a:solidFill>
                  <a:schemeClr val="tx1"/>
                </a:solidFill>
                <a:latin typeface="Arial" charset="0"/>
              </a:defRPr>
            </a:lvl6pPr>
            <a:lvl7pPr marL="2806521" indent="-213230" eaLnBrk="0" fontAlgn="base" hangingPunct="0">
              <a:spcBef>
                <a:spcPct val="30000"/>
              </a:spcBef>
              <a:spcAft>
                <a:spcPct val="0"/>
              </a:spcAft>
              <a:defRPr sz="1100">
                <a:solidFill>
                  <a:schemeClr val="tx1"/>
                </a:solidFill>
                <a:latin typeface="Arial" charset="0"/>
              </a:defRPr>
            </a:lvl7pPr>
            <a:lvl8pPr marL="3238987" indent="-213230" eaLnBrk="0" fontAlgn="base" hangingPunct="0">
              <a:spcBef>
                <a:spcPct val="30000"/>
              </a:spcBef>
              <a:spcAft>
                <a:spcPct val="0"/>
              </a:spcAft>
              <a:defRPr sz="1100">
                <a:solidFill>
                  <a:schemeClr val="tx1"/>
                </a:solidFill>
                <a:latin typeface="Arial" charset="0"/>
              </a:defRPr>
            </a:lvl8pPr>
            <a:lvl9pPr marL="3671452" indent="-213230"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BB9EB2C5-D26E-40D6-B439-38BFE9A5551A}" type="slidenum">
              <a:rPr lang="en-US" altLang="en-US" sz="1200"/>
              <a:pPr eaLnBrk="1" hangingPunct="1">
                <a:spcBef>
                  <a:spcPct val="0"/>
                </a:spcBef>
              </a:pPr>
              <a:t>56</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1255" indent="-268790" eaLnBrk="0" hangingPunct="0">
              <a:spcBef>
                <a:spcPct val="30000"/>
              </a:spcBef>
              <a:defRPr sz="1100">
                <a:solidFill>
                  <a:schemeClr val="tx1"/>
                </a:solidFill>
                <a:latin typeface="Arial" charset="0"/>
              </a:defRPr>
            </a:lvl2pPr>
            <a:lvl3pPr marL="1079663" indent="-214732" eaLnBrk="0" hangingPunct="0">
              <a:spcBef>
                <a:spcPct val="30000"/>
              </a:spcBef>
              <a:defRPr sz="1100">
                <a:solidFill>
                  <a:schemeClr val="tx1"/>
                </a:solidFill>
                <a:latin typeface="Arial" charset="0"/>
              </a:defRPr>
            </a:lvl3pPr>
            <a:lvl4pPr marL="1512128" indent="-214732" eaLnBrk="0" hangingPunct="0">
              <a:spcBef>
                <a:spcPct val="30000"/>
              </a:spcBef>
              <a:defRPr sz="1100">
                <a:solidFill>
                  <a:schemeClr val="tx1"/>
                </a:solidFill>
                <a:latin typeface="Arial" charset="0"/>
              </a:defRPr>
            </a:lvl4pPr>
            <a:lvl5pPr marL="1944594" indent="-214732" eaLnBrk="0" hangingPunct="0">
              <a:spcBef>
                <a:spcPct val="30000"/>
              </a:spcBef>
              <a:defRPr sz="1100">
                <a:solidFill>
                  <a:schemeClr val="tx1"/>
                </a:solidFill>
                <a:latin typeface="Arial" charset="0"/>
              </a:defRPr>
            </a:lvl5pPr>
            <a:lvl6pPr marL="2377059" indent="-214732" eaLnBrk="0" fontAlgn="base" hangingPunct="0">
              <a:spcBef>
                <a:spcPct val="30000"/>
              </a:spcBef>
              <a:spcAft>
                <a:spcPct val="0"/>
              </a:spcAft>
              <a:defRPr sz="1100">
                <a:solidFill>
                  <a:schemeClr val="tx1"/>
                </a:solidFill>
                <a:latin typeface="Arial" charset="0"/>
              </a:defRPr>
            </a:lvl6pPr>
            <a:lvl7pPr marL="2809524" indent="-214732" eaLnBrk="0" fontAlgn="base" hangingPunct="0">
              <a:spcBef>
                <a:spcPct val="30000"/>
              </a:spcBef>
              <a:spcAft>
                <a:spcPct val="0"/>
              </a:spcAft>
              <a:defRPr sz="1100">
                <a:solidFill>
                  <a:schemeClr val="tx1"/>
                </a:solidFill>
                <a:latin typeface="Arial" charset="0"/>
              </a:defRPr>
            </a:lvl7pPr>
            <a:lvl8pPr marL="3241990" indent="-214732" eaLnBrk="0" fontAlgn="base" hangingPunct="0">
              <a:spcBef>
                <a:spcPct val="30000"/>
              </a:spcBef>
              <a:spcAft>
                <a:spcPct val="0"/>
              </a:spcAft>
              <a:defRPr sz="1100">
                <a:solidFill>
                  <a:schemeClr val="tx1"/>
                </a:solidFill>
                <a:latin typeface="Arial" charset="0"/>
              </a:defRPr>
            </a:lvl8pPr>
            <a:lvl9pPr marL="3674455" indent="-214732"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835077EB-8CD2-4745-9834-13E8426A82E4}" type="slidenum">
              <a:rPr lang="en-US" altLang="en-US" sz="1200"/>
              <a:pPr eaLnBrk="1" hangingPunct="1">
                <a:spcBef>
                  <a:spcPct val="0"/>
                </a:spcBef>
              </a:pPr>
              <a:t>60</a:t>
            </a:fld>
            <a:endParaRPr lang="en-US" alt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1255" indent="-268790" eaLnBrk="0" hangingPunct="0">
              <a:spcBef>
                <a:spcPct val="30000"/>
              </a:spcBef>
              <a:defRPr sz="1100">
                <a:solidFill>
                  <a:schemeClr val="tx1"/>
                </a:solidFill>
                <a:latin typeface="Arial" charset="0"/>
              </a:defRPr>
            </a:lvl2pPr>
            <a:lvl3pPr marL="1079663" indent="-214732" eaLnBrk="0" hangingPunct="0">
              <a:spcBef>
                <a:spcPct val="30000"/>
              </a:spcBef>
              <a:defRPr sz="1100">
                <a:solidFill>
                  <a:schemeClr val="tx1"/>
                </a:solidFill>
                <a:latin typeface="Arial" charset="0"/>
              </a:defRPr>
            </a:lvl3pPr>
            <a:lvl4pPr marL="1512128" indent="-214732" eaLnBrk="0" hangingPunct="0">
              <a:spcBef>
                <a:spcPct val="30000"/>
              </a:spcBef>
              <a:defRPr sz="1100">
                <a:solidFill>
                  <a:schemeClr val="tx1"/>
                </a:solidFill>
                <a:latin typeface="Arial" charset="0"/>
              </a:defRPr>
            </a:lvl4pPr>
            <a:lvl5pPr marL="1944594" indent="-214732" eaLnBrk="0" hangingPunct="0">
              <a:spcBef>
                <a:spcPct val="30000"/>
              </a:spcBef>
              <a:defRPr sz="1100">
                <a:solidFill>
                  <a:schemeClr val="tx1"/>
                </a:solidFill>
                <a:latin typeface="Arial" charset="0"/>
              </a:defRPr>
            </a:lvl5pPr>
            <a:lvl6pPr marL="2377059" indent="-214732" eaLnBrk="0" fontAlgn="base" hangingPunct="0">
              <a:spcBef>
                <a:spcPct val="30000"/>
              </a:spcBef>
              <a:spcAft>
                <a:spcPct val="0"/>
              </a:spcAft>
              <a:defRPr sz="1100">
                <a:solidFill>
                  <a:schemeClr val="tx1"/>
                </a:solidFill>
                <a:latin typeface="Arial" charset="0"/>
              </a:defRPr>
            </a:lvl6pPr>
            <a:lvl7pPr marL="2809524" indent="-214732" eaLnBrk="0" fontAlgn="base" hangingPunct="0">
              <a:spcBef>
                <a:spcPct val="30000"/>
              </a:spcBef>
              <a:spcAft>
                <a:spcPct val="0"/>
              </a:spcAft>
              <a:defRPr sz="1100">
                <a:solidFill>
                  <a:schemeClr val="tx1"/>
                </a:solidFill>
                <a:latin typeface="Arial" charset="0"/>
              </a:defRPr>
            </a:lvl7pPr>
            <a:lvl8pPr marL="3241990" indent="-214732" eaLnBrk="0" fontAlgn="base" hangingPunct="0">
              <a:spcBef>
                <a:spcPct val="30000"/>
              </a:spcBef>
              <a:spcAft>
                <a:spcPct val="0"/>
              </a:spcAft>
              <a:defRPr sz="1100">
                <a:solidFill>
                  <a:schemeClr val="tx1"/>
                </a:solidFill>
                <a:latin typeface="Arial" charset="0"/>
              </a:defRPr>
            </a:lvl8pPr>
            <a:lvl9pPr marL="3674455" indent="-214732"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FE15516C-D990-48CA-A776-FA71D2A42F21}" type="slidenum">
              <a:rPr lang="en-US" altLang="en-US" sz="1200"/>
              <a:pPr eaLnBrk="1" hangingPunct="1">
                <a:spcBef>
                  <a:spcPct val="0"/>
                </a:spcBef>
              </a:pPr>
              <a:t>62</a:t>
            </a:fld>
            <a:endParaRPr lang="en-US" alt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1255" indent="-268790" eaLnBrk="0" hangingPunct="0">
              <a:spcBef>
                <a:spcPct val="30000"/>
              </a:spcBef>
              <a:defRPr sz="1100">
                <a:solidFill>
                  <a:schemeClr val="tx1"/>
                </a:solidFill>
                <a:latin typeface="Arial" charset="0"/>
              </a:defRPr>
            </a:lvl2pPr>
            <a:lvl3pPr marL="1079663" indent="-214732" eaLnBrk="0" hangingPunct="0">
              <a:spcBef>
                <a:spcPct val="30000"/>
              </a:spcBef>
              <a:defRPr sz="1100">
                <a:solidFill>
                  <a:schemeClr val="tx1"/>
                </a:solidFill>
                <a:latin typeface="Arial" charset="0"/>
              </a:defRPr>
            </a:lvl3pPr>
            <a:lvl4pPr marL="1512128" indent="-214732" eaLnBrk="0" hangingPunct="0">
              <a:spcBef>
                <a:spcPct val="30000"/>
              </a:spcBef>
              <a:defRPr sz="1100">
                <a:solidFill>
                  <a:schemeClr val="tx1"/>
                </a:solidFill>
                <a:latin typeface="Arial" charset="0"/>
              </a:defRPr>
            </a:lvl4pPr>
            <a:lvl5pPr marL="1944594" indent="-214732" eaLnBrk="0" hangingPunct="0">
              <a:spcBef>
                <a:spcPct val="30000"/>
              </a:spcBef>
              <a:defRPr sz="1100">
                <a:solidFill>
                  <a:schemeClr val="tx1"/>
                </a:solidFill>
                <a:latin typeface="Arial" charset="0"/>
              </a:defRPr>
            </a:lvl5pPr>
            <a:lvl6pPr marL="2377059" indent="-214732" eaLnBrk="0" fontAlgn="base" hangingPunct="0">
              <a:spcBef>
                <a:spcPct val="30000"/>
              </a:spcBef>
              <a:spcAft>
                <a:spcPct val="0"/>
              </a:spcAft>
              <a:defRPr sz="1100">
                <a:solidFill>
                  <a:schemeClr val="tx1"/>
                </a:solidFill>
                <a:latin typeface="Arial" charset="0"/>
              </a:defRPr>
            </a:lvl6pPr>
            <a:lvl7pPr marL="2809524" indent="-214732" eaLnBrk="0" fontAlgn="base" hangingPunct="0">
              <a:spcBef>
                <a:spcPct val="30000"/>
              </a:spcBef>
              <a:spcAft>
                <a:spcPct val="0"/>
              </a:spcAft>
              <a:defRPr sz="1100">
                <a:solidFill>
                  <a:schemeClr val="tx1"/>
                </a:solidFill>
                <a:latin typeface="Arial" charset="0"/>
              </a:defRPr>
            </a:lvl7pPr>
            <a:lvl8pPr marL="3241990" indent="-214732" eaLnBrk="0" fontAlgn="base" hangingPunct="0">
              <a:spcBef>
                <a:spcPct val="30000"/>
              </a:spcBef>
              <a:spcAft>
                <a:spcPct val="0"/>
              </a:spcAft>
              <a:defRPr sz="1100">
                <a:solidFill>
                  <a:schemeClr val="tx1"/>
                </a:solidFill>
                <a:latin typeface="Arial" charset="0"/>
              </a:defRPr>
            </a:lvl8pPr>
            <a:lvl9pPr marL="3674455" indent="-214732"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8387DBB-6FEC-45F8-A200-E29B50791996}" type="slidenum">
              <a:rPr lang="en-US" altLang="en-US" sz="1200"/>
              <a:pPr eaLnBrk="1" hangingPunct="1">
                <a:spcBef>
                  <a:spcPct val="0"/>
                </a:spcBef>
              </a:pPr>
              <a:t>66</a:t>
            </a:fld>
            <a:endParaRPr lang="en-US" alt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2756" indent="-270291" eaLnBrk="0" hangingPunct="0">
              <a:spcBef>
                <a:spcPct val="30000"/>
              </a:spcBef>
              <a:defRPr sz="1100">
                <a:solidFill>
                  <a:schemeClr val="tx1"/>
                </a:solidFill>
                <a:latin typeface="Arial" charset="0"/>
              </a:defRPr>
            </a:lvl2pPr>
            <a:lvl3pPr marL="1081164" indent="-216233" eaLnBrk="0" hangingPunct="0">
              <a:spcBef>
                <a:spcPct val="30000"/>
              </a:spcBef>
              <a:defRPr sz="1100">
                <a:solidFill>
                  <a:schemeClr val="tx1"/>
                </a:solidFill>
                <a:latin typeface="Arial" charset="0"/>
              </a:defRPr>
            </a:lvl3pPr>
            <a:lvl4pPr marL="1513629" indent="-216233" eaLnBrk="0" hangingPunct="0">
              <a:spcBef>
                <a:spcPct val="30000"/>
              </a:spcBef>
              <a:defRPr sz="1100">
                <a:solidFill>
                  <a:schemeClr val="tx1"/>
                </a:solidFill>
                <a:latin typeface="Arial" charset="0"/>
              </a:defRPr>
            </a:lvl4pPr>
            <a:lvl5pPr marL="1946095" indent="-216233" eaLnBrk="0" hangingPunct="0">
              <a:spcBef>
                <a:spcPct val="30000"/>
              </a:spcBef>
              <a:defRPr sz="1100">
                <a:solidFill>
                  <a:schemeClr val="tx1"/>
                </a:solidFill>
                <a:latin typeface="Arial" charset="0"/>
              </a:defRPr>
            </a:lvl5pPr>
            <a:lvl6pPr marL="2378560" indent="-216233" eaLnBrk="0" fontAlgn="base" hangingPunct="0">
              <a:spcBef>
                <a:spcPct val="30000"/>
              </a:spcBef>
              <a:spcAft>
                <a:spcPct val="0"/>
              </a:spcAft>
              <a:defRPr sz="1100">
                <a:solidFill>
                  <a:schemeClr val="tx1"/>
                </a:solidFill>
                <a:latin typeface="Arial" charset="0"/>
              </a:defRPr>
            </a:lvl6pPr>
            <a:lvl7pPr marL="2811026" indent="-216233" eaLnBrk="0" fontAlgn="base" hangingPunct="0">
              <a:spcBef>
                <a:spcPct val="30000"/>
              </a:spcBef>
              <a:spcAft>
                <a:spcPct val="0"/>
              </a:spcAft>
              <a:defRPr sz="1100">
                <a:solidFill>
                  <a:schemeClr val="tx1"/>
                </a:solidFill>
                <a:latin typeface="Arial" charset="0"/>
              </a:defRPr>
            </a:lvl7pPr>
            <a:lvl8pPr marL="3243491" indent="-216233" eaLnBrk="0" fontAlgn="base" hangingPunct="0">
              <a:spcBef>
                <a:spcPct val="30000"/>
              </a:spcBef>
              <a:spcAft>
                <a:spcPct val="0"/>
              </a:spcAft>
              <a:defRPr sz="1100">
                <a:solidFill>
                  <a:schemeClr val="tx1"/>
                </a:solidFill>
                <a:latin typeface="Arial" charset="0"/>
              </a:defRPr>
            </a:lvl8pPr>
            <a:lvl9pPr marL="3675957" indent="-216233"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04B8D80D-2D5D-4DE9-A851-FC34EE307243}" type="slidenum">
              <a:rPr lang="en-US" altLang="en-US" sz="1200"/>
              <a:pPr eaLnBrk="1" hangingPunct="1">
                <a:spcBef>
                  <a:spcPct val="0"/>
                </a:spcBef>
              </a:pPr>
              <a:t>11</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2756" indent="-270291" eaLnBrk="0" hangingPunct="0">
              <a:spcBef>
                <a:spcPct val="30000"/>
              </a:spcBef>
              <a:defRPr sz="1100">
                <a:solidFill>
                  <a:schemeClr val="tx1"/>
                </a:solidFill>
                <a:latin typeface="Arial" charset="0"/>
              </a:defRPr>
            </a:lvl2pPr>
            <a:lvl3pPr marL="1081164" indent="-216233" eaLnBrk="0" hangingPunct="0">
              <a:spcBef>
                <a:spcPct val="30000"/>
              </a:spcBef>
              <a:defRPr sz="1100">
                <a:solidFill>
                  <a:schemeClr val="tx1"/>
                </a:solidFill>
                <a:latin typeface="Arial" charset="0"/>
              </a:defRPr>
            </a:lvl3pPr>
            <a:lvl4pPr marL="1513629" indent="-216233" eaLnBrk="0" hangingPunct="0">
              <a:spcBef>
                <a:spcPct val="30000"/>
              </a:spcBef>
              <a:defRPr sz="1100">
                <a:solidFill>
                  <a:schemeClr val="tx1"/>
                </a:solidFill>
                <a:latin typeface="Arial" charset="0"/>
              </a:defRPr>
            </a:lvl4pPr>
            <a:lvl5pPr marL="1946095" indent="-216233" eaLnBrk="0" hangingPunct="0">
              <a:spcBef>
                <a:spcPct val="30000"/>
              </a:spcBef>
              <a:defRPr sz="1100">
                <a:solidFill>
                  <a:schemeClr val="tx1"/>
                </a:solidFill>
                <a:latin typeface="Arial" charset="0"/>
              </a:defRPr>
            </a:lvl5pPr>
            <a:lvl6pPr marL="2378560" indent="-216233" eaLnBrk="0" fontAlgn="base" hangingPunct="0">
              <a:spcBef>
                <a:spcPct val="30000"/>
              </a:spcBef>
              <a:spcAft>
                <a:spcPct val="0"/>
              </a:spcAft>
              <a:defRPr sz="1100">
                <a:solidFill>
                  <a:schemeClr val="tx1"/>
                </a:solidFill>
                <a:latin typeface="Arial" charset="0"/>
              </a:defRPr>
            </a:lvl6pPr>
            <a:lvl7pPr marL="2811026" indent="-216233" eaLnBrk="0" fontAlgn="base" hangingPunct="0">
              <a:spcBef>
                <a:spcPct val="30000"/>
              </a:spcBef>
              <a:spcAft>
                <a:spcPct val="0"/>
              </a:spcAft>
              <a:defRPr sz="1100">
                <a:solidFill>
                  <a:schemeClr val="tx1"/>
                </a:solidFill>
                <a:latin typeface="Arial" charset="0"/>
              </a:defRPr>
            </a:lvl7pPr>
            <a:lvl8pPr marL="3243491" indent="-216233" eaLnBrk="0" fontAlgn="base" hangingPunct="0">
              <a:spcBef>
                <a:spcPct val="30000"/>
              </a:spcBef>
              <a:spcAft>
                <a:spcPct val="0"/>
              </a:spcAft>
              <a:defRPr sz="1100">
                <a:solidFill>
                  <a:schemeClr val="tx1"/>
                </a:solidFill>
                <a:latin typeface="Arial" charset="0"/>
              </a:defRPr>
            </a:lvl8pPr>
            <a:lvl9pPr marL="3675957" indent="-216233"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6AB0CA60-8613-486C-A69F-AF0487F3516D}" type="slidenum">
              <a:rPr lang="en-US" altLang="en-US" sz="1200"/>
              <a:pPr eaLnBrk="1" hangingPunct="1">
                <a:spcBef>
                  <a:spcPct val="0"/>
                </a:spcBef>
              </a:pPr>
              <a:t>12</a:t>
            </a:fld>
            <a:endParaRPr lang="en-US"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2756" indent="-270291" eaLnBrk="0" hangingPunct="0">
              <a:spcBef>
                <a:spcPct val="30000"/>
              </a:spcBef>
              <a:defRPr sz="1100">
                <a:solidFill>
                  <a:schemeClr val="tx1"/>
                </a:solidFill>
                <a:latin typeface="Arial" charset="0"/>
              </a:defRPr>
            </a:lvl2pPr>
            <a:lvl3pPr marL="1081164" indent="-216233" eaLnBrk="0" hangingPunct="0">
              <a:spcBef>
                <a:spcPct val="30000"/>
              </a:spcBef>
              <a:defRPr sz="1100">
                <a:solidFill>
                  <a:schemeClr val="tx1"/>
                </a:solidFill>
                <a:latin typeface="Arial" charset="0"/>
              </a:defRPr>
            </a:lvl3pPr>
            <a:lvl4pPr marL="1513629" indent="-216233" eaLnBrk="0" hangingPunct="0">
              <a:spcBef>
                <a:spcPct val="30000"/>
              </a:spcBef>
              <a:defRPr sz="1100">
                <a:solidFill>
                  <a:schemeClr val="tx1"/>
                </a:solidFill>
                <a:latin typeface="Arial" charset="0"/>
              </a:defRPr>
            </a:lvl4pPr>
            <a:lvl5pPr marL="1946095" indent="-216233" eaLnBrk="0" hangingPunct="0">
              <a:spcBef>
                <a:spcPct val="30000"/>
              </a:spcBef>
              <a:defRPr sz="1100">
                <a:solidFill>
                  <a:schemeClr val="tx1"/>
                </a:solidFill>
                <a:latin typeface="Arial" charset="0"/>
              </a:defRPr>
            </a:lvl5pPr>
            <a:lvl6pPr marL="2378560" indent="-216233" eaLnBrk="0" fontAlgn="base" hangingPunct="0">
              <a:spcBef>
                <a:spcPct val="30000"/>
              </a:spcBef>
              <a:spcAft>
                <a:spcPct val="0"/>
              </a:spcAft>
              <a:defRPr sz="1100">
                <a:solidFill>
                  <a:schemeClr val="tx1"/>
                </a:solidFill>
                <a:latin typeface="Arial" charset="0"/>
              </a:defRPr>
            </a:lvl6pPr>
            <a:lvl7pPr marL="2811026" indent="-216233" eaLnBrk="0" fontAlgn="base" hangingPunct="0">
              <a:spcBef>
                <a:spcPct val="30000"/>
              </a:spcBef>
              <a:spcAft>
                <a:spcPct val="0"/>
              </a:spcAft>
              <a:defRPr sz="1100">
                <a:solidFill>
                  <a:schemeClr val="tx1"/>
                </a:solidFill>
                <a:latin typeface="Arial" charset="0"/>
              </a:defRPr>
            </a:lvl7pPr>
            <a:lvl8pPr marL="3243491" indent="-216233" eaLnBrk="0" fontAlgn="base" hangingPunct="0">
              <a:spcBef>
                <a:spcPct val="30000"/>
              </a:spcBef>
              <a:spcAft>
                <a:spcPct val="0"/>
              </a:spcAft>
              <a:defRPr sz="1100">
                <a:solidFill>
                  <a:schemeClr val="tx1"/>
                </a:solidFill>
                <a:latin typeface="Arial" charset="0"/>
              </a:defRPr>
            </a:lvl8pPr>
            <a:lvl9pPr marL="3675957" indent="-216233"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24786A43-AC3B-447F-A783-84594C944E2C}" type="slidenum">
              <a:rPr lang="en-US" altLang="en-US" sz="1200"/>
              <a:pPr eaLnBrk="1" hangingPunct="1">
                <a:spcBef>
                  <a:spcPct val="0"/>
                </a:spcBef>
              </a:pPr>
              <a:t>15</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2756" indent="-270291" eaLnBrk="0" hangingPunct="0">
              <a:spcBef>
                <a:spcPct val="30000"/>
              </a:spcBef>
              <a:defRPr sz="1100">
                <a:solidFill>
                  <a:schemeClr val="tx1"/>
                </a:solidFill>
                <a:latin typeface="Arial" charset="0"/>
              </a:defRPr>
            </a:lvl2pPr>
            <a:lvl3pPr marL="1081164" indent="-216233" eaLnBrk="0" hangingPunct="0">
              <a:spcBef>
                <a:spcPct val="30000"/>
              </a:spcBef>
              <a:defRPr sz="1100">
                <a:solidFill>
                  <a:schemeClr val="tx1"/>
                </a:solidFill>
                <a:latin typeface="Arial" charset="0"/>
              </a:defRPr>
            </a:lvl3pPr>
            <a:lvl4pPr marL="1513629" indent="-216233" eaLnBrk="0" hangingPunct="0">
              <a:spcBef>
                <a:spcPct val="30000"/>
              </a:spcBef>
              <a:defRPr sz="1100">
                <a:solidFill>
                  <a:schemeClr val="tx1"/>
                </a:solidFill>
                <a:latin typeface="Arial" charset="0"/>
              </a:defRPr>
            </a:lvl4pPr>
            <a:lvl5pPr marL="1946095" indent="-216233" eaLnBrk="0" hangingPunct="0">
              <a:spcBef>
                <a:spcPct val="30000"/>
              </a:spcBef>
              <a:defRPr sz="1100">
                <a:solidFill>
                  <a:schemeClr val="tx1"/>
                </a:solidFill>
                <a:latin typeface="Arial" charset="0"/>
              </a:defRPr>
            </a:lvl5pPr>
            <a:lvl6pPr marL="2378560" indent="-216233" eaLnBrk="0" fontAlgn="base" hangingPunct="0">
              <a:spcBef>
                <a:spcPct val="30000"/>
              </a:spcBef>
              <a:spcAft>
                <a:spcPct val="0"/>
              </a:spcAft>
              <a:defRPr sz="1100">
                <a:solidFill>
                  <a:schemeClr val="tx1"/>
                </a:solidFill>
                <a:latin typeface="Arial" charset="0"/>
              </a:defRPr>
            </a:lvl6pPr>
            <a:lvl7pPr marL="2811026" indent="-216233" eaLnBrk="0" fontAlgn="base" hangingPunct="0">
              <a:spcBef>
                <a:spcPct val="30000"/>
              </a:spcBef>
              <a:spcAft>
                <a:spcPct val="0"/>
              </a:spcAft>
              <a:defRPr sz="1100">
                <a:solidFill>
                  <a:schemeClr val="tx1"/>
                </a:solidFill>
                <a:latin typeface="Arial" charset="0"/>
              </a:defRPr>
            </a:lvl7pPr>
            <a:lvl8pPr marL="3243491" indent="-216233" eaLnBrk="0" fontAlgn="base" hangingPunct="0">
              <a:spcBef>
                <a:spcPct val="30000"/>
              </a:spcBef>
              <a:spcAft>
                <a:spcPct val="0"/>
              </a:spcAft>
              <a:defRPr sz="1100">
                <a:solidFill>
                  <a:schemeClr val="tx1"/>
                </a:solidFill>
                <a:latin typeface="Arial" charset="0"/>
              </a:defRPr>
            </a:lvl8pPr>
            <a:lvl9pPr marL="3675957" indent="-216233"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23EAAA6-B23C-4EDD-9D09-1AB0CF6CF938}" type="slidenum">
              <a:rPr lang="en-US" altLang="en-US" sz="1200"/>
              <a:pPr eaLnBrk="1" hangingPunct="1">
                <a:spcBef>
                  <a:spcPct val="0"/>
                </a:spcBef>
              </a:pPr>
              <a:t>17</a:t>
            </a:fld>
            <a:endParaRPr lang="en-US" alt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2756" indent="-270291" eaLnBrk="0" hangingPunct="0">
              <a:spcBef>
                <a:spcPct val="30000"/>
              </a:spcBef>
              <a:defRPr sz="1100">
                <a:solidFill>
                  <a:schemeClr val="tx1"/>
                </a:solidFill>
                <a:latin typeface="Arial" charset="0"/>
              </a:defRPr>
            </a:lvl2pPr>
            <a:lvl3pPr marL="1081164" indent="-216233" eaLnBrk="0" hangingPunct="0">
              <a:spcBef>
                <a:spcPct val="30000"/>
              </a:spcBef>
              <a:defRPr sz="1100">
                <a:solidFill>
                  <a:schemeClr val="tx1"/>
                </a:solidFill>
                <a:latin typeface="Arial" charset="0"/>
              </a:defRPr>
            </a:lvl3pPr>
            <a:lvl4pPr marL="1513629" indent="-216233" eaLnBrk="0" hangingPunct="0">
              <a:spcBef>
                <a:spcPct val="30000"/>
              </a:spcBef>
              <a:defRPr sz="1100">
                <a:solidFill>
                  <a:schemeClr val="tx1"/>
                </a:solidFill>
                <a:latin typeface="Arial" charset="0"/>
              </a:defRPr>
            </a:lvl4pPr>
            <a:lvl5pPr marL="1946095" indent="-216233" eaLnBrk="0" hangingPunct="0">
              <a:spcBef>
                <a:spcPct val="30000"/>
              </a:spcBef>
              <a:defRPr sz="1100">
                <a:solidFill>
                  <a:schemeClr val="tx1"/>
                </a:solidFill>
                <a:latin typeface="Arial" charset="0"/>
              </a:defRPr>
            </a:lvl5pPr>
            <a:lvl6pPr marL="2378560" indent="-216233" eaLnBrk="0" fontAlgn="base" hangingPunct="0">
              <a:spcBef>
                <a:spcPct val="30000"/>
              </a:spcBef>
              <a:spcAft>
                <a:spcPct val="0"/>
              </a:spcAft>
              <a:defRPr sz="1100">
                <a:solidFill>
                  <a:schemeClr val="tx1"/>
                </a:solidFill>
                <a:latin typeface="Arial" charset="0"/>
              </a:defRPr>
            </a:lvl6pPr>
            <a:lvl7pPr marL="2811026" indent="-216233" eaLnBrk="0" fontAlgn="base" hangingPunct="0">
              <a:spcBef>
                <a:spcPct val="30000"/>
              </a:spcBef>
              <a:spcAft>
                <a:spcPct val="0"/>
              </a:spcAft>
              <a:defRPr sz="1100">
                <a:solidFill>
                  <a:schemeClr val="tx1"/>
                </a:solidFill>
                <a:latin typeface="Arial" charset="0"/>
              </a:defRPr>
            </a:lvl7pPr>
            <a:lvl8pPr marL="3243491" indent="-216233" eaLnBrk="0" fontAlgn="base" hangingPunct="0">
              <a:spcBef>
                <a:spcPct val="30000"/>
              </a:spcBef>
              <a:spcAft>
                <a:spcPct val="0"/>
              </a:spcAft>
              <a:defRPr sz="1100">
                <a:solidFill>
                  <a:schemeClr val="tx1"/>
                </a:solidFill>
                <a:latin typeface="Arial" charset="0"/>
              </a:defRPr>
            </a:lvl8pPr>
            <a:lvl9pPr marL="3675957" indent="-216233"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AA0FFF52-5F93-4303-BDE3-067965961810}" type="slidenum">
              <a:rPr lang="en-US" altLang="en-US" sz="1200"/>
              <a:pPr eaLnBrk="1" hangingPunct="1">
                <a:spcBef>
                  <a:spcPct val="0"/>
                </a:spcBef>
              </a:pPr>
              <a:t>18</a:t>
            </a:fld>
            <a:endParaRPr lang="en-US"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FE7E3E-D43B-4282-B820-54F6F7A74021}"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AB0A1-F5BA-41FD-9140-FE68914CB411}" type="slidenum">
              <a:rPr lang="en-US" smtClean="0"/>
              <a:t>‹#›</a:t>
            </a:fld>
            <a:endParaRPr lang="en-US"/>
          </a:p>
        </p:txBody>
      </p:sp>
    </p:spTree>
    <p:extLst>
      <p:ext uri="{BB962C8B-B14F-4D97-AF65-F5344CB8AC3E}">
        <p14:creationId xmlns:p14="http://schemas.microsoft.com/office/powerpoint/2010/main" val="3862687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E7E3E-D43B-4282-B820-54F6F7A74021}"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AB0A1-F5BA-41FD-9140-FE68914CB411}" type="slidenum">
              <a:rPr lang="en-US" smtClean="0"/>
              <a:t>‹#›</a:t>
            </a:fld>
            <a:endParaRPr lang="en-US"/>
          </a:p>
        </p:txBody>
      </p:sp>
    </p:spTree>
    <p:extLst>
      <p:ext uri="{BB962C8B-B14F-4D97-AF65-F5344CB8AC3E}">
        <p14:creationId xmlns:p14="http://schemas.microsoft.com/office/powerpoint/2010/main" val="174858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E7E3E-D43B-4282-B820-54F6F7A74021}"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AB0A1-F5BA-41FD-9140-FE68914CB411}" type="slidenum">
              <a:rPr lang="en-US" smtClean="0"/>
              <a:t>‹#›</a:t>
            </a:fld>
            <a:endParaRPr lang="en-US"/>
          </a:p>
        </p:txBody>
      </p:sp>
    </p:spTree>
    <p:extLst>
      <p:ext uri="{BB962C8B-B14F-4D97-AF65-F5344CB8AC3E}">
        <p14:creationId xmlns:p14="http://schemas.microsoft.com/office/powerpoint/2010/main" val="3264014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E7E3E-D43B-4282-B820-54F6F7A74021}"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AB0A1-F5BA-41FD-9140-FE68914CB411}" type="slidenum">
              <a:rPr lang="en-US" smtClean="0"/>
              <a:t>‹#›</a:t>
            </a:fld>
            <a:endParaRPr lang="en-US"/>
          </a:p>
        </p:txBody>
      </p:sp>
    </p:spTree>
    <p:extLst>
      <p:ext uri="{BB962C8B-B14F-4D97-AF65-F5344CB8AC3E}">
        <p14:creationId xmlns:p14="http://schemas.microsoft.com/office/powerpoint/2010/main" val="180496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FE7E3E-D43B-4282-B820-54F6F7A74021}"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AB0A1-F5BA-41FD-9140-FE68914CB411}" type="slidenum">
              <a:rPr lang="en-US" smtClean="0"/>
              <a:t>‹#›</a:t>
            </a:fld>
            <a:endParaRPr lang="en-US"/>
          </a:p>
        </p:txBody>
      </p:sp>
    </p:spTree>
    <p:extLst>
      <p:ext uri="{BB962C8B-B14F-4D97-AF65-F5344CB8AC3E}">
        <p14:creationId xmlns:p14="http://schemas.microsoft.com/office/powerpoint/2010/main" val="424616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FE7E3E-D43B-4282-B820-54F6F7A74021}" type="datetimeFigureOut">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AB0A1-F5BA-41FD-9140-FE68914CB411}" type="slidenum">
              <a:rPr lang="en-US" smtClean="0"/>
              <a:t>‹#›</a:t>
            </a:fld>
            <a:endParaRPr lang="en-US"/>
          </a:p>
        </p:txBody>
      </p:sp>
    </p:spTree>
    <p:extLst>
      <p:ext uri="{BB962C8B-B14F-4D97-AF65-F5344CB8AC3E}">
        <p14:creationId xmlns:p14="http://schemas.microsoft.com/office/powerpoint/2010/main" val="83088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FE7E3E-D43B-4282-B820-54F6F7A74021}" type="datetimeFigureOut">
              <a:rPr lang="en-US" smtClean="0"/>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FAB0A1-F5BA-41FD-9140-FE68914CB411}" type="slidenum">
              <a:rPr lang="en-US" smtClean="0"/>
              <a:t>‹#›</a:t>
            </a:fld>
            <a:endParaRPr lang="en-US"/>
          </a:p>
        </p:txBody>
      </p:sp>
    </p:spTree>
    <p:extLst>
      <p:ext uri="{BB962C8B-B14F-4D97-AF65-F5344CB8AC3E}">
        <p14:creationId xmlns:p14="http://schemas.microsoft.com/office/powerpoint/2010/main" val="274887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FE7E3E-D43B-4282-B820-54F6F7A74021}" type="datetimeFigureOut">
              <a:rPr lang="en-US" smtClean="0"/>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FAB0A1-F5BA-41FD-9140-FE68914CB411}" type="slidenum">
              <a:rPr lang="en-US" smtClean="0"/>
              <a:t>‹#›</a:t>
            </a:fld>
            <a:endParaRPr lang="en-US"/>
          </a:p>
        </p:txBody>
      </p:sp>
    </p:spTree>
    <p:extLst>
      <p:ext uri="{BB962C8B-B14F-4D97-AF65-F5344CB8AC3E}">
        <p14:creationId xmlns:p14="http://schemas.microsoft.com/office/powerpoint/2010/main" val="203443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E7E3E-D43B-4282-B820-54F6F7A74021}" type="datetimeFigureOut">
              <a:rPr lang="en-US" smtClean="0"/>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FAB0A1-F5BA-41FD-9140-FE68914CB411}" type="slidenum">
              <a:rPr lang="en-US" smtClean="0"/>
              <a:t>‹#›</a:t>
            </a:fld>
            <a:endParaRPr lang="en-US"/>
          </a:p>
        </p:txBody>
      </p:sp>
    </p:spTree>
    <p:extLst>
      <p:ext uri="{BB962C8B-B14F-4D97-AF65-F5344CB8AC3E}">
        <p14:creationId xmlns:p14="http://schemas.microsoft.com/office/powerpoint/2010/main" val="42163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E7E3E-D43B-4282-B820-54F6F7A74021}" type="datetimeFigureOut">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AB0A1-F5BA-41FD-9140-FE68914CB411}" type="slidenum">
              <a:rPr lang="en-US" smtClean="0"/>
              <a:t>‹#›</a:t>
            </a:fld>
            <a:endParaRPr lang="en-US"/>
          </a:p>
        </p:txBody>
      </p:sp>
    </p:spTree>
    <p:extLst>
      <p:ext uri="{BB962C8B-B14F-4D97-AF65-F5344CB8AC3E}">
        <p14:creationId xmlns:p14="http://schemas.microsoft.com/office/powerpoint/2010/main" val="275743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E7E3E-D43B-4282-B820-54F6F7A74021}" type="datetimeFigureOut">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AB0A1-F5BA-41FD-9140-FE68914CB411}" type="slidenum">
              <a:rPr lang="en-US" smtClean="0"/>
              <a:t>‹#›</a:t>
            </a:fld>
            <a:endParaRPr lang="en-US"/>
          </a:p>
        </p:txBody>
      </p:sp>
    </p:spTree>
    <p:extLst>
      <p:ext uri="{BB962C8B-B14F-4D97-AF65-F5344CB8AC3E}">
        <p14:creationId xmlns:p14="http://schemas.microsoft.com/office/powerpoint/2010/main" val="55936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E7E3E-D43B-4282-B820-54F6F7A74021}" type="datetimeFigureOut">
              <a:rPr lang="en-US" smtClean="0"/>
              <a:t>9/16/2014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AB0A1-F5BA-41FD-9140-FE68914CB411}" type="slidenum">
              <a:rPr lang="en-US" smtClean="0"/>
              <a:t>‹#›</a:t>
            </a:fld>
            <a:endParaRPr lang="en-US"/>
          </a:p>
        </p:txBody>
      </p:sp>
    </p:spTree>
    <p:extLst>
      <p:ext uri="{BB962C8B-B14F-4D97-AF65-F5344CB8AC3E}">
        <p14:creationId xmlns:p14="http://schemas.microsoft.com/office/powerpoint/2010/main" val="3587502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ps.mpg.de/projects/sun-climate/data.html" TargetMode="External"/><Relationship Id="rId7" Type="http://schemas.openxmlformats.org/officeDocument/2006/relationships/image" Target="../media/image19.jpeg"/><Relationship Id="rId2" Type="http://schemas.openxmlformats.org/officeDocument/2006/relationships/hyperlink" Target="http://data.giss.nasa.gov/gistemp/tabledata/GLB.Ts+dSST.txt" TargetMode="External"/><Relationship Id="rId1" Type="http://schemas.openxmlformats.org/officeDocument/2006/relationships/slideLayout" Target="../slideLayouts/slideLayout2.xml"/><Relationship Id="rId6" Type="http://schemas.openxmlformats.org/officeDocument/2006/relationships/hyperlink" Target="ftp://ftp.pmodwrc.ch/pub/data/irradiance/composite/DataPlots/" TargetMode="External"/><Relationship Id="rId5" Type="http://schemas.openxmlformats.org/officeDocument/2006/relationships/hyperlink" Target="ftp://ftp.pmodwrc.ch/pub/data/irradiance/composite/DataPlots/composite_d41_62_1210a.dat" TargetMode="External"/><Relationship Id="rId4" Type="http://schemas.openxmlformats.org/officeDocument/2006/relationships/hyperlink" Target="http://www.mps.mpg.de/projects/sun-climate/data/tsi_1611.txt"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5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27573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274638"/>
            <a:ext cx="8915400" cy="1143000"/>
          </a:xfrm>
        </p:spPr>
        <p:txBody>
          <a:bodyPr>
            <a:normAutofit fontScale="90000"/>
          </a:bodyPr>
          <a:lstStyle/>
          <a:p>
            <a:r>
              <a:rPr lang="en-US" altLang="en-US" sz="3600" smtClean="0">
                <a:solidFill>
                  <a:srgbClr val="C00000"/>
                </a:solidFill>
              </a:rPr>
              <a:t>The Wien and Stefan-Boltzmann Laws</a:t>
            </a:r>
            <a:r>
              <a:rPr lang="en-US" altLang="en-US" sz="3600" smtClean="0"/>
              <a:t/>
            </a:r>
            <a:br>
              <a:rPr lang="en-US" altLang="en-US" sz="3600" smtClean="0"/>
            </a:br>
            <a:endParaRPr lang="en-US" altLang="en-US" sz="3600" smtClean="0"/>
          </a:p>
        </p:txBody>
      </p:sp>
      <p:sp>
        <p:nvSpPr>
          <p:cNvPr id="3" name="Content Placeholder 2"/>
          <p:cNvSpPr>
            <a:spLocks noGrp="1"/>
          </p:cNvSpPr>
          <p:nvPr>
            <p:ph idx="1"/>
          </p:nvPr>
        </p:nvSpPr>
        <p:spPr>
          <a:xfrm>
            <a:off x="228600" y="1600200"/>
            <a:ext cx="8686800" cy="4525963"/>
          </a:xfrm>
        </p:spPr>
        <p:txBody>
          <a:bodyPr/>
          <a:lstStyle/>
          <a:p>
            <a:pPr marL="0" indent="0">
              <a:buFontTx/>
              <a:buNone/>
              <a:defRPr/>
            </a:pPr>
            <a:r>
              <a:rPr lang="en-US" sz="3600" dirty="0" smtClean="0">
                <a:solidFill>
                  <a:srgbClr val="002060"/>
                </a:solidFill>
              </a:rPr>
              <a:t>The behavior of blackbody radiation is described by the Planck Law, but we can derive from the Planck Law two other radiation laws that are very useful. The </a:t>
            </a:r>
            <a:r>
              <a:rPr lang="en-US" sz="3600" dirty="0" smtClean="0">
                <a:solidFill>
                  <a:srgbClr val="C00000"/>
                </a:solidFill>
              </a:rPr>
              <a:t>Wien Displacement Law</a:t>
            </a:r>
            <a:r>
              <a:rPr lang="en-US" sz="3600" dirty="0" smtClean="0">
                <a:solidFill>
                  <a:srgbClr val="002060"/>
                </a:solidFill>
              </a:rPr>
              <a:t>, and the </a:t>
            </a:r>
            <a:r>
              <a:rPr lang="en-US" sz="3600" dirty="0" smtClean="0">
                <a:solidFill>
                  <a:srgbClr val="C00000"/>
                </a:solidFill>
              </a:rPr>
              <a:t>Stefan-Boltzmann Law</a:t>
            </a:r>
            <a:r>
              <a:rPr lang="en-US" sz="3600" dirty="0" smtClean="0">
                <a:solidFill>
                  <a:srgbClr val="002060"/>
                </a:solidFill>
              </a:rPr>
              <a:t> to be illustrated in the following equations. </a:t>
            </a:r>
          </a:p>
          <a:p>
            <a:pPr>
              <a:defRPr/>
            </a:pPr>
            <a:endParaRPr lang="en-US" dirty="0"/>
          </a:p>
        </p:txBody>
      </p:sp>
      <p:sp>
        <p:nvSpPr>
          <p:cNvPr id="471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1AFEEF3-3A7D-4338-AA86-73715F2D58C3}" type="slidenum">
              <a:rPr lang="en-US" altLang="en-US" sz="1400" smtClean="0"/>
              <a:pPr eaLnBrk="1" hangingPunct="1">
                <a:spcBef>
                  <a:spcPct val="0"/>
                </a:spcBef>
                <a:buFontTx/>
                <a:buNone/>
              </a:pPr>
              <a:t>10</a:t>
            </a:fld>
            <a:endParaRPr lang="en-US" altLang="en-US" sz="1400" smtClean="0"/>
          </a:p>
        </p:txBody>
      </p:sp>
    </p:spTree>
    <p:extLst>
      <p:ext uri="{BB962C8B-B14F-4D97-AF65-F5344CB8AC3E}">
        <p14:creationId xmlns:p14="http://schemas.microsoft.com/office/powerpoint/2010/main" val="4028346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3810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a:solidFill>
                  <a:srgbClr val="CC0000"/>
                </a:solidFill>
              </a:rPr>
              <a:t>The Wien displacement law</a:t>
            </a:r>
          </a:p>
        </p:txBody>
      </p:sp>
      <p:sp>
        <p:nvSpPr>
          <p:cNvPr id="48131" name="Rectangle 5"/>
          <p:cNvSpPr>
            <a:spLocks noChangeArrowheads="1"/>
          </p:cNvSpPr>
          <p:nvPr/>
        </p:nvSpPr>
        <p:spPr bwMode="auto">
          <a:xfrm>
            <a:off x="0" y="10668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pPr>
            <a:r>
              <a:rPr lang="en-US" altLang="en-US">
                <a:solidFill>
                  <a:srgbClr val="0000FF"/>
                </a:solidFill>
              </a:rPr>
              <a:t>Temperature of the emitting body affects the wavelength of the maximal radiant energy emitted. </a:t>
            </a:r>
          </a:p>
          <a:p>
            <a:pPr eaLnBrk="1" hangingPunct="1">
              <a:lnSpc>
                <a:spcPct val="90000"/>
              </a:lnSpc>
            </a:pPr>
            <a:r>
              <a:rPr lang="en-US" altLang="en-US">
                <a:solidFill>
                  <a:srgbClr val="0000FF"/>
                </a:solidFill>
              </a:rPr>
              <a:t>German physicist </a:t>
            </a:r>
            <a:r>
              <a:rPr lang="en-US" altLang="en-US">
                <a:solidFill>
                  <a:srgbClr val="CC0000"/>
                </a:solidFill>
              </a:rPr>
              <a:t>Wilhelm Wien</a:t>
            </a:r>
            <a:r>
              <a:rPr lang="en-US" altLang="en-US">
                <a:solidFill>
                  <a:srgbClr val="0000FF"/>
                </a:solidFill>
              </a:rPr>
              <a:t>  won the 1911 Nobel Prize in physics for this discovery. </a:t>
            </a:r>
            <a:r>
              <a:rPr lang="en-US" altLang="en-US">
                <a:solidFill>
                  <a:srgbClr val="333399"/>
                </a:solidFill>
              </a:rPr>
              <a:t>Wien’s Law can be summarized as, </a:t>
            </a:r>
            <a:r>
              <a:rPr lang="en-US" altLang="en-US" i="1">
                <a:solidFill>
                  <a:srgbClr val="333399"/>
                </a:solidFill>
              </a:rPr>
              <a:t>the hotter an object, the shorter the wavelength of maximum emission of radiation.</a:t>
            </a:r>
            <a:r>
              <a:rPr lang="en-US" altLang="en-US">
                <a:solidFill>
                  <a:srgbClr val="333399"/>
                </a:solidFill>
              </a:rPr>
              <a:t> </a:t>
            </a:r>
            <a:endParaRPr lang="en-US" altLang="en-US">
              <a:solidFill>
                <a:srgbClr val="0000FF"/>
              </a:solidFill>
            </a:endParaRPr>
          </a:p>
          <a:p>
            <a:pPr eaLnBrk="1" hangingPunct="1">
              <a:lnSpc>
                <a:spcPct val="90000"/>
              </a:lnSpc>
            </a:pPr>
            <a:r>
              <a:rPr lang="en-US" altLang="en-US" sz="2800">
                <a:solidFill>
                  <a:srgbClr val="0000FF"/>
                </a:solidFill>
              </a:rPr>
              <a:t>Wavelength (µm) of max  energy= 2900/object temp (K)</a:t>
            </a:r>
          </a:p>
          <a:p>
            <a:pPr algn="ctr" eaLnBrk="1" hangingPunct="1">
              <a:lnSpc>
                <a:spcPct val="90000"/>
              </a:lnSpc>
              <a:buFontTx/>
              <a:buNone/>
            </a:pPr>
            <a:r>
              <a:rPr lang="en-US" altLang="en-US" sz="2800">
                <a:solidFill>
                  <a:srgbClr val="0000FF"/>
                </a:solidFill>
              </a:rPr>
              <a:t> </a:t>
            </a:r>
            <a:r>
              <a:rPr lang="el-GR" altLang="en-US">
                <a:solidFill>
                  <a:srgbClr val="CC0000"/>
                </a:solidFill>
              </a:rPr>
              <a:t>λ</a:t>
            </a:r>
            <a:r>
              <a:rPr lang="en-US" altLang="en-US" baseline="-25000">
                <a:solidFill>
                  <a:srgbClr val="CC0000"/>
                </a:solidFill>
              </a:rPr>
              <a:t>max</a:t>
            </a:r>
            <a:r>
              <a:rPr lang="en-US" altLang="en-US">
                <a:solidFill>
                  <a:srgbClr val="CC0000"/>
                </a:solidFill>
              </a:rPr>
              <a:t>=2900/T</a:t>
            </a:r>
          </a:p>
        </p:txBody>
      </p:sp>
      <p:sp>
        <p:nvSpPr>
          <p:cNvPr id="4813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9BAE9B0-8DE2-41F6-B632-42B1568E6DF9}" type="slidenum">
              <a:rPr lang="en-US" altLang="en-US" sz="1400" smtClean="0"/>
              <a:pPr eaLnBrk="1" hangingPunct="1">
                <a:spcBef>
                  <a:spcPct val="0"/>
                </a:spcBef>
                <a:buFontTx/>
                <a:buNone/>
              </a:pPr>
              <a:t>11</a:t>
            </a:fld>
            <a:endParaRPr lang="en-US" altLang="en-US" sz="1400" smtClean="0"/>
          </a:p>
        </p:txBody>
      </p:sp>
    </p:spTree>
    <p:extLst>
      <p:ext uri="{BB962C8B-B14F-4D97-AF65-F5344CB8AC3E}">
        <p14:creationId xmlns:p14="http://schemas.microsoft.com/office/powerpoint/2010/main" val="224973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1" descr="0208"/>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533400"/>
            <a:ext cx="9144000" cy="6019800"/>
          </a:xfrm>
          <a:noFill/>
        </p:spPr>
      </p:pic>
      <p:sp>
        <p:nvSpPr>
          <p:cNvPr id="49155" name="Text Box 5"/>
          <p:cNvSpPr txBox="1">
            <a:spLocks noChangeArrowheads="1"/>
          </p:cNvSpPr>
          <p:nvPr/>
        </p:nvSpPr>
        <p:spPr bwMode="auto">
          <a:xfrm>
            <a:off x="1203325" y="15875"/>
            <a:ext cx="6645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a:solidFill>
                  <a:srgbClr val="CC0000"/>
                </a:solidFill>
              </a:rPr>
              <a:t>Wien’s Law</a:t>
            </a:r>
          </a:p>
        </p:txBody>
      </p:sp>
      <p:sp>
        <p:nvSpPr>
          <p:cNvPr id="49156" name="Text Box 6"/>
          <p:cNvSpPr txBox="1">
            <a:spLocks noChangeArrowheads="1"/>
          </p:cNvSpPr>
          <p:nvPr/>
        </p:nvSpPr>
        <p:spPr bwMode="auto">
          <a:xfrm>
            <a:off x="6553200" y="5868988"/>
            <a:ext cx="2590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n-US" b="1">
                <a:solidFill>
                  <a:srgbClr val="C00000"/>
                </a:solidFill>
              </a:rPr>
              <a:t>λ</a:t>
            </a:r>
            <a:r>
              <a:rPr lang="en-US" altLang="en-US" b="1" baseline="-25000">
                <a:solidFill>
                  <a:srgbClr val="C00000"/>
                </a:solidFill>
              </a:rPr>
              <a:t>max</a:t>
            </a:r>
            <a:r>
              <a:rPr lang="en-US" altLang="en-US" b="1">
                <a:solidFill>
                  <a:srgbClr val="C00000"/>
                </a:solidFill>
              </a:rPr>
              <a:t>=2900/T</a:t>
            </a:r>
          </a:p>
        </p:txBody>
      </p:sp>
      <p:sp>
        <p:nvSpPr>
          <p:cNvPr id="4915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CC38851-7AD4-4A77-836A-0EE5F40486F0}" type="slidenum">
              <a:rPr lang="en-US" altLang="en-US" sz="1400" smtClean="0"/>
              <a:pPr eaLnBrk="1" hangingPunct="1">
                <a:spcBef>
                  <a:spcPct val="0"/>
                </a:spcBef>
                <a:buFontTx/>
                <a:buNone/>
              </a:pPr>
              <a:t>12</a:t>
            </a:fld>
            <a:endParaRPr lang="en-US" altLang="en-US" sz="1400" smtClean="0"/>
          </a:p>
        </p:txBody>
      </p:sp>
    </p:spTree>
    <p:extLst>
      <p:ext uri="{BB962C8B-B14F-4D97-AF65-F5344CB8AC3E}">
        <p14:creationId xmlns:p14="http://schemas.microsoft.com/office/powerpoint/2010/main" val="3293725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0" y="1066800"/>
            <a:ext cx="8991600" cy="5486400"/>
          </a:xfrm>
        </p:spPr>
        <p:txBody>
          <a:bodyPr/>
          <a:lstStyle/>
          <a:p>
            <a:pPr marL="0" indent="0" eaLnBrk="1" hangingPunct="1">
              <a:lnSpc>
                <a:spcPct val="80000"/>
              </a:lnSpc>
              <a:buFontTx/>
              <a:buNone/>
              <a:defRPr/>
            </a:pPr>
            <a:endParaRPr lang="en-US" sz="2800" dirty="0" smtClean="0">
              <a:solidFill>
                <a:srgbClr val="FF0000"/>
              </a:solidFill>
            </a:endParaRPr>
          </a:p>
          <a:p>
            <a:pPr eaLnBrk="1" hangingPunct="1">
              <a:lnSpc>
                <a:spcPct val="80000"/>
              </a:lnSpc>
              <a:spcBef>
                <a:spcPct val="0"/>
              </a:spcBef>
              <a:buFont typeface="Wingdings" pitchFamily="2" charset="2"/>
              <a:buChar char="v"/>
              <a:defRPr/>
            </a:pPr>
            <a:r>
              <a:rPr lang="en-US" sz="2800" dirty="0" smtClean="0">
                <a:solidFill>
                  <a:srgbClr val="FF0000"/>
                </a:solidFill>
              </a:rPr>
              <a:t> </a:t>
            </a:r>
            <a:r>
              <a:rPr lang="en-US" sz="2800" dirty="0" smtClean="0">
                <a:solidFill>
                  <a:srgbClr val="C00000"/>
                </a:solidFill>
              </a:rPr>
              <a:t>Stefan-Boltzmann Law  </a:t>
            </a:r>
            <a:r>
              <a:rPr lang="en-US" sz="2800" dirty="0" smtClean="0">
                <a:solidFill>
                  <a:srgbClr val="0000FF"/>
                </a:solidFill>
              </a:rPr>
              <a:t>states that the amount of energy per square meter per second that is emitted by an object is related to the fourth  power of its Kelvin temperature: </a:t>
            </a:r>
            <a:r>
              <a:rPr lang="en-US" sz="2800" dirty="0" smtClean="0">
                <a:solidFill>
                  <a:srgbClr val="CC0000"/>
                </a:solidFill>
              </a:rPr>
              <a:t>E~T</a:t>
            </a:r>
            <a:r>
              <a:rPr lang="en-US" sz="2800" baseline="30000" dirty="0" smtClean="0">
                <a:solidFill>
                  <a:srgbClr val="CC0000"/>
                </a:solidFill>
              </a:rPr>
              <a:t>4</a:t>
            </a:r>
          </a:p>
          <a:p>
            <a:pPr eaLnBrk="1" hangingPunct="1">
              <a:lnSpc>
                <a:spcPct val="80000"/>
              </a:lnSpc>
              <a:spcBef>
                <a:spcPct val="0"/>
              </a:spcBef>
              <a:buFontTx/>
              <a:buNone/>
              <a:defRPr/>
            </a:pPr>
            <a:endParaRPr lang="en-US" sz="2800" dirty="0" smtClean="0">
              <a:solidFill>
                <a:srgbClr val="CC0000"/>
              </a:solidFill>
            </a:endParaRPr>
          </a:p>
          <a:p>
            <a:pPr eaLnBrk="1" hangingPunct="1">
              <a:lnSpc>
                <a:spcPct val="80000"/>
              </a:lnSpc>
              <a:spcBef>
                <a:spcPct val="0"/>
              </a:spcBef>
              <a:buFont typeface="Wingdings" pitchFamily="2" charset="2"/>
              <a:buChar char="v"/>
              <a:defRPr/>
            </a:pPr>
            <a:r>
              <a:rPr lang="en-US" sz="2800" dirty="0" smtClean="0">
                <a:solidFill>
                  <a:srgbClr val="0000FF"/>
                </a:solidFill>
              </a:rPr>
              <a:t> Therefore, a warmer object emits significantly more radiation than a cooler object- the Sun emits  more energy than the Earth.  </a:t>
            </a:r>
          </a:p>
          <a:p>
            <a:pPr marL="0" indent="0" eaLnBrk="1" hangingPunct="1">
              <a:lnSpc>
                <a:spcPct val="80000"/>
              </a:lnSpc>
              <a:spcBef>
                <a:spcPct val="0"/>
              </a:spcBef>
              <a:buFontTx/>
              <a:buNone/>
              <a:defRPr/>
            </a:pPr>
            <a:endParaRPr lang="en-US" sz="2800" dirty="0">
              <a:solidFill>
                <a:srgbClr val="0000FF"/>
              </a:solidFill>
            </a:endParaRPr>
          </a:p>
          <a:p>
            <a:pPr marL="0" indent="0" eaLnBrk="1" hangingPunct="1">
              <a:lnSpc>
                <a:spcPct val="80000"/>
              </a:lnSpc>
              <a:spcBef>
                <a:spcPct val="0"/>
              </a:spcBef>
              <a:buFontTx/>
              <a:buNone/>
              <a:defRPr/>
            </a:pPr>
            <a:r>
              <a:rPr lang="en-US" sz="2800" dirty="0" smtClean="0">
                <a:solidFill>
                  <a:srgbClr val="0000FF"/>
                </a:solidFill>
              </a:rPr>
              <a:t>Note: </a:t>
            </a:r>
            <a:r>
              <a:rPr lang="en-US" sz="2800" dirty="0" smtClean="0"/>
              <a:t>Sir William Herschel discovered the infrared portion of the spectrum when he placed thermometers above the red portion of a projected spectrum.</a:t>
            </a:r>
            <a:endParaRPr lang="en-US" sz="2800" dirty="0" smtClean="0">
              <a:solidFill>
                <a:srgbClr val="0000FF"/>
              </a:solidFill>
            </a:endParaRPr>
          </a:p>
          <a:p>
            <a:pPr marL="0" indent="0" eaLnBrk="1" hangingPunct="1">
              <a:lnSpc>
                <a:spcPct val="80000"/>
              </a:lnSpc>
              <a:spcBef>
                <a:spcPct val="0"/>
              </a:spcBef>
              <a:buFontTx/>
              <a:buNone/>
              <a:defRPr/>
            </a:pPr>
            <a:endParaRPr lang="en-US" sz="2800" dirty="0" smtClean="0">
              <a:solidFill>
                <a:srgbClr val="0000FF"/>
              </a:solidFill>
            </a:endParaRPr>
          </a:p>
          <a:p>
            <a:pPr eaLnBrk="1" hangingPunct="1">
              <a:lnSpc>
                <a:spcPct val="80000"/>
              </a:lnSpc>
              <a:defRPr/>
            </a:pPr>
            <a:endParaRPr lang="en-US" dirty="0" smtClean="0"/>
          </a:p>
        </p:txBody>
      </p:sp>
      <p:sp>
        <p:nvSpPr>
          <p:cNvPr id="50179" name="Text Box 4"/>
          <p:cNvSpPr txBox="1">
            <a:spLocks noChangeArrowheads="1"/>
          </p:cNvSpPr>
          <p:nvPr/>
        </p:nvSpPr>
        <p:spPr bwMode="auto">
          <a:xfrm>
            <a:off x="152400" y="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a:solidFill>
                  <a:srgbClr val="CC0000"/>
                </a:solidFill>
              </a:rPr>
              <a:t>Stefan-Boltzman Law</a:t>
            </a:r>
          </a:p>
        </p:txBody>
      </p:sp>
      <p:sp>
        <p:nvSpPr>
          <p:cNvPr id="501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4360CAF-E3AE-457F-8A91-3FAB45BEC423}" type="slidenum">
              <a:rPr lang="en-US" altLang="en-US" sz="1400" smtClean="0"/>
              <a:pPr eaLnBrk="1" hangingPunct="1">
                <a:spcBef>
                  <a:spcPct val="0"/>
                </a:spcBef>
                <a:buFontTx/>
                <a:buNone/>
              </a:pPr>
              <a:t>13</a:t>
            </a:fld>
            <a:endParaRPr lang="en-US" altLang="en-US" sz="1400" smtClean="0"/>
          </a:p>
        </p:txBody>
      </p:sp>
    </p:spTree>
    <p:extLst>
      <p:ext uri="{BB962C8B-B14F-4D97-AF65-F5344CB8AC3E}">
        <p14:creationId xmlns:p14="http://schemas.microsoft.com/office/powerpoint/2010/main" val="24903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 y="50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a:solidFill>
                  <a:srgbClr val="CC0000"/>
                </a:solidFill>
              </a:rPr>
              <a:t> </a:t>
            </a:r>
          </a:p>
        </p:txBody>
      </p:sp>
      <p:pic>
        <p:nvPicPr>
          <p:cNvPr id="51203" name="Picture1" descr="02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19250"/>
            <a:ext cx="88392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1"/>
          <p:cNvSpPr txBox="1">
            <a:spLocks noChangeArrowheads="1"/>
          </p:cNvSpPr>
          <p:nvPr/>
        </p:nvSpPr>
        <p:spPr bwMode="auto">
          <a:xfrm>
            <a:off x="152400" y="107950"/>
            <a:ext cx="883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t>Implications of the </a:t>
            </a:r>
            <a:r>
              <a:rPr lang="en-US" altLang="en-US" sz="2400">
                <a:solidFill>
                  <a:srgbClr val="C00000"/>
                </a:solidFill>
              </a:rPr>
              <a:t>Stefan-Boltzmann Law:</a:t>
            </a:r>
          </a:p>
          <a:p>
            <a:pPr algn="ctr" eaLnBrk="1" hangingPunct="1">
              <a:spcBef>
                <a:spcPct val="0"/>
              </a:spcBef>
              <a:buFontTx/>
              <a:buNone/>
            </a:pPr>
            <a:r>
              <a:rPr lang="en-US" altLang="en-US" sz="2400">
                <a:solidFill>
                  <a:srgbClr val="C00000"/>
                </a:solidFill>
              </a:rPr>
              <a:t>Since the temperature of the sun is much higher than the temperature of the Earth, the amount of energy emitted from the Earth is much less when compared to that from the sun.</a:t>
            </a:r>
            <a:r>
              <a:rPr lang="en-US" altLang="en-US" sz="2400"/>
              <a:t> </a:t>
            </a:r>
          </a:p>
        </p:txBody>
      </p:sp>
      <p:sp>
        <p:nvSpPr>
          <p:cNvPr id="5120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C9422AC-7496-457A-9D26-8209F4906F28}" type="slidenum">
              <a:rPr lang="en-US" altLang="en-US" sz="1400" smtClean="0"/>
              <a:pPr eaLnBrk="1" hangingPunct="1">
                <a:spcBef>
                  <a:spcPct val="0"/>
                </a:spcBef>
                <a:buFontTx/>
                <a:buNone/>
              </a:pPr>
              <a:t>14</a:t>
            </a:fld>
            <a:endParaRPr lang="en-US" altLang="en-US" sz="1400" smtClean="0"/>
          </a:p>
        </p:txBody>
      </p:sp>
    </p:spTree>
    <p:extLst>
      <p:ext uri="{BB962C8B-B14F-4D97-AF65-F5344CB8AC3E}">
        <p14:creationId xmlns:p14="http://schemas.microsoft.com/office/powerpoint/2010/main" val="3821422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457200" y="1600200"/>
            <a:ext cx="8229600" cy="4800600"/>
          </a:xfrm>
        </p:spPr>
        <p:txBody>
          <a:bodyPr/>
          <a:lstStyle/>
          <a:p>
            <a:pPr eaLnBrk="1" hangingPunct="1"/>
            <a:r>
              <a:rPr lang="en-US" altLang="en-US" smtClean="0"/>
              <a:t>	</a:t>
            </a:r>
          </a:p>
        </p:txBody>
      </p:sp>
      <p:pic>
        <p:nvPicPr>
          <p:cNvPr id="52227" name="Picture 4"/>
          <p:cNvPicPr>
            <a:picLocks noChangeAspect="1" noChangeArrowheads="1"/>
          </p:cNvPicPr>
          <p:nvPr/>
        </p:nvPicPr>
        <p:blipFill>
          <a:blip r:embed="rId3">
            <a:extLst>
              <a:ext uri="{28A0092B-C50C-407E-A947-70E740481C1C}">
                <a14:useLocalDpi xmlns:a14="http://schemas.microsoft.com/office/drawing/2010/main" val="0"/>
              </a:ext>
            </a:extLst>
          </a:blip>
          <a:srcRect b="4167"/>
          <a:stretch>
            <a:fillRect/>
          </a:stretch>
        </p:blipFill>
        <p:spPr bwMode="auto">
          <a:xfrm>
            <a:off x="533400" y="1600200"/>
            <a:ext cx="7924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5"/>
          <p:cNvSpPr txBox="1">
            <a:spLocks noChangeArrowheads="1"/>
          </p:cNvSpPr>
          <p:nvPr/>
        </p:nvSpPr>
        <p:spPr bwMode="auto">
          <a:xfrm>
            <a:off x="0" y="188913"/>
            <a:ext cx="9144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solidFill>
                  <a:srgbClr val="CC0000"/>
                </a:solidFill>
              </a:rPr>
              <a:t>The earth  emits radiation called terrestrial or long wave radiation which is less energetic than solar radiation and therefore characterized by longer wavelengths </a:t>
            </a:r>
            <a:r>
              <a:rPr lang="en-US" altLang="en-US" sz="2400" i="1"/>
              <a:t>(similar message as previous slide)</a:t>
            </a:r>
          </a:p>
        </p:txBody>
      </p:sp>
      <p:sp>
        <p:nvSpPr>
          <p:cNvPr id="5222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106E87F-A0BB-4A81-BB4D-192DB1754F3C}" type="slidenum">
              <a:rPr lang="en-US" altLang="en-US" sz="1400" smtClean="0"/>
              <a:pPr eaLnBrk="1" hangingPunct="1">
                <a:spcBef>
                  <a:spcPct val="0"/>
                </a:spcBef>
                <a:buFontTx/>
                <a:buNone/>
              </a:pPr>
              <a:t>15</a:t>
            </a:fld>
            <a:endParaRPr lang="en-US" altLang="en-US" sz="1400" smtClean="0"/>
          </a:p>
        </p:txBody>
      </p:sp>
    </p:spTree>
    <p:extLst>
      <p:ext uri="{BB962C8B-B14F-4D97-AF65-F5344CB8AC3E}">
        <p14:creationId xmlns:p14="http://schemas.microsoft.com/office/powerpoint/2010/main" val="23738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2A72733-68B6-4E08-B931-6FA2FB1C9A6A}" type="slidenum">
              <a:rPr lang="en-US" altLang="en-US" sz="1400" smtClean="0"/>
              <a:pPr eaLnBrk="1" hangingPunct="1">
                <a:spcBef>
                  <a:spcPct val="0"/>
                </a:spcBef>
                <a:buFontTx/>
                <a:buNone/>
              </a:pPr>
              <a:t>16</a:t>
            </a:fld>
            <a:endParaRPr lang="en-US" altLang="en-US" sz="1400" smtClean="0"/>
          </a:p>
        </p:txBody>
      </p:sp>
      <p:sp>
        <p:nvSpPr>
          <p:cNvPr id="53251" name="Rectangle 2"/>
          <p:cNvSpPr>
            <a:spLocks noChangeArrowheads="1"/>
          </p:cNvSpPr>
          <p:nvPr/>
        </p:nvSpPr>
        <p:spPr bwMode="auto">
          <a:xfrm>
            <a:off x="152400" y="228600"/>
            <a:ext cx="89916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3600">
                <a:solidFill>
                  <a:srgbClr val="002060"/>
                </a:solidFill>
              </a:rPr>
              <a:t>The </a:t>
            </a:r>
            <a:r>
              <a:rPr lang="en-US" altLang="en-US" sz="3600" i="1">
                <a:solidFill>
                  <a:srgbClr val="C00000"/>
                </a:solidFill>
              </a:rPr>
              <a:t>Wien Law </a:t>
            </a:r>
            <a:r>
              <a:rPr lang="en-US" altLang="en-US" sz="3600">
                <a:solidFill>
                  <a:srgbClr val="002060"/>
                </a:solidFill>
              </a:rPr>
              <a:t>gives the wavelength of the peak of the radiation distribution, while the</a:t>
            </a:r>
          </a:p>
          <a:p>
            <a:pPr algn="ctr">
              <a:spcBef>
                <a:spcPct val="0"/>
              </a:spcBef>
              <a:buFontTx/>
              <a:buNone/>
            </a:pPr>
            <a:r>
              <a:rPr lang="en-US" altLang="en-US" sz="3600">
                <a:solidFill>
                  <a:srgbClr val="002060"/>
                </a:solidFill>
              </a:rPr>
              <a:t> </a:t>
            </a:r>
            <a:r>
              <a:rPr lang="en-US" altLang="en-US" sz="3600">
                <a:solidFill>
                  <a:srgbClr val="C00000"/>
                </a:solidFill>
              </a:rPr>
              <a:t>Stefan-Boltzmann Law </a:t>
            </a:r>
            <a:r>
              <a:rPr lang="en-US" altLang="en-US" sz="3600">
                <a:solidFill>
                  <a:srgbClr val="002060"/>
                </a:solidFill>
              </a:rPr>
              <a:t>gives the total energy being emitted at all wavelengths by the blackbody (which is the area under the </a:t>
            </a:r>
            <a:r>
              <a:rPr lang="en-US" altLang="en-US" sz="3600">
                <a:solidFill>
                  <a:srgbClr val="C00000"/>
                </a:solidFill>
              </a:rPr>
              <a:t>Planck Law </a:t>
            </a:r>
            <a:r>
              <a:rPr lang="en-US" altLang="en-US" sz="3600">
                <a:solidFill>
                  <a:srgbClr val="002060"/>
                </a:solidFill>
              </a:rPr>
              <a:t>curve). Thus, the Wien Law</a:t>
            </a:r>
          </a:p>
          <a:p>
            <a:pPr algn="ctr">
              <a:spcBef>
                <a:spcPct val="0"/>
              </a:spcBef>
              <a:buFontTx/>
              <a:buNone/>
            </a:pPr>
            <a:r>
              <a:rPr lang="en-US" altLang="en-US" sz="3600">
                <a:solidFill>
                  <a:srgbClr val="002060"/>
                </a:solidFill>
              </a:rPr>
              <a:t> explains </a:t>
            </a:r>
            <a:r>
              <a:rPr lang="en-US" altLang="en-US" sz="3600">
                <a:solidFill>
                  <a:srgbClr val="C00000"/>
                </a:solidFill>
              </a:rPr>
              <a:t>the shift of the peak to shorter wavelengths</a:t>
            </a:r>
            <a:r>
              <a:rPr lang="en-US" altLang="en-US" sz="3600">
                <a:solidFill>
                  <a:srgbClr val="002060"/>
                </a:solidFill>
              </a:rPr>
              <a:t> as the temperature increases, </a:t>
            </a:r>
          </a:p>
          <a:p>
            <a:pPr algn="ctr">
              <a:spcBef>
                <a:spcPct val="0"/>
              </a:spcBef>
              <a:buFontTx/>
              <a:buNone/>
            </a:pPr>
            <a:r>
              <a:rPr lang="en-US" altLang="en-US" sz="3600">
                <a:solidFill>
                  <a:srgbClr val="002060"/>
                </a:solidFill>
              </a:rPr>
              <a:t>while the Stefan-Boltzmann Law explains the </a:t>
            </a:r>
            <a:r>
              <a:rPr lang="en-US" altLang="en-US" sz="3600">
                <a:solidFill>
                  <a:srgbClr val="C00000"/>
                </a:solidFill>
              </a:rPr>
              <a:t>growth in the height </a:t>
            </a:r>
            <a:r>
              <a:rPr lang="en-US" altLang="en-US" sz="3600">
                <a:solidFill>
                  <a:srgbClr val="002060"/>
                </a:solidFill>
              </a:rPr>
              <a:t>of the curve as the</a:t>
            </a:r>
          </a:p>
          <a:p>
            <a:pPr algn="ctr">
              <a:spcBef>
                <a:spcPct val="0"/>
              </a:spcBef>
              <a:buFontTx/>
              <a:buNone/>
            </a:pPr>
            <a:r>
              <a:rPr lang="en-US" altLang="en-US" sz="3600">
                <a:solidFill>
                  <a:srgbClr val="002060"/>
                </a:solidFill>
              </a:rPr>
              <a:t> temperature increases. </a:t>
            </a:r>
          </a:p>
        </p:txBody>
      </p:sp>
    </p:spTree>
    <p:extLst>
      <p:ext uri="{BB962C8B-B14F-4D97-AF65-F5344CB8AC3E}">
        <p14:creationId xmlns:p14="http://schemas.microsoft.com/office/powerpoint/2010/main" val="1811072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74638"/>
            <a:ext cx="9144000" cy="1143000"/>
          </a:xfrm>
        </p:spPr>
        <p:txBody>
          <a:bodyPr/>
          <a:lstStyle/>
          <a:p>
            <a:pPr eaLnBrk="1" hangingPunct="1"/>
            <a:r>
              <a:rPr lang="en-US" altLang="en-US" sz="2800" smtClean="0">
                <a:solidFill>
                  <a:srgbClr val="CC0000"/>
                </a:solidFill>
              </a:rPr>
              <a:t>a) The Planck function, or blackbody radiation curve; (b) Wien’s law; (c) the Stefan–Boltzmann law</a:t>
            </a:r>
          </a:p>
        </p:txBody>
      </p:sp>
      <p:pic>
        <p:nvPicPr>
          <p:cNvPr id="54275"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 y="1828800"/>
            <a:ext cx="8915400" cy="4800600"/>
          </a:xfrm>
          <a:noFill/>
        </p:spPr>
      </p:pic>
      <p:sp>
        <p:nvSpPr>
          <p:cNvPr id="542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D83A174-66B8-4FE7-91AB-04BB137C7869}" type="slidenum">
              <a:rPr lang="en-US" altLang="en-US" sz="1400" smtClean="0"/>
              <a:pPr eaLnBrk="1" hangingPunct="1">
                <a:spcBef>
                  <a:spcPct val="0"/>
                </a:spcBef>
                <a:buFontTx/>
                <a:buNone/>
              </a:pPr>
              <a:t>17</a:t>
            </a:fld>
            <a:endParaRPr lang="en-US" altLang="en-US" sz="1400" smtClean="0"/>
          </a:p>
        </p:txBody>
      </p:sp>
    </p:spTree>
    <p:extLst>
      <p:ext uri="{BB962C8B-B14F-4D97-AF65-F5344CB8AC3E}">
        <p14:creationId xmlns:p14="http://schemas.microsoft.com/office/powerpoint/2010/main" val="376261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85750" y="152400"/>
            <a:ext cx="8229600" cy="838200"/>
          </a:xfrm>
        </p:spPr>
        <p:txBody>
          <a:bodyPr>
            <a:normAutofit fontScale="90000"/>
          </a:bodyPr>
          <a:lstStyle/>
          <a:p>
            <a:pPr eaLnBrk="1" hangingPunct="1"/>
            <a:r>
              <a:rPr lang="en-US" altLang="en-US" sz="4000" b="1" smtClean="0">
                <a:solidFill>
                  <a:srgbClr val="CC0000"/>
                </a:solidFill>
              </a:rPr>
              <a:t/>
            </a:r>
            <a:br>
              <a:rPr lang="en-US" altLang="en-US" sz="4000" b="1" smtClean="0">
                <a:solidFill>
                  <a:srgbClr val="CC0000"/>
                </a:solidFill>
              </a:rPr>
            </a:br>
            <a:r>
              <a:rPr lang="en-US" altLang="en-US" sz="2800" smtClean="0">
                <a:solidFill>
                  <a:srgbClr val="CC0000"/>
                </a:solidFill>
              </a:rPr>
              <a:t>Assumptions for formulating a simple radiation balance climate model: </a:t>
            </a:r>
            <a:r>
              <a:rPr lang="en-US" altLang="en-US" sz="2800" smtClean="0">
                <a:solidFill>
                  <a:srgbClr val="002060"/>
                </a:solidFill>
              </a:rPr>
              <a:t>SW and LW fluxes balance each other</a:t>
            </a:r>
            <a:br>
              <a:rPr lang="en-US" altLang="en-US" sz="2800" smtClean="0">
                <a:solidFill>
                  <a:srgbClr val="002060"/>
                </a:solidFill>
              </a:rPr>
            </a:br>
            <a:endParaRPr lang="en-US" altLang="en-US" sz="2800" smtClean="0">
              <a:solidFill>
                <a:srgbClr val="002060"/>
              </a:solidFill>
            </a:endParaRPr>
          </a:p>
        </p:txBody>
      </p:sp>
      <p:sp>
        <p:nvSpPr>
          <p:cNvPr id="55299" name="Rectangle 3"/>
          <p:cNvSpPr>
            <a:spLocks noGrp="1" noChangeArrowheads="1"/>
          </p:cNvSpPr>
          <p:nvPr>
            <p:ph type="body" idx="1"/>
          </p:nvPr>
        </p:nvSpPr>
        <p:spPr/>
        <p:txBody>
          <a:bodyPr/>
          <a:lstStyle/>
          <a:p>
            <a:pPr eaLnBrk="1" hangingPunct="1"/>
            <a:endParaRPr lang="en-US" altLang="en-US" b="1" smtClean="0"/>
          </a:p>
        </p:txBody>
      </p:sp>
      <p:pic>
        <p:nvPicPr>
          <p:cNvPr id="553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38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3A7DF0C-884B-45A9-8E14-662591417284}" type="slidenum">
              <a:rPr lang="en-US" altLang="en-US" sz="1400" smtClean="0"/>
              <a:pPr eaLnBrk="1" hangingPunct="1">
                <a:spcBef>
                  <a:spcPct val="0"/>
                </a:spcBef>
                <a:buFontTx/>
                <a:buNone/>
              </a:pPr>
              <a:t>18</a:t>
            </a:fld>
            <a:endParaRPr lang="en-US" altLang="en-US" sz="1400" smtClean="0"/>
          </a:p>
        </p:txBody>
      </p:sp>
    </p:spTree>
    <p:extLst>
      <p:ext uri="{BB962C8B-B14F-4D97-AF65-F5344CB8AC3E}">
        <p14:creationId xmlns:p14="http://schemas.microsoft.com/office/powerpoint/2010/main" val="1750342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9"/>
          <p:cNvSpPr>
            <a:spLocks noGrp="1" noChangeArrowheads="1"/>
          </p:cNvSpPr>
          <p:nvPr>
            <p:ph type="title"/>
          </p:nvPr>
        </p:nvSpPr>
        <p:spPr>
          <a:xfrm>
            <a:off x="457200" y="228600"/>
            <a:ext cx="8305800" cy="990600"/>
          </a:xfrm>
          <a:noFill/>
        </p:spPr>
        <p:txBody>
          <a:bodyPr>
            <a:normAutofit fontScale="90000"/>
          </a:bodyPr>
          <a:lstStyle/>
          <a:p>
            <a:pPr eaLnBrk="1" hangingPunct="1"/>
            <a:r>
              <a:rPr lang="en-US" altLang="en-US" sz="3600" smtClean="0">
                <a:solidFill>
                  <a:srgbClr val="CC0000"/>
                </a:solidFill>
              </a:rPr>
              <a:t>SIMPLE GLOBAL RADIATIVE EQUILIBRIUM MODEL</a:t>
            </a:r>
          </a:p>
        </p:txBody>
      </p:sp>
      <p:sp>
        <p:nvSpPr>
          <p:cNvPr id="44035" name="Rectangle 10"/>
          <p:cNvSpPr>
            <a:spLocks noGrp="1" noChangeArrowheads="1"/>
          </p:cNvSpPr>
          <p:nvPr>
            <p:ph type="body" sz="half" idx="1"/>
          </p:nvPr>
        </p:nvSpPr>
        <p:spPr>
          <a:xfrm>
            <a:off x="4876800" y="1295400"/>
            <a:ext cx="4267200" cy="5791200"/>
          </a:xfrm>
        </p:spPr>
        <p:txBody>
          <a:bodyPr/>
          <a:lstStyle/>
          <a:p>
            <a:pPr marL="0" indent="0" eaLnBrk="1" hangingPunct="1">
              <a:buFontTx/>
              <a:buNone/>
              <a:defRPr/>
            </a:pPr>
            <a:r>
              <a:rPr lang="en-US" sz="2800" dirty="0" smtClean="0">
                <a:solidFill>
                  <a:srgbClr val="333399"/>
                </a:solidFill>
              </a:rPr>
              <a:t>Can evaluate the global </a:t>
            </a:r>
            <a:r>
              <a:rPr lang="en-US" sz="2800" dirty="0" err="1" smtClean="0">
                <a:solidFill>
                  <a:srgbClr val="333399"/>
                </a:solidFill>
              </a:rPr>
              <a:t>radiative</a:t>
            </a:r>
            <a:r>
              <a:rPr lang="en-US" sz="2800" dirty="0" smtClean="0">
                <a:solidFill>
                  <a:srgbClr val="333399"/>
                </a:solidFill>
              </a:rPr>
              <a:t> equilibrium temperature from the balance of the incoming solar flux and outgoing thermal infrared flux</a:t>
            </a:r>
            <a:r>
              <a:rPr lang="en-US" sz="2400" dirty="0" smtClean="0">
                <a:solidFill>
                  <a:srgbClr val="333399"/>
                </a:solidFill>
              </a:rPr>
              <a:t>:</a:t>
            </a:r>
          </a:p>
          <a:p>
            <a:pPr eaLnBrk="1" hangingPunct="1">
              <a:defRPr/>
            </a:pPr>
            <a:endParaRPr lang="en-US" sz="2400" dirty="0" smtClean="0"/>
          </a:p>
          <a:p>
            <a:pPr eaLnBrk="1" hangingPunct="1">
              <a:buFontTx/>
              <a:buNone/>
              <a:defRPr/>
            </a:pPr>
            <a:r>
              <a:rPr lang="en-US" sz="2400" dirty="0" smtClean="0"/>
              <a:t>R = Global Albedo  </a:t>
            </a:r>
          </a:p>
          <a:p>
            <a:pPr eaLnBrk="1" hangingPunct="1">
              <a:buFontTx/>
              <a:buNone/>
              <a:defRPr/>
            </a:pPr>
            <a:r>
              <a:rPr lang="en-US" sz="2400" dirty="0" smtClean="0"/>
              <a:t>S	=Solar Constant</a:t>
            </a:r>
          </a:p>
          <a:p>
            <a:pPr eaLnBrk="1" hangingPunct="1">
              <a:buFontTx/>
              <a:buNone/>
              <a:defRPr/>
            </a:pPr>
            <a:r>
              <a:rPr lang="en-US" sz="2400" dirty="0" smtClean="0"/>
              <a:t>a      =	Radius of the Earth</a:t>
            </a:r>
          </a:p>
          <a:p>
            <a:pPr eaLnBrk="1" hangingPunct="1">
              <a:buFontTx/>
              <a:buNone/>
              <a:defRPr/>
            </a:pPr>
            <a:r>
              <a:rPr lang="en-US" sz="2400" dirty="0" smtClean="0"/>
              <a:t>T      =	Temperature</a:t>
            </a:r>
          </a:p>
          <a:p>
            <a:pPr eaLnBrk="1" hangingPunct="1">
              <a:buFontTx/>
              <a:buNone/>
              <a:defRPr/>
            </a:pPr>
            <a:r>
              <a:rPr lang="en-US" sz="2400" dirty="0" smtClean="0"/>
              <a:t> </a:t>
            </a:r>
            <a:r>
              <a:rPr lang="el-GR" sz="2400" dirty="0" smtClean="0">
                <a:cs typeface="Arial" charset="0"/>
              </a:rPr>
              <a:t>σ</a:t>
            </a:r>
            <a:r>
              <a:rPr lang="en-US" sz="2400" dirty="0" smtClean="0"/>
              <a:t>=	Stephan-</a:t>
            </a:r>
            <a:r>
              <a:rPr lang="en-US" sz="2400" dirty="0" err="1" smtClean="0"/>
              <a:t>Boltzman</a:t>
            </a:r>
            <a:r>
              <a:rPr lang="en-US" sz="2400" dirty="0" smtClean="0"/>
              <a:t> 		Constant</a:t>
            </a:r>
          </a:p>
          <a:p>
            <a:pPr eaLnBrk="1" hangingPunct="1">
              <a:lnSpc>
                <a:spcPct val="80000"/>
              </a:lnSpc>
              <a:buFontTx/>
              <a:buNone/>
              <a:defRPr/>
            </a:pPr>
            <a:endParaRPr lang="en-US" sz="2400" b="1" dirty="0" smtClean="0"/>
          </a:p>
        </p:txBody>
      </p:sp>
      <p:sp>
        <p:nvSpPr>
          <p:cNvPr id="56324" name="Rectangle 11"/>
          <p:cNvSpPr>
            <a:spLocks noChangeArrowheads="1"/>
          </p:cNvSpPr>
          <p:nvPr/>
        </p:nvSpPr>
        <p:spPr bwMode="auto">
          <a:xfrm>
            <a:off x="19050" y="1676400"/>
            <a:ext cx="4171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a:solidFill>
                  <a:srgbClr val="333399"/>
                </a:solidFill>
              </a:rPr>
              <a:t>Over a long period of time  the energy absorbed and emitted  balance each other so that equilibrium temperature is maintained.  </a:t>
            </a:r>
          </a:p>
        </p:txBody>
      </p:sp>
      <p:sp>
        <p:nvSpPr>
          <p:cNvPr id="5632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632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8E2A633-A9BD-49D7-8D67-1299275509E3}" type="slidenum">
              <a:rPr lang="en-US" altLang="en-US" sz="1400" smtClean="0"/>
              <a:pPr eaLnBrk="1" hangingPunct="1">
                <a:spcBef>
                  <a:spcPct val="0"/>
                </a:spcBef>
                <a:buFontTx/>
                <a:buNone/>
              </a:pPr>
              <a:t>19</a:t>
            </a:fld>
            <a:endParaRPr lang="en-US" altLang="en-US" sz="1400" smtClean="0"/>
          </a:p>
        </p:txBody>
      </p:sp>
    </p:spTree>
    <p:extLst>
      <p:ext uri="{BB962C8B-B14F-4D97-AF65-F5344CB8AC3E}">
        <p14:creationId xmlns:p14="http://schemas.microsoft.com/office/powerpoint/2010/main" val="365524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638" y="1219200"/>
            <a:ext cx="655796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2"/>
          <p:cNvSpPr txBox="1">
            <a:spLocks noChangeArrowheads="1"/>
          </p:cNvSpPr>
          <p:nvPr/>
        </p:nvSpPr>
        <p:spPr bwMode="auto">
          <a:xfrm>
            <a:off x="228600" y="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a:solidFill>
                  <a:srgbClr val="C00000"/>
                </a:solidFill>
              </a:rPr>
              <a:t>Annual Average Surface Downward Shortwave</a:t>
            </a:r>
          </a:p>
        </p:txBody>
      </p:sp>
      <p:sp>
        <p:nvSpPr>
          <p:cNvPr id="38916" name="TextBox 3"/>
          <p:cNvSpPr txBox="1">
            <a:spLocks noChangeArrowheads="1"/>
          </p:cNvSpPr>
          <p:nvPr/>
        </p:nvSpPr>
        <p:spPr bwMode="auto">
          <a:xfrm>
            <a:off x="0" y="1143000"/>
            <a:ext cx="2590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a:solidFill>
                  <a:srgbClr val="002060"/>
                </a:solidFill>
              </a:rPr>
              <a:t>Top of atm: ~1400W/m</a:t>
            </a:r>
            <a:r>
              <a:rPr lang="en-US" altLang="en-US" baseline="30000">
                <a:solidFill>
                  <a:srgbClr val="002060"/>
                </a:solidFill>
              </a:rPr>
              <a:t>2</a:t>
            </a:r>
          </a:p>
          <a:p>
            <a:pPr algn="ctr" eaLnBrk="1" hangingPunct="1">
              <a:spcBef>
                <a:spcPct val="0"/>
              </a:spcBef>
              <a:buFontTx/>
              <a:buNone/>
            </a:pPr>
            <a:r>
              <a:rPr lang="en-US" altLang="en-US">
                <a:solidFill>
                  <a:srgbClr val="002060"/>
                </a:solidFill>
              </a:rPr>
              <a:t>Albedo effect: 700W/m </a:t>
            </a:r>
            <a:r>
              <a:rPr lang="en-US" altLang="en-US" baseline="30000">
                <a:solidFill>
                  <a:srgbClr val="002060"/>
                </a:solidFill>
              </a:rPr>
              <a:t>2</a:t>
            </a:r>
          </a:p>
          <a:p>
            <a:pPr algn="ctr" eaLnBrk="1" hangingPunct="1">
              <a:spcBef>
                <a:spcPct val="0"/>
              </a:spcBef>
              <a:buFontTx/>
              <a:buNone/>
            </a:pPr>
            <a:r>
              <a:rPr lang="en-US" altLang="en-US">
                <a:solidFill>
                  <a:srgbClr val="002060"/>
                </a:solidFill>
              </a:rPr>
              <a:t>Due to day/night cycle:</a:t>
            </a:r>
          </a:p>
          <a:p>
            <a:pPr algn="ctr" eaLnBrk="1" hangingPunct="1">
              <a:spcBef>
                <a:spcPct val="0"/>
              </a:spcBef>
              <a:buFontTx/>
              <a:buNone/>
            </a:pPr>
            <a:r>
              <a:rPr lang="en-US" altLang="en-US">
                <a:solidFill>
                  <a:srgbClr val="002060"/>
                </a:solidFill>
              </a:rPr>
              <a:t>350W/m</a:t>
            </a:r>
            <a:r>
              <a:rPr lang="en-US" altLang="en-US" baseline="30000">
                <a:solidFill>
                  <a:srgbClr val="002060"/>
                </a:solidFill>
              </a:rPr>
              <a:t>2 </a:t>
            </a:r>
          </a:p>
          <a:p>
            <a:pPr algn="ctr" eaLnBrk="1" hangingPunct="1">
              <a:spcBef>
                <a:spcPct val="0"/>
              </a:spcBef>
              <a:buFontTx/>
              <a:buNone/>
            </a:pPr>
            <a:endParaRPr lang="en-US" altLang="en-US" baseline="30000">
              <a:solidFill>
                <a:srgbClr val="002060"/>
              </a:solidFill>
            </a:endParaRPr>
          </a:p>
          <a:p>
            <a:pPr algn="ctr" eaLnBrk="1" hangingPunct="1">
              <a:spcBef>
                <a:spcPct val="0"/>
              </a:spcBef>
              <a:buFontTx/>
              <a:buNone/>
            </a:pPr>
            <a:r>
              <a:rPr lang="en-US" altLang="en-US" baseline="30000">
                <a:solidFill>
                  <a:srgbClr val="002060"/>
                </a:solidFill>
              </a:rPr>
              <a:t>average per day</a:t>
            </a:r>
          </a:p>
        </p:txBody>
      </p:sp>
      <p:sp>
        <p:nvSpPr>
          <p:cNvPr id="389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81E7805-7B89-4020-A248-46677F0F9409}" type="slidenum">
              <a:rPr lang="en-US" altLang="en-US" sz="1400" smtClean="0"/>
              <a:pPr eaLnBrk="1" hangingPunct="1">
                <a:spcBef>
                  <a:spcPct val="0"/>
                </a:spcBef>
                <a:buFontTx/>
                <a:buNone/>
              </a:pPr>
              <a:t>2</a:t>
            </a:fld>
            <a:endParaRPr lang="en-US" altLang="en-US" sz="1400" smtClean="0"/>
          </a:p>
        </p:txBody>
      </p:sp>
    </p:spTree>
    <p:extLst>
      <p:ext uri="{BB962C8B-B14F-4D97-AF65-F5344CB8AC3E}">
        <p14:creationId xmlns:p14="http://schemas.microsoft.com/office/powerpoint/2010/main" val="2776857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381000" y="152400"/>
            <a:ext cx="8229600" cy="5745163"/>
          </a:xfrm>
        </p:spPr>
        <p:txBody>
          <a:bodyPr/>
          <a:lstStyle/>
          <a:p>
            <a:pPr eaLnBrk="1" hangingPunct="1">
              <a:lnSpc>
                <a:spcPct val="90000"/>
              </a:lnSpc>
              <a:defRPr/>
            </a:pPr>
            <a:r>
              <a:rPr lang="en-US" dirty="0" smtClean="0">
                <a:solidFill>
                  <a:srgbClr val="C00000"/>
                </a:solidFill>
              </a:rPr>
              <a:t>Stefan-Boltzmann Law  </a:t>
            </a:r>
            <a:r>
              <a:rPr lang="en-US" dirty="0" smtClean="0">
                <a:solidFill>
                  <a:srgbClr val="0000FF"/>
                </a:solidFill>
              </a:rPr>
              <a:t>states that  total energy per square meter per second that is emitted by an object is related to the fourth power of its Kelvin temperature: </a:t>
            </a:r>
            <a:r>
              <a:rPr lang="en-US" dirty="0" smtClean="0">
                <a:solidFill>
                  <a:srgbClr val="CC0000"/>
                </a:solidFill>
              </a:rPr>
              <a:t>E=</a:t>
            </a:r>
            <a:r>
              <a:rPr lang="el-GR" dirty="0" smtClean="0">
                <a:solidFill>
                  <a:srgbClr val="CC0000"/>
                </a:solidFill>
              </a:rPr>
              <a:t>σ</a:t>
            </a:r>
            <a:r>
              <a:rPr lang="en-US" dirty="0" smtClean="0">
                <a:solidFill>
                  <a:srgbClr val="CC0000"/>
                </a:solidFill>
              </a:rPr>
              <a:t>T</a:t>
            </a:r>
            <a:r>
              <a:rPr lang="en-US" baseline="30000" dirty="0" smtClean="0">
                <a:solidFill>
                  <a:srgbClr val="CC0000"/>
                </a:solidFill>
              </a:rPr>
              <a:t>4</a:t>
            </a:r>
            <a:endParaRPr lang="en-US" dirty="0" smtClean="0">
              <a:solidFill>
                <a:srgbClr val="CC0000"/>
              </a:solidFill>
            </a:endParaRPr>
          </a:p>
          <a:p>
            <a:pPr marL="0" indent="0" eaLnBrk="1" hangingPunct="1">
              <a:lnSpc>
                <a:spcPct val="90000"/>
              </a:lnSpc>
              <a:buFontTx/>
              <a:buNone/>
              <a:defRPr/>
            </a:pPr>
            <a:r>
              <a:rPr lang="en-US" dirty="0" smtClean="0"/>
              <a:t>From earth emitted:</a:t>
            </a:r>
          </a:p>
          <a:p>
            <a:pPr marL="0" indent="0" algn="ctr" eaLnBrk="1" hangingPunct="1">
              <a:lnSpc>
                <a:spcPct val="90000"/>
              </a:lnSpc>
              <a:buFontTx/>
              <a:buNone/>
              <a:defRPr/>
            </a:pPr>
            <a:r>
              <a:rPr lang="en-US" dirty="0" smtClean="0"/>
              <a:t> </a:t>
            </a:r>
            <a:r>
              <a:rPr lang="en-US" dirty="0" smtClean="0">
                <a:solidFill>
                  <a:srgbClr val="CC0000"/>
                </a:solidFill>
              </a:rPr>
              <a:t>E=</a:t>
            </a:r>
            <a:r>
              <a:rPr lang="el-GR" dirty="0" smtClean="0">
                <a:solidFill>
                  <a:srgbClr val="CC0000"/>
                </a:solidFill>
              </a:rPr>
              <a:t>σ</a:t>
            </a:r>
            <a:r>
              <a:rPr lang="en-US" dirty="0" smtClean="0">
                <a:solidFill>
                  <a:srgbClr val="CC0000"/>
                </a:solidFill>
              </a:rPr>
              <a:t>T</a:t>
            </a:r>
            <a:r>
              <a:rPr lang="en-US" baseline="30000" dirty="0" smtClean="0">
                <a:solidFill>
                  <a:srgbClr val="CC0000"/>
                </a:solidFill>
              </a:rPr>
              <a:t>4 </a:t>
            </a:r>
            <a:r>
              <a:rPr lang="en-US" dirty="0" smtClean="0">
                <a:solidFill>
                  <a:srgbClr val="CC0000"/>
                </a:solidFill>
              </a:rPr>
              <a:t>x </a:t>
            </a:r>
            <a:r>
              <a:rPr lang="en-US" dirty="0" smtClean="0"/>
              <a:t>area of earth=</a:t>
            </a:r>
            <a:r>
              <a:rPr lang="en-US" dirty="0" smtClean="0">
                <a:solidFill>
                  <a:srgbClr val="CC0000"/>
                </a:solidFill>
              </a:rPr>
              <a:t> E=</a:t>
            </a:r>
            <a:r>
              <a:rPr lang="el-GR" dirty="0" smtClean="0">
                <a:solidFill>
                  <a:srgbClr val="CC0000"/>
                </a:solidFill>
              </a:rPr>
              <a:t>σ</a:t>
            </a:r>
            <a:r>
              <a:rPr lang="en-US" dirty="0" smtClean="0">
                <a:solidFill>
                  <a:srgbClr val="CC0000"/>
                </a:solidFill>
              </a:rPr>
              <a:t>T</a:t>
            </a:r>
            <a:r>
              <a:rPr lang="en-US" baseline="30000" dirty="0" smtClean="0">
                <a:solidFill>
                  <a:srgbClr val="CC0000"/>
                </a:solidFill>
              </a:rPr>
              <a:t>4 </a:t>
            </a:r>
            <a:r>
              <a:rPr lang="en-US" dirty="0" smtClean="0">
                <a:solidFill>
                  <a:srgbClr val="CC0000"/>
                </a:solidFill>
              </a:rPr>
              <a:t>x 4</a:t>
            </a:r>
            <a:r>
              <a:rPr lang="el-GR" dirty="0" smtClean="0">
                <a:solidFill>
                  <a:srgbClr val="CC0000"/>
                </a:solidFill>
              </a:rPr>
              <a:t>π</a:t>
            </a:r>
            <a:r>
              <a:rPr lang="en-US" dirty="0" smtClean="0">
                <a:solidFill>
                  <a:srgbClr val="CC0000"/>
                </a:solidFill>
              </a:rPr>
              <a:t>r</a:t>
            </a:r>
            <a:r>
              <a:rPr lang="en-US" baseline="30000" dirty="0" smtClean="0">
                <a:solidFill>
                  <a:srgbClr val="CC0000"/>
                </a:solidFill>
              </a:rPr>
              <a:t>2</a:t>
            </a:r>
            <a:endParaRPr lang="en-US" baseline="30000" dirty="0" smtClean="0"/>
          </a:p>
          <a:p>
            <a:pPr marL="0" indent="0" eaLnBrk="1" hangingPunct="1">
              <a:lnSpc>
                <a:spcPct val="90000"/>
              </a:lnSpc>
              <a:buFontTx/>
              <a:buNone/>
              <a:defRPr/>
            </a:pPr>
            <a:r>
              <a:rPr lang="en-US" dirty="0" smtClean="0"/>
              <a:t>We can derive the equilibrium temperature T</a:t>
            </a:r>
            <a:r>
              <a:rPr lang="en-US" baseline="-25000" dirty="0" smtClean="0"/>
              <a:t>E</a:t>
            </a:r>
            <a:r>
              <a:rPr lang="en-US" dirty="0" smtClean="0"/>
              <a:t> of Earth by requiring a balance between incoming solar (SW) and outgoing </a:t>
            </a:r>
            <a:r>
              <a:rPr lang="en-US" dirty="0" err="1" smtClean="0"/>
              <a:t>longwave</a:t>
            </a:r>
            <a:r>
              <a:rPr lang="en-US" dirty="0" smtClean="0"/>
              <a:t>  (LW) radiation.</a:t>
            </a:r>
          </a:p>
          <a:p>
            <a:pPr marL="0" indent="0" eaLnBrk="1" hangingPunct="1">
              <a:lnSpc>
                <a:spcPct val="90000"/>
              </a:lnSpc>
              <a:buFontTx/>
              <a:buNone/>
              <a:defRPr/>
            </a:pPr>
            <a:endParaRPr lang="en-US" dirty="0" smtClean="0"/>
          </a:p>
        </p:txBody>
      </p:sp>
      <p:sp>
        <p:nvSpPr>
          <p:cNvPr id="5734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D2B9CAF-12CA-403B-B765-1BAFD3434CA1}" type="slidenum">
              <a:rPr lang="en-US" altLang="en-US" sz="1400" smtClean="0"/>
              <a:pPr eaLnBrk="1" hangingPunct="1">
                <a:spcBef>
                  <a:spcPct val="0"/>
                </a:spcBef>
                <a:buFontTx/>
                <a:buNone/>
              </a:pPr>
              <a:t>20</a:t>
            </a:fld>
            <a:endParaRPr lang="en-US" altLang="en-US" sz="1400" smtClean="0"/>
          </a:p>
        </p:txBody>
      </p:sp>
    </p:spTree>
    <p:extLst>
      <p:ext uri="{BB962C8B-B14F-4D97-AF65-F5344CB8AC3E}">
        <p14:creationId xmlns:p14="http://schemas.microsoft.com/office/powerpoint/2010/main" val="4041602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F3369FA-C795-44F1-9B31-7784B81F963F}" type="slidenum">
              <a:rPr lang="en-US" altLang="en-US" sz="1400" smtClean="0"/>
              <a:pPr eaLnBrk="1" hangingPunct="1">
                <a:spcBef>
                  <a:spcPct val="0"/>
                </a:spcBef>
                <a:buFontTx/>
                <a:buNone/>
              </a:pPr>
              <a:t>21</a:t>
            </a:fld>
            <a:endParaRPr lang="en-US" altLang="en-US" sz="1400" smtClean="0"/>
          </a:p>
        </p:txBody>
      </p:sp>
      <p:pic>
        <p:nvPicPr>
          <p:cNvPr id="58371" name="Picture 5"/>
          <p:cNvPicPr>
            <a:picLocks noChangeAspect="1" noChangeArrowheads="1"/>
          </p:cNvPicPr>
          <p:nvPr/>
        </p:nvPicPr>
        <p:blipFill>
          <a:blip r:embed="rId2">
            <a:extLst>
              <a:ext uri="{28A0092B-C50C-407E-A947-70E740481C1C}">
                <a14:useLocalDpi xmlns:a14="http://schemas.microsoft.com/office/drawing/2010/main" val="0"/>
              </a:ext>
            </a:extLst>
          </a:blip>
          <a:srcRect l="17754" t="33270" r="62032" b="41252"/>
          <a:stretch>
            <a:fillRect/>
          </a:stretch>
        </p:blipFill>
        <p:spPr bwMode="auto">
          <a:xfrm>
            <a:off x="1257300" y="3810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6"/>
          <p:cNvSpPr>
            <a:spLocks noChangeArrowheads="1"/>
          </p:cNvSpPr>
          <p:nvPr/>
        </p:nvSpPr>
        <p:spPr bwMode="auto">
          <a:xfrm>
            <a:off x="1257300" y="4894263"/>
            <a:ext cx="6781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solidFill>
                  <a:srgbClr val="C00000"/>
                </a:solidFill>
              </a:rPr>
              <a:t>Relationship between incoming solar radiation and outgoing thermal infrared radiation for a spherical object.</a:t>
            </a:r>
          </a:p>
        </p:txBody>
      </p:sp>
    </p:spTree>
    <p:extLst>
      <p:ext uri="{BB962C8B-B14F-4D97-AF65-F5344CB8AC3E}">
        <p14:creationId xmlns:p14="http://schemas.microsoft.com/office/powerpoint/2010/main" val="4108766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7"/>
          <p:cNvSpPr>
            <a:spLocks noGrp="1"/>
          </p:cNvSpPr>
          <p:nvPr>
            <p:ph idx="1"/>
          </p:nvPr>
        </p:nvSpPr>
        <p:spPr>
          <a:xfrm>
            <a:off x="228600" y="304800"/>
            <a:ext cx="8610600" cy="6553200"/>
          </a:xfrm>
        </p:spPr>
        <p:txBody>
          <a:bodyPr/>
          <a:lstStyle/>
          <a:p>
            <a:pPr marL="0" indent="0">
              <a:buFontTx/>
              <a:buNone/>
            </a:pPr>
            <a:r>
              <a:rPr lang="en-US" altLang="en-US" smtClean="0">
                <a:solidFill>
                  <a:srgbClr val="000066"/>
                </a:solidFill>
              </a:rPr>
              <a:t>The SW is given by the area of the shadow of the object (i.e., its cross-sectional area) times the solar flux: </a:t>
            </a:r>
          </a:p>
          <a:p>
            <a:pPr marL="0" indent="0">
              <a:buFontTx/>
              <a:buNone/>
            </a:pPr>
            <a:r>
              <a:rPr lang="en-US" altLang="en-US" smtClean="0">
                <a:solidFill>
                  <a:srgbClr val="000066"/>
                </a:solidFill>
                <a:cs typeface="Arial" charset="0"/>
              </a:rPr>
              <a:t>			</a:t>
            </a:r>
            <a:r>
              <a:rPr lang="el-GR" altLang="en-US" smtClean="0">
                <a:solidFill>
                  <a:srgbClr val="000066"/>
                </a:solidFill>
                <a:cs typeface="Arial" charset="0"/>
              </a:rPr>
              <a:t>π</a:t>
            </a:r>
            <a:r>
              <a:rPr lang="en-US" altLang="en-US" smtClean="0">
                <a:solidFill>
                  <a:srgbClr val="000066"/>
                </a:solidFill>
              </a:rPr>
              <a:t>R</a:t>
            </a:r>
            <a:r>
              <a:rPr lang="en-US" altLang="en-US" baseline="30000" smtClean="0">
                <a:solidFill>
                  <a:srgbClr val="000066"/>
                </a:solidFill>
              </a:rPr>
              <a:t>2 </a:t>
            </a:r>
            <a:r>
              <a:rPr lang="en-US" altLang="en-US" smtClean="0">
                <a:solidFill>
                  <a:srgbClr val="000066"/>
                </a:solidFill>
              </a:rPr>
              <a:t>S</a:t>
            </a:r>
            <a:r>
              <a:rPr lang="en-US" altLang="en-US" baseline="-25000" smtClean="0">
                <a:solidFill>
                  <a:srgbClr val="000066"/>
                </a:solidFill>
              </a:rPr>
              <a:t>0</a:t>
            </a:r>
            <a:endParaRPr lang="en-US" altLang="en-US" smtClean="0">
              <a:solidFill>
                <a:srgbClr val="000066"/>
              </a:solidFill>
            </a:endParaRPr>
          </a:p>
          <a:p>
            <a:pPr marL="0" indent="0">
              <a:buFontTx/>
              <a:buNone/>
            </a:pPr>
            <a:r>
              <a:rPr lang="en-US" altLang="en-US" smtClean="0">
                <a:solidFill>
                  <a:srgbClr val="000066"/>
                </a:solidFill>
              </a:rPr>
              <a:t>Part of the incoming SW is reflected back . If the albedo (capacity to reflect) is A:</a:t>
            </a:r>
          </a:p>
          <a:p>
            <a:pPr marL="0" indent="0">
              <a:buFontTx/>
              <a:buNone/>
            </a:pPr>
            <a:r>
              <a:rPr lang="en-US" altLang="en-US" smtClean="0">
                <a:solidFill>
                  <a:srgbClr val="000066"/>
                </a:solidFill>
              </a:rPr>
              <a:t>Reflected part is: </a:t>
            </a:r>
            <a:r>
              <a:rPr lang="el-GR" altLang="en-US" smtClean="0">
                <a:solidFill>
                  <a:srgbClr val="000066"/>
                </a:solidFill>
                <a:cs typeface="Arial" charset="0"/>
              </a:rPr>
              <a:t>π</a:t>
            </a:r>
            <a:r>
              <a:rPr lang="en-US" altLang="en-US" smtClean="0">
                <a:solidFill>
                  <a:srgbClr val="000066"/>
                </a:solidFill>
              </a:rPr>
              <a:t>R</a:t>
            </a:r>
            <a:r>
              <a:rPr lang="en-US" altLang="en-US" baseline="30000" smtClean="0">
                <a:solidFill>
                  <a:srgbClr val="000066"/>
                </a:solidFill>
              </a:rPr>
              <a:t>2 </a:t>
            </a:r>
            <a:r>
              <a:rPr lang="en-US" altLang="en-US" smtClean="0">
                <a:solidFill>
                  <a:srgbClr val="000066"/>
                </a:solidFill>
              </a:rPr>
              <a:t>S</a:t>
            </a:r>
            <a:r>
              <a:rPr lang="en-US" altLang="en-US" baseline="-25000" smtClean="0">
                <a:solidFill>
                  <a:srgbClr val="000066"/>
                </a:solidFill>
              </a:rPr>
              <a:t>0</a:t>
            </a:r>
            <a:r>
              <a:rPr lang="en-US" altLang="en-US" smtClean="0">
                <a:solidFill>
                  <a:srgbClr val="000066"/>
                </a:solidFill>
              </a:rPr>
              <a:t> xA</a:t>
            </a:r>
          </a:p>
          <a:p>
            <a:pPr marL="0" indent="0">
              <a:buFontTx/>
              <a:buNone/>
            </a:pPr>
            <a:r>
              <a:rPr lang="en-US" altLang="en-US" smtClean="0">
                <a:solidFill>
                  <a:srgbClr val="000066"/>
                </a:solidFill>
              </a:rPr>
              <a:t>We subtract what comes down and what goes back:</a:t>
            </a:r>
          </a:p>
          <a:p>
            <a:pPr marL="0" indent="0">
              <a:buFontTx/>
              <a:buNone/>
            </a:pPr>
            <a:r>
              <a:rPr lang="en-US" altLang="en-US" smtClean="0">
                <a:solidFill>
                  <a:srgbClr val="333399"/>
                </a:solidFill>
                <a:cs typeface="Arial" charset="0"/>
              </a:rPr>
              <a:t>		</a:t>
            </a:r>
            <a:r>
              <a:rPr lang="el-GR" altLang="en-US" smtClean="0">
                <a:solidFill>
                  <a:srgbClr val="333399"/>
                </a:solidFill>
                <a:cs typeface="Arial" charset="0"/>
              </a:rPr>
              <a:t>π</a:t>
            </a:r>
            <a:r>
              <a:rPr lang="en-US" altLang="en-US" smtClean="0">
                <a:solidFill>
                  <a:srgbClr val="333399"/>
                </a:solidFill>
              </a:rPr>
              <a:t>R</a:t>
            </a:r>
            <a:r>
              <a:rPr lang="en-US" altLang="en-US" baseline="30000" smtClean="0">
                <a:solidFill>
                  <a:srgbClr val="333399"/>
                </a:solidFill>
              </a:rPr>
              <a:t>2 </a:t>
            </a:r>
            <a:r>
              <a:rPr lang="en-US" altLang="en-US" smtClean="0">
                <a:solidFill>
                  <a:srgbClr val="333399"/>
                </a:solidFill>
              </a:rPr>
              <a:t>S</a:t>
            </a:r>
            <a:r>
              <a:rPr lang="en-US" altLang="en-US" baseline="-25000" smtClean="0">
                <a:solidFill>
                  <a:srgbClr val="333399"/>
                </a:solidFill>
              </a:rPr>
              <a:t>0</a:t>
            </a:r>
            <a:r>
              <a:rPr lang="en-US" altLang="en-US" smtClean="0">
                <a:solidFill>
                  <a:srgbClr val="333399"/>
                </a:solidFill>
              </a:rPr>
              <a:t>-</a:t>
            </a:r>
            <a:r>
              <a:rPr lang="el-GR" altLang="en-US" smtClean="0">
                <a:solidFill>
                  <a:srgbClr val="333399"/>
                </a:solidFill>
                <a:cs typeface="Arial" charset="0"/>
              </a:rPr>
              <a:t>π</a:t>
            </a:r>
            <a:r>
              <a:rPr lang="en-US" altLang="en-US" smtClean="0">
                <a:solidFill>
                  <a:srgbClr val="333399"/>
                </a:solidFill>
              </a:rPr>
              <a:t>R</a:t>
            </a:r>
            <a:r>
              <a:rPr lang="en-US" altLang="en-US" baseline="30000" smtClean="0">
                <a:solidFill>
                  <a:srgbClr val="333399"/>
                </a:solidFill>
              </a:rPr>
              <a:t>2 </a:t>
            </a:r>
            <a:r>
              <a:rPr lang="en-US" altLang="en-US" smtClean="0">
                <a:solidFill>
                  <a:srgbClr val="333399"/>
                </a:solidFill>
              </a:rPr>
              <a:t>S</a:t>
            </a:r>
            <a:r>
              <a:rPr lang="en-US" altLang="en-US" baseline="-25000" smtClean="0">
                <a:solidFill>
                  <a:srgbClr val="333399"/>
                </a:solidFill>
              </a:rPr>
              <a:t>0</a:t>
            </a:r>
            <a:r>
              <a:rPr lang="en-US" altLang="en-US" smtClean="0">
                <a:solidFill>
                  <a:srgbClr val="333399"/>
                </a:solidFill>
              </a:rPr>
              <a:t>xA=</a:t>
            </a:r>
            <a:r>
              <a:rPr lang="el-GR" altLang="en-US" smtClean="0">
                <a:solidFill>
                  <a:srgbClr val="333399"/>
                </a:solidFill>
                <a:cs typeface="Arial" charset="0"/>
              </a:rPr>
              <a:t>π</a:t>
            </a:r>
            <a:r>
              <a:rPr lang="en-US" altLang="en-US" smtClean="0">
                <a:solidFill>
                  <a:srgbClr val="333399"/>
                </a:solidFill>
              </a:rPr>
              <a:t>R</a:t>
            </a:r>
            <a:r>
              <a:rPr lang="en-US" altLang="en-US" baseline="30000" smtClean="0">
                <a:solidFill>
                  <a:srgbClr val="333399"/>
                </a:solidFill>
              </a:rPr>
              <a:t>2 </a:t>
            </a:r>
            <a:r>
              <a:rPr lang="en-US" altLang="en-US" smtClean="0">
                <a:solidFill>
                  <a:srgbClr val="333399"/>
                </a:solidFill>
              </a:rPr>
              <a:t>S</a:t>
            </a:r>
            <a:r>
              <a:rPr lang="en-US" altLang="en-US" baseline="-25000" smtClean="0">
                <a:solidFill>
                  <a:srgbClr val="333399"/>
                </a:solidFill>
              </a:rPr>
              <a:t>0</a:t>
            </a:r>
            <a:r>
              <a:rPr lang="en-US" altLang="en-US" smtClean="0">
                <a:solidFill>
                  <a:srgbClr val="333399"/>
                </a:solidFill>
              </a:rPr>
              <a:t>(1-A)</a:t>
            </a:r>
          </a:p>
          <a:p>
            <a:pPr marL="0" indent="0">
              <a:buFontTx/>
              <a:buNone/>
            </a:pPr>
            <a:endParaRPr lang="en-US" altLang="en-US" smtClean="0">
              <a:solidFill>
                <a:srgbClr val="333399"/>
              </a:solidFill>
            </a:endParaRPr>
          </a:p>
          <a:p>
            <a:pPr marL="0" indent="0">
              <a:buFontTx/>
              <a:buNone/>
            </a:pPr>
            <a:endParaRPr lang="en-US" altLang="en-US" smtClean="0">
              <a:solidFill>
                <a:srgbClr val="333399"/>
              </a:solidFill>
            </a:endParaRPr>
          </a:p>
          <a:p>
            <a:pPr marL="0" indent="0">
              <a:buFontTx/>
              <a:buNone/>
            </a:pPr>
            <a:endParaRPr lang="en-US" altLang="en-US" smtClean="0">
              <a:solidFill>
                <a:srgbClr val="000066"/>
              </a:solidFill>
            </a:endParaRPr>
          </a:p>
          <a:p>
            <a:pPr marL="0" indent="0">
              <a:buFontTx/>
              <a:buNone/>
            </a:pPr>
            <a:endParaRPr lang="en-US" altLang="en-US" smtClean="0">
              <a:solidFill>
                <a:srgbClr val="000066"/>
              </a:solidFill>
            </a:endParaRPr>
          </a:p>
        </p:txBody>
      </p:sp>
      <p:sp>
        <p:nvSpPr>
          <p:cNvPr id="5939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270E0CF-CD72-433A-BFCF-FFD11902BF2F}" type="slidenum">
              <a:rPr lang="en-US" altLang="en-US" sz="1400" smtClean="0"/>
              <a:pPr eaLnBrk="1" hangingPunct="1">
                <a:spcBef>
                  <a:spcPct val="0"/>
                </a:spcBef>
                <a:buFontTx/>
                <a:buNone/>
              </a:pPr>
              <a:t>22</a:t>
            </a:fld>
            <a:endParaRPr lang="en-US" altLang="en-US" sz="1400" smtClean="0"/>
          </a:p>
        </p:txBody>
      </p:sp>
    </p:spTree>
    <p:extLst>
      <p:ext uri="{BB962C8B-B14F-4D97-AF65-F5344CB8AC3E}">
        <p14:creationId xmlns:p14="http://schemas.microsoft.com/office/powerpoint/2010/main" val="1788509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F282C7B-8F9C-464E-A3F7-15B6112E9550}" type="slidenum">
              <a:rPr lang="en-US" altLang="en-US" sz="1400" smtClean="0"/>
              <a:pPr eaLnBrk="1" hangingPunct="1">
                <a:spcBef>
                  <a:spcPct val="0"/>
                </a:spcBef>
                <a:buFontTx/>
                <a:buNone/>
              </a:pPr>
              <a:t>23</a:t>
            </a:fld>
            <a:endParaRPr lang="en-US" altLang="en-US" sz="1400" smtClean="0"/>
          </a:p>
        </p:txBody>
      </p:sp>
      <p:sp>
        <p:nvSpPr>
          <p:cNvPr id="60419" name="Rectangle 4"/>
          <p:cNvSpPr>
            <a:spLocks noChangeArrowheads="1"/>
          </p:cNvSpPr>
          <p:nvPr/>
        </p:nvSpPr>
        <p:spPr bwMode="auto">
          <a:xfrm>
            <a:off x="533400" y="914400"/>
            <a:ext cx="8305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000066"/>
                </a:solidFill>
              </a:rPr>
              <a:t>The second is given by the Stefan-Boltzmann relationship times the surface area: </a:t>
            </a:r>
          </a:p>
          <a:p>
            <a:pPr eaLnBrk="1" hangingPunct="1">
              <a:spcBef>
                <a:spcPct val="0"/>
              </a:spcBef>
              <a:buFontTx/>
              <a:buNone/>
            </a:pPr>
            <a:endParaRPr lang="en-US" altLang="en-US" sz="1800">
              <a:solidFill>
                <a:srgbClr val="000066"/>
              </a:solidFill>
            </a:endParaRPr>
          </a:p>
        </p:txBody>
      </p:sp>
      <p:sp>
        <p:nvSpPr>
          <p:cNvPr id="60420" name="Rectangle 6"/>
          <p:cNvSpPr>
            <a:spLocks noChangeArrowheads="1"/>
          </p:cNvSpPr>
          <p:nvPr/>
        </p:nvSpPr>
        <p:spPr bwMode="auto">
          <a:xfrm>
            <a:off x="2743200" y="2209800"/>
            <a:ext cx="2743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l-GR" altLang="en-US" sz="2800">
                <a:solidFill>
                  <a:srgbClr val="CC0000"/>
                </a:solidFill>
              </a:rPr>
              <a:t>σ</a:t>
            </a:r>
            <a:r>
              <a:rPr lang="en-US" altLang="en-US" sz="2800">
                <a:solidFill>
                  <a:srgbClr val="CC0000"/>
                </a:solidFill>
              </a:rPr>
              <a:t>T</a:t>
            </a:r>
            <a:r>
              <a:rPr lang="en-US" altLang="en-US" sz="2800" baseline="30000">
                <a:solidFill>
                  <a:srgbClr val="CC0000"/>
                </a:solidFill>
              </a:rPr>
              <a:t>4 </a:t>
            </a:r>
            <a:r>
              <a:rPr lang="en-US" altLang="en-US" sz="2800">
                <a:solidFill>
                  <a:srgbClr val="CC0000"/>
                </a:solidFill>
              </a:rPr>
              <a:t>x 4</a:t>
            </a:r>
            <a:r>
              <a:rPr lang="el-GR" altLang="en-US" sz="2800">
                <a:solidFill>
                  <a:srgbClr val="CC0000"/>
                </a:solidFill>
              </a:rPr>
              <a:t>π</a:t>
            </a:r>
            <a:r>
              <a:rPr lang="en-US" altLang="en-US" sz="2800">
                <a:solidFill>
                  <a:srgbClr val="CC0000"/>
                </a:solidFill>
              </a:rPr>
              <a:t>r</a:t>
            </a:r>
            <a:r>
              <a:rPr lang="en-US" altLang="en-US" sz="2800" baseline="30000">
                <a:solidFill>
                  <a:srgbClr val="CC0000"/>
                </a:solidFill>
              </a:rPr>
              <a:t>2</a:t>
            </a:r>
            <a:endParaRPr lang="en-US" altLang="en-US" sz="2800" baseline="30000"/>
          </a:p>
        </p:txBody>
      </p:sp>
      <p:sp>
        <p:nvSpPr>
          <p:cNvPr id="60421" name="Rectangle 7"/>
          <p:cNvSpPr>
            <a:spLocks noChangeArrowheads="1"/>
          </p:cNvSpPr>
          <p:nvPr/>
        </p:nvSpPr>
        <p:spPr bwMode="auto">
          <a:xfrm>
            <a:off x="533400" y="3352800"/>
            <a:ext cx="75438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solidFill>
                  <a:srgbClr val="333399"/>
                </a:solidFill>
              </a:rPr>
              <a:t>4</a:t>
            </a:r>
            <a:r>
              <a:rPr lang="el-GR" altLang="en-US" sz="2800">
                <a:solidFill>
                  <a:srgbClr val="333399"/>
                </a:solidFill>
                <a:cs typeface="Arial" charset="0"/>
              </a:rPr>
              <a:t>π</a:t>
            </a:r>
            <a:r>
              <a:rPr lang="en-US" altLang="en-US" sz="2800">
                <a:solidFill>
                  <a:srgbClr val="333399"/>
                </a:solidFill>
              </a:rPr>
              <a:t>R</a:t>
            </a:r>
            <a:r>
              <a:rPr lang="en-US" altLang="en-US" sz="2800" baseline="30000">
                <a:solidFill>
                  <a:srgbClr val="333399"/>
                </a:solidFill>
              </a:rPr>
              <a:t>2</a:t>
            </a:r>
            <a:r>
              <a:rPr lang="el-GR" altLang="en-US" sz="2800">
                <a:solidFill>
                  <a:srgbClr val="333399"/>
                </a:solidFill>
              </a:rPr>
              <a:t>σ</a:t>
            </a:r>
            <a:r>
              <a:rPr lang="en-US" altLang="en-US" sz="2800">
                <a:solidFill>
                  <a:srgbClr val="333399"/>
                </a:solidFill>
              </a:rPr>
              <a:t>T</a:t>
            </a:r>
            <a:r>
              <a:rPr lang="en-US" altLang="en-US" sz="2800" baseline="30000">
                <a:solidFill>
                  <a:srgbClr val="333399"/>
                </a:solidFill>
              </a:rPr>
              <a:t>4 </a:t>
            </a:r>
            <a:r>
              <a:rPr lang="en-US" altLang="en-US" sz="2800">
                <a:solidFill>
                  <a:srgbClr val="333399"/>
                </a:solidFill>
              </a:rPr>
              <a:t> </a:t>
            </a:r>
            <a:r>
              <a:rPr lang="en-US" altLang="en-US" sz="2800" baseline="30000">
                <a:solidFill>
                  <a:srgbClr val="333399"/>
                </a:solidFill>
              </a:rPr>
              <a:t> = </a:t>
            </a:r>
            <a:r>
              <a:rPr lang="el-GR" altLang="en-US" sz="2800">
                <a:solidFill>
                  <a:srgbClr val="333399"/>
                </a:solidFill>
                <a:cs typeface="Arial" charset="0"/>
              </a:rPr>
              <a:t>π</a:t>
            </a:r>
            <a:r>
              <a:rPr lang="en-US" altLang="en-US" sz="2800">
                <a:solidFill>
                  <a:srgbClr val="333399"/>
                </a:solidFill>
              </a:rPr>
              <a:t>R</a:t>
            </a:r>
            <a:r>
              <a:rPr lang="en-US" altLang="en-US" sz="2800" baseline="30000">
                <a:solidFill>
                  <a:srgbClr val="333399"/>
                </a:solidFill>
              </a:rPr>
              <a:t>2 </a:t>
            </a:r>
            <a:r>
              <a:rPr lang="en-US" altLang="en-US" sz="2800">
                <a:solidFill>
                  <a:srgbClr val="333399"/>
                </a:solidFill>
              </a:rPr>
              <a:t>S</a:t>
            </a:r>
            <a:r>
              <a:rPr lang="en-US" altLang="en-US" sz="2800" baseline="-25000">
                <a:solidFill>
                  <a:srgbClr val="333399"/>
                </a:solidFill>
              </a:rPr>
              <a:t>0</a:t>
            </a:r>
            <a:r>
              <a:rPr lang="en-US" altLang="en-US" sz="2800">
                <a:solidFill>
                  <a:srgbClr val="333399"/>
                </a:solidFill>
              </a:rPr>
              <a:t>(1-A)</a:t>
            </a:r>
          </a:p>
          <a:p>
            <a:pPr eaLnBrk="1" hangingPunct="1">
              <a:spcBef>
                <a:spcPct val="0"/>
              </a:spcBef>
              <a:buFontTx/>
              <a:buNone/>
            </a:pPr>
            <a:endParaRPr lang="en-US" altLang="en-US" sz="1800">
              <a:solidFill>
                <a:srgbClr val="CC0000"/>
              </a:solidFill>
            </a:endParaRPr>
          </a:p>
          <a:p>
            <a:pPr eaLnBrk="1" hangingPunct="1">
              <a:spcBef>
                <a:spcPct val="0"/>
              </a:spcBef>
              <a:buFontTx/>
              <a:buNone/>
            </a:pPr>
            <a:r>
              <a:rPr lang="en-US" altLang="en-US" sz="2800">
                <a:solidFill>
                  <a:srgbClr val="CC0000"/>
                </a:solidFill>
              </a:rPr>
              <a:t>Solve for T:</a:t>
            </a:r>
          </a:p>
          <a:p>
            <a:pPr eaLnBrk="1" hangingPunct="1">
              <a:spcBef>
                <a:spcPct val="0"/>
              </a:spcBef>
              <a:buFontTx/>
              <a:buNone/>
            </a:pPr>
            <a:endParaRPr lang="en-US" altLang="en-US" sz="2800">
              <a:solidFill>
                <a:srgbClr val="CC0000"/>
              </a:solidFill>
            </a:endParaRPr>
          </a:p>
          <a:p>
            <a:pPr eaLnBrk="1" hangingPunct="1">
              <a:spcBef>
                <a:spcPct val="0"/>
              </a:spcBef>
              <a:buFontTx/>
              <a:buNone/>
            </a:pPr>
            <a:r>
              <a:rPr lang="en-US" altLang="en-US" sz="2800"/>
              <a:t>Average Temperature of Earth -18</a:t>
            </a:r>
            <a:r>
              <a:rPr lang="en-US" altLang="en-US" sz="2800" baseline="30000"/>
              <a:t>0</a:t>
            </a:r>
            <a:r>
              <a:rPr lang="en-US" altLang="en-US" sz="2800"/>
              <a:t> C</a:t>
            </a:r>
          </a:p>
        </p:txBody>
      </p:sp>
      <p:sp>
        <p:nvSpPr>
          <p:cNvPr id="60422" name="Rectangle 8"/>
          <p:cNvSpPr>
            <a:spLocks noChangeArrowheads="1"/>
          </p:cNvSpPr>
          <p:nvPr/>
        </p:nvSpPr>
        <p:spPr bwMode="auto">
          <a:xfrm>
            <a:off x="533400" y="2689225"/>
            <a:ext cx="792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Setting the two fluxes equal to each other yields </a:t>
            </a:r>
          </a:p>
        </p:txBody>
      </p:sp>
    </p:spTree>
    <p:extLst>
      <p:ext uri="{BB962C8B-B14F-4D97-AF65-F5344CB8AC3E}">
        <p14:creationId xmlns:p14="http://schemas.microsoft.com/office/powerpoint/2010/main" val="883403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685800"/>
          </a:xfrm>
        </p:spPr>
        <p:txBody>
          <a:bodyPr>
            <a:normAutofit fontScale="90000"/>
          </a:bodyPr>
          <a:lstStyle/>
          <a:p>
            <a:pPr eaLnBrk="1" hangingPunct="1"/>
            <a:r>
              <a:rPr lang="en-US" altLang="en-US" sz="4000" smtClean="0">
                <a:solidFill>
                  <a:srgbClr val="CC0000"/>
                </a:solidFill>
              </a:rPr>
              <a:t>Basic Climate Model</a:t>
            </a:r>
          </a:p>
        </p:txBody>
      </p:sp>
      <p:pic>
        <p:nvPicPr>
          <p:cNvPr id="61443" name="Picture1" descr="0302"/>
          <p:cNvPicPr preferRelativeResize="0">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b="2702"/>
          <a:stretch>
            <a:fillRect/>
          </a:stretch>
        </p:blipFill>
        <p:spPr>
          <a:xfrm>
            <a:off x="152400" y="685800"/>
            <a:ext cx="8686800" cy="4905375"/>
          </a:xfrm>
          <a:noFill/>
        </p:spPr>
      </p:pic>
      <p:sp>
        <p:nvSpPr>
          <p:cNvPr id="61444" name="Text Box 5"/>
          <p:cNvSpPr txBox="1">
            <a:spLocks noChangeArrowheads="1"/>
          </p:cNvSpPr>
          <p:nvPr/>
        </p:nvSpPr>
        <p:spPr bwMode="auto">
          <a:xfrm>
            <a:off x="0" y="57150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solidFill>
                  <a:srgbClr val="CC0000"/>
                </a:solidFill>
              </a:rPr>
              <a:t>This model yields an average earth temperature </a:t>
            </a:r>
          </a:p>
          <a:p>
            <a:pPr algn="ctr" eaLnBrk="1" hangingPunct="1">
              <a:spcBef>
                <a:spcPct val="0"/>
              </a:spcBef>
              <a:buFontTx/>
              <a:buNone/>
            </a:pPr>
            <a:r>
              <a:rPr lang="en-US" altLang="en-US" sz="2800">
                <a:solidFill>
                  <a:srgbClr val="CC0000"/>
                </a:solidFill>
              </a:rPr>
              <a:t>of -18</a:t>
            </a:r>
            <a:r>
              <a:rPr lang="en-US" altLang="en-US" sz="2800" baseline="30000">
                <a:solidFill>
                  <a:srgbClr val="CC0000"/>
                </a:solidFill>
              </a:rPr>
              <a:t>0</a:t>
            </a:r>
            <a:r>
              <a:rPr lang="en-US" altLang="en-US" sz="2800">
                <a:solidFill>
                  <a:srgbClr val="CC0000"/>
                </a:solidFill>
              </a:rPr>
              <a:t> C	;    </a:t>
            </a:r>
            <a:r>
              <a:rPr lang="en-US" altLang="en-US" sz="2800">
                <a:solidFill>
                  <a:srgbClr val="333399"/>
                </a:solidFill>
              </a:rPr>
              <a:t>Actual value is 15</a:t>
            </a:r>
            <a:r>
              <a:rPr lang="en-US" altLang="en-US" sz="2800" baseline="30000">
                <a:solidFill>
                  <a:srgbClr val="333399"/>
                </a:solidFill>
              </a:rPr>
              <a:t>0</a:t>
            </a:r>
            <a:r>
              <a:rPr lang="en-US" altLang="en-US" sz="2800">
                <a:solidFill>
                  <a:srgbClr val="333399"/>
                </a:solidFill>
              </a:rPr>
              <a:t> C.</a:t>
            </a:r>
          </a:p>
        </p:txBody>
      </p:sp>
      <p:sp>
        <p:nvSpPr>
          <p:cNvPr id="6144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4BCBD39-295F-4936-9838-C6F064FD6CB4}" type="slidenum">
              <a:rPr lang="en-US" altLang="en-US" sz="1400" smtClean="0"/>
              <a:pPr eaLnBrk="1" hangingPunct="1">
                <a:spcBef>
                  <a:spcPct val="0"/>
                </a:spcBef>
                <a:buFontTx/>
                <a:buNone/>
              </a:pPr>
              <a:t>24</a:t>
            </a:fld>
            <a:endParaRPr lang="en-US" altLang="en-US" sz="1400" smtClean="0"/>
          </a:p>
        </p:txBody>
      </p:sp>
    </p:spTree>
    <p:extLst>
      <p:ext uri="{BB962C8B-B14F-4D97-AF65-F5344CB8AC3E}">
        <p14:creationId xmlns:p14="http://schemas.microsoft.com/office/powerpoint/2010/main" val="3819420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0" y="269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solidFill>
                  <a:srgbClr val="CC0000"/>
                </a:solidFill>
              </a:rPr>
              <a:t>The reason that the actual average Earth temperature is </a:t>
            </a:r>
          </a:p>
          <a:p>
            <a:pPr algn="ctr" eaLnBrk="1" hangingPunct="1">
              <a:spcBef>
                <a:spcPct val="0"/>
              </a:spcBef>
              <a:buFontTx/>
              <a:buNone/>
            </a:pPr>
            <a:r>
              <a:rPr lang="en-US" altLang="en-US" sz="2400">
                <a:solidFill>
                  <a:srgbClr val="CC0000"/>
                </a:solidFill>
              </a:rPr>
              <a:t>about 15</a:t>
            </a:r>
            <a:r>
              <a:rPr lang="en-US" altLang="en-US" sz="2400" baseline="30000">
                <a:solidFill>
                  <a:srgbClr val="CC0000"/>
                </a:solidFill>
              </a:rPr>
              <a:t>0</a:t>
            </a:r>
            <a:r>
              <a:rPr lang="en-US" altLang="en-US" sz="2400">
                <a:solidFill>
                  <a:srgbClr val="CC0000"/>
                </a:solidFill>
              </a:rPr>
              <a:t> C is due to the  role of  Atmospheric Greenhouse Gases</a:t>
            </a:r>
          </a:p>
        </p:txBody>
      </p:sp>
      <p:pic>
        <p:nvPicPr>
          <p:cNvPr id="62467" name="Picture 5"/>
          <p:cNvPicPr>
            <a:picLocks noChangeAspect="1" noChangeArrowheads="1"/>
          </p:cNvPicPr>
          <p:nvPr/>
        </p:nvPicPr>
        <p:blipFill>
          <a:blip r:embed="rId3">
            <a:extLst>
              <a:ext uri="{28A0092B-C50C-407E-A947-70E740481C1C}">
                <a14:useLocalDpi xmlns:a14="http://schemas.microsoft.com/office/drawing/2010/main" val="0"/>
              </a:ext>
            </a:extLst>
          </a:blip>
          <a:srcRect t="20204"/>
          <a:stretch>
            <a:fillRect/>
          </a:stretch>
        </p:blipFill>
        <p:spPr bwMode="auto">
          <a:xfrm>
            <a:off x="0" y="1524000"/>
            <a:ext cx="91440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0EACF21-BC7C-40D9-BBA1-C2D102B688B7}" type="slidenum">
              <a:rPr lang="en-US" altLang="en-US" sz="1400" smtClean="0"/>
              <a:pPr eaLnBrk="1" hangingPunct="1">
                <a:spcBef>
                  <a:spcPct val="0"/>
                </a:spcBef>
                <a:buFontTx/>
                <a:buNone/>
              </a:pPr>
              <a:t>25</a:t>
            </a:fld>
            <a:endParaRPr lang="en-US" altLang="en-US" sz="1400" smtClean="0"/>
          </a:p>
        </p:txBody>
      </p:sp>
    </p:spTree>
    <p:extLst>
      <p:ext uri="{BB962C8B-B14F-4D97-AF65-F5344CB8AC3E}">
        <p14:creationId xmlns:p14="http://schemas.microsoft.com/office/powerpoint/2010/main" val="2128825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0" y="0"/>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a:solidFill>
                  <a:srgbClr val="CC0000"/>
                </a:solidFill>
              </a:rPr>
              <a:t>Properties of the atmosphere</a:t>
            </a:r>
          </a:p>
        </p:txBody>
      </p:sp>
      <p:pic>
        <p:nvPicPr>
          <p:cNvPr id="63491" name="Picture1" descr="02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5B77AA9-2003-4A33-97A8-510DDD4E5977}" type="slidenum">
              <a:rPr lang="en-US" altLang="en-US" sz="1400" smtClean="0"/>
              <a:pPr eaLnBrk="1" hangingPunct="1">
                <a:spcBef>
                  <a:spcPct val="0"/>
                </a:spcBef>
                <a:buFontTx/>
                <a:buNone/>
              </a:pPr>
              <a:t>26</a:t>
            </a:fld>
            <a:endParaRPr lang="en-US" altLang="en-US" sz="1400" smtClean="0"/>
          </a:p>
        </p:txBody>
      </p:sp>
    </p:spTree>
    <p:extLst>
      <p:ext uri="{BB962C8B-B14F-4D97-AF65-F5344CB8AC3E}">
        <p14:creationId xmlns:p14="http://schemas.microsoft.com/office/powerpoint/2010/main" val="8033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upload.wikimedia.org/wikipedia/commons/7/7c/Atmospheric_Transmis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1763"/>
            <a:ext cx="7162800" cy="492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ChangeArrowheads="1"/>
          </p:cNvSpPr>
          <p:nvPr/>
        </p:nvSpPr>
        <p:spPr bwMode="auto">
          <a:xfrm>
            <a:off x="152400" y="5033963"/>
            <a:ext cx="8839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solidFill>
                  <a:srgbClr val="C00000"/>
                </a:solidFill>
              </a:rPr>
              <a:t>Transformation of radiation that reaches the earth, the Red line indicates radiation that reaches the outer atmosphere, whereas the painted red area is the radiation as it reaches the surface, Aerosols can lower this even more.</a:t>
            </a:r>
          </a:p>
        </p:txBody>
      </p:sp>
      <p:sp>
        <p:nvSpPr>
          <p:cNvPr id="6451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4EC5126-5665-4D68-AAA5-42757ED88F85}" type="slidenum">
              <a:rPr lang="en-US" altLang="en-US" sz="1400" smtClean="0"/>
              <a:pPr eaLnBrk="1" hangingPunct="1">
                <a:spcBef>
                  <a:spcPct val="0"/>
                </a:spcBef>
                <a:buFontTx/>
                <a:buNone/>
              </a:pPr>
              <a:t>27</a:t>
            </a:fld>
            <a:endParaRPr lang="en-US" altLang="en-US" sz="1400" smtClean="0"/>
          </a:p>
        </p:txBody>
      </p:sp>
    </p:spTree>
    <p:extLst>
      <p:ext uri="{BB962C8B-B14F-4D97-AF65-F5344CB8AC3E}">
        <p14:creationId xmlns:p14="http://schemas.microsoft.com/office/powerpoint/2010/main" val="430670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a:xfrm>
            <a:off x="0" y="0"/>
            <a:ext cx="9144000" cy="1600200"/>
          </a:xfrm>
          <a:noFill/>
        </p:spPr>
        <p:txBody>
          <a:bodyPr/>
          <a:lstStyle/>
          <a:p>
            <a:pPr algn="l" eaLnBrk="1" hangingPunct="1">
              <a:lnSpc>
                <a:spcPct val="90000"/>
              </a:lnSpc>
            </a:pPr>
            <a:r>
              <a:rPr lang="en-US" altLang="en-US" smtClean="0"/>
              <a:t/>
            </a:r>
            <a:br>
              <a:rPr lang="en-US" altLang="en-US" smtClean="0"/>
            </a:br>
            <a:endParaRPr lang="en-US" altLang="en-US" smtClean="0"/>
          </a:p>
        </p:txBody>
      </p:sp>
      <p:pic>
        <p:nvPicPr>
          <p:cNvPr id="65539"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 y="2362200"/>
            <a:ext cx="8915400" cy="4495800"/>
          </a:xfrm>
          <a:noFill/>
        </p:spPr>
      </p:pic>
      <p:sp>
        <p:nvSpPr>
          <p:cNvPr id="65540" name="Text Box 6"/>
          <p:cNvSpPr txBox="1">
            <a:spLocks noChangeArrowheads="1"/>
          </p:cNvSpPr>
          <p:nvPr/>
        </p:nvSpPr>
        <p:spPr bwMode="auto">
          <a:xfrm>
            <a:off x="152400" y="0"/>
            <a:ext cx="903287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solidFill>
                  <a:srgbClr val="CC0000"/>
                </a:solidFill>
                <a:latin typeface="Times New Roman" pitchFamily="18" charset="0"/>
                <a:cs typeface="Times New Roman" pitchFamily="18" charset="0"/>
              </a:rPr>
              <a:t>Absorption of 100% - no radiation penetrates the atmosphere. The large absorption beyond 13 </a:t>
            </a:r>
            <a:r>
              <a:rPr lang="el-GR" altLang="en-US" sz="2800">
                <a:solidFill>
                  <a:srgbClr val="CC0000"/>
                </a:solidFill>
                <a:latin typeface="Times New Roman" pitchFamily="18" charset="0"/>
                <a:cs typeface="Times New Roman" pitchFamily="18" charset="0"/>
              </a:rPr>
              <a:t>μ</a:t>
            </a:r>
            <a:r>
              <a:rPr lang="en-US" altLang="en-US" sz="2800">
                <a:solidFill>
                  <a:srgbClr val="CC0000"/>
                </a:solidFill>
                <a:latin typeface="Times New Roman" pitchFamily="18" charset="0"/>
                <a:cs typeface="Times New Roman" pitchFamily="18" charset="0"/>
              </a:rPr>
              <a:t>m is caused by CO</a:t>
            </a:r>
            <a:r>
              <a:rPr lang="en-US" altLang="en-US" sz="2800" baseline="-25000">
                <a:solidFill>
                  <a:srgbClr val="CC0000"/>
                </a:solidFill>
                <a:latin typeface="Times New Roman" pitchFamily="18" charset="0"/>
                <a:cs typeface="Times New Roman" pitchFamily="18" charset="0"/>
              </a:rPr>
              <a:t>2 </a:t>
            </a:r>
            <a:r>
              <a:rPr lang="en-US" altLang="en-US" sz="2800">
                <a:solidFill>
                  <a:srgbClr val="CC0000"/>
                </a:solidFill>
                <a:latin typeface="Times New Roman" pitchFamily="18" charset="0"/>
                <a:cs typeface="Times New Roman" pitchFamily="18" charset="0"/>
              </a:rPr>
              <a:t>and H</a:t>
            </a:r>
            <a:r>
              <a:rPr lang="en-US" altLang="en-US" sz="2800" baseline="-25000">
                <a:solidFill>
                  <a:srgbClr val="CC0000"/>
                </a:solidFill>
                <a:latin typeface="Times New Roman" pitchFamily="18" charset="0"/>
                <a:cs typeface="Times New Roman" pitchFamily="18" charset="0"/>
              </a:rPr>
              <a:t>2</a:t>
            </a:r>
            <a:r>
              <a:rPr lang="en-US" altLang="en-US" sz="2800">
                <a:solidFill>
                  <a:srgbClr val="CC0000"/>
                </a:solidFill>
                <a:latin typeface="Times New Roman" pitchFamily="18" charset="0"/>
                <a:cs typeface="Times New Roman" pitchFamily="18" charset="0"/>
              </a:rPr>
              <a:t>O. Both gases also absorb solar radiation in the near infrared (wavelengths between about 0.7 and 5 </a:t>
            </a:r>
            <a:r>
              <a:rPr lang="el-GR" altLang="en-US" sz="2800">
                <a:solidFill>
                  <a:srgbClr val="CC0000"/>
                </a:solidFill>
                <a:latin typeface="Times New Roman" pitchFamily="18" charset="0"/>
                <a:cs typeface="Times New Roman" pitchFamily="18" charset="0"/>
              </a:rPr>
              <a:t>μ</a:t>
            </a:r>
            <a:r>
              <a:rPr lang="en-US" altLang="en-US" sz="2800">
                <a:solidFill>
                  <a:srgbClr val="CC0000"/>
                </a:solidFill>
                <a:latin typeface="Times New Roman" pitchFamily="18" charset="0"/>
                <a:cs typeface="Times New Roman" pitchFamily="18" charset="0"/>
              </a:rPr>
              <a:t>m). The absorption at 9.6 </a:t>
            </a:r>
            <a:r>
              <a:rPr lang="el-GR" altLang="en-US" sz="2800">
                <a:solidFill>
                  <a:srgbClr val="CC0000"/>
                </a:solidFill>
                <a:latin typeface="Times New Roman" pitchFamily="18" charset="0"/>
                <a:cs typeface="Times New Roman" pitchFamily="18" charset="0"/>
              </a:rPr>
              <a:t>μ</a:t>
            </a:r>
            <a:r>
              <a:rPr lang="en-US" altLang="en-US" sz="2800">
                <a:solidFill>
                  <a:srgbClr val="CC0000"/>
                </a:solidFill>
                <a:latin typeface="Times New Roman" pitchFamily="18" charset="0"/>
                <a:cs typeface="Times New Roman" pitchFamily="18" charset="0"/>
              </a:rPr>
              <a:t>m is caused by ozone</a:t>
            </a:r>
            <a:r>
              <a:rPr lang="en-US" altLang="en-US" sz="2400">
                <a:solidFill>
                  <a:srgbClr val="CC0000"/>
                </a:solidFill>
                <a:latin typeface="Times New Roman" pitchFamily="18" charset="0"/>
                <a:cs typeface="Times New Roman" pitchFamily="18" charset="0"/>
              </a:rPr>
              <a:t>.</a:t>
            </a:r>
          </a:p>
        </p:txBody>
      </p:sp>
      <p:sp>
        <p:nvSpPr>
          <p:cNvPr id="6554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B357A7D-D73E-455E-89E1-7C08345E42A5}" type="slidenum">
              <a:rPr lang="en-US" altLang="en-US" sz="1400" smtClean="0"/>
              <a:pPr eaLnBrk="1" hangingPunct="1">
                <a:spcBef>
                  <a:spcPct val="0"/>
                </a:spcBef>
                <a:buFontTx/>
                <a:buNone/>
              </a:pPr>
              <a:t>28</a:t>
            </a:fld>
            <a:endParaRPr lang="en-US" altLang="en-US" sz="1400" smtClean="0"/>
          </a:p>
        </p:txBody>
      </p:sp>
    </p:spTree>
    <p:extLst>
      <p:ext uri="{BB962C8B-B14F-4D97-AF65-F5344CB8AC3E}">
        <p14:creationId xmlns:p14="http://schemas.microsoft.com/office/powerpoint/2010/main" val="1518721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762000" y="76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a:solidFill>
                  <a:srgbClr val="CC0000"/>
                </a:solidFill>
              </a:rPr>
              <a:t>Re-emission of Infrared Radiation</a:t>
            </a:r>
            <a:endParaRPr lang="en-US" altLang="en-US" sz="4400">
              <a:solidFill>
                <a:srgbClr val="CC0000"/>
              </a:solidFill>
            </a:endParaRPr>
          </a:p>
        </p:txBody>
      </p:sp>
      <p:graphicFrame>
        <p:nvGraphicFramePr>
          <p:cNvPr id="66563" name="Object 5"/>
          <p:cNvGraphicFramePr>
            <a:graphicFrameLocks noChangeAspect="1"/>
          </p:cNvGraphicFramePr>
          <p:nvPr/>
        </p:nvGraphicFramePr>
        <p:xfrm>
          <a:off x="533400" y="881063"/>
          <a:ext cx="8001000" cy="5948362"/>
        </p:xfrm>
        <a:graphic>
          <a:graphicData uri="http://schemas.openxmlformats.org/presentationml/2006/ole">
            <mc:AlternateContent xmlns:mc="http://schemas.openxmlformats.org/markup-compatibility/2006">
              <mc:Choice xmlns:v="urn:schemas-microsoft-com:vml" Requires="v">
                <p:oleObj spid="_x0000_s1031" name="Paint Shop Pro Image" r:id="rId4" imgW="2956098" imgH="2224390" progId="PaintShopPro">
                  <p:embed/>
                </p:oleObj>
              </mc:Choice>
              <mc:Fallback>
                <p:oleObj name="Paint Shop Pro Image" r:id="rId4" imgW="2956098" imgH="2224390" progId="PaintShopPro">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881063"/>
                        <a:ext cx="8001000" cy="594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ADBF702-97F6-4F29-8EA7-176150988FB2}" type="slidenum">
              <a:rPr lang="en-US" altLang="en-US" sz="1400" smtClean="0"/>
              <a:pPr eaLnBrk="1" hangingPunct="1">
                <a:spcBef>
                  <a:spcPct val="0"/>
                </a:spcBef>
                <a:buFontTx/>
                <a:buNone/>
              </a:pPr>
              <a:t>29</a:t>
            </a:fld>
            <a:endParaRPr lang="en-US" altLang="en-US" sz="1400" smtClean="0"/>
          </a:p>
        </p:txBody>
      </p:sp>
    </p:spTree>
    <p:extLst>
      <p:ext uri="{BB962C8B-B14F-4D97-AF65-F5344CB8AC3E}">
        <p14:creationId xmlns:p14="http://schemas.microsoft.com/office/powerpoint/2010/main" val="127378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0" y="2286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a:solidFill>
                  <a:srgbClr val="CC0000"/>
                </a:solidFill>
              </a:rPr>
              <a:t>Earth’s surface is heated by the absorbed radiation at the surface-</a:t>
            </a:r>
            <a:r>
              <a:rPr lang="en-US" altLang="en-US">
                <a:solidFill>
                  <a:schemeClr val="accent2"/>
                </a:solidFill>
              </a:rPr>
              <a:t>temperature</a:t>
            </a:r>
            <a:r>
              <a:rPr lang="en-US" altLang="en-US">
                <a:solidFill>
                  <a:srgbClr val="CC0000"/>
                </a:solidFill>
              </a:rPr>
              <a:t> will increase</a:t>
            </a:r>
          </a:p>
        </p:txBody>
      </p:sp>
      <p:sp>
        <p:nvSpPr>
          <p:cNvPr id="39939" name="Rectangle 5"/>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a:solidFill>
                  <a:schemeClr val="accent2"/>
                </a:solidFill>
              </a:rPr>
              <a:t>Temperature</a:t>
            </a:r>
            <a:r>
              <a:rPr lang="en-US" altLang="en-US"/>
              <a:t>-</a:t>
            </a:r>
            <a:r>
              <a:rPr lang="en-US" altLang="en-US" i="1"/>
              <a:t>measure of its average kinetic energy, average speed of atoms and molecules</a:t>
            </a:r>
          </a:p>
        </p:txBody>
      </p:sp>
      <p:pic>
        <p:nvPicPr>
          <p:cNvPr id="39940" name="Picture 6"/>
          <p:cNvPicPr>
            <a:picLocks noChangeAspect="1" noChangeArrowheads="1"/>
          </p:cNvPicPr>
          <p:nvPr/>
        </p:nvPicPr>
        <p:blipFill>
          <a:blip r:embed="rId3">
            <a:extLst>
              <a:ext uri="{28A0092B-C50C-407E-A947-70E740481C1C}">
                <a14:useLocalDpi xmlns:a14="http://schemas.microsoft.com/office/drawing/2010/main" val="0"/>
              </a:ext>
            </a:extLst>
          </a:blip>
          <a:srcRect t="37616" b="6567"/>
          <a:stretch>
            <a:fillRect/>
          </a:stretch>
        </p:blipFill>
        <p:spPr bwMode="auto">
          <a:xfrm>
            <a:off x="381000" y="3352800"/>
            <a:ext cx="8382000" cy="3152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70DF58D-3A2E-4346-8E87-09642B7C32AE}" type="slidenum">
              <a:rPr lang="en-US" altLang="en-US" sz="1400" smtClean="0"/>
              <a:pPr eaLnBrk="1" hangingPunct="1">
                <a:spcBef>
                  <a:spcPct val="0"/>
                </a:spcBef>
                <a:buFontTx/>
                <a:buNone/>
              </a:pPr>
              <a:t>3</a:t>
            </a:fld>
            <a:endParaRPr lang="en-US" altLang="en-US" sz="1400" smtClean="0"/>
          </a:p>
        </p:txBody>
      </p:sp>
    </p:spTree>
    <p:extLst>
      <p:ext uri="{BB962C8B-B14F-4D97-AF65-F5344CB8AC3E}">
        <p14:creationId xmlns:p14="http://schemas.microsoft.com/office/powerpoint/2010/main" val="1875589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a:xfrm>
            <a:off x="457200" y="0"/>
            <a:ext cx="8229600" cy="838200"/>
          </a:xfrm>
          <a:noFill/>
        </p:spPr>
        <p:txBody>
          <a:bodyPr/>
          <a:lstStyle/>
          <a:p>
            <a:pPr eaLnBrk="1" hangingPunct="1"/>
            <a:r>
              <a:rPr lang="en-US" altLang="en-US" b="1" smtClean="0"/>
              <a:t>“The Greenhouse Effect”</a:t>
            </a:r>
          </a:p>
        </p:txBody>
      </p:sp>
      <p:pic>
        <p:nvPicPr>
          <p:cNvPr id="67587" name="Picture1" descr="021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990600"/>
            <a:ext cx="9144000" cy="5410200"/>
          </a:xfrm>
          <a:noFill/>
        </p:spPr>
      </p:pic>
      <p:sp>
        <p:nvSpPr>
          <p:cNvPr id="67588" name="Text Box 6"/>
          <p:cNvSpPr txBox="1">
            <a:spLocks noChangeArrowheads="1"/>
          </p:cNvSpPr>
          <p:nvPr/>
        </p:nvSpPr>
        <p:spPr bwMode="auto">
          <a:xfrm>
            <a:off x="304800" y="6175375"/>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a:solidFill>
                  <a:srgbClr val="CC0000"/>
                </a:solidFill>
              </a:rPr>
              <a:t>T</a:t>
            </a:r>
            <a:r>
              <a:rPr lang="en-US" altLang="en-US" b="1" baseline="-25000">
                <a:solidFill>
                  <a:srgbClr val="CC0000"/>
                </a:solidFill>
              </a:rPr>
              <a:t>e</a:t>
            </a:r>
            <a:r>
              <a:rPr lang="en-US" altLang="en-US" b="1">
                <a:solidFill>
                  <a:srgbClr val="CC0000"/>
                </a:solidFill>
              </a:rPr>
              <a:t>=[(1-r)S/4</a:t>
            </a:r>
            <a:r>
              <a:rPr lang="el-GR" altLang="en-US" b="1">
                <a:solidFill>
                  <a:srgbClr val="CC0000"/>
                </a:solidFill>
              </a:rPr>
              <a:t>σ</a:t>
            </a:r>
            <a:r>
              <a:rPr lang="en-US" altLang="en-US" b="1">
                <a:solidFill>
                  <a:srgbClr val="CC0000"/>
                </a:solidFill>
              </a:rPr>
              <a:t>]</a:t>
            </a:r>
            <a:r>
              <a:rPr lang="en-US" altLang="en-US" b="1" baseline="30000">
                <a:solidFill>
                  <a:srgbClr val="CC0000"/>
                </a:solidFill>
              </a:rPr>
              <a:t>1/4;   </a:t>
            </a:r>
            <a:r>
              <a:rPr lang="en-US" altLang="en-US" b="1">
                <a:solidFill>
                  <a:srgbClr val="333399"/>
                </a:solidFill>
              </a:rPr>
              <a:t>Actual value of </a:t>
            </a:r>
            <a:r>
              <a:rPr lang="en-US" altLang="en-US" b="1">
                <a:solidFill>
                  <a:srgbClr val="CC0000"/>
                </a:solidFill>
              </a:rPr>
              <a:t>T</a:t>
            </a:r>
            <a:r>
              <a:rPr lang="en-US" altLang="en-US" b="1" baseline="-25000">
                <a:solidFill>
                  <a:srgbClr val="CC0000"/>
                </a:solidFill>
              </a:rPr>
              <a:t>e</a:t>
            </a:r>
            <a:r>
              <a:rPr lang="en-US" altLang="en-US"/>
              <a:t> </a:t>
            </a:r>
            <a:r>
              <a:rPr lang="en-US" altLang="en-US" b="1">
                <a:solidFill>
                  <a:srgbClr val="333399"/>
                </a:solidFill>
              </a:rPr>
              <a:t>is 15</a:t>
            </a:r>
            <a:r>
              <a:rPr lang="en-US" altLang="en-US" b="1" baseline="30000">
                <a:solidFill>
                  <a:srgbClr val="333399"/>
                </a:solidFill>
              </a:rPr>
              <a:t>0</a:t>
            </a:r>
            <a:r>
              <a:rPr lang="en-US" altLang="en-US" b="1">
                <a:solidFill>
                  <a:srgbClr val="333399"/>
                </a:solidFill>
              </a:rPr>
              <a:t> C.</a:t>
            </a:r>
          </a:p>
        </p:txBody>
      </p:sp>
      <p:sp>
        <p:nvSpPr>
          <p:cNvPr id="6758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4F4E66D-F0AB-45C5-8374-AD7CA7532F17}" type="slidenum">
              <a:rPr lang="en-US" altLang="en-US" sz="1400" smtClean="0"/>
              <a:pPr eaLnBrk="1" hangingPunct="1">
                <a:spcBef>
                  <a:spcPct val="0"/>
                </a:spcBef>
                <a:buFontTx/>
                <a:buNone/>
              </a:pPr>
              <a:t>30</a:t>
            </a:fld>
            <a:endParaRPr lang="en-US" altLang="en-US" sz="1400" smtClean="0"/>
          </a:p>
        </p:txBody>
      </p:sp>
    </p:spTree>
    <p:extLst>
      <p:ext uri="{BB962C8B-B14F-4D97-AF65-F5344CB8AC3E}">
        <p14:creationId xmlns:p14="http://schemas.microsoft.com/office/powerpoint/2010/main" val="752877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228600" y="228600"/>
            <a:ext cx="8763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a:solidFill>
                  <a:srgbClr val="CC0000"/>
                </a:solidFill>
              </a:rPr>
              <a:t>What drives climate to change?</a:t>
            </a:r>
            <a:r>
              <a:rPr lang="en-US" altLang="en-US">
                <a:solidFill>
                  <a:srgbClr val="CC0066"/>
                </a:solidFill>
              </a:rPr>
              <a:t> - </a:t>
            </a:r>
            <a:r>
              <a:rPr lang="en-US" altLang="en-US" b="1">
                <a:solidFill>
                  <a:schemeClr val="accent2"/>
                </a:solidFill>
              </a:rPr>
              <a:t>“radiative forcing”</a:t>
            </a:r>
            <a:r>
              <a:rPr lang="en-US" altLang="en-US">
                <a:solidFill>
                  <a:srgbClr val="CC0000"/>
                </a:solidFill>
              </a:rPr>
              <a:t>: A small change in the energy balance of the earth can change surface temperatures, winds, precipitation patterns =&gt;</a:t>
            </a:r>
            <a:r>
              <a:rPr lang="en-US" altLang="en-US">
                <a:solidFill>
                  <a:srgbClr val="CC0066"/>
                </a:solidFill>
              </a:rPr>
              <a:t> </a:t>
            </a:r>
            <a:r>
              <a:rPr lang="en-US" altLang="en-US" b="1">
                <a:solidFill>
                  <a:schemeClr val="accent2"/>
                </a:solidFill>
              </a:rPr>
              <a:t>its climate</a:t>
            </a:r>
          </a:p>
          <a:p>
            <a:pPr algn="ctr" eaLnBrk="1" hangingPunct="1">
              <a:buFontTx/>
              <a:buNone/>
            </a:pPr>
            <a:endParaRPr lang="en-US" altLang="en-US">
              <a:solidFill>
                <a:srgbClr val="CC0066"/>
              </a:solidFill>
            </a:endParaRPr>
          </a:p>
        </p:txBody>
      </p:sp>
      <p:pic>
        <p:nvPicPr>
          <p:cNvPr id="686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743200"/>
            <a:ext cx="67818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383687B-4DDD-4AE7-AF65-D3872C018F1A}" type="slidenum">
              <a:rPr lang="en-US" altLang="en-US" sz="1400" smtClean="0"/>
              <a:pPr eaLnBrk="1" hangingPunct="1">
                <a:spcBef>
                  <a:spcPct val="0"/>
                </a:spcBef>
                <a:buFontTx/>
                <a:buNone/>
              </a:pPr>
              <a:t>31</a:t>
            </a:fld>
            <a:endParaRPr lang="en-US" altLang="en-US" sz="1400" smtClean="0"/>
          </a:p>
        </p:txBody>
      </p:sp>
    </p:spTree>
    <p:extLst>
      <p:ext uri="{BB962C8B-B14F-4D97-AF65-F5344CB8AC3E}">
        <p14:creationId xmlns:p14="http://schemas.microsoft.com/office/powerpoint/2010/main" val="1872221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dirty="0" err="1"/>
              <a:t>nnual</a:t>
            </a:r>
            <a:r>
              <a:rPr lang="en-US" sz="1600" dirty="0"/>
              <a:t> global temperature change (thin light red) with 11 year moving average of temperature (thick dark red). Temperature from </a:t>
            </a:r>
            <a:r>
              <a:rPr lang="en-US" sz="1600" u="sng" dirty="0">
                <a:hlinkClick r:id="rId2"/>
              </a:rPr>
              <a:t>NASA GISS</a:t>
            </a:r>
            <a:r>
              <a:rPr lang="en-US" sz="1600" dirty="0"/>
              <a:t>. Annual Total Solar Irradiance (thin light blue) with 11 year moving average of TSI (thick dark blue). TSI from 1880 to 1978 from </a:t>
            </a:r>
            <a:r>
              <a:rPr lang="en-US" sz="1600" u="sng" dirty="0" err="1">
                <a:hlinkClick r:id="rId3"/>
              </a:rPr>
              <a:t>Krivova</a:t>
            </a:r>
            <a:r>
              <a:rPr lang="en-US" sz="1600" u="sng" dirty="0">
                <a:hlinkClick r:id="rId3"/>
              </a:rPr>
              <a:t> et al 2007</a:t>
            </a:r>
            <a:r>
              <a:rPr lang="en-US" sz="1600" dirty="0"/>
              <a:t> (</a:t>
            </a:r>
            <a:r>
              <a:rPr lang="en-US" sz="1600" u="sng" dirty="0">
                <a:hlinkClick r:id="rId4"/>
              </a:rPr>
              <a:t>data</a:t>
            </a:r>
            <a:r>
              <a:rPr lang="en-US" sz="1600" dirty="0"/>
              <a:t>). TSI from 1979 to 2009 from </a:t>
            </a:r>
            <a:r>
              <a:rPr lang="en-US" sz="1600" u="sng" dirty="0">
                <a:hlinkClick r:id="rId5"/>
              </a:rPr>
              <a:t>PMOD</a:t>
            </a:r>
            <a:r>
              <a:rPr lang="en-US" sz="1600" dirty="0"/>
              <a:t> (see the </a:t>
            </a:r>
            <a:r>
              <a:rPr lang="en-US" sz="1600" u="sng" dirty="0">
                <a:hlinkClick r:id="rId6"/>
              </a:rPr>
              <a:t>PMOD index page</a:t>
            </a:r>
            <a:r>
              <a:rPr lang="en-US" sz="1600" dirty="0"/>
              <a:t> for data updates).</a:t>
            </a:r>
            <a:br>
              <a:rPr lang="en-US" sz="1600" dirty="0"/>
            </a:br>
            <a:endParaRPr lang="en-US" sz="1600" dirty="0"/>
          </a:p>
        </p:txBody>
      </p:sp>
      <p:pic>
        <p:nvPicPr>
          <p:cNvPr id="4" name="Content Placeholder 3" descr="http://www.skepticalscience.com/graphics/Solar_vs_temp_500.jpg"/>
          <p:cNvPicPr>
            <a:picLocks noGrp="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2209800" y="3298594"/>
            <a:ext cx="4762500" cy="3571875"/>
          </a:xfrm>
          <a:prstGeom prst="rect">
            <a:avLst/>
          </a:prstGeom>
          <a:noFill/>
          <a:ln>
            <a:noFill/>
          </a:ln>
        </p:spPr>
      </p:pic>
    </p:spTree>
    <p:extLst>
      <p:ext uri="{BB962C8B-B14F-4D97-AF65-F5344CB8AC3E}">
        <p14:creationId xmlns:p14="http://schemas.microsoft.com/office/powerpoint/2010/main" val="2947269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earthguide.ucsd.edu/virtualmuseum/images/raw/LM_Fig8_4_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9500" y="1678781"/>
            <a:ext cx="6985000" cy="4368800"/>
          </a:xfrm>
          <a:prstGeom prst="rect">
            <a:avLst/>
          </a:prstGeom>
          <a:noFill/>
          <a:ln>
            <a:noFill/>
          </a:ln>
        </p:spPr>
      </p:pic>
    </p:spTree>
    <p:extLst>
      <p:ext uri="{BB962C8B-B14F-4D97-AF65-F5344CB8AC3E}">
        <p14:creationId xmlns:p14="http://schemas.microsoft.com/office/powerpoint/2010/main" val="2151426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p:cNvSpPr>
            <a:spLocks noChangeArrowheads="1"/>
          </p:cNvSpPr>
          <p:nvPr/>
        </p:nvSpPr>
        <p:spPr bwMode="auto">
          <a:xfrm>
            <a:off x="4267200" y="4800600"/>
            <a:ext cx="1752600" cy="1752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latin typeface="Times New Roman" pitchFamily="18" charset="0"/>
                <a:cs typeface="Arial" charset="0"/>
              </a:rPr>
              <a:t>EARTH</a:t>
            </a:r>
            <a:endParaRPr lang="en-US" altLang="en-US" sz="1800">
              <a:cs typeface="Arial" charset="0"/>
            </a:endParaRPr>
          </a:p>
        </p:txBody>
      </p:sp>
      <p:sp>
        <p:nvSpPr>
          <p:cNvPr id="14339" name="Line 3"/>
          <p:cNvSpPr>
            <a:spLocks noChangeShapeType="1"/>
          </p:cNvSpPr>
          <p:nvPr/>
        </p:nvSpPr>
        <p:spPr bwMode="auto">
          <a:xfrm flipV="1">
            <a:off x="4343400" y="48006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0" name="AutoShape 4"/>
          <p:cNvSpPr>
            <a:spLocks noChangeArrowheads="1"/>
          </p:cNvSpPr>
          <p:nvPr/>
        </p:nvSpPr>
        <p:spPr bwMode="auto">
          <a:xfrm>
            <a:off x="1447800" y="1143000"/>
            <a:ext cx="457200" cy="457200"/>
          </a:xfrm>
          <a:prstGeom prst="sun">
            <a:avLst>
              <a:gd name="adj" fmla="val 25000"/>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cs typeface="Arial" charset="0"/>
            </a:endParaRPr>
          </a:p>
        </p:txBody>
      </p:sp>
      <p:sp>
        <p:nvSpPr>
          <p:cNvPr id="14341" name="Line 5"/>
          <p:cNvSpPr>
            <a:spLocks noChangeShapeType="1"/>
          </p:cNvSpPr>
          <p:nvPr/>
        </p:nvSpPr>
        <p:spPr bwMode="auto">
          <a:xfrm>
            <a:off x="1752600" y="1524000"/>
            <a:ext cx="3429000" cy="3276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2" name="Line 6"/>
          <p:cNvSpPr>
            <a:spLocks noChangeShapeType="1"/>
          </p:cNvSpPr>
          <p:nvPr/>
        </p:nvSpPr>
        <p:spPr bwMode="auto">
          <a:xfrm>
            <a:off x="5181600" y="1447800"/>
            <a:ext cx="0" cy="335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3" name="Text Box 7"/>
          <p:cNvSpPr txBox="1">
            <a:spLocks noChangeArrowheads="1"/>
          </p:cNvSpPr>
          <p:nvPr/>
        </p:nvSpPr>
        <p:spPr bwMode="auto">
          <a:xfrm>
            <a:off x="4708525" y="803275"/>
            <a:ext cx="137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333399"/>
                </a:solidFill>
                <a:latin typeface="Times New Roman" pitchFamily="18" charset="0"/>
                <a:cs typeface="Arial" charset="0"/>
              </a:rPr>
              <a:t>ZENITH</a:t>
            </a:r>
            <a:endParaRPr lang="en-US" altLang="en-US" sz="1800" b="1">
              <a:solidFill>
                <a:srgbClr val="333399"/>
              </a:solidFill>
              <a:cs typeface="Arial" charset="0"/>
            </a:endParaRPr>
          </a:p>
        </p:txBody>
      </p:sp>
      <p:sp>
        <p:nvSpPr>
          <p:cNvPr id="14344" name="Text Box 8"/>
          <p:cNvSpPr txBox="1">
            <a:spLocks noChangeArrowheads="1"/>
          </p:cNvSpPr>
          <p:nvPr/>
        </p:nvSpPr>
        <p:spPr bwMode="auto">
          <a:xfrm>
            <a:off x="441325" y="574675"/>
            <a:ext cx="79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333399"/>
                </a:solidFill>
                <a:latin typeface="Times New Roman" pitchFamily="18" charset="0"/>
                <a:cs typeface="Arial" charset="0"/>
              </a:rPr>
              <a:t>SUN</a:t>
            </a:r>
            <a:endParaRPr lang="en-US" altLang="en-US" sz="1800" b="1">
              <a:solidFill>
                <a:srgbClr val="333399"/>
              </a:solidFill>
              <a:cs typeface="Arial" charset="0"/>
            </a:endParaRPr>
          </a:p>
        </p:txBody>
      </p:sp>
      <p:sp>
        <p:nvSpPr>
          <p:cNvPr id="14346" name="Text Box 10"/>
          <p:cNvSpPr txBox="1">
            <a:spLocks noChangeArrowheads="1"/>
          </p:cNvSpPr>
          <p:nvPr/>
        </p:nvSpPr>
        <p:spPr bwMode="auto">
          <a:xfrm>
            <a:off x="0" y="3276600"/>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a:solidFill>
                  <a:srgbClr val="333399"/>
                </a:solidFill>
                <a:latin typeface="Times New Roman" pitchFamily="18" charset="0"/>
                <a:cs typeface="Arial" charset="0"/>
              </a:rPr>
              <a:t>NORMAL </a:t>
            </a:r>
          </a:p>
          <a:p>
            <a:pPr algn="ctr" eaLnBrk="1" hangingPunct="1">
              <a:spcBef>
                <a:spcPct val="0"/>
              </a:spcBef>
              <a:buFontTx/>
              <a:buNone/>
            </a:pPr>
            <a:r>
              <a:rPr lang="en-US" altLang="en-US" sz="2400" b="1">
                <a:solidFill>
                  <a:srgbClr val="333399"/>
                </a:solidFill>
                <a:latin typeface="Times New Roman" pitchFamily="18" charset="0"/>
                <a:cs typeface="Arial" charset="0"/>
              </a:rPr>
              <a:t>IRRADIANCE  I</a:t>
            </a:r>
            <a:r>
              <a:rPr lang="en-US" altLang="en-US" sz="2400" b="1" baseline="-25000">
                <a:solidFill>
                  <a:srgbClr val="333399"/>
                </a:solidFill>
                <a:latin typeface="Times New Roman" pitchFamily="18" charset="0"/>
                <a:cs typeface="Arial" charset="0"/>
              </a:rPr>
              <a:t>on</a:t>
            </a:r>
            <a:endParaRPr lang="en-US" altLang="en-US" sz="1800" b="1">
              <a:solidFill>
                <a:srgbClr val="333399"/>
              </a:solidFill>
              <a:cs typeface="Arial" charset="0"/>
            </a:endParaRPr>
          </a:p>
        </p:txBody>
      </p:sp>
      <p:sp>
        <p:nvSpPr>
          <p:cNvPr id="14347" name="Text Box 11"/>
          <p:cNvSpPr txBox="1">
            <a:spLocks noChangeArrowheads="1"/>
          </p:cNvSpPr>
          <p:nvPr/>
        </p:nvSpPr>
        <p:spPr bwMode="auto">
          <a:xfrm>
            <a:off x="2117725" y="4537075"/>
            <a:ext cx="2284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333399"/>
                </a:solidFill>
                <a:latin typeface="Times New Roman" pitchFamily="18" charset="0"/>
                <a:cs typeface="Arial" charset="0"/>
              </a:rPr>
              <a:t>HORIZONTAL</a:t>
            </a:r>
          </a:p>
          <a:p>
            <a:pPr eaLnBrk="1" hangingPunct="1">
              <a:spcBef>
                <a:spcPct val="0"/>
              </a:spcBef>
              <a:buFontTx/>
              <a:buNone/>
            </a:pPr>
            <a:r>
              <a:rPr lang="en-US" altLang="en-US" sz="2400" b="1">
                <a:solidFill>
                  <a:srgbClr val="333399"/>
                </a:solidFill>
                <a:latin typeface="Times New Roman" pitchFamily="18" charset="0"/>
                <a:cs typeface="Arial" charset="0"/>
              </a:rPr>
              <a:t>SURFACE</a:t>
            </a:r>
            <a:endParaRPr lang="en-US" altLang="en-US" sz="1800" b="1">
              <a:solidFill>
                <a:srgbClr val="333399"/>
              </a:solidFill>
              <a:cs typeface="Arial" charset="0"/>
            </a:endParaRPr>
          </a:p>
        </p:txBody>
      </p:sp>
      <p:sp>
        <p:nvSpPr>
          <p:cNvPr id="14348" name="Text Box 12"/>
          <p:cNvSpPr txBox="1">
            <a:spLocks noChangeArrowheads="1"/>
          </p:cNvSpPr>
          <p:nvPr/>
        </p:nvSpPr>
        <p:spPr bwMode="auto">
          <a:xfrm>
            <a:off x="4572000" y="3962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cs typeface="Arial" charset="0"/>
              </a:rPr>
              <a:t>  </a:t>
            </a:r>
            <a:r>
              <a:rPr lang="en-US" altLang="en-US" sz="2400">
                <a:latin typeface="Times New Roman" pitchFamily="18" charset="0"/>
                <a:cs typeface="Arial" charset="0"/>
                <a:sym typeface="Symbol" pitchFamily="18" charset="2"/>
              </a:rPr>
              <a:t></a:t>
            </a:r>
            <a:r>
              <a:rPr lang="en-US" altLang="en-US" sz="2400" baseline="-25000">
                <a:latin typeface="Times New Roman" pitchFamily="18" charset="0"/>
                <a:cs typeface="Arial" charset="0"/>
              </a:rPr>
              <a:t>z</a:t>
            </a:r>
            <a:endParaRPr lang="en-US" altLang="en-US" sz="1800">
              <a:cs typeface="Arial" charset="0"/>
            </a:endParaRPr>
          </a:p>
        </p:txBody>
      </p:sp>
      <p:sp>
        <p:nvSpPr>
          <p:cNvPr id="14349" name="Text Box 13"/>
          <p:cNvSpPr txBox="1">
            <a:spLocks noChangeArrowheads="1"/>
          </p:cNvSpPr>
          <p:nvPr/>
        </p:nvSpPr>
        <p:spPr bwMode="auto">
          <a:xfrm>
            <a:off x="0" y="-508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a:solidFill>
                  <a:srgbClr val="CC0000"/>
                </a:solidFill>
                <a:latin typeface="Times New Roman" pitchFamily="18" charset="0"/>
                <a:cs typeface="Arial" charset="0"/>
              </a:rPr>
              <a:t>Direct normal (I</a:t>
            </a:r>
            <a:r>
              <a:rPr lang="en-US" altLang="en-US" sz="2800" b="1" baseline="-25000">
                <a:solidFill>
                  <a:srgbClr val="CC0000"/>
                </a:solidFill>
                <a:latin typeface="Times New Roman" pitchFamily="18" charset="0"/>
                <a:cs typeface="Arial" charset="0"/>
              </a:rPr>
              <a:t>on</a:t>
            </a:r>
            <a:r>
              <a:rPr lang="en-US" altLang="en-US" sz="2800" b="1">
                <a:solidFill>
                  <a:srgbClr val="CC0000"/>
                </a:solidFill>
                <a:latin typeface="Times New Roman" pitchFamily="18" charset="0"/>
                <a:cs typeface="Arial" charset="0"/>
              </a:rPr>
              <a:t>) and horizontal (I</a:t>
            </a:r>
            <a:r>
              <a:rPr lang="en-US" altLang="en-US" sz="2800" b="1" baseline="-25000">
                <a:solidFill>
                  <a:srgbClr val="CC0000"/>
                </a:solidFill>
                <a:latin typeface="Times New Roman" pitchFamily="18" charset="0"/>
                <a:cs typeface="Arial" charset="0"/>
              </a:rPr>
              <a:t>o</a:t>
            </a:r>
            <a:r>
              <a:rPr lang="en-US" altLang="en-US" sz="2800" b="1">
                <a:solidFill>
                  <a:srgbClr val="CC0000"/>
                </a:solidFill>
                <a:latin typeface="Times New Roman" pitchFamily="18" charset="0"/>
                <a:cs typeface="Arial" charset="0"/>
              </a:rPr>
              <a:t>)  irradiance</a:t>
            </a:r>
            <a:endParaRPr lang="en-US" altLang="en-US" sz="2800">
              <a:cs typeface="Arial" charset="0"/>
            </a:endParaRPr>
          </a:p>
        </p:txBody>
      </p:sp>
      <p:sp>
        <p:nvSpPr>
          <p:cNvPr id="14350" name="Line 14"/>
          <p:cNvSpPr>
            <a:spLocks noChangeShapeType="1"/>
          </p:cNvSpPr>
          <p:nvPr/>
        </p:nvSpPr>
        <p:spPr bwMode="auto">
          <a:xfrm flipV="1">
            <a:off x="2514600" y="2209800"/>
            <a:ext cx="68580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1" name="Line 15"/>
          <p:cNvSpPr>
            <a:spLocks noChangeShapeType="1"/>
          </p:cNvSpPr>
          <p:nvPr/>
        </p:nvSpPr>
        <p:spPr bwMode="auto">
          <a:xfrm flipV="1">
            <a:off x="2286000" y="2743200"/>
            <a:ext cx="457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2" name="TextBox 16"/>
          <p:cNvSpPr txBox="1">
            <a:spLocks noChangeArrowheads="1"/>
          </p:cNvSpPr>
          <p:nvPr/>
        </p:nvSpPr>
        <p:spPr bwMode="auto">
          <a:xfrm>
            <a:off x="5791200" y="1201738"/>
            <a:ext cx="3352800" cy="468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C00000"/>
                </a:solidFill>
                <a:latin typeface="+mn-lt"/>
                <a:cs typeface="Tahoma" pitchFamily="34" charset="0"/>
              </a:rPr>
              <a:t>I</a:t>
            </a:r>
            <a:r>
              <a:rPr lang="en-US" altLang="en-US" sz="2800" baseline="-25000" dirty="0">
                <a:solidFill>
                  <a:srgbClr val="C00000"/>
                </a:solidFill>
                <a:latin typeface="+mn-lt"/>
                <a:cs typeface="Tahoma" pitchFamily="34" charset="0"/>
              </a:rPr>
              <a:t>on depends on the sun-earth distance. </a:t>
            </a:r>
          </a:p>
          <a:p>
            <a:pPr eaLnBrk="1" hangingPunct="1">
              <a:spcBef>
                <a:spcPct val="0"/>
              </a:spcBef>
              <a:buFontTx/>
              <a:buNone/>
            </a:pPr>
            <a:endParaRPr lang="en-US" altLang="en-US" sz="2800" baseline="-25000" dirty="0">
              <a:solidFill>
                <a:srgbClr val="C00000"/>
              </a:solidFill>
              <a:latin typeface="+mn-lt"/>
              <a:cs typeface="Tahoma" pitchFamily="34" charset="0"/>
            </a:endParaRPr>
          </a:p>
          <a:p>
            <a:pPr eaLnBrk="1" hangingPunct="1">
              <a:spcBef>
                <a:spcPct val="0"/>
              </a:spcBef>
              <a:buFontTx/>
              <a:buNone/>
            </a:pPr>
            <a:r>
              <a:rPr lang="en-US" altLang="en-US" sz="2800" baseline="-25000" dirty="0">
                <a:solidFill>
                  <a:srgbClr val="C00000"/>
                </a:solidFill>
                <a:latin typeface="+mn-lt"/>
                <a:cs typeface="Tahoma" pitchFamily="34" charset="0"/>
              </a:rPr>
              <a:t>The solar constant  S  is the value of </a:t>
            </a:r>
            <a:r>
              <a:rPr lang="en-US" altLang="en-US" sz="2800" dirty="0">
                <a:solidFill>
                  <a:srgbClr val="C00000"/>
                </a:solidFill>
                <a:latin typeface="+mn-lt"/>
                <a:cs typeface="Tahoma" pitchFamily="34" charset="0"/>
              </a:rPr>
              <a:t>I</a:t>
            </a:r>
            <a:r>
              <a:rPr lang="en-US" altLang="en-US" sz="2800" baseline="-25000" dirty="0">
                <a:solidFill>
                  <a:srgbClr val="C00000"/>
                </a:solidFill>
                <a:latin typeface="+mn-lt"/>
                <a:cs typeface="Tahoma" pitchFamily="34" charset="0"/>
              </a:rPr>
              <a:t>on</a:t>
            </a:r>
            <a:r>
              <a:rPr lang="en-US" altLang="en-US" sz="2800" dirty="0">
                <a:solidFill>
                  <a:srgbClr val="C00000"/>
                </a:solidFill>
                <a:latin typeface="+mn-lt"/>
                <a:cs typeface="Tahoma" pitchFamily="34" charset="0"/>
              </a:rPr>
              <a:t> </a:t>
            </a:r>
            <a:r>
              <a:rPr lang="en-US" altLang="en-US" sz="2800" baseline="-25000" dirty="0">
                <a:solidFill>
                  <a:srgbClr val="C00000"/>
                </a:solidFill>
                <a:latin typeface="+mn-lt"/>
                <a:cs typeface="Tahoma" pitchFamily="34" charset="0"/>
              </a:rPr>
              <a:t>for mean solar distance.</a:t>
            </a:r>
            <a:r>
              <a:rPr lang="en-US" altLang="en-US" sz="2800" dirty="0">
                <a:solidFill>
                  <a:srgbClr val="C00000"/>
                </a:solidFill>
                <a:latin typeface="+mn-lt"/>
                <a:cs typeface="Tahoma" pitchFamily="34" charset="0"/>
              </a:rPr>
              <a:t> </a:t>
            </a:r>
          </a:p>
          <a:p>
            <a:pPr eaLnBrk="1" hangingPunct="1">
              <a:spcBef>
                <a:spcPct val="0"/>
              </a:spcBef>
              <a:buFontTx/>
              <a:buNone/>
            </a:pPr>
            <a:r>
              <a:rPr lang="en-US" altLang="en-US" sz="2800" dirty="0">
                <a:solidFill>
                  <a:srgbClr val="C00000"/>
                </a:solidFill>
                <a:latin typeface="+mn-lt"/>
                <a:cs typeface="Tahoma" pitchFamily="34" charset="0"/>
              </a:rPr>
              <a:t>If we want always to use S instead of measuring I</a:t>
            </a:r>
            <a:r>
              <a:rPr lang="en-US" altLang="en-US" sz="2800" baseline="-25000" dirty="0">
                <a:solidFill>
                  <a:srgbClr val="C00000"/>
                </a:solidFill>
                <a:latin typeface="+mn-lt"/>
                <a:cs typeface="Tahoma" pitchFamily="34" charset="0"/>
              </a:rPr>
              <a:t>on</a:t>
            </a:r>
            <a:endParaRPr lang="en-US" altLang="en-US" sz="2800" dirty="0">
              <a:solidFill>
                <a:srgbClr val="C00000"/>
              </a:solidFill>
              <a:latin typeface="+mn-lt"/>
              <a:cs typeface="Tahoma" pitchFamily="34" charset="0"/>
            </a:endParaRPr>
          </a:p>
          <a:p>
            <a:pPr eaLnBrk="1" hangingPunct="1">
              <a:spcBef>
                <a:spcPct val="0"/>
              </a:spcBef>
              <a:buFontTx/>
              <a:buNone/>
            </a:pPr>
            <a:r>
              <a:rPr lang="en-US" altLang="en-US" sz="2800" baseline="-25000" dirty="0">
                <a:solidFill>
                  <a:srgbClr val="C00000"/>
                </a:solidFill>
                <a:latin typeface="+mn-lt"/>
                <a:cs typeface="Tahoma" pitchFamily="34" charset="0"/>
              </a:rPr>
              <a:t> we need to make adjustment</a:t>
            </a:r>
            <a:r>
              <a:rPr lang="en-US" altLang="en-US" sz="2800" dirty="0">
                <a:solidFill>
                  <a:srgbClr val="C00000"/>
                </a:solidFill>
                <a:latin typeface="+mn-lt"/>
                <a:cs typeface="Tahoma" pitchFamily="34" charset="0"/>
              </a:rPr>
              <a:t> </a:t>
            </a:r>
            <a:r>
              <a:rPr lang="en-US" altLang="en-US" sz="2800" baseline="-25000" dirty="0">
                <a:solidFill>
                  <a:srgbClr val="C00000"/>
                </a:solidFill>
                <a:latin typeface="+mn-lt"/>
                <a:cs typeface="Tahoma" pitchFamily="34" charset="0"/>
              </a:rPr>
              <a:t>to the actual distance from the sun.</a:t>
            </a:r>
            <a:endParaRPr lang="en-US" altLang="en-US" sz="2800" dirty="0">
              <a:solidFill>
                <a:srgbClr val="C00000"/>
              </a:solidFill>
              <a:latin typeface="+mn-lt"/>
              <a:cs typeface="Tahoma" pitchFamily="34" charset="0"/>
            </a:endParaRPr>
          </a:p>
        </p:txBody>
      </p:sp>
    </p:spTree>
    <p:custDataLst>
      <p:tags r:id="rId1"/>
    </p:custDataLst>
    <p:extLst>
      <p:ext uri="{BB962C8B-B14F-4D97-AF65-F5344CB8AC3E}">
        <p14:creationId xmlns:p14="http://schemas.microsoft.com/office/powerpoint/2010/main" val="41581374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0"/>
            <a:ext cx="8458200" cy="2209800"/>
          </a:xfrm>
        </p:spPr>
        <p:txBody>
          <a:bodyPr>
            <a:normAutofit fontScale="90000"/>
          </a:bodyPr>
          <a:lstStyle/>
          <a:p>
            <a:pPr>
              <a:defRPr/>
            </a:pPr>
            <a:r>
              <a:rPr lang="en-US" dirty="0" smtClean="0">
                <a:solidFill>
                  <a:srgbClr val="CC0000"/>
                </a:solidFill>
              </a:rPr>
              <a:t/>
            </a:r>
            <a:br>
              <a:rPr lang="en-US" dirty="0" smtClean="0">
                <a:solidFill>
                  <a:srgbClr val="CC0000"/>
                </a:solidFill>
              </a:rPr>
            </a:br>
            <a:r>
              <a:rPr lang="en-US" sz="3600" dirty="0" smtClean="0">
                <a:solidFill>
                  <a:srgbClr val="002060"/>
                </a:solidFill>
              </a:rPr>
              <a:t>Will explain how to derive each term in equation:</a:t>
            </a:r>
            <a:r>
              <a:rPr lang="en-US" dirty="0" smtClean="0">
                <a:solidFill>
                  <a:srgbClr val="002060"/>
                </a:solidFill>
              </a:rPr>
              <a:t/>
            </a:r>
            <a:br>
              <a:rPr lang="en-US" dirty="0" smtClean="0">
                <a:solidFill>
                  <a:srgbClr val="002060"/>
                </a:solidFill>
              </a:rPr>
            </a:br>
            <a:r>
              <a:rPr lang="en-US" dirty="0" smtClean="0">
                <a:solidFill>
                  <a:srgbClr val="CC0000"/>
                </a:solidFill>
              </a:rPr>
              <a:t>E=</a:t>
            </a:r>
            <a:r>
              <a:rPr lang="en-US" dirty="0" err="1" smtClean="0">
                <a:solidFill>
                  <a:srgbClr val="333399"/>
                </a:solidFill>
              </a:rPr>
              <a:t>I</a:t>
            </a:r>
            <a:r>
              <a:rPr lang="en-US" baseline="-25000" dirty="0" err="1" smtClean="0">
                <a:solidFill>
                  <a:srgbClr val="333399"/>
                </a:solidFill>
              </a:rPr>
              <a:t>on</a:t>
            </a:r>
            <a:r>
              <a:rPr lang="en-US" dirty="0" err="1" smtClean="0">
                <a:solidFill>
                  <a:srgbClr val="CC0000"/>
                </a:solidFill>
              </a:rPr>
              <a:t>cos</a:t>
            </a:r>
            <a:r>
              <a:rPr lang="el-GR" dirty="0" smtClean="0">
                <a:solidFill>
                  <a:srgbClr val="CC0000"/>
                </a:solidFill>
              </a:rPr>
              <a:t>θ</a:t>
            </a:r>
            <a:r>
              <a:rPr lang="en-US" baseline="-25000" dirty="0" smtClean="0">
                <a:solidFill>
                  <a:srgbClr val="CC0000"/>
                </a:solidFill>
              </a:rPr>
              <a:t>z</a:t>
            </a:r>
            <a:r>
              <a:rPr lang="en-US" dirty="0" smtClean="0">
                <a:solidFill>
                  <a:srgbClr val="CC0000"/>
                </a:solidFill>
              </a:rPr>
              <a:t>/r</a:t>
            </a:r>
            <a:r>
              <a:rPr lang="en-US" baseline="30000" dirty="0" smtClean="0">
                <a:solidFill>
                  <a:srgbClr val="CC0000"/>
                </a:solidFill>
              </a:rPr>
              <a:t>2</a:t>
            </a:r>
            <a:br>
              <a:rPr lang="en-US" baseline="30000" dirty="0" smtClean="0">
                <a:solidFill>
                  <a:srgbClr val="CC0000"/>
                </a:solidFill>
              </a:rPr>
            </a:br>
            <a:endParaRPr lang="en-US" dirty="0" smtClean="0"/>
          </a:p>
        </p:txBody>
      </p:sp>
      <p:sp>
        <p:nvSpPr>
          <p:cNvPr id="15363" name="Content Placeholder 2"/>
          <p:cNvSpPr>
            <a:spLocks noGrp="1"/>
          </p:cNvSpPr>
          <p:nvPr>
            <p:ph idx="1"/>
          </p:nvPr>
        </p:nvSpPr>
        <p:spPr>
          <a:xfrm>
            <a:off x="152400" y="2286000"/>
            <a:ext cx="8763000" cy="4830763"/>
          </a:xfrm>
        </p:spPr>
        <p:txBody>
          <a:bodyPr/>
          <a:lstStyle/>
          <a:p>
            <a:r>
              <a:rPr lang="en-US" altLang="en-US" smtClean="0">
                <a:solidFill>
                  <a:srgbClr val="CC0000"/>
                </a:solidFill>
              </a:rPr>
              <a:t> </a:t>
            </a:r>
            <a:r>
              <a:rPr lang="en-US" altLang="en-US" smtClean="0">
                <a:solidFill>
                  <a:srgbClr val="333399"/>
                </a:solidFill>
              </a:rPr>
              <a:t>I</a:t>
            </a:r>
            <a:r>
              <a:rPr lang="en-US" altLang="en-US" baseline="-25000" smtClean="0">
                <a:solidFill>
                  <a:srgbClr val="333399"/>
                </a:solidFill>
              </a:rPr>
              <a:t>on  </a:t>
            </a:r>
            <a:r>
              <a:rPr lang="en-US" altLang="en-US" smtClean="0">
                <a:solidFill>
                  <a:srgbClr val="333399"/>
                </a:solidFill>
              </a:rPr>
              <a:t>=  S x</a:t>
            </a:r>
            <a:r>
              <a:rPr lang="pt-BR" altLang="en-US" smtClean="0">
                <a:solidFill>
                  <a:srgbClr val="CC0000"/>
                </a:solidFill>
              </a:rPr>
              <a:t> (r</a:t>
            </a:r>
            <a:r>
              <a:rPr lang="pt-BR" altLang="en-US" baseline="-25000" smtClean="0">
                <a:solidFill>
                  <a:srgbClr val="CC0000"/>
                </a:solidFill>
              </a:rPr>
              <a:t>0</a:t>
            </a:r>
            <a:r>
              <a:rPr lang="pt-BR" altLang="en-US" smtClean="0">
                <a:solidFill>
                  <a:srgbClr val="CC0000"/>
                </a:solidFill>
              </a:rPr>
              <a:t>/r)</a:t>
            </a:r>
            <a:r>
              <a:rPr lang="pt-BR" altLang="en-US" baseline="30000" smtClean="0">
                <a:solidFill>
                  <a:srgbClr val="CC0000"/>
                </a:solidFill>
              </a:rPr>
              <a:t>2</a:t>
            </a:r>
            <a:r>
              <a:rPr lang="pt-BR" altLang="en-US" smtClean="0">
                <a:solidFill>
                  <a:srgbClr val="CC0000"/>
                </a:solidFill>
              </a:rPr>
              <a:t> </a:t>
            </a:r>
          </a:p>
          <a:p>
            <a:r>
              <a:rPr lang="pt-BR" altLang="en-US" smtClean="0">
                <a:solidFill>
                  <a:srgbClr val="CC0000"/>
                </a:solidFill>
              </a:rPr>
              <a:t>S is the solar constant which is the same as </a:t>
            </a:r>
            <a:r>
              <a:rPr lang="en-US" altLang="en-US" smtClean="0">
                <a:solidFill>
                  <a:srgbClr val="333399"/>
                </a:solidFill>
              </a:rPr>
              <a:t>I</a:t>
            </a:r>
            <a:r>
              <a:rPr lang="en-US" altLang="en-US" baseline="-25000" smtClean="0">
                <a:solidFill>
                  <a:srgbClr val="333399"/>
                </a:solidFill>
              </a:rPr>
              <a:t>on</a:t>
            </a:r>
            <a:r>
              <a:rPr lang="pt-BR" altLang="en-US" smtClean="0">
                <a:solidFill>
                  <a:srgbClr val="CC0000"/>
                </a:solidFill>
              </a:rPr>
              <a:t>  but measured at mean sun-earth distance</a:t>
            </a:r>
          </a:p>
          <a:p>
            <a:endParaRPr lang="pt-BR" altLang="en-US" smtClean="0">
              <a:solidFill>
                <a:srgbClr val="CC0000"/>
              </a:solidFill>
            </a:endParaRPr>
          </a:p>
          <a:p>
            <a:r>
              <a:rPr lang="pt-BR" altLang="en-US" smtClean="0">
                <a:solidFill>
                  <a:srgbClr val="CC0000"/>
                </a:solidFill>
              </a:rPr>
              <a:t>Since  </a:t>
            </a:r>
            <a:r>
              <a:rPr lang="en-US" altLang="en-US" smtClean="0">
                <a:solidFill>
                  <a:srgbClr val="333399"/>
                </a:solidFill>
              </a:rPr>
              <a:t>I</a:t>
            </a:r>
            <a:r>
              <a:rPr lang="en-US" altLang="en-US" baseline="-25000" smtClean="0">
                <a:solidFill>
                  <a:srgbClr val="333399"/>
                </a:solidFill>
              </a:rPr>
              <a:t>on  </a:t>
            </a:r>
            <a:r>
              <a:rPr lang="en-US" altLang="en-US" smtClean="0">
                <a:solidFill>
                  <a:srgbClr val="333399"/>
                </a:solidFill>
              </a:rPr>
              <a:t>is the actual amount of radiation received outside the atmosphere perpendicular to sun’s rays, need to correct for actual distance, namely, multiply by </a:t>
            </a:r>
            <a:r>
              <a:rPr lang="pt-BR" altLang="en-US" smtClean="0">
                <a:solidFill>
                  <a:srgbClr val="CC0000"/>
                </a:solidFill>
              </a:rPr>
              <a:t>(r</a:t>
            </a:r>
            <a:r>
              <a:rPr lang="pt-BR" altLang="en-US" baseline="-25000" smtClean="0">
                <a:solidFill>
                  <a:srgbClr val="CC0000"/>
                </a:solidFill>
              </a:rPr>
              <a:t>0</a:t>
            </a:r>
            <a:r>
              <a:rPr lang="pt-BR" altLang="en-US" smtClean="0">
                <a:solidFill>
                  <a:srgbClr val="CC0000"/>
                </a:solidFill>
              </a:rPr>
              <a:t>/r)</a:t>
            </a:r>
            <a:r>
              <a:rPr lang="pt-BR" altLang="en-US" baseline="30000" smtClean="0">
                <a:solidFill>
                  <a:srgbClr val="CC0000"/>
                </a:solidFill>
              </a:rPr>
              <a:t>2</a:t>
            </a:r>
            <a:r>
              <a:rPr lang="pt-BR" altLang="en-US" smtClean="0">
                <a:solidFill>
                  <a:srgbClr val="CC0000"/>
                </a:solidFill>
              </a:rPr>
              <a:t> </a:t>
            </a:r>
          </a:p>
          <a:p>
            <a:endParaRPr lang="pt-BR" altLang="en-US" smtClean="0">
              <a:solidFill>
                <a:srgbClr val="CC0000"/>
              </a:solidFill>
            </a:endParaRPr>
          </a:p>
          <a:p>
            <a:endParaRPr lang="en-US" altLang="en-US" smtClean="0">
              <a:solidFill>
                <a:srgbClr val="CC0000"/>
              </a:solidFill>
            </a:endParaRPr>
          </a:p>
          <a:p>
            <a:endParaRPr lang="en-US" altLang="en-US" smtClean="0"/>
          </a:p>
        </p:txBody>
      </p:sp>
    </p:spTree>
    <p:custDataLst>
      <p:tags r:id="rId1"/>
    </p:custDataLst>
    <p:extLst>
      <p:ext uri="{BB962C8B-B14F-4D97-AF65-F5344CB8AC3E}">
        <p14:creationId xmlns:p14="http://schemas.microsoft.com/office/powerpoint/2010/main" val="4213877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0"/>
            <a:ext cx="8839200" cy="838200"/>
          </a:xfrm>
        </p:spPr>
        <p:txBody>
          <a:bodyPr/>
          <a:lstStyle/>
          <a:p>
            <a:pPr eaLnBrk="1" hangingPunct="1"/>
            <a:r>
              <a:rPr lang="en-US" altLang="en-US" sz="3200" smtClean="0">
                <a:solidFill>
                  <a:srgbClr val="CC0000"/>
                </a:solidFill>
              </a:rPr>
              <a:t>Reference Unit of Energy from the Sun</a:t>
            </a:r>
          </a:p>
        </p:txBody>
      </p:sp>
      <p:sp>
        <p:nvSpPr>
          <p:cNvPr id="16387" name="Rectangle 3"/>
          <p:cNvSpPr>
            <a:spLocks noGrp="1" noChangeArrowheads="1"/>
          </p:cNvSpPr>
          <p:nvPr>
            <p:ph type="body" idx="1"/>
          </p:nvPr>
        </p:nvSpPr>
        <p:spPr>
          <a:xfrm>
            <a:off x="228600" y="914400"/>
            <a:ext cx="8610600" cy="5638800"/>
          </a:xfrm>
        </p:spPr>
        <p:txBody>
          <a:bodyPr/>
          <a:lstStyle/>
          <a:p>
            <a:pPr algn="ctr" eaLnBrk="1" hangingPunct="1">
              <a:spcBef>
                <a:spcPct val="0"/>
              </a:spcBef>
              <a:buFontTx/>
              <a:buNone/>
              <a:defRPr/>
            </a:pPr>
            <a:r>
              <a:rPr lang="en-US" u="sng" dirty="0" smtClean="0">
                <a:solidFill>
                  <a:srgbClr val="CC0000"/>
                </a:solidFill>
              </a:rPr>
              <a:t>Solar Constant</a:t>
            </a:r>
            <a:r>
              <a:rPr lang="en-US" dirty="0" smtClean="0">
                <a:solidFill>
                  <a:srgbClr val="333399"/>
                </a:solidFill>
              </a:rPr>
              <a:t> – S</a:t>
            </a:r>
            <a:r>
              <a:rPr lang="en-US" baseline="-25000" dirty="0" smtClean="0">
                <a:solidFill>
                  <a:srgbClr val="333399"/>
                </a:solidFill>
              </a:rPr>
              <a:t>0</a:t>
            </a:r>
            <a:r>
              <a:rPr lang="en-US" dirty="0" smtClean="0">
                <a:solidFill>
                  <a:srgbClr val="333399"/>
                </a:solidFill>
              </a:rPr>
              <a:t> is the irradiance of solar energy received on a surface exposed normal to sun’s rays </a:t>
            </a:r>
            <a:r>
              <a:rPr lang="en-US" dirty="0">
                <a:solidFill>
                  <a:srgbClr val="333399"/>
                </a:solidFill>
              </a:rPr>
              <a:t>(the I0n in previous slide</a:t>
            </a:r>
            <a:r>
              <a:rPr lang="en-US" dirty="0" smtClean="0">
                <a:solidFill>
                  <a:srgbClr val="333399"/>
                </a:solidFill>
              </a:rPr>
              <a:t>) when the distance represent a  mean value of the Earth-Sun distance and in absence of atmosphere</a:t>
            </a:r>
          </a:p>
          <a:p>
            <a:pPr eaLnBrk="1" hangingPunct="1">
              <a:defRPr/>
            </a:pPr>
            <a:r>
              <a:rPr lang="en-US" dirty="0" smtClean="0">
                <a:solidFill>
                  <a:srgbClr val="333399"/>
                </a:solidFill>
              </a:rPr>
              <a:t>S</a:t>
            </a:r>
            <a:r>
              <a:rPr lang="en-US" baseline="-25000" dirty="0" smtClean="0">
                <a:solidFill>
                  <a:srgbClr val="333399"/>
                </a:solidFill>
              </a:rPr>
              <a:t>0 </a:t>
            </a:r>
            <a:r>
              <a:rPr lang="en-US" dirty="0" smtClean="0">
                <a:solidFill>
                  <a:srgbClr val="333399"/>
                </a:solidFill>
              </a:rPr>
              <a:t>=  </a:t>
            </a:r>
            <a:r>
              <a:rPr lang="en-US" sz="3600" dirty="0" smtClean="0">
                <a:solidFill>
                  <a:srgbClr val="333399"/>
                </a:solidFill>
              </a:rPr>
              <a:t>1372 W/m</a:t>
            </a:r>
            <a:r>
              <a:rPr lang="en-US" sz="3600" baseline="30000" dirty="0" smtClean="0">
                <a:solidFill>
                  <a:srgbClr val="333399"/>
                </a:solidFill>
              </a:rPr>
              <a:t>2</a:t>
            </a:r>
          </a:p>
          <a:p>
            <a:pPr eaLnBrk="1" hangingPunct="1">
              <a:defRPr/>
            </a:pPr>
            <a:r>
              <a:rPr lang="en-US" sz="3600" dirty="0" smtClean="0">
                <a:solidFill>
                  <a:srgbClr val="333399"/>
                </a:solidFill>
              </a:rPr>
              <a:t>Watts per square meter</a:t>
            </a:r>
          </a:p>
          <a:p>
            <a:pPr marL="0" indent="0" eaLnBrk="1" hangingPunct="1">
              <a:buFontTx/>
              <a:buNone/>
              <a:defRPr/>
            </a:pPr>
            <a:endParaRPr lang="en-US" sz="3600" dirty="0" smtClean="0">
              <a:solidFill>
                <a:srgbClr val="333399"/>
              </a:solidFill>
            </a:endParaRPr>
          </a:p>
          <a:p>
            <a:pPr marL="0" indent="0" eaLnBrk="1" hangingPunct="1">
              <a:buFontTx/>
              <a:buNone/>
              <a:defRPr/>
            </a:pPr>
            <a:r>
              <a:rPr lang="en-US" sz="2400" b="1" i="1" u="sng" dirty="0" smtClean="0">
                <a:solidFill>
                  <a:srgbClr val="333399"/>
                </a:solidFill>
              </a:rPr>
              <a:t>Note:</a:t>
            </a:r>
            <a:r>
              <a:rPr lang="en-US" sz="2400" b="1" i="1" dirty="0" smtClean="0">
                <a:solidFill>
                  <a:srgbClr val="333399"/>
                </a:solidFill>
              </a:rPr>
              <a:t> Read the posted paper on: </a:t>
            </a:r>
            <a:r>
              <a:rPr lang="en-US" sz="2400" b="1" i="1" dirty="0" smtClean="0"/>
              <a:t>Living with a variable sun.</a:t>
            </a:r>
          </a:p>
        </p:txBody>
      </p:sp>
      <p:sp>
        <p:nvSpPr>
          <p:cNvPr id="1638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3105EC-79BE-40DE-BE2C-BE03A156346A}" type="slidenum">
              <a:rPr lang="en-US" altLang="en-US" sz="1400" smtClean="0"/>
              <a:pPr eaLnBrk="1" hangingPunct="1">
                <a:spcBef>
                  <a:spcPct val="0"/>
                </a:spcBef>
                <a:buFontTx/>
                <a:buNone/>
              </a:pPr>
              <a:t>36</a:t>
            </a:fld>
            <a:endParaRPr lang="en-US" altLang="en-US" sz="1400" smtClean="0"/>
          </a:p>
        </p:txBody>
      </p:sp>
    </p:spTree>
    <p:extLst>
      <p:ext uri="{BB962C8B-B14F-4D97-AF65-F5344CB8AC3E}">
        <p14:creationId xmlns:p14="http://schemas.microsoft.com/office/powerpoint/2010/main" val="345827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ubTitle" idx="1"/>
          </p:nvPr>
        </p:nvSpPr>
        <p:spPr>
          <a:xfrm>
            <a:off x="228600" y="228600"/>
            <a:ext cx="8686800" cy="6629400"/>
          </a:xfrm>
        </p:spPr>
        <p:txBody>
          <a:bodyPr>
            <a:normAutofit lnSpcReduction="10000"/>
          </a:bodyPr>
          <a:lstStyle/>
          <a:p>
            <a:pPr eaLnBrk="1" hangingPunct="1">
              <a:defRPr/>
            </a:pPr>
            <a:r>
              <a:rPr lang="pt-BR" dirty="0" smtClean="0">
                <a:solidFill>
                  <a:srgbClr val="CC0000"/>
                </a:solidFill>
              </a:rPr>
              <a:t>E</a:t>
            </a:r>
            <a:r>
              <a:rPr lang="pt-BR" baseline="-25000" dirty="0" smtClean="0">
                <a:solidFill>
                  <a:srgbClr val="CC0000"/>
                </a:solidFill>
              </a:rPr>
              <a:t>0</a:t>
            </a:r>
            <a:r>
              <a:rPr lang="pt-BR" dirty="0" smtClean="0">
                <a:solidFill>
                  <a:srgbClr val="CC0000"/>
                </a:solidFill>
              </a:rPr>
              <a:t> = (r</a:t>
            </a:r>
            <a:r>
              <a:rPr lang="pt-BR" baseline="-25000" dirty="0" smtClean="0">
                <a:solidFill>
                  <a:srgbClr val="CC0000"/>
                </a:solidFill>
              </a:rPr>
              <a:t>0</a:t>
            </a:r>
            <a:r>
              <a:rPr lang="pt-BR" dirty="0" smtClean="0">
                <a:solidFill>
                  <a:srgbClr val="CC0000"/>
                </a:solidFill>
              </a:rPr>
              <a:t>/r)</a:t>
            </a:r>
            <a:r>
              <a:rPr lang="pt-BR" baseline="30000" dirty="0" smtClean="0">
                <a:solidFill>
                  <a:srgbClr val="CC0000"/>
                </a:solidFill>
              </a:rPr>
              <a:t>2</a:t>
            </a:r>
            <a:r>
              <a:rPr lang="pt-BR" dirty="0" smtClean="0">
                <a:solidFill>
                  <a:srgbClr val="CC0000"/>
                </a:solidFill>
              </a:rPr>
              <a:t> = 1.000110+0.034221cos</a:t>
            </a:r>
            <a:r>
              <a:rPr lang="pt-BR" dirty="0" smtClean="0">
                <a:solidFill>
                  <a:srgbClr val="CC0000"/>
                </a:solidFill>
                <a:sym typeface="Symbol" pitchFamily="18" charset="2"/>
              </a:rPr>
              <a:t></a:t>
            </a:r>
            <a:r>
              <a:rPr lang="pt-BR" dirty="0" smtClean="0">
                <a:solidFill>
                  <a:srgbClr val="CC0000"/>
                </a:solidFill>
              </a:rPr>
              <a:t>+</a:t>
            </a:r>
          </a:p>
          <a:p>
            <a:pPr eaLnBrk="1" hangingPunct="1">
              <a:defRPr/>
            </a:pPr>
            <a:r>
              <a:rPr lang="pt-BR" dirty="0" smtClean="0">
                <a:solidFill>
                  <a:srgbClr val="CC0000"/>
                </a:solidFill>
              </a:rPr>
              <a:t>0.001280sin</a:t>
            </a:r>
            <a:r>
              <a:rPr lang="pt-BR" dirty="0" smtClean="0">
                <a:solidFill>
                  <a:srgbClr val="CC0000"/>
                </a:solidFill>
                <a:sym typeface="Symbol" pitchFamily="18" charset="2"/>
              </a:rPr>
              <a:t></a:t>
            </a:r>
            <a:r>
              <a:rPr lang="pt-BR" dirty="0" smtClean="0">
                <a:solidFill>
                  <a:srgbClr val="CC0000"/>
                </a:solidFill>
              </a:rPr>
              <a:t>+0.000719cos2</a:t>
            </a:r>
            <a:r>
              <a:rPr lang="pt-BR" dirty="0" smtClean="0">
                <a:solidFill>
                  <a:srgbClr val="CC0000"/>
                </a:solidFill>
                <a:sym typeface="Symbol" pitchFamily="18" charset="2"/>
              </a:rPr>
              <a:t></a:t>
            </a:r>
            <a:r>
              <a:rPr lang="pt-BR" dirty="0" smtClean="0">
                <a:solidFill>
                  <a:srgbClr val="CC0000"/>
                </a:solidFill>
              </a:rPr>
              <a:t>+</a:t>
            </a:r>
            <a:endParaRPr lang="en-US" dirty="0" smtClean="0">
              <a:solidFill>
                <a:srgbClr val="CC0000"/>
              </a:solidFill>
            </a:endParaRPr>
          </a:p>
          <a:p>
            <a:pPr eaLnBrk="1" hangingPunct="1">
              <a:defRPr/>
            </a:pPr>
            <a:r>
              <a:rPr lang="en-US" dirty="0" smtClean="0">
                <a:solidFill>
                  <a:srgbClr val="CC0000"/>
                </a:solidFill>
              </a:rPr>
              <a:t>0.000077sin2</a:t>
            </a:r>
            <a:r>
              <a:rPr lang="pt-BR" dirty="0" smtClean="0">
                <a:solidFill>
                  <a:srgbClr val="CC0000"/>
                </a:solidFill>
                <a:sym typeface="Symbol" pitchFamily="18" charset="2"/>
              </a:rPr>
              <a:t></a:t>
            </a:r>
            <a:endParaRPr lang="en-US" dirty="0" smtClean="0">
              <a:solidFill>
                <a:srgbClr val="CC0000"/>
              </a:solidFill>
            </a:endParaRPr>
          </a:p>
          <a:p>
            <a:pPr eaLnBrk="1" hangingPunct="1">
              <a:defRPr/>
            </a:pPr>
            <a:r>
              <a:rPr lang="en-US" dirty="0" smtClean="0">
                <a:solidFill>
                  <a:srgbClr val="002060"/>
                </a:solidFill>
              </a:rPr>
              <a:t>Here </a:t>
            </a:r>
            <a:r>
              <a:rPr lang="en-US" dirty="0" smtClean="0">
                <a:solidFill>
                  <a:srgbClr val="002060"/>
                </a:solidFill>
                <a:sym typeface="Symbol" pitchFamily="18" charset="2"/>
              </a:rPr>
              <a:t></a:t>
            </a:r>
            <a:r>
              <a:rPr lang="en-US" dirty="0" smtClean="0">
                <a:solidFill>
                  <a:srgbClr val="002060"/>
                </a:solidFill>
              </a:rPr>
              <a:t> is in radians and known as the day angle and equals:</a:t>
            </a:r>
            <a:endParaRPr lang="en-US" dirty="0" smtClean="0">
              <a:solidFill>
                <a:srgbClr val="002060"/>
              </a:solidFill>
              <a:sym typeface="Symbol" pitchFamily="18" charset="2"/>
            </a:endParaRPr>
          </a:p>
          <a:p>
            <a:pPr eaLnBrk="1" hangingPunct="1">
              <a:defRPr/>
            </a:pPr>
            <a:r>
              <a:rPr lang="en-US" dirty="0" smtClean="0">
                <a:solidFill>
                  <a:srgbClr val="002060"/>
                </a:solidFill>
                <a:sym typeface="Symbol" pitchFamily="18" charset="2"/>
              </a:rPr>
              <a:t></a:t>
            </a:r>
            <a:r>
              <a:rPr lang="en-US" dirty="0" smtClean="0">
                <a:solidFill>
                  <a:srgbClr val="002060"/>
                </a:solidFill>
              </a:rPr>
              <a:t> = 2</a:t>
            </a:r>
            <a:r>
              <a:rPr lang="en-US" dirty="0" smtClean="0">
                <a:solidFill>
                  <a:srgbClr val="002060"/>
                </a:solidFill>
                <a:sym typeface="Symbol" pitchFamily="18" charset="2"/>
              </a:rPr>
              <a:t></a:t>
            </a:r>
            <a:r>
              <a:rPr lang="en-US" dirty="0" smtClean="0">
                <a:solidFill>
                  <a:srgbClr val="002060"/>
                </a:solidFill>
              </a:rPr>
              <a:t> (d</a:t>
            </a:r>
            <a:r>
              <a:rPr lang="en-US" baseline="-25000" dirty="0" smtClean="0">
                <a:solidFill>
                  <a:srgbClr val="002060"/>
                </a:solidFill>
              </a:rPr>
              <a:t>n</a:t>
            </a:r>
            <a:r>
              <a:rPr lang="en-US" dirty="0" smtClean="0">
                <a:solidFill>
                  <a:srgbClr val="002060"/>
                </a:solidFill>
              </a:rPr>
              <a:t>-1)/365</a:t>
            </a:r>
          </a:p>
          <a:p>
            <a:pPr eaLnBrk="1" hangingPunct="1">
              <a:defRPr/>
            </a:pPr>
            <a:r>
              <a:rPr lang="en-US" dirty="0" err="1" smtClean="0">
                <a:solidFill>
                  <a:srgbClr val="002060"/>
                </a:solidFill>
              </a:rPr>
              <a:t>d</a:t>
            </a:r>
            <a:r>
              <a:rPr lang="en-US" baseline="-25000" dirty="0" err="1" smtClean="0">
                <a:solidFill>
                  <a:srgbClr val="002060"/>
                </a:solidFill>
              </a:rPr>
              <a:t>n</a:t>
            </a:r>
            <a:r>
              <a:rPr lang="en-US" dirty="0" smtClean="0">
                <a:solidFill>
                  <a:srgbClr val="002060"/>
                </a:solidFill>
              </a:rPr>
              <a:t> is the day number of the year ranging from 1 on January 1 to 365 on December 31.</a:t>
            </a:r>
          </a:p>
          <a:p>
            <a:pPr eaLnBrk="1" hangingPunct="1">
              <a:defRPr/>
            </a:pPr>
            <a:r>
              <a:rPr lang="en-US" dirty="0" smtClean="0">
                <a:solidFill>
                  <a:srgbClr val="002060"/>
                </a:solidFill>
              </a:rPr>
              <a:t>For engineering application:</a:t>
            </a:r>
          </a:p>
          <a:p>
            <a:pPr eaLnBrk="1" hangingPunct="1">
              <a:defRPr/>
            </a:pPr>
            <a:r>
              <a:rPr lang="en-US" dirty="0" smtClean="0">
                <a:solidFill>
                  <a:srgbClr val="002060"/>
                </a:solidFill>
              </a:rPr>
              <a:t>E</a:t>
            </a:r>
            <a:r>
              <a:rPr lang="en-US" baseline="-25000" dirty="0" smtClean="0">
                <a:solidFill>
                  <a:srgbClr val="002060"/>
                </a:solidFill>
              </a:rPr>
              <a:t>0</a:t>
            </a:r>
            <a:r>
              <a:rPr lang="en-US" dirty="0" smtClean="0">
                <a:solidFill>
                  <a:srgbClr val="002060"/>
                </a:solidFill>
              </a:rPr>
              <a:t> = (r</a:t>
            </a:r>
            <a:r>
              <a:rPr lang="en-US" baseline="-25000" dirty="0" smtClean="0">
                <a:solidFill>
                  <a:srgbClr val="002060"/>
                </a:solidFill>
              </a:rPr>
              <a:t>0</a:t>
            </a:r>
            <a:r>
              <a:rPr lang="en-US" dirty="0" smtClean="0">
                <a:solidFill>
                  <a:srgbClr val="002060"/>
                </a:solidFill>
              </a:rPr>
              <a:t>/r)2 = 1+0.033cos[(2</a:t>
            </a:r>
            <a:r>
              <a:rPr lang="en-US" dirty="0" smtClean="0">
                <a:solidFill>
                  <a:srgbClr val="002060"/>
                </a:solidFill>
                <a:sym typeface="Symbol" pitchFamily="18" charset="2"/>
              </a:rPr>
              <a:t></a:t>
            </a:r>
            <a:r>
              <a:rPr lang="en-US" dirty="0" smtClean="0">
                <a:solidFill>
                  <a:srgbClr val="002060"/>
                </a:solidFill>
              </a:rPr>
              <a:t>d</a:t>
            </a:r>
            <a:r>
              <a:rPr lang="en-US" baseline="-25000" dirty="0" smtClean="0">
                <a:solidFill>
                  <a:srgbClr val="002060"/>
                </a:solidFill>
              </a:rPr>
              <a:t>n</a:t>
            </a:r>
            <a:r>
              <a:rPr lang="en-US" dirty="0" smtClean="0">
                <a:solidFill>
                  <a:srgbClr val="002060"/>
                </a:solidFill>
              </a:rPr>
              <a:t>/365)]</a:t>
            </a:r>
          </a:p>
          <a:p>
            <a:pPr algn="l" eaLnBrk="1" hangingPunct="1">
              <a:defRPr/>
            </a:pPr>
            <a:r>
              <a:rPr lang="en-US" dirty="0" smtClean="0">
                <a:solidFill>
                  <a:srgbClr val="002060"/>
                </a:solidFill>
              </a:rPr>
              <a:t>E</a:t>
            </a:r>
            <a:r>
              <a:rPr lang="en-US" baseline="-25000" dirty="0" smtClean="0">
                <a:solidFill>
                  <a:srgbClr val="002060"/>
                </a:solidFill>
              </a:rPr>
              <a:t>0  </a:t>
            </a:r>
            <a:r>
              <a:rPr lang="en-US" dirty="0" smtClean="0">
                <a:solidFill>
                  <a:srgbClr val="002060"/>
                </a:solidFill>
              </a:rPr>
              <a:t> is known as the earth-sun distance correction factor.</a:t>
            </a:r>
          </a:p>
        </p:txBody>
      </p:sp>
    </p:spTree>
    <p:custDataLst>
      <p:tags r:id="rId1"/>
    </p:custDataLst>
    <p:extLst>
      <p:ext uri="{BB962C8B-B14F-4D97-AF65-F5344CB8AC3E}">
        <p14:creationId xmlns:p14="http://schemas.microsoft.com/office/powerpoint/2010/main" val="2513486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915400" cy="1143000"/>
          </a:xfrm>
        </p:spPr>
        <p:txBody>
          <a:bodyPr>
            <a:normAutofit fontScale="90000"/>
          </a:bodyPr>
          <a:lstStyle/>
          <a:p>
            <a:pPr eaLnBrk="1" hangingPunct="1">
              <a:defRPr/>
            </a:pPr>
            <a:r>
              <a:rPr lang="en-US" sz="4000" dirty="0" smtClean="0">
                <a:solidFill>
                  <a:srgbClr val="CC0000"/>
                </a:solidFill>
              </a:rPr>
              <a:t>The next step is to understand how to compute the angle </a:t>
            </a:r>
            <a:r>
              <a:rPr lang="en-US" sz="4000" dirty="0" smtClean="0">
                <a:solidFill>
                  <a:srgbClr val="CC0000"/>
                </a:solidFill>
                <a:sym typeface="Symbol" pitchFamily="18" charset="2"/>
              </a:rPr>
              <a:t></a:t>
            </a:r>
            <a:r>
              <a:rPr lang="en-US" sz="4000" baseline="-25000" dirty="0" smtClean="0">
                <a:solidFill>
                  <a:srgbClr val="CC0000"/>
                </a:solidFill>
              </a:rPr>
              <a:t>z</a:t>
            </a:r>
            <a:r>
              <a:rPr lang="en-US" sz="4000" dirty="0" smtClean="0">
                <a:solidFill>
                  <a:schemeClr val="tx1"/>
                </a:solidFill>
              </a:rPr>
              <a:t>   </a:t>
            </a:r>
          </a:p>
        </p:txBody>
      </p:sp>
      <p:sp>
        <p:nvSpPr>
          <p:cNvPr id="18435" name="Rectangle 3"/>
          <p:cNvSpPr>
            <a:spLocks noGrp="1" noChangeArrowheads="1"/>
          </p:cNvSpPr>
          <p:nvPr>
            <p:ph type="body" idx="1"/>
          </p:nvPr>
        </p:nvSpPr>
        <p:spPr>
          <a:xfrm>
            <a:off x="304800" y="1295400"/>
            <a:ext cx="8229600" cy="5334000"/>
          </a:xfrm>
        </p:spPr>
        <p:txBody>
          <a:bodyPr/>
          <a:lstStyle/>
          <a:p>
            <a:pPr eaLnBrk="1" hangingPunct="1">
              <a:lnSpc>
                <a:spcPct val="90000"/>
              </a:lnSpc>
            </a:pPr>
            <a:r>
              <a:rPr lang="en-US" altLang="en-US" smtClean="0">
                <a:solidFill>
                  <a:srgbClr val="002060"/>
                </a:solidFill>
                <a:latin typeface="Times New Roman" pitchFamily="18" charset="0"/>
                <a:cs typeface="Times New Roman" pitchFamily="18" charset="0"/>
              </a:rPr>
              <a:t>Intuitively, this angle depends on where on earth we are (latitude), what is the time of the day (measured in hour angles) and the season of the year (declination). Namely, the following parameters:</a:t>
            </a:r>
          </a:p>
          <a:p>
            <a:pPr eaLnBrk="1" hangingPunct="1">
              <a:lnSpc>
                <a:spcPct val="90000"/>
              </a:lnSpc>
            </a:pPr>
            <a:r>
              <a:rPr lang="el-GR" altLang="en-US" smtClean="0">
                <a:solidFill>
                  <a:srgbClr val="002060"/>
                </a:solidFill>
                <a:latin typeface="Times New Roman" pitchFamily="18" charset="0"/>
                <a:cs typeface="Times New Roman" pitchFamily="18" charset="0"/>
              </a:rPr>
              <a:t>φ</a:t>
            </a:r>
            <a:r>
              <a:rPr lang="en-US" altLang="en-US" smtClean="0">
                <a:solidFill>
                  <a:srgbClr val="002060"/>
                </a:solidFill>
                <a:latin typeface="Times New Roman" pitchFamily="18" charset="0"/>
                <a:cs typeface="Times New Roman" pitchFamily="18" charset="0"/>
              </a:rPr>
              <a:t> – latitude</a:t>
            </a:r>
          </a:p>
          <a:p>
            <a:pPr eaLnBrk="1" hangingPunct="1">
              <a:lnSpc>
                <a:spcPct val="90000"/>
              </a:lnSpc>
            </a:pPr>
            <a:r>
              <a:rPr lang="el-GR" altLang="en-US" smtClean="0">
                <a:solidFill>
                  <a:srgbClr val="002060"/>
                </a:solidFill>
                <a:latin typeface="Times New Roman" pitchFamily="18" charset="0"/>
                <a:cs typeface="Times New Roman" pitchFamily="18" charset="0"/>
              </a:rPr>
              <a:t>Ω</a:t>
            </a:r>
            <a:r>
              <a:rPr lang="en-US" altLang="en-US" smtClean="0">
                <a:solidFill>
                  <a:srgbClr val="002060"/>
                </a:solidFill>
                <a:latin typeface="Times New Roman" pitchFamily="18" charset="0"/>
                <a:cs typeface="Times New Roman" pitchFamily="18" charset="0"/>
              </a:rPr>
              <a:t> - hour angle (the hourly distance from solar 	noon expressed in units of angles)</a:t>
            </a:r>
          </a:p>
          <a:p>
            <a:pPr eaLnBrk="1" hangingPunct="1">
              <a:lnSpc>
                <a:spcPct val="90000"/>
              </a:lnSpc>
            </a:pPr>
            <a:r>
              <a:rPr lang="el-GR" altLang="en-US" smtClean="0">
                <a:solidFill>
                  <a:srgbClr val="002060"/>
                </a:solidFill>
                <a:latin typeface="Times New Roman" pitchFamily="18" charset="0"/>
                <a:cs typeface="Times New Roman" pitchFamily="18" charset="0"/>
              </a:rPr>
              <a:t>δ</a:t>
            </a:r>
            <a:r>
              <a:rPr lang="en-US" altLang="en-US" smtClean="0">
                <a:solidFill>
                  <a:srgbClr val="002060"/>
                </a:solidFill>
                <a:latin typeface="Times New Roman" pitchFamily="18" charset="0"/>
                <a:cs typeface="Times New Roman" pitchFamily="18" charset="0"/>
              </a:rPr>
              <a:t> - declination</a:t>
            </a:r>
          </a:p>
          <a:p>
            <a:pPr eaLnBrk="1" hangingPunct="1">
              <a:lnSpc>
                <a:spcPct val="90000"/>
              </a:lnSpc>
            </a:pPr>
            <a:r>
              <a:rPr lang="en-US" altLang="en-US" smtClean="0">
                <a:solidFill>
                  <a:srgbClr val="002060"/>
                </a:solidFill>
                <a:latin typeface="Times New Roman" pitchFamily="18" charset="0"/>
                <a:cs typeface="Times New Roman" pitchFamily="18" charset="0"/>
              </a:rPr>
              <a:t>Each will be discussed in detail.</a:t>
            </a:r>
          </a:p>
          <a:p>
            <a:pPr eaLnBrk="1" hangingPunct="1">
              <a:lnSpc>
                <a:spcPct val="90000"/>
              </a:lnSpc>
            </a:pPr>
            <a:endParaRPr lang="en-US" altLang="en-US" smtClean="0"/>
          </a:p>
        </p:txBody>
      </p:sp>
    </p:spTree>
    <p:custDataLst>
      <p:tags r:id="rId1"/>
    </p:custDataLst>
    <p:extLst>
      <p:ext uri="{BB962C8B-B14F-4D97-AF65-F5344CB8AC3E}">
        <p14:creationId xmlns:p14="http://schemas.microsoft.com/office/powerpoint/2010/main" val="40999539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0" y="0"/>
            <a:ext cx="9144000" cy="1295400"/>
          </a:xfrm>
        </p:spPr>
        <p:txBody>
          <a:bodyPr>
            <a:normAutofit fontScale="90000"/>
          </a:bodyPr>
          <a:lstStyle/>
          <a:p>
            <a:pPr eaLnBrk="1" hangingPunct="1">
              <a:defRPr/>
            </a:pPr>
            <a:r>
              <a:rPr lang="en-US" sz="2400" dirty="0" smtClean="0">
                <a:solidFill>
                  <a:srgbClr val="CC0000"/>
                </a:solidFill>
              </a:rPr>
              <a:t/>
            </a:r>
            <a:br>
              <a:rPr lang="en-US" sz="2400" dirty="0" smtClean="0">
                <a:solidFill>
                  <a:srgbClr val="CC0000"/>
                </a:solidFill>
              </a:rPr>
            </a:br>
            <a:r>
              <a:rPr lang="en-US" sz="3100" dirty="0" smtClean="0">
                <a:solidFill>
                  <a:srgbClr val="CC0000"/>
                </a:solidFill>
              </a:rPr>
              <a:t>The amount of solar energy received at the surface depends on how high in the sky the sun is (not what is the local time). This is determined buy the “Solar Time”. Will explain the differences:</a:t>
            </a:r>
          </a:p>
        </p:txBody>
      </p:sp>
      <p:sp>
        <p:nvSpPr>
          <p:cNvPr id="19459" name="Rectangle 5"/>
          <p:cNvSpPr>
            <a:spLocks noGrp="1" noChangeArrowheads="1"/>
          </p:cNvSpPr>
          <p:nvPr>
            <p:ph type="subTitle" idx="1"/>
          </p:nvPr>
        </p:nvSpPr>
        <p:spPr>
          <a:xfrm>
            <a:off x="228600" y="1630363"/>
            <a:ext cx="8610600" cy="5257800"/>
          </a:xfrm>
        </p:spPr>
        <p:txBody>
          <a:bodyPr/>
          <a:lstStyle/>
          <a:p>
            <a:pPr algn="l" eaLnBrk="1" hangingPunct="1"/>
            <a:r>
              <a:rPr lang="en-US" altLang="en-US" sz="2800" b="1" u="sng" smtClean="0">
                <a:solidFill>
                  <a:srgbClr val="002060"/>
                </a:solidFill>
              </a:rPr>
              <a:t>Solar Time </a:t>
            </a:r>
            <a:r>
              <a:rPr lang="en-US" altLang="en-US" sz="2800" smtClean="0">
                <a:solidFill>
                  <a:srgbClr val="002060"/>
                </a:solidFill>
              </a:rPr>
              <a:t>= time based on the apparent angular motion of the sun across the sky, with solar noon the time the sun crosses the meridian of the observer.</a:t>
            </a:r>
          </a:p>
          <a:p>
            <a:pPr algn="l" eaLnBrk="1" hangingPunct="1"/>
            <a:r>
              <a:rPr lang="en-US" altLang="en-US" sz="2800" smtClean="0">
                <a:solidFill>
                  <a:srgbClr val="002060"/>
                </a:solidFill>
              </a:rPr>
              <a:t>It is necessary to convert standard time to solar time by applying two corrections:</a:t>
            </a:r>
          </a:p>
          <a:p>
            <a:pPr algn="l" eaLnBrk="1" hangingPunct="1"/>
            <a:endParaRPr lang="en-US" altLang="en-US" sz="2800" u="sng" smtClean="0">
              <a:solidFill>
                <a:srgbClr val="002060"/>
              </a:solidFill>
            </a:endParaRPr>
          </a:p>
          <a:p>
            <a:pPr algn="l" eaLnBrk="1" hangingPunct="1"/>
            <a:r>
              <a:rPr lang="en-US" altLang="en-US" sz="2800" b="1" u="sng" smtClean="0">
                <a:solidFill>
                  <a:srgbClr val="002060"/>
                </a:solidFill>
              </a:rPr>
              <a:t>First</a:t>
            </a:r>
            <a:r>
              <a:rPr lang="en-US" altLang="en-US" sz="2800" smtClean="0">
                <a:solidFill>
                  <a:srgbClr val="002060"/>
                </a:solidFill>
              </a:rPr>
              <a:t>-a constant correction for the difference in longitude between the observer’s meridian and the meridian on which the local standard time is based.  The sun takes 4 minutes to transverse 1</a:t>
            </a:r>
            <a:r>
              <a:rPr lang="en-US" altLang="en-US" sz="2800" baseline="30000" smtClean="0">
                <a:solidFill>
                  <a:srgbClr val="002060"/>
                </a:solidFill>
              </a:rPr>
              <a:t>0 </a:t>
            </a:r>
            <a:r>
              <a:rPr lang="en-US" altLang="en-US" sz="2800" smtClean="0">
                <a:solidFill>
                  <a:srgbClr val="002060"/>
                </a:solidFill>
              </a:rPr>
              <a:t>longitude.</a:t>
            </a:r>
          </a:p>
        </p:txBody>
      </p:sp>
    </p:spTree>
    <p:custDataLst>
      <p:tags r:id="rId1"/>
    </p:custDataLst>
    <p:extLst>
      <p:ext uri="{BB962C8B-B14F-4D97-AF65-F5344CB8AC3E}">
        <p14:creationId xmlns:p14="http://schemas.microsoft.com/office/powerpoint/2010/main" val="3541793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0" y="228600"/>
            <a:ext cx="8915400" cy="6400800"/>
          </a:xfrm>
        </p:spPr>
        <p:txBody>
          <a:bodyPr>
            <a:normAutofit lnSpcReduction="10000"/>
          </a:bodyPr>
          <a:lstStyle/>
          <a:p>
            <a:pPr marL="0" indent="0" algn="ctr" eaLnBrk="1" hangingPunct="1">
              <a:lnSpc>
                <a:spcPct val="90000"/>
              </a:lnSpc>
              <a:buFontTx/>
              <a:buNone/>
              <a:tabLst>
                <a:tab pos="914400" algn="l"/>
              </a:tabLst>
              <a:defRPr/>
            </a:pPr>
            <a:r>
              <a:rPr lang="en-US" sz="2800" b="1" dirty="0" smtClean="0">
                <a:solidFill>
                  <a:srgbClr val="CC0000"/>
                </a:solidFill>
              </a:rPr>
              <a:t>  </a:t>
            </a:r>
            <a:r>
              <a:rPr lang="en-US" sz="3600" dirty="0" smtClean="0">
                <a:solidFill>
                  <a:srgbClr val="CC0000"/>
                </a:solidFill>
              </a:rPr>
              <a:t>Properties of objects: </a:t>
            </a:r>
            <a:r>
              <a:rPr lang="en-US" sz="3600" dirty="0" smtClean="0"/>
              <a:t>Blackbody</a:t>
            </a:r>
          </a:p>
          <a:p>
            <a:pPr marL="0" indent="0" eaLnBrk="1" hangingPunct="1">
              <a:lnSpc>
                <a:spcPct val="90000"/>
              </a:lnSpc>
              <a:buFontTx/>
              <a:buNone/>
              <a:tabLst>
                <a:tab pos="914400" algn="l"/>
              </a:tabLst>
              <a:defRPr/>
            </a:pPr>
            <a:endParaRPr lang="en-US" sz="2800" dirty="0" smtClean="0"/>
          </a:p>
          <a:p>
            <a:pPr eaLnBrk="1" hangingPunct="1">
              <a:lnSpc>
                <a:spcPct val="90000"/>
              </a:lnSpc>
              <a:tabLst>
                <a:tab pos="914400" algn="l"/>
              </a:tabLst>
              <a:defRPr/>
            </a:pPr>
            <a:r>
              <a:rPr lang="en-US" sz="2800" dirty="0" smtClean="0">
                <a:solidFill>
                  <a:schemeClr val="accent2"/>
                </a:solidFill>
              </a:rPr>
              <a:t>The </a:t>
            </a:r>
            <a:r>
              <a:rPr lang="en-US" sz="2800" b="1" i="1" dirty="0" smtClean="0">
                <a:solidFill>
                  <a:srgbClr val="C00000"/>
                </a:solidFill>
              </a:rPr>
              <a:t>blackbody</a:t>
            </a:r>
            <a:r>
              <a:rPr lang="en-US" sz="2800" dirty="0" smtClean="0">
                <a:solidFill>
                  <a:schemeClr val="accent2"/>
                </a:solidFill>
              </a:rPr>
              <a:t> concept serves as a useful standard for comparing the </a:t>
            </a:r>
            <a:r>
              <a:rPr lang="en-US" sz="2800" dirty="0" err="1" smtClean="0">
                <a:solidFill>
                  <a:schemeClr val="accent2"/>
                </a:solidFill>
              </a:rPr>
              <a:t>radiative</a:t>
            </a:r>
            <a:r>
              <a:rPr lang="en-US" sz="2800" dirty="0" smtClean="0">
                <a:solidFill>
                  <a:schemeClr val="accent2"/>
                </a:solidFill>
              </a:rPr>
              <a:t> properties of real surfaces with an ideal surface.</a:t>
            </a:r>
          </a:p>
          <a:p>
            <a:pPr eaLnBrk="1" hangingPunct="1">
              <a:lnSpc>
                <a:spcPct val="90000"/>
              </a:lnSpc>
              <a:tabLst>
                <a:tab pos="914400" algn="l"/>
              </a:tabLst>
              <a:defRPr/>
            </a:pPr>
            <a:r>
              <a:rPr lang="en-US" sz="2800" dirty="0" smtClean="0">
                <a:solidFill>
                  <a:schemeClr val="accent2"/>
                </a:solidFill>
              </a:rPr>
              <a:t>A real surface will partly reflect and partly absorb incident radiation.  It can also partly transmit the incident radiation, namely:</a:t>
            </a:r>
            <a:endParaRPr lang="en-US" sz="2800" u="sng" dirty="0" smtClean="0">
              <a:solidFill>
                <a:schemeClr val="accent2"/>
              </a:solidFill>
            </a:endParaRPr>
          </a:p>
          <a:p>
            <a:pPr eaLnBrk="1" hangingPunct="1">
              <a:lnSpc>
                <a:spcPct val="90000"/>
              </a:lnSpc>
              <a:tabLst>
                <a:tab pos="914400" algn="l"/>
              </a:tabLst>
              <a:defRPr/>
            </a:pPr>
            <a:r>
              <a:rPr lang="en-US" sz="2800" dirty="0" smtClean="0">
                <a:solidFill>
                  <a:schemeClr val="accent2"/>
                </a:solidFill>
              </a:rPr>
              <a:t>1= </a:t>
            </a:r>
            <a:r>
              <a:rPr lang="en-US" sz="2800" dirty="0" smtClean="0">
                <a:solidFill>
                  <a:schemeClr val="accent2"/>
                </a:solidFill>
                <a:sym typeface="Symbol" pitchFamily="18" charset="2"/>
              </a:rPr>
              <a:t></a:t>
            </a:r>
            <a:r>
              <a:rPr lang="en-US" sz="2800" baseline="-25000" dirty="0" smtClean="0">
                <a:solidFill>
                  <a:schemeClr val="accent2"/>
                </a:solidFill>
                <a:sym typeface="Symbol" pitchFamily="18" charset="2"/>
              </a:rPr>
              <a:t></a:t>
            </a:r>
            <a:r>
              <a:rPr lang="en-US" sz="2800" dirty="0" smtClean="0">
                <a:solidFill>
                  <a:schemeClr val="accent2"/>
                </a:solidFill>
              </a:rPr>
              <a:t> + </a:t>
            </a:r>
            <a:r>
              <a:rPr lang="en-US" sz="2800" dirty="0" smtClean="0">
                <a:solidFill>
                  <a:schemeClr val="accent2"/>
                </a:solidFill>
                <a:sym typeface="Symbol" pitchFamily="18" charset="2"/>
              </a:rPr>
              <a:t></a:t>
            </a:r>
            <a:r>
              <a:rPr lang="en-US" sz="2800" baseline="-25000" dirty="0" smtClean="0">
                <a:solidFill>
                  <a:schemeClr val="accent2"/>
                </a:solidFill>
                <a:sym typeface="Symbol" pitchFamily="18" charset="2"/>
              </a:rPr>
              <a:t></a:t>
            </a:r>
            <a:r>
              <a:rPr lang="en-US" sz="2800" dirty="0" smtClean="0">
                <a:solidFill>
                  <a:schemeClr val="accent2"/>
                </a:solidFill>
              </a:rPr>
              <a:t> + </a:t>
            </a:r>
            <a:r>
              <a:rPr lang="en-US" sz="2800" dirty="0" smtClean="0">
                <a:solidFill>
                  <a:schemeClr val="accent2"/>
                </a:solidFill>
                <a:sym typeface="Symbol" pitchFamily="18" charset="2"/>
              </a:rPr>
              <a:t></a:t>
            </a:r>
            <a:r>
              <a:rPr lang="en-US" sz="2800" baseline="-25000" dirty="0" smtClean="0">
                <a:solidFill>
                  <a:schemeClr val="accent2"/>
                </a:solidFill>
                <a:sym typeface="Symbol" pitchFamily="18" charset="2"/>
              </a:rPr>
              <a:t></a:t>
            </a:r>
          </a:p>
          <a:p>
            <a:pPr eaLnBrk="1" hangingPunct="1">
              <a:lnSpc>
                <a:spcPct val="90000"/>
              </a:lnSpc>
              <a:tabLst>
                <a:tab pos="914400" algn="l"/>
              </a:tabLst>
              <a:defRPr/>
            </a:pPr>
            <a:r>
              <a:rPr lang="en-US" sz="2800" dirty="0" smtClean="0">
                <a:solidFill>
                  <a:schemeClr val="accent2"/>
                </a:solidFill>
                <a:sym typeface="Symbol" pitchFamily="18" charset="2"/>
              </a:rPr>
              <a:t></a:t>
            </a:r>
            <a:r>
              <a:rPr lang="en-US" sz="2800" baseline="-25000" dirty="0" smtClean="0">
                <a:solidFill>
                  <a:schemeClr val="accent2"/>
                </a:solidFill>
                <a:sym typeface="Symbol" pitchFamily="18" charset="2"/>
              </a:rPr>
              <a:t>     </a:t>
            </a:r>
            <a:r>
              <a:rPr lang="en-US" sz="2800" dirty="0" smtClean="0">
                <a:solidFill>
                  <a:schemeClr val="accent2"/>
                </a:solidFill>
              </a:rPr>
              <a:t>is the monochromatic absorption, namely, the ratio of 	energy absorbed to incident energy</a:t>
            </a:r>
            <a:endParaRPr lang="en-US" sz="2800" dirty="0" smtClean="0">
              <a:solidFill>
                <a:schemeClr val="accent2"/>
              </a:solidFill>
              <a:sym typeface="Symbol" pitchFamily="18" charset="2"/>
            </a:endParaRPr>
          </a:p>
          <a:p>
            <a:pPr eaLnBrk="1" hangingPunct="1">
              <a:lnSpc>
                <a:spcPct val="90000"/>
              </a:lnSpc>
              <a:tabLst>
                <a:tab pos="914400" algn="l"/>
              </a:tabLst>
              <a:defRPr/>
            </a:pPr>
            <a:r>
              <a:rPr lang="en-US" sz="2800" dirty="0" smtClean="0">
                <a:solidFill>
                  <a:schemeClr val="accent2"/>
                </a:solidFill>
                <a:sym typeface="Symbol" pitchFamily="18" charset="2"/>
              </a:rPr>
              <a:t></a:t>
            </a:r>
            <a:r>
              <a:rPr lang="en-US" sz="2800" baseline="-25000" dirty="0" smtClean="0">
                <a:solidFill>
                  <a:schemeClr val="accent2"/>
                </a:solidFill>
                <a:sym typeface="Symbol" pitchFamily="18" charset="2"/>
              </a:rPr>
              <a:t></a:t>
            </a:r>
            <a:r>
              <a:rPr lang="en-US" sz="2800" dirty="0" smtClean="0">
                <a:solidFill>
                  <a:schemeClr val="accent2"/>
                </a:solidFill>
              </a:rPr>
              <a:t>	is the monochromatic reflectance, namely, the ratio 	of energy reflected to incident</a:t>
            </a:r>
            <a:endParaRPr lang="en-US" sz="2800" dirty="0" smtClean="0">
              <a:solidFill>
                <a:schemeClr val="accent2"/>
              </a:solidFill>
              <a:sym typeface="Symbol" pitchFamily="18" charset="2"/>
            </a:endParaRPr>
          </a:p>
          <a:p>
            <a:pPr eaLnBrk="1" hangingPunct="1">
              <a:lnSpc>
                <a:spcPct val="90000"/>
              </a:lnSpc>
              <a:tabLst>
                <a:tab pos="914400" algn="l"/>
              </a:tabLst>
              <a:defRPr/>
            </a:pPr>
            <a:r>
              <a:rPr lang="en-US" sz="2800" dirty="0" smtClean="0">
                <a:solidFill>
                  <a:schemeClr val="accent2"/>
                </a:solidFill>
                <a:sym typeface="Symbol" pitchFamily="18" charset="2"/>
              </a:rPr>
              <a:t></a:t>
            </a:r>
            <a:r>
              <a:rPr lang="en-US" sz="2800" baseline="-25000" dirty="0" smtClean="0">
                <a:solidFill>
                  <a:schemeClr val="accent2"/>
                </a:solidFill>
                <a:sym typeface="Symbol" pitchFamily="18" charset="2"/>
              </a:rPr>
              <a:t></a:t>
            </a:r>
            <a:r>
              <a:rPr lang="en-US" sz="2800" dirty="0" smtClean="0">
                <a:solidFill>
                  <a:schemeClr val="accent2"/>
                </a:solidFill>
              </a:rPr>
              <a:t>	is the monochromatic transmittance, namely, the 	ratio of energy transmitted to incident.</a:t>
            </a:r>
          </a:p>
        </p:txBody>
      </p:sp>
      <p:sp>
        <p:nvSpPr>
          <p:cNvPr id="4096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CC28D3C-F678-4137-A8CB-43FF2DA96FDE}" type="slidenum">
              <a:rPr lang="en-US" altLang="en-US" sz="1400" smtClean="0"/>
              <a:pPr eaLnBrk="1" hangingPunct="1">
                <a:spcBef>
                  <a:spcPct val="0"/>
                </a:spcBef>
                <a:buFontTx/>
                <a:buNone/>
              </a:pPr>
              <a:t>4</a:t>
            </a:fld>
            <a:endParaRPr lang="en-US" altLang="en-US" sz="1400" smtClean="0"/>
          </a:p>
        </p:txBody>
      </p:sp>
    </p:spTree>
    <p:extLst>
      <p:ext uri="{BB962C8B-B14F-4D97-AF65-F5344CB8AC3E}">
        <p14:creationId xmlns:p14="http://schemas.microsoft.com/office/powerpoint/2010/main" val="918388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1" descr="App_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85800"/>
            <a:ext cx="89646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179388" y="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a:solidFill>
                  <a:srgbClr val="CC0000"/>
                </a:solidFill>
                <a:cs typeface="Arial" charset="0"/>
              </a:rPr>
              <a:t>Time zones</a:t>
            </a:r>
          </a:p>
        </p:txBody>
      </p:sp>
      <p:sp>
        <p:nvSpPr>
          <p:cNvPr id="20484" name="TextBox 3"/>
          <p:cNvSpPr txBox="1">
            <a:spLocks noChangeArrowheads="1"/>
          </p:cNvSpPr>
          <p:nvPr/>
        </p:nvSpPr>
        <p:spPr bwMode="auto">
          <a:xfrm>
            <a:off x="0" y="53340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a:solidFill>
                  <a:srgbClr val="002060"/>
                </a:solidFill>
                <a:cs typeface="Arial" charset="0"/>
              </a:rPr>
              <a:t>In each time zone the local time is the same but the sun is not at highest  position</a:t>
            </a:r>
          </a:p>
          <a:p>
            <a:pPr algn="ctr" eaLnBrk="1" hangingPunct="1">
              <a:spcBef>
                <a:spcPct val="0"/>
              </a:spcBef>
              <a:buFontTx/>
              <a:buNone/>
            </a:pPr>
            <a:r>
              <a:rPr lang="en-US" altLang="en-US">
                <a:solidFill>
                  <a:srgbClr val="002060"/>
                </a:solidFill>
                <a:cs typeface="Arial" charset="0"/>
              </a:rPr>
              <a:t> at the same local time </a:t>
            </a:r>
          </a:p>
        </p:txBody>
      </p:sp>
    </p:spTree>
    <p:custDataLst>
      <p:tags r:id="rId1"/>
    </p:custDataLst>
    <p:extLst>
      <p:ext uri="{BB962C8B-B14F-4D97-AF65-F5344CB8AC3E}">
        <p14:creationId xmlns:p14="http://schemas.microsoft.com/office/powerpoint/2010/main" val="3719953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0" y="0"/>
            <a:ext cx="9144000" cy="6553200"/>
          </a:xfrm>
        </p:spPr>
        <p:txBody>
          <a:bodyPr/>
          <a:lstStyle/>
          <a:p>
            <a:pPr eaLnBrk="1" hangingPunct="1"/>
            <a:r>
              <a:rPr lang="en-US" altLang="en-US" b="1" u="sng" smtClean="0">
                <a:solidFill>
                  <a:srgbClr val="002060"/>
                </a:solidFill>
              </a:rPr>
              <a:t>Second correction</a:t>
            </a:r>
            <a:r>
              <a:rPr lang="en-US" altLang="en-US" smtClean="0">
                <a:solidFill>
                  <a:schemeClr val="accent2"/>
                </a:solidFill>
              </a:rPr>
              <a:t>-equation of time.  Takes into account the perturbation in the earth rate of rotation which affect the time the sun crosses the observer’s meridian.  Solar time is:</a:t>
            </a:r>
          </a:p>
          <a:p>
            <a:pPr eaLnBrk="1" hangingPunct="1"/>
            <a:r>
              <a:rPr lang="en-US" altLang="en-US" smtClean="0">
                <a:solidFill>
                  <a:srgbClr val="002060"/>
                </a:solidFill>
              </a:rPr>
              <a:t>Solar time = standard time + 4(L</a:t>
            </a:r>
            <a:r>
              <a:rPr lang="en-US" altLang="en-US" baseline="-25000" smtClean="0">
                <a:solidFill>
                  <a:srgbClr val="002060"/>
                </a:solidFill>
              </a:rPr>
              <a:t>st</a:t>
            </a:r>
            <a:r>
              <a:rPr lang="en-US" altLang="en-US" smtClean="0">
                <a:solidFill>
                  <a:srgbClr val="002060"/>
                </a:solidFill>
              </a:rPr>
              <a:t> – L</a:t>
            </a:r>
            <a:r>
              <a:rPr lang="en-US" altLang="en-US" baseline="-25000" smtClean="0">
                <a:solidFill>
                  <a:srgbClr val="002060"/>
                </a:solidFill>
              </a:rPr>
              <a:t>loc</a:t>
            </a:r>
            <a:r>
              <a:rPr lang="en-US" altLang="en-US" smtClean="0">
                <a:solidFill>
                  <a:srgbClr val="002060"/>
                </a:solidFill>
              </a:rPr>
              <a:t>) + E</a:t>
            </a:r>
          </a:p>
          <a:p>
            <a:pPr eaLnBrk="1" hangingPunct="1"/>
            <a:r>
              <a:rPr lang="en-US" altLang="en-US" smtClean="0">
                <a:solidFill>
                  <a:schemeClr val="accent2"/>
                </a:solidFill>
              </a:rPr>
              <a:t>L</a:t>
            </a:r>
            <a:r>
              <a:rPr lang="en-US" altLang="en-US" baseline="-25000" smtClean="0">
                <a:solidFill>
                  <a:schemeClr val="accent2"/>
                </a:solidFill>
              </a:rPr>
              <a:t>st</a:t>
            </a:r>
            <a:r>
              <a:rPr lang="en-US" altLang="en-US" smtClean="0">
                <a:solidFill>
                  <a:schemeClr val="accent2"/>
                </a:solidFill>
              </a:rPr>
              <a:t> is the standard meridian for local time zone</a:t>
            </a:r>
          </a:p>
          <a:p>
            <a:pPr eaLnBrk="1" hangingPunct="1"/>
            <a:r>
              <a:rPr lang="en-US" altLang="en-US" smtClean="0">
                <a:solidFill>
                  <a:schemeClr val="accent2"/>
                </a:solidFill>
              </a:rPr>
              <a:t>L</a:t>
            </a:r>
            <a:r>
              <a:rPr lang="en-US" altLang="en-US" baseline="-25000" smtClean="0">
                <a:solidFill>
                  <a:schemeClr val="accent2"/>
                </a:solidFill>
              </a:rPr>
              <a:t>loc</a:t>
            </a:r>
            <a:r>
              <a:rPr lang="en-US" altLang="en-US" smtClean="0">
                <a:solidFill>
                  <a:schemeClr val="accent2"/>
                </a:solidFill>
              </a:rPr>
              <a:t> is the longitude of the location in degrees 	west</a:t>
            </a:r>
            <a:endParaRPr lang="es-AR" altLang="en-US" smtClean="0">
              <a:solidFill>
                <a:schemeClr val="accent2"/>
              </a:solidFill>
            </a:endParaRPr>
          </a:p>
          <a:p>
            <a:pPr eaLnBrk="1" hangingPunct="1"/>
            <a:r>
              <a:rPr lang="es-AR" altLang="en-US" smtClean="0">
                <a:solidFill>
                  <a:schemeClr val="accent2"/>
                </a:solidFill>
              </a:rPr>
              <a:t>E = (0.000075+0.001868cos</a:t>
            </a:r>
            <a:r>
              <a:rPr lang="en-US" altLang="en-US" smtClean="0">
                <a:solidFill>
                  <a:schemeClr val="accent2"/>
                </a:solidFill>
                <a:sym typeface="Symbol" pitchFamily="18" charset="2"/>
              </a:rPr>
              <a:t></a:t>
            </a:r>
            <a:r>
              <a:rPr lang="es-AR" altLang="en-US" smtClean="0">
                <a:solidFill>
                  <a:schemeClr val="accent2"/>
                </a:solidFill>
              </a:rPr>
              <a:t>-0.032077sin</a:t>
            </a:r>
            <a:r>
              <a:rPr lang="en-US" altLang="en-US" smtClean="0">
                <a:solidFill>
                  <a:schemeClr val="accent2"/>
                </a:solidFill>
                <a:sym typeface="Symbol" pitchFamily="18" charset="2"/>
              </a:rPr>
              <a:t></a:t>
            </a:r>
            <a:r>
              <a:rPr lang="es-AR" altLang="en-US" smtClean="0">
                <a:solidFill>
                  <a:schemeClr val="accent2"/>
                </a:solidFill>
              </a:rPr>
              <a:t>-0.014615cos2</a:t>
            </a:r>
            <a:r>
              <a:rPr lang="en-US" altLang="en-US" smtClean="0">
                <a:solidFill>
                  <a:schemeClr val="accent2"/>
                </a:solidFill>
                <a:sym typeface="Symbol" pitchFamily="18" charset="2"/>
              </a:rPr>
              <a:t></a:t>
            </a:r>
            <a:r>
              <a:rPr lang="es-AR" altLang="en-US" smtClean="0">
                <a:solidFill>
                  <a:schemeClr val="accent2"/>
                </a:solidFill>
              </a:rPr>
              <a:t>-0.04089sin2</a:t>
            </a:r>
            <a:r>
              <a:rPr lang="en-US" altLang="en-US" smtClean="0">
                <a:solidFill>
                  <a:schemeClr val="accent2"/>
                </a:solidFill>
                <a:sym typeface="Symbol" pitchFamily="18" charset="2"/>
              </a:rPr>
              <a:t></a:t>
            </a:r>
            <a:r>
              <a:rPr lang="es-AR" altLang="en-US" smtClean="0">
                <a:solidFill>
                  <a:schemeClr val="accent2"/>
                </a:solidFill>
              </a:rPr>
              <a:t>) (229.18)</a:t>
            </a:r>
            <a:endParaRPr lang="en-US" altLang="en-US" smtClean="0">
              <a:solidFill>
                <a:schemeClr val="accent2"/>
              </a:solidFill>
            </a:endParaRPr>
          </a:p>
          <a:p>
            <a:pPr eaLnBrk="1" hangingPunct="1"/>
            <a:r>
              <a:rPr lang="en-US" altLang="en-US" smtClean="0">
                <a:solidFill>
                  <a:schemeClr val="accent2"/>
                </a:solidFill>
              </a:rPr>
              <a:t>The number 229.18 converts radians into minutes.</a:t>
            </a:r>
            <a:r>
              <a:rPr lang="en-US" altLang="en-US" smtClean="0">
                <a:solidFill>
                  <a:schemeClr val="accent2"/>
                </a:solidFill>
                <a:sym typeface="Symbol" pitchFamily="18" charset="2"/>
              </a:rPr>
              <a:t>                   </a:t>
            </a:r>
            <a:r>
              <a:rPr lang="en-US" altLang="en-US" smtClean="0">
                <a:solidFill>
                  <a:schemeClr val="accent2"/>
                </a:solidFill>
              </a:rPr>
              <a:t> = 2</a:t>
            </a:r>
            <a:r>
              <a:rPr lang="en-US" altLang="en-US" smtClean="0">
                <a:solidFill>
                  <a:schemeClr val="accent2"/>
                </a:solidFill>
                <a:sym typeface="Symbol" pitchFamily="18" charset="2"/>
              </a:rPr>
              <a:t></a:t>
            </a:r>
            <a:r>
              <a:rPr lang="en-US" altLang="en-US" smtClean="0">
                <a:solidFill>
                  <a:schemeClr val="accent2"/>
                </a:solidFill>
              </a:rPr>
              <a:t>(d</a:t>
            </a:r>
            <a:r>
              <a:rPr lang="en-US" altLang="en-US" baseline="-25000" smtClean="0">
                <a:solidFill>
                  <a:schemeClr val="accent2"/>
                </a:solidFill>
              </a:rPr>
              <a:t>n</a:t>
            </a:r>
            <a:r>
              <a:rPr lang="en-US" altLang="en-US" smtClean="0">
                <a:solidFill>
                  <a:schemeClr val="accent2"/>
                </a:solidFill>
              </a:rPr>
              <a:t>-1)/365</a:t>
            </a:r>
          </a:p>
        </p:txBody>
      </p:sp>
    </p:spTree>
    <p:custDataLst>
      <p:tags r:id="rId1"/>
    </p:custDataLst>
    <p:extLst>
      <p:ext uri="{BB962C8B-B14F-4D97-AF65-F5344CB8AC3E}">
        <p14:creationId xmlns:p14="http://schemas.microsoft.com/office/powerpoint/2010/main" val="4226984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p:txBody>
          <a:bodyPr/>
          <a:lstStyle/>
          <a:p>
            <a:pPr eaLnBrk="1" hangingPunct="1"/>
            <a:endParaRPr lang="en-US" altLang="en-US" smtClean="0"/>
          </a:p>
        </p:txBody>
      </p:sp>
      <p:sp>
        <p:nvSpPr>
          <p:cNvPr id="22531" name="Rectangle 3"/>
          <p:cNvSpPr>
            <a:spLocks noChangeArrowheads="1"/>
          </p:cNvSpPr>
          <p:nvPr/>
        </p:nvSpPr>
        <p:spPr bwMode="auto">
          <a:xfrm>
            <a:off x="4572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a:solidFill>
                  <a:srgbClr val="CC0000"/>
                </a:solidFill>
                <a:cs typeface="Arial" charset="0"/>
              </a:rPr>
              <a:t>The Seasons</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0" y="533400"/>
            <a:ext cx="2895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cs typeface="Arial" charset="0"/>
              </a:rPr>
              <a:t>Mean sun-earth distance  is  one astronomical unit: </a:t>
            </a:r>
            <a:r>
              <a:rPr lang="en-US" altLang="en-US" sz="1800" b="1" u="sng">
                <a:solidFill>
                  <a:srgbClr val="CC0000"/>
                </a:solidFill>
                <a:cs typeface="Arial" charset="0"/>
              </a:rPr>
              <a:t>1 AU=1.496x108 km</a:t>
            </a:r>
          </a:p>
          <a:p>
            <a:pPr eaLnBrk="1" hangingPunct="1">
              <a:spcBef>
                <a:spcPct val="0"/>
              </a:spcBef>
              <a:buFontTx/>
              <a:buNone/>
            </a:pPr>
            <a:endParaRPr lang="en-US" altLang="en-US" sz="1800">
              <a:cs typeface="Arial" charset="0"/>
            </a:endParaRPr>
          </a:p>
          <a:p>
            <a:pPr eaLnBrk="1" hangingPunct="1">
              <a:spcBef>
                <a:spcPct val="0"/>
              </a:spcBef>
              <a:buFontTx/>
              <a:buNone/>
            </a:pPr>
            <a:endParaRPr lang="en-US" altLang="en-US" sz="1800">
              <a:cs typeface="Arial" charset="0"/>
            </a:endParaRPr>
          </a:p>
        </p:txBody>
      </p:sp>
      <p:sp>
        <p:nvSpPr>
          <p:cNvPr id="22534" name="Text Box 6"/>
          <p:cNvSpPr txBox="1">
            <a:spLocks noChangeArrowheads="1"/>
          </p:cNvSpPr>
          <p:nvPr/>
        </p:nvSpPr>
        <p:spPr bwMode="auto">
          <a:xfrm>
            <a:off x="0" y="5334000"/>
            <a:ext cx="26225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CC0000"/>
                </a:solidFill>
                <a:cs typeface="Arial" charset="0"/>
              </a:rPr>
              <a:t>Declination (</a:t>
            </a:r>
            <a:r>
              <a:rPr lang="el-GR" altLang="en-US" sz="1800" b="1">
                <a:solidFill>
                  <a:srgbClr val="CC0000"/>
                </a:solidFill>
                <a:cs typeface="Arial" charset="0"/>
              </a:rPr>
              <a:t>δ</a:t>
            </a:r>
            <a:r>
              <a:rPr lang="en-US" altLang="en-US" sz="1800" b="1">
                <a:solidFill>
                  <a:srgbClr val="CC0000"/>
                </a:solidFill>
                <a:cs typeface="Arial" charset="0"/>
              </a:rPr>
              <a:t>)-angle </a:t>
            </a:r>
          </a:p>
          <a:p>
            <a:pPr eaLnBrk="1" hangingPunct="1">
              <a:spcBef>
                <a:spcPct val="0"/>
              </a:spcBef>
              <a:buFontTx/>
              <a:buNone/>
            </a:pPr>
            <a:r>
              <a:rPr lang="en-US" altLang="en-US" sz="1800" b="1">
                <a:solidFill>
                  <a:srgbClr val="CC0000"/>
                </a:solidFill>
                <a:cs typeface="Arial" charset="0"/>
              </a:rPr>
              <a:t>between line </a:t>
            </a:r>
          </a:p>
          <a:p>
            <a:pPr eaLnBrk="1" hangingPunct="1">
              <a:spcBef>
                <a:spcPct val="0"/>
              </a:spcBef>
              <a:buFontTx/>
              <a:buNone/>
            </a:pPr>
            <a:r>
              <a:rPr lang="en-US" altLang="en-US" sz="1800" b="1">
                <a:solidFill>
                  <a:srgbClr val="CC0000"/>
                </a:solidFill>
                <a:cs typeface="Arial" charset="0"/>
              </a:rPr>
              <a:t>joining centers of sun </a:t>
            </a:r>
          </a:p>
          <a:p>
            <a:pPr eaLnBrk="1" hangingPunct="1">
              <a:spcBef>
                <a:spcPct val="0"/>
              </a:spcBef>
              <a:buFontTx/>
              <a:buNone/>
            </a:pPr>
            <a:r>
              <a:rPr lang="en-US" altLang="en-US" sz="1800" b="1">
                <a:solidFill>
                  <a:srgbClr val="CC0000"/>
                </a:solidFill>
                <a:cs typeface="Arial" charset="0"/>
              </a:rPr>
              <a:t>and earth to </a:t>
            </a:r>
          </a:p>
          <a:p>
            <a:pPr eaLnBrk="1" hangingPunct="1">
              <a:spcBef>
                <a:spcPct val="0"/>
              </a:spcBef>
              <a:buFontTx/>
              <a:buNone/>
            </a:pPr>
            <a:r>
              <a:rPr lang="en-US" altLang="en-US" sz="1800" b="1">
                <a:solidFill>
                  <a:srgbClr val="CC0000"/>
                </a:solidFill>
                <a:cs typeface="Arial" charset="0"/>
              </a:rPr>
              <a:t>equatorial plane</a:t>
            </a:r>
          </a:p>
          <a:p>
            <a:pPr eaLnBrk="1" hangingPunct="1">
              <a:spcBef>
                <a:spcPct val="0"/>
              </a:spcBef>
              <a:buFontTx/>
              <a:buNone/>
            </a:pPr>
            <a:endParaRPr lang="en-US" altLang="en-US" sz="1800">
              <a:cs typeface="Arial" charset="0"/>
            </a:endParaRPr>
          </a:p>
        </p:txBody>
      </p:sp>
      <p:sp>
        <p:nvSpPr>
          <p:cNvPr id="22535" name="Text Box 7"/>
          <p:cNvSpPr txBox="1">
            <a:spLocks noChangeArrowheads="1"/>
          </p:cNvSpPr>
          <p:nvPr/>
        </p:nvSpPr>
        <p:spPr bwMode="auto">
          <a:xfrm>
            <a:off x="6172200" y="5257800"/>
            <a:ext cx="2971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n-US" sz="1800" b="1">
                <a:solidFill>
                  <a:srgbClr val="CC0000"/>
                </a:solidFill>
                <a:cs typeface="Arial" charset="0"/>
              </a:rPr>
              <a:t>δ</a:t>
            </a:r>
            <a:r>
              <a:rPr lang="el-GR" altLang="en-US" sz="1800">
                <a:cs typeface="Arial" charset="0"/>
              </a:rPr>
              <a:t> </a:t>
            </a:r>
            <a:r>
              <a:rPr lang="en-US" altLang="en-US" sz="1800" b="1">
                <a:solidFill>
                  <a:srgbClr val="CC0000"/>
                </a:solidFill>
                <a:cs typeface="Arial" charset="0"/>
              </a:rPr>
              <a:t>=0 at vernal and</a:t>
            </a:r>
          </a:p>
          <a:p>
            <a:pPr eaLnBrk="1" hangingPunct="1">
              <a:spcBef>
                <a:spcPct val="0"/>
              </a:spcBef>
              <a:buFontTx/>
              <a:buNone/>
            </a:pPr>
            <a:r>
              <a:rPr lang="en-US" altLang="en-US" sz="1800" b="1">
                <a:solidFill>
                  <a:srgbClr val="CC0000"/>
                </a:solidFill>
                <a:cs typeface="Arial" charset="0"/>
              </a:rPr>
              <a:t>autumnal equinoxes</a:t>
            </a:r>
          </a:p>
          <a:p>
            <a:pPr eaLnBrk="1" hangingPunct="1">
              <a:spcBef>
                <a:spcPct val="0"/>
              </a:spcBef>
              <a:buFontTx/>
              <a:buNone/>
            </a:pPr>
            <a:r>
              <a:rPr lang="el-GR" altLang="en-US" sz="1800" b="1">
                <a:solidFill>
                  <a:srgbClr val="CC0000"/>
                </a:solidFill>
                <a:cs typeface="Arial" charset="0"/>
              </a:rPr>
              <a:t>δ</a:t>
            </a:r>
            <a:r>
              <a:rPr lang="el-GR" altLang="en-US" sz="1800">
                <a:cs typeface="Arial" charset="0"/>
              </a:rPr>
              <a:t> </a:t>
            </a:r>
            <a:r>
              <a:rPr lang="en-US" altLang="en-US" sz="1800" b="1">
                <a:solidFill>
                  <a:srgbClr val="CC0000"/>
                </a:solidFill>
                <a:cs typeface="Arial" charset="0"/>
              </a:rPr>
              <a:t>=23.5 at summer solstice</a:t>
            </a:r>
          </a:p>
          <a:p>
            <a:pPr eaLnBrk="1" hangingPunct="1">
              <a:spcBef>
                <a:spcPct val="0"/>
              </a:spcBef>
              <a:buFontTx/>
              <a:buNone/>
            </a:pPr>
            <a:r>
              <a:rPr lang="el-GR" altLang="en-US" sz="1800" b="1">
                <a:solidFill>
                  <a:srgbClr val="CC0000"/>
                </a:solidFill>
                <a:cs typeface="Arial" charset="0"/>
              </a:rPr>
              <a:t>δ</a:t>
            </a:r>
            <a:r>
              <a:rPr lang="el-GR" altLang="en-US" sz="1800">
                <a:cs typeface="Arial" charset="0"/>
              </a:rPr>
              <a:t> </a:t>
            </a:r>
            <a:r>
              <a:rPr lang="en-US" altLang="en-US" sz="1800" b="1">
                <a:solidFill>
                  <a:srgbClr val="CC0000"/>
                </a:solidFill>
                <a:cs typeface="Arial" charset="0"/>
              </a:rPr>
              <a:t>=-23.5 at winter solstice</a:t>
            </a:r>
          </a:p>
          <a:p>
            <a:pPr eaLnBrk="1" hangingPunct="1">
              <a:spcBef>
                <a:spcPct val="0"/>
              </a:spcBef>
              <a:buFontTx/>
              <a:buNone/>
            </a:pPr>
            <a:endParaRPr lang="en-US" altLang="en-US" sz="1800">
              <a:cs typeface="Arial" charset="0"/>
            </a:endParaRPr>
          </a:p>
        </p:txBody>
      </p:sp>
      <p:sp>
        <p:nvSpPr>
          <p:cNvPr id="22536"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78AFA5A-34A6-427A-8720-ADE70EAB5B32}" type="slidenum">
              <a:rPr lang="en-US" altLang="en-US" sz="1400" smtClean="0">
                <a:cs typeface="Arial" charset="0"/>
              </a:rPr>
              <a:pPr eaLnBrk="1" hangingPunct="1">
                <a:spcBef>
                  <a:spcPct val="0"/>
                </a:spcBef>
                <a:buFontTx/>
                <a:buNone/>
              </a:pPr>
              <a:t>42</a:t>
            </a:fld>
            <a:endParaRPr lang="en-US" altLang="en-US" sz="1400" smtClean="0">
              <a:cs typeface="Arial" charset="0"/>
            </a:endParaRPr>
          </a:p>
        </p:txBody>
      </p:sp>
    </p:spTree>
    <p:extLst>
      <p:ext uri="{BB962C8B-B14F-4D97-AF65-F5344CB8AC3E}">
        <p14:creationId xmlns:p14="http://schemas.microsoft.com/office/powerpoint/2010/main" val="4061901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914400"/>
          </a:xfrm>
        </p:spPr>
        <p:txBody>
          <a:bodyPr>
            <a:normAutofit fontScale="90000"/>
          </a:bodyPr>
          <a:lstStyle/>
          <a:p>
            <a:pPr eaLnBrk="1" hangingPunct="1"/>
            <a:r>
              <a:rPr lang="en-US" altLang="en-US" sz="4000" b="1" u="sng" smtClean="0">
                <a:solidFill>
                  <a:srgbClr val="CC0000"/>
                </a:solidFill>
              </a:rPr>
              <a:t/>
            </a:r>
            <a:br>
              <a:rPr lang="en-US" altLang="en-US" sz="4000" b="1" u="sng" smtClean="0">
                <a:solidFill>
                  <a:srgbClr val="CC0000"/>
                </a:solidFill>
              </a:rPr>
            </a:br>
            <a:r>
              <a:rPr lang="en-US" altLang="en-US" sz="4000" smtClean="0">
                <a:solidFill>
                  <a:srgbClr val="CC0000"/>
                </a:solidFill>
              </a:rPr>
              <a:t>Declination</a:t>
            </a:r>
            <a:br>
              <a:rPr lang="en-US" altLang="en-US" sz="4000" smtClean="0">
                <a:solidFill>
                  <a:srgbClr val="CC0000"/>
                </a:solidFill>
              </a:rPr>
            </a:br>
            <a:endParaRPr lang="en-US" altLang="en-US" sz="4000" smtClean="0">
              <a:solidFill>
                <a:srgbClr val="CC0000"/>
              </a:solidFill>
            </a:endParaRPr>
          </a:p>
        </p:txBody>
      </p:sp>
      <p:sp>
        <p:nvSpPr>
          <p:cNvPr id="23555" name="Rectangle 3"/>
          <p:cNvSpPr>
            <a:spLocks noGrp="1" noChangeArrowheads="1"/>
          </p:cNvSpPr>
          <p:nvPr>
            <p:ph type="body" idx="1"/>
          </p:nvPr>
        </p:nvSpPr>
        <p:spPr>
          <a:xfrm>
            <a:off x="0" y="914400"/>
            <a:ext cx="9144000" cy="5715000"/>
          </a:xfrm>
        </p:spPr>
        <p:txBody>
          <a:bodyPr/>
          <a:lstStyle/>
          <a:p>
            <a:pPr eaLnBrk="1" hangingPunct="1">
              <a:lnSpc>
                <a:spcPct val="90000"/>
              </a:lnSpc>
            </a:pPr>
            <a:r>
              <a:rPr lang="en-US" altLang="en-US" sz="3600" smtClean="0">
                <a:solidFill>
                  <a:schemeClr val="accent2"/>
                </a:solidFill>
              </a:rPr>
              <a:t>The plane of revolution of the earth around the sun is called the </a:t>
            </a:r>
            <a:r>
              <a:rPr lang="en-US" altLang="en-US" sz="3600" smtClean="0">
                <a:solidFill>
                  <a:srgbClr val="CC0000"/>
                </a:solidFill>
              </a:rPr>
              <a:t>ecliptic plane</a:t>
            </a:r>
            <a:r>
              <a:rPr lang="en-US" altLang="en-US" sz="3600" smtClean="0">
                <a:solidFill>
                  <a:schemeClr val="accent2"/>
                </a:solidFill>
              </a:rPr>
              <a:t>.  </a:t>
            </a:r>
          </a:p>
          <a:p>
            <a:pPr eaLnBrk="1" hangingPunct="1">
              <a:lnSpc>
                <a:spcPct val="90000"/>
              </a:lnSpc>
            </a:pPr>
            <a:r>
              <a:rPr lang="en-US" altLang="en-US" sz="3600" smtClean="0">
                <a:solidFill>
                  <a:schemeClr val="accent2"/>
                </a:solidFill>
              </a:rPr>
              <a:t>The earth rotates around an axis called the polar axis which is inclined approximately 23.5</a:t>
            </a:r>
            <a:r>
              <a:rPr lang="en-US" altLang="en-US" sz="3600" baseline="30000" smtClean="0">
                <a:solidFill>
                  <a:schemeClr val="accent2"/>
                </a:solidFill>
              </a:rPr>
              <a:t>0</a:t>
            </a:r>
            <a:r>
              <a:rPr lang="en-US" altLang="en-US" sz="3600" smtClean="0">
                <a:solidFill>
                  <a:schemeClr val="accent2"/>
                </a:solidFill>
              </a:rPr>
              <a:t> from the normal to the ecliptic plane.  </a:t>
            </a:r>
          </a:p>
          <a:p>
            <a:pPr eaLnBrk="1" hangingPunct="1">
              <a:lnSpc>
                <a:spcPct val="90000"/>
              </a:lnSpc>
            </a:pPr>
            <a:r>
              <a:rPr lang="en-US" altLang="en-US" sz="3600" smtClean="0">
                <a:solidFill>
                  <a:schemeClr val="accent2"/>
                </a:solidFill>
              </a:rPr>
              <a:t>Earth’s rotation around its axis causes diurnal changes; </a:t>
            </a:r>
            <a:r>
              <a:rPr lang="en-US" altLang="en-US" sz="3600" smtClean="0">
                <a:solidFill>
                  <a:srgbClr val="C00000"/>
                </a:solidFill>
              </a:rPr>
              <a:t>the position of this axis relative to the sun causes seasonal changes in solar radiation.  </a:t>
            </a:r>
          </a:p>
        </p:txBody>
      </p:sp>
      <p:sp>
        <p:nvSpPr>
          <p:cNvPr id="4" name="Rectangle 2"/>
          <p:cNvSpPr txBox="1">
            <a:spLocks noChangeArrowheads="1"/>
          </p:cNvSpPr>
          <p:nvPr/>
        </p:nvSpPr>
        <p:spPr bwMode="auto">
          <a:xfrm flipV="1">
            <a:off x="457200" y="935038"/>
            <a:ext cx="82296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4000" b="1" u="sng" kern="0" dirty="0" smtClean="0">
                <a:solidFill>
                  <a:srgbClr val="CC0000"/>
                </a:solidFill>
              </a:rPr>
              <a:t/>
            </a:r>
            <a:br>
              <a:rPr lang="en-US" altLang="en-US" sz="4000" b="1" u="sng" kern="0" dirty="0" smtClean="0">
                <a:solidFill>
                  <a:srgbClr val="CC0000"/>
                </a:solidFill>
              </a:rPr>
            </a:br>
            <a:r>
              <a:rPr lang="en-US" altLang="en-US" sz="4000" b="1" kern="0" dirty="0" smtClean="0">
                <a:solidFill>
                  <a:srgbClr val="CC0000"/>
                </a:solidFill>
              </a:rPr>
              <a:t> </a:t>
            </a:r>
            <a:r>
              <a:rPr lang="en-US" altLang="en-US" sz="4000" kern="0" dirty="0" smtClean="0">
                <a:solidFill>
                  <a:srgbClr val="CC0000"/>
                </a:solidFill>
              </a:rPr>
              <a:t/>
            </a:r>
            <a:br>
              <a:rPr lang="en-US" altLang="en-US" sz="4000" kern="0" dirty="0" smtClean="0">
                <a:solidFill>
                  <a:srgbClr val="CC0000"/>
                </a:solidFill>
              </a:rPr>
            </a:br>
            <a:endParaRPr lang="en-US" altLang="en-US" sz="4000" kern="0" dirty="0" smtClean="0">
              <a:solidFill>
                <a:srgbClr val="CC0000"/>
              </a:solidFill>
            </a:endParaRPr>
          </a:p>
        </p:txBody>
      </p:sp>
      <p:sp>
        <p:nvSpPr>
          <p:cNvPr id="5" name="Rectangle 2"/>
          <p:cNvSpPr txBox="1">
            <a:spLocks noChangeArrowheads="1"/>
          </p:cNvSpPr>
          <p:nvPr/>
        </p:nvSpPr>
        <p:spPr bwMode="auto">
          <a:xfrm>
            <a:off x="457200" y="-1588"/>
            <a:ext cx="822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4000" b="1" u="sng" kern="0" dirty="0" smtClean="0">
                <a:solidFill>
                  <a:srgbClr val="CC0000"/>
                </a:solidFill>
              </a:rPr>
              <a:t/>
            </a:r>
            <a:br>
              <a:rPr lang="en-US" altLang="en-US" sz="4000" b="1" u="sng" kern="0" dirty="0" smtClean="0">
                <a:solidFill>
                  <a:srgbClr val="CC0000"/>
                </a:solidFill>
              </a:rPr>
            </a:br>
            <a:r>
              <a:rPr lang="en-US" altLang="en-US" sz="4000" kern="0" dirty="0" smtClean="0">
                <a:solidFill>
                  <a:srgbClr val="CC0000"/>
                </a:solidFill>
              </a:rPr>
              <a:t> </a:t>
            </a:r>
          </a:p>
        </p:txBody>
      </p:sp>
    </p:spTree>
    <p:custDataLst>
      <p:tags r:id="rId1"/>
    </p:custDataLst>
    <p:extLst>
      <p:ext uri="{BB962C8B-B14F-4D97-AF65-F5344CB8AC3E}">
        <p14:creationId xmlns:p14="http://schemas.microsoft.com/office/powerpoint/2010/main" val="3633118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0" y="0"/>
            <a:ext cx="9144000" cy="6858000"/>
          </a:xfrm>
        </p:spPr>
        <p:txBody>
          <a:bodyPr/>
          <a:lstStyle/>
          <a:p>
            <a:pPr eaLnBrk="1" hangingPunct="1"/>
            <a:r>
              <a:rPr lang="en-US" altLang="en-US" sz="3600" smtClean="0">
                <a:solidFill>
                  <a:schemeClr val="accent2"/>
                </a:solidFill>
              </a:rPr>
              <a:t>The angle between a line joining the centers of the sun and the earth to the equatorial plane changes every </a:t>
            </a:r>
            <a:r>
              <a:rPr lang="en-US" altLang="en-US" sz="3600" smtClean="0">
                <a:solidFill>
                  <a:srgbClr val="002060"/>
                </a:solidFill>
              </a:rPr>
              <a:t>day</a:t>
            </a:r>
            <a:r>
              <a:rPr lang="en-US" altLang="en-US" sz="3600" smtClean="0">
                <a:solidFill>
                  <a:srgbClr val="CC0000"/>
                </a:solidFill>
              </a:rPr>
              <a:t>-the solar declination</a:t>
            </a:r>
            <a:r>
              <a:rPr lang="en-US" altLang="en-US" sz="3600" smtClean="0">
                <a:solidFill>
                  <a:schemeClr val="accent2"/>
                </a:solidFill>
              </a:rPr>
              <a:t>.  It is zero at vernal and autumnal equinoxes and has a value of 23.5</a:t>
            </a:r>
            <a:r>
              <a:rPr lang="en-US" altLang="en-US" sz="3600" baseline="30000" smtClean="0">
                <a:solidFill>
                  <a:schemeClr val="accent2"/>
                </a:solidFill>
              </a:rPr>
              <a:t>0</a:t>
            </a:r>
            <a:r>
              <a:rPr lang="en-US" altLang="en-US" sz="3600" smtClean="0">
                <a:solidFill>
                  <a:schemeClr val="accent2"/>
                </a:solidFill>
              </a:rPr>
              <a:t> at summer solstice and – 23.5</a:t>
            </a:r>
            <a:r>
              <a:rPr lang="en-US" altLang="en-US" sz="3600" baseline="30000" smtClean="0">
                <a:solidFill>
                  <a:schemeClr val="accent2"/>
                </a:solidFill>
              </a:rPr>
              <a:t>0</a:t>
            </a:r>
            <a:r>
              <a:rPr lang="en-US" altLang="en-US" sz="3600" smtClean="0">
                <a:solidFill>
                  <a:schemeClr val="accent2"/>
                </a:solidFill>
              </a:rPr>
              <a:t> in winter solstice.</a:t>
            </a:r>
            <a:endParaRPr lang="es-AR" altLang="en-US" sz="3600" smtClean="0">
              <a:solidFill>
                <a:schemeClr val="accent2"/>
              </a:solidFill>
              <a:sym typeface="Symbol" pitchFamily="18" charset="2"/>
            </a:endParaRPr>
          </a:p>
          <a:p>
            <a:pPr eaLnBrk="1" hangingPunct="1"/>
            <a:r>
              <a:rPr lang="es-AR" altLang="en-US" sz="3600" smtClean="0">
                <a:solidFill>
                  <a:schemeClr val="accent2"/>
                </a:solidFill>
                <a:sym typeface="Symbol" pitchFamily="18" charset="2"/>
              </a:rPr>
              <a:t></a:t>
            </a:r>
            <a:r>
              <a:rPr lang="es-AR" altLang="en-US" sz="3600" smtClean="0">
                <a:solidFill>
                  <a:schemeClr val="accent2"/>
                </a:solidFill>
              </a:rPr>
              <a:t> = (0.006918-0.399912cos</a:t>
            </a:r>
            <a:r>
              <a:rPr lang="es-AR" altLang="en-US" sz="3600" smtClean="0">
                <a:solidFill>
                  <a:schemeClr val="accent2"/>
                </a:solidFill>
                <a:sym typeface="Symbol" pitchFamily="18" charset="2"/>
              </a:rPr>
              <a:t></a:t>
            </a:r>
            <a:r>
              <a:rPr lang="es-AR" altLang="en-US" sz="3600" smtClean="0">
                <a:solidFill>
                  <a:schemeClr val="accent2"/>
                </a:solidFill>
              </a:rPr>
              <a:t>-</a:t>
            </a:r>
          </a:p>
          <a:p>
            <a:pPr eaLnBrk="1" hangingPunct="1"/>
            <a:r>
              <a:rPr lang="es-AR" altLang="en-US" sz="3600" smtClean="0">
                <a:solidFill>
                  <a:schemeClr val="accent2"/>
                </a:solidFill>
              </a:rPr>
              <a:t>0.070257sin</a:t>
            </a:r>
            <a:r>
              <a:rPr lang="es-AR" altLang="en-US" sz="3600" smtClean="0">
                <a:solidFill>
                  <a:schemeClr val="accent2"/>
                </a:solidFill>
                <a:sym typeface="Symbol" pitchFamily="18" charset="2"/>
              </a:rPr>
              <a:t></a:t>
            </a:r>
            <a:r>
              <a:rPr lang="es-AR" altLang="en-US" sz="3600" smtClean="0">
                <a:solidFill>
                  <a:schemeClr val="accent2"/>
                </a:solidFill>
              </a:rPr>
              <a:t>-0.006758cos2</a:t>
            </a:r>
            <a:r>
              <a:rPr lang="es-AR" altLang="en-US" sz="3600" smtClean="0">
                <a:solidFill>
                  <a:schemeClr val="accent2"/>
                </a:solidFill>
                <a:sym typeface="Symbol" pitchFamily="18" charset="2"/>
              </a:rPr>
              <a:t></a:t>
            </a:r>
            <a:r>
              <a:rPr lang="es-AR" altLang="en-US" sz="3600" smtClean="0">
                <a:solidFill>
                  <a:schemeClr val="accent2"/>
                </a:solidFill>
              </a:rPr>
              <a:t>-</a:t>
            </a:r>
          </a:p>
          <a:p>
            <a:pPr eaLnBrk="1" hangingPunct="1"/>
            <a:r>
              <a:rPr lang="es-AR" altLang="en-US" sz="3600" smtClean="0">
                <a:solidFill>
                  <a:schemeClr val="accent2"/>
                </a:solidFill>
              </a:rPr>
              <a:t>0.000907sin2</a:t>
            </a:r>
            <a:r>
              <a:rPr lang="es-AR" altLang="en-US" sz="3600" smtClean="0">
                <a:solidFill>
                  <a:schemeClr val="accent2"/>
                </a:solidFill>
                <a:sym typeface="Symbol" pitchFamily="18" charset="2"/>
              </a:rPr>
              <a:t></a:t>
            </a:r>
            <a:r>
              <a:rPr lang="es-AR" altLang="en-US" sz="3600" smtClean="0">
                <a:solidFill>
                  <a:schemeClr val="accent2"/>
                </a:solidFill>
              </a:rPr>
              <a:t>-0.002697cos3</a:t>
            </a:r>
            <a:r>
              <a:rPr lang="es-AR" altLang="en-US" sz="3600" smtClean="0">
                <a:solidFill>
                  <a:schemeClr val="accent2"/>
                </a:solidFill>
                <a:sym typeface="Symbol" pitchFamily="18" charset="2"/>
              </a:rPr>
              <a:t></a:t>
            </a:r>
            <a:r>
              <a:rPr lang="es-AR" altLang="en-US" sz="3600" smtClean="0">
                <a:solidFill>
                  <a:schemeClr val="accent2"/>
                </a:solidFill>
              </a:rPr>
              <a:t>-</a:t>
            </a:r>
          </a:p>
          <a:p>
            <a:pPr eaLnBrk="1" hangingPunct="1"/>
            <a:r>
              <a:rPr lang="es-AR" altLang="en-US" sz="3600" smtClean="0">
                <a:solidFill>
                  <a:schemeClr val="accent2"/>
                </a:solidFill>
              </a:rPr>
              <a:t>0.00148sin3</a:t>
            </a:r>
            <a:r>
              <a:rPr lang="es-AR" altLang="en-US" sz="3600" smtClean="0">
                <a:solidFill>
                  <a:schemeClr val="accent2"/>
                </a:solidFill>
                <a:sym typeface="Symbol" pitchFamily="18" charset="2"/>
              </a:rPr>
              <a:t></a:t>
            </a:r>
            <a:r>
              <a:rPr lang="es-AR" altLang="en-US" sz="3600" smtClean="0">
                <a:solidFill>
                  <a:schemeClr val="accent2"/>
                </a:solidFill>
              </a:rPr>
              <a:t>)(180/</a:t>
            </a:r>
            <a:r>
              <a:rPr lang="es-AR" altLang="en-US" sz="3600" smtClean="0">
                <a:solidFill>
                  <a:schemeClr val="accent2"/>
                </a:solidFill>
                <a:sym typeface="Symbol" pitchFamily="18" charset="2"/>
              </a:rPr>
              <a:t></a:t>
            </a:r>
            <a:r>
              <a:rPr lang="es-AR" altLang="en-US" sz="3600" smtClean="0">
                <a:solidFill>
                  <a:schemeClr val="accent2"/>
                </a:solidFill>
              </a:rPr>
              <a:t>)</a:t>
            </a:r>
            <a:endParaRPr lang="en-US" altLang="en-US" sz="3600" smtClean="0">
              <a:solidFill>
                <a:schemeClr val="accent2"/>
              </a:solidFill>
            </a:endParaRPr>
          </a:p>
        </p:txBody>
      </p:sp>
    </p:spTree>
    <p:custDataLst>
      <p:tags r:id="rId1"/>
    </p:custDataLst>
    <p:extLst>
      <p:ext uri="{BB962C8B-B14F-4D97-AF65-F5344CB8AC3E}">
        <p14:creationId xmlns:p14="http://schemas.microsoft.com/office/powerpoint/2010/main" val="278723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274638"/>
            <a:ext cx="8763000" cy="411162"/>
          </a:xfrm>
        </p:spPr>
        <p:txBody>
          <a:bodyPr>
            <a:normAutofit fontScale="90000"/>
          </a:bodyPr>
          <a:lstStyle/>
          <a:p>
            <a:pPr eaLnBrk="1" hangingPunct="1"/>
            <a:r>
              <a:rPr lang="en-US" altLang="en-US" sz="3600" smtClean="0">
                <a:solidFill>
                  <a:srgbClr val="CC0000"/>
                </a:solidFill>
              </a:rPr>
              <a:t>How to compute the solar zenith angle</a:t>
            </a:r>
          </a:p>
        </p:txBody>
      </p:sp>
      <p:sp>
        <p:nvSpPr>
          <p:cNvPr id="25603" name="Rectangle 3"/>
          <p:cNvSpPr>
            <a:spLocks noGrp="1" noChangeArrowheads="1"/>
          </p:cNvSpPr>
          <p:nvPr>
            <p:ph type="body" idx="1"/>
          </p:nvPr>
        </p:nvSpPr>
        <p:spPr>
          <a:xfrm>
            <a:off x="0" y="990600"/>
            <a:ext cx="9144000" cy="5867400"/>
          </a:xfrm>
        </p:spPr>
        <p:txBody>
          <a:bodyPr/>
          <a:lstStyle/>
          <a:p>
            <a:pPr eaLnBrk="1" hangingPunct="1">
              <a:lnSpc>
                <a:spcPct val="80000"/>
              </a:lnSpc>
            </a:pPr>
            <a:r>
              <a:rPr lang="en-US" altLang="en-US" sz="3600" smtClean="0">
                <a:solidFill>
                  <a:schemeClr val="accent2"/>
                </a:solidFill>
              </a:rPr>
              <a:t>cos</a:t>
            </a:r>
            <a:r>
              <a:rPr lang="el-GR" altLang="en-US" sz="3600" smtClean="0">
                <a:solidFill>
                  <a:schemeClr val="accent2"/>
                </a:solidFill>
              </a:rPr>
              <a:t>θ</a:t>
            </a:r>
            <a:r>
              <a:rPr lang="en-US" altLang="en-US" sz="3600" baseline="-25000" smtClean="0">
                <a:solidFill>
                  <a:schemeClr val="accent2"/>
                </a:solidFill>
              </a:rPr>
              <a:t>z</a:t>
            </a:r>
            <a:r>
              <a:rPr lang="en-US" altLang="en-US" sz="3600" smtClean="0">
                <a:solidFill>
                  <a:schemeClr val="accent2"/>
                </a:solidFill>
              </a:rPr>
              <a:t> = sin(</a:t>
            </a:r>
            <a:r>
              <a:rPr lang="el-GR" altLang="en-US" sz="3600" smtClean="0">
                <a:solidFill>
                  <a:schemeClr val="accent2"/>
                </a:solidFill>
              </a:rPr>
              <a:t>δ</a:t>
            </a:r>
            <a:r>
              <a:rPr lang="en-US" altLang="en-US" sz="3600" smtClean="0">
                <a:solidFill>
                  <a:schemeClr val="accent2"/>
                </a:solidFill>
              </a:rPr>
              <a:t>)sin(</a:t>
            </a:r>
            <a:r>
              <a:rPr lang="el-GR" altLang="en-US" sz="3600" smtClean="0">
                <a:solidFill>
                  <a:schemeClr val="accent2"/>
                </a:solidFill>
              </a:rPr>
              <a:t>φ</a:t>
            </a:r>
            <a:r>
              <a:rPr lang="en-US" altLang="en-US" sz="3600" smtClean="0">
                <a:solidFill>
                  <a:schemeClr val="accent2"/>
                </a:solidFill>
              </a:rPr>
              <a:t>)+ cos(</a:t>
            </a:r>
            <a:r>
              <a:rPr lang="el-GR" altLang="en-US" sz="3600" smtClean="0">
                <a:solidFill>
                  <a:schemeClr val="accent2"/>
                </a:solidFill>
              </a:rPr>
              <a:t>δ</a:t>
            </a:r>
            <a:r>
              <a:rPr lang="en-US" altLang="en-US" sz="3600" smtClean="0">
                <a:solidFill>
                  <a:schemeClr val="accent2"/>
                </a:solidFill>
              </a:rPr>
              <a:t>)cos(</a:t>
            </a:r>
            <a:r>
              <a:rPr lang="el-GR" altLang="en-US" sz="3600" smtClean="0">
                <a:solidFill>
                  <a:schemeClr val="accent2"/>
                </a:solidFill>
              </a:rPr>
              <a:t>φ</a:t>
            </a:r>
            <a:r>
              <a:rPr lang="en-US" altLang="en-US" sz="3600" smtClean="0">
                <a:solidFill>
                  <a:schemeClr val="accent2"/>
                </a:solidFill>
              </a:rPr>
              <a:t>) cos(</a:t>
            </a:r>
            <a:r>
              <a:rPr lang="el-GR" altLang="en-US" sz="3600" smtClean="0">
                <a:solidFill>
                  <a:schemeClr val="accent2"/>
                </a:solidFill>
              </a:rPr>
              <a:t>ω</a:t>
            </a:r>
            <a:r>
              <a:rPr lang="en-US" altLang="en-US" sz="3600" smtClean="0">
                <a:solidFill>
                  <a:schemeClr val="accent2"/>
                </a:solidFill>
              </a:rPr>
              <a:t>)</a:t>
            </a:r>
          </a:p>
          <a:p>
            <a:pPr eaLnBrk="1" hangingPunct="1">
              <a:lnSpc>
                <a:spcPct val="80000"/>
              </a:lnSpc>
            </a:pPr>
            <a:r>
              <a:rPr lang="el-GR" altLang="en-US" smtClean="0">
                <a:solidFill>
                  <a:schemeClr val="accent2"/>
                </a:solidFill>
              </a:rPr>
              <a:t>φ</a:t>
            </a:r>
            <a:r>
              <a:rPr lang="en-US" altLang="en-US" smtClean="0">
                <a:solidFill>
                  <a:schemeClr val="accent2"/>
                </a:solidFill>
              </a:rPr>
              <a:t> – latitude</a:t>
            </a:r>
          </a:p>
          <a:p>
            <a:pPr eaLnBrk="1" hangingPunct="1">
              <a:lnSpc>
                <a:spcPct val="80000"/>
              </a:lnSpc>
            </a:pPr>
            <a:r>
              <a:rPr lang="el-GR" altLang="en-US" smtClean="0">
                <a:solidFill>
                  <a:schemeClr val="accent2"/>
                </a:solidFill>
              </a:rPr>
              <a:t>δ</a:t>
            </a:r>
            <a:r>
              <a:rPr lang="en-US" altLang="en-US" smtClean="0">
                <a:solidFill>
                  <a:schemeClr val="accent2"/>
                </a:solidFill>
              </a:rPr>
              <a:t> - declination</a:t>
            </a:r>
          </a:p>
          <a:p>
            <a:pPr eaLnBrk="1" hangingPunct="1">
              <a:lnSpc>
                <a:spcPct val="80000"/>
              </a:lnSpc>
            </a:pPr>
            <a:r>
              <a:rPr lang="el-GR" altLang="en-US" smtClean="0">
                <a:solidFill>
                  <a:schemeClr val="accent2"/>
                </a:solidFill>
              </a:rPr>
              <a:t>Ω</a:t>
            </a:r>
            <a:r>
              <a:rPr lang="en-US" altLang="en-US" smtClean="0">
                <a:solidFill>
                  <a:schemeClr val="accent2"/>
                </a:solidFill>
              </a:rPr>
              <a:t> -  hour angle</a:t>
            </a:r>
          </a:p>
          <a:p>
            <a:pPr eaLnBrk="1" hangingPunct="1">
              <a:lnSpc>
                <a:spcPct val="80000"/>
              </a:lnSpc>
            </a:pPr>
            <a:endParaRPr lang="en-US" altLang="en-US" smtClean="0">
              <a:solidFill>
                <a:schemeClr val="accent2"/>
              </a:solidFill>
            </a:endParaRPr>
          </a:p>
          <a:p>
            <a:pPr eaLnBrk="1" hangingPunct="1">
              <a:lnSpc>
                <a:spcPct val="80000"/>
              </a:lnSpc>
            </a:pPr>
            <a:r>
              <a:rPr lang="en-US" altLang="en-US" smtClean="0">
                <a:solidFill>
                  <a:schemeClr val="accent2"/>
                </a:solidFill>
              </a:rPr>
              <a:t>Solar time = standard time + E + 4 ( L</a:t>
            </a:r>
            <a:r>
              <a:rPr lang="en-US" altLang="en-US" sz="4400" baseline="-25000" smtClean="0">
                <a:solidFill>
                  <a:schemeClr val="accent2"/>
                </a:solidFill>
              </a:rPr>
              <a:t>st</a:t>
            </a:r>
            <a:r>
              <a:rPr lang="en-US" altLang="en-US" smtClean="0">
                <a:solidFill>
                  <a:schemeClr val="accent2"/>
                </a:solidFill>
              </a:rPr>
              <a:t> – L </a:t>
            </a:r>
            <a:r>
              <a:rPr lang="en-US" altLang="en-US" sz="4400" baseline="-25000" smtClean="0">
                <a:solidFill>
                  <a:schemeClr val="accent2"/>
                </a:solidFill>
              </a:rPr>
              <a:t>loc</a:t>
            </a:r>
            <a:r>
              <a:rPr lang="en-US" altLang="en-US" smtClean="0">
                <a:solidFill>
                  <a:schemeClr val="accent2"/>
                </a:solidFill>
              </a:rPr>
              <a:t>)</a:t>
            </a:r>
          </a:p>
          <a:p>
            <a:pPr eaLnBrk="1" hangingPunct="1">
              <a:lnSpc>
                <a:spcPct val="80000"/>
              </a:lnSpc>
            </a:pPr>
            <a:endParaRPr lang="en-US" altLang="en-US" smtClean="0">
              <a:solidFill>
                <a:schemeClr val="accent2"/>
              </a:solidFill>
            </a:endParaRPr>
          </a:p>
          <a:p>
            <a:pPr eaLnBrk="1" hangingPunct="1">
              <a:lnSpc>
                <a:spcPct val="80000"/>
              </a:lnSpc>
            </a:pPr>
            <a:r>
              <a:rPr lang="en-US" altLang="en-US" smtClean="0">
                <a:solidFill>
                  <a:schemeClr val="accent2"/>
                </a:solidFill>
              </a:rPr>
              <a:t>E - equation in time in minutes</a:t>
            </a:r>
          </a:p>
          <a:p>
            <a:pPr eaLnBrk="1" hangingPunct="1">
              <a:lnSpc>
                <a:spcPct val="80000"/>
              </a:lnSpc>
            </a:pPr>
            <a:r>
              <a:rPr lang="en-US" altLang="en-US" smtClean="0">
                <a:solidFill>
                  <a:schemeClr val="accent2"/>
                </a:solidFill>
              </a:rPr>
              <a:t>L</a:t>
            </a:r>
            <a:r>
              <a:rPr lang="en-US" altLang="en-US" sz="4400" baseline="-25000" smtClean="0">
                <a:solidFill>
                  <a:schemeClr val="accent2"/>
                </a:solidFill>
              </a:rPr>
              <a:t>st</a:t>
            </a:r>
            <a:r>
              <a:rPr lang="en-US" altLang="en-US" smtClean="0">
                <a:solidFill>
                  <a:schemeClr val="accent2"/>
                </a:solidFill>
              </a:rPr>
              <a:t> - standard meridian for local time zone</a:t>
            </a:r>
          </a:p>
          <a:p>
            <a:pPr eaLnBrk="1" hangingPunct="1">
              <a:lnSpc>
                <a:spcPct val="80000"/>
              </a:lnSpc>
            </a:pPr>
            <a:r>
              <a:rPr lang="en-US" altLang="en-US" smtClean="0">
                <a:solidFill>
                  <a:schemeClr val="accent2"/>
                </a:solidFill>
              </a:rPr>
              <a:t>L </a:t>
            </a:r>
            <a:r>
              <a:rPr lang="en-US" altLang="en-US" sz="4400" baseline="-25000" smtClean="0">
                <a:solidFill>
                  <a:schemeClr val="accent2"/>
                </a:solidFill>
              </a:rPr>
              <a:t>loc</a:t>
            </a:r>
            <a:r>
              <a:rPr lang="en-US" altLang="en-US" smtClean="0">
                <a:solidFill>
                  <a:schemeClr val="accent2"/>
                </a:solidFill>
              </a:rPr>
              <a:t> - longitude of location in degrees west</a:t>
            </a:r>
          </a:p>
          <a:p>
            <a:pPr eaLnBrk="1" hangingPunct="1">
              <a:lnSpc>
                <a:spcPct val="80000"/>
              </a:lnSpc>
              <a:buFontTx/>
              <a:buNone/>
            </a:pPr>
            <a:r>
              <a:rPr lang="en-US" altLang="en-US" u="sng" smtClean="0"/>
              <a:t>Handouts provided with examples</a:t>
            </a:r>
          </a:p>
        </p:txBody>
      </p:sp>
    </p:spTree>
    <p:custDataLst>
      <p:tags r:id="rId1"/>
    </p:custDataLst>
    <p:extLst>
      <p:ext uri="{BB962C8B-B14F-4D97-AF65-F5344CB8AC3E}">
        <p14:creationId xmlns:p14="http://schemas.microsoft.com/office/powerpoint/2010/main" val="9700006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638" y="1219200"/>
            <a:ext cx="655796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p:cNvSpPr txBox="1">
            <a:spLocks noChangeArrowheads="1"/>
          </p:cNvSpPr>
          <p:nvPr/>
        </p:nvSpPr>
        <p:spPr bwMode="auto">
          <a:xfrm>
            <a:off x="228600" y="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a:solidFill>
                  <a:srgbClr val="C00000"/>
                </a:solidFill>
              </a:rPr>
              <a:t>Annual Average Surface Downward Shortwave</a:t>
            </a:r>
          </a:p>
        </p:txBody>
      </p:sp>
      <p:sp>
        <p:nvSpPr>
          <p:cNvPr id="26628" name="TextBox 3"/>
          <p:cNvSpPr txBox="1">
            <a:spLocks noChangeArrowheads="1"/>
          </p:cNvSpPr>
          <p:nvPr/>
        </p:nvSpPr>
        <p:spPr bwMode="auto">
          <a:xfrm>
            <a:off x="0" y="1143000"/>
            <a:ext cx="2590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a:solidFill>
                  <a:srgbClr val="002060"/>
                </a:solidFill>
              </a:rPr>
              <a:t>Top of atm: ~1400W/m</a:t>
            </a:r>
            <a:r>
              <a:rPr lang="en-US" altLang="en-US" baseline="30000">
                <a:solidFill>
                  <a:srgbClr val="002060"/>
                </a:solidFill>
              </a:rPr>
              <a:t>2</a:t>
            </a:r>
          </a:p>
          <a:p>
            <a:pPr algn="ctr" eaLnBrk="1" hangingPunct="1">
              <a:spcBef>
                <a:spcPct val="0"/>
              </a:spcBef>
              <a:buFontTx/>
              <a:buNone/>
            </a:pPr>
            <a:r>
              <a:rPr lang="en-US" altLang="en-US">
                <a:solidFill>
                  <a:srgbClr val="002060"/>
                </a:solidFill>
              </a:rPr>
              <a:t>Albedo effect: 700W/m </a:t>
            </a:r>
            <a:r>
              <a:rPr lang="en-US" altLang="en-US" baseline="30000">
                <a:solidFill>
                  <a:srgbClr val="002060"/>
                </a:solidFill>
              </a:rPr>
              <a:t>2</a:t>
            </a:r>
          </a:p>
          <a:p>
            <a:pPr algn="ctr" eaLnBrk="1" hangingPunct="1">
              <a:spcBef>
                <a:spcPct val="0"/>
              </a:spcBef>
              <a:buFontTx/>
              <a:buNone/>
            </a:pPr>
            <a:r>
              <a:rPr lang="en-US" altLang="en-US">
                <a:solidFill>
                  <a:srgbClr val="002060"/>
                </a:solidFill>
              </a:rPr>
              <a:t>Due to day/night cycle:</a:t>
            </a:r>
          </a:p>
          <a:p>
            <a:pPr algn="ctr" eaLnBrk="1" hangingPunct="1">
              <a:spcBef>
                <a:spcPct val="0"/>
              </a:spcBef>
              <a:buFontTx/>
              <a:buNone/>
            </a:pPr>
            <a:r>
              <a:rPr lang="en-US" altLang="en-US">
                <a:solidFill>
                  <a:srgbClr val="002060"/>
                </a:solidFill>
              </a:rPr>
              <a:t>350W/m</a:t>
            </a:r>
            <a:r>
              <a:rPr lang="en-US" altLang="en-US" baseline="30000">
                <a:solidFill>
                  <a:srgbClr val="002060"/>
                </a:solidFill>
              </a:rPr>
              <a:t>2 </a:t>
            </a:r>
          </a:p>
          <a:p>
            <a:pPr algn="ctr" eaLnBrk="1" hangingPunct="1">
              <a:spcBef>
                <a:spcPct val="0"/>
              </a:spcBef>
              <a:buFontTx/>
              <a:buNone/>
            </a:pPr>
            <a:endParaRPr lang="en-US" altLang="en-US" baseline="30000">
              <a:solidFill>
                <a:srgbClr val="002060"/>
              </a:solidFill>
            </a:endParaRPr>
          </a:p>
          <a:p>
            <a:pPr algn="ctr" eaLnBrk="1" hangingPunct="1">
              <a:spcBef>
                <a:spcPct val="0"/>
              </a:spcBef>
              <a:buFontTx/>
              <a:buNone/>
            </a:pPr>
            <a:r>
              <a:rPr lang="en-US" altLang="en-US" baseline="30000">
                <a:solidFill>
                  <a:srgbClr val="002060"/>
                </a:solidFill>
              </a:rPr>
              <a:t>average per day</a:t>
            </a:r>
          </a:p>
        </p:txBody>
      </p:sp>
      <p:sp>
        <p:nvSpPr>
          <p:cNvPr id="2662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1F03DBB-348E-4A52-BD0D-6D7A300BC23D}" type="slidenum">
              <a:rPr lang="en-US" altLang="en-US" sz="1400" smtClean="0"/>
              <a:pPr eaLnBrk="1" hangingPunct="1">
                <a:spcBef>
                  <a:spcPct val="0"/>
                </a:spcBef>
                <a:buFontTx/>
                <a:buNone/>
              </a:pPr>
              <a:t>46</a:t>
            </a:fld>
            <a:endParaRPr lang="en-US" altLang="en-US" sz="1400" smtClean="0"/>
          </a:p>
        </p:txBody>
      </p:sp>
    </p:spTree>
    <p:extLst>
      <p:ext uri="{BB962C8B-B14F-4D97-AF65-F5344CB8AC3E}">
        <p14:creationId xmlns:p14="http://schemas.microsoft.com/office/powerpoint/2010/main" val="233286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74638"/>
            <a:ext cx="8763000" cy="411162"/>
          </a:xfrm>
        </p:spPr>
        <p:txBody>
          <a:bodyPr>
            <a:normAutofit fontScale="90000"/>
          </a:bodyPr>
          <a:lstStyle/>
          <a:p>
            <a:pPr eaLnBrk="1" hangingPunct="1"/>
            <a:r>
              <a:rPr lang="en-US" altLang="en-US" sz="3600" smtClean="0">
                <a:solidFill>
                  <a:srgbClr val="CC0000"/>
                </a:solidFill>
              </a:rPr>
              <a:t>How to compute the solar zenith angle</a:t>
            </a:r>
          </a:p>
        </p:txBody>
      </p:sp>
      <p:sp>
        <p:nvSpPr>
          <p:cNvPr id="4099" name="Rectangle 3"/>
          <p:cNvSpPr>
            <a:spLocks noGrp="1" noChangeArrowheads="1"/>
          </p:cNvSpPr>
          <p:nvPr>
            <p:ph type="body" idx="1"/>
          </p:nvPr>
        </p:nvSpPr>
        <p:spPr>
          <a:xfrm>
            <a:off x="0" y="990600"/>
            <a:ext cx="9144000" cy="5867400"/>
          </a:xfrm>
        </p:spPr>
        <p:txBody>
          <a:bodyPr/>
          <a:lstStyle/>
          <a:p>
            <a:pPr eaLnBrk="1" hangingPunct="1">
              <a:lnSpc>
                <a:spcPct val="80000"/>
              </a:lnSpc>
            </a:pPr>
            <a:r>
              <a:rPr lang="en-US" altLang="en-US" sz="3600" smtClean="0">
                <a:solidFill>
                  <a:schemeClr val="accent2"/>
                </a:solidFill>
              </a:rPr>
              <a:t>cos</a:t>
            </a:r>
            <a:r>
              <a:rPr lang="el-GR" altLang="en-US" sz="3600" smtClean="0">
                <a:solidFill>
                  <a:schemeClr val="accent2"/>
                </a:solidFill>
              </a:rPr>
              <a:t>θ</a:t>
            </a:r>
            <a:r>
              <a:rPr lang="en-US" altLang="en-US" sz="3600" baseline="-25000" smtClean="0">
                <a:solidFill>
                  <a:schemeClr val="accent2"/>
                </a:solidFill>
              </a:rPr>
              <a:t>z</a:t>
            </a:r>
            <a:r>
              <a:rPr lang="en-US" altLang="en-US" sz="3600" smtClean="0">
                <a:solidFill>
                  <a:schemeClr val="accent2"/>
                </a:solidFill>
              </a:rPr>
              <a:t> = sin(</a:t>
            </a:r>
            <a:r>
              <a:rPr lang="el-GR" altLang="en-US" sz="3600" smtClean="0">
                <a:solidFill>
                  <a:schemeClr val="accent2"/>
                </a:solidFill>
              </a:rPr>
              <a:t>δ</a:t>
            </a:r>
            <a:r>
              <a:rPr lang="en-US" altLang="en-US" sz="3600" smtClean="0">
                <a:solidFill>
                  <a:schemeClr val="accent2"/>
                </a:solidFill>
              </a:rPr>
              <a:t>)sin(</a:t>
            </a:r>
            <a:r>
              <a:rPr lang="el-GR" altLang="en-US" sz="3600" smtClean="0">
                <a:solidFill>
                  <a:schemeClr val="accent2"/>
                </a:solidFill>
              </a:rPr>
              <a:t>φ</a:t>
            </a:r>
            <a:r>
              <a:rPr lang="en-US" altLang="en-US" sz="3600" smtClean="0">
                <a:solidFill>
                  <a:schemeClr val="accent2"/>
                </a:solidFill>
              </a:rPr>
              <a:t>)+ cos(</a:t>
            </a:r>
            <a:r>
              <a:rPr lang="el-GR" altLang="en-US" sz="3600" smtClean="0">
                <a:solidFill>
                  <a:schemeClr val="accent2"/>
                </a:solidFill>
              </a:rPr>
              <a:t>δ</a:t>
            </a:r>
            <a:r>
              <a:rPr lang="en-US" altLang="en-US" sz="3600" smtClean="0">
                <a:solidFill>
                  <a:schemeClr val="accent2"/>
                </a:solidFill>
              </a:rPr>
              <a:t>)cos(</a:t>
            </a:r>
            <a:r>
              <a:rPr lang="el-GR" altLang="en-US" sz="3600" smtClean="0">
                <a:solidFill>
                  <a:schemeClr val="accent2"/>
                </a:solidFill>
              </a:rPr>
              <a:t>φ</a:t>
            </a:r>
            <a:r>
              <a:rPr lang="en-US" altLang="en-US" sz="3600" smtClean="0">
                <a:solidFill>
                  <a:schemeClr val="accent2"/>
                </a:solidFill>
              </a:rPr>
              <a:t>) cos(</a:t>
            </a:r>
            <a:r>
              <a:rPr lang="el-GR" altLang="en-US" sz="3600" smtClean="0">
                <a:solidFill>
                  <a:schemeClr val="accent2"/>
                </a:solidFill>
              </a:rPr>
              <a:t>ω</a:t>
            </a:r>
            <a:r>
              <a:rPr lang="en-US" altLang="en-US" sz="3600" smtClean="0">
                <a:solidFill>
                  <a:schemeClr val="accent2"/>
                </a:solidFill>
              </a:rPr>
              <a:t>)</a:t>
            </a:r>
          </a:p>
          <a:p>
            <a:pPr eaLnBrk="1" hangingPunct="1">
              <a:lnSpc>
                <a:spcPct val="80000"/>
              </a:lnSpc>
            </a:pPr>
            <a:r>
              <a:rPr lang="el-GR" altLang="en-US" smtClean="0">
                <a:solidFill>
                  <a:schemeClr val="accent2"/>
                </a:solidFill>
              </a:rPr>
              <a:t>φ</a:t>
            </a:r>
            <a:r>
              <a:rPr lang="en-US" altLang="en-US" smtClean="0">
                <a:solidFill>
                  <a:schemeClr val="accent2"/>
                </a:solidFill>
              </a:rPr>
              <a:t> – latitude</a:t>
            </a:r>
          </a:p>
          <a:p>
            <a:pPr eaLnBrk="1" hangingPunct="1">
              <a:lnSpc>
                <a:spcPct val="80000"/>
              </a:lnSpc>
            </a:pPr>
            <a:r>
              <a:rPr lang="el-GR" altLang="en-US" smtClean="0">
                <a:solidFill>
                  <a:schemeClr val="accent2"/>
                </a:solidFill>
              </a:rPr>
              <a:t>δ</a:t>
            </a:r>
            <a:r>
              <a:rPr lang="en-US" altLang="en-US" smtClean="0">
                <a:solidFill>
                  <a:schemeClr val="accent2"/>
                </a:solidFill>
              </a:rPr>
              <a:t> - declination</a:t>
            </a:r>
          </a:p>
          <a:p>
            <a:pPr eaLnBrk="1" hangingPunct="1">
              <a:lnSpc>
                <a:spcPct val="80000"/>
              </a:lnSpc>
            </a:pPr>
            <a:r>
              <a:rPr lang="el-GR" altLang="en-US" smtClean="0">
                <a:solidFill>
                  <a:schemeClr val="accent2"/>
                </a:solidFill>
              </a:rPr>
              <a:t>Ω</a:t>
            </a:r>
            <a:r>
              <a:rPr lang="en-US" altLang="en-US" smtClean="0">
                <a:solidFill>
                  <a:schemeClr val="accent2"/>
                </a:solidFill>
              </a:rPr>
              <a:t> -  hour angle</a:t>
            </a:r>
          </a:p>
          <a:p>
            <a:pPr eaLnBrk="1" hangingPunct="1">
              <a:lnSpc>
                <a:spcPct val="80000"/>
              </a:lnSpc>
            </a:pPr>
            <a:endParaRPr lang="en-US" altLang="en-US" smtClean="0">
              <a:solidFill>
                <a:schemeClr val="accent2"/>
              </a:solidFill>
            </a:endParaRPr>
          </a:p>
          <a:p>
            <a:pPr eaLnBrk="1" hangingPunct="1">
              <a:lnSpc>
                <a:spcPct val="80000"/>
              </a:lnSpc>
            </a:pPr>
            <a:r>
              <a:rPr lang="en-US" altLang="en-US" smtClean="0">
                <a:solidFill>
                  <a:schemeClr val="accent2"/>
                </a:solidFill>
              </a:rPr>
              <a:t>Solar time = standard time + E + 4 ( L</a:t>
            </a:r>
            <a:r>
              <a:rPr lang="en-US" altLang="en-US" sz="4400" baseline="-25000" smtClean="0">
                <a:solidFill>
                  <a:schemeClr val="accent2"/>
                </a:solidFill>
              </a:rPr>
              <a:t>st</a:t>
            </a:r>
            <a:r>
              <a:rPr lang="en-US" altLang="en-US" smtClean="0">
                <a:solidFill>
                  <a:schemeClr val="accent2"/>
                </a:solidFill>
              </a:rPr>
              <a:t> – L </a:t>
            </a:r>
            <a:r>
              <a:rPr lang="en-US" altLang="en-US" sz="4400" baseline="-25000" smtClean="0">
                <a:solidFill>
                  <a:schemeClr val="accent2"/>
                </a:solidFill>
              </a:rPr>
              <a:t>loc</a:t>
            </a:r>
            <a:r>
              <a:rPr lang="en-US" altLang="en-US" smtClean="0">
                <a:solidFill>
                  <a:schemeClr val="accent2"/>
                </a:solidFill>
              </a:rPr>
              <a:t>)</a:t>
            </a:r>
          </a:p>
          <a:p>
            <a:pPr eaLnBrk="1" hangingPunct="1">
              <a:lnSpc>
                <a:spcPct val="80000"/>
              </a:lnSpc>
            </a:pPr>
            <a:endParaRPr lang="en-US" altLang="en-US" smtClean="0">
              <a:solidFill>
                <a:schemeClr val="accent2"/>
              </a:solidFill>
            </a:endParaRPr>
          </a:p>
          <a:p>
            <a:pPr eaLnBrk="1" hangingPunct="1">
              <a:lnSpc>
                <a:spcPct val="80000"/>
              </a:lnSpc>
            </a:pPr>
            <a:r>
              <a:rPr lang="en-US" altLang="en-US" smtClean="0">
                <a:solidFill>
                  <a:schemeClr val="accent2"/>
                </a:solidFill>
              </a:rPr>
              <a:t>E - equation in time in minutes</a:t>
            </a:r>
          </a:p>
          <a:p>
            <a:pPr eaLnBrk="1" hangingPunct="1">
              <a:lnSpc>
                <a:spcPct val="80000"/>
              </a:lnSpc>
            </a:pPr>
            <a:r>
              <a:rPr lang="en-US" altLang="en-US" smtClean="0">
                <a:solidFill>
                  <a:schemeClr val="accent2"/>
                </a:solidFill>
              </a:rPr>
              <a:t>L</a:t>
            </a:r>
            <a:r>
              <a:rPr lang="en-US" altLang="en-US" sz="4400" baseline="-25000" smtClean="0">
                <a:solidFill>
                  <a:schemeClr val="accent2"/>
                </a:solidFill>
              </a:rPr>
              <a:t>st</a:t>
            </a:r>
            <a:r>
              <a:rPr lang="en-US" altLang="en-US" smtClean="0">
                <a:solidFill>
                  <a:schemeClr val="accent2"/>
                </a:solidFill>
              </a:rPr>
              <a:t> - standard meridian for local time zone</a:t>
            </a:r>
          </a:p>
          <a:p>
            <a:pPr eaLnBrk="1" hangingPunct="1">
              <a:lnSpc>
                <a:spcPct val="80000"/>
              </a:lnSpc>
            </a:pPr>
            <a:r>
              <a:rPr lang="en-US" altLang="en-US" smtClean="0">
                <a:solidFill>
                  <a:schemeClr val="accent2"/>
                </a:solidFill>
              </a:rPr>
              <a:t>L </a:t>
            </a:r>
            <a:r>
              <a:rPr lang="en-US" altLang="en-US" sz="4400" baseline="-25000" smtClean="0">
                <a:solidFill>
                  <a:schemeClr val="accent2"/>
                </a:solidFill>
              </a:rPr>
              <a:t>loc</a:t>
            </a:r>
            <a:r>
              <a:rPr lang="en-US" altLang="en-US" smtClean="0">
                <a:solidFill>
                  <a:schemeClr val="accent2"/>
                </a:solidFill>
              </a:rPr>
              <a:t> - longitude of location in degrees west</a:t>
            </a:r>
          </a:p>
          <a:p>
            <a:pPr eaLnBrk="1" hangingPunct="1">
              <a:lnSpc>
                <a:spcPct val="80000"/>
              </a:lnSpc>
              <a:buFontTx/>
              <a:buNone/>
            </a:pPr>
            <a:r>
              <a:rPr lang="en-US" altLang="en-US" u="sng" smtClean="0"/>
              <a:t> </a:t>
            </a:r>
          </a:p>
        </p:txBody>
      </p:sp>
    </p:spTree>
    <p:custDataLst>
      <p:tags r:id="rId1"/>
    </p:custDataLst>
    <p:extLst>
      <p:ext uri="{BB962C8B-B14F-4D97-AF65-F5344CB8AC3E}">
        <p14:creationId xmlns:p14="http://schemas.microsoft.com/office/powerpoint/2010/main" val="2757829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0"/>
            <a:ext cx="8839200" cy="838200"/>
          </a:xfrm>
        </p:spPr>
        <p:txBody>
          <a:bodyPr/>
          <a:lstStyle/>
          <a:p>
            <a:pPr eaLnBrk="1" hangingPunct="1"/>
            <a:r>
              <a:rPr lang="en-US" altLang="en-US" sz="3200" smtClean="0">
                <a:solidFill>
                  <a:srgbClr val="CC0000"/>
                </a:solidFill>
              </a:rPr>
              <a:t>Reference Unit of Energy from the Sun</a:t>
            </a:r>
          </a:p>
        </p:txBody>
      </p:sp>
      <p:sp>
        <p:nvSpPr>
          <p:cNvPr id="16387" name="Rectangle 3"/>
          <p:cNvSpPr>
            <a:spLocks noGrp="1" noChangeArrowheads="1"/>
          </p:cNvSpPr>
          <p:nvPr>
            <p:ph type="body" idx="1"/>
          </p:nvPr>
        </p:nvSpPr>
        <p:spPr>
          <a:xfrm>
            <a:off x="228600" y="914400"/>
            <a:ext cx="8610600" cy="5638800"/>
          </a:xfrm>
        </p:spPr>
        <p:txBody>
          <a:bodyPr/>
          <a:lstStyle/>
          <a:p>
            <a:pPr algn="ctr" eaLnBrk="1" hangingPunct="1">
              <a:spcBef>
                <a:spcPct val="0"/>
              </a:spcBef>
              <a:buFontTx/>
              <a:buNone/>
              <a:defRPr/>
            </a:pPr>
            <a:r>
              <a:rPr lang="en-US" u="sng" dirty="0" smtClean="0">
                <a:solidFill>
                  <a:srgbClr val="CC0000"/>
                </a:solidFill>
              </a:rPr>
              <a:t>Solar Constant</a:t>
            </a:r>
            <a:r>
              <a:rPr lang="en-US" dirty="0" smtClean="0">
                <a:solidFill>
                  <a:srgbClr val="333399"/>
                </a:solidFill>
              </a:rPr>
              <a:t> – S</a:t>
            </a:r>
            <a:r>
              <a:rPr lang="en-US" baseline="-25000" dirty="0" smtClean="0">
                <a:solidFill>
                  <a:srgbClr val="333399"/>
                </a:solidFill>
              </a:rPr>
              <a:t>0</a:t>
            </a:r>
            <a:r>
              <a:rPr lang="en-US" dirty="0" smtClean="0">
                <a:solidFill>
                  <a:srgbClr val="333399"/>
                </a:solidFill>
              </a:rPr>
              <a:t> is the irradiance of solar energy received on a surface exposed normal to sun’s rays </a:t>
            </a:r>
            <a:r>
              <a:rPr lang="en-US" dirty="0">
                <a:solidFill>
                  <a:srgbClr val="333399"/>
                </a:solidFill>
              </a:rPr>
              <a:t>(the I</a:t>
            </a:r>
            <a:r>
              <a:rPr lang="en-US" baseline="-25000" dirty="0">
                <a:solidFill>
                  <a:srgbClr val="333399"/>
                </a:solidFill>
              </a:rPr>
              <a:t>0</a:t>
            </a:r>
            <a:r>
              <a:rPr lang="en-US" dirty="0">
                <a:solidFill>
                  <a:srgbClr val="333399"/>
                </a:solidFill>
              </a:rPr>
              <a:t>n in previous slide</a:t>
            </a:r>
            <a:r>
              <a:rPr lang="en-US" dirty="0" smtClean="0">
                <a:solidFill>
                  <a:srgbClr val="333399"/>
                </a:solidFill>
              </a:rPr>
              <a:t>) when the distance represent a  mean value of the Earth-Sun distance and in absence of atmosphere</a:t>
            </a:r>
          </a:p>
          <a:p>
            <a:pPr eaLnBrk="1" hangingPunct="1">
              <a:defRPr/>
            </a:pPr>
            <a:r>
              <a:rPr lang="en-US" dirty="0" smtClean="0">
                <a:solidFill>
                  <a:srgbClr val="333399"/>
                </a:solidFill>
              </a:rPr>
              <a:t>S</a:t>
            </a:r>
            <a:r>
              <a:rPr lang="en-US" baseline="-25000" dirty="0" smtClean="0">
                <a:solidFill>
                  <a:srgbClr val="333399"/>
                </a:solidFill>
              </a:rPr>
              <a:t>0 </a:t>
            </a:r>
            <a:r>
              <a:rPr lang="en-US" dirty="0" smtClean="0">
                <a:solidFill>
                  <a:srgbClr val="333399"/>
                </a:solidFill>
              </a:rPr>
              <a:t>=  </a:t>
            </a:r>
            <a:r>
              <a:rPr lang="en-US" sz="3600" dirty="0" smtClean="0">
                <a:solidFill>
                  <a:srgbClr val="333399"/>
                </a:solidFill>
              </a:rPr>
              <a:t>1372 W/m</a:t>
            </a:r>
            <a:r>
              <a:rPr lang="en-US" sz="3600" baseline="30000" dirty="0" smtClean="0">
                <a:solidFill>
                  <a:srgbClr val="333399"/>
                </a:solidFill>
              </a:rPr>
              <a:t>2</a:t>
            </a:r>
          </a:p>
          <a:p>
            <a:pPr eaLnBrk="1" hangingPunct="1">
              <a:defRPr/>
            </a:pPr>
            <a:r>
              <a:rPr lang="en-US" sz="3600" dirty="0" smtClean="0">
                <a:solidFill>
                  <a:srgbClr val="333399"/>
                </a:solidFill>
              </a:rPr>
              <a:t>Watts per square meter</a:t>
            </a:r>
          </a:p>
          <a:p>
            <a:pPr marL="0" indent="0" eaLnBrk="1" hangingPunct="1">
              <a:buFontTx/>
              <a:buNone/>
              <a:defRPr/>
            </a:pPr>
            <a:endParaRPr lang="en-US" sz="3600" dirty="0" smtClean="0">
              <a:solidFill>
                <a:srgbClr val="333399"/>
              </a:solidFill>
            </a:endParaRPr>
          </a:p>
          <a:p>
            <a:pPr marL="0" indent="0" eaLnBrk="1" hangingPunct="1">
              <a:buFontTx/>
              <a:buNone/>
              <a:defRPr/>
            </a:pPr>
            <a:r>
              <a:rPr lang="en-US" sz="2400" b="1" i="1" u="sng" dirty="0" smtClean="0">
                <a:solidFill>
                  <a:srgbClr val="333399"/>
                </a:solidFill>
              </a:rPr>
              <a:t>Note:</a:t>
            </a:r>
            <a:r>
              <a:rPr lang="en-US" sz="2400" b="1" i="1" dirty="0" smtClean="0">
                <a:solidFill>
                  <a:srgbClr val="333399"/>
                </a:solidFill>
              </a:rPr>
              <a:t> Read the posted paper on: </a:t>
            </a:r>
            <a:r>
              <a:rPr lang="en-US" sz="2400" b="1" i="1" dirty="0" smtClean="0"/>
              <a:t>Living with a variable sun.</a:t>
            </a:r>
          </a:p>
        </p:txBody>
      </p:sp>
      <p:sp>
        <p:nvSpPr>
          <p:cNvPr id="51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40E651B-9176-480A-996A-0E277D133556}" type="slidenum">
              <a:rPr lang="en-US" altLang="en-US" sz="1400" smtClean="0"/>
              <a:pPr eaLnBrk="1" hangingPunct="1">
                <a:spcBef>
                  <a:spcPct val="0"/>
                </a:spcBef>
                <a:buFontTx/>
                <a:buNone/>
              </a:pPr>
              <a:t>48</a:t>
            </a:fld>
            <a:endParaRPr lang="en-US" altLang="en-US" sz="1400" smtClean="0"/>
          </a:p>
        </p:txBody>
      </p:sp>
    </p:spTree>
    <p:extLst>
      <p:ext uri="{BB962C8B-B14F-4D97-AF65-F5344CB8AC3E}">
        <p14:creationId xmlns:p14="http://schemas.microsoft.com/office/powerpoint/2010/main" val="2318354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p:cNvSpPr>
            <a:spLocks noChangeArrowheads="1"/>
          </p:cNvSpPr>
          <p:nvPr/>
        </p:nvSpPr>
        <p:spPr bwMode="auto">
          <a:xfrm>
            <a:off x="4267200" y="4800600"/>
            <a:ext cx="1752600" cy="1752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latin typeface="Times New Roman" pitchFamily="18" charset="0"/>
                <a:cs typeface="Arial" charset="0"/>
              </a:rPr>
              <a:t>EARTH</a:t>
            </a:r>
            <a:endParaRPr lang="en-US" altLang="en-US" sz="1800">
              <a:cs typeface="Arial" charset="0"/>
            </a:endParaRPr>
          </a:p>
        </p:txBody>
      </p:sp>
      <p:sp>
        <p:nvSpPr>
          <p:cNvPr id="6147" name="Line 3"/>
          <p:cNvSpPr>
            <a:spLocks noChangeShapeType="1"/>
          </p:cNvSpPr>
          <p:nvPr/>
        </p:nvSpPr>
        <p:spPr bwMode="auto">
          <a:xfrm flipV="1">
            <a:off x="4343400" y="48006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 name="AutoShape 4"/>
          <p:cNvSpPr>
            <a:spLocks noChangeArrowheads="1"/>
          </p:cNvSpPr>
          <p:nvPr/>
        </p:nvSpPr>
        <p:spPr bwMode="auto">
          <a:xfrm>
            <a:off x="1447800" y="1143000"/>
            <a:ext cx="457200" cy="457200"/>
          </a:xfrm>
          <a:prstGeom prst="sun">
            <a:avLst>
              <a:gd name="adj" fmla="val 25000"/>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cs typeface="Arial" charset="0"/>
            </a:endParaRPr>
          </a:p>
        </p:txBody>
      </p:sp>
      <p:sp>
        <p:nvSpPr>
          <p:cNvPr id="6149" name="Line 5"/>
          <p:cNvSpPr>
            <a:spLocks noChangeShapeType="1"/>
          </p:cNvSpPr>
          <p:nvPr/>
        </p:nvSpPr>
        <p:spPr bwMode="auto">
          <a:xfrm>
            <a:off x="1752600" y="1524000"/>
            <a:ext cx="3429000" cy="3276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0" name="Line 6"/>
          <p:cNvSpPr>
            <a:spLocks noChangeShapeType="1"/>
          </p:cNvSpPr>
          <p:nvPr/>
        </p:nvSpPr>
        <p:spPr bwMode="auto">
          <a:xfrm>
            <a:off x="5181600" y="1447800"/>
            <a:ext cx="0" cy="335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1" name="Text Box 7"/>
          <p:cNvSpPr txBox="1">
            <a:spLocks noChangeArrowheads="1"/>
          </p:cNvSpPr>
          <p:nvPr/>
        </p:nvSpPr>
        <p:spPr bwMode="auto">
          <a:xfrm>
            <a:off x="4708525" y="803275"/>
            <a:ext cx="137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333399"/>
                </a:solidFill>
                <a:latin typeface="Times New Roman" pitchFamily="18" charset="0"/>
                <a:cs typeface="Arial" charset="0"/>
              </a:rPr>
              <a:t>ZENITH</a:t>
            </a:r>
            <a:endParaRPr lang="en-US" altLang="en-US" sz="1800" b="1">
              <a:solidFill>
                <a:srgbClr val="333399"/>
              </a:solidFill>
              <a:cs typeface="Arial" charset="0"/>
            </a:endParaRPr>
          </a:p>
        </p:txBody>
      </p:sp>
      <p:sp>
        <p:nvSpPr>
          <p:cNvPr id="6152" name="Text Box 8"/>
          <p:cNvSpPr txBox="1">
            <a:spLocks noChangeArrowheads="1"/>
          </p:cNvSpPr>
          <p:nvPr/>
        </p:nvSpPr>
        <p:spPr bwMode="auto">
          <a:xfrm>
            <a:off x="441325" y="574675"/>
            <a:ext cx="79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333399"/>
                </a:solidFill>
                <a:latin typeface="Times New Roman" pitchFamily="18" charset="0"/>
                <a:cs typeface="Arial" charset="0"/>
              </a:rPr>
              <a:t>SUN</a:t>
            </a:r>
            <a:endParaRPr lang="en-US" altLang="en-US" sz="1800" b="1">
              <a:solidFill>
                <a:srgbClr val="333399"/>
              </a:solidFill>
              <a:cs typeface="Arial" charset="0"/>
            </a:endParaRPr>
          </a:p>
        </p:txBody>
      </p:sp>
      <p:sp>
        <p:nvSpPr>
          <p:cNvPr id="6153" name="Text Box 10"/>
          <p:cNvSpPr txBox="1">
            <a:spLocks noChangeArrowheads="1"/>
          </p:cNvSpPr>
          <p:nvPr/>
        </p:nvSpPr>
        <p:spPr bwMode="auto">
          <a:xfrm>
            <a:off x="0" y="3276600"/>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a:solidFill>
                  <a:srgbClr val="333399"/>
                </a:solidFill>
                <a:latin typeface="Times New Roman" pitchFamily="18" charset="0"/>
                <a:cs typeface="Arial" charset="0"/>
              </a:rPr>
              <a:t>NORMAL </a:t>
            </a:r>
          </a:p>
          <a:p>
            <a:pPr algn="ctr" eaLnBrk="1" hangingPunct="1">
              <a:spcBef>
                <a:spcPct val="0"/>
              </a:spcBef>
              <a:buFontTx/>
              <a:buNone/>
            </a:pPr>
            <a:r>
              <a:rPr lang="en-US" altLang="en-US" sz="2400" b="1">
                <a:solidFill>
                  <a:srgbClr val="333399"/>
                </a:solidFill>
                <a:latin typeface="Times New Roman" pitchFamily="18" charset="0"/>
                <a:cs typeface="Arial" charset="0"/>
              </a:rPr>
              <a:t>IRRADIANCE  I</a:t>
            </a:r>
            <a:r>
              <a:rPr lang="en-US" altLang="en-US" sz="2400" b="1" baseline="-25000">
                <a:solidFill>
                  <a:srgbClr val="333399"/>
                </a:solidFill>
                <a:latin typeface="Times New Roman" pitchFamily="18" charset="0"/>
                <a:cs typeface="Arial" charset="0"/>
              </a:rPr>
              <a:t>on</a:t>
            </a:r>
            <a:endParaRPr lang="en-US" altLang="en-US" sz="1800" b="1">
              <a:solidFill>
                <a:srgbClr val="333399"/>
              </a:solidFill>
              <a:cs typeface="Arial" charset="0"/>
            </a:endParaRPr>
          </a:p>
        </p:txBody>
      </p:sp>
      <p:sp>
        <p:nvSpPr>
          <p:cNvPr id="6154" name="Text Box 11"/>
          <p:cNvSpPr txBox="1">
            <a:spLocks noChangeArrowheads="1"/>
          </p:cNvSpPr>
          <p:nvPr/>
        </p:nvSpPr>
        <p:spPr bwMode="auto">
          <a:xfrm>
            <a:off x="2117725" y="4537075"/>
            <a:ext cx="2284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333399"/>
                </a:solidFill>
                <a:latin typeface="Times New Roman" pitchFamily="18" charset="0"/>
                <a:cs typeface="Arial" charset="0"/>
              </a:rPr>
              <a:t>HORIZONTAL</a:t>
            </a:r>
          </a:p>
          <a:p>
            <a:pPr eaLnBrk="1" hangingPunct="1">
              <a:spcBef>
                <a:spcPct val="0"/>
              </a:spcBef>
              <a:buFontTx/>
              <a:buNone/>
            </a:pPr>
            <a:r>
              <a:rPr lang="en-US" altLang="en-US" sz="2400" b="1">
                <a:solidFill>
                  <a:srgbClr val="333399"/>
                </a:solidFill>
                <a:latin typeface="Times New Roman" pitchFamily="18" charset="0"/>
                <a:cs typeface="Arial" charset="0"/>
              </a:rPr>
              <a:t>SURFACE</a:t>
            </a:r>
            <a:endParaRPr lang="en-US" altLang="en-US" sz="1800" b="1">
              <a:solidFill>
                <a:srgbClr val="333399"/>
              </a:solidFill>
              <a:cs typeface="Arial" charset="0"/>
            </a:endParaRPr>
          </a:p>
        </p:txBody>
      </p:sp>
      <p:sp>
        <p:nvSpPr>
          <p:cNvPr id="6155" name="Text Box 12"/>
          <p:cNvSpPr txBox="1">
            <a:spLocks noChangeArrowheads="1"/>
          </p:cNvSpPr>
          <p:nvPr/>
        </p:nvSpPr>
        <p:spPr bwMode="auto">
          <a:xfrm>
            <a:off x="4572000" y="3962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cs typeface="Arial" charset="0"/>
              </a:rPr>
              <a:t>  </a:t>
            </a:r>
            <a:r>
              <a:rPr lang="en-US" altLang="en-US" sz="2400">
                <a:latin typeface="Times New Roman" pitchFamily="18" charset="0"/>
                <a:cs typeface="Arial" charset="0"/>
                <a:sym typeface="Symbol" pitchFamily="18" charset="2"/>
              </a:rPr>
              <a:t></a:t>
            </a:r>
            <a:r>
              <a:rPr lang="en-US" altLang="en-US" sz="2400" baseline="-25000">
                <a:latin typeface="Times New Roman" pitchFamily="18" charset="0"/>
                <a:cs typeface="Arial" charset="0"/>
              </a:rPr>
              <a:t>z</a:t>
            </a:r>
            <a:endParaRPr lang="en-US" altLang="en-US" sz="1800">
              <a:cs typeface="Arial" charset="0"/>
            </a:endParaRPr>
          </a:p>
        </p:txBody>
      </p:sp>
      <p:sp>
        <p:nvSpPr>
          <p:cNvPr id="6156" name="Text Box 13"/>
          <p:cNvSpPr txBox="1">
            <a:spLocks noChangeArrowheads="1"/>
          </p:cNvSpPr>
          <p:nvPr/>
        </p:nvSpPr>
        <p:spPr bwMode="auto">
          <a:xfrm>
            <a:off x="0" y="-508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a:solidFill>
                  <a:srgbClr val="CC0000"/>
                </a:solidFill>
                <a:latin typeface="Times New Roman" pitchFamily="18" charset="0"/>
                <a:cs typeface="Arial" charset="0"/>
              </a:rPr>
              <a:t>Direct normal (I</a:t>
            </a:r>
            <a:r>
              <a:rPr lang="en-US" altLang="en-US" sz="2800" b="1" baseline="-25000">
                <a:solidFill>
                  <a:srgbClr val="CC0000"/>
                </a:solidFill>
                <a:latin typeface="Times New Roman" pitchFamily="18" charset="0"/>
                <a:cs typeface="Arial" charset="0"/>
              </a:rPr>
              <a:t>on</a:t>
            </a:r>
            <a:r>
              <a:rPr lang="en-US" altLang="en-US" sz="2800" b="1">
                <a:solidFill>
                  <a:srgbClr val="CC0000"/>
                </a:solidFill>
                <a:latin typeface="Times New Roman" pitchFamily="18" charset="0"/>
                <a:cs typeface="Arial" charset="0"/>
              </a:rPr>
              <a:t>) and horizontal (I</a:t>
            </a:r>
            <a:r>
              <a:rPr lang="en-US" altLang="en-US" sz="2800" b="1" baseline="-25000">
                <a:solidFill>
                  <a:srgbClr val="CC0000"/>
                </a:solidFill>
                <a:latin typeface="Times New Roman" pitchFamily="18" charset="0"/>
                <a:cs typeface="Arial" charset="0"/>
              </a:rPr>
              <a:t>o</a:t>
            </a:r>
            <a:r>
              <a:rPr lang="en-US" altLang="en-US" sz="2800" b="1">
                <a:solidFill>
                  <a:srgbClr val="CC0000"/>
                </a:solidFill>
                <a:latin typeface="Times New Roman" pitchFamily="18" charset="0"/>
                <a:cs typeface="Arial" charset="0"/>
              </a:rPr>
              <a:t>)  irradiance</a:t>
            </a:r>
            <a:endParaRPr lang="en-US" altLang="en-US" sz="2800">
              <a:cs typeface="Arial" charset="0"/>
            </a:endParaRPr>
          </a:p>
        </p:txBody>
      </p:sp>
      <p:sp>
        <p:nvSpPr>
          <p:cNvPr id="6157" name="Line 14"/>
          <p:cNvSpPr>
            <a:spLocks noChangeShapeType="1"/>
          </p:cNvSpPr>
          <p:nvPr/>
        </p:nvSpPr>
        <p:spPr bwMode="auto">
          <a:xfrm flipV="1">
            <a:off x="2514600" y="2209800"/>
            <a:ext cx="68580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15"/>
          <p:cNvSpPr>
            <a:spLocks noChangeShapeType="1"/>
          </p:cNvSpPr>
          <p:nvPr/>
        </p:nvSpPr>
        <p:spPr bwMode="auto">
          <a:xfrm flipV="1">
            <a:off x="2286000" y="2743200"/>
            <a:ext cx="457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2" name="TextBox 16"/>
          <p:cNvSpPr txBox="1">
            <a:spLocks noChangeArrowheads="1"/>
          </p:cNvSpPr>
          <p:nvPr/>
        </p:nvSpPr>
        <p:spPr bwMode="auto">
          <a:xfrm>
            <a:off x="5791200" y="1201738"/>
            <a:ext cx="3352800"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800" dirty="0">
                <a:solidFill>
                  <a:srgbClr val="C00000"/>
                </a:solidFill>
                <a:latin typeface="+mn-lt"/>
                <a:cs typeface="Tahoma" pitchFamily="34" charset="0"/>
              </a:rPr>
              <a:t>I</a:t>
            </a:r>
            <a:r>
              <a:rPr lang="en-US" altLang="en-US" sz="2800" baseline="-25000" dirty="0">
                <a:solidFill>
                  <a:srgbClr val="C00000"/>
                </a:solidFill>
                <a:latin typeface="+mn-lt"/>
                <a:cs typeface="Tahoma" pitchFamily="34" charset="0"/>
              </a:rPr>
              <a:t>on depends on the sun-earth distance. </a:t>
            </a:r>
          </a:p>
          <a:p>
            <a:pPr eaLnBrk="1" hangingPunct="1">
              <a:spcBef>
                <a:spcPct val="0"/>
              </a:spcBef>
              <a:buFontTx/>
              <a:buNone/>
              <a:defRPr/>
            </a:pPr>
            <a:endParaRPr lang="en-US" altLang="en-US" sz="2800" baseline="-25000" dirty="0">
              <a:solidFill>
                <a:srgbClr val="C00000"/>
              </a:solidFill>
              <a:latin typeface="+mn-lt"/>
              <a:cs typeface="Tahoma" pitchFamily="34" charset="0"/>
            </a:endParaRPr>
          </a:p>
          <a:p>
            <a:pPr eaLnBrk="1" hangingPunct="1">
              <a:spcBef>
                <a:spcPct val="0"/>
              </a:spcBef>
              <a:buFontTx/>
              <a:buNone/>
              <a:defRPr/>
            </a:pPr>
            <a:r>
              <a:rPr lang="en-US" altLang="en-US" sz="2800" baseline="-25000" dirty="0">
                <a:solidFill>
                  <a:srgbClr val="C00000"/>
                </a:solidFill>
                <a:latin typeface="+mn-lt"/>
                <a:cs typeface="Tahoma" pitchFamily="34" charset="0"/>
              </a:rPr>
              <a:t>The solar constant  S  is the value of </a:t>
            </a:r>
            <a:r>
              <a:rPr lang="en-US" altLang="en-US" sz="2800" dirty="0">
                <a:solidFill>
                  <a:srgbClr val="C00000"/>
                </a:solidFill>
                <a:latin typeface="+mn-lt"/>
                <a:cs typeface="Tahoma" pitchFamily="34" charset="0"/>
              </a:rPr>
              <a:t>I</a:t>
            </a:r>
            <a:r>
              <a:rPr lang="en-US" altLang="en-US" sz="2800" baseline="-25000" dirty="0">
                <a:solidFill>
                  <a:srgbClr val="C00000"/>
                </a:solidFill>
                <a:latin typeface="+mn-lt"/>
                <a:cs typeface="Tahoma" pitchFamily="34" charset="0"/>
              </a:rPr>
              <a:t>on</a:t>
            </a:r>
            <a:r>
              <a:rPr lang="en-US" altLang="en-US" sz="2800" dirty="0">
                <a:solidFill>
                  <a:srgbClr val="C00000"/>
                </a:solidFill>
                <a:latin typeface="+mn-lt"/>
                <a:cs typeface="Tahoma" pitchFamily="34" charset="0"/>
              </a:rPr>
              <a:t> </a:t>
            </a:r>
            <a:r>
              <a:rPr lang="en-US" altLang="en-US" sz="2800" baseline="-25000" dirty="0">
                <a:solidFill>
                  <a:srgbClr val="C00000"/>
                </a:solidFill>
                <a:latin typeface="+mn-lt"/>
                <a:cs typeface="Tahoma" pitchFamily="34" charset="0"/>
              </a:rPr>
              <a:t>for mean solar distance.</a:t>
            </a:r>
            <a:r>
              <a:rPr lang="en-US" altLang="en-US" sz="2800" dirty="0">
                <a:solidFill>
                  <a:srgbClr val="C00000"/>
                </a:solidFill>
                <a:latin typeface="+mn-lt"/>
                <a:cs typeface="Tahoma" pitchFamily="34" charset="0"/>
              </a:rPr>
              <a:t> </a:t>
            </a:r>
          </a:p>
          <a:p>
            <a:pPr eaLnBrk="1" hangingPunct="1">
              <a:spcBef>
                <a:spcPct val="0"/>
              </a:spcBef>
              <a:buFontTx/>
              <a:buNone/>
              <a:defRPr/>
            </a:pPr>
            <a:r>
              <a:rPr lang="en-US" altLang="en-US" sz="2800" dirty="0">
                <a:solidFill>
                  <a:srgbClr val="C00000"/>
                </a:solidFill>
                <a:latin typeface="+mn-lt"/>
                <a:cs typeface="Tahoma" pitchFamily="34" charset="0"/>
              </a:rPr>
              <a:t>If we want always to use S instead of measuring I</a:t>
            </a:r>
            <a:r>
              <a:rPr lang="en-US" altLang="en-US" sz="2800" baseline="-25000" dirty="0">
                <a:solidFill>
                  <a:srgbClr val="C00000"/>
                </a:solidFill>
                <a:latin typeface="+mn-lt"/>
                <a:cs typeface="Tahoma" pitchFamily="34" charset="0"/>
              </a:rPr>
              <a:t>on</a:t>
            </a:r>
            <a:endParaRPr lang="en-US" altLang="en-US" sz="2800" dirty="0">
              <a:solidFill>
                <a:srgbClr val="C00000"/>
              </a:solidFill>
              <a:latin typeface="+mn-lt"/>
              <a:cs typeface="Tahoma" pitchFamily="34" charset="0"/>
            </a:endParaRPr>
          </a:p>
          <a:p>
            <a:pPr eaLnBrk="1" hangingPunct="1">
              <a:spcBef>
                <a:spcPct val="0"/>
              </a:spcBef>
              <a:buFontTx/>
              <a:buNone/>
              <a:defRPr/>
            </a:pPr>
            <a:r>
              <a:rPr lang="en-US" altLang="en-US" sz="2800" baseline="-25000" dirty="0">
                <a:solidFill>
                  <a:srgbClr val="C00000"/>
                </a:solidFill>
                <a:latin typeface="+mn-lt"/>
                <a:cs typeface="Tahoma" pitchFamily="34" charset="0"/>
              </a:rPr>
              <a:t> we need to make adjustment</a:t>
            </a:r>
            <a:r>
              <a:rPr lang="en-US" altLang="en-US" sz="2800" dirty="0">
                <a:solidFill>
                  <a:srgbClr val="C00000"/>
                </a:solidFill>
                <a:latin typeface="+mn-lt"/>
                <a:cs typeface="Tahoma" pitchFamily="34" charset="0"/>
              </a:rPr>
              <a:t> </a:t>
            </a:r>
            <a:r>
              <a:rPr lang="en-US" altLang="en-US" sz="2800" baseline="-25000" dirty="0">
                <a:solidFill>
                  <a:srgbClr val="C00000"/>
                </a:solidFill>
                <a:latin typeface="+mn-lt"/>
                <a:cs typeface="Tahoma" pitchFamily="34" charset="0"/>
              </a:rPr>
              <a:t>to the actual distance from the sun.</a:t>
            </a:r>
            <a:endParaRPr lang="en-US" altLang="en-US" sz="2800" dirty="0">
              <a:solidFill>
                <a:srgbClr val="C00000"/>
              </a:solidFill>
              <a:latin typeface="+mn-lt"/>
              <a:cs typeface="Tahoma" pitchFamily="34" charset="0"/>
            </a:endParaRPr>
          </a:p>
        </p:txBody>
      </p:sp>
    </p:spTree>
    <p:custDataLst>
      <p:tags r:id="rId1"/>
    </p:custDataLst>
    <p:extLst>
      <p:ext uri="{BB962C8B-B14F-4D97-AF65-F5344CB8AC3E}">
        <p14:creationId xmlns:p14="http://schemas.microsoft.com/office/powerpoint/2010/main" val="4262839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228600"/>
            <a:ext cx="8534400" cy="685800"/>
          </a:xfrm>
        </p:spPr>
        <p:txBody>
          <a:bodyPr/>
          <a:lstStyle/>
          <a:p>
            <a:r>
              <a:rPr lang="en-US" altLang="en-US" sz="3600" smtClean="0">
                <a:solidFill>
                  <a:srgbClr val="C00000"/>
                </a:solidFill>
              </a:rPr>
              <a:t>Radiation Laws</a:t>
            </a:r>
          </a:p>
        </p:txBody>
      </p:sp>
      <p:sp>
        <p:nvSpPr>
          <p:cNvPr id="3" name="Content Placeholder 2"/>
          <p:cNvSpPr>
            <a:spLocks noGrp="1"/>
          </p:cNvSpPr>
          <p:nvPr>
            <p:ph idx="1"/>
          </p:nvPr>
        </p:nvSpPr>
        <p:spPr>
          <a:xfrm>
            <a:off x="0" y="990600"/>
            <a:ext cx="8915400" cy="6096000"/>
          </a:xfrm>
        </p:spPr>
        <p:txBody>
          <a:bodyPr/>
          <a:lstStyle/>
          <a:p>
            <a:pPr marL="0" indent="0">
              <a:buFontTx/>
              <a:buNone/>
              <a:defRPr/>
            </a:pPr>
            <a:r>
              <a:rPr lang="en-US" dirty="0" smtClean="0">
                <a:solidFill>
                  <a:srgbClr val="002060"/>
                </a:solidFill>
              </a:rPr>
              <a:t>The average or bulk properties of electromagnetic radiation interacting with matter can be summarized in a simple set of rules called </a:t>
            </a:r>
            <a:r>
              <a:rPr lang="en-US" i="1" dirty="0" smtClean="0">
                <a:solidFill>
                  <a:srgbClr val="C00000"/>
                </a:solidFill>
              </a:rPr>
              <a:t>radiation laws</a:t>
            </a:r>
            <a:r>
              <a:rPr lang="en-US" dirty="0" smtClean="0">
                <a:solidFill>
                  <a:srgbClr val="002060"/>
                </a:solidFill>
              </a:rPr>
              <a:t>. These laws apply when the radiating body is what physicists call a </a:t>
            </a:r>
            <a:r>
              <a:rPr lang="en-US" i="1" dirty="0" smtClean="0">
                <a:solidFill>
                  <a:srgbClr val="C00000"/>
                </a:solidFill>
              </a:rPr>
              <a:t>blackbody radiator</a:t>
            </a:r>
            <a:r>
              <a:rPr lang="en-US" dirty="0" smtClean="0">
                <a:solidFill>
                  <a:srgbClr val="C00000"/>
                </a:solidFill>
              </a:rPr>
              <a:t>. </a:t>
            </a:r>
            <a:r>
              <a:rPr lang="en-US" dirty="0" smtClean="0">
                <a:solidFill>
                  <a:srgbClr val="002060"/>
                </a:solidFill>
              </a:rPr>
              <a:t>Generally, blackbody conditions apply when the radiator has very weak interaction with the surrounding environment and can be considered to be in a state of equilibrium.  </a:t>
            </a:r>
          </a:p>
          <a:p>
            <a:pPr marL="0" indent="0">
              <a:buFontTx/>
              <a:buNone/>
              <a:defRPr/>
            </a:pPr>
            <a:r>
              <a:rPr lang="en-US" sz="2800" dirty="0" smtClean="0">
                <a:solidFill>
                  <a:srgbClr val="0000FF"/>
                </a:solidFill>
              </a:rPr>
              <a:t>All objects with a temperature above  absolute zero emit radiation</a:t>
            </a:r>
          </a:p>
          <a:p>
            <a:pPr marL="0" indent="0">
              <a:buFontTx/>
              <a:buNone/>
              <a:defRPr/>
            </a:pPr>
            <a:endParaRPr lang="en-US" dirty="0" smtClean="0">
              <a:solidFill>
                <a:srgbClr val="002060"/>
              </a:solidFill>
            </a:endParaRPr>
          </a:p>
          <a:p>
            <a:pPr marL="0" indent="0">
              <a:buFontTx/>
              <a:buNone/>
              <a:defRPr/>
            </a:pPr>
            <a:endParaRPr lang="en-US" dirty="0" smtClean="0">
              <a:solidFill>
                <a:srgbClr val="002060"/>
              </a:solidFill>
            </a:endParaRPr>
          </a:p>
          <a:p>
            <a:pPr>
              <a:defRPr/>
            </a:pPr>
            <a:endParaRPr lang="en-US" dirty="0">
              <a:solidFill>
                <a:srgbClr val="002060"/>
              </a:solidFill>
            </a:endParaRPr>
          </a:p>
        </p:txBody>
      </p:sp>
      <p:sp>
        <p:nvSpPr>
          <p:cNvPr id="419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C9811FC-FD8D-4051-9575-1394B9CCE5DF}" type="slidenum">
              <a:rPr lang="en-US" altLang="en-US" sz="1400" smtClean="0"/>
              <a:pPr eaLnBrk="1" hangingPunct="1">
                <a:spcBef>
                  <a:spcPct val="0"/>
                </a:spcBef>
                <a:buFontTx/>
                <a:buNone/>
              </a:pPr>
              <a:t>5</a:t>
            </a:fld>
            <a:endParaRPr lang="en-US" altLang="en-US" sz="1400" smtClean="0"/>
          </a:p>
        </p:txBody>
      </p:sp>
    </p:spTree>
    <p:extLst>
      <p:ext uri="{BB962C8B-B14F-4D97-AF65-F5344CB8AC3E}">
        <p14:creationId xmlns:p14="http://schemas.microsoft.com/office/powerpoint/2010/main" val="2470867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0"/>
            <a:ext cx="8458200" cy="2209800"/>
          </a:xfrm>
        </p:spPr>
        <p:txBody>
          <a:bodyPr>
            <a:normAutofit fontScale="90000"/>
          </a:bodyPr>
          <a:lstStyle/>
          <a:p>
            <a:pPr>
              <a:defRPr/>
            </a:pPr>
            <a:r>
              <a:rPr lang="en-US" dirty="0" smtClean="0">
                <a:solidFill>
                  <a:srgbClr val="CC0000"/>
                </a:solidFill>
              </a:rPr>
              <a:t/>
            </a:r>
            <a:br>
              <a:rPr lang="en-US" dirty="0" smtClean="0">
                <a:solidFill>
                  <a:srgbClr val="CC0000"/>
                </a:solidFill>
              </a:rPr>
            </a:br>
            <a:r>
              <a:rPr lang="en-US" sz="3600" dirty="0" smtClean="0">
                <a:solidFill>
                  <a:srgbClr val="002060"/>
                </a:solidFill>
              </a:rPr>
              <a:t>Will explain how to derive each term in equation:</a:t>
            </a:r>
            <a:r>
              <a:rPr lang="en-US" dirty="0" smtClean="0">
                <a:solidFill>
                  <a:srgbClr val="002060"/>
                </a:solidFill>
              </a:rPr>
              <a:t/>
            </a:r>
            <a:br>
              <a:rPr lang="en-US" dirty="0" smtClean="0">
                <a:solidFill>
                  <a:srgbClr val="002060"/>
                </a:solidFill>
              </a:rPr>
            </a:br>
            <a:r>
              <a:rPr lang="en-US" dirty="0" smtClean="0">
                <a:solidFill>
                  <a:srgbClr val="CC0000"/>
                </a:solidFill>
              </a:rPr>
              <a:t>E=</a:t>
            </a:r>
            <a:r>
              <a:rPr lang="en-US" dirty="0" err="1" smtClean="0">
                <a:solidFill>
                  <a:srgbClr val="333399"/>
                </a:solidFill>
              </a:rPr>
              <a:t>I</a:t>
            </a:r>
            <a:r>
              <a:rPr lang="en-US" baseline="-25000" dirty="0" err="1" smtClean="0">
                <a:solidFill>
                  <a:srgbClr val="333399"/>
                </a:solidFill>
              </a:rPr>
              <a:t>on</a:t>
            </a:r>
            <a:r>
              <a:rPr lang="en-US" dirty="0" err="1" smtClean="0">
                <a:solidFill>
                  <a:srgbClr val="CC0000"/>
                </a:solidFill>
              </a:rPr>
              <a:t>cos</a:t>
            </a:r>
            <a:r>
              <a:rPr lang="el-GR" dirty="0" smtClean="0">
                <a:solidFill>
                  <a:srgbClr val="CC0000"/>
                </a:solidFill>
              </a:rPr>
              <a:t>θ</a:t>
            </a:r>
            <a:r>
              <a:rPr lang="en-US" baseline="-25000" dirty="0" smtClean="0">
                <a:solidFill>
                  <a:srgbClr val="CC0000"/>
                </a:solidFill>
              </a:rPr>
              <a:t>z</a:t>
            </a:r>
            <a:r>
              <a:rPr lang="en-US" dirty="0" smtClean="0">
                <a:solidFill>
                  <a:srgbClr val="CC0000"/>
                </a:solidFill>
              </a:rPr>
              <a:t>/r</a:t>
            </a:r>
            <a:r>
              <a:rPr lang="en-US" baseline="30000" dirty="0" smtClean="0">
                <a:solidFill>
                  <a:srgbClr val="CC0000"/>
                </a:solidFill>
              </a:rPr>
              <a:t>2</a:t>
            </a:r>
            <a:br>
              <a:rPr lang="en-US" baseline="30000" dirty="0" smtClean="0">
                <a:solidFill>
                  <a:srgbClr val="CC0000"/>
                </a:solidFill>
              </a:rPr>
            </a:br>
            <a:endParaRPr lang="en-US" dirty="0" smtClean="0"/>
          </a:p>
        </p:txBody>
      </p:sp>
      <p:sp>
        <p:nvSpPr>
          <p:cNvPr id="7171" name="Content Placeholder 2"/>
          <p:cNvSpPr>
            <a:spLocks noGrp="1"/>
          </p:cNvSpPr>
          <p:nvPr>
            <p:ph idx="1"/>
          </p:nvPr>
        </p:nvSpPr>
        <p:spPr>
          <a:xfrm>
            <a:off x="152400" y="2286000"/>
            <a:ext cx="8763000" cy="4830763"/>
          </a:xfrm>
        </p:spPr>
        <p:txBody>
          <a:bodyPr/>
          <a:lstStyle/>
          <a:p>
            <a:r>
              <a:rPr lang="en-US" altLang="en-US" smtClean="0">
                <a:solidFill>
                  <a:srgbClr val="CC0000"/>
                </a:solidFill>
              </a:rPr>
              <a:t> </a:t>
            </a:r>
            <a:r>
              <a:rPr lang="en-US" altLang="en-US" smtClean="0">
                <a:solidFill>
                  <a:srgbClr val="333399"/>
                </a:solidFill>
              </a:rPr>
              <a:t>I</a:t>
            </a:r>
            <a:r>
              <a:rPr lang="en-US" altLang="en-US" baseline="-25000" smtClean="0">
                <a:solidFill>
                  <a:srgbClr val="333399"/>
                </a:solidFill>
              </a:rPr>
              <a:t>on  </a:t>
            </a:r>
            <a:r>
              <a:rPr lang="en-US" altLang="en-US" smtClean="0">
                <a:solidFill>
                  <a:srgbClr val="333399"/>
                </a:solidFill>
              </a:rPr>
              <a:t>=  S x</a:t>
            </a:r>
            <a:r>
              <a:rPr lang="pt-BR" altLang="en-US" smtClean="0">
                <a:solidFill>
                  <a:srgbClr val="CC0000"/>
                </a:solidFill>
              </a:rPr>
              <a:t> (r</a:t>
            </a:r>
            <a:r>
              <a:rPr lang="pt-BR" altLang="en-US" baseline="-25000" smtClean="0">
                <a:solidFill>
                  <a:srgbClr val="CC0000"/>
                </a:solidFill>
              </a:rPr>
              <a:t>0</a:t>
            </a:r>
            <a:r>
              <a:rPr lang="pt-BR" altLang="en-US" smtClean="0">
                <a:solidFill>
                  <a:srgbClr val="CC0000"/>
                </a:solidFill>
              </a:rPr>
              <a:t>/r)</a:t>
            </a:r>
            <a:r>
              <a:rPr lang="pt-BR" altLang="en-US" baseline="30000" smtClean="0">
                <a:solidFill>
                  <a:srgbClr val="CC0000"/>
                </a:solidFill>
              </a:rPr>
              <a:t>2</a:t>
            </a:r>
            <a:r>
              <a:rPr lang="pt-BR" altLang="en-US" smtClean="0">
                <a:solidFill>
                  <a:srgbClr val="CC0000"/>
                </a:solidFill>
              </a:rPr>
              <a:t> </a:t>
            </a:r>
          </a:p>
          <a:p>
            <a:r>
              <a:rPr lang="pt-BR" altLang="en-US" smtClean="0">
                <a:solidFill>
                  <a:srgbClr val="CC0000"/>
                </a:solidFill>
              </a:rPr>
              <a:t>S is the solar constant which is the same as </a:t>
            </a:r>
            <a:r>
              <a:rPr lang="en-US" altLang="en-US" smtClean="0">
                <a:solidFill>
                  <a:srgbClr val="333399"/>
                </a:solidFill>
              </a:rPr>
              <a:t>I</a:t>
            </a:r>
            <a:r>
              <a:rPr lang="en-US" altLang="en-US" baseline="-25000" smtClean="0">
                <a:solidFill>
                  <a:srgbClr val="333399"/>
                </a:solidFill>
              </a:rPr>
              <a:t>on</a:t>
            </a:r>
            <a:r>
              <a:rPr lang="pt-BR" altLang="en-US" smtClean="0">
                <a:solidFill>
                  <a:srgbClr val="CC0000"/>
                </a:solidFill>
              </a:rPr>
              <a:t>  but measured at mean sun-earth distance</a:t>
            </a:r>
          </a:p>
          <a:p>
            <a:endParaRPr lang="pt-BR" altLang="en-US" smtClean="0">
              <a:solidFill>
                <a:srgbClr val="CC0000"/>
              </a:solidFill>
            </a:endParaRPr>
          </a:p>
          <a:p>
            <a:r>
              <a:rPr lang="pt-BR" altLang="en-US" smtClean="0">
                <a:solidFill>
                  <a:srgbClr val="CC0000"/>
                </a:solidFill>
              </a:rPr>
              <a:t>Since  </a:t>
            </a:r>
            <a:r>
              <a:rPr lang="en-US" altLang="en-US" smtClean="0">
                <a:solidFill>
                  <a:srgbClr val="333399"/>
                </a:solidFill>
              </a:rPr>
              <a:t>I</a:t>
            </a:r>
            <a:r>
              <a:rPr lang="en-US" altLang="en-US" baseline="-25000" smtClean="0">
                <a:solidFill>
                  <a:srgbClr val="333399"/>
                </a:solidFill>
              </a:rPr>
              <a:t>on  </a:t>
            </a:r>
            <a:r>
              <a:rPr lang="en-US" altLang="en-US" smtClean="0">
                <a:solidFill>
                  <a:srgbClr val="333399"/>
                </a:solidFill>
              </a:rPr>
              <a:t>is the actual amount of radiation received outside the atmosphere perpendicular to sun’s rays, need to correct for actual distance, namely, multiply by </a:t>
            </a:r>
            <a:r>
              <a:rPr lang="pt-BR" altLang="en-US" smtClean="0">
                <a:solidFill>
                  <a:srgbClr val="CC0000"/>
                </a:solidFill>
              </a:rPr>
              <a:t>(r</a:t>
            </a:r>
            <a:r>
              <a:rPr lang="pt-BR" altLang="en-US" baseline="-25000" smtClean="0">
                <a:solidFill>
                  <a:srgbClr val="CC0000"/>
                </a:solidFill>
              </a:rPr>
              <a:t>0</a:t>
            </a:r>
            <a:r>
              <a:rPr lang="pt-BR" altLang="en-US" smtClean="0">
                <a:solidFill>
                  <a:srgbClr val="CC0000"/>
                </a:solidFill>
              </a:rPr>
              <a:t>/r)</a:t>
            </a:r>
            <a:r>
              <a:rPr lang="pt-BR" altLang="en-US" baseline="30000" smtClean="0">
                <a:solidFill>
                  <a:srgbClr val="CC0000"/>
                </a:solidFill>
              </a:rPr>
              <a:t>2</a:t>
            </a:r>
            <a:r>
              <a:rPr lang="pt-BR" altLang="en-US" smtClean="0">
                <a:solidFill>
                  <a:srgbClr val="CC0000"/>
                </a:solidFill>
              </a:rPr>
              <a:t> </a:t>
            </a:r>
          </a:p>
          <a:p>
            <a:endParaRPr lang="pt-BR" altLang="en-US" smtClean="0">
              <a:solidFill>
                <a:srgbClr val="CC0000"/>
              </a:solidFill>
            </a:endParaRPr>
          </a:p>
          <a:p>
            <a:endParaRPr lang="en-US" altLang="en-US" smtClean="0">
              <a:solidFill>
                <a:srgbClr val="CC0000"/>
              </a:solidFill>
            </a:endParaRPr>
          </a:p>
          <a:p>
            <a:endParaRPr lang="en-US" altLang="en-US" smtClean="0"/>
          </a:p>
        </p:txBody>
      </p:sp>
    </p:spTree>
    <p:custDataLst>
      <p:tags r:id="rId1"/>
    </p:custDataLst>
    <p:extLst>
      <p:ext uri="{BB962C8B-B14F-4D97-AF65-F5344CB8AC3E}">
        <p14:creationId xmlns:p14="http://schemas.microsoft.com/office/powerpoint/2010/main" val="9070513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ubTitle" idx="1"/>
          </p:nvPr>
        </p:nvSpPr>
        <p:spPr>
          <a:xfrm>
            <a:off x="228600" y="228600"/>
            <a:ext cx="8686800" cy="6629400"/>
          </a:xfrm>
        </p:spPr>
        <p:txBody>
          <a:bodyPr>
            <a:normAutofit lnSpcReduction="10000"/>
          </a:bodyPr>
          <a:lstStyle/>
          <a:p>
            <a:pPr eaLnBrk="1" hangingPunct="1">
              <a:defRPr/>
            </a:pPr>
            <a:r>
              <a:rPr lang="pt-BR" dirty="0" smtClean="0">
                <a:solidFill>
                  <a:srgbClr val="CC0000"/>
                </a:solidFill>
              </a:rPr>
              <a:t>E</a:t>
            </a:r>
            <a:r>
              <a:rPr lang="pt-BR" baseline="-25000" dirty="0" smtClean="0">
                <a:solidFill>
                  <a:srgbClr val="CC0000"/>
                </a:solidFill>
              </a:rPr>
              <a:t>0</a:t>
            </a:r>
            <a:r>
              <a:rPr lang="pt-BR" dirty="0" smtClean="0">
                <a:solidFill>
                  <a:srgbClr val="CC0000"/>
                </a:solidFill>
              </a:rPr>
              <a:t> = (r</a:t>
            </a:r>
            <a:r>
              <a:rPr lang="pt-BR" baseline="-25000" dirty="0" smtClean="0">
                <a:solidFill>
                  <a:srgbClr val="CC0000"/>
                </a:solidFill>
              </a:rPr>
              <a:t>0</a:t>
            </a:r>
            <a:r>
              <a:rPr lang="pt-BR" dirty="0" smtClean="0">
                <a:solidFill>
                  <a:srgbClr val="CC0000"/>
                </a:solidFill>
              </a:rPr>
              <a:t>/r)</a:t>
            </a:r>
            <a:r>
              <a:rPr lang="pt-BR" baseline="30000" dirty="0" smtClean="0">
                <a:solidFill>
                  <a:srgbClr val="CC0000"/>
                </a:solidFill>
              </a:rPr>
              <a:t>2</a:t>
            </a:r>
            <a:r>
              <a:rPr lang="pt-BR" dirty="0" smtClean="0">
                <a:solidFill>
                  <a:srgbClr val="CC0000"/>
                </a:solidFill>
              </a:rPr>
              <a:t> = 1.000110+0.034221cos</a:t>
            </a:r>
            <a:r>
              <a:rPr lang="pt-BR" dirty="0" smtClean="0">
                <a:solidFill>
                  <a:srgbClr val="CC0000"/>
                </a:solidFill>
                <a:sym typeface="Symbol" pitchFamily="18" charset="2"/>
              </a:rPr>
              <a:t></a:t>
            </a:r>
            <a:r>
              <a:rPr lang="pt-BR" dirty="0" smtClean="0">
                <a:solidFill>
                  <a:srgbClr val="CC0000"/>
                </a:solidFill>
              </a:rPr>
              <a:t>+</a:t>
            </a:r>
          </a:p>
          <a:p>
            <a:pPr eaLnBrk="1" hangingPunct="1">
              <a:defRPr/>
            </a:pPr>
            <a:r>
              <a:rPr lang="pt-BR" dirty="0" smtClean="0">
                <a:solidFill>
                  <a:srgbClr val="CC0000"/>
                </a:solidFill>
              </a:rPr>
              <a:t>0.001280sin</a:t>
            </a:r>
            <a:r>
              <a:rPr lang="pt-BR" dirty="0" smtClean="0">
                <a:solidFill>
                  <a:srgbClr val="CC0000"/>
                </a:solidFill>
                <a:sym typeface="Symbol" pitchFamily="18" charset="2"/>
              </a:rPr>
              <a:t></a:t>
            </a:r>
            <a:r>
              <a:rPr lang="pt-BR" dirty="0" smtClean="0">
                <a:solidFill>
                  <a:srgbClr val="CC0000"/>
                </a:solidFill>
              </a:rPr>
              <a:t>+0.000719cos2</a:t>
            </a:r>
            <a:r>
              <a:rPr lang="pt-BR" dirty="0" smtClean="0">
                <a:solidFill>
                  <a:srgbClr val="CC0000"/>
                </a:solidFill>
                <a:sym typeface="Symbol" pitchFamily="18" charset="2"/>
              </a:rPr>
              <a:t></a:t>
            </a:r>
            <a:r>
              <a:rPr lang="pt-BR" dirty="0" smtClean="0">
                <a:solidFill>
                  <a:srgbClr val="CC0000"/>
                </a:solidFill>
              </a:rPr>
              <a:t>+</a:t>
            </a:r>
            <a:endParaRPr lang="en-US" dirty="0" smtClean="0">
              <a:solidFill>
                <a:srgbClr val="CC0000"/>
              </a:solidFill>
            </a:endParaRPr>
          </a:p>
          <a:p>
            <a:pPr eaLnBrk="1" hangingPunct="1">
              <a:defRPr/>
            </a:pPr>
            <a:r>
              <a:rPr lang="en-US" dirty="0" smtClean="0">
                <a:solidFill>
                  <a:srgbClr val="CC0000"/>
                </a:solidFill>
              </a:rPr>
              <a:t>0.000077sin2</a:t>
            </a:r>
            <a:r>
              <a:rPr lang="pt-BR" dirty="0" smtClean="0">
                <a:solidFill>
                  <a:srgbClr val="CC0000"/>
                </a:solidFill>
                <a:sym typeface="Symbol" pitchFamily="18" charset="2"/>
              </a:rPr>
              <a:t></a:t>
            </a:r>
            <a:endParaRPr lang="en-US" dirty="0" smtClean="0">
              <a:solidFill>
                <a:srgbClr val="CC0000"/>
              </a:solidFill>
            </a:endParaRPr>
          </a:p>
          <a:p>
            <a:pPr eaLnBrk="1" hangingPunct="1">
              <a:defRPr/>
            </a:pPr>
            <a:r>
              <a:rPr lang="en-US" dirty="0" smtClean="0">
                <a:solidFill>
                  <a:srgbClr val="002060"/>
                </a:solidFill>
              </a:rPr>
              <a:t>Here </a:t>
            </a:r>
            <a:r>
              <a:rPr lang="en-US" dirty="0" smtClean="0">
                <a:solidFill>
                  <a:srgbClr val="002060"/>
                </a:solidFill>
                <a:sym typeface="Symbol" pitchFamily="18" charset="2"/>
              </a:rPr>
              <a:t></a:t>
            </a:r>
            <a:r>
              <a:rPr lang="en-US" dirty="0" smtClean="0">
                <a:solidFill>
                  <a:srgbClr val="002060"/>
                </a:solidFill>
              </a:rPr>
              <a:t> is in radians and known as the day angle and equals:</a:t>
            </a:r>
            <a:endParaRPr lang="en-US" dirty="0" smtClean="0">
              <a:solidFill>
                <a:srgbClr val="002060"/>
              </a:solidFill>
              <a:sym typeface="Symbol" pitchFamily="18" charset="2"/>
            </a:endParaRPr>
          </a:p>
          <a:p>
            <a:pPr eaLnBrk="1" hangingPunct="1">
              <a:defRPr/>
            </a:pPr>
            <a:r>
              <a:rPr lang="en-US" dirty="0" smtClean="0">
                <a:solidFill>
                  <a:srgbClr val="002060"/>
                </a:solidFill>
                <a:sym typeface="Symbol" pitchFamily="18" charset="2"/>
              </a:rPr>
              <a:t></a:t>
            </a:r>
            <a:r>
              <a:rPr lang="en-US" dirty="0" smtClean="0">
                <a:solidFill>
                  <a:srgbClr val="002060"/>
                </a:solidFill>
              </a:rPr>
              <a:t> = 2</a:t>
            </a:r>
            <a:r>
              <a:rPr lang="en-US" dirty="0" smtClean="0">
                <a:solidFill>
                  <a:srgbClr val="002060"/>
                </a:solidFill>
                <a:sym typeface="Symbol" pitchFamily="18" charset="2"/>
              </a:rPr>
              <a:t></a:t>
            </a:r>
            <a:r>
              <a:rPr lang="en-US" dirty="0" smtClean="0">
                <a:solidFill>
                  <a:srgbClr val="002060"/>
                </a:solidFill>
              </a:rPr>
              <a:t> (d</a:t>
            </a:r>
            <a:r>
              <a:rPr lang="en-US" baseline="-25000" dirty="0" smtClean="0">
                <a:solidFill>
                  <a:srgbClr val="002060"/>
                </a:solidFill>
              </a:rPr>
              <a:t>n</a:t>
            </a:r>
            <a:r>
              <a:rPr lang="en-US" dirty="0" smtClean="0">
                <a:solidFill>
                  <a:srgbClr val="002060"/>
                </a:solidFill>
              </a:rPr>
              <a:t>-1)/365</a:t>
            </a:r>
          </a:p>
          <a:p>
            <a:pPr eaLnBrk="1" hangingPunct="1">
              <a:defRPr/>
            </a:pPr>
            <a:r>
              <a:rPr lang="en-US" dirty="0" err="1" smtClean="0">
                <a:solidFill>
                  <a:srgbClr val="002060"/>
                </a:solidFill>
              </a:rPr>
              <a:t>d</a:t>
            </a:r>
            <a:r>
              <a:rPr lang="en-US" baseline="-25000" dirty="0" err="1" smtClean="0">
                <a:solidFill>
                  <a:srgbClr val="002060"/>
                </a:solidFill>
              </a:rPr>
              <a:t>n</a:t>
            </a:r>
            <a:r>
              <a:rPr lang="en-US" dirty="0" smtClean="0">
                <a:solidFill>
                  <a:srgbClr val="002060"/>
                </a:solidFill>
              </a:rPr>
              <a:t> is the day number of the year ranging from 1 on January 1 to 365 on December 31.</a:t>
            </a:r>
          </a:p>
          <a:p>
            <a:pPr eaLnBrk="1" hangingPunct="1">
              <a:defRPr/>
            </a:pPr>
            <a:r>
              <a:rPr lang="en-US" dirty="0" smtClean="0">
                <a:solidFill>
                  <a:srgbClr val="002060"/>
                </a:solidFill>
              </a:rPr>
              <a:t>For engineering application:</a:t>
            </a:r>
          </a:p>
          <a:p>
            <a:pPr eaLnBrk="1" hangingPunct="1">
              <a:defRPr/>
            </a:pPr>
            <a:r>
              <a:rPr lang="en-US" dirty="0" smtClean="0">
                <a:solidFill>
                  <a:srgbClr val="002060"/>
                </a:solidFill>
              </a:rPr>
              <a:t>E</a:t>
            </a:r>
            <a:r>
              <a:rPr lang="en-US" baseline="-25000" dirty="0" smtClean="0">
                <a:solidFill>
                  <a:srgbClr val="002060"/>
                </a:solidFill>
              </a:rPr>
              <a:t>0</a:t>
            </a:r>
            <a:r>
              <a:rPr lang="en-US" dirty="0" smtClean="0">
                <a:solidFill>
                  <a:srgbClr val="002060"/>
                </a:solidFill>
              </a:rPr>
              <a:t> = (r</a:t>
            </a:r>
            <a:r>
              <a:rPr lang="en-US" baseline="-25000" dirty="0" smtClean="0">
                <a:solidFill>
                  <a:srgbClr val="002060"/>
                </a:solidFill>
              </a:rPr>
              <a:t>0</a:t>
            </a:r>
            <a:r>
              <a:rPr lang="en-US" dirty="0" smtClean="0">
                <a:solidFill>
                  <a:srgbClr val="002060"/>
                </a:solidFill>
              </a:rPr>
              <a:t>/r)2 = 1+0.033cos[(2</a:t>
            </a:r>
            <a:r>
              <a:rPr lang="en-US" dirty="0" smtClean="0">
                <a:solidFill>
                  <a:srgbClr val="002060"/>
                </a:solidFill>
                <a:sym typeface="Symbol" pitchFamily="18" charset="2"/>
              </a:rPr>
              <a:t></a:t>
            </a:r>
            <a:r>
              <a:rPr lang="en-US" dirty="0" smtClean="0">
                <a:solidFill>
                  <a:srgbClr val="002060"/>
                </a:solidFill>
              </a:rPr>
              <a:t>d</a:t>
            </a:r>
            <a:r>
              <a:rPr lang="en-US" baseline="-25000" dirty="0" smtClean="0">
                <a:solidFill>
                  <a:srgbClr val="002060"/>
                </a:solidFill>
              </a:rPr>
              <a:t>n</a:t>
            </a:r>
            <a:r>
              <a:rPr lang="en-US" dirty="0" smtClean="0">
                <a:solidFill>
                  <a:srgbClr val="002060"/>
                </a:solidFill>
              </a:rPr>
              <a:t>/365)]</a:t>
            </a:r>
          </a:p>
          <a:p>
            <a:pPr algn="l" eaLnBrk="1" hangingPunct="1">
              <a:defRPr/>
            </a:pPr>
            <a:r>
              <a:rPr lang="en-US" dirty="0" smtClean="0">
                <a:solidFill>
                  <a:srgbClr val="002060"/>
                </a:solidFill>
              </a:rPr>
              <a:t>E</a:t>
            </a:r>
            <a:r>
              <a:rPr lang="en-US" baseline="-25000" dirty="0" smtClean="0">
                <a:solidFill>
                  <a:srgbClr val="002060"/>
                </a:solidFill>
              </a:rPr>
              <a:t>0  </a:t>
            </a:r>
            <a:r>
              <a:rPr lang="en-US" dirty="0" smtClean="0">
                <a:solidFill>
                  <a:srgbClr val="002060"/>
                </a:solidFill>
              </a:rPr>
              <a:t> is known as the earth-sun distance correction factor.</a:t>
            </a:r>
          </a:p>
        </p:txBody>
      </p:sp>
    </p:spTree>
    <p:custDataLst>
      <p:tags r:id="rId1"/>
    </p:custDataLst>
    <p:extLst>
      <p:ext uri="{BB962C8B-B14F-4D97-AF65-F5344CB8AC3E}">
        <p14:creationId xmlns:p14="http://schemas.microsoft.com/office/powerpoint/2010/main" val="41423076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915400" cy="1143000"/>
          </a:xfrm>
        </p:spPr>
        <p:txBody>
          <a:bodyPr>
            <a:normAutofit fontScale="90000"/>
          </a:bodyPr>
          <a:lstStyle/>
          <a:p>
            <a:pPr eaLnBrk="1" hangingPunct="1">
              <a:defRPr/>
            </a:pPr>
            <a:r>
              <a:rPr lang="en-US" sz="4000" dirty="0" smtClean="0">
                <a:solidFill>
                  <a:srgbClr val="CC0000"/>
                </a:solidFill>
              </a:rPr>
              <a:t>The next step is to understand how to compute the angle </a:t>
            </a:r>
            <a:r>
              <a:rPr lang="en-US" sz="4000" dirty="0" smtClean="0">
                <a:solidFill>
                  <a:srgbClr val="CC0000"/>
                </a:solidFill>
                <a:sym typeface="Symbol" pitchFamily="18" charset="2"/>
              </a:rPr>
              <a:t></a:t>
            </a:r>
            <a:r>
              <a:rPr lang="en-US" sz="4000" baseline="-25000" dirty="0" smtClean="0">
                <a:solidFill>
                  <a:srgbClr val="CC0000"/>
                </a:solidFill>
              </a:rPr>
              <a:t>z</a:t>
            </a:r>
            <a:r>
              <a:rPr lang="en-US" sz="4000" dirty="0" smtClean="0">
                <a:solidFill>
                  <a:schemeClr val="tx1"/>
                </a:solidFill>
              </a:rPr>
              <a:t>   </a:t>
            </a:r>
          </a:p>
        </p:txBody>
      </p:sp>
      <p:sp>
        <p:nvSpPr>
          <p:cNvPr id="9219" name="Rectangle 3"/>
          <p:cNvSpPr>
            <a:spLocks noGrp="1" noChangeArrowheads="1"/>
          </p:cNvSpPr>
          <p:nvPr>
            <p:ph type="body" idx="1"/>
          </p:nvPr>
        </p:nvSpPr>
        <p:spPr>
          <a:xfrm>
            <a:off x="304800" y="1295400"/>
            <a:ext cx="8229600" cy="5334000"/>
          </a:xfrm>
        </p:spPr>
        <p:txBody>
          <a:bodyPr/>
          <a:lstStyle/>
          <a:p>
            <a:pPr eaLnBrk="1" hangingPunct="1">
              <a:lnSpc>
                <a:spcPct val="90000"/>
              </a:lnSpc>
            </a:pPr>
            <a:r>
              <a:rPr lang="en-US" altLang="en-US" smtClean="0">
                <a:solidFill>
                  <a:srgbClr val="002060"/>
                </a:solidFill>
                <a:latin typeface="Times New Roman" pitchFamily="18" charset="0"/>
                <a:cs typeface="Times New Roman" pitchFamily="18" charset="0"/>
              </a:rPr>
              <a:t>Intuitively, this angle depends on where on earth we are (latitude), what is the time of the day (measured in hour angles) and the season of the year (declination). Namely, the following parameters:</a:t>
            </a:r>
          </a:p>
          <a:p>
            <a:pPr eaLnBrk="1" hangingPunct="1">
              <a:lnSpc>
                <a:spcPct val="90000"/>
              </a:lnSpc>
            </a:pPr>
            <a:r>
              <a:rPr lang="el-GR" altLang="en-US" smtClean="0">
                <a:solidFill>
                  <a:srgbClr val="002060"/>
                </a:solidFill>
                <a:latin typeface="Times New Roman" pitchFamily="18" charset="0"/>
                <a:cs typeface="Times New Roman" pitchFamily="18" charset="0"/>
              </a:rPr>
              <a:t>φ</a:t>
            </a:r>
            <a:r>
              <a:rPr lang="en-US" altLang="en-US" smtClean="0">
                <a:solidFill>
                  <a:srgbClr val="002060"/>
                </a:solidFill>
                <a:latin typeface="Times New Roman" pitchFamily="18" charset="0"/>
                <a:cs typeface="Times New Roman" pitchFamily="18" charset="0"/>
              </a:rPr>
              <a:t> – latitude</a:t>
            </a:r>
          </a:p>
          <a:p>
            <a:pPr eaLnBrk="1" hangingPunct="1">
              <a:lnSpc>
                <a:spcPct val="90000"/>
              </a:lnSpc>
            </a:pPr>
            <a:r>
              <a:rPr lang="el-GR" altLang="en-US" smtClean="0">
                <a:solidFill>
                  <a:srgbClr val="002060"/>
                </a:solidFill>
                <a:latin typeface="Times New Roman" pitchFamily="18" charset="0"/>
                <a:cs typeface="Times New Roman" pitchFamily="18" charset="0"/>
              </a:rPr>
              <a:t>Ω</a:t>
            </a:r>
            <a:r>
              <a:rPr lang="en-US" altLang="en-US" smtClean="0">
                <a:solidFill>
                  <a:srgbClr val="002060"/>
                </a:solidFill>
                <a:latin typeface="Times New Roman" pitchFamily="18" charset="0"/>
                <a:cs typeface="Times New Roman" pitchFamily="18" charset="0"/>
              </a:rPr>
              <a:t> - hour angle (the hourly distance from solar 	noon expressed in units of angles)</a:t>
            </a:r>
          </a:p>
          <a:p>
            <a:pPr eaLnBrk="1" hangingPunct="1">
              <a:lnSpc>
                <a:spcPct val="90000"/>
              </a:lnSpc>
            </a:pPr>
            <a:r>
              <a:rPr lang="el-GR" altLang="en-US" smtClean="0">
                <a:solidFill>
                  <a:srgbClr val="002060"/>
                </a:solidFill>
                <a:latin typeface="Times New Roman" pitchFamily="18" charset="0"/>
                <a:cs typeface="Times New Roman" pitchFamily="18" charset="0"/>
              </a:rPr>
              <a:t>δ</a:t>
            </a:r>
            <a:r>
              <a:rPr lang="en-US" altLang="en-US" smtClean="0">
                <a:solidFill>
                  <a:srgbClr val="002060"/>
                </a:solidFill>
                <a:latin typeface="Times New Roman" pitchFamily="18" charset="0"/>
                <a:cs typeface="Times New Roman" pitchFamily="18" charset="0"/>
              </a:rPr>
              <a:t> - declination</a:t>
            </a:r>
          </a:p>
          <a:p>
            <a:pPr eaLnBrk="1" hangingPunct="1">
              <a:lnSpc>
                <a:spcPct val="90000"/>
              </a:lnSpc>
            </a:pPr>
            <a:r>
              <a:rPr lang="en-US" altLang="en-US" smtClean="0">
                <a:solidFill>
                  <a:srgbClr val="002060"/>
                </a:solidFill>
                <a:latin typeface="Times New Roman" pitchFamily="18" charset="0"/>
                <a:cs typeface="Times New Roman" pitchFamily="18" charset="0"/>
              </a:rPr>
              <a:t>Each will be discussed in detail.</a:t>
            </a:r>
          </a:p>
          <a:p>
            <a:pPr eaLnBrk="1" hangingPunct="1">
              <a:lnSpc>
                <a:spcPct val="90000"/>
              </a:lnSpc>
            </a:pPr>
            <a:endParaRPr lang="en-US" altLang="en-US" smtClean="0"/>
          </a:p>
        </p:txBody>
      </p:sp>
    </p:spTree>
    <p:custDataLst>
      <p:tags r:id="rId1"/>
    </p:custDataLst>
    <p:extLst>
      <p:ext uri="{BB962C8B-B14F-4D97-AF65-F5344CB8AC3E}">
        <p14:creationId xmlns:p14="http://schemas.microsoft.com/office/powerpoint/2010/main" val="10013724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0" y="0"/>
            <a:ext cx="9144000" cy="1295400"/>
          </a:xfrm>
        </p:spPr>
        <p:txBody>
          <a:bodyPr>
            <a:normAutofit fontScale="90000"/>
          </a:bodyPr>
          <a:lstStyle/>
          <a:p>
            <a:pPr eaLnBrk="1" hangingPunct="1">
              <a:defRPr/>
            </a:pPr>
            <a:r>
              <a:rPr lang="en-US" sz="2400" dirty="0" smtClean="0">
                <a:solidFill>
                  <a:srgbClr val="CC0000"/>
                </a:solidFill>
              </a:rPr>
              <a:t/>
            </a:r>
            <a:br>
              <a:rPr lang="en-US" sz="2400" dirty="0" smtClean="0">
                <a:solidFill>
                  <a:srgbClr val="CC0000"/>
                </a:solidFill>
              </a:rPr>
            </a:br>
            <a:r>
              <a:rPr lang="en-US" sz="3100" dirty="0" smtClean="0">
                <a:solidFill>
                  <a:srgbClr val="CC0000"/>
                </a:solidFill>
              </a:rPr>
              <a:t>The amount of solar energy received at the surface depends on how high in the sky the sun is (not what is the local time). This is determined buy the “Solar Time”. Will explain the differences:</a:t>
            </a:r>
          </a:p>
        </p:txBody>
      </p:sp>
      <p:sp>
        <p:nvSpPr>
          <p:cNvPr id="10243" name="Rectangle 5"/>
          <p:cNvSpPr>
            <a:spLocks noGrp="1" noChangeArrowheads="1"/>
          </p:cNvSpPr>
          <p:nvPr>
            <p:ph type="subTitle" idx="1"/>
          </p:nvPr>
        </p:nvSpPr>
        <p:spPr>
          <a:xfrm>
            <a:off x="228600" y="1630363"/>
            <a:ext cx="8610600" cy="5257800"/>
          </a:xfrm>
        </p:spPr>
        <p:txBody>
          <a:bodyPr/>
          <a:lstStyle/>
          <a:p>
            <a:pPr algn="l" eaLnBrk="1" hangingPunct="1"/>
            <a:r>
              <a:rPr lang="en-US" altLang="en-US" sz="2800" b="1" u="sng" smtClean="0">
                <a:solidFill>
                  <a:srgbClr val="002060"/>
                </a:solidFill>
              </a:rPr>
              <a:t>Solar Time </a:t>
            </a:r>
            <a:r>
              <a:rPr lang="en-US" altLang="en-US" sz="2800" smtClean="0">
                <a:solidFill>
                  <a:srgbClr val="002060"/>
                </a:solidFill>
              </a:rPr>
              <a:t>= time based on the apparent angular motion of the sun across the sky, with solar noon the time the sun crosses the meridian of the observer.</a:t>
            </a:r>
          </a:p>
          <a:p>
            <a:pPr algn="l" eaLnBrk="1" hangingPunct="1"/>
            <a:r>
              <a:rPr lang="en-US" altLang="en-US" sz="2800" smtClean="0">
                <a:solidFill>
                  <a:srgbClr val="002060"/>
                </a:solidFill>
              </a:rPr>
              <a:t>It is necessary to convert standard time to solar time by applying two corrections:</a:t>
            </a:r>
          </a:p>
          <a:p>
            <a:pPr algn="l" eaLnBrk="1" hangingPunct="1"/>
            <a:endParaRPr lang="en-US" altLang="en-US" sz="2800" u="sng" smtClean="0">
              <a:solidFill>
                <a:srgbClr val="002060"/>
              </a:solidFill>
            </a:endParaRPr>
          </a:p>
          <a:p>
            <a:pPr algn="l" eaLnBrk="1" hangingPunct="1"/>
            <a:r>
              <a:rPr lang="en-US" altLang="en-US" sz="2800" b="1" u="sng" smtClean="0">
                <a:solidFill>
                  <a:srgbClr val="002060"/>
                </a:solidFill>
              </a:rPr>
              <a:t>First</a:t>
            </a:r>
            <a:r>
              <a:rPr lang="en-US" altLang="en-US" sz="2800" smtClean="0">
                <a:solidFill>
                  <a:srgbClr val="002060"/>
                </a:solidFill>
              </a:rPr>
              <a:t>-a constant correction for the difference in longitude between the observer’s meridian and the meridian on which the local standard time is based.  The sun takes 4 minutes to transverse 1</a:t>
            </a:r>
            <a:r>
              <a:rPr lang="en-US" altLang="en-US" sz="2800" baseline="30000" smtClean="0">
                <a:solidFill>
                  <a:srgbClr val="002060"/>
                </a:solidFill>
              </a:rPr>
              <a:t>0 </a:t>
            </a:r>
            <a:r>
              <a:rPr lang="en-US" altLang="en-US" sz="2800" smtClean="0">
                <a:solidFill>
                  <a:srgbClr val="002060"/>
                </a:solidFill>
              </a:rPr>
              <a:t>longitude.</a:t>
            </a:r>
          </a:p>
        </p:txBody>
      </p:sp>
    </p:spTree>
    <p:custDataLst>
      <p:tags r:id="rId1"/>
    </p:custDataLst>
    <p:extLst>
      <p:ext uri="{BB962C8B-B14F-4D97-AF65-F5344CB8AC3E}">
        <p14:creationId xmlns:p14="http://schemas.microsoft.com/office/powerpoint/2010/main" val="40119071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1" descr="App_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85800"/>
            <a:ext cx="89646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179388" y="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a:solidFill>
                  <a:srgbClr val="CC0000"/>
                </a:solidFill>
                <a:cs typeface="Arial" charset="0"/>
              </a:rPr>
              <a:t>Time zones</a:t>
            </a:r>
          </a:p>
        </p:txBody>
      </p:sp>
      <p:sp>
        <p:nvSpPr>
          <p:cNvPr id="11268" name="TextBox 3"/>
          <p:cNvSpPr txBox="1">
            <a:spLocks noChangeArrowheads="1"/>
          </p:cNvSpPr>
          <p:nvPr/>
        </p:nvSpPr>
        <p:spPr bwMode="auto">
          <a:xfrm>
            <a:off x="0" y="53340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a:solidFill>
                  <a:srgbClr val="002060"/>
                </a:solidFill>
                <a:cs typeface="Arial" charset="0"/>
              </a:rPr>
              <a:t>In each time zone the local time is the same but the sun is not at highest  position</a:t>
            </a:r>
          </a:p>
          <a:p>
            <a:pPr algn="ctr" eaLnBrk="1" hangingPunct="1">
              <a:spcBef>
                <a:spcPct val="0"/>
              </a:spcBef>
              <a:buFontTx/>
              <a:buNone/>
            </a:pPr>
            <a:r>
              <a:rPr lang="en-US" altLang="en-US">
                <a:solidFill>
                  <a:srgbClr val="002060"/>
                </a:solidFill>
                <a:cs typeface="Arial" charset="0"/>
              </a:rPr>
              <a:t> at the same local time </a:t>
            </a:r>
          </a:p>
        </p:txBody>
      </p:sp>
    </p:spTree>
    <p:custDataLst>
      <p:tags r:id="rId1"/>
    </p:custDataLst>
    <p:extLst>
      <p:ext uri="{BB962C8B-B14F-4D97-AF65-F5344CB8AC3E}">
        <p14:creationId xmlns:p14="http://schemas.microsoft.com/office/powerpoint/2010/main" val="37742945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0" y="0"/>
            <a:ext cx="9144000" cy="6553200"/>
          </a:xfrm>
        </p:spPr>
        <p:txBody>
          <a:bodyPr/>
          <a:lstStyle/>
          <a:p>
            <a:pPr eaLnBrk="1" hangingPunct="1"/>
            <a:r>
              <a:rPr lang="en-US" altLang="en-US" b="1" u="sng" smtClean="0">
                <a:solidFill>
                  <a:srgbClr val="002060"/>
                </a:solidFill>
              </a:rPr>
              <a:t>Second correction</a:t>
            </a:r>
            <a:r>
              <a:rPr lang="en-US" altLang="en-US" smtClean="0">
                <a:solidFill>
                  <a:schemeClr val="accent2"/>
                </a:solidFill>
              </a:rPr>
              <a:t>-equation of time.  Takes into account the perturbation in the earth rate of rotation which affect the time the sun crosses the observer’s meridian.  Solar time is:</a:t>
            </a:r>
          </a:p>
          <a:p>
            <a:pPr eaLnBrk="1" hangingPunct="1"/>
            <a:r>
              <a:rPr lang="en-US" altLang="en-US" smtClean="0">
                <a:solidFill>
                  <a:srgbClr val="002060"/>
                </a:solidFill>
              </a:rPr>
              <a:t>Solar time = standard time + 4(L</a:t>
            </a:r>
            <a:r>
              <a:rPr lang="en-US" altLang="en-US" baseline="-25000" smtClean="0">
                <a:solidFill>
                  <a:srgbClr val="002060"/>
                </a:solidFill>
              </a:rPr>
              <a:t>st</a:t>
            </a:r>
            <a:r>
              <a:rPr lang="en-US" altLang="en-US" smtClean="0">
                <a:solidFill>
                  <a:srgbClr val="002060"/>
                </a:solidFill>
              </a:rPr>
              <a:t> – L</a:t>
            </a:r>
            <a:r>
              <a:rPr lang="en-US" altLang="en-US" baseline="-25000" smtClean="0">
                <a:solidFill>
                  <a:srgbClr val="002060"/>
                </a:solidFill>
              </a:rPr>
              <a:t>loc</a:t>
            </a:r>
            <a:r>
              <a:rPr lang="en-US" altLang="en-US" smtClean="0">
                <a:solidFill>
                  <a:srgbClr val="002060"/>
                </a:solidFill>
              </a:rPr>
              <a:t>) + E</a:t>
            </a:r>
          </a:p>
          <a:p>
            <a:pPr eaLnBrk="1" hangingPunct="1"/>
            <a:r>
              <a:rPr lang="en-US" altLang="en-US" smtClean="0">
                <a:solidFill>
                  <a:schemeClr val="accent2"/>
                </a:solidFill>
              </a:rPr>
              <a:t>L</a:t>
            </a:r>
            <a:r>
              <a:rPr lang="en-US" altLang="en-US" baseline="-25000" smtClean="0">
                <a:solidFill>
                  <a:schemeClr val="accent2"/>
                </a:solidFill>
              </a:rPr>
              <a:t>st</a:t>
            </a:r>
            <a:r>
              <a:rPr lang="en-US" altLang="en-US" smtClean="0">
                <a:solidFill>
                  <a:schemeClr val="accent2"/>
                </a:solidFill>
              </a:rPr>
              <a:t> is the standard meridian for local time zone</a:t>
            </a:r>
          </a:p>
          <a:p>
            <a:pPr eaLnBrk="1" hangingPunct="1"/>
            <a:r>
              <a:rPr lang="en-US" altLang="en-US" smtClean="0">
                <a:solidFill>
                  <a:schemeClr val="accent2"/>
                </a:solidFill>
              </a:rPr>
              <a:t>L</a:t>
            </a:r>
            <a:r>
              <a:rPr lang="en-US" altLang="en-US" baseline="-25000" smtClean="0">
                <a:solidFill>
                  <a:schemeClr val="accent2"/>
                </a:solidFill>
              </a:rPr>
              <a:t>loc</a:t>
            </a:r>
            <a:r>
              <a:rPr lang="en-US" altLang="en-US" smtClean="0">
                <a:solidFill>
                  <a:schemeClr val="accent2"/>
                </a:solidFill>
              </a:rPr>
              <a:t> is the longitude of the location in degrees 	west</a:t>
            </a:r>
            <a:endParaRPr lang="es-AR" altLang="en-US" smtClean="0">
              <a:solidFill>
                <a:schemeClr val="accent2"/>
              </a:solidFill>
            </a:endParaRPr>
          </a:p>
          <a:p>
            <a:pPr eaLnBrk="1" hangingPunct="1"/>
            <a:r>
              <a:rPr lang="es-AR" altLang="en-US" smtClean="0">
                <a:solidFill>
                  <a:schemeClr val="accent2"/>
                </a:solidFill>
              </a:rPr>
              <a:t>E = (0.000075+0.001868cos</a:t>
            </a:r>
            <a:r>
              <a:rPr lang="en-US" altLang="en-US" smtClean="0">
                <a:solidFill>
                  <a:schemeClr val="accent2"/>
                </a:solidFill>
                <a:sym typeface="Symbol" pitchFamily="18" charset="2"/>
              </a:rPr>
              <a:t></a:t>
            </a:r>
            <a:r>
              <a:rPr lang="es-AR" altLang="en-US" smtClean="0">
                <a:solidFill>
                  <a:schemeClr val="accent2"/>
                </a:solidFill>
              </a:rPr>
              <a:t>-0.032077sin</a:t>
            </a:r>
            <a:r>
              <a:rPr lang="en-US" altLang="en-US" smtClean="0">
                <a:solidFill>
                  <a:schemeClr val="accent2"/>
                </a:solidFill>
                <a:sym typeface="Symbol" pitchFamily="18" charset="2"/>
              </a:rPr>
              <a:t></a:t>
            </a:r>
            <a:r>
              <a:rPr lang="es-AR" altLang="en-US" smtClean="0">
                <a:solidFill>
                  <a:schemeClr val="accent2"/>
                </a:solidFill>
              </a:rPr>
              <a:t>-0.014615cos2</a:t>
            </a:r>
            <a:r>
              <a:rPr lang="en-US" altLang="en-US" smtClean="0">
                <a:solidFill>
                  <a:schemeClr val="accent2"/>
                </a:solidFill>
                <a:sym typeface="Symbol" pitchFamily="18" charset="2"/>
              </a:rPr>
              <a:t></a:t>
            </a:r>
            <a:r>
              <a:rPr lang="es-AR" altLang="en-US" smtClean="0">
                <a:solidFill>
                  <a:schemeClr val="accent2"/>
                </a:solidFill>
              </a:rPr>
              <a:t>-0.04089sin2</a:t>
            </a:r>
            <a:r>
              <a:rPr lang="en-US" altLang="en-US" smtClean="0">
                <a:solidFill>
                  <a:schemeClr val="accent2"/>
                </a:solidFill>
                <a:sym typeface="Symbol" pitchFamily="18" charset="2"/>
              </a:rPr>
              <a:t></a:t>
            </a:r>
            <a:r>
              <a:rPr lang="es-AR" altLang="en-US" smtClean="0">
                <a:solidFill>
                  <a:schemeClr val="accent2"/>
                </a:solidFill>
              </a:rPr>
              <a:t>) (229.18)</a:t>
            </a:r>
            <a:endParaRPr lang="en-US" altLang="en-US" smtClean="0">
              <a:solidFill>
                <a:schemeClr val="accent2"/>
              </a:solidFill>
            </a:endParaRPr>
          </a:p>
          <a:p>
            <a:pPr eaLnBrk="1" hangingPunct="1"/>
            <a:r>
              <a:rPr lang="en-US" altLang="en-US" smtClean="0">
                <a:solidFill>
                  <a:schemeClr val="accent2"/>
                </a:solidFill>
              </a:rPr>
              <a:t>The number 229.18 converts radians into minutes.</a:t>
            </a:r>
            <a:r>
              <a:rPr lang="en-US" altLang="en-US" smtClean="0">
                <a:solidFill>
                  <a:schemeClr val="accent2"/>
                </a:solidFill>
                <a:sym typeface="Symbol" pitchFamily="18" charset="2"/>
              </a:rPr>
              <a:t>                   </a:t>
            </a:r>
            <a:r>
              <a:rPr lang="en-US" altLang="en-US" smtClean="0">
                <a:solidFill>
                  <a:schemeClr val="accent2"/>
                </a:solidFill>
              </a:rPr>
              <a:t> = 2</a:t>
            </a:r>
            <a:r>
              <a:rPr lang="en-US" altLang="en-US" smtClean="0">
                <a:solidFill>
                  <a:schemeClr val="accent2"/>
                </a:solidFill>
                <a:sym typeface="Symbol" pitchFamily="18" charset="2"/>
              </a:rPr>
              <a:t></a:t>
            </a:r>
            <a:r>
              <a:rPr lang="en-US" altLang="en-US" smtClean="0">
                <a:solidFill>
                  <a:schemeClr val="accent2"/>
                </a:solidFill>
              </a:rPr>
              <a:t>(d</a:t>
            </a:r>
            <a:r>
              <a:rPr lang="en-US" altLang="en-US" baseline="-25000" smtClean="0">
                <a:solidFill>
                  <a:schemeClr val="accent2"/>
                </a:solidFill>
              </a:rPr>
              <a:t>n</a:t>
            </a:r>
            <a:r>
              <a:rPr lang="en-US" altLang="en-US" smtClean="0">
                <a:solidFill>
                  <a:schemeClr val="accent2"/>
                </a:solidFill>
              </a:rPr>
              <a:t>-1)/365</a:t>
            </a:r>
          </a:p>
        </p:txBody>
      </p:sp>
    </p:spTree>
    <p:custDataLst>
      <p:tags r:id="rId1"/>
    </p:custDataLst>
    <p:extLst>
      <p:ext uri="{BB962C8B-B14F-4D97-AF65-F5344CB8AC3E}">
        <p14:creationId xmlns:p14="http://schemas.microsoft.com/office/powerpoint/2010/main" val="298892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p:txBody>
          <a:bodyPr/>
          <a:lstStyle/>
          <a:p>
            <a:pPr eaLnBrk="1" hangingPunct="1"/>
            <a:endParaRPr lang="en-US" altLang="en-US" smtClean="0"/>
          </a:p>
        </p:txBody>
      </p:sp>
      <p:sp>
        <p:nvSpPr>
          <p:cNvPr id="13315" name="Rectangle 3"/>
          <p:cNvSpPr>
            <a:spLocks noChangeArrowheads="1"/>
          </p:cNvSpPr>
          <p:nvPr/>
        </p:nvSpPr>
        <p:spPr bwMode="auto">
          <a:xfrm>
            <a:off x="4572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a:solidFill>
                  <a:srgbClr val="CC0000"/>
                </a:solidFill>
                <a:cs typeface="Arial" charset="0"/>
              </a:rPr>
              <a:t>The Seasons</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p:cNvSpPr txBox="1">
            <a:spLocks noChangeArrowheads="1"/>
          </p:cNvSpPr>
          <p:nvPr/>
        </p:nvSpPr>
        <p:spPr bwMode="auto">
          <a:xfrm>
            <a:off x="0" y="533400"/>
            <a:ext cx="2895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cs typeface="Arial" charset="0"/>
              </a:rPr>
              <a:t>Mean sun-earth distance  is  one astronomical unit: </a:t>
            </a:r>
            <a:r>
              <a:rPr lang="en-US" altLang="en-US" sz="1800" b="1" u="sng">
                <a:solidFill>
                  <a:srgbClr val="CC0000"/>
                </a:solidFill>
                <a:cs typeface="Arial" charset="0"/>
              </a:rPr>
              <a:t>1 AU=1.496x108 km</a:t>
            </a:r>
          </a:p>
          <a:p>
            <a:pPr eaLnBrk="1" hangingPunct="1">
              <a:spcBef>
                <a:spcPct val="0"/>
              </a:spcBef>
              <a:buFontTx/>
              <a:buNone/>
            </a:pPr>
            <a:endParaRPr lang="en-US" altLang="en-US" sz="1800">
              <a:cs typeface="Arial" charset="0"/>
            </a:endParaRPr>
          </a:p>
          <a:p>
            <a:pPr eaLnBrk="1" hangingPunct="1">
              <a:spcBef>
                <a:spcPct val="0"/>
              </a:spcBef>
              <a:buFontTx/>
              <a:buNone/>
            </a:pPr>
            <a:endParaRPr lang="en-US" altLang="en-US" sz="1800">
              <a:cs typeface="Arial" charset="0"/>
            </a:endParaRPr>
          </a:p>
        </p:txBody>
      </p:sp>
      <p:sp>
        <p:nvSpPr>
          <p:cNvPr id="13318" name="Text Box 6"/>
          <p:cNvSpPr txBox="1">
            <a:spLocks noChangeArrowheads="1"/>
          </p:cNvSpPr>
          <p:nvPr/>
        </p:nvSpPr>
        <p:spPr bwMode="auto">
          <a:xfrm>
            <a:off x="0" y="5334000"/>
            <a:ext cx="26225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CC0000"/>
                </a:solidFill>
                <a:cs typeface="Arial" charset="0"/>
              </a:rPr>
              <a:t>Declination (</a:t>
            </a:r>
            <a:r>
              <a:rPr lang="el-GR" altLang="en-US" sz="1800" b="1">
                <a:solidFill>
                  <a:srgbClr val="CC0000"/>
                </a:solidFill>
                <a:cs typeface="Arial" charset="0"/>
              </a:rPr>
              <a:t>δ</a:t>
            </a:r>
            <a:r>
              <a:rPr lang="en-US" altLang="en-US" sz="1800" b="1">
                <a:solidFill>
                  <a:srgbClr val="CC0000"/>
                </a:solidFill>
                <a:cs typeface="Arial" charset="0"/>
              </a:rPr>
              <a:t>)-angle </a:t>
            </a:r>
          </a:p>
          <a:p>
            <a:pPr eaLnBrk="1" hangingPunct="1">
              <a:spcBef>
                <a:spcPct val="0"/>
              </a:spcBef>
              <a:buFontTx/>
              <a:buNone/>
            </a:pPr>
            <a:r>
              <a:rPr lang="en-US" altLang="en-US" sz="1800" b="1">
                <a:solidFill>
                  <a:srgbClr val="CC0000"/>
                </a:solidFill>
                <a:cs typeface="Arial" charset="0"/>
              </a:rPr>
              <a:t>between line </a:t>
            </a:r>
          </a:p>
          <a:p>
            <a:pPr eaLnBrk="1" hangingPunct="1">
              <a:spcBef>
                <a:spcPct val="0"/>
              </a:spcBef>
              <a:buFontTx/>
              <a:buNone/>
            </a:pPr>
            <a:r>
              <a:rPr lang="en-US" altLang="en-US" sz="1800" b="1">
                <a:solidFill>
                  <a:srgbClr val="CC0000"/>
                </a:solidFill>
                <a:cs typeface="Arial" charset="0"/>
              </a:rPr>
              <a:t>joining centers of sun </a:t>
            </a:r>
          </a:p>
          <a:p>
            <a:pPr eaLnBrk="1" hangingPunct="1">
              <a:spcBef>
                <a:spcPct val="0"/>
              </a:spcBef>
              <a:buFontTx/>
              <a:buNone/>
            </a:pPr>
            <a:r>
              <a:rPr lang="en-US" altLang="en-US" sz="1800" b="1">
                <a:solidFill>
                  <a:srgbClr val="CC0000"/>
                </a:solidFill>
                <a:cs typeface="Arial" charset="0"/>
              </a:rPr>
              <a:t>and earth to </a:t>
            </a:r>
          </a:p>
          <a:p>
            <a:pPr eaLnBrk="1" hangingPunct="1">
              <a:spcBef>
                <a:spcPct val="0"/>
              </a:spcBef>
              <a:buFontTx/>
              <a:buNone/>
            </a:pPr>
            <a:r>
              <a:rPr lang="en-US" altLang="en-US" sz="1800" b="1">
                <a:solidFill>
                  <a:srgbClr val="CC0000"/>
                </a:solidFill>
                <a:cs typeface="Arial" charset="0"/>
              </a:rPr>
              <a:t>equatorial plane</a:t>
            </a:r>
          </a:p>
          <a:p>
            <a:pPr eaLnBrk="1" hangingPunct="1">
              <a:spcBef>
                <a:spcPct val="0"/>
              </a:spcBef>
              <a:buFontTx/>
              <a:buNone/>
            </a:pPr>
            <a:endParaRPr lang="en-US" altLang="en-US" sz="1800">
              <a:cs typeface="Arial" charset="0"/>
            </a:endParaRPr>
          </a:p>
        </p:txBody>
      </p:sp>
      <p:sp>
        <p:nvSpPr>
          <p:cNvPr id="13319" name="Text Box 7"/>
          <p:cNvSpPr txBox="1">
            <a:spLocks noChangeArrowheads="1"/>
          </p:cNvSpPr>
          <p:nvPr/>
        </p:nvSpPr>
        <p:spPr bwMode="auto">
          <a:xfrm>
            <a:off x="6172200" y="5257800"/>
            <a:ext cx="2971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n-US" sz="1800" b="1">
                <a:solidFill>
                  <a:srgbClr val="CC0000"/>
                </a:solidFill>
                <a:cs typeface="Arial" charset="0"/>
              </a:rPr>
              <a:t>δ</a:t>
            </a:r>
            <a:r>
              <a:rPr lang="el-GR" altLang="en-US" sz="1800">
                <a:cs typeface="Arial" charset="0"/>
              </a:rPr>
              <a:t> </a:t>
            </a:r>
            <a:r>
              <a:rPr lang="en-US" altLang="en-US" sz="1800" b="1">
                <a:solidFill>
                  <a:srgbClr val="CC0000"/>
                </a:solidFill>
                <a:cs typeface="Arial" charset="0"/>
              </a:rPr>
              <a:t>=0 at vernal and</a:t>
            </a:r>
          </a:p>
          <a:p>
            <a:pPr eaLnBrk="1" hangingPunct="1">
              <a:spcBef>
                <a:spcPct val="0"/>
              </a:spcBef>
              <a:buFontTx/>
              <a:buNone/>
            </a:pPr>
            <a:r>
              <a:rPr lang="en-US" altLang="en-US" sz="1800" b="1">
                <a:solidFill>
                  <a:srgbClr val="CC0000"/>
                </a:solidFill>
                <a:cs typeface="Arial" charset="0"/>
              </a:rPr>
              <a:t>autumnal equinoxes</a:t>
            </a:r>
          </a:p>
          <a:p>
            <a:pPr eaLnBrk="1" hangingPunct="1">
              <a:spcBef>
                <a:spcPct val="0"/>
              </a:spcBef>
              <a:buFontTx/>
              <a:buNone/>
            </a:pPr>
            <a:r>
              <a:rPr lang="el-GR" altLang="en-US" sz="1800" b="1">
                <a:solidFill>
                  <a:srgbClr val="CC0000"/>
                </a:solidFill>
                <a:cs typeface="Arial" charset="0"/>
              </a:rPr>
              <a:t>δ</a:t>
            </a:r>
            <a:r>
              <a:rPr lang="el-GR" altLang="en-US" sz="1800">
                <a:cs typeface="Arial" charset="0"/>
              </a:rPr>
              <a:t> </a:t>
            </a:r>
            <a:r>
              <a:rPr lang="en-US" altLang="en-US" sz="1800" b="1">
                <a:solidFill>
                  <a:srgbClr val="CC0000"/>
                </a:solidFill>
                <a:cs typeface="Arial" charset="0"/>
              </a:rPr>
              <a:t>=23.5 at summer solstice</a:t>
            </a:r>
          </a:p>
          <a:p>
            <a:pPr eaLnBrk="1" hangingPunct="1">
              <a:spcBef>
                <a:spcPct val="0"/>
              </a:spcBef>
              <a:buFontTx/>
              <a:buNone/>
            </a:pPr>
            <a:r>
              <a:rPr lang="el-GR" altLang="en-US" sz="1800" b="1">
                <a:solidFill>
                  <a:srgbClr val="CC0000"/>
                </a:solidFill>
                <a:cs typeface="Arial" charset="0"/>
              </a:rPr>
              <a:t>δ</a:t>
            </a:r>
            <a:r>
              <a:rPr lang="el-GR" altLang="en-US" sz="1800">
                <a:cs typeface="Arial" charset="0"/>
              </a:rPr>
              <a:t> </a:t>
            </a:r>
            <a:r>
              <a:rPr lang="en-US" altLang="en-US" sz="1800" b="1">
                <a:solidFill>
                  <a:srgbClr val="CC0000"/>
                </a:solidFill>
                <a:cs typeface="Arial" charset="0"/>
              </a:rPr>
              <a:t>=-23.5 at winter solstice</a:t>
            </a:r>
          </a:p>
          <a:p>
            <a:pPr eaLnBrk="1" hangingPunct="1">
              <a:spcBef>
                <a:spcPct val="0"/>
              </a:spcBef>
              <a:buFontTx/>
              <a:buNone/>
            </a:pPr>
            <a:endParaRPr lang="en-US" altLang="en-US" sz="1800">
              <a:cs typeface="Arial" charset="0"/>
            </a:endParaRPr>
          </a:p>
        </p:txBody>
      </p:sp>
      <p:sp>
        <p:nvSpPr>
          <p:cNvPr id="13320"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DEC9D75-4270-4E65-911F-D3B9D9A707FE}" type="slidenum">
              <a:rPr lang="en-US" altLang="en-US" sz="1400" smtClean="0">
                <a:cs typeface="Arial" charset="0"/>
              </a:rPr>
              <a:pPr eaLnBrk="1" hangingPunct="1">
                <a:spcBef>
                  <a:spcPct val="0"/>
                </a:spcBef>
                <a:buFontTx/>
                <a:buNone/>
              </a:pPr>
              <a:t>56</a:t>
            </a:fld>
            <a:endParaRPr lang="en-US" altLang="en-US" sz="1400" smtClean="0">
              <a:cs typeface="Arial" charset="0"/>
            </a:endParaRPr>
          </a:p>
        </p:txBody>
      </p:sp>
    </p:spTree>
    <p:extLst>
      <p:ext uri="{BB962C8B-B14F-4D97-AF65-F5344CB8AC3E}">
        <p14:creationId xmlns:p14="http://schemas.microsoft.com/office/powerpoint/2010/main" val="27185816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914400"/>
          </a:xfrm>
        </p:spPr>
        <p:txBody>
          <a:bodyPr>
            <a:normAutofit fontScale="90000"/>
          </a:bodyPr>
          <a:lstStyle/>
          <a:p>
            <a:pPr eaLnBrk="1" hangingPunct="1">
              <a:defRPr/>
            </a:pPr>
            <a:r>
              <a:rPr lang="en-US" altLang="en-US" sz="4000" b="1" u="sng" smtClean="0">
                <a:solidFill>
                  <a:srgbClr val="CC0000"/>
                </a:solidFill>
              </a:rPr>
              <a:t/>
            </a:r>
            <a:br>
              <a:rPr lang="en-US" altLang="en-US" sz="4000" b="1" u="sng" smtClean="0">
                <a:solidFill>
                  <a:srgbClr val="CC0000"/>
                </a:solidFill>
              </a:rPr>
            </a:br>
            <a:r>
              <a:rPr lang="en-US" altLang="en-US" sz="4000" smtClean="0">
                <a:solidFill>
                  <a:srgbClr val="CC0000"/>
                </a:solidFill>
              </a:rPr>
              <a:t>Declination</a:t>
            </a:r>
            <a:br>
              <a:rPr lang="en-US" altLang="en-US" sz="4000" smtClean="0">
                <a:solidFill>
                  <a:srgbClr val="CC0000"/>
                </a:solidFill>
              </a:rPr>
            </a:br>
            <a:endParaRPr lang="en-US" altLang="en-US" sz="4000" smtClean="0">
              <a:solidFill>
                <a:srgbClr val="CC0000"/>
              </a:solidFill>
            </a:endParaRPr>
          </a:p>
        </p:txBody>
      </p:sp>
      <p:sp>
        <p:nvSpPr>
          <p:cNvPr id="14339" name="Rectangle 3"/>
          <p:cNvSpPr>
            <a:spLocks noGrp="1" noChangeArrowheads="1"/>
          </p:cNvSpPr>
          <p:nvPr>
            <p:ph type="body" idx="1"/>
          </p:nvPr>
        </p:nvSpPr>
        <p:spPr>
          <a:xfrm>
            <a:off x="0" y="914400"/>
            <a:ext cx="9144000" cy="5715000"/>
          </a:xfrm>
        </p:spPr>
        <p:txBody>
          <a:bodyPr/>
          <a:lstStyle/>
          <a:p>
            <a:pPr eaLnBrk="1" hangingPunct="1">
              <a:lnSpc>
                <a:spcPct val="90000"/>
              </a:lnSpc>
            </a:pPr>
            <a:r>
              <a:rPr lang="en-US" altLang="en-US" sz="3600" smtClean="0">
                <a:solidFill>
                  <a:schemeClr val="accent2"/>
                </a:solidFill>
              </a:rPr>
              <a:t>The plane of revolution of the earth around the sun is called the </a:t>
            </a:r>
            <a:r>
              <a:rPr lang="en-US" altLang="en-US" sz="3600" smtClean="0">
                <a:solidFill>
                  <a:srgbClr val="CC0000"/>
                </a:solidFill>
              </a:rPr>
              <a:t>ecliptic plane</a:t>
            </a:r>
            <a:r>
              <a:rPr lang="en-US" altLang="en-US" sz="3600" smtClean="0">
                <a:solidFill>
                  <a:schemeClr val="accent2"/>
                </a:solidFill>
              </a:rPr>
              <a:t>.  </a:t>
            </a:r>
          </a:p>
          <a:p>
            <a:pPr eaLnBrk="1" hangingPunct="1">
              <a:lnSpc>
                <a:spcPct val="90000"/>
              </a:lnSpc>
            </a:pPr>
            <a:r>
              <a:rPr lang="en-US" altLang="en-US" sz="3600" smtClean="0">
                <a:solidFill>
                  <a:schemeClr val="accent2"/>
                </a:solidFill>
              </a:rPr>
              <a:t>The earth rotates around an axis called the polar axis which is inclined approximately 23.5</a:t>
            </a:r>
            <a:r>
              <a:rPr lang="en-US" altLang="en-US" sz="3600" baseline="30000" smtClean="0">
                <a:solidFill>
                  <a:schemeClr val="accent2"/>
                </a:solidFill>
              </a:rPr>
              <a:t>0</a:t>
            </a:r>
            <a:r>
              <a:rPr lang="en-US" altLang="en-US" sz="3600" smtClean="0">
                <a:solidFill>
                  <a:schemeClr val="accent2"/>
                </a:solidFill>
              </a:rPr>
              <a:t> from the normal to the ecliptic plane.  </a:t>
            </a:r>
          </a:p>
          <a:p>
            <a:pPr eaLnBrk="1" hangingPunct="1">
              <a:lnSpc>
                <a:spcPct val="90000"/>
              </a:lnSpc>
            </a:pPr>
            <a:r>
              <a:rPr lang="en-US" altLang="en-US" sz="3600" smtClean="0">
                <a:solidFill>
                  <a:schemeClr val="accent2"/>
                </a:solidFill>
              </a:rPr>
              <a:t>Earth’s rotation around its axis causes diurnal changes; </a:t>
            </a:r>
            <a:r>
              <a:rPr lang="en-US" altLang="en-US" sz="3600" smtClean="0">
                <a:solidFill>
                  <a:srgbClr val="C00000"/>
                </a:solidFill>
              </a:rPr>
              <a:t>the position of this axis relative to the sun causes seasonal changes in solar radiation.  </a:t>
            </a:r>
          </a:p>
        </p:txBody>
      </p:sp>
      <p:sp>
        <p:nvSpPr>
          <p:cNvPr id="4" name="Rectangle 2"/>
          <p:cNvSpPr txBox="1">
            <a:spLocks noChangeArrowheads="1"/>
          </p:cNvSpPr>
          <p:nvPr/>
        </p:nvSpPr>
        <p:spPr bwMode="auto">
          <a:xfrm flipV="1">
            <a:off x="457200" y="935038"/>
            <a:ext cx="82296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4000" b="1" u="sng" kern="0" dirty="0" smtClean="0">
                <a:solidFill>
                  <a:srgbClr val="CC0000"/>
                </a:solidFill>
              </a:rPr>
              <a:t/>
            </a:r>
            <a:br>
              <a:rPr lang="en-US" altLang="en-US" sz="4000" b="1" u="sng" kern="0" dirty="0" smtClean="0">
                <a:solidFill>
                  <a:srgbClr val="CC0000"/>
                </a:solidFill>
              </a:rPr>
            </a:br>
            <a:r>
              <a:rPr lang="en-US" altLang="en-US" sz="4000" b="1" kern="0" dirty="0" smtClean="0">
                <a:solidFill>
                  <a:srgbClr val="CC0000"/>
                </a:solidFill>
              </a:rPr>
              <a:t> </a:t>
            </a:r>
            <a:r>
              <a:rPr lang="en-US" altLang="en-US" sz="4000" kern="0" dirty="0" smtClean="0">
                <a:solidFill>
                  <a:srgbClr val="CC0000"/>
                </a:solidFill>
              </a:rPr>
              <a:t/>
            </a:r>
            <a:br>
              <a:rPr lang="en-US" altLang="en-US" sz="4000" kern="0" dirty="0" smtClean="0">
                <a:solidFill>
                  <a:srgbClr val="CC0000"/>
                </a:solidFill>
              </a:rPr>
            </a:br>
            <a:endParaRPr lang="en-US" altLang="en-US" sz="4000" kern="0" dirty="0" smtClean="0">
              <a:solidFill>
                <a:srgbClr val="CC0000"/>
              </a:solidFill>
            </a:endParaRPr>
          </a:p>
        </p:txBody>
      </p:sp>
      <p:sp>
        <p:nvSpPr>
          <p:cNvPr id="5" name="Rectangle 2"/>
          <p:cNvSpPr txBox="1">
            <a:spLocks noChangeArrowheads="1"/>
          </p:cNvSpPr>
          <p:nvPr/>
        </p:nvSpPr>
        <p:spPr bwMode="auto">
          <a:xfrm>
            <a:off x="457200" y="-1588"/>
            <a:ext cx="8229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4000" b="1" u="sng" kern="0" dirty="0" smtClean="0">
                <a:solidFill>
                  <a:srgbClr val="CC0000"/>
                </a:solidFill>
              </a:rPr>
              <a:t/>
            </a:r>
            <a:br>
              <a:rPr lang="en-US" altLang="en-US" sz="4000" b="1" u="sng" kern="0" dirty="0" smtClean="0">
                <a:solidFill>
                  <a:srgbClr val="CC0000"/>
                </a:solidFill>
              </a:rPr>
            </a:br>
            <a:r>
              <a:rPr lang="en-US" altLang="en-US" sz="4000" kern="0" dirty="0" smtClean="0">
                <a:solidFill>
                  <a:srgbClr val="CC0000"/>
                </a:solidFill>
              </a:rPr>
              <a:t> </a:t>
            </a:r>
          </a:p>
        </p:txBody>
      </p:sp>
    </p:spTree>
    <p:custDataLst>
      <p:tags r:id="rId1"/>
    </p:custDataLst>
    <p:extLst>
      <p:ext uri="{BB962C8B-B14F-4D97-AF65-F5344CB8AC3E}">
        <p14:creationId xmlns:p14="http://schemas.microsoft.com/office/powerpoint/2010/main" val="3244562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0" y="0"/>
            <a:ext cx="9144000" cy="6858000"/>
          </a:xfrm>
        </p:spPr>
        <p:txBody>
          <a:bodyPr/>
          <a:lstStyle/>
          <a:p>
            <a:pPr eaLnBrk="1" hangingPunct="1"/>
            <a:r>
              <a:rPr lang="en-US" altLang="en-US" sz="3600" smtClean="0">
                <a:solidFill>
                  <a:schemeClr val="accent2"/>
                </a:solidFill>
              </a:rPr>
              <a:t>The angle between a line joining the centers of the sun and the earth to the equatorial plane changes every </a:t>
            </a:r>
            <a:r>
              <a:rPr lang="en-US" altLang="en-US" sz="3600" smtClean="0">
                <a:solidFill>
                  <a:srgbClr val="002060"/>
                </a:solidFill>
              </a:rPr>
              <a:t>day</a:t>
            </a:r>
            <a:r>
              <a:rPr lang="en-US" altLang="en-US" sz="3600" smtClean="0">
                <a:solidFill>
                  <a:srgbClr val="CC0000"/>
                </a:solidFill>
              </a:rPr>
              <a:t>-the solar declination</a:t>
            </a:r>
            <a:r>
              <a:rPr lang="en-US" altLang="en-US" sz="3600" smtClean="0">
                <a:solidFill>
                  <a:schemeClr val="accent2"/>
                </a:solidFill>
              </a:rPr>
              <a:t>.  It is zero at vernal and autumnal equinoxes and has a value of 23.5</a:t>
            </a:r>
            <a:r>
              <a:rPr lang="en-US" altLang="en-US" sz="3600" baseline="30000" smtClean="0">
                <a:solidFill>
                  <a:schemeClr val="accent2"/>
                </a:solidFill>
              </a:rPr>
              <a:t>0</a:t>
            </a:r>
            <a:r>
              <a:rPr lang="en-US" altLang="en-US" sz="3600" smtClean="0">
                <a:solidFill>
                  <a:schemeClr val="accent2"/>
                </a:solidFill>
              </a:rPr>
              <a:t> at summer solstice and – 23.5</a:t>
            </a:r>
            <a:r>
              <a:rPr lang="en-US" altLang="en-US" sz="3600" baseline="30000" smtClean="0">
                <a:solidFill>
                  <a:schemeClr val="accent2"/>
                </a:solidFill>
              </a:rPr>
              <a:t>0</a:t>
            </a:r>
            <a:r>
              <a:rPr lang="en-US" altLang="en-US" sz="3600" smtClean="0">
                <a:solidFill>
                  <a:schemeClr val="accent2"/>
                </a:solidFill>
              </a:rPr>
              <a:t> in winter solstice.</a:t>
            </a:r>
            <a:endParaRPr lang="es-AR" altLang="en-US" sz="3600" smtClean="0">
              <a:solidFill>
                <a:schemeClr val="accent2"/>
              </a:solidFill>
              <a:sym typeface="Symbol" pitchFamily="18" charset="2"/>
            </a:endParaRPr>
          </a:p>
          <a:p>
            <a:pPr eaLnBrk="1" hangingPunct="1"/>
            <a:r>
              <a:rPr lang="es-AR" altLang="en-US" sz="3600" smtClean="0">
                <a:solidFill>
                  <a:schemeClr val="accent2"/>
                </a:solidFill>
                <a:sym typeface="Symbol" pitchFamily="18" charset="2"/>
              </a:rPr>
              <a:t></a:t>
            </a:r>
            <a:r>
              <a:rPr lang="es-AR" altLang="en-US" sz="3600" smtClean="0">
                <a:solidFill>
                  <a:schemeClr val="accent2"/>
                </a:solidFill>
              </a:rPr>
              <a:t> = (0.006918-0.399912cos</a:t>
            </a:r>
            <a:r>
              <a:rPr lang="es-AR" altLang="en-US" sz="3600" smtClean="0">
                <a:solidFill>
                  <a:schemeClr val="accent2"/>
                </a:solidFill>
                <a:sym typeface="Symbol" pitchFamily="18" charset="2"/>
              </a:rPr>
              <a:t></a:t>
            </a:r>
            <a:r>
              <a:rPr lang="es-AR" altLang="en-US" sz="3600" smtClean="0">
                <a:solidFill>
                  <a:schemeClr val="accent2"/>
                </a:solidFill>
              </a:rPr>
              <a:t>-</a:t>
            </a:r>
          </a:p>
          <a:p>
            <a:pPr eaLnBrk="1" hangingPunct="1"/>
            <a:r>
              <a:rPr lang="es-AR" altLang="en-US" sz="3600" smtClean="0">
                <a:solidFill>
                  <a:schemeClr val="accent2"/>
                </a:solidFill>
              </a:rPr>
              <a:t>0.070257sin</a:t>
            </a:r>
            <a:r>
              <a:rPr lang="es-AR" altLang="en-US" sz="3600" smtClean="0">
                <a:solidFill>
                  <a:schemeClr val="accent2"/>
                </a:solidFill>
                <a:sym typeface="Symbol" pitchFamily="18" charset="2"/>
              </a:rPr>
              <a:t></a:t>
            </a:r>
            <a:r>
              <a:rPr lang="es-AR" altLang="en-US" sz="3600" smtClean="0">
                <a:solidFill>
                  <a:schemeClr val="accent2"/>
                </a:solidFill>
              </a:rPr>
              <a:t>-0.006758cos2</a:t>
            </a:r>
            <a:r>
              <a:rPr lang="es-AR" altLang="en-US" sz="3600" smtClean="0">
                <a:solidFill>
                  <a:schemeClr val="accent2"/>
                </a:solidFill>
                <a:sym typeface="Symbol" pitchFamily="18" charset="2"/>
              </a:rPr>
              <a:t></a:t>
            </a:r>
            <a:r>
              <a:rPr lang="es-AR" altLang="en-US" sz="3600" smtClean="0">
                <a:solidFill>
                  <a:schemeClr val="accent2"/>
                </a:solidFill>
              </a:rPr>
              <a:t>-</a:t>
            </a:r>
          </a:p>
          <a:p>
            <a:pPr eaLnBrk="1" hangingPunct="1"/>
            <a:r>
              <a:rPr lang="es-AR" altLang="en-US" sz="3600" smtClean="0">
                <a:solidFill>
                  <a:schemeClr val="accent2"/>
                </a:solidFill>
              </a:rPr>
              <a:t>0.000907sin2</a:t>
            </a:r>
            <a:r>
              <a:rPr lang="es-AR" altLang="en-US" sz="3600" smtClean="0">
                <a:solidFill>
                  <a:schemeClr val="accent2"/>
                </a:solidFill>
                <a:sym typeface="Symbol" pitchFamily="18" charset="2"/>
              </a:rPr>
              <a:t></a:t>
            </a:r>
            <a:r>
              <a:rPr lang="es-AR" altLang="en-US" sz="3600" smtClean="0">
                <a:solidFill>
                  <a:schemeClr val="accent2"/>
                </a:solidFill>
              </a:rPr>
              <a:t>-0.002697cos3</a:t>
            </a:r>
            <a:r>
              <a:rPr lang="es-AR" altLang="en-US" sz="3600" smtClean="0">
                <a:solidFill>
                  <a:schemeClr val="accent2"/>
                </a:solidFill>
                <a:sym typeface="Symbol" pitchFamily="18" charset="2"/>
              </a:rPr>
              <a:t></a:t>
            </a:r>
            <a:r>
              <a:rPr lang="es-AR" altLang="en-US" sz="3600" smtClean="0">
                <a:solidFill>
                  <a:schemeClr val="accent2"/>
                </a:solidFill>
              </a:rPr>
              <a:t>-</a:t>
            </a:r>
          </a:p>
          <a:p>
            <a:pPr eaLnBrk="1" hangingPunct="1"/>
            <a:r>
              <a:rPr lang="es-AR" altLang="en-US" sz="3600" smtClean="0">
                <a:solidFill>
                  <a:schemeClr val="accent2"/>
                </a:solidFill>
              </a:rPr>
              <a:t>0.00148sin3</a:t>
            </a:r>
            <a:r>
              <a:rPr lang="es-AR" altLang="en-US" sz="3600" smtClean="0">
                <a:solidFill>
                  <a:schemeClr val="accent2"/>
                </a:solidFill>
                <a:sym typeface="Symbol" pitchFamily="18" charset="2"/>
              </a:rPr>
              <a:t></a:t>
            </a:r>
            <a:r>
              <a:rPr lang="es-AR" altLang="en-US" sz="3600" smtClean="0">
                <a:solidFill>
                  <a:schemeClr val="accent2"/>
                </a:solidFill>
              </a:rPr>
              <a:t>)(180/</a:t>
            </a:r>
            <a:r>
              <a:rPr lang="es-AR" altLang="en-US" sz="3600" smtClean="0">
                <a:solidFill>
                  <a:schemeClr val="accent2"/>
                </a:solidFill>
                <a:sym typeface="Symbol" pitchFamily="18" charset="2"/>
              </a:rPr>
              <a:t></a:t>
            </a:r>
            <a:r>
              <a:rPr lang="es-AR" altLang="en-US" sz="3600" smtClean="0">
                <a:solidFill>
                  <a:schemeClr val="accent2"/>
                </a:solidFill>
              </a:rPr>
              <a:t>)</a:t>
            </a:r>
            <a:endParaRPr lang="en-US" altLang="en-US" sz="3600" smtClean="0">
              <a:solidFill>
                <a:schemeClr val="accent2"/>
              </a:solidFill>
            </a:endParaRPr>
          </a:p>
        </p:txBody>
      </p:sp>
    </p:spTree>
    <p:custDataLst>
      <p:tags r:id="rId1"/>
    </p:custDataLst>
    <p:extLst>
      <p:ext uri="{BB962C8B-B14F-4D97-AF65-F5344CB8AC3E}">
        <p14:creationId xmlns:p14="http://schemas.microsoft.com/office/powerpoint/2010/main" val="10034985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274638"/>
            <a:ext cx="8763000" cy="411162"/>
          </a:xfrm>
        </p:spPr>
        <p:txBody>
          <a:bodyPr>
            <a:normAutofit fontScale="90000"/>
          </a:bodyPr>
          <a:lstStyle/>
          <a:p>
            <a:pPr eaLnBrk="1" hangingPunct="1"/>
            <a:r>
              <a:rPr lang="en-US" altLang="en-US" sz="3600" smtClean="0">
                <a:solidFill>
                  <a:srgbClr val="CC0000"/>
                </a:solidFill>
              </a:rPr>
              <a:t>How to compute the solar zenith angle</a:t>
            </a:r>
          </a:p>
        </p:txBody>
      </p:sp>
      <p:sp>
        <p:nvSpPr>
          <p:cNvPr id="16387" name="Rectangle 3"/>
          <p:cNvSpPr>
            <a:spLocks noGrp="1" noChangeArrowheads="1"/>
          </p:cNvSpPr>
          <p:nvPr>
            <p:ph type="body" idx="1"/>
          </p:nvPr>
        </p:nvSpPr>
        <p:spPr>
          <a:xfrm>
            <a:off x="0" y="990600"/>
            <a:ext cx="9144000" cy="5867400"/>
          </a:xfrm>
        </p:spPr>
        <p:txBody>
          <a:bodyPr/>
          <a:lstStyle/>
          <a:p>
            <a:pPr eaLnBrk="1" hangingPunct="1">
              <a:lnSpc>
                <a:spcPct val="80000"/>
              </a:lnSpc>
            </a:pPr>
            <a:r>
              <a:rPr lang="en-US" altLang="en-US" sz="3600" smtClean="0">
                <a:solidFill>
                  <a:schemeClr val="accent2"/>
                </a:solidFill>
              </a:rPr>
              <a:t>cos</a:t>
            </a:r>
            <a:r>
              <a:rPr lang="el-GR" altLang="en-US" sz="3600" smtClean="0">
                <a:solidFill>
                  <a:schemeClr val="accent2"/>
                </a:solidFill>
              </a:rPr>
              <a:t>θ</a:t>
            </a:r>
            <a:r>
              <a:rPr lang="en-US" altLang="en-US" sz="3600" baseline="-25000" smtClean="0">
                <a:solidFill>
                  <a:schemeClr val="accent2"/>
                </a:solidFill>
              </a:rPr>
              <a:t>z</a:t>
            </a:r>
            <a:r>
              <a:rPr lang="en-US" altLang="en-US" sz="3600" smtClean="0">
                <a:solidFill>
                  <a:schemeClr val="accent2"/>
                </a:solidFill>
              </a:rPr>
              <a:t> = sin(</a:t>
            </a:r>
            <a:r>
              <a:rPr lang="el-GR" altLang="en-US" sz="3600" smtClean="0">
                <a:solidFill>
                  <a:schemeClr val="accent2"/>
                </a:solidFill>
              </a:rPr>
              <a:t>δ</a:t>
            </a:r>
            <a:r>
              <a:rPr lang="en-US" altLang="en-US" sz="3600" smtClean="0">
                <a:solidFill>
                  <a:schemeClr val="accent2"/>
                </a:solidFill>
              </a:rPr>
              <a:t>)sin(</a:t>
            </a:r>
            <a:r>
              <a:rPr lang="el-GR" altLang="en-US" sz="3600" smtClean="0">
                <a:solidFill>
                  <a:schemeClr val="accent2"/>
                </a:solidFill>
              </a:rPr>
              <a:t>φ</a:t>
            </a:r>
            <a:r>
              <a:rPr lang="en-US" altLang="en-US" sz="3600" smtClean="0">
                <a:solidFill>
                  <a:schemeClr val="accent2"/>
                </a:solidFill>
              </a:rPr>
              <a:t>)+ cos(</a:t>
            </a:r>
            <a:r>
              <a:rPr lang="el-GR" altLang="en-US" sz="3600" smtClean="0">
                <a:solidFill>
                  <a:schemeClr val="accent2"/>
                </a:solidFill>
              </a:rPr>
              <a:t>δ</a:t>
            </a:r>
            <a:r>
              <a:rPr lang="en-US" altLang="en-US" sz="3600" smtClean="0">
                <a:solidFill>
                  <a:schemeClr val="accent2"/>
                </a:solidFill>
              </a:rPr>
              <a:t>)cos(</a:t>
            </a:r>
            <a:r>
              <a:rPr lang="el-GR" altLang="en-US" sz="3600" smtClean="0">
                <a:solidFill>
                  <a:schemeClr val="accent2"/>
                </a:solidFill>
              </a:rPr>
              <a:t>φ</a:t>
            </a:r>
            <a:r>
              <a:rPr lang="en-US" altLang="en-US" sz="3600" smtClean="0">
                <a:solidFill>
                  <a:schemeClr val="accent2"/>
                </a:solidFill>
              </a:rPr>
              <a:t>) cos(</a:t>
            </a:r>
            <a:r>
              <a:rPr lang="el-GR" altLang="en-US" sz="3600" smtClean="0">
                <a:solidFill>
                  <a:schemeClr val="accent2"/>
                </a:solidFill>
              </a:rPr>
              <a:t>ω</a:t>
            </a:r>
            <a:r>
              <a:rPr lang="en-US" altLang="en-US" sz="3600" smtClean="0">
                <a:solidFill>
                  <a:schemeClr val="accent2"/>
                </a:solidFill>
              </a:rPr>
              <a:t>)</a:t>
            </a:r>
          </a:p>
          <a:p>
            <a:pPr eaLnBrk="1" hangingPunct="1">
              <a:lnSpc>
                <a:spcPct val="80000"/>
              </a:lnSpc>
            </a:pPr>
            <a:r>
              <a:rPr lang="el-GR" altLang="en-US" smtClean="0">
                <a:solidFill>
                  <a:schemeClr val="accent2"/>
                </a:solidFill>
              </a:rPr>
              <a:t>φ</a:t>
            </a:r>
            <a:r>
              <a:rPr lang="en-US" altLang="en-US" smtClean="0">
                <a:solidFill>
                  <a:schemeClr val="accent2"/>
                </a:solidFill>
              </a:rPr>
              <a:t> – latitude</a:t>
            </a:r>
          </a:p>
          <a:p>
            <a:pPr eaLnBrk="1" hangingPunct="1">
              <a:lnSpc>
                <a:spcPct val="80000"/>
              </a:lnSpc>
            </a:pPr>
            <a:r>
              <a:rPr lang="el-GR" altLang="en-US" smtClean="0">
                <a:solidFill>
                  <a:schemeClr val="accent2"/>
                </a:solidFill>
              </a:rPr>
              <a:t>δ</a:t>
            </a:r>
            <a:r>
              <a:rPr lang="en-US" altLang="en-US" smtClean="0">
                <a:solidFill>
                  <a:schemeClr val="accent2"/>
                </a:solidFill>
              </a:rPr>
              <a:t> - declination</a:t>
            </a:r>
          </a:p>
          <a:p>
            <a:pPr eaLnBrk="1" hangingPunct="1">
              <a:lnSpc>
                <a:spcPct val="80000"/>
              </a:lnSpc>
            </a:pPr>
            <a:r>
              <a:rPr lang="el-GR" altLang="en-US" smtClean="0">
                <a:solidFill>
                  <a:schemeClr val="accent2"/>
                </a:solidFill>
              </a:rPr>
              <a:t>Ω</a:t>
            </a:r>
            <a:r>
              <a:rPr lang="en-US" altLang="en-US" smtClean="0">
                <a:solidFill>
                  <a:schemeClr val="accent2"/>
                </a:solidFill>
              </a:rPr>
              <a:t> -  hour angle</a:t>
            </a:r>
          </a:p>
          <a:p>
            <a:pPr eaLnBrk="1" hangingPunct="1">
              <a:lnSpc>
                <a:spcPct val="80000"/>
              </a:lnSpc>
            </a:pPr>
            <a:endParaRPr lang="en-US" altLang="en-US" smtClean="0">
              <a:solidFill>
                <a:schemeClr val="accent2"/>
              </a:solidFill>
            </a:endParaRPr>
          </a:p>
          <a:p>
            <a:pPr eaLnBrk="1" hangingPunct="1">
              <a:lnSpc>
                <a:spcPct val="80000"/>
              </a:lnSpc>
            </a:pPr>
            <a:r>
              <a:rPr lang="en-US" altLang="en-US" smtClean="0">
                <a:solidFill>
                  <a:schemeClr val="accent2"/>
                </a:solidFill>
              </a:rPr>
              <a:t>Solar time = standard time + E + 4 ( L</a:t>
            </a:r>
            <a:r>
              <a:rPr lang="en-US" altLang="en-US" sz="4400" baseline="-25000" smtClean="0">
                <a:solidFill>
                  <a:schemeClr val="accent2"/>
                </a:solidFill>
              </a:rPr>
              <a:t>st</a:t>
            </a:r>
            <a:r>
              <a:rPr lang="en-US" altLang="en-US" smtClean="0">
                <a:solidFill>
                  <a:schemeClr val="accent2"/>
                </a:solidFill>
              </a:rPr>
              <a:t> – L </a:t>
            </a:r>
            <a:r>
              <a:rPr lang="en-US" altLang="en-US" sz="4400" baseline="-25000" smtClean="0">
                <a:solidFill>
                  <a:schemeClr val="accent2"/>
                </a:solidFill>
              </a:rPr>
              <a:t>loc</a:t>
            </a:r>
            <a:r>
              <a:rPr lang="en-US" altLang="en-US" smtClean="0">
                <a:solidFill>
                  <a:schemeClr val="accent2"/>
                </a:solidFill>
              </a:rPr>
              <a:t>)</a:t>
            </a:r>
          </a:p>
          <a:p>
            <a:pPr eaLnBrk="1" hangingPunct="1">
              <a:lnSpc>
                <a:spcPct val="80000"/>
              </a:lnSpc>
            </a:pPr>
            <a:endParaRPr lang="en-US" altLang="en-US" smtClean="0">
              <a:solidFill>
                <a:schemeClr val="accent2"/>
              </a:solidFill>
            </a:endParaRPr>
          </a:p>
          <a:p>
            <a:pPr eaLnBrk="1" hangingPunct="1">
              <a:lnSpc>
                <a:spcPct val="80000"/>
              </a:lnSpc>
            </a:pPr>
            <a:r>
              <a:rPr lang="en-US" altLang="en-US" smtClean="0">
                <a:solidFill>
                  <a:schemeClr val="accent2"/>
                </a:solidFill>
              </a:rPr>
              <a:t>E - equation in time in minutes</a:t>
            </a:r>
          </a:p>
          <a:p>
            <a:pPr eaLnBrk="1" hangingPunct="1">
              <a:lnSpc>
                <a:spcPct val="80000"/>
              </a:lnSpc>
            </a:pPr>
            <a:r>
              <a:rPr lang="en-US" altLang="en-US" smtClean="0">
                <a:solidFill>
                  <a:schemeClr val="accent2"/>
                </a:solidFill>
              </a:rPr>
              <a:t>L</a:t>
            </a:r>
            <a:r>
              <a:rPr lang="en-US" altLang="en-US" sz="4400" baseline="-25000" smtClean="0">
                <a:solidFill>
                  <a:schemeClr val="accent2"/>
                </a:solidFill>
              </a:rPr>
              <a:t>st</a:t>
            </a:r>
            <a:r>
              <a:rPr lang="en-US" altLang="en-US" smtClean="0">
                <a:solidFill>
                  <a:schemeClr val="accent2"/>
                </a:solidFill>
              </a:rPr>
              <a:t> - standard meridian for local time zone</a:t>
            </a:r>
          </a:p>
          <a:p>
            <a:pPr eaLnBrk="1" hangingPunct="1">
              <a:lnSpc>
                <a:spcPct val="80000"/>
              </a:lnSpc>
            </a:pPr>
            <a:r>
              <a:rPr lang="en-US" altLang="en-US" smtClean="0">
                <a:solidFill>
                  <a:schemeClr val="accent2"/>
                </a:solidFill>
              </a:rPr>
              <a:t>L </a:t>
            </a:r>
            <a:r>
              <a:rPr lang="en-US" altLang="en-US" sz="4400" baseline="-25000" smtClean="0">
                <a:solidFill>
                  <a:schemeClr val="accent2"/>
                </a:solidFill>
              </a:rPr>
              <a:t>loc</a:t>
            </a:r>
            <a:r>
              <a:rPr lang="en-US" altLang="en-US" smtClean="0">
                <a:solidFill>
                  <a:schemeClr val="accent2"/>
                </a:solidFill>
              </a:rPr>
              <a:t> - longitude of location in degrees west</a:t>
            </a:r>
          </a:p>
          <a:p>
            <a:pPr eaLnBrk="1" hangingPunct="1">
              <a:lnSpc>
                <a:spcPct val="80000"/>
              </a:lnSpc>
              <a:buFontTx/>
              <a:buNone/>
            </a:pPr>
            <a:r>
              <a:rPr lang="en-US" altLang="en-US" u="sng" smtClean="0"/>
              <a:t>Handouts provided with examples</a:t>
            </a:r>
          </a:p>
        </p:txBody>
      </p:sp>
    </p:spTree>
    <p:custDataLst>
      <p:tags r:id="rId1"/>
    </p:custDataLst>
    <p:extLst>
      <p:ext uri="{BB962C8B-B14F-4D97-AF65-F5344CB8AC3E}">
        <p14:creationId xmlns:p14="http://schemas.microsoft.com/office/powerpoint/2010/main" val="3760925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0"/>
            <a:ext cx="8229600" cy="1143000"/>
          </a:xfrm>
        </p:spPr>
        <p:txBody>
          <a:bodyPr>
            <a:normAutofit fontScale="90000"/>
          </a:bodyPr>
          <a:lstStyle/>
          <a:p>
            <a:r>
              <a:rPr lang="en-US" altLang="en-US" sz="3600" smtClean="0">
                <a:solidFill>
                  <a:srgbClr val="C00000"/>
                </a:solidFill>
              </a:rPr>
              <a:t>Planck Radiation Law</a:t>
            </a:r>
            <a:br>
              <a:rPr lang="en-US" altLang="en-US" sz="3600" smtClean="0">
                <a:solidFill>
                  <a:srgbClr val="C00000"/>
                </a:solidFill>
              </a:rPr>
            </a:br>
            <a:endParaRPr lang="en-US" altLang="en-US" sz="3600" smtClean="0">
              <a:solidFill>
                <a:srgbClr val="C00000"/>
              </a:solidFill>
            </a:endParaRPr>
          </a:p>
        </p:txBody>
      </p:sp>
      <p:sp>
        <p:nvSpPr>
          <p:cNvPr id="3" name="Content Placeholder 2"/>
          <p:cNvSpPr>
            <a:spLocks noGrp="1"/>
          </p:cNvSpPr>
          <p:nvPr>
            <p:ph idx="1"/>
          </p:nvPr>
        </p:nvSpPr>
        <p:spPr>
          <a:xfrm>
            <a:off x="152400" y="609600"/>
            <a:ext cx="8610600" cy="5943600"/>
          </a:xfrm>
        </p:spPr>
        <p:txBody>
          <a:bodyPr/>
          <a:lstStyle/>
          <a:p>
            <a:pPr marL="0" indent="0">
              <a:buFontTx/>
              <a:buNone/>
              <a:defRPr/>
            </a:pPr>
            <a:r>
              <a:rPr lang="en-US" dirty="0" smtClean="0">
                <a:solidFill>
                  <a:srgbClr val="002060"/>
                </a:solidFill>
              </a:rPr>
              <a:t>The primary law governing </a:t>
            </a:r>
            <a:r>
              <a:rPr lang="en-US" i="1" dirty="0" smtClean="0"/>
              <a:t>blackbody </a:t>
            </a:r>
            <a:r>
              <a:rPr lang="en-US" dirty="0" smtClean="0">
                <a:solidFill>
                  <a:srgbClr val="002060"/>
                </a:solidFill>
              </a:rPr>
              <a:t>radiation is the </a:t>
            </a:r>
            <a:r>
              <a:rPr lang="en-US" i="1" dirty="0" smtClean="0">
                <a:solidFill>
                  <a:srgbClr val="C00000"/>
                </a:solidFill>
              </a:rPr>
              <a:t>Planck Radiation Law</a:t>
            </a:r>
            <a:r>
              <a:rPr lang="en-US" dirty="0" smtClean="0">
                <a:solidFill>
                  <a:srgbClr val="C00000"/>
                </a:solidFill>
              </a:rPr>
              <a:t>, </a:t>
            </a:r>
            <a:r>
              <a:rPr lang="en-US" dirty="0" smtClean="0">
                <a:solidFill>
                  <a:srgbClr val="002060"/>
                </a:solidFill>
              </a:rPr>
              <a:t>which governs the intensity of radiation emitted by unit surface area into a fixed direction (solid angle) from the blackbody as a function of wavelength for a fixed temperature. </a:t>
            </a:r>
            <a:r>
              <a:rPr lang="en-US" dirty="0" smtClean="0"/>
              <a:t>The law is named after Max Planck, who originally proposed it in 1900. Namely, </a:t>
            </a:r>
            <a:r>
              <a:rPr lang="en-US" b="1" dirty="0" smtClean="0"/>
              <a:t>Planck's law</a:t>
            </a:r>
            <a:r>
              <a:rPr lang="en-US" dirty="0" smtClean="0"/>
              <a:t> describes the amount of electromagnetic energy with a certain wavelength radiated by a </a:t>
            </a:r>
            <a:r>
              <a:rPr lang="en-US" dirty="0" smtClean="0">
                <a:solidFill>
                  <a:srgbClr val="C00000"/>
                </a:solidFill>
              </a:rPr>
              <a:t>black body </a:t>
            </a:r>
            <a:r>
              <a:rPr lang="en-US" dirty="0" smtClean="0"/>
              <a:t>in </a:t>
            </a:r>
            <a:r>
              <a:rPr lang="en-US" dirty="0" smtClean="0">
                <a:solidFill>
                  <a:srgbClr val="C00000"/>
                </a:solidFill>
              </a:rPr>
              <a:t>thermal equilibrium </a:t>
            </a:r>
            <a:r>
              <a:rPr lang="en-US" dirty="0" smtClean="0"/>
              <a:t>(i.e. the </a:t>
            </a:r>
            <a:r>
              <a:rPr lang="en-US" dirty="0" smtClean="0">
                <a:solidFill>
                  <a:srgbClr val="C00000"/>
                </a:solidFill>
              </a:rPr>
              <a:t>spectral radiance </a:t>
            </a:r>
            <a:r>
              <a:rPr lang="en-US" dirty="0" smtClean="0"/>
              <a:t>of a black body). </a:t>
            </a:r>
            <a:endParaRPr lang="en-US" dirty="0" smtClean="0">
              <a:solidFill>
                <a:srgbClr val="002060"/>
              </a:solidFill>
            </a:endParaRPr>
          </a:p>
          <a:p>
            <a:pPr>
              <a:defRPr/>
            </a:pPr>
            <a:endParaRPr lang="en-US" dirty="0"/>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870BFEA-AD9E-46BD-BD84-8096CE077284}" type="slidenum">
              <a:rPr lang="en-US" altLang="en-US" sz="1400" smtClean="0"/>
              <a:pPr eaLnBrk="1" hangingPunct="1">
                <a:spcBef>
                  <a:spcPct val="0"/>
                </a:spcBef>
                <a:buFontTx/>
                <a:buNone/>
              </a:pPr>
              <a:t>6</a:t>
            </a:fld>
            <a:endParaRPr lang="en-US" altLang="en-US" sz="1400" smtClean="0"/>
          </a:p>
        </p:txBody>
      </p:sp>
    </p:spTree>
    <p:extLst>
      <p:ext uri="{BB962C8B-B14F-4D97-AF65-F5344CB8AC3E}">
        <p14:creationId xmlns:p14="http://schemas.microsoft.com/office/powerpoint/2010/main" val="38957592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85750" y="152400"/>
            <a:ext cx="8229600" cy="838200"/>
          </a:xfrm>
        </p:spPr>
        <p:txBody>
          <a:bodyPr>
            <a:normAutofit fontScale="90000"/>
          </a:bodyPr>
          <a:lstStyle/>
          <a:p>
            <a:pPr eaLnBrk="1" hangingPunct="1">
              <a:defRPr/>
            </a:pPr>
            <a:r>
              <a:rPr lang="en-US" altLang="en-US" sz="4000" b="1" smtClean="0">
                <a:solidFill>
                  <a:srgbClr val="CC0000"/>
                </a:solidFill>
              </a:rPr>
              <a:t/>
            </a:r>
            <a:br>
              <a:rPr lang="en-US" altLang="en-US" sz="4000" b="1" smtClean="0">
                <a:solidFill>
                  <a:srgbClr val="CC0000"/>
                </a:solidFill>
              </a:rPr>
            </a:br>
            <a:r>
              <a:rPr lang="en-US" altLang="en-US" sz="2800" smtClean="0">
                <a:solidFill>
                  <a:srgbClr val="CC0000"/>
                </a:solidFill>
              </a:rPr>
              <a:t>Assumptions for formulating a simple radiation balance climate model: </a:t>
            </a:r>
            <a:r>
              <a:rPr lang="en-US" altLang="en-US" sz="2800" smtClean="0">
                <a:solidFill>
                  <a:srgbClr val="002060"/>
                </a:solidFill>
              </a:rPr>
              <a:t>SW and LW fluxes balance each other</a:t>
            </a:r>
            <a:br>
              <a:rPr lang="en-US" altLang="en-US" sz="2800" smtClean="0">
                <a:solidFill>
                  <a:srgbClr val="002060"/>
                </a:solidFill>
              </a:rPr>
            </a:br>
            <a:endParaRPr lang="en-US" altLang="en-US" sz="2800" smtClean="0">
              <a:solidFill>
                <a:srgbClr val="002060"/>
              </a:solidFill>
            </a:endParaRPr>
          </a:p>
        </p:txBody>
      </p:sp>
      <p:sp>
        <p:nvSpPr>
          <p:cNvPr id="55299" name="Rectangle 3"/>
          <p:cNvSpPr>
            <a:spLocks noGrp="1" noChangeArrowheads="1"/>
          </p:cNvSpPr>
          <p:nvPr>
            <p:ph type="body" idx="1"/>
          </p:nvPr>
        </p:nvSpPr>
        <p:spPr/>
        <p:txBody>
          <a:bodyPr/>
          <a:lstStyle/>
          <a:p>
            <a:pPr eaLnBrk="1" hangingPunct="1"/>
            <a:endParaRPr lang="en-US" altLang="en-US" b="1" smtClean="0"/>
          </a:p>
        </p:txBody>
      </p:sp>
      <p:pic>
        <p:nvPicPr>
          <p:cNvPr id="553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38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00A1FE0-F49C-48DF-90F2-72B5EA8E850F}" type="slidenum">
              <a:rPr lang="en-US" altLang="en-US" sz="1400" smtClean="0"/>
              <a:pPr eaLnBrk="1" hangingPunct="1">
                <a:spcBef>
                  <a:spcPct val="0"/>
                </a:spcBef>
                <a:buFontTx/>
                <a:buNone/>
              </a:pPr>
              <a:t>60</a:t>
            </a:fld>
            <a:endParaRPr lang="en-US" altLang="en-US" sz="1400" smtClean="0"/>
          </a:p>
        </p:txBody>
      </p:sp>
    </p:spTree>
    <p:extLst>
      <p:ext uri="{BB962C8B-B14F-4D97-AF65-F5344CB8AC3E}">
        <p14:creationId xmlns:p14="http://schemas.microsoft.com/office/powerpoint/2010/main" val="15332079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9"/>
          <p:cNvSpPr>
            <a:spLocks noGrp="1" noChangeArrowheads="1"/>
          </p:cNvSpPr>
          <p:nvPr>
            <p:ph type="title"/>
          </p:nvPr>
        </p:nvSpPr>
        <p:spPr>
          <a:xfrm>
            <a:off x="457200" y="228600"/>
            <a:ext cx="8305800" cy="990600"/>
          </a:xfrm>
        </p:spPr>
        <p:txBody>
          <a:bodyPr>
            <a:normAutofit fontScale="90000"/>
          </a:bodyPr>
          <a:lstStyle/>
          <a:p>
            <a:pPr eaLnBrk="1" hangingPunct="1">
              <a:defRPr/>
            </a:pPr>
            <a:r>
              <a:rPr lang="en-US" altLang="en-US" sz="3600" smtClean="0">
                <a:solidFill>
                  <a:srgbClr val="CC0000"/>
                </a:solidFill>
              </a:rPr>
              <a:t>SIMPLE GLOBAL RADIATIVE EQUILIBRIUM MODEL</a:t>
            </a:r>
          </a:p>
        </p:txBody>
      </p:sp>
      <p:sp>
        <p:nvSpPr>
          <p:cNvPr id="44035" name="Rectangle 10"/>
          <p:cNvSpPr>
            <a:spLocks noGrp="1" noChangeArrowheads="1"/>
          </p:cNvSpPr>
          <p:nvPr>
            <p:ph type="body" sz="half" idx="1"/>
          </p:nvPr>
        </p:nvSpPr>
        <p:spPr>
          <a:xfrm>
            <a:off x="4876800" y="1295400"/>
            <a:ext cx="4267200" cy="5791200"/>
          </a:xfrm>
        </p:spPr>
        <p:txBody>
          <a:bodyPr/>
          <a:lstStyle/>
          <a:p>
            <a:pPr marL="0" indent="0" eaLnBrk="1" hangingPunct="1">
              <a:buFontTx/>
              <a:buNone/>
              <a:defRPr/>
            </a:pPr>
            <a:r>
              <a:rPr lang="en-US" sz="2800" dirty="0" smtClean="0">
                <a:solidFill>
                  <a:srgbClr val="333399"/>
                </a:solidFill>
              </a:rPr>
              <a:t>Can evaluate the global </a:t>
            </a:r>
            <a:r>
              <a:rPr lang="en-US" sz="2800" dirty="0" err="1" smtClean="0">
                <a:solidFill>
                  <a:srgbClr val="333399"/>
                </a:solidFill>
              </a:rPr>
              <a:t>radiative</a:t>
            </a:r>
            <a:r>
              <a:rPr lang="en-US" sz="2800" dirty="0" smtClean="0">
                <a:solidFill>
                  <a:srgbClr val="333399"/>
                </a:solidFill>
              </a:rPr>
              <a:t> equilibrium temperature from the balance of the incoming solar flux and outgoing thermal infrared flux</a:t>
            </a:r>
            <a:r>
              <a:rPr lang="en-US" sz="2400" dirty="0" smtClean="0">
                <a:solidFill>
                  <a:srgbClr val="333399"/>
                </a:solidFill>
              </a:rPr>
              <a:t>:</a:t>
            </a:r>
          </a:p>
          <a:p>
            <a:pPr eaLnBrk="1" hangingPunct="1">
              <a:defRPr/>
            </a:pPr>
            <a:endParaRPr lang="en-US" sz="2400" dirty="0" smtClean="0"/>
          </a:p>
          <a:p>
            <a:pPr eaLnBrk="1" hangingPunct="1">
              <a:buFontTx/>
              <a:buNone/>
              <a:defRPr/>
            </a:pPr>
            <a:r>
              <a:rPr lang="en-US" sz="2400" dirty="0" smtClean="0"/>
              <a:t>R = Global Albedo  </a:t>
            </a:r>
          </a:p>
          <a:p>
            <a:pPr eaLnBrk="1" hangingPunct="1">
              <a:buFontTx/>
              <a:buNone/>
              <a:defRPr/>
            </a:pPr>
            <a:r>
              <a:rPr lang="en-US" sz="2400" dirty="0" smtClean="0"/>
              <a:t>S	=Solar Constant</a:t>
            </a:r>
          </a:p>
          <a:p>
            <a:pPr eaLnBrk="1" hangingPunct="1">
              <a:buFontTx/>
              <a:buNone/>
              <a:defRPr/>
            </a:pPr>
            <a:r>
              <a:rPr lang="en-US" sz="2400" dirty="0" smtClean="0"/>
              <a:t>a      =	Radius of the Earth</a:t>
            </a:r>
          </a:p>
          <a:p>
            <a:pPr eaLnBrk="1" hangingPunct="1">
              <a:buFontTx/>
              <a:buNone/>
              <a:defRPr/>
            </a:pPr>
            <a:r>
              <a:rPr lang="en-US" sz="2400" dirty="0" smtClean="0"/>
              <a:t>T      =	Temperature</a:t>
            </a:r>
          </a:p>
          <a:p>
            <a:pPr eaLnBrk="1" hangingPunct="1">
              <a:buFontTx/>
              <a:buNone/>
              <a:defRPr/>
            </a:pPr>
            <a:r>
              <a:rPr lang="en-US" sz="2400" dirty="0" smtClean="0"/>
              <a:t> </a:t>
            </a:r>
            <a:r>
              <a:rPr lang="el-GR" sz="2400" dirty="0" smtClean="0">
                <a:cs typeface="Arial" charset="0"/>
              </a:rPr>
              <a:t>σ</a:t>
            </a:r>
            <a:r>
              <a:rPr lang="en-US" sz="2400" dirty="0" smtClean="0"/>
              <a:t>=	Stephan-</a:t>
            </a:r>
            <a:r>
              <a:rPr lang="en-US" sz="2400" dirty="0" err="1" smtClean="0"/>
              <a:t>Boltzman</a:t>
            </a:r>
            <a:r>
              <a:rPr lang="en-US" sz="2400" dirty="0" smtClean="0"/>
              <a:t> 		Constant</a:t>
            </a:r>
          </a:p>
          <a:p>
            <a:pPr eaLnBrk="1" hangingPunct="1">
              <a:lnSpc>
                <a:spcPct val="80000"/>
              </a:lnSpc>
              <a:buFontTx/>
              <a:buNone/>
              <a:defRPr/>
            </a:pPr>
            <a:endParaRPr lang="en-US" sz="2400" b="1" dirty="0" smtClean="0"/>
          </a:p>
        </p:txBody>
      </p:sp>
      <p:sp>
        <p:nvSpPr>
          <p:cNvPr id="56324" name="Rectangle 11"/>
          <p:cNvSpPr>
            <a:spLocks noChangeArrowheads="1"/>
          </p:cNvSpPr>
          <p:nvPr/>
        </p:nvSpPr>
        <p:spPr bwMode="auto">
          <a:xfrm>
            <a:off x="19050" y="1676400"/>
            <a:ext cx="4171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a:solidFill>
                  <a:srgbClr val="333399"/>
                </a:solidFill>
              </a:rPr>
              <a:t>Over a long period of time  the energy absorbed and emitted  balance each other so that equilibrium temperature is maintained.  </a:t>
            </a:r>
          </a:p>
        </p:txBody>
      </p:sp>
      <p:sp>
        <p:nvSpPr>
          <p:cNvPr id="5632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632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089CE8E-154E-41FF-B554-141210C3061C}" type="slidenum">
              <a:rPr lang="en-US" altLang="en-US" sz="1400" smtClean="0"/>
              <a:pPr eaLnBrk="1" hangingPunct="1">
                <a:spcBef>
                  <a:spcPct val="0"/>
                </a:spcBef>
                <a:buFontTx/>
                <a:buNone/>
              </a:pPr>
              <a:t>61</a:t>
            </a:fld>
            <a:endParaRPr lang="en-US" altLang="en-US" sz="1400" smtClean="0"/>
          </a:p>
        </p:txBody>
      </p:sp>
    </p:spTree>
    <p:extLst>
      <p:ext uri="{BB962C8B-B14F-4D97-AF65-F5344CB8AC3E}">
        <p14:creationId xmlns:p14="http://schemas.microsoft.com/office/powerpoint/2010/main" val="472065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381000" y="152400"/>
            <a:ext cx="8229600" cy="5745163"/>
          </a:xfrm>
        </p:spPr>
        <p:txBody>
          <a:bodyPr/>
          <a:lstStyle/>
          <a:p>
            <a:pPr eaLnBrk="1" hangingPunct="1">
              <a:lnSpc>
                <a:spcPct val="90000"/>
              </a:lnSpc>
              <a:defRPr/>
            </a:pPr>
            <a:r>
              <a:rPr lang="en-US" dirty="0" smtClean="0">
                <a:solidFill>
                  <a:srgbClr val="C00000"/>
                </a:solidFill>
              </a:rPr>
              <a:t>Stefan-Boltzmann Law  </a:t>
            </a:r>
            <a:r>
              <a:rPr lang="en-US" dirty="0" smtClean="0">
                <a:solidFill>
                  <a:srgbClr val="0000FF"/>
                </a:solidFill>
              </a:rPr>
              <a:t>states that  total energy per square meter per second that is emitted by an object is related to the fourth power of its Kelvin temperature: </a:t>
            </a:r>
            <a:r>
              <a:rPr lang="en-US" dirty="0" smtClean="0">
                <a:solidFill>
                  <a:srgbClr val="CC0000"/>
                </a:solidFill>
              </a:rPr>
              <a:t>E=</a:t>
            </a:r>
            <a:r>
              <a:rPr lang="el-GR" dirty="0" smtClean="0">
                <a:solidFill>
                  <a:srgbClr val="CC0000"/>
                </a:solidFill>
              </a:rPr>
              <a:t>σ</a:t>
            </a:r>
            <a:r>
              <a:rPr lang="en-US" dirty="0" smtClean="0">
                <a:solidFill>
                  <a:srgbClr val="CC0000"/>
                </a:solidFill>
              </a:rPr>
              <a:t>T</a:t>
            </a:r>
            <a:r>
              <a:rPr lang="en-US" baseline="30000" dirty="0" smtClean="0">
                <a:solidFill>
                  <a:srgbClr val="CC0000"/>
                </a:solidFill>
              </a:rPr>
              <a:t>4</a:t>
            </a:r>
            <a:endParaRPr lang="en-US" dirty="0" smtClean="0">
              <a:solidFill>
                <a:srgbClr val="CC0000"/>
              </a:solidFill>
            </a:endParaRPr>
          </a:p>
          <a:p>
            <a:pPr marL="0" indent="0" eaLnBrk="1" hangingPunct="1">
              <a:lnSpc>
                <a:spcPct val="90000"/>
              </a:lnSpc>
              <a:buFontTx/>
              <a:buNone/>
              <a:defRPr/>
            </a:pPr>
            <a:r>
              <a:rPr lang="en-US" dirty="0" smtClean="0"/>
              <a:t>From earth emitted:</a:t>
            </a:r>
          </a:p>
          <a:p>
            <a:pPr marL="0" indent="0" algn="ctr" eaLnBrk="1" hangingPunct="1">
              <a:lnSpc>
                <a:spcPct val="90000"/>
              </a:lnSpc>
              <a:buFontTx/>
              <a:buNone/>
              <a:defRPr/>
            </a:pPr>
            <a:r>
              <a:rPr lang="en-US" dirty="0" smtClean="0"/>
              <a:t> </a:t>
            </a:r>
            <a:r>
              <a:rPr lang="en-US" dirty="0" smtClean="0">
                <a:solidFill>
                  <a:srgbClr val="CC0000"/>
                </a:solidFill>
              </a:rPr>
              <a:t>E=</a:t>
            </a:r>
            <a:r>
              <a:rPr lang="el-GR" dirty="0" smtClean="0">
                <a:solidFill>
                  <a:srgbClr val="CC0000"/>
                </a:solidFill>
              </a:rPr>
              <a:t>σ</a:t>
            </a:r>
            <a:r>
              <a:rPr lang="en-US" dirty="0" smtClean="0">
                <a:solidFill>
                  <a:srgbClr val="CC0000"/>
                </a:solidFill>
              </a:rPr>
              <a:t>T</a:t>
            </a:r>
            <a:r>
              <a:rPr lang="en-US" baseline="30000" dirty="0" smtClean="0">
                <a:solidFill>
                  <a:srgbClr val="CC0000"/>
                </a:solidFill>
              </a:rPr>
              <a:t>4 </a:t>
            </a:r>
            <a:r>
              <a:rPr lang="en-US" dirty="0" smtClean="0">
                <a:solidFill>
                  <a:srgbClr val="CC0000"/>
                </a:solidFill>
              </a:rPr>
              <a:t>x </a:t>
            </a:r>
            <a:r>
              <a:rPr lang="en-US" dirty="0" smtClean="0"/>
              <a:t>area of earth=</a:t>
            </a:r>
            <a:r>
              <a:rPr lang="en-US" dirty="0" smtClean="0">
                <a:solidFill>
                  <a:srgbClr val="CC0000"/>
                </a:solidFill>
              </a:rPr>
              <a:t> E=</a:t>
            </a:r>
            <a:r>
              <a:rPr lang="el-GR" dirty="0" smtClean="0">
                <a:solidFill>
                  <a:srgbClr val="CC0000"/>
                </a:solidFill>
              </a:rPr>
              <a:t>σ</a:t>
            </a:r>
            <a:r>
              <a:rPr lang="en-US" dirty="0" smtClean="0">
                <a:solidFill>
                  <a:srgbClr val="CC0000"/>
                </a:solidFill>
              </a:rPr>
              <a:t>T</a:t>
            </a:r>
            <a:r>
              <a:rPr lang="en-US" baseline="30000" dirty="0" smtClean="0">
                <a:solidFill>
                  <a:srgbClr val="CC0000"/>
                </a:solidFill>
              </a:rPr>
              <a:t>4 </a:t>
            </a:r>
            <a:r>
              <a:rPr lang="en-US" dirty="0" smtClean="0">
                <a:solidFill>
                  <a:srgbClr val="CC0000"/>
                </a:solidFill>
              </a:rPr>
              <a:t>x 4</a:t>
            </a:r>
            <a:r>
              <a:rPr lang="el-GR" dirty="0" smtClean="0">
                <a:solidFill>
                  <a:srgbClr val="CC0000"/>
                </a:solidFill>
              </a:rPr>
              <a:t>π</a:t>
            </a:r>
            <a:r>
              <a:rPr lang="en-US" dirty="0" smtClean="0">
                <a:solidFill>
                  <a:srgbClr val="CC0000"/>
                </a:solidFill>
              </a:rPr>
              <a:t>r</a:t>
            </a:r>
            <a:r>
              <a:rPr lang="en-US" baseline="30000" dirty="0" smtClean="0">
                <a:solidFill>
                  <a:srgbClr val="CC0000"/>
                </a:solidFill>
              </a:rPr>
              <a:t>2</a:t>
            </a:r>
            <a:endParaRPr lang="en-US" baseline="30000" dirty="0" smtClean="0"/>
          </a:p>
          <a:p>
            <a:pPr marL="0" indent="0" eaLnBrk="1" hangingPunct="1">
              <a:lnSpc>
                <a:spcPct val="90000"/>
              </a:lnSpc>
              <a:buFontTx/>
              <a:buNone/>
              <a:defRPr/>
            </a:pPr>
            <a:r>
              <a:rPr lang="en-US" dirty="0" smtClean="0"/>
              <a:t>We can derive the equilibrium temperature T</a:t>
            </a:r>
            <a:r>
              <a:rPr lang="en-US" baseline="-25000" dirty="0" smtClean="0"/>
              <a:t>E</a:t>
            </a:r>
            <a:r>
              <a:rPr lang="en-US" dirty="0" smtClean="0"/>
              <a:t> of Earth by requiring a balance between incoming solar (SW) and outgoing </a:t>
            </a:r>
            <a:r>
              <a:rPr lang="en-US" dirty="0" err="1" smtClean="0"/>
              <a:t>longwave</a:t>
            </a:r>
            <a:r>
              <a:rPr lang="en-US" dirty="0" smtClean="0"/>
              <a:t>  (LW) radiation.</a:t>
            </a:r>
          </a:p>
          <a:p>
            <a:pPr marL="0" indent="0" eaLnBrk="1" hangingPunct="1">
              <a:lnSpc>
                <a:spcPct val="90000"/>
              </a:lnSpc>
              <a:buFontTx/>
              <a:buNone/>
              <a:defRPr/>
            </a:pPr>
            <a:endParaRPr lang="en-US" dirty="0" smtClean="0"/>
          </a:p>
        </p:txBody>
      </p:sp>
      <p:sp>
        <p:nvSpPr>
          <p:cNvPr id="5734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D4D3428-B8E3-4A44-B734-6D34C9D3C393}" type="slidenum">
              <a:rPr lang="en-US" altLang="en-US" sz="1400" smtClean="0"/>
              <a:pPr eaLnBrk="1" hangingPunct="1">
                <a:spcBef>
                  <a:spcPct val="0"/>
                </a:spcBef>
                <a:buFontTx/>
                <a:buNone/>
              </a:pPr>
              <a:t>62</a:t>
            </a:fld>
            <a:endParaRPr lang="en-US" altLang="en-US" sz="1400" smtClean="0"/>
          </a:p>
        </p:txBody>
      </p:sp>
    </p:spTree>
    <p:extLst>
      <p:ext uri="{BB962C8B-B14F-4D97-AF65-F5344CB8AC3E}">
        <p14:creationId xmlns:p14="http://schemas.microsoft.com/office/powerpoint/2010/main" val="24644483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B0DC1BE-7CD3-46AE-BAFE-B8891F0D23C9}" type="slidenum">
              <a:rPr lang="en-US" altLang="en-US" sz="1400" smtClean="0"/>
              <a:pPr eaLnBrk="1" hangingPunct="1">
                <a:spcBef>
                  <a:spcPct val="0"/>
                </a:spcBef>
                <a:buFontTx/>
                <a:buNone/>
              </a:pPr>
              <a:t>63</a:t>
            </a:fld>
            <a:endParaRPr lang="en-US" altLang="en-US" sz="1400" smtClean="0"/>
          </a:p>
        </p:txBody>
      </p:sp>
      <p:pic>
        <p:nvPicPr>
          <p:cNvPr id="58371" name="Picture 5"/>
          <p:cNvPicPr>
            <a:picLocks noChangeAspect="1" noChangeArrowheads="1"/>
          </p:cNvPicPr>
          <p:nvPr/>
        </p:nvPicPr>
        <p:blipFill>
          <a:blip r:embed="rId2">
            <a:extLst>
              <a:ext uri="{28A0092B-C50C-407E-A947-70E740481C1C}">
                <a14:useLocalDpi xmlns:a14="http://schemas.microsoft.com/office/drawing/2010/main" val="0"/>
              </a:ext>
            </a:extLst>
          </a:blip>
          <a:srcRect l="17754" t="33270" r="62032" b="41252"/>
          <a:stretch>
            <a:fillRect/>
          </a:stretch>
        </p:blipFill>
        <p:spPr bwMode="auto">
          <a:xfrm>
            <a:off x="1257300" y="3810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6"/>
          <p:cNvSpPr>
            <a:spLocks noChangeArrowheads="1"/>
          </p:cNvSpPr>
          <p:nvPr/>
        </p:nvSpPr>
        <p:spPr bwMode="auto">
          <a:xfrm>
            <a:off x="1257300" y="4894263"/>
            <a:ext cx="6781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solidFill>
                  <a:srgbClr val="C00000"/>
                </a:solidFill>
              </a:rPr>
              <a:t>Relationship between incoming solar radiation and outgoing thermal infrared radiation for a spherical object.</a:t>
            </a:r>
          </a:p>
        </p:txBody>
      </p:sp>
    </p:spTree>
    <p:extLst>
      <p:ext uri="{BB962C8B-B14F-4D97-AF65-F5344CB8AC3E}">
        <p14:creationId xmlns:p14="http://schemas.microsoft.com/office/powerpoint/2010/main" val="608244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7"/>
          <p:cNvSpPr>
            <a:spLocks noGrp="1"/>
          </p:cNvSpPr>
          <p:nvPr>
            <p:ph idx="1"/>
          </p:nvPr>
        </p:nvSpPr>
        <p:spPr>
          <a:xfrm>
            <a:off x="228600" y="304800"/>
            <a:ext cx="8610600" cy="6553200"/>
          </a:xfrm>
        </p:spPr>
        <p:txBody>
          <a:bodyPr/>
          <a:lstStyle/>
          <a:p>
            <a:pPr marL="0" indent="0">
              <a:buFontTx/>
              <a:buNone/>
            </a:pPr>
            <a:r>
              <a:rPr lang="en-US" altLang="en-US" smtClean="0">
                <a:solidFill>
                  <a:srgbClr val="000066"/>
                </a:solidFill>
              </a:rPr>
              <a:t>The SW is given by the area of the shadow of the object (i.e., its cross-sectional area) times the solar flux: </a:t>
            </a:r>
          </a:p>
          <a:p>
            <a:pPr marL="0" indent="0">
              <a:buFontTx/>
              <a:buNone/>
            </a:pPr>
            <a:r>
              <a:rPr lang="en-US" altLang="en-US" smtClean="0">
                <a:solidFill>
                  <a:srgbClr val="000066"/>
                </a:solidFill>
                <a:cs typeface="Arial" charset="0"/>
              </a:rPr>
              <a:t>			</a:t>
            </a:r>
            <a:r>
              <a:rPr lang="el-GR" altLang="en-US" smtClean="0">
                <a:solidFill>
                  <a:srgbClr val="000066"/>
                </a:solidFill>
                <a:cs typeface="Arial" charset="0"/>
              </a:rPr>
              <a:t>π</a:t>
            </a:r>
            <a:r>
              <a:rPr lang="en-US" altLang="en-US" smtClean="0">
                <a:solidFill>
                  <a:srgbClr val="000066"/>
                </a:solidFill>
              </a:rPr>
              <a:t>R</a:t>
            </a:r>
            <a:r>
              <a:rPr lang="en-US" altLang="en-US" baseline="30000" smtClean="0">
                <a:solidFill>
                  <a:srgbClr val="000066"/>
                </a:solidFill>
              </a:rPr>
              <a:t>2 </a:t>
            </a:r>
            <a:r>
              <a:rPr lang="en-US" altLang="en-US" smtClean="0">
                <a:solidFill>
                  <a:srgbClr val="000066"/>
                </a:solidFill>
              </a:rPr>
              <a:t>S</a:t>
            </a:r>
            <a:r>
              <a:rPr lang="en-US" altLang="en-US" baseline="-25000" smtClean="0">
                <a:solidFill>
                  <a:srgbClr val="000066"/>
                </a:solidFill>
              </a:rPr>
              <a:t>0</a:t>
            </a:r>
            <a:endParaRPr lang="en-US" altLang="en-US" smtClean="0">
              <a:solidFill>
                <a:srgbClr val="000066"/>
              </a:solidFill>
            </a:endParaRPr>
          </a:p>
          <a:p>
            <a:pPr marL="0" indent="0">
              <a:buFontTx/>
              <a:buNone/>
            </a:pPr>
            <a:r>
              <a:rPr lang="en-US" altLang="en-US" smtClean="0">
                <a:solidFill>
                  <a:srgbClr val="000066"/>
                </a:solidFill>
              </a:rPr>
              <a:t>Part of the incoming SW is reflected back . If the albedo (capacity to reflect) is A:</a:t>
            </a:r>
          </a:p>
          <a:p>
            <a:pPr marL="0" indent="0">
              <a:buFontTx/>
              <a:buNone/>
            </a:pPr>
            <a:r>
              <a:rPr lang="en-US" altLang="en-US" smtClean="0">
                <a:solidFill>
                  <a:srgbClr val="000066"/>
                </a:solidFill>
              </a:rPr>
              <a:t>Reflected part is: </a:t>
            </a:r>
            <a:r>
              <a:rPr lang="el-GR" altLang="en-US" smtClean="0">
                <a:solidFill>
                  <a:srgbClr val="000066"/>
                </a:solidFill>
                <a:cs typeface="Arial" charset="0"/>
              </a:rPr>
              <a:t>π</a:t>
            </a:r>
            <a:r>
              <a:rPr lang="en-US" altLang="en-US" smtClean="0">
                <a:solidFill>
                  <a:srgbClr val="000066"/>
                </a:solidFill>
              </a:rPr>
              <a:t>R</a:t>
            </a:r>
            <a:r>
              <a:rPr lang="en-US" altLang="en-US" baseline="30000" smtClean="0">
                <a:solidFill>
                  <a:srgbClr val="000066"/>
                </a:solidFill>
              </a:rPr>
              <a:t>2 </a:t>
            </a:r>
            <a:r>
              <a:rPr lang="en-US" altLang="en-US" smtClean="0">
                <a:solidFill>
                  <a:srgbClr val="000066"/>
                </a:solidFill>
              </a:rPr>
              <a:t>S</a:t>
            </a:r>
            <a:r>
              <a:rPr lang="en-US" altLang="en-US" baseline="-25000" smtClean="0">
                <a:solidFill>
                  <a:srgbClr val="000066"/>
                </a:solidFill>
              </a:rPr>
              <a:t>0</a:t>
            </a:r>
            <a:r>
              <a:rPr lang="en-US" altLang="en-US" smtClean="0">
                <a:solidFill>
                  <a:srgbClr val="000066"/>
                </a:solidFill>
              </a:rPr>
              <a:t> xA</a:t>
            </a:r>
          </a:p>
          <a:p>
            <a:pPr marL="0" indent="0">
              <a:buFontTx/>
              <a:buNone/>
            </a:pPr>
            <a:r>
              <a:rPr lang="en-US" altLang="en-US" smtClean="0">
                <a:solidFill>
                  <a:srgbClr val="000066"/>
                </a:solidFill>
              </a:rPr>
              <a:t>We subtract what comes down and what goes back:</a:t>
            </a:r>
          </a:p>
          <a:p>
            <a:pPr marL="0" indent="0">
              <a:buFontTx/>
              <a:buNone/>
            </a:pPr>
            <a:r>
              <a:rPr lang="en-US" altLang="en-US" smtClean="0">
                <a:solidFill>
                  <a:srgbClr val="333399"/>
                </a:solidFill>
                <a:cs typeface="Arial" charset="0"/>
              </a:rPr>
              <a:t>		</a:t>
            </a:r>
            <a:r>
              <a:rPr lang="el-GR" altLang="en-US" smtClean="0">
                <a:solidFill>
                  <a:srgbClr val="333399"/>
                </a:solidFill>
                <a:cs typeface="Arial" charset="0"/>
              </a:rPr>
              <a:t>π</a:t>
            </a:r>
            <a:r>
              <a:rPr lang="en-US" altLang="en-US" smtClean="0">
                <a:solidFill>
                  <a:srgbClr val="333399"/>
                </a:solidFill>
              </a:rPr>
              <a:t>R</a:t>
            </a:r>
            <a:r>
              <a:rPr lang="en-US" altLang="en-US" baseline="30000" smtClean="0">
                <a:solidFill>
                  <a:srgbClr val="333399"/>
                </a:solidFill>
              </a:rPr>
              <a:t>2 </a:t>
            </a:r>
            <a:r>
              <a:rPr lang="en-US" altLang="en-US" smtClean="0">
                <a:solidFill>
                  <a:srgbClr val="333399"/>
                </a:solidFill>
              </a:rPr>
              <a:t>S</a:t>
            </a:r>
            <a:r>
              <a:rPr lang="en-US" altLang="en-US" baseline="-25000" smtClean="0">
                <a:solidFill>
                  <a:srgbClr val="333399"/>
                </a:solidFill>
              </a:rPr>
              <a:t>0</a:t>
            </a:r>
            <a:r>
              <a:rPr lang="en-US" altLang="en-US" smtClean="0">
                <a:solidFill>
                  <a:srgbClr val="333399"/>
                </a:solidFill>
              </a:rPr>
              <a:t>-</a:t>
            </a:r>
            <a:r>
              <a:rPr lang="el-GR" altLang="en-US" smtClean="0">
                <a:solidFill>
                  <a:srgbClr val="333399"/>
                </a:solidFill>
                <a:cs typeface="Arial" charset="0"/>
              </a:rPr>
              <a:t>π</a:t>
            </a:r>
            <a:r>
              <a:rPr lang="en-US" altLang="en-US" smtClean="0">
                <a:solidFill>
                  <a:srgbClr val="333399"/>
                </a:solidFill>
              </a:rPr>
              <a:t>R</a:t>
            </a:r>
            <a:r>
              <a:rPr lang="en-US" altLang="en-US" baseline="30000" smtClean="0">
                <a:solidFill>
                  <a:srgbClr val="333399"/>
                </a:solidFill>
              </a:rPr>
              <a:t>2 </a:t>
            </a:r>
            <a:r>
              <a:rPr lang="en-US" altLang="en-US" smtClean="0">
                <a:solidFill>
                  <a:srgbClr val="333399"/>
                </a:solidFill>
              </a:rPr>
              <a:t>S</a:t>
            </a:r>
            <a:r>
              <a:rPr lang="en-US" altLang="en-US" baseline="-25000" smtClean="0">
                <a:solidFill>
                  <a:srgbClr val="333399"/>
                </a:solidFill>
              </a:rPr>
              <a:t>0</a:t>
            </a:r>
            <a:r>
              <a:rPr lang="en-US" altLang="en-US" smtClean="0">
                <a:solidFill>
                  <a:srgbClr val="333399"/>
                </a:solidFill>
              </a:rPr>
              <a:t>xA=</a:t>
            </a:r>
            <a:r>
              <a:rPr lang="el-GR" altLang="en-US" smtClean="0">
                <a:solidFill>
                  <a:srgbClr val="333399"/>
                </a:solidFill>
                <a:cs typeface="Arial" charset="0"/>
              </a:rPr>
              <a:t>π</a:t>
            </a:r>
            <a:r>
              <a:rPr lang="en-US" altLang="en-US" smtClean="0">
                <a:solidFill>
                  <a:srgbClr val="333399"/>
                </a:solidFill>
              </a:rPr>
              <a:t>R</a:t>
            </a:r>
            <a:r>
              <a:rPr lang="en-US" altLang="en-US" baseline="30000" smtClean="0">
                <a:solidFill>
                  <a:srgbClr val="333399"/>
                </a:solidFill>
              </a:rPr>
              <a:t>2 </a:t>
            </a:r>
            <a:r>
              <a:rPr lang="en-US" altLang="en-US" smtClean="0">
                <a:solidFill>
                  <a:srgbClr val="333399"/>
                </a:solidFill>
              </a:rPr>
              <a:t>S</a:t>
            </a:r>
            <a:r>
              <a:rPr lang="en-US" altLang="en-US" baseline="-25000" smtClean="0">
                <a:solidFill>
                  <a:srgbClr val="333399"/>
                </a:solidFill>
              </a:rPr>
              <a:t>0</a:t>
            </a:r>
            <a:r>
              <a:rPr lang="en-US" altLang="en-US" smtClean="0">
                <a:solidFill>
                  <a:srgbClr val="333399"/>
                </a:solidFill>
              </a:rPr>
              <a:t>(1-A)</a:t>
            </a:r>
          </a:p>
          <a:p>
            <a:pPr marL="0" indent="0">
              <a:buFontTx/>
              <a:buNone/>
            </a:pPr>
            <a:endParaRPr lang="en-US" altLang="en-US" smtClean="0">
              <a:solidFill>
                <a:srgbClr val="333399"/>
              </a:solidFill>
            </a:endParaRPr>
          </a:p>
          <a:p>
            <a:pPr marL="0" indent="0">
              <a:buFontTx/>
              <a:buNone/>
            </a:pPr>
            <a:endParaRPr lang="en-US" altLang="en-US" smtClean="0">
              <a:solidFill>
                <a:srgbClr val="333399"/>
              </a:solidFill>
            </a:endParaRPr>
          </a:p>
          <a:p>
            <a:pPr marL="0" indent="0">
              <a:buFontTx/>
              <a:buNone/>
            </a:pPr>
            <a:endParaRPr lang="en-US" altLang="en-US" smtClean="0">
              <a:solidFill>
                <a:srgbClr val="000066"/>
              </a:solidFill>
            </a:endParaRPr>
          </a:p>
          <a:p>
            <a:pPr marL="0" indent="0">
              <a:buFontTx/>
              <a:buNone/>
            </a:pPr>
            <a:endParaRPr lang="en-US" altLang="en-US" smtClean="0">
              <a:solidFill>
                <a:srgbClr val="000066"/>
              </a:solidFill>
            </a:endParaRPr>
          </a:p>
        </p:txBody>
      </p:sp>
      <p:sp>
        <p:nvSpPr>
          <p:cNvPr id="5939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DB3F2C1-1E9C-4304-9D02-F5830C695A85}" type="slidenum">
              <a:rPr lang="en-US" altLang="en-US" sz="1400" smtClean="0"/>
              <a:pPr eaLnBrk="1" hangingPunct="1">
                <a:spcBef>
                  <a:spcPct val="0"/>
                </a:spcBef>
                <a:buFontTx/>
                <a:buNone/>
              </a:pPr>
              <a:t>64</a:t>
            </a:fld>
            <a:endParaRPr lang="en-US" altLang="en-US" sz="1400" smtClean="0"/>
          </a:p>
        </p:txBody>
      </p:sp>
    </p:spTree>
    <p:extLst>
      <p:ext uri="{BB962C8B-B14F-4D97-AF65-F5344CB8AC3E}">
        <p14:creationId xmlns:p14="http://schemas.microsoft.com/office/powerpoint/2010/main" val="11371000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7EC6125-934D-4BE3-B166-2DE6CB730792}" type="slidenum">
              <a:rPr lang="en-US" altLang="en-US" sz="1400" smtClean="0"/>
              <a:pPr eaLnBrk="1" hangingPunct="1">
                <a:spcBef>
                  <a:spcPct val="0"/>
                </a:spcBef>
                <a:buFontTx/>
                <a:buNone/>
              </a:pPr>
              <a:t>65</a:t>
            </a:fld>
            <a:endParaRPr lang="en-US" altLang="en-US" sz="1400" smtClean="0"/>
          </a:p>
        </p:txBody>
      </p:sp>
      <p:sp>
        <p:nvSpPr>
          <p:cNvPr id="60419" name="Rectangle 4"/>
          <p:cNvSpPr>
            <a:spLocks noChangeArrowheads="1"/>
          </p:cNvSpPr>
          <p:nvPr/>
        </p:nvSpPr>
        <p:spPr bwMode="auto">
          <a:xfrm>
            <a:off x="533400" y="914400"/>
            <a:ext cx="8305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000066"/>
                </a:solidFill>
              </a:rPr>
              <a:t>The second is given by the Stefan-Boltzmann relationship times the surface area: </a:t>
            </a:r>
          </a:p>
          <a:p>
            <a:pPr eaLnBrk="1" hangingPunct="1">
              <a:spcBef>
                <a:spcPct val="0"/>
              </a:spcBef>
              <a:buFontTx/>
              <a:buNone/>
            </a:pPr>
            <a:endParaRPr lang="en-US" altLang="en-US" sz="1800">
              <a:solidFill>
                <a:srgbClr val="000066"/>
              </a:solidFill>
            </a:endParaRPr>
          </a:p>
        </p:txBody>
      </p:sp>
      <p:sp>
        <p:nvSpPr>
          <p:cNvPr id="60420" name="Rectangle 6"/>
          <p:cNvSpPr>
            <a:spLocks noChangeArrowheads="1"/>
          </p:cNvSpPr>
          <p:nvPr/>
        </p:nvSpPr>
        <p:spPr bwMode="auto">
          <a:xfrm>
            <a:off x="2743200" y="2209800"/>
            <a:ext cx="2743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l-GR" altLang="en-US" sz="2800">
                <a:solidFill>
                  <a:srgbClr val="CC0000"/>
                </a:solidFill>
              </a:rPr>
              <a:t>σ</a:t>
            </a:r>
            <a:r>
              <a:rPr lang="en-US" altLang="en-US" sz="2800">
                <a:solidFill>
                  <a:srgbClr val="CC0000"/>
                </a:solidFill>
              </a:rPr>
              <a:t>T</a:t>
            </a:r>
            <a:r>
              <a:rPr lang="en-US" altLang="en-US" sz="2800" baseline="30000">
                <a:solidFill>
                  <a:srgbClr val="CC0000"/>
                </a:solidFill>
              </a:rPr>
              <a:t>4 </a:t>
            </a:r>
            <a:r>
              <a:rPr lang="en-US" altLang="en-US" sz="2800">
                <a:solidFill>
                  <a:srgbClr val="CC0000"/>
                </a:solidFill>
              </a:rPr>
              <a:t>x 4</a:t>
            </a:r>
            <a:r>
              <a:rPr lang="el-GR" altLang="en-US" sz="2800">
                <a:solidFill>
                  <a:srgbClr val="CC0000"/>
                </a:solidFill>
              </a:rPr>
              <a:t>π</a:t>
            </a:r>
            <a:r>
              <a:rPr lang="en-US" altLang="en-US" sz="2800">
                <a:solidFill>
                  <a:srgbClr val="CC0000"/>
                </a:solidFill>
              </a:rPr>
              <a:t>r</a:t>
            </a:r>
            <a:r>
              <a:rPr lang="en-US" altLang="en-US" sz="2800" baseline="30000">
                <a:solidFill>
                  <a:srgbClr val="CC0000"/>
                </a:solidFill>
              </a:rPr>
              <a:t>2</a:t>
            </a:r>
            <a:endParaRPr lang="en-US" altLang="en-US" sz="2800" baseline="30000"/>
          </a:p>
        </p:txBody>
      </p:sp>
      <p:sp>
        <p:nvSpPr>
          <p:cNvPr id="60421" name="Rectangle 7"/>
          <p:cNvSpPr>
            <a:spLocks noChangeArrowheads="1"/>
          </p:cNvSpPr>
          <p:nvPr/>
        </p:nvSpPr>
        <p:spPr bwMode="auto">
          <a:xfrm>
            <a:off x="533400" y="3352800"/>
            <a:ext cx="75438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solidFill>
                  <a:srgbClr val="333399"/>
                </a:solidFill>
              </a:rPr>
              <a:t>4</a:t>
            </a:r>
            <a:r>
              <a:rPr lang="el-GR" altLang="en-US" sz="2800">
                <a:solidFill>
                  <a:srgbClr val="333399"/>
                </a:solidFill>
                <a:cs typeface="Arial" charset="0"/>
              </a:rPr>
              <a:t>π</a:t>
            </a:r>
            <a:r>
              <a:rPr lang="en-US" altLang="en-US" sz="2800">
                <a:solidFill>
                  <a:srgbClr val="333399"/>
                </a:solidFill>
              </a:rPr>
              <a:t>R</a:t>
            </a:r>
            <a:r>
              <a:rPr lang="en-US" altLang="en-US" sz="2800" baseline="30000">
                <a:solidFill>
                  <a:srgbClr val="333399"/>
                </a:solidFill>
              </a:rPr>
              <a:t>2</a:t>
            </a:r>
            <a:r>
              <a:rPr lang="el-GR" altLang="en-US" sz="2800">
                <a:solidFill>
                  <a:srgbClr val="333399"/>
                </a:solidFill>
              </a:rPr>
              <a:t>σ</a:t>
            </a:r>
            <a:r>
              <a:rPr lang="en-US" altLang="en-US" sz="2800">
                <a:solidFill>
                  <a:srgbClr val="333399"/>
                </a:solidFill>
              </a:rPr>
              <a:t>T</a:t>
            </a:r>
            <a:r>
              <a:rPr lang="en-US" altLang="en-US" sz="2800" baseline="30000">
                <a:solidFill>
                  <a:srgbClr val="333399"/>
                </a:solidFill>
              </a:rPr>
              <a:t>4 </a:t>
            </a:r>
            <a:r>
              <a:rPr lang="en-US" altLang="en-US" sz="2800">
                <a:solidFill>
                  <a:srgbClr val="333399"/>
                </a:solidFill>
              </a:rPr>
              <a:t> </a:t>
            </a:r>
            <a:r>
              <a:rPr lang="en-US" altLang="en-US" sz="2800" baseline="30000">
                <a:solidFill>
                  <a:srgbClr val="333399"/>
                </a:solidFill>
              </a:rPr>
              <a:t> = </a:t>
            </a:r>
            <a:r>
              <a:rPr lang="el-GR" altLang="en-US" sz="2800">
                <a:solidFill>
                  <a:srgbClr val="333399"/>
                </a:solidFill>
                <a:cs typeface="Arial" charset="0"/>
              </a:rPr>
              <a:t>π</a:t>
            </a:r>
            <a:r>
              <a:rPr lang="en-US" altLang="en-US" sz="2800">
                <a:solidFill>
                  <a:srgbClr val="333399"/>
                </a:solidFill>
              </a:rPr>
              <a:t>R</a:t>
            </a:r>
            <a:r>
              <a:rPr lang="en-US" altLang="en-US" sz="2800" baseline="30000">
                <a:solidFill>
                  <a:srgbClr val="333399"/>
                </a:solidFill>
              </a:rPr>
              <a:t>2 </a:t>
            </a:r>
            <a:r>
              <a:rPr lang="en-US" altLang="en-US" sz="2800">
                <a:solidFill>
                  <a:srgbClr val="333399"/>
                </a:solidFill>
              </a:rPr>
              <a:t>S</a:t>
            </a:r>
            <a:r>
              <a:rPr lang="en-US" altLang="en-US" sz="2800" baseline="-25000">
                <a:solidFill>
                  <a:srgbClr val="333399"/>
                </a:solidFill>
              </a:rPr>
              <a:t>0</a:t>
            </a:r>
            <a:r>
              <a:rPr lang="en-US" altLang="en-US" sz="2800">
                <a:solidFill>
                  <a:srgbClr val="333399"/>
                </a:solidFill>
              </a:rPr>
              <a:t>(1-A)</a:t>
            </a:r>
          </a:p>
          <a:p>
            <a:pPr eaLnBrk="1" hangingPunct="1">
              <a:spcBef>
                <a:spcPct val="0"/>
              </a:spcBef>
              <a:buFontTx/>
              <a:buNone/>
            </a:pPr>
            <a:endParaRPr lang="en-US" altLang="en-US" sz="1800">
              <a:solidFill>
                <a:srgbClr val="CC0000"/>
              </a:solidFill>
            </a:endParaRPr>
          </a:p>
          <a:p>
            <a:pPr eaLnBrk="1" hangingPunct="1">
              <a:spcBef>
                <a:spcPct val="0"/>
              </a:spcBef>
              <a:buFontTx/>
              <a:buNone/>
            </a:pPr>
            <a:r>
              <a:rPr lang="en-US" altLang="en-US" sz="2800">
                <a:solidFill>
                  <a:srgbClr val="CC0000"/>
                </a:solidFill>
              </a:rPr>
              <a:t>Solve for T:</a:t>
            </a:r>
          </a:p>
          <a:p>
            <a:pPr eaLnBrk="1" hangingPunct="1">
              <a:spcBef>
                <a:spcPct val="0"/>
              </a:spcBef>
              <a:buFontTx/>
              <a:buNone/>
            </a:pPr>
            <a:endParaRPr lang="en-US" altLang="en-US" sz="2800">
              <a:solidFill>
                <a:srgbClr val="CC0000"/>
              </a:solidFill>
            </a:endParaRPr>
          </a:p>
          <a:p>
            <a:pPr eaLnBrk="1" hangingPunct="1">
              <a:spcBef>
                <a:spcPct val="0"/>
              </a:spcBef>
              <a:buFontTx/>
              <a:buNone/>
            </a:pPr>
            <a:r>
              <a:rPr lang="en-US" altLang="en-US" sz="2800"/>
              <a:t>Average Temperature of Earth -18</a:t>
            </a:r>
            <a:r>
              <a:rPr lang="en-US" altLang="en-US" sz="2800" baseline="30000"/>
              <a:t>0</a:t>
            </a:r>
            <a:r>
              <a:rPr lang="en-US" altLang="en-US" sz="2800"/>
              <a:t> C</a:t>
            </a:r>
          </a:p>
        </p:txBody>
      </p:sp>
      <p:sp>
        <p:nvSpPr>
          <p:cNvPr id="60422" name="Rectangle 8"/>
          <p:cNvSpPr>
            <a:spLocks noChangeArrowheads="1"/>
          </p:cNvSpPr>
          <p:nvPr/>
        </p:nvSpPr>
        <p:spPr bwMode="auto">
          <a:xfrm>
            <a:off x="533400" y="2689225"/>
            <a:ext cx="792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Setting the two fluxes equal to each other yields </a:t>
            </a:r>
          </a:p>
        </p:txBody>
      </p:sp>
    </p:spTree>
    <p:extLst>
      <p:ext uri="{BB962C8B-B14F-4D97-AF65-F5344CB8AC3E}">
        <p14:creationId xmlns:p14="http://schemas.microsoft.com/office/powerpoint/2010/main" val="19257983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685800"/>
          </a:xfrm>
        </p:spPr>
        <p:txBody>
          <a:bodyPr>
            <a:normAutofit fontScale="90000"/>
          </a:bodyPr>
          <a:lstStyle/>
          <a:p>
            <a:pPr eaLnBrk="1" hangingPunct="1">
              <a:defRPr/>
            </a:pPr>
            <a:r>
              <a:rPr lang="en-US" altLang="en-US" sz="4000" smtClean="0">
                <a:solidFill>
                  <a:srgbClr val="CC0000"/>
                </a:solidFill>
              </a:rPr>
              <a:t>Basic Climate Model</a:t>
            </a:r>
          </a:p>
        </p:txBody>
      </p:sp>
      <p:pic>
        <p:nvPicPr>
          <p:cNvPr id="61443" name="Picture1" descr="0302"/>
          <p:cNvPicPr preferRelativeResize="0">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b="2702"/>
          <a:stretch>
            <a:fillRect/>
          </a:stretch>
        </p:blipFill>
        <p:spPr>
          <a:xfrm>
            <a:off x="152400" y="685800"/>
            <a:ext cx="8686800" cy="4905375"/>
          </a:xfrm>
        </p:spPr>
      </p:pic>
      <p:sp>
        <p:nvSpPr>
          <p:cNvPr id="61444" name="Text Box 5"/>
          <p:cNvSpPr txBox="1">
            <a:spLocks noChangeArrowheads="1"/>
          </p:cNvSpPr>
          <p:nvPr/>
        </p:nvSpPr>
        <p:spPr bwMode="auto">
          <a:xfrm>
            <a:off x="0" y="57150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solidFill>
                  <a:srgbClr val="CC0000"/>
                </a:solidFill>
              </a:rPr>
              <a:t>This model yields an average earth temperature </a:t>
            </a:r>
          </a:p>
          <a:p>
            <a:pPr algn="ctr" eaLnBrk="1" hangingPunct="1">
              <a:spcBef>
                <a:spcPct val="0"/>
              </a:spcBef>
              <a:buFontTx/>
              <a:buNone/>
            </a:pPr>
            <a:r>
              <a:rPr lang="en-US" altLang="en-US" sz="2800">
                <a:solidFill>
                  <a:srgbClr val="CC0000"/>
                </a:solidFill>
              </a:rPr>
              <a:t>of -18</a:t>
            </a:r>
            <a:r>
              <a:rPr lang="en-US" altLang="en-US" sz="2800" baseline="30000">
                <a:solidFill>
                  <a:srgbClr val="CC0000"/>
                </a:solidFill>
              </a:rPr>
              <a:t>0</a:t>
            </a:r>
            <a:r>
              <a:rPr lang="en-US" altLang="en-US" sz="2800">
                <a:solidFill>
                  <a:srgbClr val="CC0000"/>
                </a:solidFill>
              </a:rPr>
              <a:t> C	;    </a:t>
            </a:r>
            <a:r>
              <a:rPr lang="en-US" altLang="en-US" sz="2800">
                <a:solidFill>
                  <a:srgbClr val="333399"/>
                </a:solidFill>
              </a:rPr>
              <a:t>Actual value is 15</a:t>
            </a:r>
            <a:r>
              <a:rPr lang="en-US" altLang="en-US" sz="2800" baseline="30000">
                <a:solidFill>
                  <a:srgbClr val="333399"/>
                </a:solidFill>
              </a:rPr>
              <a:t>0</a:t>
            </a:r>
            <a:r>
              <a:rPr lang="en-US" altLang="en-US" sz="2800">
                <a:solidFill>
                  <a:srgbClr val="333399"/>
                </a:solidFill>
              </a:rPr>
              <a:t> C.</a:t>
            </a:r>
          </a:p>
        </p:txBody>
      </p:sp>
      <p:sp>
        <p:nvSpPr>
          <p:cNvPr id="6144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554C293-EE43-4E0C-8D2F-458EBE4DBA85}" type="slidenum">
              <a:rPr lang="en-US" altLang="en-US" sz="1400" smtClean="0"/>
              <a:pPr eaLnBrk="1" hangingPunct="1">
                <a:spcBef>
                  <a:spcPct val="0"/>
                </a:spcBef>
                <a:buFontTx/>
                <a:buNone/>
              </a:pPr>
              <a:t>66</a:t>
            </a:fld>
            <a:endParaRPr lang="en-US" altLang="en-US" sz="1400" smtClean="0"/>
          </a:p>
        </p:txBody>
      </p:sp>
    </p:spTree>
    <p:extLst>
      <p:ext uri="{BB962C8B-B14F-4D97-AF65-F5344CB8AC3E}">
        <p14:creationId xmlns:p14="http://schemas.microsoft.com/office/powerpoint/2010/main" val="107672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998EF88-FD37-4875-A34B-9480076C2514}" type="slidenum">
              <a:rPr lang="en-US" altLang="en-US" sz="1400" smtClean="0"/>
              <a:pPr eaLnBrk="1" hangingPunct="1">
                <a:spcBef>
                  <a:spcPct val="0"/>
                </a:spcBef>
                <a:buFontTx/>
                <a:buNone/>
              </a:pPr>
              <a:t>7</a:t>
            </a:fld>
            <a:endParaRPr lang="en-US" altLang="en-US" sz="1400" smtClean="0"/>
          </a:p>
        </p:txBody>
      </p:sp>
      <p:pic>
        <p:nvPicPr>
          <p:cNvPr id="44035" name="Picture 2" descr="http://csep10.phys.utk.edu/astr162/lect/light/planckla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371600"/>
            <a:ext cx="883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6"/>
          <p:cNvSpPr>
            <a:spLocks noChangeArrowheads="1"/>
          </p:cNvSpPr>
          <p:nvPr/>
        </p:nvSpPr>
        <p:spPr bwMode="auto">
          <a:xfrm>
            <a:off x="171450" y="152400"/>
            <a:ext cx="8839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a:solidFill>
                  <a:srgbClr val="002060"/>
                </a:solidFill>
              </a:rPr>
              <a:t>The Planck Law can be expressed through the following equation: </a:t>
            </a:r>
            <a:br>
              <a:rPr lang="en-US" altLang="en-US" sz="2800">
                <a:solidFill>
                  <a:srgbClr val="002060"/>
                </a:solidFill>
              </a:rPr>
            </a:br>
            <a:endParaRPr lang="en-US" altLang="en-US" sz="2800"/>
          </a:p>
        </p:txBody>
      </p:sp>
    </p:spTree>
    <p:extLst>
      <p:ext uri="{BB962C8B-B14F-4D97-AF65-F5344CB8AC3E}">
        <p14:creationId xmlns:p14="http://schemas.microsoft.com/office/powerpoint/2010/main" val="275908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597699-3058-4CDA-97FC-5757AFC84208}" type="slidenum">
              <a:rPr lang="en-US" altLang="en-US" sz="1400" smtClean="0"/>
              <a:pPr eaLnBrk="1" hangingPunct="1">
                <a:spcBef>
                  <a:spcPct val="0"/>
                </a:spcBef>
                <a:buFontTx/>
                <a:buNone/>
              </a:pPr>
              <a:t>8</a:t>
            </a:fld>
            <a:endParaRPr lang="en-US" altLang="en-US" sz="1400" smtClean="0"/>
          </a:p>
        </p:txBody>
      </p:sp>
      <p:pic>
        <p:nvPicPr>
          <p:cNvPr id="45059" name="Picture 2" descr="B_\nu(T) = \frac{ 2 h \nu^3}{c^2} \frac{1}{e^\frac{h\nu}{k_\mathrm{B}T} - 1},\text{ or }\,B_\lambda(T) =\frac{2 hc^2}{\lambda^5}\frac{1}{ e^{\frac{hc}{\lambda k_\mathrm{B}T}} - 1}"/>
          <p:cNvPicPr>
            <a:picLocks noChangeAspect="1" noChangeArrowheads="1"/>
          </p:cNvPicPr>
          <p:nvPr/>
        </p:nvPicPr>
        <p:blipFill>
          <a:blip r:embed="rId2">
            <a:extLst>
              <a:ext uri="{28A0092B-C50C-407E-A947-70E740481C1C}">
                <a14:useLocalDpi xmlns:a14="http://schemas.microsoft.com/office/drawing/2010/main" val="0"/>
              </a:ext>
            </a:extLst>
          </a:blip>
          <a:srcRect l="52452"/>
          <a:stretch>
            <a:fillRect/>
          </a:stretch>
        </p:blipFill>
        <p:spPr bwMode="auto">
          <a:xfrm>
            <a:off x="1905000" y="376238"/>
            <a:ext cx="49815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ChangeArrowheads="1"/>
          </p:cNvSpPr>
          <p:nvPr/>
        </p:nvSpPr>
        <p:spPr bwMode="auto">
          <a:xfrm>
            <a:off x="228600" y="1981200"/>
            <a:ext cx="8915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002060"/>
                </a:solidFill>
              </a:rPr>
              <a:t>where </a:t>
            </a:r>
            <a:r>
              <a:rPr lang="en-US" altLang="en-US" sz="2400" i="1">
                <a:solidFill>
                  <a:srgbClr val="002060"/>
                </a:solidFill>
              </a:rPr>
              <a:t>B</a:t>
            </a:r>
            <a:r>
              <a:rPr lang="en-US" altLang="en-US" sz="2400">
                <a:solidFill>
                  <a:srgbClr val="002060"/>
                </a:solidFill>
              </a:rPr>
              <a:t> is the spectral radiance, </a:t>
            </a:r>
            <a:r>
              <a:rPr lang="en-US" altLang="en-US" sz="2400" i="1">
                <a:solidFill>
                  <a:srgbClr val="002060"/>
                </a:solidFill>
              </a:rPr>
              <a:t>T</a:t>
            </a:r>
            <a:r>
              <a:rPr lang="en-US" altLang="en-US" sz="2400">
                <a:solidFill>
                  <a:srgbClr val="002060"/>
                </a:solidFill>
              </a:rPr>
              <a:t> is the absolute temperature of the black body, </a:t>
            </a:r>
            <a:r>
              <a:rPr lang="en-US" altLang="en-US" sz="2400" i="1">
                <a:solidFill>
                  <a:srgbClr val="002060"/>
                </a:solidFill>
              </a:rPr>
              <a:t>k</a:t>
            </a:r>
            <a:r>
              <a:rPr lang="en-US" altLang="en-US" sz="2400" baseline="-25000">
                <a:solidFill>
                  <a:srgbClr val="002060"/>
                </a:solidFill>
              </a:rPr>
              <a:t>B</a:t>
            </a:r>
            <a:r>
              <a:rPr lang="en-US" altLang="en-US" sz="2400">
                <a:solidFill>
                  <a:srgbClr val="002060"/>
                </a:solidFill>
              </a:rPr>
              <a:t> is the Boltzmann constant, </a:t>
            </a:r>
            <a:r>
              <a:rPr lang="en-US" altLang="en-US" sz="2400" i="1">
                <a:solidFill>
                  <a:srgbClr val="002060"/>
                </a:solidFill>
              </a:rPr>
              <a:t>h</a:t>
            </a:r>
            <a:r>
              <a:rPr lang="en-US" altLang="en-US" sz="2400">
                <a:solidFill>
                  <a:srgbClr val="002060"/>
                </a:solidFill>
              </a:rPr>
              <a:t> is the Planck constant, and </a:t>
            </a:r>
            <a:r>
              <a:rPr lang="en-US" altLang="en-US" sz="2400" i="1">
                <a:solidFill>
                  <a:srgbClr val="002060"/>
                </a:solidFill>
              </a:rPr>
              <a:t>c</a:t>
            </a:r>
            <a:r>
              <a:rPr lang="en-US" altLang="en-US" sz="2400">
                <a:solidFill>
                  <a:srgbClr val="002060"/>
                </a:solidFill>
              </a:rPr>
              <a:t> is the speed of light. </a:t>
            </a:r>
          </a:p>
          <a:p>
            <a:pPr eaLnBrk="1" hangingPunct="1">
              <a:spcBef>
                <a:spcPct val="0"/>
              </a:spcBef>
              <a:buFontTx/>
              <a:buNone/>
            </a:pPr>
            <a:r>
              <a:rPr lang="en-US" altLang="en-US" sz="2400">
                <a:solidFill>
                  <a:srgbClr val="002060"/>
                </a:solidFill>
              </a:rPr>
              <a:t>This is not the only way to express the law; expressing it in terms of </a:t>
            </a:r>
            <a:r>
              <a:rPr lang="en-US" altLang="en-US" sz="2400" i="1">
                <a:solidFill>
                  <a:srgbClr val="C00000"/>
                </a:solidFill>
              </a:rPr>
              <a:t>wavenumber  (see slide 20 for definition) </a:t>
            </a:r>
            <a:r>
              <a:rPr lang="en-US" altLang="en-US" sz="2400">
                <a:solidFill>
                  <a:srgbClr val="002060"/>
                </a:solidFill>
              </a:rPr>
              <a:t>rather than frequency or wavelength is also common.</a:t>
            </a:r>
          </a:p>
          <a:p>
            <a:pPr eaLnBrk="1" hangingPunct="1">
              <a:spcBef>
                <a:spcPct val="0"/>
              </a:spcBef>
              <a:buFontTx/>
              <a:buNone/>
            </a:pPr>
            <a:endParaRPr lang="en-US" altLang="en-US" sz="2400">
              <a:solidFill>
                <a:srgbClr val="002060"/>
              </a:solidFill>
            </a:endParaRPr>
          </a:p>
          <a:p>
            <a:pPr eaLnBrk="1" hangingPunct="1">
              <a:spcBef>
                <a:spcPct val="0"/>
              </a:spcBef>
              <a:buFontTx/>
              <a:buNone/>
            </a:pPr>
            <a:r>
              <a:rPr lang="en-US" altLang="en-US" sz="2400">
                <a:solidFill>
                  <a:srgbClr val="002060"/>
                </a:solidFill>
              </a:rPr>
              <a:t>Max Planck developed the law in 1900, originally with only empirically determined constants, and later showed that, expressed as an energy distribution, it is the unique stable distribution for radiation in thermodynamic equilibrium.</a:t>
            </a:r>
          </a:p>
        </p:txBody>
      </p:sp>
      <p:sp>
        <p:nvSpPr>
          <p:cNvPr id="45061" name="TextBox 5"/>
          <p:cNvSpPr txBox="1">
            <a:spLocks noChangeArrowheads="1"/>
          </p:cNvSpPr>
          <p:nvPr/>
        </p:nvSpPr>
        <p:spPr bwMode="auto">
          <a:xfrm>
            <a:off x="381000" y="376238"/>
            <a:ext cx="458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or</a:t>
            </a:r>
          </a:p>
        </p:txBody>
      </p:sp>
    </p:spTree>
    <p:extLst>
      <p:ext uri="{BB962C8B-B14F-4D97-AF65-F5344CB8AC3E}">
        <p14:creationId xmlns:p14="http://schemas.microsoft.com/office/powerpoint/2010/main" val="181110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A58AB44-F172-466F-9399-98F204B22873}" type="slidenum">
              <a:rPr lang="en-US" altLang="en-US" sz="1400" smtClean="0"/>
              <a:pPr eaLnBrk="1" hangingPunct="1">
                <a:spcBef>
                  <a:spcPct val="0"/>
                </a:spcBef>
                <a:buFontTx/>
                <a:buNone/>
              </a:pPr>
              <a:t>9</a:t>
            </a:fld>
            <a:endParaRPr lang="en-US" altLang="en-US" sz="1400" smtClean="0"/>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l="18732" t="24478" r="47302" b="49480"/>
          <a:stretch>
            <a:fillRect/>
          </a:stretch>
        </p:blipFill>
        <p:spPr bwMode="auto">
          <a:xfrm>
            <a:off x="438150" y="762000"/>
            <a:ext cx="855345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Rectangle 4"/>
          <p:cNvSpPr>
            <a:spLocks noChangeArrowheads="1"/>
          </p:cNvSpPr>
          <p:nvPr/>
        </p:nvSpPr>
        <p:spPr bwMode="auto">
          <a:xfrm>
            <a:off x="152400" y="153988"/>
            <a:ext cx="8575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solidFill>
                  <a:srgbClr val="C00000"/>
                </a:solidFill>
              </a:rPr>
              <a:t>Planck's law expressed in terms of different spectral variables</a:t>
            </a:r>
          </a:p>
        </p:txBody>
      </p:sp>
    </p:spTree>
    <p:extLst>
      <p:ext uri="{BB962C8B-B14F-4D97-AF65-F5344CB8AC3E}">
        <p14:creationId xmlns:p14="http://schemas.microsoft.com/office/powerpoint/2010/main" val="16376696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3175</Words>
  <Application>Microsoft Office PowerPoint</Application>
  <PresentationFormat>On-screen Show (4:3)</PresentationFormat>
  <Paragraphs>390</Paragraphs>
  <Slides>66</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Paint Shop Pro Image</vt:lpstr>
      <vt:lpstr>PowerPoint Presentation</vt:lpstr>
      <vt:lpstr>PowerPoint Presentation</vt:lpstr>
      <vt:lpstr>PowerPoint Presentation</vt:lpstr>
      <vt:lpstr>PowerPoint Presentation</vt:lpstr>
      <vt:lpstr>Radiation Laws</vt:lpstr>
      <vt:lpstr>Planck Radiation Law </vt:lpstr>
      <vt:lpstr>PowerPoint Presentation</vt:lpstr>
      <vt:lpstr>PowerPoint Presentation</vt:lpstr>
      <vt:lpstr>PowerPoint Presentation</vt:lpstr>
      <vt:lpstr>The Wien and Stefan-Boltzmann Laws </vt:lpstr>
      <vt:lpstr>PowerPoint Presentation</vt:lpstr>
      <vt:lpstr>PowerPoint Presentation</vt:lpstr>
      <vt:lpstr>PowerPoint Presentation</vt:lpstr>
      <vt:lpstr>PowerPoint Presentation</vt:lpstr>
      <vt:lpstr>PowerPoint Presentation</vt:lpstr>
      <vt:lpstr>PowerPoint Presentation</vt:lpstr>
      <vt:lpstr>a) The Planck function, or blackbody radiation curve; (b) Wien’s law; (c) the Stefan–Boltzmann law</vt:lpstr>
      <vt:lpstr> Assumptions for formulating a simple radiation balance climate model: SW and LW fluxes balance each other </vt:lpstr>
      <vt:lpstr>SIMPLE GLOBAL RADIATIVE EQUILIBRIUM MODEL</vt:lpstr>
      <vt:lpstr>PowerPoint Presentation</vt:lpstr>
      <vt:lpstr>PowerPoint Presentation</vt:lpstr>
      <vt:lpstr>PowerPoint Presentation</vt:lpstr>
      <vt:lpstr>PowerPoint Presentation</vt:lpstr>
      <vt:lpstr>Basic Climate Model</vt:lpstr>
      <vt:lpstr>PowerPoint Presentation</vt:lpstr>
      <vt:lpstr>PowerPoint Presentation</vt:lpstr>
      <vt:lpstr>PowerPoint Presentation</vt:lpstr>
      <vt:lpstr> </vt:lpstr>
      <vt:lpstr>PowerPoint Presentation</vt:lpstr>
      <vt:lpstr>“The Greenhouse Effect”</vt:lpstr>
      <vt:lpstr>PowerPoint Presentation</vt:lpstr>
      <vt:lpstr>nnual global temperature change (thin light red) with 11 year moving average of temperature (thick dark red). Temperature from NASA GISS. Annual Total Solar Irradiance (thin light blue) with 11 year moving average of TSI (thick dark blue). TSI from 1880 to 1978 from Krivova et al 2007 (data). TSI from 1979 to 2009 from PMOD (see the PMOD index page for data updates). </vt:lpstr>
      <vt:lpstr>PowerPoint Presentation</vt:lpstr>
      <vt:lpstr>PowerPoint Presentation</vt:lpstr>
      <vt:lpstr> Will explain how to derive each term in equation: E=Ioncosθz/r2 </vt:lpstr>
      <vt:lpstr>Reference Unit of Energy from the Sun</vt:lpstr>
      <vt:lpstr>PowerPoint Presentation</vt:lpstr>
      <vt:lpstr>The next step is to understand how to compute the angle z   </vt:lpstr>
      <vt:lpstr> The amount of solar energy received at the surface depends on how high in the sky the sun is (not what is the local time). This is determined buy the “Solar Time”. Will explain the differences:</vt:lpstr>
      <vt:lpstr>PowerPoint Presentation</vt:lpstr>
      <vt:lpstr>PowerPoint Presentation</vt:lpstr>
      <vt:lpstr>PowerPoint Presentation</vt:lpstr>
      <vt:lpstr> Declination </vt:lpstr>
      <vt:lpstr>PowerPoint Presentation</vt:lpstr>
      <vt:lpstr>How to compute the solar zenith angle</vt:lpstr>
      <vt:lpstr>PowerPoint Presentation</vt:lpstr>
      <vt:lpstr>How to compute the solar zenith angle</vt:lpstr>
      <vt:lpstr>Reference Unit of Energy from the Sun</vt:lpstr>
      <vt:lpstr>PowerPoint Presentation</vt:lpstr>
      <vt:lpstr> Will explain how to derive each term in equation: E=Ioncosθz/r2 </vt:lpstr>
      <vt:lpstr>PowerPoint Presentation</vt:lpstr>
      <vt:lpstr>The next step is to understand how to compute the angle z   </vt:lpstr>
      <vt:lpstr> The amount of solar energy received at the surface depends on how high in the sky the sun is (not what is the local time). This is determined buy the “Solar Time”. Will explain the differences:</vt:lpstr>
      <vt:lpstr>PowerPoint Presentation</vt:lpstr>
      <vt:lpstr>PowerPoint Presentation</vt:lpstr>
      <vt:lpstr>PowerPoint Presentation</vt:lpstr>
      <vt:lpstr> Declination </vt:lpstr>
      <vt:lpstr>PowerPoint Presentation</vt:lpstr>
      <vt:lpstr>How to compute the solar zenith angle</vt:lpstr>
      <vt:lpstr> Assumptions for formulating a simple radiation balance climate model: SW and LW fluxes balance each other </vt:lpstr>
      <vt:lpstr>SIMPLE GLOBAL RADIATIVE EQUILIBRIUM MODEL</vt:lpstr>
      <vt:lpstr>PowerPoint Presentation</vt:lpstr>
      <vt:lpstr>PowerPoint Presentation</vt:lpstr>
      <vt:lpstr>PowerPoint Presentation</vt:lpstr>
      <vt:lpstr>PowerPoint Presentation</vt:lpstr>
      <vt:lpstr>Basic Climate Model</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6</cp:revision>
  <dcterms:created xsi:type="dcterms:W3CDTF">2013-09-15T20:25:49Z</dcterms:created>
  <dcterms:modified xsi:type="dcterms:W3CDTF">2014-09-16T17:53:59Z</dcterms:modified>
</cp:coreProperties>
</file>