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5DA644-C57F-49B9-A44C-306E72F1E2AD}" type="datetimeFigureOut">
              <a:rPr lang="en-US" smtClean="0"/>
              <a:t>9/10/2013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BA24B-BF56-460C-8E81-40DC2439A2A8}" type="slidenum">
              <a:rPr lang="en-US" smtClean="0"/>
              <a:t>‹#›</a:t>
            </a:fld>
            <a:endParaRPr lang="en-US"/>
          </a:p>
        </p:txBody>
      </p:sp>
    </p:spTree>
    <p:extLst>
      <p:ext uri="{BB962C8B-B14F-4D97-AF65-F5344CB8AC3E}">
        <p14:creationId xmlns:p14="http://schemas.microsoft.com/office/powerpoint/2010/main" val="133483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2C31886-E50D-4E69-92A9-E9C24C5A62FE}" type="slidenum">
              <a:rPr lang="en-US" smtClean="0"/>
              <a:pPr/>
              <a:t>3</a:t>
            </a:fld>
            <a:endParaRPr lang="en-US" smtClean="0"/>
          </a:p>
        </p:txBody>
      </p:sp>
      <p:sp>
        <p:nvSpPr>
          <p:cNvPr id="63491" name="Rectangle 2"/>
          <p:cNvSpPr>
            <a:spLocks noGrp="1" noRot="1" noChangeAspect="1" noChangeArrowheads="1" noTextEdit="1"/>
          </p:cNvSpPr>
          <p:nvPr>
            <p:ph type="sldImg"/>
          </p:nvPr>
        </p:nvSpPr>
        <p:spPr>
          <a:xfrm>
            <a:off x="1143000" y="687388"/>
            <a:ext cx="4572000" cy="3429000"/>
          </a:xfrm>
          <a:ln/>
        </p:spPr>
      </p:sp>
      <p:sp>
        <p:nvSpPr>
          <p:cNvPr id="63492" name="Rectangle 3"/>
          <p:cNvSpPr>
            <a:spLocks noGrp="1" noChangeArrowheads="1"/>
          </p:cNvSpPr>
          <p:nvPr>
            <p:ph type="body" idx="1"/>
          </p:nvPr>
        </p:nvSpPr>
        <p:spPr>
          <a:xfrm>
            <a:off x="912813" y="4343400"/>
            <a:ext cx="5032375" cy="4113213"/>
          </a:xfrm>
          <a:noFill/>
          <a:ln/>
        </p:spPr>
        <p:txBody>
          <a:bodyPr lIns="91426" tIns="45714" rIns="91426" bIns="45714"/>
          <a:lstStyle/>
          <a:p>
            <a:endParaRPr lang="el-GR" smtClean="0">
              <a:solidFill>
                <a:srgbClr val="000000"/>
              </a:solidFill>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8269FA6-FCDF-4222-8ADA-621DECFD6A0E}" type="slidenum">
              <a:rPr lang="en-US" smtClean="0"/>
              <a:pPr/>
              <a:t>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2C867A5-4227-490B-8B53-501C027F8C59}" type="slidenum">
              <a:rPr lang="en-US" smtClean="0"/>
              <a:pPr/>
              <a:t>6</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fld id="{1296519A-9986-4264-AEAE-706A4E5068EF}" type="slidenum">
              <a:rPr lang="en-US" smtClean="0"/>
              <a:pPr eaLnBrk="1" hangingPunct="1"/>
              <a:t>22</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fld id="{1266011C-D0CB-49C9-ADE5-D55803B18686}" type="slidenum">
              <a:rPr lang="en-US" smtClean="0">
                <a:ea typeface="MS PGothic" pitchFamily="34" charset="-128"/>
              </a:rPr>
              <a:pPr eaLnBrk="1" hangingPunct="1"/>
              <a:t>24</a:t>
            </a:fld>
            <a:endParaRPr lang="en-US"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EDCDFC-CFF9-4589-8AA7-69241EF20863}"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5D868-E716-412F-8821-171CC287599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DCDFC-CFF9-4589-8AA7-69241EF20863}"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5D868-E716-412F-8821-171CC28759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DCDFC-CFF9-4589-8AA7-69241EF20863}"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5D868-E716-412F-8821-171CC28759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DCDFC-CFF9-4589-8AA7-69241EF20863}"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5D868-E716-412F-8821-171CC28759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DCDFC-CFF9-4589-8AA7-69241EF20863}"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5D868-E716-412F-8821-171CC28759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EDCDFC-CFF9-4589-8AA7-69241EF20863}" type="datetimeFigureOut">
              <a:rPr lang="en-US" smtClean="0"/>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5D868-E716-412F-8821-171CC28759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EDCDFC-CFF9-4589-8AA7-69241EF20863}" type="datetimeFigureOut">
              <a:rPr lang="en-US" smtClean="0"/>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55D868-E716-412F-8821-171CC28759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DCDFC-CFF9-4589-8AA7-69241EF20863}" type="datetimeFigureOut">
              <a:rPr lang="en-US" smtClean="0"/>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5D868-E716-412F-8821-171CC28759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DCDFC-CFF9-4589-8AA7-69241EF20863}" type="datetimeFigureOut">
              <a:rPr lang="en-US" smtClean="0"/>
              <a:t>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55D868-E716-412F-8821-171CC28759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DCDFC-CFF9-4589-8AA7-69241EF20863}" type="datetimeFigureOut">
              <a:rPr lang="en-US" smtClean="0"/>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5D868-E716-412F-8821-171CC28759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DCDFC-CFF9-4589-8AA7-69241EF20863}" type="datetimeFigureOut">
              <a:rPr lang="en-US" smtClean="0"/>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5D868-E716-412F-8821-171CC28759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DCDFC-CFF9-4589-8AA7-69241EF20863}" type="datetimeFigureOut">
              <a:rPr lang="en-US" smtClean="0"/>
              <a:t>9/10/2013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5D868-E716-412F-8821-171CC28759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windows2universe.org/earth/Atmosphere/temperature.html" TargetMode="External"/><Relationship Id="rId13" Type="http://schemas.openxmlformats.org/officeDocument/2006/relationships/hyperlink" Target="http://www.windows2universe.org/earth_science/images/polar_strato_clouds_1_image.html" TargetMode="External"/><Relationship Id="rId3" Type="http://schemas.openxmlformats.org/officeDocument/2006/relationships/hyperlink" Target="http://www.windows2universe.org/physical_science/chemistry/oxygen_molecular.html" TargetMode="External"/><Relationship Id="rId7" Type="http://schemas.openxmlformats.org/officeDocument/2006/relationships/hyperlink" Target="http://www.windows2universe.org/earth/Atmosphere/troposphere_temperature.html" TargetMode="External"/><Relationship Id="rId12" Type="http://schemas.openxmlformats.org/officeDocument/2006/relationships/hyperlink" Target="http://www.windows2universe.org/earth/Atmosphere/cloud.html" TargetMode="External"/><Relationship Id="rId2" Type="http://schemas.openxmlformats.org/officeDocument/2006/relationships/hyperlink" Target="http://www.windows2universe.org/earth/Atmosphere/ozone_overview.html" TargetMode="External"/><Relationship Id="rId1" Type="http://schemas.openxmlformats.org/officeDocument/2006/relationships/slideLayout" Target="../slideLayouts/slideLayout7.xml"/><Relationship Id="rId6" Type="http://schemas.openxmlformats.org/officeDocument/2006/relationships/hyperlink" Target="http://www.windows2universe.org/earth/Atmosphere/stratosphere_temperature.html" TargetMode="External"/><Relationship Id="rId11" Type="http://schemas.openxmlformats.org/officeDocument/2006/relationships/hyperlink" Target="http://www.windows2universe.org/earth/Water/overview.html" TargetMode="External"/><Relationship Id="rId5" Type="http://schemas.openxmlformats.org/officeDocument/2006/relationships/hyperlink" Target="http://www.windows2universe.org/physical_science/magnetism/em_ultraviolet.html" TargetMode="External"/><Relationship Id="rId10" Type="http://schemas.openxmlformats.org/officeDocument/2006/relationships/hyperlink" Target="http://www.windows2universe.org/physical_science/physics/mechanics/Turbulence.html" TargetMode="External"/><Relationship Id="rId4" Type="http://schemas.openxmlformats.org/officeDocument/2006/relationships/hyperlink" Target="http://www.windows2universe.org/earth/Atmosphere/ozone_strato.html" TargetMode="External"/><Relationship Id="rId9" Type="http://schemas.openxmlformats.org/officeDocument/2006/relationships/hyperlink" Target="http://www.windows2universe.org/earth/Atmosphere/tornado/stability.html" TargetMode="External"/><Relationship Id="rId14" Type="http://schemas.openxmlformats.org/officeDocument/2006/relationships/hyperlink" Target="http://www.windows2universe.org/headline_universe/olpa/ozone_hole_large_jpg_image.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windows2universe.org/earth/Atmosphere/troposphere.html" TargetMode="External"/><Relationship Id="rId3" Type="http://schemas.openxmlformats.org/officeDocument/2006/relationships/hyperlink" Target="http://www.windows2universe.org/earth/interior/eruptions.html" TargetMode="External"/><Relationship Id="rId7" Type="http://schemas.openxmlformats.org/officeDocument/2006/relationships/hyperlink" Target="http://www.windows2universe.org/earth/climate/cli_controls.html" TargetMode="External"/><Relationship Id="rId2" Type="http://schemas.openxmlformats.org/officeDocument/2006/relationships/hyperlink" Target="http://www.windows2universe.org/earth/images/ozone_strato_big_gif_image.html" TargetMode="External"/><Relationship Id="rId1" Type="http://schemas.openxmlformats.org/officeDocument/2006/relationships/slideLayout" Target="../slideLayouts/slideLayout7.xml"/><Relationship Id="rId6" Type="http://schemas.openxmlformats.org/officeDocument/2006/relationships/hyperlink" Target="http://www.windows2universe.org/earth/climate/cli_aerosols.html" TargetMode="External"/><Relationship Id="rId5" Type="http://schemas.openxmlformats.org/officeDocument/2006/relationships/hyperlink" Target="http://www.windows2universe.org/earth/Atmosphere/particulates.html" TargetMode="External"/><Relationship Id="rId4" Type="http://schemas.openxmlformats.org/officeDocument/2006/relationships/hyperlink" Target="http://www.windows2universe.org/our_solar_system/meteors/meteors.html" TargetMode="External"/><Relationship Id="rId9" Type="http://schemas.openxmlformats.org/officeDocument/2006/relationships/hyperlink" Target="http://www.windows2universe.org/earth/Atmosphere/mesosphere.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1/18/Atmosphere_with_Ionosphere.sv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ww.windows2universe.org/cool_stuff/Exploratour_1i.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upload.wikimedia.org/wikipedia/commons/7/7e/Ionosphere_Layers_en.sv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windows2universe.org/earth/Atmosphere/images/atmos_layers_big_gif_image.htm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www.windows2universe.org/geography/latitude_longitude.html" TargetMode="External"/><Relationship Id="rId3" Type="http://schemas.openxmlformats.org/officeDocument/2006/relationships/image" Target="../media/image4.jpeg"/><Relationship Id="rId7" Type="http://schemas.openxmlformats.org/officeDocument/2006/relationships/hyperlink" Target="http://www.windows2universe.org/earth/Atmosphere/mesosphere.html" TargetMode="External"/><Relationship Id="rId2" Type="http://schemas.openxmlformats.org/officeDocument/2006/relationships/hyperlink" Target="http://www.windows2universe.org/earth/Atmosphere/images/stratosphere_diagram_big_jpg_image.html" TargetMode="External"/><Relationship Id="rId1" Type="http://schemas.openxmlformats.org/officeDocument/2006/relationships/slideLayout" Target="../slideLayouts/slideLayout7.xml"/><Relationship Id="rId6" Type="http://schemas.openxmlformats.org/officeDocument/2006/relationships/hyperlink" Target="http://www.windows2universe.org/earth/Atmosphere/troposphere.html" TargetMode="External"/><Relationship Id="rId5" Type="http://schemas.openxmlformats.org/officeDocument/2006/relationships/hyperlink" Target="http://www.windows2universe.org/earth/Atmosphere/overview.html" TargetMode="External"/><Relationship Id="rId10" Type="http://schemas.openxmlformats.org/officeDocument/2006/relationships/hyperlink" Target="http://www.windows2universe.org/earth/polar/polar_geog.html" TargetMode="External"/><Relationship Id="rId4" Type="http://schemas.openxmlformats.org/officeDocument/2006/relationships/hyperlink" Target="http://www.windows2universe.org/earth/Atmosphere/layers.html" TargetMode="External"/><Relationship Id="rId9" Type="http://schemas.openxmlformats.org/officeDocument/2006/relationships/hyperlink" Target="http://www.windows2universe.org/the_universe/uts/seasons1.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6F9761-48CA-4C16-ADEB-374F2F3EBA8D}" type="slidenum">
              <a:rPr lang="en-US" smtClean="0"/>
              <a:pPr eaLnBrk="1" hangingPunct="1"/>
              <a:t>10</a:t>
            </a:fld>
            <a:endParaRPr lang="en-US" smtClean="0"/>
          </a:p>
        </p:txBody>
      </p:sp>
      <p:sp>
        <p:nvSpPr>
          <p:cNvPr id="57347" name="Rectangle 2"/>
          <p:cNvSpPr>
            <a:spLocks noChangeArrowheads="1"/>
          </p:cNvSpPr>
          <p:nvPr/>
        </p:nvSpPr>
        <p:spPr bwMode="auto">
          <a:xfrm>
            <a:off x="862013" y="152400"/>
            <a:ext cx="7391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r>
              <a:rPr lang="en-US">
                <a:hlinkClick r:id="rId2" action="ppaction://hlinkfile"/>
              </a:rPr>
              <a:t>Ozone</a:t>
            </a:r>
            <a:r>
              <a:rPr lang="en-US"/>
              <a:t>, an unusual type of </a:t>
            </a:r>
            <a:r>
              <a:rPr lang="en-US">
                <a:hlinkClick r:id="rId3" action="ppaction://hlinkfile"/>
              </a:rPr>
              <a:t>oxygen</a:t>
            </a:r>
            <a:r>
              <a:rPr lang="en-US"/>
              <a:t> molecule that is </a:t>
            </a:r>
            <a:r>
              <a:rPr lang="en-US">
                <a:hlinkClick r:id="rId4" action="ppaction://hlinkfile"/>
              </a:rPr>
              <a:t>relatively abundant in the stratosphere</a:t>
            </a:r>
            <a:r>
              <a:rPr lang="en-US"/>
              <a:t>, heats this layer as it absorbs energy from incoming </a:t>
            </a:r>
            <a:r>
              <a:rPr lang="en-US">
                <a:hlinkClick r:id="rId5" action="ppaction://hlinkfile"/>
              </a:rPr>
              <a:t>ultraviolet radiation</a:t>
            </a:r>
            <a:r>
              <a:rPr lang="en-US"/>
              <a:t> from the Sun. </a:t>
            </a:r>
            <a:r>
              <a:rPr lang="en-US">
                <a:hlinkClick r:id="rId6" action="ppaction://hlinkfile"/>
              </a:rPr>
              <a:t>Temperatures rise as one moves upward through the stratosphere</a:t>
            </a:r>
            <a:r>
              <a:rPr lang="en-US"/>
              <a:t>. This is exactly the opposite of the </a:t>
            </a:r>
            <a:r>
              <a:rPr lang="en-US">
                <a:hlinkClick r:id="rId7" action="ppaction://hlinkfile"/>
              </a:rPr>
              <a:t>behavior in the troposphere</a:t>
            </a:r>
            <a:r>
              <a:rPr lang="en-US"/>
              <a:t> in which we live, where </a:t>
            </a:r>
            <a:r>
              <a:rPr lang="en-US">
                <a:hlinkClick r:id="rId8" action="ppaction://hlinkfile"/>
              </a:rPr>
              <a:t>temperatures</a:t>
            </a:r>
            <a:r>
              <a:rPr lang="en-US"/>
              <a:t> drop with increasing altitude. Because of this temperature stratification, there is little convection and mixing in the stratosphere, so the layers of air there are quite </a:t>
            </a:r>
            <a:r>
              <a:rPr lang="en-US">
                <a:hlinkClick r:id="rId9" action="ppaction://hlinkfile"/>
              </a:rPr>
              <a:t>stable</a:t>
            </a:r>
            <a:r>
              <a:rPr lang="en-US"/>
              <a:t>. Commercial jet aircraft fly in the lower stratosphere to avoid the </a:t>
            </a:r>
            <a:r>
              <a:rPr lang="en-US">
                <a:hlinkClick r:id="rId10" action="ppaction://hlinkfile"/>
              </a:rPr>
              <a:t>turbulence</a:t>
            </a:r>
            <a:r>
              <a:rPr lang="en-US"/>
              <a:t> which is common in the troposphere below.</a:t>
            </a:r>
          </a:p>
          <a:p>
            <a:r>
              <a:rPr lang="en-US"/>
              <a:t>The stratosphere is very dry; air there contains little </a:t>
            </a:r>
            <a:r>
              <a:rPr lang="en-US">
                <a:hlinkClick r:id="rId11" action="ppaction://hlinkfile"/>
              </a:rPr>
              <a:t>water</a:t>
            </a:r>
            <a:r>
              <a:rPr lang="en-US"/>
              <a:t> vapor. Because of this, few </a:t>
            </a:r>
            <a:r>
              <a:rPr lang="en-US">
                <a:hlinkClick r:id="rId12" action="ppaction://hlinkfile"/>
              </a:rPr>
              <a:t>clouds</a:t>
            </a:r>
            <a:r>
              <a:rPr lang="en-US"/>
              <a:t> are found in this layer; almost all clouds occur in the lower, more humid troposphere. </a:t>
            </a:r>
            <a:r>
              <a:rPr lang="en-US">
                <a:hlinkClick r:id="rId13" action="ppaction://hlinkfile"/>
              </a:rPr>
              <a:t>Polar stratospheric clouds</a:t>
            </a:r>
            <a:r>
              <a:rPr lang="en-US"/>
              <a:t> (PSCs) are the exception. PSCs appear in the lower stratosphere near the poles in winter. They are found at altitudes of 15 to 25 km (9.3 to 15.5 miles) and form only when temperatures at those heights dip below -78° C. They appear to help cause the formation of the infamous </a:t>
            </a:r>
            <a:r>
              <a:rPr lang="en-US">
                <a:hlinkClick r:id="rId14" action="ppaction://hlinkfile"/>
              </a:rPr>
              <a:t>holes in the ozone layer</a:t>
            </a:r>
            <a:r>
              <a:rPr lang="en-US"/>
              <a:t> by "encouraging" certain chemical reactions that destroy ozone. PSCs are also called nacreous clouds.</a:t>
            </a:r>
          </a:p>
        </p:txBody>
      </p:sp>
    </p:spTree>
    <p:extLst>
      <p:ext uri="{BB962C8B-B14F-4D97-AF65-F5344CB8AC3E}">
        <p14:creationId xmlns:p14="http://schemas.microsoft.com/office/powerpoint/2010/main" val="45841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32D07C7-8551-4C2D-B5A4-37D73A5037AB}" type="slidenum">
              <a:rPr lang="en-US" smtClean="0"/>
              <a:pPr eaLnBrk="1" hangingPunct="1"/>
              <a:t>11</a:t>
            </a:fld>
            <a:endParaRPr lang="en-US" smtClean="0"/>
          </a:p>
        </p:txBody>
      </p:sp>
      <p:sp>
        <p:nvSpPr>
          <p:cNvPr id="58371" name="Rectangle 2"/>
          <p:cNvSpPr>
            <a:spLocks noChangeArrowheads="1"/>
          </p:cNvSpPr>
          <p:nvPr/>
        </p:nvSpPr>
        <p:spPr bwMode="auto">
          <a:xfrm>
            <a:off x="838200" y="381000"/>
            <a:ext cx="7772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Air is roughly a thousand times thinner at the top of the stratosphere than it is at sea level. Because of this, jet aircraft and weather balloons reach their maximum operational altitudes within the stratosphere.</a:t>
            </a:r>
          </a:p>
          <a:p>
            <a:r>
              <a:rPr lang="en-US"/>
              <a:t>Due to the lack of vertical convection in the stratosphere, materials that get into the stratosphere can stay there for long times. Such is the case for the ozone-destroying chemicals called CFCs (</a:t>
            </a:r>
            <a:r>
              <a:rPr lang="en-US">
                <a:hlinkClick r:id="rId2" action="ppaction://hlinkfile"/>
              </a:rPr>
              <a:t>chlorofluorocarbons</a:t>
            </a:r>
            <a:r>
              <a:rPr lang="en-US"/>
              <a:t>). Large </a:t>
            </a:r>
            <a:r>
              <a:rPr lang="en-US">
                <a:hlinkClick r:id="rId3" action="ppaction://hlinkfile"/>
              </a:rPr>
              <a:t>volcanic eruptions</a:t>
            </a:r>
            <a:r>
              <a:rPr lang="en-US"/>
              <a:t> and major </a:t>
            </a:r>
            <a:r>
              <a:rPr lang="en-US">
                <a:hlinkClick r:id="rId4" action="ppaction://hlinkfile"/>
              </a:rPr>
              <a:t>meteorite</a:t>
            </a:r>
            <a:r>
              <a:rPr lang="en-US"/>
              <a:t> impacts can fling </a:t>
            </a:r>
            <a:r>
              <a:rPr lang="en-US">
                <a:hlinkClick r:id="rId5" action="ppaction://hlinkfile"/>
              </a:rPr>
              <a:t>aerosol particles</a:t>
            </a:r>
            <a:r>
              <a:rPr lang="en-US"/>
              <a:t> up into the stratosphere where they may linger for months or years, sometimes </a:t>
            </a:r>
            <a:r>
              <a:rPr lang="en-US">
                <a:hlinkClick r:id="rId6" action="ppaction://hlinkfile"/>
              </a:rPr>
              <a:t>altering</a:t>
            </a:r>
            <a:r>
              <a:rPr lang="en-US"/>
              <a:t> Earth's </a:t>
            </a:r>
            <a:r>
              <a:rPr lang="en-US">
                <a:hlinkClick r:id="rId7" action="ppaction://hlinkfile"/>
              </a:rPr>
              <a:t>global climate</a:t>
            </a:r>
            <a:r>
              <a:rPr lang="en-US"/>
              <a:t>. Rocket launches inject exhaust gases into the stratosphere, producing uncertain consequences.</a:t>
            </a:r>
          </a:p>
          <a:p>
            <a:r>
              <a:rPr lang="en-US"/>
              <a:t>Various types of waves and tides in the atmosphere influence the stratosphere. Some of these waves and tides carry energy from the </a:t>
            </a:r>
            <a:r>
              <a:rPr lang="en-US">
                <a:hlinkClick r:id="rId8" action="ppaction://hlinkfile"/>
              </a:rPr>
              <a:t>troposphere</a:t>
            </a:r>
            <a:r>
              <a:rPr lang="en-US"/>
              <a:t> upward into the stratosphere; others convey energy from the stratosphere up into the </a:t>
            </a:r>
            <a:r>
              <a:rPr lang="en-US">
                <a:hlinkClick r:id="rId9" action="ppaction://hlinkfile"/>
              </a:rPr>
              <a:t>mesosphere</a:t>
            </a:r>
            <a:r>
              <a:rPr lang="en-US"/>
              <a:t>. The waves and tides influence the flows of air in the stratosphere and can also cause regional heating of this layer of the atmosphere. </a:t>
            </a:r>
          </a:p>
          <a:p>
            <a:r>
              <a:rPr lang="en-US"/>
              <a:t>A rare type of electrical discharge, somewhat akin to lightning, occurs in the stratosphere. These "blue jets" appear above thunderstorms, and extend from the bottom of the stratosphere up to altitudes of 40 or 50 km (25 to 31 miles).</a:t>
            </a:r>
          </a:p>
        </p:txBody>
      </p:sp>
    </p:spTree>
    <p:extLst>
      <p:ext uri="{BB962C8B-B14F-4D97-AF65-F5344CB8AC3E}">
        <p14:creationId xmlns:p14="http://schemas.microsoft.com/office/powerpoint/2010/main" val="82688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A1582A-E0D3-46F0-9CB3-91E982E5948E}" type="slidenum">
              <a:rPr lang="en-US" smtClean="0"/>
              <a:pPr>
                <a:defRPr/>
              </a:pPr>
              <a:t>12</a:t>
            </a:fld>
            <a:endParaRPr lang="en-US"/>
          </a:p>
        </p:txBody>
      </p:sp>
      <p:sp>
        <p:nvSpPr>
          <p:cNvPr id="3" name="Rectangle 2"/>
          <p:cNvSpPr/>
          <p:nvPr/>
        </p:nvSpPr>
        <p:spPr>
          <a:xfrm>
            <a:off x="2286000" y="889844"/>
            <a:ext cx="4572000" cy="5078313"/>
          </a:xfrm>
          <a:prstGeom prst="rect">
            <a:avLst/>
          </a:prstGeom>
        </p:spPr>
        <p:txBody>
          <a:bodyPr>
            <a:spAutoFit/>
          </a:bodyPr>
          <a:lstStyle/>
          <a:p>
            <a:r>
              <a:rPr lang="en-US" dirty="0"/>
              <a:t>Origins of the Atmosphere</a:t>
            </a:r>
          </a:p>
          <a:p>
            <a:r>
              <a:rPr lang="en-US" dirty="0"/>
              <a:t>􀂉 When the Earth was formed 4.6 billion years ago, Earth’s atmosphere</a:t>
            </a:r>
          </a:p>
          <a:p>
            <a:r>
              <a:rPr lang="en-US" dirty="0"/>
              <a:t>was probably mostly hydrogen (H) and helium (He) plus hydrogen</a:t>
            </a:r>
          </a:p>
          <a:p>
            <a:r>
              <a:rPr lang="en-US" dirty="0"/>
              <a:t>compounds, such as methane (CH4) and ammonia (NH3).</a:t>
            </a:r>
          </a:p>
          <a:p>
            <a:r>
              <a:rPr lang="en-US" dirty="0"/>
              <a:t>􀃎 Those gases eventually escaped to the space.</a:t>
            </a:r>
          </a:p>
          <a:p>
            <a:r>
              <a:rPr lang="en-US" dirty="0"/>
              <a:t>􀂉 The release of gases from rock through volcanic eruption (so-called</a:t>
            </a:r>
          </a:p>
          <a:p>
            <a:r>
              <a:rPr lang="en-US" b="1" dirty="0"/>
              <a:t>outgassing</a:t>
            </a:r>
            <a:r>
              <a:rPr lang="en-US" dirty="0"/>
              <a:t>) was the principal source of atmospheric gases.</a:t>
            </a:r>
          </a:p>
          <a:p>
            <a:r>
              <a:rPr lang="en-US" dirty="0"/>
              <a:t>􀃎 The primeval atmosphere produced by the outgassing was mostly</a:t>
            </a:r>
          </a:p>
          <a:p>
            <a:r>
              <a:rPr lang="en-US" dirty="0"/>
              <a:t>water vapor (</a:t>
            </a:r>
            <a:r>
              <a:rPr lang="en-US" b="1" dirty="0"/>
              <a:t>H2O</a:t>
            </a:r>
            <a:r>
              <a:rPr lang="en-US" dirty="0"/>
              <a:t>), with some Nitrogen (</a:t>
            </a:r>
            <a:r>
              <a:rPr lang="en-US" b="1" dirty="0"/>
              <a:t>N2</a:t>
            </a:r>
            <a:r>
              <a:rPr lang="en-US" dirty="0"/>
              <a:t>) and Carbon dioxide</a:t>
            </a:r>
          </a:p>
          <a:p>
            <a:r>
              <a:rPr lang="en-US" dirty="0"/>
              <a:t>(</a:t>
            </a:r>
            <a:r>
              <a:rPr lang="en-US" b="1" dirty="0"/>
              <a:t>CO2</a:t>
            </a:r>
            <a:r>
              <a:rPr lang="en-US" dirty="0"/>
              <a:t>), and trace amounts of other gases.</a:t>
            </a:r>
          </a:p>
        </p:txBody>
      </p:sp>
    </p:spTree>
    <p:extLst>
      <p:ext uri="{BB962C8B-B14F-4D97-AF65-F5344CB8AC3E}">
        <p14:creationId xmlns:p14="http://schemas.microsoft.com/office/powerpoint/2010/main" val="53898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A1582A-E0D3-46F0-9CB3-91E982E5948E}" type="slidenum">
              <a:rPr lang="en-US" smtClean="0"/>
              <a:pPr>
                <a:defRPr/>
              </a:pPr>
              <a:t>13</a:t>
            </a:fld>
            <a:endParaRPr lang="en-US"/>
          </a:p>
        </p:txBody>
      </p:sp>
      <p:sp>
        <p:nvSpPr>
          <p:cNvPr id="3" name="Rectangle 2"/>
          <p:cNvSpPr/>
          <p:nvPr/>
        </p:nvSpPr>
        <p:spPr>
          <a:xfrm>
            <a:off x="4114800" y="1720840"/>
            <a:ext cx="4572000" cy="3416320"/>
          </a:xfrm>
          <a:prstGeom prst="rect">
            <a:avLst/>
          </a:prstGeom>
        </p:spPr>
        <p:txBody>
          <a:bodyPr>
            <a:spAutoFit/>
          </a:bodyPr>
          <a:lstStyle/>
          <a:p>
            <a:r>
              <a:rPr lang="en-US" dirty="0"/>
              <a:t>What Happened to H2O?</a:t>
            </a:r>
          </a:p>
          <a:p>
            <a:r>
              <a:rPr lang="en-US" dirty="0"/>
              <a:t>􀂉 The atmosphere can only hold</a:t>
            </a:r>
          </a:p>
          <a:p>
            <a:r>
              <a:rPr lang="en-US" dirty="0"/>
              <a:t>small fraction of the mass of</a:t>
            </a:r>
          </a:p>
          <a:p>
            <a:r>
              <a:rPr lang="en-US" dirty="0"/>
              <a:t>water vapor that has been</a:t>
            </a:r>
          </a:p>
          <a:p>
            <a:r>
              <a:rPr lang="en-US" dirty="0"/>
              <a:t>injected into it during volcanic</a:t>
            </a:r>
          </a:p>
          <a:p>
            <a:r>
              <a:rPr lang="en-US" dirty="0"/>
              <a:t>eruption, most of the water</a:t>
            </a:r>
          </a:p>
          <a:p>
            <a:r>
              <a:rPr lang="en-US" dirty="0"/>
              <a:t>vapor was condensed into</a:t>
            </a:r>
          </a:p>
          <a:p>
            <a:r>
              <a:rPr lang="en-US" dirty="0"/>
              <a:t>clouds and rains and gave rise to</a:t>
            </a:r>
          </a:p>
          <a:p>
            <a:r>
              <a:rPr lang="en-US" dirty="0"/>
              <a:t>rivers, lakes, and oceans.</a:t>
            </a:r>
          </a:p>
          <a:p>
            <a:r>
              <a:rPr lang="en-US" dirty="0"/>
              <a:t>􀃎 The concentration of water</a:t>
            </a:r>
          </a:p>
          <a:p>
            <a:r>
              <a:rPr lang="en-US" dirty="0"/>
              <a:t>vapor in the atmosphere was</a:t>
            </a:r>
          </a:p>
          <a:p>
            <a:r>
              <a:rPr lang="en-US" dirty="0"/>
              <a:t>substantially reduced.</a:t>
            </a:r>
          </a:p>
        </p:txBody>
      </p:sp>
    </p:spTree>
    <p:extLst>
      <p:ext uri="{BB962C8B-B14F-4D97-AF65-F5344CB8AC3E}">
        <p14:creationId xmlns:p14="http://schemas.microsoft.com/office/powerpoint/2010/main" val="405989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A1582A-E0D3-46F0-9CB3-91E982E5948E}" type="slidenum">
              <a:rPr lang="en-US" smtClean="0"/>
              <a:pPr>
                <a:defRPr/>
              </a:pPr>
              <a:t>14</a:t>
            </a:fld>
            <a:endParaRPr lang="en-US"/>
          </a:p>
        </p:txBody>
      </p:sp>
      <p:sp>
        <p:nvSpPr>
          <p:cNvPr id="3" name="Rectangle 2"/>
          <p:cNvSpPr/>
          <p:nvPr/>
        </p:nvSpPr>
        <p:spPr>
          <a:xfrm>
            <a:off x="4596062" y="825987"/>
            <a:ext cx="2736647" cy="369332"/>
          </a:xfrm>
          <a:prstGeom prst="rect">
            <a:avLst/>
          </a:prstGeom>
        </p:spPr>
        <p:txBody>
          <a:bodyPr wrap="none">
            <a:spAutoFit/>
          </a:bodyPr>
          <a:lstStyle/>
          <a:p>
            <a:r>
              <a:rPr lang="en-US" dirty="0"/>
              <a:t>What happened to CO2?</a:t>
            </a:r>
          </a:p>
        </p:txBody>
      </p:sp>
      <p:sp>
        <p:nvSpPr>
          <p:cNvPr id="4" name="Rectangle 3"/>
          <p:cNvSpPr/>
          <p:nvPr/>
        </p:nvSpPr>
        <p:spPr>
          <a:xfrm>
            <a:off x="762000" y="838200"/>
            <a:ext cx="4572000" cy="3416320"/>
          </a:xfrm>
          <a:prstGeom prst="rect">
            <a:avLst/>
          </a:prstGeom>
        </p:spPr>
        <p:txBody>
          <a:bodyPr>
            <a:spAutoFit/>
          </a:bodyPr>
          <a:lstStyle/>
          <a:p>
            <a:r>
              <a:rPr lang="en-US" dirty="0"/>
              <a:t>Chemical weather is the primary</a:t>
            </a:r>
          </a:p>
          <a:p>
            <a:r>
              <a:rPr lang="en-US" dirty="0"/>
              <a:t>process to remove CO2 from the</a:t>
            </a:r>
          </a:p>
          <a:p>
            <a:r>
              <a:rPr lang="en-US" dirty="0"/>
              <a:t>atmosphere.</a:t>
            </a:r>
          </a:p>
          <a:p>
            <a:r>
              <a:rPr lang="en-US" dirty="0"/>
              <a:t>􀃎 In this process, CO2 dissolves in</a:t>
            </a:r>
          </a:p>
          <a:p>
            <a:r>
              <a:rPr lang="en-US" dirty="0"/>
              <a:t>rainwater producing weak</a:t>
            </a:r>
          </a:p>
          <a:p>
            <a:r>
              <a:rPr lang="en-US" dirty="0"/>
              <a:t>carbonic acid that reacts</a:t>
            </a:r>
          </a:p>
          <a:p>
            <a:r>
              <a:rPr lang="en-US" dirty="0"/>
              <a:t>chemically with bedrock and</a:t>
            </a:r>
          </a:p>
          <a:p>
            <a:r>
              <a:rPr lang="en-US" dirty="0"/>
              <a:t>produces carbonate compounds.</a:t>
            </a:r>
          </a:p>
          <a:p>
            <a:r>
              <a:rPr lang="en-US" dirty="0"/>
              <a:t>􀂉 This biogeochemical process</a:t>
            </a:r>
          </a:p>
          <a:p>
            <a:r>
              <a:rPr lang="en-US" dirty="0"/>
              <a:t>reduced CO2 in the atmosphere</a:t>
            </a:r>
          </a:p>
          <a:p>
            <a:r>
              <a:rPr lang="en-US" dirty="0"/>
              <a:t>and locked carbon in rocks and</a:t>
            </a:r>
          </a:p>
          <a:p>
            <a:r>
              <a:rPr lang="en-US" dirty="0"/>
              <a:t>mineral</a:t>
            </a:r>
          </a:p>
        </p:txBody>
      </p:sp>
    </p:spTree>
    <p:extLst>
      <p:ext uri="{BB962C8B-B14F-4D97-AF65-F5344CB8AC3E}">
        <p14:creationId xmlns:p14="http://schemas.microsoft.com/office/powerpoint/2010/main" val="356048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A1582A-E0D3-46F0-9CB3-91E982E5948E}" type="slidenum">
              <a:rPr lang="en-US" smtClean="0"/>
              <a:pPr>
                <a:defRPr/>
              </a:pPr>
              <a:t>15</a:t>
            </a:fld>
            <a:endParaRPr lang="en-US"/>
          </a:p>
        </p:txBody>
      </p:sp>
      <p:sp>
        <p:nvSpPr>
          <p:cNvPr id="3" name="Rectangle 2"/>
          <p:cNvSpPr/>
          <p:nvPr/>
        </p:nvSpPr>
        <p:spPr>
          <a:xfrm>
            <a:off x="2286000" y="2274838"/>
            <a:ext cx="4572000" cy="2308324"/>
          </a:xfrm>
          <a:prstGeom prst="rect">
            <a:avLst/>
          </a:prstGeom>
        </p:spPr>
        <p:txBody>
          <a:bodyPr>
            <a:spAutoFit/>
          </a:bodyPr>
          <a:lstStyle/>
          <a:p>
            <a:r>
              <a:rPr lang="en-US" dirty="0"/>
              <a:t>Where Did Argon Come from?</a:t>
            </a:r>
          </a:p>
          <a:p>
            <a:r>
              <a:rPr lang="en-US" dirty="0"/>
              <a:t>􀂉 Radioactive decay in the planet’s bedrock</a:t>
            </a:r>
          </a:p>
          <a:p>
            <a:r>
              <a:rPr lang="en-US" dirty="0"/>
              <a:t>added argon (</a:t>
            </a:r>
            <a:r>
              <a:rPr lang="en-US" b="1" dirty="0" err="1"/>
              <a:t>Ar</a:t>
            </a:r>
            <a:r>
              <a:rPr lang="en-US" dirty="0"/>
              <a:t>) to the evolving atmosphere.</a:t>
            </a:r>
          </a:p>
          <a:p>
            <a:r>
              <a:rPr lang="en-US" dirty="0"/>
              <a:t>􀃎 Argon became the third abundant gas in the</a:t>
            </a:r>
          </a:p>
          <a:p>
            <a:r>
              <a:rPr lang="en-US" dirty="0"/>
              <a:t>atmosphere.</a:t>
            </a:r>
          </a:p>
        </p:txBody>
      </p:sp>
    </p:spTree>
    <p:extLst>
      <p:ext uri="{BB962C8B-B14F-4D97-AF65-F5344CB8AC3E}">
        <p14:creationId xmlns:p14="http://schemas.microsoft.com/office/powerpoint/2010/main" val="1409762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A1582A-E0D3-46F0-9CB3-91E982E5948E}" type="slidenum">
              <a:rPr lang="en-US" smtClean="0"/>
              <a:pPr>
                <a:defRPr/>
              </a:pPr>
              <a:t>16</a:t>
            </a:fld>
            <a:endParaRPr lang="en-US"/>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07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A1582A-E0D3-46F0-9CB3-91E982E5948E}" type="slidenum">
              <a:rPr lang="en-US" smtClean="0"/>
              <a:pPr>
                <a:defRPr/>
              </a:pPr>
              <a:t>17</a:t>
            </a:fld>
            <a:endParaRPr lang="en-US"/>
          </a:p>
        </p:txBody>
      </p:sp>
      <p:sp>
        <p:nvSpPr>
          <p:cNvPr id="3" name="Rectangle 2"/>
          <p:cNvSpPr/>
          <p:nvPr/>
        </p:nvSpPr>
        <p:spPr>
          <a:xfrm>
            <a:off x="2286000" y="751344"/>
            <a:ext cx="4572000" cy="5355312"/>
          </a:xfrm>
          <a:prstGeom prst="rect">
            <a:avLst/>
          </a:prstGeom>
        </p:spPr>
        <p:txBody>
          <a:bodyPr>
            <a:spAutoFit/>
          </a:bodyPr>
          <a:lstStyle/>
          <a:p>
            <a:r>
              <a:rPr lang="en-US" dirty="0"/>
              <a:t>Water Vapor (H2O)</a:t>
            </a:r>
          </a:p>
          <a:p>
            <a:r>
              <a:rPr lang="en-US" dirty="0"/>
              <a:t>􀂉 Water vapor is supplied to the atmosphere by evaporation from</a:t>
            </a:r>
          </a:p>
          <a:p>
            <a:r>
              <a:rPr lang="en-US" dirty="0"/>
              <a:t>the surface and is removed from the atmosphere by</a:t>
            </a:r>
          </a:p>
          <a:p>
            <a:r>
              <a:rPr lang="en-US" dirty="0"/>
              <a:t>condensation (clouds and rains).</a:t>
            </a:r>
          </a:p>
          <a:p>
            <a:r>
              <a:rPr lang="en-US" dirty="0"/>
              <a:t>􀂉 The concentration of water vapor is maximum near the surface</a:t>
            </a:r>
          </a:p>
          <a:p>
            <a:r>
              <a:rPr lang="en-US" dirty="0"/>
              <a:t>and the tropics (~ 0.25% of the atmosphere) and decreases</a:t>
            </a:r>
          </a:p>
          <a:p>
            <a:r>
              <a:rPr lang="en-US" dirty="0"/>
              <a:t>rapidly toward higher altitudes and latitudes (~ 0% of the</a:t>
            </a:r>
          </a:p>
          <a:p>
            <a:r>
              <a:rPr lang="en-US" dirty="0"/>
              <a:t>atmosphere).</a:t>
            </a:r>
          </a:p>
          <a:p>
            <a:r>
              <a:rPr lang="en-US" dirty="0"/>
              <a:t>􀂉 Water vapor is important to climate because it is a greenhouse</a:t>
            </a:r>
          </a:p>
          <a:p>
            <a:r>
              <a:rPr lang="en-US" dirty="0"/>
              <a:t>gas that can absorb thermal energy emitted by Earth, and can</a:t>
            </a:r>
          </a:p>
          <a:p>
            <a:r>
              <a:rPr lang="en-US" dirty="0"/>
              <a:t>release “latent heat” to fuel weather phenomena.</a:t>
            </a:r>
          </a:p>
        </p:txBody>
      </p:sp>
    </p:spTree>
    <p:extLst>
      <p:ext uri="{BB962C8B-B14F-4D97-AF65-F5344CB8AC3E}">
        <p14:creationId xmlns:p14="http://schemas.microsoft.com/office/powerpoint/2010/main" val="2580783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A1582A-E0D3-46F0-9CB3-91E982E5948E}" type="slidenum">
              <a:rPr lang="en-US" smtClean="0"/>
              <a:pPr>
                <a:defRPr/>
              </a:pPr>
              <a:t>18</a:t>
            </a:fld>
            <a:endParaRPr lang="en-US"/>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81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A1582A-E0D3-46F0-9CB3-91E982E5948E}" type="slidenum">
              <a:rPr lang="en-US" smtClean="0"/>
              <a:pPr>
                <a:defRPr/>
              </a:pPr>
              <a:t>19</a:t>
            </a:fld>
            <a:endParaRPr lang="en-US"/>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95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Homosphere</a:t>
            </a:r>
          </a:p>
        </p:txBody>
      </p:sp>
      <p:sp>
        <p:nvSpPr>
          <p:cNvPr id="47107" name="Content Placeholder 2"/>
          <p:cNvSpPr>
            <a:spLocks noGrp="1"/>
          </p:cNvSpPr>
          <p:nvPr>
            <p:ph idx="1"/>
          </p:nvPr>
        </p:nvSpPr>
        <p:spPr/>
        <p:txBody>
          <a:bodyPr/>
          <a:lstStyle/>
          <a:p>
            <a:r>
              <a:rPr lang="en-US" smtClean="0"/>
              <a:t>the lower of two divisions of the earth's atmosphere, extending to a height of </a:t>
            </a:r>
            <a:r>
              <a:rPr lang="en-US" i="1" smtClean="0"/>
              <a:t>c.</a:t>
            </a:r>
            <a:r>
              <a:rPr lang="en-US" smtClean="0"/>
              <a:t> 70 km (</a:t>
            </a:r>
            <a:r>
              <a:rPr lang="en-US" i="1" smtClean="0"/>
              <a:t>c.</a:t>
            </a:r>
            <a:r>
              <a:rPr lang="en-US" smtClean="0"/>
              <a:t> 43 mi), characterized by a relatively constant composition of its component gases</a:t>
            </a:r>
          </a:p>
          <a:p>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A1582A-E0D3-46F0-9CB3-91E982E5948E}" type="slidenum">
              <a:rPr lang="en-US" smtClean="0"/>
              <a:pPr>
                <a:defRPr/>
              </a:pPr>
              <a:t>20</a:t>
            </a:fld>
            <a:endParaRPr lang="en-US"/>
          </a:p>
        </p:txBody>
      </p:sp>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24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A1582A-E0D3-46F0-9CB3-91E982E5948E}" type="slidenum">
              <a:rPr lang="en-US" smtClean="0"/>
              <a:pPr>
                <a:defRPr/>
              </a:pPr>
              <a:t>21</a:t>
            </a:fld>
            <a:endParaRPr lang="en-US"/>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58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304800"/>
            <a:ext cx="9144000" cy="762000"/>
          </a:xfrm>
        </p:spPr>
        <p:txBody>
          <a:bodyPr/>
          <a:lstStyle/>
          <a:p>
            <a:pPr eaLnBrk="1" hangingPunct="1"/>
            <a:r>
              <a:rPr lang="en-US" sz="3200" b="1" smtClean="0">
                <a:solidFill>
                  <a:srgbClr val="CC0000"/>
                </a:solidFill>
                <a:latin typeface="Times New Roman" pitchFamily="18" charset="0"/>
                <a:cs typeface="Times New Roman" pitchFamily="18" charset="0"/>
              </a:rPr>
              <a:t>Temperature reported - measured at about 2 m level in a protected and ventilated shelter.</a:t>
            </a:r>
          </a:p>
        </p:txBody>
      </p:sp>
      <p:pic>
        <p:nvPicPr>
          <p:cNvPr id="55299"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1371600"/>
            <a:ext cx="8686800" cy="5181600"/>
          </a:xfrm>
        </p:spPr>
      </p:pic>
      <p:sp>
        <p:nvSpPr>
          <p:cNvPr id="55300" name="Slide Number Placeholder 1"/>
          <p:cNvSpPr>
            <a:spLocks noGrp="1"/>
          </p:cNvSpPr>
          <p:nvPr>
            <p:ph type="sldNum" sz="quarter" idx="12"/>
          </p:nvPr>
        </p:nvSpPr>
        <p:spPr>
          <a:xfrm>
            <a:off x="6553200" y="6361113"/>
            <a:ext cx="2286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B37154-5BEA-42B5-BE42-149F81F0B98D}" type="slidenum">
              <a:rPr lang="en-US" sz="2800" smtClean="0"/>
              <a:pPr eaLnBrk="1" hangingPunct="1"/>
              <a:t>22</a:t>
            </a:fld>
            <a:endParaRPr lang="en-US" sz="2800" smtClean="0"/>
          </a:p>
        </p:txBody>
      </p:sp>
    </p:spTree>
    <p:extLst>
      <p:ext uri="{BB962C8B-B14F-4D97-AF65-F5344CB8AC3E}">
        <p14:creationId xmlns:p14="http://schemas.microsoft.com/office/powerpoint/2010/main" val="1861122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0" y="228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b="1" u="sng">
                <a:solidFill>
                  <a:srgbClr val="CC0000"/>
                </a:solidFill>
              </a:rPr>
              <a:t>Radiosonde-</a:t>
            </a:r>
            <a:r>
              <a:rPr lang="en-US" sz="2400" b="1">
                <a:solidFill>
                  <a:srgbClr val="CC0000"/>
                </a:solidFill>
              </a:rPr>
              <a:t>measures temperature, humidity and wind at higher levels of the atmosphere</a:t>
            </a:r>
          </a:p>
        </p:txBody>
      </p:sp>
      <p:pic>
        <p:nvPicPr>
          <p:cNvPr id="56323" name="Picture1" descr="01p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50938"/>
            <a:ext cx="7010400"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122794-6691-4CA8-9C25-D3B95060AAB0}" type="slidenum">
              <a:rPr lang="en-US" sz="2800" smtClean="0"/>
              <a:pPr eaLnBrk="1" hangingPunct="1"/>
              <a:t>23</a:t>
            </a:fld>
            <a:endParaRPr lang="en-US" sz="2800" smtClean="0"/>
          </a:p>
        </p:txBody>
      </p:sp>
    </p:spTree>
    <p:extLst>
      <p:ext uri="{BB962C8B-B14F-4D97-AF65-F5344CB8AC3E}">
        <p14:creationId xmlns:p14="http://schemas.microsoft.com/office/powerpoint/2010/main" val="331372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1384300"/>
            <a:ext cx="86360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2"/>
          <p:cNvSpPr txBox="1">
            <a:spLocks noChangeArrowheads="1"/>
          </p:cNvSpPr>
          <p:nvPr/>
        </p:nvSpPr>
        <p:spPr bwMode="auto">
          <a:xfrm>
            <a:off x="7994650" y="6604000"/>
            <a:ext cx="1149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b="1">
                <a:ea typeface="MS PGothic" pitchFamily="34" charset="-128"/>
              </a:rPr>
              <a:t>Table 1-1 p15</a:t>
            </a:r>
          </a:p>
        </p:txBody>
      </p:sp>
    </p:spTree>
    <p:extLst>
      <p:ext uri="{BB962C8B-B14F-4D97-AF65-F5344CB8AC3E}">
        <p14:creationId xmlns:p14="http://schemas.microsoft.com/office/powerpoint/2010/main" val="610127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2"/>
          <p:cNvSpPr txBox="1">
            <a:spLocks noChangeArrowheads="1"/>
          </p:cNvSpPr>
          <p:nvPr/>
        </p:nvSpPr>
        <p:spPr bwMode="auto">
          <a:xfrm>
            <a:off x="152400" y="0"/>
            <a:ext cx="899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u="sng">
                <a:solidFill>
                  <a:srgbClr val="C00000"/>
                </a:solidFill>
                <a:latin typeface="normal verdana"/>
              </a:rPr>
              <a:t>Pressure scale on the right side</a:t>
            </a:r>
            <a:r>
              <a:rPr lang="en-US" sz="2800">
                <a:solidFill>
                  <a:srgbClr val="C00000"/>
                </a:solidFill>
                <a:latin typeface="normal verdana"/>
              </a:rPr>
              <a:t> </a:t>
            </a:r>
          </a:p>
          <a:p>
            <a:pPr algn="ctr" eaLnBrk="1" hangingPunct="1"/>
            <a:r>
              <a:rPr lang="en-US" sz="2800" u="sng">
                <a:solidFill>
                  <a:srgbClr val="C00000"/>
                </a:solidFill>
                <a:latin typeface="normal verdana"/>
              </a:rPr>
              <a:t>Why the observed structure to temperature variability?</a:t>
            </a:r>
            <a:r>
              <a:rPr lang="en-US" sz="2800">
                <a:solidFill>
                  <a:srgbClr val="C00000"/>
                </a:solidFill>
                <a:latin typeface="normal verdana"/>
              </a:rPr>
              <a:t> </a:t>
            </a:r>
            <a:endParaRPr lang="en-US" sz="2800">
              <a:solidFill>
                <a:srgbClr val="C00000"/>
              </a:solidFill>
            </a:endParaRPr>
          </a:p>
          <a:p>
            <a:pPr algn="ctr" eaLnBrk="1" hangingPunct="1"/>
            <a:endParaRPr lang="en-US" sz="2800">
              <a:solidFill>
                <a:srgbClr val="C00000"/>
              </a:solidFill>
            </a:endParaRPr>
          </a:p>
        </p:txBody>
      </p:sp>
      <p:sp>
        <p:nvSpPr>
          <p:cNvPr id="5837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846455B-9B8B-45A8-992B-1F77AA8CE2CB}" type="slidenum">
              <a:rPr lang="en-US" sz="2800" smtClean="0"/>
              <a:pPr eaLnBrk="1" hangingPunct="1"/>
              <a:t>25</a:t>
            </a:fld>
            <a:endParaRPr lang="en-US" sz="2800" smtClean="0"/>
          </a:p>
        </p:txBody>
      </p:sp>
    </p:spTree>
    <p:extLst>
      <p:ext uri="{BB962C8B-B14F-4D97-AF65-F5344CB8AC3E}">
        <p14:creationId xmlns:p14="http://schemas.microsoft.com/office/powerpoint/2010/main" val="3549059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content.answcdn.com/main/content/img/McGrawHill/Aviation/f0335-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4150"/>
            <a:ext cx="75438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2"/>
          <p:cNvSpPr txBox="1">
            <a:spLocks noChangeArrowheads="1"/>
          </p:cNvSpPr>
          <p:nvPr/>
        </p:nvSpPr>
        <p:spPr bwMode="auto">
          <a:xfrm>
            <a:off x="152400" y="5194300"/>
            <a:ext cx="86868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i="1">
                <a:solidFill>
                  <a:srgbClr val="C00000"/>
                </a:solidFill>
              </a:rPr>
              <a:t>Homosphere</a:t>
            </a:r>
            <a:r>
              <a:rPr lang="en-US" sz="2000"/>
              <a:t>-</a:t>
            </a:r>
            <a:r>
              <a:rPr lang="en-US" sz="2000">
                <a:solidFill>
                  <a:srgbClr val="002060"/>
                </a:solidFill>
              </a:rPr>
              <a:t>characterized by a relatively constant composition of its component gases; </a:t>
            </a:r>
            <a:r>
              <a:rPr lang="en-US" sz="2000"/>
              <a:t>this part of the atmosphere circulates  so that</a:t>
            </a:r>
          </a:p>
          <a:p>
            <a:r>
              <a:rPr lang="en-US" sz="2000"/>
              <a:t>the principal atmospheric gases are well mixed.</a:t>
            </a:r>
            <a:endParaRPr lang="en-US" sz="2000">
              <a:solidFill>
                <a:srgbClr val="002060"/>
              </a:solidFill>
            </a:endParaRPr>
          </a:p>
          <a:p>
            <a:r>
              <a:rPr lang="en-US" sz="2000">
                <a:solidFill>
                  <a:srgbClr val="C00000"/>
                </a:solidFill>
              </a:rPr>
              <a:t>Heterosphere</a:t>
            </a:r>
            <a:r>
              <a:rPr lang="en-US" sz="2000">
                <a:solidFill>
                  <a:srgbClr val="002060"/>
                </a:solidFill>
              </a:rPr>
              <a:t>-</a:t>
            </a:r>
            <a:r>
              <a:rPr lang="en-US" sz="2000"/>
              <a:t>dominated by lighter gases with increasing altitude, such</a:t>
            </a:r>
          </a:p>
          <a:p>
            <a:r>
              <a:rPr lang="en-US" sz="2000"/>
              <a:t>as hydrogen and helium.</a:t>
            </a:r>
            <a:endParaRPr lang="en-US" sz="2000">
              <a:solidFill>
                <a:srgbClr val="002060"/>
              </a:solidFill>
            </a:endParaRPr>
          </a:p>
          <a:p>
            <a:pPr eaLnBrk="1" hangingPunct="1"/>
            <a:endParaRPr lang="en-US"/>
          </a:p>
        </p:txBody>
      </p:sp>
      <p:sp>
        <p:nvSpPr>
          <p:cNvPr id="59396" name="Slide Number Placeholder 1"/>
          <p:cNvSpPr>
            <a:spLocks noGrp="1"/>
          </p:cNvSpPr>
          <p:nvPr>
            <p:ph type="sldNum" sz="quarter" idx="12"/>
          </p:nvPr>
        </p:nvSpPr>
        <p:spPr>
          <a:xfrm>
            <a:off x="6553200" y="6245225"/>
            <a:ext cx="2590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FB8A56-0EA1-4EF0-AA7E-74B79E53707E}" type="slidenum">
              <a:rPr lang="en-US" sz="2800" smtClean="0"/>
              <a:pPr eaLnBrk="1" hangingPunct="1"/>
              <a:t>26</a:t>
            </a:fld>
            <a:endParaRPr lang="en-US" sz="2800" smtClean="0"/>
          </a:p>
        </p:txBody>
      </p:sp>
    </p:spTree>
    <p:extLst>
      <p:ext uri="{BB962C8B-B14F-4D97-AF65-F5344CB8AC3E}">
        <p14:creationId xmlns:p14="http://schemas.microsoft.com/office/powerpoint/2010/main" val="4166415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File:Atmosphere with Ionospher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925"/>
            <a:ext cx="5486400"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p:cNvSpPr txBox="1">
            <a:spLocks noChangeArrowheads="1"/>
          </p:cNvSpPr>
          <p:nvPr/>
        </p:nvSpPr>
        <p:spPr bwMode="auto">
          <a:xfrm>
            <a:off x="0" y="0"/>
            <a:ext cx="4191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002060"/>
                </a:solidFill>
              </a:rPr>
              <a:t>The </a:t>
            </a:r>
            <a:r>
              <a:rPr lang="en-US" sz="2800" b="1">
                <a:solidFill>
                  <a:srgbClr val="C00000"/>
                </a:solidFill>
              </a:rPr>
              <a:t>ionosphere</a:t>
            </a:r>
            <a:r>
              <a:rPr lang="en-US" sz="2800">
                <a:solidFill>
                  <a:srgbClr val="002060"/>
                </a:solidFill>
              </a:rPr>
              <a:t> is a part of the upper atmosphere, comprising portions of the  mesosphere, thermosphere and exosphere, </a:t>
            </a:r>
            <a:r>
              <a:rPr lang="en-US" sz="2800">
                <a:solidFill>
                  <a:srgbClr val="C00000"/>
                </a:solidFill>
              </a:rPr>
              <a:t>distinguished because it is ionized by solar  radiation</a:t>
            </a:r>
            <a:r>
              <a:rPr lang="en-US" sz="2800">
                <a:solidFill>
                  <a:srgbClr val="FF0000"/>
                </a:solidFill>
              </a:rPr>
              <a:t>.</a:t>
            </a:r>
            <a:r>
              <a:rPr lang="en-US" sz="2800">
                <a:solidFill>
                  <a:srgbClr val="002060"/>
                </a:solidFill>
              </a:rPr>
              <a:t> It plays an </a:t>
            </a:r>
            <a:r>
              <a:rPr lang="en-US" sz="2800">
                <a:solidFill>
                  <a:srgbClr val="C00000"/>
                </a:solidFill>
              </a:rPr>
              <a:t>important</a:t>
            </a:r>
            <a:r>
              <a:rPr lang="en-US" sz="2800">
                <a:solidFill>
                  <a:srgbClr val="002060"/>
                </a:solidFill>
              </a:rPr>
              <a:t> part in </a:t>
            </a:r>
            <a:r>
              <a:rPr lang="en-US" sz="2800">
                <a:solidFill>
                  <a:srgbClr val="C00000"/>
                </a:solidFill>
              </a:rPr>
              <a:t>atmospheric electricity</a:t>
            </a:r>
            <a:r>
              <a:rPr lang="en-US" sz="2800">
                <a:solidFill>
                  <a:srgbClr val="002060"/>
                </a:solidFill>
              </a:rPr>
              <a:t>. It has </a:t>
            </a:r>
            <a:r>
              <a:rPr lang="en-US" sz="2800">
                <a:solidFill>
                  <a:srgbClr val="C00000"/>
                </a:solidFill>
              </a:rPr>
              <a:t>practical importance </a:t>
            </a:r>
            <a:r>
              <a:rPr lang="en-US" sz="2800">
                <a:solidFill>
                  <a:srgbClr val="002060"/>
                </a:solidFill>
              </a:rPr>
              <a:t>because, among other functions, it </a:t>
            </a:r>
            <a:r>
              <a:rPr lang="en-US" sz="2800">
                <a:solidFill>
                  <a:srgbClr val="C00000"/>
                </a:solidFill>
              </a:rPr>
              <a:t>influences</a:t>
            </a:r>
            <a:r>
              <a:rPr lang="en-US" sz="2800">
                <a:solidFill>
                  <a:srgbClr val="FF0000"/>
                </a:solidFill>
              </a:rPr>
              <a:t> </a:t>
            </a:r>
            <a:r>
              <a:rPr lang="en-US" sz="2800">
                <a:solidFill>
                  <a:srgbClr val="C00000"/>
                </a:solidFill>
              </a:rPr>
              <a:t>radio propagation </a:t>
            </a:r>
            <a:r>
              <a:rPr lang="en-US" sz="2800">
                <a:solidFill>
                  <a:srgbClr val="002060"/>
                </a:solidFill>
              </a:rPr>
              <a:t>to distant places on the Earth.</a:t>
            </a:r>
          </a:p>
        </p:txBody>
      </p:sp>
      <p:sp>
        <p:nvSpPr>
          <p:cNvPr id="604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98A9EE-78DB-42B3-8577-494A3EDC9536}" type="slidenum">
              <a:rPr lang="en-US" sz="2800" smtClean="0"/>
              <a:pPr eaLnBrk="1" hangingPunct="1"/>
              <a:t>27</a:t>
            </a:fld>
            <a:endParaRPr lang="en-US" sz="2800" smtClean="0"/>
          </a:p>
        </p:txBody>
      </p:sp>
    </p:spTree>
    <p:extLst>
      <p:ext uri="{BB962C8B-B14F-4D97-AF65-F5344CB8AC3E}">
        <p14:creationId xmlns:p14="http://schemas.microsoft.com/office/powerpoint/2010/main" val="92042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DD739C-E727-44B0-9348-DD0F3191A792}" type="slidenum">
              <a:rPr lang="en-US" smtClean="0"/>
              <a:pPr eaLnBrk="1" hangingPunct="1"/>
              <a:t>28</a:t>
            </a:fld>
            <a:endParaRPr lang="en-US" smtClean="0"/>
          </a:p>
        </p:txBody>
      </p:sp>
      <p:sp>
        <p:nvSpPr>
          <p:cNvPr id="61443" name="Rectangle 2"/>
          <p:cNvSpPr>
            <a:spLocks noChangeArrowheads="1"/>
          </p:cNvSpPr>
          <p:nvPr/>
        </p:nvSpPr>
        <p:spPr bwMode="auto">
          <a:xfrm>
            <a:off x="228600" y="152400"/>
            <a:ext cx="86868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C00000"/>
                </a:solidFill>
              </a:rPr>
              <a:t>Regions of the Ionosphere </a:t>
            </a:r>
          </a:p>
          <a:p>
            <a:r>
              <a:rPr lang="en-US" sz="2400"/>
              <a:t>The ionosphere is broken down into the D, E and F regions. The breakdown is based on what wavelength of solar radiation is absorbed in that region most frequently. The D region is the lowest in altitude, though it absorbs the most energetic</a:t>
            </a:r>
            <a:r>
              <a:rPr lang="en-US" sz="2400">
                <a:hlinkClick r:id="rId2" action="ppaction://hlinkfile"/>
              </a:rPr>
              <a:t> </a:t>
            </a:r>
            <a:r>
              <a:rPr lang="en-US" sz="2400"/>
              <a:t>radiation, hard x-rays. The D region doesn't have a definite starting and stopping point, but includes the ionization that occurs below about 90 km. </a:t>
            </a:r>
          </a:p>
          <a:p>
            <a:r>
              <a:rPr lang="en-US" sz="2400"/>
              <a:t>The E region peaks at about 105 km. It absorbs soft x-rays. </a:t>
            </a:r>
          </a:p>
          <a:p>
            <a:r>
              <a:rPr lang="en-US" sz="2400"/>
              <a:t>The F region starts around 105 km and has a maximum around 600 km. It is the highest of all of the regions. Extreme ultra-violet radiation (EUV) is absorbed there. </a:t>
            </a:r>
          </a:p>
          <a:p>
            <a:r>
              <a:rPr lang="en-US" sz="2400"/>
              <a:t>On a more practical note, the D and E regions </a:t>
            </a:r>
            <a:r>
              <a:rPr lang="en-US" sz="2400" i="1">
                <a:solidFill>
                  <a:srgbClr val="C00000"/>
                </a:solidFill>
              </a:rPr>
              <a:t>reflect</a:t>
            </a:r>
            <a:r>
              <a:rPr lang="en-US" sz="2400"/>
              <a:t> AM radio waves back to Earth. Radio waves with shorter lengths are reflected by the F region. Visible light, television and FM wavelengths are all too short to be reflected by the ionosphere. TV stations are made possible by satellite transmissions. </a:t>
            </a:r>
            <a:r>
              <a:rPr lang="en-US"/>
              <a:t/>
            </a:r>
            <a:br>
              <a:rPr lang="en-US"/>
            </a:br>
            <a:endParaRPr lang="en-US"/>
          </a:p>
        </p:txBody>
      </p:sp>
    </p:spTree>
    <p:extLst>
      <p:ext uri="{BB962C8B-B14F-4D97-AF65-F5344CB8AC3E}">
        <p14:creationId xmlns:p14="http://schemas.microsoft.com/office/powerpoint/2010/main" val="3881523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1" descr="0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7148513"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9A1C0F-F484-4B89-AE69-5D40CB9CAE61}" type="slidenum">
              <a:rPr lang="en-US" sz="2800" smtClean="0"/>
              <a:pPr eaLnBrk="1" hangingPunct="1"/>
              <a:t>29</a:t>
            </a:fld>
            <a:endParaRPr lang="en-US" sz="2800" smtClean="0"/>
          </a:p>
        </p:txBody>
      </p:sp>
      <p:sp>
        <p:nvSpPr>
          <p:cNvPr id="62468" name="TextBox 1"/>
          <p:cNvSpPr txBox="1">
            <a:spLocks noChangeArrowheads="1"/>
          </p:cNvSpPr>
          <p:nvPr/>
        </p:nvSpPr>
        <p:spPr bwMode="auto">
          <a:xfrm>
            <a:off x="0" y="4941888"/>
            <a:ext cx="8991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2000">
                <a:solidFill>
                  <a:srgbClr val="333399"/>
                </a:solidFill>
              </a:rPr>
              <a:t>For </a:t>
            </a:r>
            <a:r>
              <a:rPr lang="en-US" sz="2000" i="1">
                <a:solidFill>
                  <a:srgbClr val="FF0000"/>
                </a:solidFill>
              </a:rPr>
              <a:t>0.1 &lt; </a:t>
            </a:r>
            <a:r>
              <a:rPr lang="en-US" sz="2000" i="1">
                <a:solidFill>
                  <a:srgbClr val="FF0000"/>
                </a:solidFill>
                <a:sym typeface="Symbol" pitchFamily="18" charset="2"/>
              </a:rPr>
              <a:t></a:t>
            </a:r>
            <a:r>
              <a:rPr lang="en-US" sz="2000" i="1">
                <a:solidFill>
                  <a:srgbClr val="FF0000"/>
                </a:solidFill>
              </a:rPr>
              <a:t> &lt; </a:t>
            </a:r>
            <a:r>
              <a:rPr lang="en-US" sz="2000" i="1">
                <a:solidFill>
                  <a:srgbClr val="FF0000"/>
                </a:solidFill>
                <a:sym typeface="Symbol" pitchFamily="18" charset="2"/>
              </a:rPr>
              <a:t></a:t>
            </a:r>
            <a:r>
              <a:rPr lang="en-US" sz="2000" i="1">
                <a:solidFill>
                  <a:srgbClr val="FF0000"/>
                </a:solidFill>
              </a:rPr>
              <a:t>m</a:t>
            </a:r>
            <a:r>
              <a:rPr lang="en-US" sz="2000">
                <a:solidFill>
                  <a:srgbClr val="333399"/>
                </a:solidFill>
              </a:rPr>
              <a:t>, radiation is absorbed above 90 km where photoionization </a:t>
            </a:r>
          </a:p>
          <a:p>
            <a:pPr eaLnBrk="1" hangingPunct="1">
              <a:lnSpc>
                <a:spcPct val="90000"/>
              </a:lnSpc>
            </a:pPr>
            <a:r>
              <a:rPr lang="en-US" sz="2000">
                <a:solidFill>
                  <a:srgbClr val="333399"/>
                </a:solidFill>
              </a:rPr>
              <a:t>of N</a:t>
            </a:r>
            <a:r>
              <a:rPr lang="en-US" sz="2000" baseline="-25000">
                <a:solidFill>
                  <a:srgbClr val="333399"/>
                </a:solidFill>
              </a:rPr>
              <a:t>2</a:t>
            </a:r>
            <a:r>
              <a:rPr lang="en-US" sz="2000">
                <a:solidFill>
                  <a:srgbClr val="333399"/>
                </a:solidFill>
              </a:rPr>
              <a:t>, O</a:t>
            </a:r>
            <a:r>
              <a:rPr lang="en-US" sz="2000" baseline="-25000">
                <a:solidFill>
                  <a:srgbClr val="333399"/>
                </a:solidFill>
              </a:rPr>
              <a:t>2</a:t>
            </a:r>
            <a:r>
              <a:rPr lang="en-US" sz="2000">
                <a:solidFill>
                  <a:srgbClr val="333399"/>
                </a:solidFill>
              </a:rPr>
              <a:t> and O give rise to E and F layers of the ionosphere. </a:t>
            </a:r>
          </a:p>
          <a:p>
            <a:pPr eaLnBrk="1" hangingPunct="1">
              <a:lnSpc>
                <a:spcPct val="90000"/>
              </a:lnSpc>
            </a:pPr>
            <a:endParaRPr lang="en-US" sz="2000">
              <a:solidFill>
                <a:srgbClr val="333399"/>
              </a:solidFill>
            </a:endParaRPr>
          </a:p>
          <a:p>
            <a:pPr eaLnBrk="1" hangingPunct="1">
              <a:lnSpc>
                <a:spcPct val="90000"/>
              </a:lnSpc>
            </a:pPr>
            <a:r>
              <a:rPr lang="en-US" sz="2000">
                <a:solidFill>
                  <a:srgbClr val="002060"/>
                </a:solidFill>
              </a:rPr>
              <a:t>The reaction is described as:   </a:t>
            </a:r>
            <a:r>
              <a:rPr lang="en-US" sz="2000">
                <a:solidFill>
                  <a:srgbClr val="FF0000"/>
                </a:solidFill>
              </a:rPr>
              <a:t>O</a:t>
            </a:r>
            <a:r>
              <a:rPr lang="en-US" sz="2000" baseline="-25000">
                <a:solidFill>
                  <a:srgbClr val="FF0000"/>
                </a:solidFill>
              </a:rPr>
              <a:t>2</a:t>
            </a:r>
            <a:r>
              <a:rPr lang="en-US" sz="2000">
                <a:solidFill>
                  <a:srgbClr val="FF0000"/>
                </a:solidFill>
              </a:rPr>
              <a:t> + h</a:t>
            </a:r>
            <a:r>
              <a:rPr lang="en-US" sz="2000">
                <a:solidFill>
                  <a:srgbClr val="FF0000"/>
                </a:solidFill>
                <a:sym typeface="Symbol" pitchFamily="18" charset="2"/>
              </a:rPr>
              <a:t></a:t>
            </a:r>
            <a:r>
              <a:rPr lang="en-US" sz="2000">
                <a:solidFill>
                  <a:srgbClr val="FF0000"/>
                </a:solidFill>
              </a:rPr>
              <a:t> = 2O</a:t>
            </a:r>
          </a:p>
          <a:p>
            <a:pPr eaLnBrk="1" hangingPunct="1">
              <a:lnSpc>
                <a:spcPct val="90000"/>
              </a:lnSpc>
            </a:pPr>
            <a:r>
              <a:rPr lang="en-US" sz="2000">
                <a:solidFill>
                  <a:srgbClr val="333399"/>
                </a:solidFill>
              </a:rPr>
              <a:t>The atomic oxygen produced in this reaction is a major atmospheric constituent at levels above </a:t>
            </a:r>
            <a:r>
              <a:rPr lang="en-US" sz="2000" i="1">
                <a:solidFill>
                  <a:srgbClr val="FF0000"/>
                </a:solidFill>
              </a:rPr>
              <a:t>100 km.  </a:t>
            </a:r>
          </a:p>
          <a:p>
            <a:pPr eaLnBrk="1" hangingPunct="1"/>
            <a:endParaRPr lang="en-US" sz="2000"/>
          </a:p>
        </p:txBody>
      </p:sp>
    </p:spTree>
    <p:extLst>
      <p:ext uri="{BB962C8B-B14F-4D97-AF65-F5344CB8AC3E}">
        <p14:creationId xmlns:p14="http://schemas.microsoft.com/office/powerpoint/2010/main" val="376681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1" descr="08-p196"/>
          <p:cNvPicPr>
            <a:picLocks noChangeAspect="1" noChangeArrowheads="1"/>
          </p:cNvPicPr>
          <p:nvPr/>
        </p:nvPicPr>
        <p:blipFill>
          <a:blip r:embed="rId3"/>
          <a:srcRect/>
          <a:stretch>
            <a:fillRect/>
          </a:stretch>
        </p:blipFill>
        <p:spPr bwMode="auto">
          <a:xfrm>
            <a:off x="88900" y="1219200"/>
            <a:ext cx="8964613" cy="5638800"/>
          </a:xfrm>
          <a:prstGeom prst="rect">
            <a:avLst/>
          </a:prstGeom>
          <a:noFill/>
          <a:ln w="9525">
            <a:noFill/>
            <a:miter lim="800000"/>
            <a:headEnd/>
            <a:tailEnd/>
          </a:ln>
        </p:spPr>
      </p:pic>
      <p:sp>
        <p:nvSpPr>
          <p:cNvPr id="49155" name="Rectangle 3" hidden="1"/>
          <p:cNvSpPr>
            <a:spLocks noGrp="1" noChangeArrowheads="1"/>
          </p:cNvSpPr>
          <p:nvPr>
            <p:ph type="title"/>
          </p:nvPr>
        </p:nvSpPr>
        <p:spPr/>
        <p:txBody>
          <a:bodyPr/>
          <a:lstStyle/>
          <a:p>
            <a:endParaRPr lang="en-US" smtClean="0"/>
          </a:p>
        </p:txBody>
      </p:sp>
      <p:sp>
        <p:nvSpPr>
          <p:cNvPr id="49156" name="TextBox 5"/>
          <p:cNvSpPr txBox="1">
            <a:spLocks noChangeArrowheads="1"/>
          </p:cNvSpPr>
          <p:nvPr/>
        </p:nvSpPr>
        <p:spPr bwMode="auto">
          <a:xfrm>
            <a:off x="381000" y="0"/>
            <a:ext cx="8458200" cy="1200150"/>
          </a:xfrm>
          <a:prstGeom prst="rect">
            <a:avLst/>
          </a:prstGeom>
          <a:noFill/>
          <a:ln w="9525">
            <a:noFill/>
            <a:miter lim="800000"/>
            <a:headEnd/>
            <a:tailEnd/>
          </a:ln>
        </p:spPr>
        <p:txBody>
          <a:bodyPr>
            <a:spAutoFit/>
          </a:bodyPr>
          <a:lstStyle/>
          <a:p>
            <a:pPr algn="ctr"/>
            <a:r>
              <a:rPr lang="el-GR" sz="2400">
                <a:solidFill>
                  <a:srgbClr val="002060"/>
                </a:solidFill>
                <a:cs typeface="Arial" pitchFamily="34" charset="0"/>
              </a:rPr>
              <a:t>Air above a region of surface high pressure is more dense than air above </a:t>
            </a:r>
            <a:endParaRPr lang="en-US" sz="2400">
              <a:solidFill>
                <a:srgbClr val="002060"/>
              </a:solidFill>
              <a:cs typeface="Arial" pitchFamily="34" charset="0"/>
            </a:endParaRPr>
          </a:p>
          <a:p>
            <a:pPr algn="ctr"/>
            <a:r>
              <a:rPr lang="el-GR" sz="2400">
                <a:solidFill>
                  <a:srgbClr val="002060"/>
                </a:solidFill>
                <a:cs typeface="Arial" pitchFamily="34" charset="0"/>
              </a:rPr>
              <a:t>a region of surface low pressure (at the same temperature). </a:t>
            </a:r>
            <a:endParaRPr lang="en-US" sz="240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ile:Ionosphere Layers e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925" y="1752600"/>
            <a:ext cx="5299075"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2"/>
          <p:cNvSpPr txBox="1">
            <a:spLocks noChangeArrowheads="1"/>
          </p:cNvSpPr>
          <p:nvPr/>
        </p:nvSpPr>
        <p:spPr bwMode="auto">
          <a:xfrm>
            <a:off x="123825" y="1931988"/>
            <a:ext cx="32766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 </a:t>
            </a:r>
          </a:p>
          <a:p>
            <a:pPr eaLnBrk="1" hangingPunct="1"/>
            <a:r>
              <a:rPr lang="en-US" sz="2400">
                <a:solidFill>
                  <a:srgbClr val="002060"/>
                </a:solidFill>
              </a:rPr>
              <a:t>Ultraviolet (UV), X-Ray and shorter wavelengths of solar radiation are </a:t>
            </a:r>
            <a:r>
              <a:rPr lang="en-US" sz="2400" i="1">
                <a:solidFill>
                  <a:srgbClr val="C00000"/>
                </a:solidFill>
              </a:rPr>
              <a:t>ionizing,</a:t>
            </a:r>
            <a:r>
              <a:rPr lang="en-US" sz="2400">
                <a:solidFill>
                  <a:srgbClr val="002060"/>
                </a:solidFill>
              </a:rPr>
              <a:t> since photons at these </a:t>
            </a:r>
          </a:p>
          <a:p>
            <a:pPr eaLnBrk="1" hangingPunct="1"/>
            <a:r>
              <a:rPr lang="en-US" sz="2400">
                <a:solidFill>
                  <a:srgbClr val="002060"/>
                </a:solidFill>
              </a:rPr>
              <a:t>frequencies contain sufficient energy to </a:t>
            </a:r>
            <a:r>
              <a:rPr lang="en-US" sz="2400" i="1">
                <a:solidFill>
                  <a:srgbClr val="C00000"/>
                </a:solidFill>
              </a:rPr>
              <a:t>dislodge</a:t>
            </a:r>
            <a:r>
              <a:rPr lang="en-US" sz="2400">
                <a:solidFill>
                  <a:srgbClr val="002060"/>
                </a:solidFill>
              </a:rPr>
              <a:t> an electron from a neutral gas atom or molecule upon absorption.</a:t>
            </a:r>
          </a:p>
        </p:txBody>
      </p:sp>
      <p:sp>
        <p:nvSpPr>
          <p:cNvPr id="6349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9EAC95-AFA2-4903-8070-5A5D0CB955B9}" type="slidenum">
              <a:rPr lang="en-US" sz="2800" smtClean="0"/>
              <a:pPr eaLnBrk="1" hangingPunct="1"/>
              <a:t>30</a:t>
            </a:fld>
            <a:endParaRPr lang="en-US" sz="2800" smtClean="0"/>
          </a:p>
        </p:txBody>
      </p:sp>
      <p:sp>
        <p:nvSpPr>
          <p:cNvPr id="63493" name="TextBox 1"/>
          <p:cNvSpPr txBox="1">
            <a:spLocks noChangeArrowheads="1"/>
          </p:cNvSpPr>
          <p:nvPr/>
        </p:nvSpPr>
        <p:spPr bwMode="auto">
          <a:xfrm>
            <a:off x="152400" y="1778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C00000"/>
                </a:solidFill>
              </a:rPr>
              <a:t>Photoionization - </a:t>
            </a:r>
            <a:r>
              <a:rPr lang="en-US" sz="2400"/>
              <a:t>The </a:t>
            </a:r>
            <a:r>
              <a:rPr lang="en-US" sz="2400" i="1">
                <a:solidFill>
                  <a:srgbClr val="C00000"/>
                </a:solidFill>
              </a:rPr>
              <a:t>physical process </a:t>
            </a:r>
            <a:r>
              <a:rPr lang="en-US" sz="2400"/>
              <a:t>in which an incident photon ejects one or more electrons from an atom, ion or molecule. Ionosphere </a:t>
            </a:r>
            <a:r>
              <a:rPr lang="en-US" sz="2400">
                <a:solidFill>
                  <a:schemeClr val="accent2"/>
                </a:solidFill>
              </a:rPr>
              <a:t>absorbs cosmic rays, gamma rays, X-rays, some UV rays</a:t>
            </a:r>
          </a:p>
          <a:p>
            <a:pPr eaLnBrk="1" hangingPunct="1"/>
            <a:endParaRPr lang="en-US" sz="2400"/>
          </a:p>
        </p:txBody>
      </p:sp>
    </p:spTree>
    <p:extLst>
      <p:ext uri="{BB962C8B-B14F-4D97-AF65-F5344CB8AC3E}">
        <p14:creationId xmlns:p14="http://schemas.microsoft.com/office/powerpoint/2010/main" val="254504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0"/>
            <a:ext cx="8915400" cy="6629400"/>
          </a:xfrm>
        </p:spPr>
        <p:txBody>
          <a:bodyPr/>
          <a:lstStyle/>
          <a:p>
            <a:r>
              <a:rPr lang="en-US" smtClean="0"/>
              <a:t>Radio propagation is affected by the daily changes of </a:t>
            </a:r>
            <a:r>
              <a:rPr lang="en-US" smtClean="0">
                <a:solidFill>
                  <a:srgbClr val="C00000"/>
                </a:solidFill>
              </a:rPr>
              <a:t>water vapor </a:t>
            </a:r>
            <a:r>
              <a:rPr lang="en-US" smtClean="0"/>
              <a:t>in the </a:t>
            </a:r>
            <a:r>
              <a:rPr lang="en-US" smtClean="0">
                <a:solidFill>
                  <a:srgbClr val="C00000"/>
                </a:solidFill>
              </a:rPr>
              <a:t>troposphere</a:t>
            </a:r>
            <a:r>
              <a:rPr lang="en-US" smtClean="0"/>
              <a:t> and ionization in the </a:t>
            </a:r>
            <a:r>
              <a:rPr lang="en-US" smtClean="0">
                <a:solidFill>
                  <a:srgbClr val="C00000"/>
                </a:solidFill>
              </a:rPr>
              <a:t>upper atmosphere</a:t>
            </a:r>
            <a:r>
              <a:rPr lang="en-US" smtClean="0"/>
              <a:t>, due to the </a:t>
            </a:r>
            <a:r>
              <a:rPr lang="en-US" smtClean="0">
                <a:solidFill>
                  <a:srgbClr val="C00000"/>
                </a:solidFill>
              </a:rPr>
              <a:t>Sun.</a:t>
            </a:r>
          </a:p>
          <a:p>
            <a:r>
              <a:rPr lang="en-US" smtClean="0"/>
              <a:t>Since radio propagation is not fully predictable, such services as </a:t>
            </a:r>
            <a:r>
              <a:rPr lang="en-US" smtClean="0">
                <a:solidFill>
                  <a:srgbClr val="C00000"/>
                </a:solidFill>
              </a:rPr>
              <a:t>emergency locator transmitters,</a:t>
            </a:r>
            <a:r>
              <a:rPr lang="en-US" smtClean="0"/>
              <a:t> in-flight communication with ocean-crossing aircraft, and some </a:t>
            </a:r>
            <a:r>
              <a:rPr lang="en-US" smtClean="0">
                <a:solidFill>
                  <a:srgbClr val="C00000"/>
                </a:solidFill>
              </a:rPr>
              <a:t>television</a:t>
            </a:r>
            <a:r>
              <a:rPr lang="en-US" smtClean="0"/>
              <a:t> broadcasting have been moved to </a:t>
            </a:r>
            <a:r>
              <a:rPr lang="en-US" smtClean="0">
                <a:solidFill>
                  <a:srgbClr val="C00000"/>
                </a:solidFill>
              </a:rPr>
              <a:t>communications satellites</a:t>
            </a:r>
            <a:r>
              <a:rPr lang="en-US" smtClean="0"/>
              <a:t>. A satellite link, can offer highly predictable and stable line of sight coverage of a given area.</a:t>
            </a:r>
          </a:p>
          <a:p>
            <a:endParaRPr lang="en-US" smtClean="0"/>
          </a:p>
        </p:txBody>
      </p:sp>
      <p:sp>
        <p:nvSpPr>
          <p:cNvPr id="6451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5FAC8B0-3EF2-45F8-A3E0-CE1E948D474B}" type="slidenum">
              <a:rPr lang="en-US" sz="2800" smtClean="0"/>
              <a:pPr eaLnBrk="1" hangingPunct="1"/>
              <a:t>31</a:t>
            </a:fld>
            <a:endParaRPr lang="en-US" sz="2800" smtClean="0"/>
          </a:p>
        </p:txBody>
      </p:sp>
    </p:spTree>
    <p:extLst>
      <p:ext uri="{BB962C8B-B14F-4D97-AF65-F5344CB8AC3E}">
        <p14:creationId xmlns:p14="http://schemas.microsoft.com/office/powerpoint/2010/main" val="146549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C7D6752-CEAE-4944-8D7C-443387BAA450}" type="slidenum">
              <a:rPr lang="en-US" smtClean="0"/>
              <a:pPr eaLnBrk="1" hangingPunct="1"/>
              <a:t>32</a:t>
            </a:fld>
            <a:endParaRPr lang="en-US" smtClean="0"/>
          </a:p>
        </p:txBody>
      </p:sp>
      <p:pic>
        <p:nvPicPr>
          <p:cNvPr id="65539" name="Picture 6" descr="http://www.windows2universe.org/earth/Atmosphere/images/atmos_layers_sm.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239000"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1"/>
          <p:cNvSpPr txBox="1">
            <a:spLocks noChangeArrowheads="1"/>
          </p:cNvSpPr>
          <p:nvPr/>
        </p:nvSpPr>
        <p:spPr bwMode="auto">
          <a:xfrm>
            <a:off x="381000" y="120650"/>
            <a:ext cx="3675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solidFill>
                  <a:srgbClr val="C00000"/>
                </a:solidFill>
              </a:rPr>
              <a:t>Another look at the ionosphere</a:t>
            </a:r>
          </a:p>
        </p:txBody>
      </p:sp>
    </p:spTree>
    <p:extLst>
      <p:ext uri="{BB962C8B-B14F-4D97-AF65-F5344CB8AC3E}">
        <p14:creationId xmlns:p14="http://schemas.microsoft.com/office/powerpoint/2010/main" val="189829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763000" cy="6477000"/>
          </a:xfrm>
        </p:spPr>
        <p:txBody>
          <a:bodyPr/>
          <a:lstStyle/>
          <a:p>
            <a:pPr marL="0" indent="0">
              <a:buFontTx/>
              <a:buNone/>
              <a:defRPr/>
            </a:pPr>
            <a:r>
              <a:rPr lang="en-US" sz="3600" b="1" dirty="0">
                <a:solidFill>
                  <a:srgbClr val="C00000"/>
                </a:solidFill>
              </a:rPr>
              <a:t>Weather </a:t>
            </a:r>
            <a:r>
              <a:rPr lang="en-US" sz="3600" b="1" dirty="0" smtClean="0">
                <a:solidFill>
                  <a:srgbClr val="C00000"/>
                </a:solidFill>
              </a:rPr>
              <a:t>Maps</a:t>
            </a:r>
          </a:p>
          <a:p>
            <a:pPr marL="0" indent="0">
              <a:buFontTx/>
              <a:buNone/>
              <a:defRPr/>
            </a:pPr>
            <a:endParaRPr lang="en-US" sz="3600" b="1" dirty="0">
              <a:solidFill>
                <a:srgbClr val="C00000"/>
              </a:solidFill>
            </a:endParaRPr>
          </a:p>
          <a:p>
            <a:pPr>
              <a:buFont typeface="Arial" pitchFamily="34" charset="0"/>
              <a:buChar char="•"/>
              <a:defRPr/>
            </a:pPr>
            <a:r>
              <a:rPr lang="en-US" dirty="0" smtClean="0"/>
              <a:t> </a:t>
            </a:r>
            <a:r>
              <a:rPr lang="en-US" sz="4000" dirty="0">
                <a:solidFill>
                  <a:srgbClr val="002060"/>
                </a:solidFill>
              </a:rPr>
              <a:t>Many variables are </a:t>
            </a:r>
            <a:r>
              <a:rPr lang="en-US" sz="4000" dirty="0" smtClean="0">
                <a:solidFill>
                  <a:srgbClr val="002060"/>
                </a:solidFill>
              </a:rPr>
              <a:t>needed to </a:t>
            </a:r>
            <a:r>
              <a:rPr lang="en-US" sz="4000" dirty="0">
                <a:solidFill>
                  <a:srgbClr val="002060"/>
                </a:solidFill>
              </a:rPr>
              <a:t>described </a:t>
            </a:r>
            <a:r>
              <a:rPr lang="en-US" sz="4000" dirty="0" smtClean="0">
                <a:solidFill>
                  <a:srgbClr val="002060"/>
                </a:solidFill>
              </a:rPr>
              <a:t> weather conditions</a:t>
            </a:r>
            <a:r>
              <a:rPr lang="en-US" sz="4000" dirty="0">
                <a:solidFill>
                  <a:srgbClr val="002060"/>
                </a:solidFill>
              </a:rPr>
              <a:t>.</a:t>
            </a:r>
          </a:p>
          <a:p>
            <a:pPr marL="0" indent="0">
              <a:buFontTx/>
              <a:buNone/>
              <a:defRPr/>
            </a:pPr>
            <a:r>
              <a:rPr lang="en-US" sz="4000" dirty="0" smtClean="0">
                <a:solidFill>
                  <a:srgbClr val="002060"/>
                </a:solidFill>
              </a:rPr>
              <a:t> </a:t>
            </a:r>
            <a:endParaRPr lang="en-US" sz="4000" dirty="0">
              <a:solidFill>
                <a:srgbClr val="002060"/>
              </a:solidFill>
            </a:endParaRPr>
          </a:p>
          <a:p>
            <a:pPr>
              <a:buFont typeface="Arial" pitchFamily="34" charset="0"/>
              <a:buChar char="•"/>
              <a:defRPr/>
            </a:pPr>
            <a:r>
              <a:rPr lang="en-US" sz="4000" dirty="0" smtClean="0">
                <a:solidFill>
                  <a:srgbClr val="002060"/>
                </a:solidFill>
              </a:rPr>
              <a:t>We </a:t>
            </a:r>
            <a:r>
              <a:rPr lang="en-US" sz="4000" dirty="0">
                <a:solidFill>
                  <a:srgbClr val="002060"/>
                </a:solidFill>
              </a:rPr>
              <a:t>need to see all </a:t>
            </a:r>
            <a:r>
              <a:rPr lang="en-US" sz="4000" dirty="0" smtClean="0">
                <a:solidFill>
                  <a:srgbClr val="002060"/>
                </a:solidFill>
              </a:rPr>
              <a:t>the numbers describing weathers </a:t>
            </a:r>
            <a:r>
              <a:rPr lang="en-US" sz="4000" dirty="0">
                <a:solidFill>
                  <a:srgbClr val="002060"/>
                </a:solidFill>
              </a:rPr>
              <a:t>at many </a:t>
            </a:r>
            <a:r>
              <a:rPr lang="en-US" sz="4000" dirty="0" smtClean="0">
                <a:solidFill>
                  <a:srgbClr val="002060"/>
                </a:solidFill>
              </a:rPr>
              <a:t>locations - weather </a:t>
            </a:r>
            <a:r>
              <a:rPr lang="en-US" sz="4000" dirty="0">
                <a:solidFill>
                  <a:srgbClr val="002060"/>
                </a:solidFill>
              </a:rPr>
              <a:t>maps.</a:t>
            </a:r>
          </a:p>
          <a:p>
            <a:pPr marL="0" indent="0">
              <a:buFontTx/>
              <a:buNone/>
              <a:defRPr/>
            </a:pPr>
            <a:endParaRPr lang="en-US" dirty="0"/>
          </a:p>
        </p:txBody>
      </p:sp>
      <p:sp>
        <p:nvSpPr>
          <p:cNvPr id="665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84C68C-76B4-4CA0-A807-21847AF336F3}" type="slidenum">
              <a:rPr lang="en-US" smtClean="0"/>
              <a:pPr eaLnBrk="1" hangingPunct="1"/>
              <a:t>33</a:t>
            </a:fld>
            <a:endParaRPr lang="en-US" smtClean="0"/>
          </a:p>
        </p:txBody>
      </p:sp>
    </p:spTree>
    <p:extLst>
      <p:ext uri="{BB962C8B-B14F-4D97-AF65-F5344CB8AC3E}">
        <p14:creationId xmlns:p14="http://schemas.microsoft.com/office/powerpoint/2010/main" val="512514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1" descr="0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236538"/>
            <a:ext cx="8964613"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3"/>
          <p:cNvSpPr txBox="1">
            <a:spLocks noChangeArrowheads="1"/>
          </p:cNvSpPr>
          <p:nvPr/>
        </p:nvSpPr>
        <p:spPr bwMode="auto">
          <a:xfrm>
            <a:off x="533400" y="6248400"/>
            <a:ext cx="268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C00000"/>
                </a:solidFill>
              </a:rPr>
              <a:t>Volcanic eruptions</a:t>
            </a:r>
          </a:p>
        </p:txBody>
      </p:sp>
      <p:sp>
        <p:nvSpPr>
          <p:cNvPr id="675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8EAE65-F271-488F-9EA9-12A233892E2A}" type="slidenum">
              <a:rPr lang="en-US" sz="2800" smtClean="0"/>
              <a:pPr eaLnBrk="1" hangingPunct="1"/>
              <a:t>34</a:t>
            </a:fld>
            <a:endParaRPr lang="en-US" sz="2800" smtClean="0"/>
          </a:p>
        </p:txBody>
      </p:sp>
    </p:spTree>
    <p:extLst>
      <p:ext uri="{BB962C8B-B14F-4D97-AF65-F5344CB8AC3E}">
        <p14:creationId xmlns:p14="http://schemas.microsoft.com/office/powerpoint/2010/main" val="511473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windows2universe.org/physical_science/chemistry/photodissoc_o2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47125"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Box 4"/>
          <p:cNvSpPr txBox="1">
            <a:spLocks noChangeArrowheads="1"/>
          </p:cNvSpPr>
          <p:nvPr/>
        </p:nvSpPr>
        <p:spPr bwMode="auto">
          <a:xfrm>
            <a:off x="0" y="53340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A photon of UV "light" hits an oxygen molecule. The energy from the photon breaks the molecule apart. It becomes two separate oxygen atoms. Photodissociation happens a lot in Earth's atmosphere (e.g., </a:t>
            </a:r>
            <a:r>
              <a:rPr lang="en-US" sz="2400" b="1"/>
              <a:t> p</a:t>
            </a:r>
            <a:r>
              <a:rPr lang="en-US" sz="2400"/>
              <a:t>hotodissociation of Molecular Nitrogen, N</a:t>
            </a:r>
            <a:r>
              <a:rPr lang="en-US" sz="2400" baseline="-25000"/>
              <a:t>2</a:t>
            </a:r>
            <a:r>
              <a:rPr lang="en-US" sz="2400"/>
              <a:t> ) </a:t>
            </a:r>
          </a:p>
          <a:p>
            <a:pPr eaLnBrk="1" hangingPunct="1"/>
            <a:endParaRPr lang="en-US" sz="2400"/>
          </a:p>
        </p:txBody>
      </p:sp>
      <p:sp>
        <p:nvSpPr>
          <p:cNvPr id="68612" name="Slide Number Placeholder 1"/>
          <p:cNvSpPr>
            <a:spLocks noGrp="1"/>
          </p:cNvSpPr>
          <p:nvPr>
            <p:ph type="sldNum" sz="quarter" idx="12"/>
          </p:nvPr>
        </p:nvSpPr>
        <p:spPr>
          <a:xfrm>
            <a:off x="6597650" y="6172200"/>
            <a:ext cx="2514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8C248C-CF59-48CE-8E16-8B60A78DB558}" type="slidenum">
              <a:rPr lang="en-US" sz="2800" smtClean="0"/>
              <a:pPr eaLnBrk="1" hangingPunct="1"/>
              <a:t>35</a:t>
            </a:fld>
            <a:endParaRPr lang="en-US" sz="2800" smtClean="0"/>
          </a:p>
        </p:txBody>
      </p:sp>
    </p:spTree>
    <p:extLst>
      <p:ext uri="{BB962C8B-B14F-4D97-AF65-F5344CB8AC3E}">
        <p14:creationId xmlns:p14="http://schemas.microsoft.com/office/powerpoint/2010/main" val="3799428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0" y="0"/>
            <a:ext cx="8991600"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3600">
                <a:solidFill>
                  <a:srgbClr val="002060"/>
                </a:solidFill>
              </a:rPr>
              <a:t>Oxygen is highly reactive, so even at lower levels where  it is a trace constituent, it plays a vital role in a large number of chemical reactions.</a:t>
            </a:r>
          </a:p>
          <a:p>
            <a:pPr>
              <a:lnSpc>
                <a:spcPct val="90000"/>
              </a:lnSpc>
            </a:pPr>
            <a:endParaRPr lang="pt-BR" sz="3600" u="sng">
              <a:solidFill>
                <a:srgbClr val="002060"/>
              </a:solidFill>
            </a:endParaRPr>
          </a:p>
          <a:p>
            <a:pPr>
              <a:lnSpc>
                <a:spcPct val="90000"/>
              </a:lnSpc>
            </a:pPr>
            <a:r>
              <a:rPr lang="pt-BR" sz="3600" u="sng">
                <a:solidFill>
                  <a:srgbClr val="002060"/>
                </a:solidFill>
              </a:rPr>
              <a:t>Of particular importance:</a:t>
            </a:r>
          </a:p>
          <a:p>
            <a:pPr>
              <a:lnSpc>
                <a:spcPct val="90000"/>
              </a:lnSpc>
            </a:pPr>
            <a:endParaRPr lang="pt-BR" sz="3600">
              <a:solidFill>
                <a:srgbClr val="002060"/>
              </a:solidFill>
            </a:endParaRPr>
          </a:p>
          <a:p>
            <a:pPr>
              <a:lnSpc>
                <a:spcPct val="90000"/>
              </a:lnSpc>
            </a:pPr>
            <a:r>
              <a:rPr lang="pt-BR" sz="3600">
                <a:solidFill>
                  <a:srgbClr val="002060"/>
                </a:solidFill>
              </a:rPr>
              <a:t>O</a:t>
            </a:r>
            <a:r>
              <a:rPr lang="pt-BR" sz="3600" baseline="-25000">
                <a:solidFill>
                  <a:srgbClr val="002060"/>
                </a:solidFill>
              </a:rPr>
              <a:t>2</a:t>
            </a:r>
            <a:r>
              <a:rPr lang="pt-BR" sz="3600">
                <a:solidFill>
                  <a:srgbClr val="002060"/>
                </a:solidFill>
              </a:rPr>
              <a:t> + O + M = O</a:t>
            </a:r>
            <a:r>
              <a:rPr lang="pt-BR" sz="3600" baseline="-25000">
                <a:solidFill>
                  <a:srgbClr val="002060"/>
                </a:solidFill>
              </a:rPr>
              <a:t>3</a:t>
            </a:r>
            <a:r>
              <a:rPr lang="pt-BR" sz="3600">
                <a:solidFill>
                  <a:srgbClr val="002060"/>
                </a:solidFill>
              </a:rPr>
              <a:t> + M</a:t>
            </a:r>
            <a:endParaRPr lang="en-US" sz="3600">
              <a:solidFill>
                <a:srgbClr val="002060"/>
              </a:solidFill>
            </a:endParaRPr>
          </a:p>
          <a:p>
            <a:pPr>
              <a:lnSpc>
                <a:spcPct val="90000"/>
              </a:lnSpc>
            </a:pPr>
            <a:r>
              <a:rPr lang="en-US" sz="3600">
                <a:solidFill>
                  <a:srgbClr val="002060"/>
                </a:solidFill>
              </a:rPr>
              <a:t>the dominant mechanism for the production of ozone (M - a third molecule required to carry away the excess energy released in the reaction</a:t>
            </a:r>
            <a:r>
              <a:rPr lang="en-US" sz="3600" u="sng">
                <a:solidFill>
                  <a:srgbClr val="002060"/>
                </a:solidFill>
              </a:rPr>
              <a:t>)</a:t>
            </a:r>
            <a:endParaRPr lang="en-US" sz="3600">
              <a:solidFill>
                <a:srgbClr val="002060"/>
              </a:solidFill>
            </a:endParaRPr>
          </a:p>
        </p:txBody>
      </p:sp>
      <p:sp>
        <p:nvSpPr>
          <p:cNvPr id="6963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04DC71-D43D-4479-85C0-FF7AC3F4DA3B}" type="slidenum">
              <a:rPr lang="en-US" sz="2800" smtClean="0"/>
              <a:pPr eaLnBrk="1" hangingPunct="1"/>
              <a:t>36</a:t>
            </a:fld>
            <a:endParaRPr lang="en-US" sz="2800" smtClean="0"/>
          </a:p>
        </p:txBody>
      </p:sp>
    </p:spTree>
    <p:extLst>
      <p:ext uri="{BB962C8B-B14F-4D97-AF65-F5344CB8AC3E}">
        <p14:creationId xmlns:p14="http://schemas.microsoft.com/office/powerpoint/2010/main" val="2731801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03_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763"/>
            <a:ext cx="7620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2BA68B2-03F8-4957-B41F-7700273F970C}" type="slidenum">
              <a:rPr lang="en-US" sz="2800" smtClean="0"/>
              <a:pPr eaLnBrk="1" hangingPunct="1"/>
              <a:t>37</a:t>
            </a:fld>
            <a:endParaRPr lang="en-US" sz="2800" smtClean="0"/>
          </a:p>
        </p:txBody>
      </p:sp>
    </p:spTree>
    <p:extLst>
      <p:ext uri="{BB962C8B-B14F-4D97-AF65-F5344CB8AC3E}">
        <p14:creationId xmlns:p14="http://schemas.microsoft.com/office/powerpoint/2010/main" val="3642001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03_T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750"/>
            <a:ext cx="784860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2"/>
          <p:cNvSpPr txBox="1">
            <a:spLocks noChangeArrowheads="1"/>
          </p:cNvSpPr>
          <p:nvPr/>
        </p:nvSpPr>
        <p:spPr bwMode="auto">
          <a:xfrm>
            <a:off x="609600" y="6248400"/>
            <a:ext cx="6153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C00000"/>
                </a:solidFill>
              </a:rPr>
              <a:t>In what follows will focus on ozone and CO</a:t>
            </a:r>
            <a:r>
              <a:rPr lang="en-US" sz="2400" baseline="-25000">
                <a:solidFill>
                  <a:srgbClr val="C00000"/>
                </a:solidFill>
              </a:rPr>
              <a:t>2</a:t>
            </a:r>
          </a:p>
        </p:txBody>
      </p:sp>
      <p:sp>
        <p:nvSpPr>
          <p:cNvPr id="7168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B2A0CE-D9CA-4BE9-B6B8-71B47CBA9BF9}" type="slidenum">
              <a:rPr lang="en-US" sz="2800" smtClean="0"/>
              <a:pPr eaLnBrk="1" hangingPunct="1"/>
              <a:t>38</a:t>
            </a:fld>
            <a:endParaRPr lang="en-US" sz="2800" smtClean="0"/>
          </a:p>
        </p:txBody>
      </p:sp>
    </p:spTree>
    <p:extLst>
      <p:ext uri="{BB962C8B-B14F-4D97-AF65-F5344CB8AC3E}">
        <p14:creationId xmlns:p14="http://schemas.microsoft.com/office/powerpoint/2010/main" val="1700035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914400"/>
          </a:xfrm>
        </p:spPr>
        <p:txBody>
          <a:bodyPr/>
          <a:lstStyle/>
          <a:p>
            <a:pPr eaLnBrk="1" hangingPunct="1"/>
            <a:r>
              <a:rPr lang="en-US" sz="4000" b="1" smtClean="0">
                <a:solidFill>
                  <a:srgbClr val="CC0000"/>
                </a:solidFill>
              </a:rPr>
              <a:t>Origin of the atmosphere</a:t>
            </a:r>
          </a:p>
        </p:txBody>
      </p:sp>
      <p:sp>
        <p:nvSpPr>
          <p:cNvPr id="72707" name="Rectangle 3"/>
          <p:cNvSpPr>
            <a:spLocks noGrp="1" noChangeArrowheads="1"/>
          </p:cNvSpPr>
          <p:nvPr>
            <p:ph type="body" idx="1"/>
          </p:nvPr>
        </p:nvSpPr>
        <p:spPr>
          <a:xfrm>
            <a:off x="-36513" y="914400"/>
            <a:ext cx="9144001" cy="5638800"/>
          </a:xfrm>
        </p:spPr>
        <p:txBody>
          <a:bodyPr/>
          <a:lstStyle/>
          <a:p>
            <a:pPr eaLnBrk="1" hangingPunct="1">
              <a:lnSpc>
                <a:spcPct val="90000"/>
              </a:lnSpc>
            </a:pPr>
            <a:r>
              <a:rPr lang="en-US" sz="2400" smtClean="0">
                <a:solidFill>
                  <a:srgbClr val="333399"/>
                </a:solidFill>
              </a:rPr>
              <a:t>The atmosphere of today-believed to have come from expulsion of volatile substances from the interior associated with volcanic activity.</a:t>
            </a:r>
          </a:p>
          <a:p>
            <a:pPr eaLnBrk="1" hangingPunct="1">
              <a:lnSpc>
                <a:spcPct val="90000"/>
              </a:lnSpc>
            </a:pPr>
            <a:r>
              <a:rPr lang="en-US" sz="2400" smtClean="0">
                <a:solidFill>
                  <a:srgbClr val="333399"/>
                </a:solidFill>
              </a:rPr>
              <a:t>The atmosphere is a component of a coupled system: hydrosphere (water substances on or above the surface); biosphere; lithosphere (earth’s crust)</a:t>
            </a:r>
          </a:p>
          <a:p>
            <a:pPr eaLnBrk="1" hangingPunct="1">
              <a:lnSpc>
                <a:spcPct val="90000"/>
              </a:lnSpc>
            </a:pPr>
            <a:r>
              <a:rPr lang="en-US" sz="2400" smtClean="0">
                <a:solidFill>
                  <a:srgbClr val="333399"/>
                </a:solidFill>
              </a:rPr>
              <a:t>Total mass of volatile material contained in this coupled system is 0.025% of the mass of the earth.</a:t>
            </a:r>
          </a:p>
          <a:p>
            <a:pPr eaLnBrk="1" hangingPunct="1">
              <a:lnSpc>
                <a:spcPct val="90000"/>
              </a:lnSpc>
              <a:buFontTx/>
              <a:buNone/>
            </a:pPr>
            <a:r>
              <a:rPr lang="en-US" smtClean="0"/>
              <a:t>Prevailing belief:</a:t>
            </a:r>
          </a:p>
          <a:p>
            <a:pPr eaLnBrk="1" hangingPunct="1">
              <a:lnSpc>
                <a:spcPct val="90000"/>
              </a:lnSpc>
            </a:pPr>
            <a:r>
              <a:rPr lang="en-US" sz="2400" smtClean="0">
                <a:solidFill>
                  <a:srgbClr val="333399"/>
                </a:solidFill>
              </a:rPr>
              <a:t>Atmosphere of earth, deficient in noble gases (helium, neon, argon, xenon, krypton)</a:t>
            </a:r>
            <a:endParaRPr lang="en-US" sz="2400" smtClean="0"/>
          </a:p>
          <a:p>
            <a:pPr eaLnBrk="1" hangingPunct="1">
              <a:lnSpc>
                <a:spcPct val="90000"/>
              </a:lnSpc>
            </a:pPr>
            <a:r>
              <a:rPr lang="en-US" sz="2400" smtClean="0">
                <a:solidFill>
                  <a:srgbClr val="333399"/>
                </a:solidFill>
              </a:rPr>
              <a:t>Either earth formed in a way that systematically excluded these gases, or:</a:t>
            </a:r>
          </a:p>
          <a:p>
            <a:pPr eaLnBrk="1" hangingPunct="1">
              <a:lnSpc>
                <a:spcPct val="90000"/>
              </a:lnSpc>
            </a:pPr>
            <a:r>
              <a:rPr lang="en-US" sz="2400" smtClean="0">
                <a:solidFill>
                  <a:srgbClr val="333399"/>
                </a:solidFill>
              </a:rPr>
              <a:t>Gaseous materials were lost soon after the earth formed (4.5x10</a:t>
            </a:r>
            <a:r>
              <a:rPr lang="en-US" sz="2400" baseline="30000" smtClean="0">
                <a:solidFill>
                  <a:srgbClr val="333399"/>
                </a:solidFill>
              </a:rPr>
              <a:t>9</a:t>
            </a:r>
            <a:r>
              <a:rPr lang="en-US" sz="2400" smtClean="0">
                <a:solidFill>
                  <a:srgbClr val="333399"/>
                </a:solidFill>
              </a:rPr>
              <a:t> years ago)</a:t>
            </a:r>
          </a:p>
        </p:txBody>
      </p:sp>
      <p:sp>
        <p:nvSpPr>
          <p:cNvPr id="7270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0727E5-E346-4EC4-8CB9-600D67BC2662}" type="slidenum">
              <a:rPr lang="en-US" sz="2800" smtClean="0"/>
              <a:pPr eaLnBrk="1" hangingPunct="1"/>
              <a:t>39</a:t>
            </a:fld>
            <a:endParaRPr lang="en-US" sz="2800" smtClean="0"/>
          </a:p>
        </p:txBody>
      </p:sp>
    </p:spTree>
    <p:extLst>
      <p:ext uri="{BB962C8B-B14F-4D97-AF65-F5344CB8AC3E}">
        <p14:creationId xmlns:p14="http://schemas.microsoft.com/office/powerpoint/2010/main" val="5947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457200" y="228600"/>
            <a:ext cx="8229600" cy="609600"/>
          </a:xfrm>
          <a:prstGeom prst="rect">
            <a:avLst/>
          </a:prstGeom>
          <a:noFill/>
          <a:ln w="9525">
            <a:noFill/>
            <a:miter lim="800000"/>
            <a:headEnd/>
            <a:tailEnd/>
          </a:ln>
        </p:spPr>
        <p:txBody>
          <a:bodyPr anchor="ctr"/>
          <a:lstStyle/>
          <a:p>
            <a:pPr algn="ctr"/>
            <a:r>
              <a:rPr lang="en-US" sz="4400" b="1">
                <a:solidFill>
                  <a:srgbClr val="CC0000"/>
                </a:solidFill>
              </a:rPr>
              <a:t>The visible spectrum</a:t>
            </a:r>
          </a:p>
        </p:txBody>
      </p:sp>
      <p:pic>
        <p:nvPicPr>
          <p:cNvPr id="50179" name="Picture1" descr="0208"/>
          <p:cNvPicPr>
            <a:picLocks noChangeAspect="1" noChangeArrowheads="1"/>
          </p:cNvPicPr>
          <p:nvPr/>
        </p:nvPicPr>
        <p:blipFill>
          <a:blip r:embed="rId2"/>
          <a:srcRect r="33226"/>
          <a:stretch>
            <a:fillRect/>
          </a:stretch>
        </p:blipFill>
        <p:spPr bwMode="auto">
          <a:xfrm>
            <a:off x="0" y="990600"/>
            <a:ext cx="9144000" cy="5867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0" y="0"/>
            <a:ext cx="9144000" cy="66294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3200" b="1">
                <a:solidFill>
                  <a:srgbClr val="CC0000"/>
                </a:solidFill>
              </a:rPr>
              <a:t>Electromagnetic waves</a:t>
            </a:r>
            <a:r>
              <a:rPr lang="en-US" sz="3200" b="1">
                <a:solidFill>
                  <a:srgbClr val="0000FF"/>
                </a:solidFill>
              </a:rPr>
              <a:t> can be described by their </a:t>
            </a:r>
            <a:r>
              <a:rPr lang="en-US" sz="3200" b="1">
                <a:solidFill>
                  <a:srgbClr val="006600"/>
                </a:solidFill>
              </a:rPr>
              <a:t>wavelengths</a:t>
            </a:r>
            <a:r>
              <a:rPr lang="en-US" sz="3200" b="1">
                <a:solidFill>
                  <a:srgbClr val="0000FF"/>
                </a:solidFill>
              </a:rPr>
              <a:t>, energy, and frequency. All three describe a different property of light, yet they are related to each other mathematically.  The unit used to describe the wavelength of light  is the micrometer </a:t>
            </a:r>
            <a:r>
              <a:rPr lang="en-US" sz="3200" b="1">
                <a:solidFill>
                  <a:srgbClr val="CC0000"/>
                </a:solidFill>
              </a:rPr>
              <a:t>  (</a:t>
            </a:r>
            <a:r>
              <a:rPr lang="el-GR" sz="3200" b="1">
                <a:solidFill>
                  <a:srgbClr val="CC0000"/>
                </a:solidFill>
                <a:cs typeface="Arial" pitchFamily="34" charset="0"/>
              </a:rPr>
              <a:t>μ</a:t>
            </a:r>
            <a:r>
              <a:rPr lang="en-US" sz="3200" b="1">
                <a:solidFill>
                  <a:srgbClr val="CC0000"/>
                </a:solidFill>
              </a:rPr>
              <a:t>m)</a:t>
            </a:r>
            <a:endParaRPr lang="en-US" sz="3200" b="1">
              <a:solidFill>
                <a:srgbClr val="0000FF"/>
              </a:solidFill>
            </a:endParaRPr>
          </a:p>
          <a:p>
            <a:pPr marL="342900" indent="-342900">
              <a:lnSpc>
                <a:spcPct val="80000"/>
              </a:lnSpc>
              <a:spcBef>
                <a:spcPct val="20000"/>
              </a:spcBef>
              <a:buFontTx/>
              <a:buChar char="•"/>
            </a:pPr>
            <a:endParaRPr lang="en-US" b="1" u="sng">
              <a:solidFill>
                <a:srgbClr val="0000FF"/>
              </a:solidFill>
            </a:endParaRPr>
          </a:p>
          <a:p>
            <a:pPr marL="342900" indent="-342900">
              <a:lnSpc>
                <a:spcPct val="80000"/>
              </a:lnSpc>
              <a:spcBef>
                <a:spcPct val="20000"/>
              </a:spcBef>
              <a:buFontTx/>
              <a:buChar char="•"/>
            </a:pPr>
            <a:r>
              <a:rPr lang="en-US" b="1" u="sng">
                <a:solidFill>
                  <a:srgbClr val="0000FF"/>
                </a:solidFill>
              </a:rPr>
              <a:t> </a:t>
            </a:r>
            <a:endParaRPr lang="en-US" b="1">
              <a:solidFill>
                <a:srgbClr val="0000FF"/>
              </a:solidFill>
            </a:endParaRPr>
          </a:p>
          <a:p>
            <a:pPr marL="342900" indent="-342900">
              <a:lnSpc>
                <a:spcPct val="80000"/>
              </a:lnSpc>
              <a:spcBef>
                <a:spcPct val="20000"/>
              </a:spcBef>
            </a:pPr>
            <a:r>
              <a:rPr lang="en-US" b="1">
                <a:solidFill>
                  <a:srgbClr val="0000FF"/>
                </a:solidFill>
              </a:rPr>
              <a:t>   </a:t>
            </a:r>
          </a:p>
          <a:p>
            <a:pPr marL="342900" indent="-342900">
              <a:lnSpc>
                <a:spcPct val="80000"/>
              </a:lnSpc>
              <a:spcBef>
                <a:spcPct val="20000"/>
              </a:spcBef>
            </a:pPr>
            <a:r>
              <a:rPr lang="en-US" b="1">
                <a:solidFill>
                  <a:srgbClr val="0000FF"/>
                </a:solidFill>
              </a:rPr>
              <a:t> </a:t>
            </a:r>
            <a:endParaRPr lang="en-US" sz="2400"/>
          </a:p>
          <a:p>
            <a:pPr marL="342900" indent="-342900">
              <a:lnSpc>
                <a:spcPct val="80000"/>
              </a:lnSpc>
              <a:spcBef>
                <a:spcPct val="20000"/>
              </a:spcBef>
              <a:buFontTx/>
              <a:buChar char="•"/>
            </a:pPr>
            <a:endParaRPr lang="en-US" sz="2400"/>
          </a:p>
        </p:txBody>
      </p:sp>
      <p:sp>
        <p:nvSpPr>
          <p:cNvPr id="51203" name="Rectangle 5"/>
          <p:cNvSpPr>
            <a:spLocks noChangeArrowheads="1"/>
          </p:cNvSpPr>
          <p:nvPr/>
        </p:nvSpPr>
        <p:spPr bwMode="auto">
          <a:xfrm>
            <a:off x="2362200" y="3276600"/>
            <a:ext cx="4191000" cy="2590800"/>
          </a:xfrm>
          <a:prstGeom prst="rect">
            <a:avLst/>
          </a:prstGeom>
          <a:solidFill>
            <a:schemeClr val="accent1"/>
          </a:solidFill>
          <a:ln w="38100">
            <a:solidFill>
              <a:schemeClr val="tx1"/>
            </a:solidFill>
            <a:miter lim="800000"/>
            <a:headEnd/>
            <a:tailEnd/>
          </a:ln>
        </p:spPr>
        <p:txBody>
          <a:bodyPr wrap="none" anchor="ctr"/>
          <a:lstStyle/>
          <a:p>
            <a:r>
              <a:rPr lang="en-US" sz="2400" b="1">
                <a:solidFill>
                  <a:srgbClr val="CC0000"/>
                </a:solidFill>
              </a:rPr>
              <a:t>1 micrometers (</a:t>
            </a:r>
            <a:r>
              <a:rPr lang="el-GR" sz="2400" b="1">
                <a:solidFill>
                  <a:srgbClr val="CC0000"/>
                </a:solidFill>
                <a:cs typeface="Arial" pitchFamily="34" charset="0"/>
              </a:rPr>
              <a:t>μ</a:t>
            </a:r>
            <a:r>
              <a:rPr lang="en-US" sz="2400" b="1">
                <a:solidFill>
                  <a:srgbClr val="CC0000"/>
                </a:solidFill>
              </a:rPr>
              <a:t>m)=10</a:t>
            </a:r>
            <a:r>
              <a:rPr lang="en-US" sz="2400" b="1" baseline="30000">
                <a:solidFill>
                  <a:srgbClr val="CC0000"/>
                </a:solidFill>
              </a:rPr>
              <a:t>-6</a:t>
            </a:r>
            <a:r>
              <a:rPr lang="en-US" sz="2400" b="1">
                <a:solidFill>
                  <a:srgbClr val="CC0000"/>
                </a:solidFill>
              </a:rPr>
              <a:t> m </a:t>
            </a:r>
          </a:p>
          <a:p>
            <a:endParaRPr lang="en-US" sz="2400" b="1">
              <a:solidFill>
                <a:srgbClr val="CC0000"/>
              </a:solidFill>
            </a:endParaRPr>
          </a:p>
          <a:p>
            <a:r>
              <a:rPr lang="en-US" sz="2400" b="1">
                <a:solidFill>
                  <a:srgbClr val="CC0000"/>
                </a:solidFill>
              </a:rPr>
              <a:t>1 </a:t>
            </a:r>
            <a:r>
              <a:rPr lang="el-GR" sz="2400" b="1">
                <a:solidFill>
                  <a:srgbClr val="CC0000"/>
                </a:solidFill>
                <a:cs typeface="Arial" pitchFamily="34" charset="0"/>
              </a:rPr>
              <a:t>μ</a:t>
            </a:r>
            <a:r>
              <a:rPr lang="en-US" sz="2400" b="1">
                <a:solidFill>
                  <a:srgbClr val="CC0000"/>
                </a:solidFill>
              </a:rPr>
              <a:t>m=1000 nm (nanometer)</a:t>
            </a:r>
          </a:p>
          <a:p>
            <a:endParaRPr lang="en-US" sz="2400" b="1">
              <a:solidFill>
                <a:srgbClr val="CC0000"/>
              </a:solidFill>
            </a:endParaRPr>
          </a:p>
          <a:p>
            <a:r>
              <a:rPr lang="en-US" sz="2400" b="1">
                <a:solidFill>
                  <a:srgbClr val="CC0000"/>
                </a:solidFill>
              </a:rPr>
              <a:t>1 nm= 10 A</a:t>
            </a:r>
            <a:r>
              <a:rPr lang="en-US" sz="2400" b="1" baseline="30000">
                <a:solidFill>
                  <a:srgbClr val="CC0000"/>
                </a:solidFill>
              </a:rPr>
              <a:t>0  </a:t>
            </a:r>
            <a:r>
              <a:rPr lang="en-US" sz="2400" b="1">
                <a:solidFill>
                  <a:srgbClr val="CC0000"/>
                </a:solidFill>
              </a:rPr>
              <a:t>(Angstrom)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417638"/>
          </a:xfrm>
        </p:spPr>
        <p:txBody>
          <a:bodyPr>
            <a:normAutofit fontScale="90000"/>
          </a:bodyPr>
          <a:lstStyle/>
          <a:p>
            <a:pPr eaLnBrk="1" hangingPunct="1"/>
            <a:r>
              <a:rPr lang="en-US" sz="3600" smtClean="0">
                <a:solidFill>
                  <a:srgbClr val="CC0000"/>
                </a:solidFill>
              </a:rPr>
              <a:t/>
            </a:r>
            <a:br>
              <a:rPr lang="en-US" sz="3600" smtClean="0">
                <a:solidFill>
                  <a:srgbClr val="CC0000"/>
                </a:solidFill>
              </a:rPr>
            </a:br>
            <a:r>
              <a:rPr lang="en-US" sz="3600" u="sng" smtClean="0">
                <a:solidFill>
                  <a:schemeClr val="tx1"/>
                </a:solidFill>
              </a:rPr>
              <a:t>Review:</a:t>
            </a:r>
            <a:r>
              <a:rPr lang="en-US" sz="3600" smtClean="0">
                <a:solidFill>
                  <a:srgbClr val="CC0000"/>
                </a:solidFill>
              </a:rPr>
              <a:t>	Main layers of the atmosphere</a:t>
            </a:r>
            <a:r>
              <a:rPr lang="en-US" sz="4000" smtClean="0">
                <a:solidFill>
                  <a:srgbClr val="B09040"/>
                </a:solidFill>
                <a:latin typeface="Times New Roman" pitchFamily="18" charset="0"/>
                <a:cs typeface="Times New Roman" pitchFamily="18" charset="0"/>
              </a:rPr>
              <a:t> </a:t>
            </a:r>
            <a:br>
              <a:rPr lang="en-US" sz="4000" smtClean="0">
                <a:solidFill>
                  <a:srgbClr val="B09040"/>
                </a:solidFill>
                <a:latin typeface="Times New Roman" pitchFamily="18" charset="0"/>
                <a:cs typeface="Times New Roman" pitchFamily="18" charset="0"/>
              </a:rPr>
            </a:br>
            <a:r>
              <a:rPr lang="en-US" sz="3200" b="1" smtClean="0">
                <a:solidFill>
                  <a:schemeClr val="accent2"/>
                </a:solidFill>
                <a:latin typeface="Times New Roman" pitchFamily="18" charset="0"/>
                <a:cs typeface="Times New Roman" pitchFamily="18" charset="0"/>
              </a:rPr>
              <a:t>Troposphere, Stratosphere</a:t>
            </a:r>
            <a:r>
              <a:rPr lang="en-US" sz="3200" b="1" smtClean="0">
                <a:solidFill>
                  <a:schemeClr val="accent2"/>
                </a:solidFill>
                <a:latin typeface="normal verdana"/>
              </a:rPr>
              <a:t>, </a:t>
            </a:r>
            <a:r>
              <a:rPr lang="en-US" sz="3200" b="1" smtClean="0">
                <a:solidFill>
                  <a:schemeClr val="accent2"/>
                </a:solidFill>
                <a:latin typeface="Times New Roman" pitchFamily="18" charset="0"/>
                <a:cs typeface="Times New Roman" pitchFamily="18" charset="0"/>
              </a:rPr>
              <a:t>Mesosphere, Thermosphere</a:t>
            </a:r>
            <a:r>
              <a:rPr lang="en-US" sz="3200" smtClean="0">
                <a:solidFill>
                  <a:srgbClr val="B09040"/>
                </a:solidFill>
                <a:latin typeface="normal verdana"/>
              </a:rPr>
              <a:t> </a:t>
            </a:r>
            <a:br>
              <a:rPr lang="en-US" sz="3200" smtClean="0">
                <a:solidFill>
                  <a:srgbClr val="B09040"/>
                </a:solidFill>
                <a:latin typeface="normal verdana"/>
              </a:rPr>
            </a:br>
            <a:endParaRPr lang="en-US" sz="3200" smtClean="0">
              <a:solidFill>
                <a:srgbClr val="B09040"/>
              </a:solidFill>
              <a:latin typeface="normal verdana"/>
            </a:endParaRPr>
          </a:p>
        </p:txBody>
      </p:sp>
      <p:pic>
        <p:nvPicPr>
          <p:cNvPr id="52227" name="Picture 3"/>
          <p:cNvPicPr>
            <a:picLocks noGrp="1" noChangeAspect="1" noChangeArrowheads="1"/>
          </p:cNvPicPr>
          <p:nvPr>
            <p:ph type="body" idx="1"/>
          </p:nvPr>
        </p:nvPicPr>
        <p:blipFill>
          <a:blip r:embed="rId3"/>
          <a:srcRect/>
          <a:stretch>
            <a:fillRect/>
          </a:stretch>
        </p:blipFill>
        <p:spPr>
          <a:xfrm>
            <a:off x="228600" y="1600200"/>
            <a:ext cx="8610600" cy="52578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0"/>
            <a:ext cx="8763000" cy="1417638"/>
          </a:xfrm>
        </p:spPr>
        <p:txBody>
          <a:bodyPr/>
          <a:lstStyle/>
          <a:p>
            <a:pPr eaLnBrk="1" hangingPunct="1"/>
            <a:r>
              <a:rPr lang="en-US" sz="4000" b="1" smtClean="0">
                <a:solidFill>
                  <a:srgbClr val="CC0000"/>
                </a:solidFill>
              </a:rPr>
              <a:t>Photoionization and the thermosphere</a:t>
            </a:r>
            <a:r>
              <a:rPr lang="en-US" sz="4000" smtClean="0"/>
              <a:t> </a:t>
            </a:r>
          </a:p>
        </p:txBody>
      </p:sp>
      <p:sp>
        <p:nvSpPr>
          <p:cNvPr id="53251" name="Rectangle 3"/>
          <p:cNvSpPr>
            <a:spLocks noGrp="1" noChangeArrowheads="1"/>
          </p:cNvSpPr>
          <p:nvPr>
            <p:ph type="body" idx="1"/>
          </p:nvPr>
        </p:nvSpPr>
        <p:spPr>
          <a:xfrm>
            <a:off x="0" y="1752600"/>
            <a:ext cx="9144000" cy="4876800"/>
          </a:xfrm>
        </p:spPr>
        <p:txBody>
          <a:bodyPr/>
          <a:lstStyle/>
          <a:p>
            <a:pPr eaLnBrk="1" hangingPunct="1"/>
            <a:r>
              <a:rPr lang="en-US" sz="2800" b="1" smtClean="0">
                <a:solidFill>
                  <a:srgbClr val="333399"/>
                </a:solidFill>
              </a:rPr>
              <a:t>Radiation of </a:t>
            </a:r>
            <a:r>
              <a:rPr lang="en-US" sz="2800" b="1" i="1" smtClean="0">
                <a:solidFill>
                  <a:srgbClr val="FF0000"/>
                </a:solidFill>
                <a:sym typeface="Symbol" pitchFamily="18" charset="2"/>
              </a:rPr>
              <a:t></a:t>
            </a:r>
            <a:r>
              <a:rPr lang="en-US" sz="2800" b="1" i="1" smtClean="0">
                <a:solidFill>
                  <a:srgbClr val="FF0000"/>
                </a:solidFill>
              </a:rPr>
              <a:t> &lt; 0.1 </a:t>
            </a:r>
            <a:r>
              <a:rPr lang="en-US" sz="2800" b="1" i="1" smtClean="0">
                <a:solidFill>
                  <a:srgbClr val="FF0000"/>
                </a:solidFill>
                <a:sym typeface="Symbol" pitchFamily="18" charset="2"/>
              </a:rPr>
              <a:t></a:t>
            </a:r>
            <a:r>
              <a:rPr lang="en-US" sz="2800" b="1" i="1" smtClean="0">
                <a:solidFill>
                  <a:srgbClr val="FF0000"/>
                </a:solidFill>
              </a:rPr>
              <a:t>m </a:t>
            </a:r>
            <a:r>
              <a:rPr lang="en-US" sz="2800" b="1" smtClean="0">
                <a:solidFill>
                  <a:srgbClr val="333399"/>
                </a:solidFill>
              </a:rPr>
              <a:t>is absorbed above 90 km where photoionization of N</a:t>
            </a:r>
            <a:r>
              <a:rPr lang="en-US" sz="2800" b="1" baseline="-25000" smtClean="0">
                <a:solidFill>
                  <a:srgbClr val="333399"/>
                </a:solidFill>
              </a:rPr>
              <a:t>2</a:t>
            </a:r>
            <a:r>
              <a:rPr lang="en-US" sz="2800" b="1" smtClean="0">
                <a:solidFill>
                  <a:srgbClr val="333399"/>
                </a:solidFill>
              </a:rPr>
              <a:t>, O</a:t>
            </a:r>
            <a:r>
              <a:rPr lang="en-US" sz="2800" b="1" baseline="-25000" smtClean="0">
                <a:solidFill>
                  <a:srgbClr val="333399"/>
                </a:solidFill>
              </a:rPr>
              <a:t>2</a:t>
            </a:r>
            <a:r>
              <a:rPr lang="en-US" sz="2800" b="1" smtClean="0">
                <a:solidFill>
                  <a:srgbClr val="333399"/>
                </a:solidFill>
              </a:rPr>
              <a:t> and O give rise to E and F layers of the ionosphere.</a:t>
            </a:r>
          </a:p>
          <a:p>
            <a:pPr eaLnBrk="1" hangingPunct="1"/>
            <a:r>
              <a:rPr lang="en-US" sz="2800" b="1" smtClean="0">
                <a:solidFill>
                  <a:srgbClr val="333399"/>
                </a:solidFill>
              </a:rPr>
              <a:t>The thin air at these levels is inefficient at disposing of energy by radiative transfer.  </a:t>
            </a:r>
          </a:p>
          <a:p>
            <a:pPr eaLnBrk="1" hangingPunct="1"/>
            <a:r>
              <a:rPr lang="en-US" sz="2800" b="1" smtClean="0">
                <a:solidFill>
                  <a:srgbClr val="333399"/>
                </a:solidFill>
              </a:rPr>
              <a:t>In order to maintain thermal equilibrium, temperature must increase with height rapidly enough so that random molecular motions can conduct heat down at the same rate as solar energy is absorbed at higher levels.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0" y="0"/>
            <a:ext cx="9144000" cy="6924675"/>
          </a:xfrm>
          <a:prstGeom prst="rect">
            <a:avLst/>
          </a:prstGeom>
          <a:noFill/>
          <a:ln w="9525">
            <a:noFill/>
            <a:miter lim="800000"/>
            <a:headEnd/>
            <a:tailEnd/>
          </a:ln>
        </p:spPr>
        <p:txBody>
          <a:bodyPr>
            <a:spAutoFit/>
          </a:bodyPr>
          <a:lstStyle/>
          <a:p>
            <a:r>
              <a:rPr lang="en-US"/>
              <a:t> </a:t>
            </a:r>
            <a:r>
              <a:rPr lang="en-US" sz="2800" b="1">
                <a:solidFill>
                  <a:srgbClr val="CC0000"/>
                </a:solidFill>
              </a:rPr>
              <a:t>What is a Dobson Unit?</a:t>
            </a:r>
            <a:r>
              <a:rPr lang="en-US" sz="2800" b="1"/>
              <a:t> </a:t>
            </a:r>
          </a:p>
          <a:p>
            <a:endParaRPr lang="en-US" sz="2800" b="1"/>
          </a:p>
          <a:p>
            <a:r>
              <a:rPr lang="en-US" sz="2800" b="1">
                <a:solidFill>
                  <a:srgbClr val="000099"/>
                </a:solidFill>
              </a:rPr>
              <a:t>The Dobson Unit is the most common unit for measuring ozone concentration. </a:t>
            </a:r>
            <a:r>
              <a:rPr lang="en-US" sz="2800" b="1">
                <a:solidFill>
                  <a:srgbClr val="CC0000"/>
                </a:solidFill>
              </a:rPr>
              <a:t>One Dobson Unit is he number of molecules of ozone that would be required to create a layer of pure ozone 0.01 millimeters  thick at a temperature of 0 degrees Celsius and a pressure of 1 atmosphere</a:t>
            </a:r>
            <a:r>
              <a:rPr lang="en-US" sz="2800" b="1">
                <a:solidFill>
                  <a:srgbClr val="000099"/>
                </a:solidFill>
              </a:rPr>
              <a:t> (the air pressure at the surface of the Earth). A column of air with an ozone concentration of 1 Dobson Unit would contain about 2.69x1016 ozone molecules for every square centimeter of area at the base of the column. </a:t>
            </a:r>
            <a:r>
              <a:rPr lang="en-US" sz="2800" b="1">
                <a:solidFill>
                  <a:srgbClr val="CC0000"/>
                </a:solidFill>
              </a:rPr>
              <a:t>Over the Earth’s surface, the ozone layer’s average thickness is about 300 Dobson Units or a layer that is 3 millimeters thick.</a:t>
            </a:r>
            <a:r>
              <a:rPr lang="en-US" sz="2800" b="1">
                <a:solidFill>
                  <a:srgbClr val="000099"/>
                </a:solidFill>
              </a:rPr>
              <a:t> </a:t>
            </a:r>
          </a:p>
          <a:p>
            <a:r>
              <a:rPr lang="en-US" sz="2800"/>
              <a:t>                                                                       </a:t>
            </a:r>
            <a:r>
              <a:rPr lang="en-US"/>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556E80A-A77A-4683-92AD-76146DEAD276}" type="slidenum">
              <a:rPr lang="en-US" smtClean="0"/>
              <a:pPr eaLnBrk="1" hangingPunct="1"/>
              <a:t>9</a:t>
            </a:fld>
            <a:endParaRPr lang="en-US" smtClean="0"/>
          </a:p>
        </p:txBody>
      </p:sp>
      <p:pic>
        <p:nvPicPr>
          <p:cNvPr id="56323" name="Picture 2" descr="http://www.windows2universe.org/earth/Atmosphere/images/stratosphere_diagram_s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5"/>
          <p:cNvSpPr>
            <a:spLocks noChangeArrowheads="1"/>
          </p:cNvSpPr>
          <p:nvPr/>
        </p:nvSpPr>
        <p:spPr bwMode="auto">
          <a:xfrm>
            <a:off x="3276600" y="381000"/>
            <a:ext cx="58674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The Stratosphere</a:t>
            </a:r>
          </a:p>
          <a:p>
            <a:r>
              <a:rPr lang="en-US"/>
              <a:t>The stratosphere is a </a:t>
            </a:r>
            <a:r>
              <a:rPr lang="en-US">
                <a:hlinkClick r:id="rId4" action="ppaction://hlinkfile"/>
              </a:rPr>
              <a:t>layer of Earth's atmosphere</a:t>
            </a:r>
            <a:r>
              <a:rPr lang="en-US"/>
              <a:t>. The stratosphere is the second layer, as one moves upward from Earth's surface, of the </a:t>
            </a:r>
            <a:r>
              <a:rPr lang="en-US">
                <a:hlinkClick r:id="rId5" action="ppaction://hlinkfile"/>
              </a:rPr>
              <a:t>atmosphere</a:t>
            </a:r>
            <a:r>
              <a:rPr lang="en-US"/>
              <a:t>. The stratosphere is above the </a:t>
            </a:r>
            <a:r>
              <a:rPr lang="en-US">
                <a:hlinkClick r:id="rId6" action="ppaction://hlinkfile"/>
              </a:rPr>
              <a:t>troposphere</a:t>
            </a:r>
            <a:r>
              <a:rPr lang="en-US"/>
              <a:t> and below the </a:t>
            </a:r>
            <a:r>
              <a:rPr lang="en-US">
                <a:hlinkClick r:id="rId7" action="ppaction://hlinkfile"/>
              </a:rPr>
              <a:t>mesosphere</a:t>
            </a:r>
            <a:r>
              <a:rPr lang="en-US"/>
              <a:t>.</a:t>
            </a:r>
          </a:p>
          <a:p>
            <a:r>
              <a:rPr lang="en-US"/>
              <a:t>The top of the stratosphere occurs at 50 km (31 miles) altitude. The boundary between the stratosphere and the mesosphere above is called the stratopause. The altitude of the bottom of the stratosphere varies with </a:t>
            </a:r>
            <a:r>
              <a:rPr lang="en-US">
                <a:hlinkClick r:id="rId8" action="ppaction://hlinkfile"/>
              </a:rPr>
              <a:t>latitude</a:t>
            </a:r>
            <a:r>
              <a:rPr lang="en-US"/>
              <a:t> and with the </a:t>
            </a:r>
            <a:r>
              <a:rPr lang="en-US">
                <a:hlinkClick r:id="rId9" action="ppaction://hlinkfile"/>
              </a:rPr>
              <a:t>seasons</a:t>
            </a:r>
            <a:r>
              <a:rPr lang="en-US"/>
              <a:t>, occurring between about 8 and 16 km (5 and 10 miles, or 26,000 to 53,000 feet). The bottom of the stratosphere is around 16 km (10 miles or 53,000 feet) above Earth's surface near the equator, around 10 km (6 miles) at mid-latitudes, and around 8 km (5 miles) near the </a:t>
            </a:r>
            <a:r>
              <a:rPr lang="en-US">
                <a:hlinkClick r:id="rId10" action="ppaction://hlinkfile"/>
              </a:rPr>
              <a:t>poles</a:t>
            </a:r>
            <a:r>
              <a:rPr lang="en-US"/>
              <a:t>. It is slightly lower in winter at mid- and high-latitudes, and slightly higher in the summer. The boundary between the stratosphere and the troposphere below is called the tropopause. </a:t>
            </a:r>
          </a:p>
        </p:txBody>
      </p:sp>
    </p:spTree>
    <p:extLst>
      <p:ext uri="{BB962C8B-B14F-4D97-AF65-F5344CB8AC3E}">
        <p14:creationId xmlns:p14="http://schemas.microsoft.com/office/powerpoint/2010/main" val="2382005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2213</Words>
  <Application>Microsoft Office PowerPoint</Application>
  <PresentationFormat>On-screen Show (4:3)</PresentationFormat>
  <Paragraphs>169</Paragraphs>
  <Slides>39</Slides>
  <Notes>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Homosphere</vt:lpstr>
      <vt:lpstr>PowerPoint Presentation</vt:lpstr>
      <vt:lpstr>PowerPoint Presentation</vt:lpstr>
      <vt:lpstr>PowerPoint Presentation</vt:lpstr>
      <vt:lpstr> Review: Main layers of the atmosphere  Troposphere, Stratosphere, Mesosphere, Thermosphere  </vt:lpstr>
      <vt:lpstr>Photoionization and the thermosphere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Temperature reported - measured at about 2 m level in a protected and ventilated shelter.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Origin of the atmosphere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Pinker</dc:creator>
  <cp:lastModifiedBy>Pinker</cp:lastModifiedBy>
  <cp:revision>5</cp:revision>
  <dcterms:created xsi:type="dcterms:W3CDTF">2011-09-06T16:29:07Z</dcterms:created>
  <dcterms:modified xsi:type="dcterms:W3CDTF">2013-09-10T19:07:19Z</dcterms:modified>
</cp:coreProperties>
</file>