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59" d="100"/>
          <a:sy n="59" d="100"/>
        </p:scale>
        <p:origin x="7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7D916-34D0-449A-AF45-77CCD086AAA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1831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7D916-34D0-449A-AF45-77CCD086AAAD}"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221090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7D916-34D0-449A-AF45-77CCD086AAAD}"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112253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C890D0-CFF5-47EC-A78C-C0E03FAA055A}" type="slidenum">
              <a:rPr lang="en-US" altLang="en-US"/>
              <a:pPr/>
              <a:t>‹#›</a:t>
            </a:fld>
            <a:endParaRPr lang="en-US" altLang="en-US"/>
          </a:p>
        </p:txBody>
      </p:sp>
    </p:spTree>
    <p:extLst>
      <p:ext uri="{BB962C8B-B14F-4D97-AF65-F5344CB8AC3E}">
        <p14:creationId xmlns:p14="http://schemas.microsoft.com/office/powerpoint/2010/main" val="298341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7D916-34D0-449A-AF45-77CCD086AAA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400820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7D916-34D0-449A-AF45-77CCD086AAA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62495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7D916-34D0-449A-AF45-77CCD086AAA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184319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7D916-34D0-449A-AF45-77CCD086AAAD}"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2830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7D916-34D0-449A-AF45-77CCD086AAAD}"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10957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7D916-34D0-449A-AF45-77CCD086AAAD}"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174040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7D916-34D0-449A-AF45-77CCD086AAAD}"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273656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7D916-34D0-449A-AF45-77CCD086AAAD}"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8E54-B246-4738-87D5-7903895B48B2}" type="slidenum">
              <a:rPr lang="en-US" smtClean="0"/>
              <a:t>‹#›</a:t>
            </a:fld>
            <a:endParaRPr lang="en-US"/>
          </a:p>
        </p:txBody>
      </p:sp>
    </p:spTree>
    <p:extLst>
      <p:ext uri="{BB962C8B-B14F-4D97-AF65-F5344CB8AC3E}">
        <p14:creationId xmlns:p14="http://schemas.microsoft.com/office/powerpoint/2010/main" val="62424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7D916-34D0-449A-AF45-77CCD086AAAD}" type="datetimeFigureOut">
              <a:rPr lang="en-US" smtClean="0"/>
              <a:t>10/7/2015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E8E54-B246-4738-87D5-7903895B48B2}" type="slidenum">
              <a:rPr lang="en-US" smtClean="0"/>
              <a:t>‹#›</a:t>
            </a:fld>
            <a:endParaRPr lang="en-US"/>
          </a:p>
        </p:txBody>
      </p:sp>
    </p:spTree>
    <p:extLst>
      <p:ext uri="{BB962C8B-B14F-4D97-AF65-F5344CB8AC3E}">
        <p14:creationId xmlns:p14="http://schemas.microsoft.com/office/powerpoint/2010/main" val="243005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Reflection_(physics)" TargetMode="External"/><Relationship Id="rId7" Type="http://schemas.openxmlformats.org/officeDocument/2006/relationships/hyperlink" Target="https://en.wikipedia.org/wiki/Refractive_index#cite_note-bornwolf-26" TargetMode="External"/><Relationship Id="rId2" Type="http://schemas.openxmlformats.org/officeDocument/2006/relationships/hyperlink" Target="https://en.wikipedia.org/w/index.php?title=Refractive_index&amp;action=edit&amp;section=13" TargetMode="External"/><Relationship Id="rId1" Type="http://schemas.openxmlformats.org/officeDocument/2006/relationships/slideLayout" Target="../slideLayouts/slideLayout7.xml"/><Relationship Id="rId6" Type="http://schemas.openxmlformats.org/officeDocument/2006/relationships/hyperlink" Target="https://en.wikipedia.org/wiki/Normal_incidence" TargetMode="External"/><Relationship Id="rId5" Type="http://schemas.openxmlformats.org/officeDocument/2006/relationships/hyperlink" Target="https://en.wikipedia.org/wiki/Fresnel_equations" TargetMode="External"/><Relationship Id="rId4" Type="http://schemas.openxmlformats.org/officeDocument/2006/relationships/hyperlink" Target="https://en.wikipedia.org/wiki/Reflectivity"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2.emf"/></Relationships>
</file>

<file path=ppt/slides/_rels/slide64.xml.rels><?xml version="1.0" encoding="UTF-8" standalone="yes"?>
<Relationships xmlns="http://schemas.openxmlformats.org/package/2006/relationships"><Relationship Id="rId2" Type="http://schemas.openxmlformats.org/officeDocument/2006/relationships/hyperlink" Target="http://en.wikipedia.org/wiki/AErosol_RObotic_NETwork"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14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0" y="152400"/>
            <a:ext cx="9144000" cy="6477000"/>
          </a:xfrm>
        </p:spPr>
        <p:txBody>
          <a:bodyPr/>
          <a:lstStyle/>
          <a:p>
            <a:pPr marL="0" indent="0">
              <a:buNone/>
              <a:defRPr/>
            </a:pPr>
            <a:r>
              <a:rPr lang="en-US" altLang="en-US" dirty="0">
                <a:solidFill>
                  <a:srgbClr val="C00000"/>
                </a:solidFill>
              </a:rPr>
              <a:t>Hurricanes (IPCC 2007)</a:t>
            </a:r>
          </a:p>
          <a:p>
            <a:pPr>
              <a:defRPr/>
            </a:pPr>
            <a:r>
              <a:rPr lang="en-US" altLang="en-US" dirty="0">
                <a:solidFill>
                  <a:srgbClr val="002060"/>
                </a:solidFill>
              </a:rPr>
              <a:t>There has been an increase in </a:t>
            </a:r>
            <a:r>
              <a:rPr lang="en-US" altLang="en-US" dirty="0">
                <a:solidFill>
                  <a:srgbClr val="C00000"/>
                </a:solidFill>
              </a:rPr>
              <a:t>hurricane</a:t>
            </a:r>
            <a:r>
              <a:rPr lang="en-US" altLang="en-US" dirty="0">
                <a:solidFill>
                  <a:srgbClr val="002060"/>
                </a:solidFill>
              </a:rPr>
              <a:t> intensity in the </a:t>
            </a:r>
            <a:r>
              <a:rPr lang="en-US" altLang="en-US" dirty="0">
                <a:solidFill>
                  <a:srgbClr val="C00000"/>
                </a:solidFill>
              </a:rPr>
              <a:t>North Atlantic </a:t>
            </a:r>
            <a:r>
              <a:rPr lang="en-US" altLang="en-US" dirty="0">
                <a:solidFill>
                  <a:srgbClr val="002060"/>
                </a:solidFill>
              </a:rPr>
              <a:t>since the 1970s, and that increase </a:t>
            </a:r>
            <a:r>
              <a:rPr lang="en-US" altLang="en-US" i="1" dirty="0">
                <a:solidFill>
                  <a:srgbClr val="C00000"/>
                </a:solidFill>
              </a:rPr>
              <a:t>correlates</a:t>
            </a:r>
            <a:r>
              <a:rPr lang="en-US" altLang="en-US" dirty="0">
                <a:solidFill>
                  <a:srgbClr val="002060"/>
                </a:solidFill>
              </a:rPr>
              <a:t> with increases in </a:t>
            </a:r>
            <a:r>
              <a:rPr lang="en-US" altLang="en-US" i="1" dirty="0">
                <a:solidFill>
                  <a:srgbClr val="C00000"/>
                </a:solidFill>
              </a:rPr>
              <a:t>sea surface temperature</a:t>
            </a:r>
            <a:r>
              <a:rPr lang="en-US" altLang="en-US" dirty="0">
                <a:solidFill>
                  <a:srgbClr val="002060"/>
                </a:solidFill>
              </a:rPr>
              <a:t>.</a:t>
            </a:r>
          </a:p>
          <a:p>
            <a:pPr>
              <a:defRPr/>
            </a:pPr>
            <a:r>
              <a:rPr lang="en-US" altLang="en-US" dirty="0">
                <a:solidFill>
                  <a:srgbClr val="002060"/>
                </a:solidFill>
              </a:rPr>
              <a:t>The observed increase in hurricane </a:t>
            </a:r>
            <a:r>
              <a:rPr lang="en-US" altLang="en-US" i="1" dirty="0">
                <a:solidFill>
                  <a:srgbClr val="C00000"/>
                </a:solidFill>
              </a:rPr>
              <a:t>intensity</a:t>
            </a:r>
            <a:r>
              <a:rPr lang="en-US" altLang="en-US" dirty="0">
                <a:solidFill>
                  <a:srgbClr val="002060"/>
                </a:solidFill>
              </a:rPr>
              <a:t> is larger than </a:t>
            </a:r>
            <a:r>
              <a:rPr lang="en-US" altLang="en-US" dirty="0">
                <a:solidFill>
                  <a:srgbClr val="C00000"/>
                </a:solidFill>
              </a:rPr>
              <a:t>climate models </a:t>
            </a:r>
            <a:r>
              <a:rPr lang="en-US" altLang="en-US" dirty="0">
                <a:solidFill>
                  <a:srgbClr val="002060"/>
                </a:solidFill>
              </a:rPr>
              <a:t>predict for the sea surface temperature changes we have experienced.</a:t>
            </a:r>
          </a:p>
          <a:p>
            <a:pPr>
              <a:defRPr/>
            </a:pPr>
            <a:r>
              <a:rPr lang="en-US" altLang="en-US" dirty="0">
                <a:solidFill>
                  <a:srgbClr val="002060"/>
                </a:solidFill>
              </a:rPr>
              <a:t>There is </a:t>
            </a:r>
            <a:r>
              <a:rPr lang="en-US" altLang="en-US" dirty="0">
                <a:solidFill>
                  <a:srgbClr val="C00000"/>
                </a:solidFill>
              </a:rPr>
              <a:t>no clear trend </a:t>
            </a:r>
            <a:r>
              <a:rPr lang="en-US" altLang="en-US" dirty="0">
                <a:solidFill>
                  <a:srgbClr val="002060"/>
                </a:solidFill>
              </a:rPr>
              <a:t>in the </a:t>
            </a:r>
            <a:r>
              <a:rPr lang="en-US" altLang="en-US" dirty="0">
                <a:solidFill>
                  <a:srgbClr val="C00000"/>
                </a:solidFill>
              </a:rPr>
              <a:t>number of hurricanes</a:t>
            </a:r>
            <a:r>
              <a:rPr lang="en-US" altLang="en-US" dirty="0">
                <a:solidFill>
                  <a:srgbClr val="002060"/>
                </a:solidFill>
              </a:rPr>
              <a:t>.</a:t>
            </a:r>
          </a:p>
          <a:p>
            <a:pPr>
              <a:defRPr/>
            </a:pPr>
            <a:r>
              <a:rPr lang="en-US" altLang="en-US" dirty="0">
                <a:solidFill>
                  <a:srgbClr val="002060"/>
                </a:solidFill>
              </a:rPr>
              <a:t>Other regions appear to have experienced increased hurricane intensity as well, but there are concerns about the </a:t>
            </a:r>
            <a:r>
              <a:rPr lang="en-US" altLang="en-US" dirty="0">
                <a:solidFill>
                  <a:srgbClr val="C00000"/>
                </a:solidFill>
              </a:rPr>
              <a:t>quality of data </a:t>
            </a:r>
            <a:r>
              <a:rPr lang="en-US" altLang="en-US" dirty="0">
                <a:solidFill>
                  <a:srgbClr val="002060"/>
                </a:solidFill>
              </a:rPr>
              <a:t>in these other regions.</a:t>
            </a:r>
          </a:p>
          <a:p>
            <a:pPr>
              <a:defRPr/>
            </a:pPr>
            <a:r>
              <a:rPr lang="en-US" altLang="en-US" dirty="0">
                <a:solidFill>
                  <a:srgbClr val="002060"/>
                </a:solidFill>
              </a:rPr>
              <a:t>It is </a:t>
            </a:r>
            <a:r>
              <a:rPr lang="en-US" altLang="en-US" dirty="0">
                <a:solidFill>
                  <a:srgbClr val="C00000"/>
                </a:solidFill>
              </a:rPr>
              <a:t>more likely than not </a:t>
            </a:r>
            <a:r>
              <a:rPr lang="en-US" altLang="en-US" dirty="0">
                <a:solidFill>
                  <a:srgbClr val="002060"/>
                </a:solidFill>
              </a:rPr>
              <a:t>(&gt;50%) that </a:t>
            </a:r>
            <a:r>
              <a:rPr lang="en-US" altLang="en-US" dirty="0">
                <a:solidFill>
                  <a:srgbClr val="C00000"/>
                </a:solidFill>
              </a:rPr>
              <a:t>there has been </a:t>
            </a:r>
            <a:r>
              <a:rPr lang="en-US" altLang="en-US" dirty="0">
                <a:solidFill>
                  <a:srgbClr val="002060"/>
                </a:solidFill>
              </a:rPr>
              <a:t>some </a:t>
            </a:r>
            <a:r>
              <a:rPr lang="en-US" altLang="en-US" dirty="0">
                <a:solidFill>
                  <a:srgbClr val="C00000"/>
                </a:solidFill>
              </a:rPr>
              <a:t>human contribution </a:t>
            </a:r>
            <a:r>
              <a:rPr lang="en-US" altLang="en-US" dirty="0">
                <a:solidFill>
                  <a:srgbClr val="002060"/>
                </a:solidFill>
              </a:rPr>
              <a:t>to the increases in hurricane intensity.</a:t>
            </a:r>
          </a:p>
          <a:p>
            <a:pPr>
              <a:defRPr/>
            </a:pPr>
            <a:endParaRPr lang="en-US" altLang="en-US" sz="2400" dirty="0">
              <a:solidFill>
                <a:srgbClr val="002060"/>
              </a:solidFill>
            </a:endParaRPr>
          </a:p>
        </p:txBody>
      </p:sp>
      <p:sp>
        <p:nvSpPr>
          <p:cNvPr id="307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27048E9-8844-4423-A8D9-120DD0299925}" type="slidenum">
              <a:rPr lang="en-US" altLang="en-US" sz="1400"/>
              <a:pPr eaLnBrk="1" hangingPunct="1">
                <a:spcBef>
                  <a:spcPct val="0"/>
                </a:spcBef>
                <a:buFontTx/>
                <a:buNone/>
              </a:pPr>
              <a:t>10</a:t>
            </a:fld>
            <a:endParaRPr lang="en-US" altLang="en-US" sz="1400"/>
          </a:p>
        </p:txBody>
      </p:sp>
    </p:spTree>
    <p:custDataLst>
      <p:tags r:id="rId1"/>
    </p:custDataLst>
    <p:extLst>
      <p:ext uri="{BB962C8B-B14F-4D97-AF65-F5344CB8AC3E}">
        <p14:creationId xmlns:p14="http://schemas.microsoft.com/office/powerpoint/2010/main" val="2443542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676400" y="304800"/>
            <a:ext cx="8534400" cy="6324600"/>
          </a:xfrm>
        </p:spPr>
        <p:txBody>
          <a:bodyPr/>
          <a:lstStyle/>
          <a:p>
            <a:r>
              <a:rPr lang="en-US" altLang="en-US" smtClean="0">
                <a:solidFill>
                  <a:srgbClr val="002060"/>
                </a:solidFill>
              </a:rPr>
              <a:t>Antarctic </a:t>
            </a:r>
            <a:r>
              <a:rPr lang="en-US" altLang="en-US" smtClean="0">
                <a:solidFill>
                  <a:srgbClr val="C00000"/>
                </a:solidFill>
              </a:rPr>
              <a:t>sea ice </a:t>
            </a:r>
            <a:r>
              <a:rPr lang="en-US" altLang="en-US" smtClean="0">
                <a:solidFill>
                  <a:srgbClr val="002060"/>
                </a:solidFill>
              </a:rPr>
              <a:t>shows no significant overall trend, consistent with a lack of warming in that region. </a:t>
            </a:r>
          </a:p>
          <a:p>
            <a:r>
              <a:rPr lang="en-US" altLang="en-US" smtClean="0">
                <a:solidFill>
                  <a:srgbClr val="002060"/>
                </a:solidFill>
              </a:rPr>
              <a:t>Average </a:t>
            </a:r>
            <a:r>
              <a:rPr lang="en-US" altLang="en-US" smtClean="0">
                <a:solidFill>
                  <a:srgbClr val="C00000"/>
                </a:solidFill>
              </a:rPr>
              <a:t>Arctic temperatures </a:t>
            </a:r>
            <a:r>
              <a:rPr lang="en-US" altLang="en-US" smtClean="0">
                <a:solidFill>
                  <a:srgbClr val="002060"/>
                </a:solidFill>
              </a:rPr>
              <a:t>increased at almost twice the global average rate in the past 100 years.</a:t>
            </a:r>
          </a:p>
          <a:p>
            <a:r>
              <a:rPr lang="en-US" altLang="en-US" smtClean="0">
                <a:solidFill>
                  <a:srgbClr val="002060"/>
                </a:solidFill>
              </a:rPr>
              <a:t>Observations since 1961 show that the ocean has been absorbing more than 80% of the heat added to the climate system, and that </a:t>
            </a:r>
            <a:r>
              <a:rPr lang="en-US" altLang="en-US" smtClean="0">
                <a:solidFill>
                  <a:srgbClr val="C00000"/>
                </a:solidFill>
              </a:rPr>
              <a:t>ocean temperatures have increased to depths of at least 3000 m </a:t>
            </a:r>
            <a:r>
              <a:rPr lang="en-US" altLang="en-US" smtClean="0">
                <a:solidFill>
                  <a:srgbClr val="002060"/>
                </a:solidFill>
              </a:rPr>
              <a:t>(9800 ft).</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8BF1E93-7F9B-438F-9888-5140A7FFBB8B}" type="slidenum">
              <a:rPr lang="en-US" altLang="en-US" sz="1400"/>
              <a:pPr eaLnBrk="1" hangingPunct="1">
                <a:spcBef>
                  <a:spcPct val="0"/>
                </a:spcBef>
                <a:buFontTx/>
                <a:buNone/>
              </a:pPr>
              <a:t>11</a:t>
            </a:fld>
            <a:endParaRPr lang="en-US" altLang="en-US" sz="1400"/>
          </a:p>
        </p:txBody>
      </p:sp>
    </p:spTree>
    <p:extLst>
      <p:ext uri="{BB962C8B-B14F-4D97-AF65-F5344CB8AC3E}">
        <p14:creationId xmlns:p14="http://schemas.microsoft.com/office/powerpoint/2010/main" val="103396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4000" y="0"/>
            <a:ext cx="9144000" cy="6858000"/>
          </a:xfrm>
        </p:spPr>
        <p:txBody>
          <a:bodyPr/>
          <a:lstStyle/>
          <a:p>
            <a:pPr marL="0" indent="0">
              <a:buNone/>
              <a:defRPr/>
            </a:pPr>
            <a:r>
              <a:rPr lang="en-US" altLang="en-US" dirty="0">
                <a:solidFill>
                  <a:srgbClr val="C00000"/>
                </a:solidFill>
              </a:rPr>
              <a:t>Ice, snow, permafrost, rain, and the oceans  </a:t>
            </a:r>
          </a:p>
          <a:p>
            <a:pPr>
              <a:defRPr/>
            </a:pPr>
            <a:r>
              <a:rPr lang="en-US" altLang="en-US" sz="2400" dirty="0">
                <a:solidFill>
                  <a:srgbClr val="002060"/>
                </a:solidFill>
              </a:rPr>
              <a:t> </a:t>
            </a:r>
            <a:r>
              <a:rPr lang="en-US" altLang="en-US" sz="2400" dirty="0">
                <a:solidFill>
                  <a:srgbClr val="C00000"/>
                </a:solidFill>
              </a:rPr>
              <a:t>Increases</a:t>
            </a:r>
            <a:r>
              <a:rPr lang="en-US" altLang="en-US" sz="2400" dirty="0">
                <a:solidFill>
                  <a:srgbClr val="002060"/>
                </a:solidFill>
              </a:rPr>
              <a:t> in wind intensity, decline of permafrost coverage, and increases of both drought and heavy precipitation events.  </a:t>
            </a:r>
          </a:p>
          <a:p>
            <a:pPr>
              <a:defRPr/>
            </a:pPr>
            <a:r>
              <a:rPr lang="en-US" altLang="en-US" sz="2400" dirty="0">
                <a:solidFill>
                  <a:srgbClr val="002060"/>
                </a:solidFill>
              </a:rPr>
              <a:t>Mountain </a:t>
            </a:r>
            <a:r>
              <a:rPr lang="en-US" altLang="en-US" sz="2400" dirty="0">
                <a:solidFill>
                  <a:srgbClr val="C00000"/>
                </a:solidFill>
              </a:rPr>
              <a:t>glaciers</a:t>
            </a:r>
            <a:r>
              <a:rPr lang="en-US" altLang="en-US" sz="2400" dirty="0">
                <a:solidFill>
                  <a:srgbClr val="002060"/>
                </a:solidFill>
              </a:rPr>
              <a:t> and snow cover have declined on average in both hemispheres.</a:t>
            </a:r>
          </a:p>
          <a:p>
            <a:pPr>
              <a:defRPr/>
            </a:pPr>
            <a:r>
              <a:rPr lang="en-US" altLang="en-US" sz="2400" dirty="0">
                <a:solidFill>
                  <a:srgbClr val="002060"/>
                </a:solidFill>
              </a:rPr>
              <a:t>Losses from the land-based </a:t>
            </a:r>
            <a:r>
              <a:rPr lang="en-US" altLang="en-US" sz="2400" dirty="0">
                <a:solidFill>
                  <a:srgbClr val="C00000"/>
                </a:solidFill>
              </a:rPr>
              <a:t>ice sheets </a:t>
            </a:r>
            <a:r>
              <a:rPr lang="en-US" altLang="en-US" sz="2400" dirty="0">
                <a:solidFill>
                  <a:srgbClr val="002060"/>
                </a:solidFill>
              </a:rPr>
              <a:t>of Greenland and Antarctica have very likely (&gt;90%) contributed to sea level rise between 1993 and 2003.</a:t>
            </a:r>
          </a:p>
          <a:p>
            <a:pPr>
              <a:defRPr/>
            </a:pPr>
            <a:r>
              <a:rPr lang="en-US" altLang="en-US" sz="2400" dirty="0">
                <a:solidFill>
                  <a:srgbClr val="C00000"/>
                </a:solidFill>
              </a:rPr>
              <a:t>Ocean warming </a:t>
            </a:r>
            <a:r>
              <a:rPr lang="en-US" altLang="en-US" sz="2400" dirty="0">
                <a:solidFill>
                  <a:srgbClr val="002060"/>
                </a:solidFill>
              </a:rPr>
              <a:t>causes seawater to expand, which contributes to sea level rising.</a:t>
            </a:r>
          </a:p>
          <a:p>
            <a:pPr>
              <a:defRPr/>
            </a:pPr>
            <a:r>
              <a:rPr lang="en-US" sz="2400" dirty="0"/>
              <a:t>Snow cover is sensitive to changes in temperature, particularly during the spring, when snow starts to melt. Spring snow cover has shrunk across the NH since the 1950s. </a:t>
            </a:r>
          </a:p>
          <a:p>
            <a:pPr>
              <a:defRPr/>
            </a:pPr>
            <a:r>
              <a:rPr lang="en-US" sz="2400" dirty="0"/>
              <a:t>Substantial losses in Arctic sea ice have been observed since satellite records began, particularly at the time of the </a:t>
            </a:r>
            <a:r>
              <a:rPr lang="en-US" sz="2400" dirty="0" err="1"/>
              <a:t>mimimum</a:t>
            </a:r>
            <a:r>
              <a:rPr lang="en-US" sz="2400" dirty="0"/>
              <a:t> extent, which occurs in </a:t>
            </a:r>
            <a:r>
              <a:rPr lang="en-US" sz="2400"/>
              <a:t>September at the </a:t>
            </a:r>
            <a:r>
              <a:rPr lang="en-US" sz="2400" dirty="0"/>
              <a:t>end of the annual melt season. </a:t>
            </a:r>
            <a:endParaRPr lang="en-US" altLang="en-US" sz="1800" dirty="0"/>
          </a:p>
        </p:txBody>
      </p:sp>
      <p:sp>
        <p:nvSpPr>
          <p:cNvPr id="327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6C1780B-B917-460D-96A7-E4D5A19B4147}" type="slidenum">
              <a:rPr lang="en-US" altLang="en-US" sz="1400"/>
              <a:pPr eaLnBrk="1" hangingPunct="1">
                <a:spcBef>
                  <a:spcPct val="0"/>
                </a:spcBef>
                <a:buFontTx/>
                <a:buNone/>
              </a:pPr>
              <a:t>12</a:t>
            </a:fld>
            <a:endParaRPr lang="en-US" altLang="en-US" sz="1400"/>
          </a:p>
        </p:txBody>
      </p:sp>
    </p:spTree>
    <p:custDataLst>
      <p:tags r:id="rId1"/>
    </p:custDataLst>
    <p:extLst>
      <p:ext uri="{BB962C8B-B14F-4D97-AF65-F5344CB8AC3E}">
        <p14:creationId xmlns:p14="http://schemas.microsoft.com/office/powerpoint/2010/main" val="4470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255" y="10511"/>
            <a:ext cx="8915400" cy="599090"/>
          </a:xfrm>
        </p:spPr>
        <p:txBody>
          <a:bodyPr>
            <a:normAutofit/>
          </a:bodyPr>
          <a:lstStyle/>
          <a:p>
            <a:r>
              <a:rPr lang="en-US" altLang="en-US" sz="3600" dirty="0">
                <a:solidFill>
                  <a:srgbClr val="CC0000"/>
                </a:solidFill>
                <a:cs typeface="Times New Roman" pitchFamily="18" charset="0"/>
              </a:rPr>
              <a:t>AOSC123: Lecture # 14,  </a:t>
            </a:r>
            <a:r>
              <a:rPr lang="en-US" altLang="en-US" sz="3600" dirty="0">
                <a:solidFill>
                  <a:srgbClr val="CC0000"/>
                </a:solidFill>
              </a:rPr>
              <a:t>March  24, 2014</a:t>
            </a:r>
            <a:endParaRPr lang="en-US" sz="3600" dirty="0"/>
          </a:p>
        </p:txBody>
      </p:sp>
      <p:sp>
        <p:nvSpPr>
          <p:cNvPr id="3" name="Subtitle 2"/>
          <p:cNvSpPr>
            <a:spLocks noGrp="1"/>
          </p:cNvSpPr>
          <p:nvPr>
            <p:ph type="subTitle" idx="1"/>
          </p:nvPr>
        </p:nvSpPr>
        <p:spPr>
          <a:xfrm>
            <a:off x="1524000" y="685800"/>
            <a:ext cx="8890000" cy="5943600"/>
          </a:xfrm>
        </p:spPr>
        <p:txBody>
          <a:bodyPr>
            <a:normAutofit fontScale="25000" lnSpcReduction="20000"/>
          </a:bodyPr>
          <a:lstStyle/>
          <a:p>
            <a:pPr algn="l">
              <a:defRPr/>
            </a:pPr>
            <a:r>
              <a:rPr lang="en-US" altLang="en-US" sz="9600" dirty="0"/>
              <a:t>Lecture 13:</a:t>
            </a:r>
          </a:p>
          <a:p>
            <a:pPr marL="457200" indent="-457200" algn="l">
              <a:buFont typeface="Wingdings" panose="05000000000000000000" pitchFamily="2" charset="2"/>
              <a:buChar char="Ø"/>
              <a:defRPr/>
            </a:pPr>
            <a:r>
              <a:rPr lang="en-US" altLang="en-US" sz="9600" dirty="0">
                <a:solidFill>
                  <a:srgbClr val="006600"/>
                </a:solidFill>
              </a:rPr>
              <a:t>Climate models (GCMs)</a:t>
            </a:r>
          </a:p>
          <a:p>
            <a:pPr marL="457200" indent="-457200" algn="l">
              <a:buFont typeface="Wingdings" panose="05000000000000000000" pitchFamily="2" charset="2"/>
              <a:buChar char="Ø"/>
              <a:defRPr/>
            </a:pPr>
            <a:r>
              <a:rPr lang="en-US" sz="9600" dirty="0">
                <a:solidFill>
                  <a:srgbClr val="C00000"/>
                </a:solidFill>
              </a:rPr>
              <a:t>How can we predict change in climate?</a:t>
            </a:r>
          </a:p>
          <a:p>
            <a:pPr marL="457200" indent="-457200" algn="l">
              <a:buFont typeface="Wingdings" panose="05000000000000000000" pitchFamily="2" charset="2"/>
              <a:buChar char="Ø"/>
              <a:defRPr/>
            </a:pPr>
            <a:r>
              <a:rPr lang="en-US" altLang="en-US" sz="9600" dirty="0">
                <a:solidFill>
                  <a:srgbClr val="C00000"/>
                </a:solidFill>
              </a:rPr>
              <a:t>The IPCC framework</a:t>
            </a:r>
          </a:p>
          <a:p>
            <a:pPr marL="457200" indent="-457200" algn="l">
              <a:buFont typeface="Wingdings" panose="05000000000000000000" pitchFamily="2" charset="2"/>
              <a:buChar char="Ø"/>
              <a:defRPr/>
            </a:pPr>
            <a:r>
              <a:rPr lang="en-US" altLang="en-US" sz="9600" dirty="0">
                <a:solidFill>
                  <a:srgbClr val="C00000"/>
                </a:solidFill>
              </a:rPr>
              <a:t>From IPCC Working Group I: </a:t>
            </a:r>
            <a:r>
              <a:rPr lang="en-US" sz="9600" dirty="0"/>
              <a:t>Observations: Atmosphere and Surface</a:t>
            </a:r>
            <a:endParaRPr lang="en-US" altLang="en-US" sz="9600" dirty="0"/>
          </a:p>
          <a:p>
            <a:pPr algn="l"/>
            <a:r>
              <a:rPr lang="en-US" altLang="en-US" sz="9600" dirty="0"/>
              <a:t>Today:</a:t>
            </a:r>
          </a:p>
          <a:p>
            <a:pPr marL="1143000" indent="-1143000" algn="l">
              <a:buFont typeface="Wingdings" panose="05000000000000000000" pitchFamily="2" charset="2"/>
              <a:buChar char="Ø"/>
            </a:pPr>
            <a:r>
              <a:rPr lang="en-US" altLang="en-US" sz="9600" dirty="0">
                <a:solidFill>
                  <a:srgbClr val="006600"/>
                </a:solidFill>
              </a:rPr>
              <a:t>Use of Climate Models for prediction of various IPCC scenarios</a:t>
            </a:r>
          </a:p>
          <a:p>
            <a:pPr marL="1143000" indent="-1143000" algn="l">
              <a:buFont typeface="Wingdings" panose="05000000000000000000" pitchFamily="2" charset="2"/>
              <a:buChar char="Ø"/>
            </a:pPr>
            <a:r>
              <a:rPr lang="en-US" altLang="en-US" sz="9600" dirty="0">
                <a:solidFill>
                  <a:srgbClr val="006600"/>
                </a:solidFill>
              </a:rPr>
              <a:t>Few basic concepts:</a:t>
            </a:r>
          </a:p>
          <a:p>
            <a:pPr marL="2057400" lvl="2" indent="-1143000" algn="l">
              <a:buFont typeface="Wingdings" panose="05000000000000000000" pitchFamily="2" charset="2"/>
              <a:buChar char="Ø"/>
            </a:pPr>
            <a:r>
              <a:rPr lang="en-US" altLang="en-US" sz="8800" dirty="0">
                <a:solidFill>
                  <a:srgbClr val="C00000"/>
                </a:solidFill>
              </a:rPr>
              <a:t>Climate sensitivity</a:t>
            </a:r>
          </a:p>
          <a:p>
            <a:pPr marL="2057400" lvl="2" indent="-1143000" algn="l">
              <a:buFont typeface="Wingdings" panose="05000000000000000000" pitchFamily="2" charset="2"/>
              <a:buChar char="Ø"/>
            </a:pPr>
            <a:r>
              <a:rPr lang="en-US" altLang="en-US" sz="8800" dirty="0">
                <a:solidFill>
                  <a:srgbClr val="C00000"/>
                </a:solidFill>
              </a:rPr>
              <a:t>Radiative forcing</a:t>
            </a:r>
          </a:p>
          <a:p>
            <a:pPr marL="2057400" lvl="2" indent="-1143000" algn="l">
              <a:buFont typeface="Wingdings" panose="05000000000000000000" pitchFamily="2" charset="2"/>
              <a:buChar char="Ø"/>
            </a:pPr>
            <a:r>
              <a:rPr lang="en-US" altLang="en-US" sz="8800" dirty="0">
                <a:solidFill>
                  <a:srgbClr val="C00000"/>
                </a:solidFill>
              </a:rPr>
              <a:t>What are aerosols?  Why are they important ?</a:t>
            </a:r>
          </a:p>
          <a:p>
            <a:pPr marL="2057400" lvl="2" indent="-1143000" algn="l">
              <a:buFont typeface="Wingdings" panose="05000000000000000000" pitchFamily="2" charset="2"/>
              <a:buChar char="Ø"/>
            </a:pPr>
            <a:r>
              <a:rPr lang="en-US" altLang="en-US" sz="8800" dirty="0">
                <a:solidFill>
                  <a:srgbClr val="CC0000"/>
                </a:solidFill>
              </a:rPr>
              <a:t>Estimation of Atmospheric CO</a:t>
            </a:r>
            <a:r>
              <a:rPr lang="en-US" altLang="en-US" sz="8800" baseline="-25000" dirty="0">
                <a:solidFill>
                  <a:srgbClr val="CC0000"/>
                </a:solidFill>
              </a:rPr>
              <a:t>2</a:t>
            </a:r>
            <a:r>
              <a:rPr lang="en-US" altLang="en-US" sz="8800" dirty="0">
                <a:solidFill>
                  <a:srgbClr val="CC0000"/>
                </a:solidFill>
              </a:rPr>
              <a:t> Concentrations for Various Emission Models</a:t>
            </a:r>
          </a:p>
          <a:p>
            <a:pPr marL="2057400" lvl="2" indent="-1143000" algn="l">
              <a:buFont typeface="Wingdings" panose="05000000000000000000" pitchFamily="2" charset="2"/>
              <a:buChar char="Ø"/>
            </a:pPr>
            <a:r>
              <a:rPr lang="en-US" sz="8800" dirty="0">
                <a:solidFill>
                  <a:srgbClr val="C00000"/>
                </a:solidFill>
              </a:rPr>
              <a:t>CMIP5 - Coupled Model Inter-comparison Project Phase 5</a:t>
            </a:r>
          </a:p>
          <a:p>
            <a:pPr marL="2057400" lvl="2" indent="-1143000" algn="l">
              <a:buFont typeface="Wingdings" panose="05000000000000000000" pitchFamily="2" charset="2"/>
              <a:buChar char="Ø"/>
            </a:pPr>
            <a:r>
              <a:rPr lang="en-US" sz="8800" dirty="0">
                <a:solidFill>
                  <a:srgbClr val="C00000"/>
                </a:solidFill>
              </a:rPr>
              <a:t>Selected results from CMIP5 on projected changes in surface temperature </a:t>
            </a:r>
            <a:endParaRPr lang="en-US" altLang="en-US" sz="8800" dirty="0">
              <a:solidFill>
                <a:srgbClr val="C00000"/>
              </a:solidFill>
            </a:endParaRPr>
          </a:p>
          <a:p>
            <a:pPr marL="2057400" lvl="2" indent="-1143000" algn="l">
              <a:buFont typeface="Wingdings" panose="05000000000000000000" pitchFamily="2" charset="2"/>
              <a:buChar char="Ø"/>
            </a:pPr>
            <a:endParaRPr lang="en-US" altLang="en-US" sz="8800" dirty="0">
              <a:solidFill>
                <a:srgbClr val="C00000"/>
              </a:solidFill>
            </a:endParaRPr>
          </a:p>
          <a:p>
            <a:pPr marL="2057400" lvl="2" indent="-1143000" algn="l">
              <a:buFont typeface="Wingdings" panose="05000000000000000000" pitchFamily="2" charset="2"/>
              <a:buChar char="Ø"/>
            </a:pPr>
            <a:endParaRPr lang="en-US" altLang="en-US" sz="8800" dirty="0">
              <a:solidFill>
                <a:srgbClr val="C00000"/>
              </a:solidFill>
            </a:endParaRPr>
          </a:p>
          <a:p>
            <a:pPr marL="1143000" indent="-1143000" algn="l">
              <a:buFont typeface="Wingdings" panose="05000000000000000000" pitchFamily="2" charset="2"/>
              <a:buChar char="Ø"/>
            </a:pPr>
            <a:endParaRPr lang="en-US" altLang="en-US" sz="12800" dirty="0">
              <a:solidFill>
                <a:srgbClr val="006600"/>
              </a:solidFill>
            </a:endParaRPr>
          </a:p>
          <a:p>
            <a:endParaRPr lang="en-US" dirty="0"/>
          </a:p>
        </p:txBody>
      </p:sp>
    </p:spTree>
    <p:extLst>
      <p:ext uri="{BB962C8B-B14F-4D97-AF65-F5344CB8AC3E}">
        <p14:creationId xmlns:p14="http://schemas.microsoft.com/office/powerpoint/2010/main" val="271605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04800"/>
            <a:ext cx="8991600" cy="6019800"/>
          </a:xfrm>
        </p:spPr>
        <p:txBody>
          <a:bodyPr/>
          <a:lstStyle/>
          <a:p>
            <a:r>
              <a:rPr lang="en-US" sz="3600" dirty="0">
                <a:solidFill>
                  <a:srgbClr val="002060"/>
                </a:solidFill>
              </a:rPr>
              <a:t>Better satellite sensors and ground-based sun-photometer networks, along with improved retrieval methods and methodological inter-comparisons allow assessment of regional AOD trends since about 1995.</a:t>
            </a:r>
          </a:p>
          <a:p>
            <a:r>
              <a:rPr lang="en-US" sz="3600" dirty="0">
                <a:solidFill>
                  <a:srgbClr val="002060"/>
                </a:solidFill>
              </a:rPr>
              <a:t>AOD sun photometer measurements starting in 1986 at two stations in northern Germany corroborate th</a:t>
            </a:r>
            <a:r>
              <a:rPr lang="en-US" dirty="0" smtClean="0">
                <a:solidFill>
                  <a:srgbClr val="002060"/>
                </a:solidFill>
              </a:rPr>
              <a:t>e long-term decline of AOD in Europe. </a:t>
            </a:r>
          </a:p>
          <a:p>
            <a:endParaRPr lang="en-US" dirty="0"/>
          </a:p>
        </p:txBody>
      </p:sp>
      <p:sp>
        <p:nvSpPr>
          <p:cNvPr id="4" name="Slide Number Placeholder 3"/>
          <p:cNvSpPr>
            <a:spLocks noGrp="1"/>
          </p:cNvSpPr>
          <p:nvPr>
            <p:ph type="sldNum" sz="quarter" idx="12"/>
          </p:nvPr>
        </p:nvSpPr>
        <p:spPr/>
        <p:txBody>
          <a:bodyPr/>
          <a:lstStyle/>
          <a:p>
            <a:pPr>
              <a:defRPr/>
            </a:pPr>
            <a:fld id="{20C77379-132C-40B9-B6B2-B27FD248E18E}" type="slidenum">
              <a:rPr lang="en-US" smtClean="0"/>
              <a:pPr>
                <a:defRPr/>
              </a:pPr>
              <a:t>14</a:t>
            </a:fld>
            <a:endParaRPr lang="en-US"/>
          </a:p>
        </p:txBody>
      </p:sp>
    </p:spTree>
    <p:custDataLst>
      <p:tags r:id="rId1"/>
    </p:custDataLst>
    <p:extLst>
      <p:ext uri="{BB962C8B-B14F-4D97-AF65-F5344CB8AC3E}">
        <p14:creationId xmlns:p14="http://schemas.microsoft.com/office/powerpoint/2010/main" val="50261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0C77379-132C-40B9-B6B2-B27FD248E18E}" type="slidenum">
              <a:rPr lang="en-US" smtClean="0"/>
              <a:pPr>
                <a:defRPr/>
              </a:pPr>
              <a:t>15</a:t>
            </a:fld>
            <a:endParaRPr lang="en-US"/>
          </a:p>
        </p:txBody>
      </p:sp>
      <p:sp>
        <p:nvSpPr>
          <p:cNvPr id="5" name="Rectangle 4"/>
          <p:cNvSpPr/>
          <p:nvPr/>
        </p:nvSpPr>
        <p:spPr>
          <a:xfrm>
            <a:off x="1532467" y="138753"/>
            <a:ext cx="8534400" cy="5632311"/>
          </a:xfrm>
          <a:prstGeom prst="rect">
            <a:avLst/>
          </a:prstGeom>
        </p:spPr>
        <p:txBody>
          <a:bodyPr wrap="square">
            <a:spAutoFit/>
          </a:bodyPr>
          <a:lstStyle/>
          <a:p>
            <a:pPr marL="571500" indent="-571500">
              <a:buFont typeface="Courier New" panose="02070309020205020404" pitchFamily="49" charset="0"/>
              <a:buChar char="o"/>
            </a:pPr>
            <a:r>
              <a:rPr lang="en-US" sz="3600" dirty="0">
                <a:solidFill>
                  <a:srgbClr val="002060"/>
                </a:solidFill>
              </a:rPr>
              <a:t>Multi-decadal records  </a:t>
            </a:r>
            <a:r>
              <a:rPr lang="en-US" sz="3600" dirty="0"/>
              <a:t>over Japan   indicate an AOD increase until the mid-1980s, followed by an AOD decrease until the late 1990s and almost constant AOD in the 2000s. </a:t>
            </a:r>
            <a:r>
              <a:rPr lang="en-US" sz="3600" dirty="0">
                <a:solidFill>
                  <a:srgbClr val="002060"/>
                </a:solidFill>
              </a:rPr>
              <a:t> </a:t>
            </a:r>
          </a:p>
          <a:p>
            <a:pPr marL="571500" indent="-571500">
              <a:buFont typeface="Courier New" panose="02070309020205020404" pitchFamily="49" charset="0"/>
              <a:buChar char="o"/>
            </a:pPr>
            <a:r>
              <a:rPr lang="en-US" sz="3600" dirty="0">
                <a:solidFill>
                  <a:srgbClr val="002060"/>
                </a:solidFill>
              </a:rPr>
              <a:t>Similar  multi-decadal trends have been observed for urban-industrial regions of Europe and North America  and were </a:t>
            </a:r>
            <a:r>
              <a:rPr lang="en-US" sz="3600" dirty="0">
                <a:solidFill>
                  <a:srgbClr val="C00000"/>
                </a:solidFill>
              </a:rPr>
              <a:t>linked to successful measures to reduce </a:t>
            </a:r>
            <a:r>
              <a:rPr lang="en-US" sz="3600" dirty="0" err="1">
                <a:solidFill>
                  <a:srgbClr val="C00000"/>
                </a:solidFill>
              </a:rPr>
              <a:t>sulphate</a:t>
            </a:r>
            <a:r>
              <a:rPr lang="en-US" sz="3600" dirty="0">
                <a:solidFill>
                  <a:srgbClr val="C00000"/>
                </a:solidFill>
              </a:rPr>
              <a:t> emissions since the mid-1980s.</a:t>
            </a:r>
          </a:p>
        </p:txBody>
      </p:sp>
    </p:spTree>
    <p:custDataLst>
      <p:tags r:id="rId1"/>
    </p:custDataLst>
    <p:extLst>
      <p:ext uri="{BB962C8B-B14F-4D97-AF65-F5344CB8AC3E}">
        <p14:creationId xmlns:p14="http://schemas.microsoft.com/office/powerpoint/2010/main" val="3483292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562600"/>
          </a:xfrm>
        </p:spPr>
        <p:txBody>
          <a:bodyPr>
            <a:normAutofit fontScale="47500" lnSpcReduction="20000"/>
          </a:bodyPr>
          <a:lstStyle/>
          <a:p>
            <a:r>
              <a:rPr lang="en-US" b="1" dirty="0" smtClean="0"/>
              <a:t> </a:t>
            </a:r>
            <a:r>
              <a:rPr lang="en-US" sz="6500" dirty="0">
                <a:solidFill>
                  <a:srgbClr val="002060"/>
                </a:solidFill>
              </a:rPr>
              <a:t>Based on satellite and surface-based remote sensing it is </a:t>
            </a:r>
            <a:r>
              <a:rPr lang="en-US" sz="6500" i="1" dirty="0">
                <a:solidFill>
                  <a:srgbClr val="002060"/>
                </a:solidFill>
              </a:rPr>
              <a:t>very likely </a:t>
            </a:r>
            <a:r>
              <a:rPr lang="en-US" sz="6500" dirty="0">
                <a:solidFill>
                  <a:srgbClr val="002060"/>
                </a:solidFill>
              </a:rPr>
              <a:t>that AOD has decreased over Europe and the eastern USA since the mid 1990s and increased over eastern and southern Asia since 2000. </a:t>
            </a:r>
          </a:p>
          <a:p>
            <a:r>
              <a:rPr lang="en-US" sz="6500" dirty="0">
                <a:solidFill>
                  <a:srgbClr val="002060"/>
                </a:solidFill>
              </a:rPr>
              <a:t>In the 2000s dust-related AOD has been increasing over the Arabian Peninsula and decreasing over the North Atlantic Ocean. </a:t>
            </a:r>
          </a:p>
          <a:p>
            <a:r>
              <a:rPr lang="en-US" sz="6500" dirty="0">
                <a:solidFill>
                  <a:srgbClr val="002060"/>
                </a:solidFill>
              </a:rPr>
              <a:t>Aerosol trends over other regions are less strong or not significant during this period due to relative strong inter-annual variability. Overall, </a:t>
            </a:r>
            <a:r>
              <a:rPr lang="en-US" sz="6500" i="1" dirty="0">
                <a:solidFill>
                  <a:srgbClr val="002060"/>
                </a:solidFill>
              </a:rPr>
              <a:t>confidence </a:t>
            </a:r>
            <a:r>
              <a:rPr lang="en-US" sz="6500" dirty="0">
                <a:solidFill>
                  <a:srgbClr val="002060"/>
                </a:solidFill>
              </a:rPr>
              <a:t>in satellite based global average AOD trends is </a:t>
            </a:r>
            <a:r>
              <a:rPr lang="en-US" sz="6500" i="1" dirty="0">
                <a:solidFill>
                  <a:srgbClr val="002060"/>
                </a:solidFill>
              </a:rPr>
              <a:t>low</a:t>
            </a:r>
            <a:r>
              <a:rPr lang="en-US" sz="6500" dirty="0">
                <a:solidFill>
                  <a:srgbClr val="002060"/>
                </a:solidFill>
              </a:rPr>
              <a:t>.</a:t>
            </a:r>
          </a:p>
        </p:txBody>
      </p:sp>
    </p:spTree>
    <p:custDataLst>
      <p:tags r:id="rId1"/>
    </p:custDataLst>
    <p:extLst>
      <p:ext uri="{BB962C8B-B14F-4D97-AF65-F5344CB8AC3E}">
        <p14:creationId xmlns:p14="http://schemas.microsoft.com/office/powerpoint/2010/main" val="3336162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757" t="11418" r="16691" b="36315"/>
          <a:stretch/>
        </p:blipFill>
        <p:spPr bwMode="auto">
          <a:xfrm>
            <a:off x="1752600" y="381000"/>
            <a:ext cx="8686800" cy="59436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67236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4223" t="10837" r="9433" b="21239"/>
          <a:stretch/>
        </p:blipFill>
        <p:spPr bwMode="auto">
          <a:xfrm>
            <a:off x="1981200" y="914400"/>
            <a:ext cx="7696200" cy="54864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22711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1"/>
            <a:ext cx="8534400" cy="6555641"/>
          </a:xfrm>
          <a:prstGeom prst="rect">
            <a:avLst/>
          </a:prstGeom>
        </p:spPr>
        <p:txBody>
          <a:bodyPr wrap="square">
            <a:spAutoFit/>
          </a:bodyPr>
          <a:lstStyle/>
          <a:p>
            <a:r>
              <a:rPr lang="en-US" sz="2000" b="1" dirty="0"/>
              <a:t>Figure TS.7 | </a:t>
            </a:r>
            <a:r>
              <a:rPr lang="en-US" sz="2000" dirty="0"/>
              <a:t>Radiative forcing (RF) of climate change during the Industrial Era shown by emitted components from 1750 to 2011. The horizontal bars indicate the overall uncer­tainty, while the vertical bars are for the individual components (vertical bar lengths proportional to the relative uncertainty, with a total length equal to the bar width for a ±50% uncertainty). Best estimates for the totals and individual components (from left to right) of the response are given in the right column. Values are RF except for the effective radiative forcing (ERF) due to aerosol–cloud interactions (</a:t>
            </a:r>
            <a:r>
              <a:rPr lang="en-US" sz="2000" dirty="0" err="1"/>
              <a:t>ERFaci</a:t>
            </a:r>
            <a:r>
              <a:rPr lang="en-US" sz="2000" dirty="0"/>
              <a:t>) and rapid adjustment associated with the RF due to aerosol-radiation interaction (</a:t>
            </a:r>
            <a:r>
              <a:rPr lang="en-US" sz="2000" dirty="0" err="1"/>
              <a:t>RFari</a:t>
            </a:r>
            <a:r>
              <a:rPr lang="en-US" sz="2000" dirty="0"/>
              <a:t> Rapid Adjust.). Note that the total RF due to aerosol-radiation interaction (–0.35 </a:t>
            </a:r>
            <a:r>
              <a:rPr lang="en-US" sz="2000" dirty="0" err="1"/>
              <a:t>Wm</a:t>
            </a:r>
            <a:r>
              <a:rPr lang="en-US" sz="2000" dirty="0"/>
              <a:t>–2) is slightly different from the sum of the RF of the individual components (–0.33 </a:t>
            </a:r>
            <a:r>
              <a:rPr lang="en-US" sz="2000" dirty="0" err="1"/>
              <a:t>Wm</a:t>
            </a:r>
            <a:r>
              <a:rPr lang="en-US" sz="2000" dirty="0"/>
              <a:t>–2). The total RF due to aerosol-radiation interaction is the basis for Figure SPM.5. Secondary organic aerosol has not been included since the formation depends on a variety of factors not currently sufficiently quantified. The ERF of contrails includes contrail induced cirrus. Combining </a:t>
            </a:r>
            <a:r>
              <a:rPr lang="en-US" sz="2000" dirty="0" err="1"/>
              <a:t>ERFaci</a:t>
            </a:r>
            <a:r>
              <a:rPr lang="en-US" sz="2000" dirty="0"/>
              <a:t> –0.45 [–1.2 to 0.0] </a:t>
            </a:r>
            <a:r>
              <a:rPr lang="en-US" sz="2000" dirty="0" err="1"/>
              <a:t>Wm</a:t>
            </a:r>
            <a:r>
              <a:rPr lang="en-US" sz="2000" dirty="0"/>
              <a:t>–2 and rapid adjustment of </a:t>
            </a:r>
            <a:r>
              <a:rPr lang="en-US" sz="2000" dirty="0" err="1"/>
              <a:t>ari</a:t>
            </a:r>
            <a:r>
              <a:rPr lang="en-US" sz="2000" dirty="0"/>
              <a:t> –0.1 [–0.3 to +0.1] </a:t>
            </a:r>
            <a:r>
              <a:rPr lang="en-US" sz="2000" dirty="0" err="1"/>
              <a:t>Wm</a:t>
            </a:r>
            <a:r>
              <a:rPr lang="en-US" sz="2000" dirty="0"/>
              <a:t>–2 results in an integrated component of adjustment due to aerosols of –0.55 [–1.33 to –0.06] </a:t>
            </a:r>
            <a:r>
              <a:rPr lang="en-US" sz="2000" dirty="0" err="1"/>
              <a:t>Wm</a:t>
            </a:r>
            <a:r>
              <a:rPr lang="en-US" sz="2000" dirty="0"/>
              <a:t>–2. CFCs = chlorofluorocarbons, HCFCs = </a:t>
            </a:r>
            <a:r>
              <a:rPr lang="en-US" sz="2000" dirty="0" err="1"/>
              <a:t>hydrochlorofluorocarbons</a:t>
            </a:r>
            <a:r>
              <a:rPr lang="en-US" sz="2000" dirty="0"/>
              <a:t>, HFCs = </a:t>
            </a:r>
            <a:r>
              <a:rPr lang="en-US" sz="2000" dirty="0" err="1"/>
              <a:t>hydrofluorocarbons</a:t>
            </a:r>
            <a:r>
              <a:rPr lang="en-US" sz="2000" dirty="0"/>
              <a:t>, PFCs = </a:t>
            </a:r>
            <a:r>
              <a:rPr lang="en-US" sz="2000" dirty="0" err="1"/>
              <a:t>perfluorocarbons</a:t>
            </a:r>
            <a:r>
              <a:rPr lang="en-US" sz="2000" dirty="0"/>
              <a:t>, NMVOC = Non-Methane Volatile Organic Compounds, BC = black carbon. Further detail regarding the related Figure SPM.5 is given in the TS Supplementary Material. {Figure 8.17}</a:t>
            </a:r>
          </a:p>
        </p:txBody>
      </p:sp>
    </p:spTree>
    <p:custDataLst>
      <p:tags r:id="rId1"/>
    </p:custDataLst>
    <p:extLst>
      <p:ext uri="{BB962C8B-B14F-4D97-AF65-F5344CB8AC3E}">
        <p14:creationId xmlns:p14="http://schemas.microsoft.com/office/powerpoint/2010/main" val="426861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0"/>
            <a:ext cx="9144000" cy="685800"/>
          </a:xfrm>
        </p:spPr>
        <p:txBody>
          <a:bodyPr>
            <a:normAutofit fontScale="90000"/>
          </a:bodyPr>
          <a:lstStyle/>
          <a:p>
            <a:r>
              <a:rPr lang="en-US" altLang="en-US" sz="4000" b="1">
                <a:solidFill>
                  <a:srgbClr val="C00000"/>
                </a:solidFill>
              </a:rPr>
              <a:t/>
            </a:r>
            <a:br>
              <a:rPr lang="en-US" altLang="en-US" sz="4000" b="1">
                <a:solidFill>
                  <a:srgbClr val="C00000"/>
                </a:solidFill>
              </a:rPr>
            </a:br>
            <a:r>
              <a:rPr lang="en-US" altLang="en-US" sz="2800" b="1">
                <a:solidFill>
                  <a:srgbClr val="006600"/>
                </a:solidFill>
              </a:rPr>
              <a:t>From IPCC  2007:  </a:t>
            </a:r>
            <a:r>
              <a:rPr lang="en-US" altLang="en-US" sz="2800" b="1">
                <a:solidFill>
                  <a:srgbClr val="C00000"/>
                </a:solidFill>
              </a:rPr>
              <a:t>What observations tell us?</a:t>
            </a:r>
            <a:r>
              <a:rPr lang="en-US" altLang="en-US" sz="4000" b="1">
                <a:solidFill>
                  <a:srgbClr val="C00000"/>
                </a:solidFill>
              </a:rPr>
              <a:t/>
            </a:r>
            <a:br>
              <a:rPr lang="en-US" altLang="en-US" sz="4000" b="1">
                <a:solidFill>
                  <a:srgbClr val="C00000"/>
                </a:solidFill>
              </a:rPr>
            </a:br>
            <a:endParaRPr lang="en-US" altLang="en-US" sz="4000">
              <a:solidFill>
                <a:srgbClr val="C00000"/>
              </a:solidFill>
            </a:endParaRPr>
          </a:p>
        </p:txBody>
      </p:sp>
      <p:sp>
        <p:nvSpPr>
          <p:cNvPr id="22531" name="Content Placeholder 2"/>
          <p:cNvSpPr>
            <a:spLocks noGrp="1"/>
          </p:cNvSpPr>
          <p:nvPr>
            <p:ph idx="1"/>
          </p:nvPr>
        </p:nvSpPr>
        <p:spPr>
          <a:xfrm>
            <a:off x="1676400" y="762000"/>
            <a:ext cx="8839200" cy="6096000"/>
          </a:xfrm>
        </p:spPr>
        <p:txBody>
          <a:bodyPr/>
          <a:lstStyle/>
          <a:p>
            <a:pPr>
              <a:buFontTx/>
              <a:buNone/>
            </a:pPr>
            <a:r>
              <a:rPr lang="en-US" altLang="en-US" sz="1800" u="sng"/>
              <a:t> </a:t>
            </a:r>
            <a:r>
              <a:rPr lang="en-US" altLang="en-US" sz="2400" b="1" u="sng"/>
              <a:t>Changes in the atmosphere</a:t>
            </a:r>
            <a:endParaRPr lang="en-US" altLang="en-US" sz="2400"/>
          </a:p>
          <a:p>
            <a:r>
              <a:rPr lang="en-US" altLang="en-US" sz="2400">
                <a:solidFill>
                  <a:srgbClr val="002060"/>
                </a:solidFill>
              </a:rPr>
              <a:t>Carbon dioxide, methane, and nitrous oxide have increased markedly as a result of human activities since 1750; exceed pre-industrial values.</a:t>
            </a:r>
          </a:p>
          <a:p>
            <a:r>
              <a:rPr lang="en-US" altLang="en-US" sz="2400">
                <a:solidFill>
                  <a:srgbClr val="002060"/>
                </a:solidFill>
              </a:rPr>
              <a:t>The amount of carbon dioxide in the atmosphere in 2005 (379 ppm)</a:t>
            </a:r>
          </a:p>
          <a:p>
            <a:r>
              <a:rPr lang="en-US" altLang="en-US" sz="2400">
                <a:solidFill>
                  <a:srgbClr val="002060"/>
                </a:solidFill>
              </a:rPr>
              <a:t>The amount of methane in the atmosphere in 2005 (1774 ppb)</a:t>
            </a:r>
          </a:p>
          <a:p>
            <a:r>
              <a:rPr lang="en-US" altLang="en-US" sz="2400">
                <a:solidFill>
                  <a:srgbClr val="002060"/>
                </a:solidFill>
              </a:rPr>
              <a:t>The primary source of the increase in </a:t>
            </a:r>
            <a:r>
              <a:rPr lang="en-US" altLang="en-US" sz="2400">
                <a:solidFill>
                  <a:srgbClr val="00B050"/>
                </a:solidFill>
              </a:rPr>
              <a:t>carbon dioxide </a:t>
            </a:r>
            <a:r>
              <a:rPr lang="en-US" altLang="en-US" sz="2400">
                <a:solidFill>
                  <a:srgbClr val="002060"/>
                </a:solidFill>
              </a:rPr>
              <a:t>is </a:t>
            </a:r>
            <a:r>
              <a:rPr lang="en-US" altLang="en-US" sz="2400">
                <a:solidFill>
                  <a:srgbClr val="C00000"/>
                </a:solidFill>
              </a:rPr>
              <a:t>fossil fuel</a:t>
            </a:r>
            <a:r>
              <a:rPr lang="en-US" altLang="en-US" sz="2400">
                <a:solidFill>
                  <a:srgbClr val="002060"/>
                </a:solidFill>
              </a:rPr>
              <a:t> use; </a:t>
            </a:r>
            <a:r>
              <a:rPr lang="en-US" altLang="en-US" sz="2400">
                <a:solidFill>
                  <a:srgbClr val="C00000"/>
                </a:solidFill>
              </a:rPr>
              <a:t>land-use changes </a:t>
            </a:r>
            <a:r>
              <a:rPr lang="en-US" altLang="en-US" sz="2400">
                <a:solidFill>
                  <a:srgbClr val="002060"/>
                </a:solidFill>
              </a:rPr>
              <a:t>also make a contribution.</a:t>
            </a:r>
          </a:p>
          <a:p>
            <a:r>
              <a:rPr lang="en-US" altLang="en-US" sz="2400">
                <a:solidFill>
                  <a:srgbClr val="002060"/>
                </a:solidFill>
              </a:rPr>
              <a:t>The primary source of the increase in </a:t>
            </a:r>
            <a:r>
              <a:rPr lang="en-US" altLang="en-US" sz="2400">
                <a:solidFill>
                  <a:srgbClr val="00B050"/>
                </a:solidFill>
              </a:rPr>
              <a:t>methane</a:t>
            </a:r>
            <a:r>
              <a:rPr lang="en-US" altLang="en-US" sz="2400">
                <a:solidFill>
                  <a:srgbClr val="002060"/>
                </a:solidFill>
              </a:rPr>
              <a:t> is very likely to be a combination of human </a:t>
            </a:r>
            <a:r>
              <a:rPr lang="en-US" altLang="en-US" sz="2400">
                <a:solidFill>
                  <a:srgbClr val="C00000"/>
                </a:solidFill>
              </a:rPr>
              <a:t>agricultural activities </a:t>
            </a:r>
            <a:r>
              <a:rPr lang="en-US" altLang="en-US" sz="2400">
                <a:solidFill>
                  <a:srgbClr val="002060"/>
                </a:solidFill>
              </a:rPr>
              <a:t>and fossil fuel use. </a:t>
            </a:r>
          </a:p>
          <a:p>
            <a:r>
              <a:rPr lang="en-US" altLang="en-US" sz="2400">
                <a:solidFill>
                  <a:srgbClr val="C00000"/>
                </a:solidFill>
              </a:rPr>
              <a:t>Nitrous oxide </a:t>
            </a:r>
            <a:r>
              <a:rPr lang="en-US" altLang="en-US" sz="2400">
                <a:solidFill>
                  <a:srgbClr val="002060"/>
                </a:solidFill>
              </a:rPr>
              <a:t>concentrations have risen from a pre-industrial value of 270 ppb to a 2005 value of 319 ppb. </a:t>
            </a:r>
          </a:p>
          <a:p>
            <a:endParaRPr lang="en-US" altLang="en-US" sz="180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5B3EC27-C822-4E38-9CC9-F58D010D8B2B}" type="slidenum">
              <a:rPr lang="en-US" altLang="en-US" sz="1400"/>
              <a:pPr eaLnBrk="1" hangingPunct="1">
                <a:spcBef>
                  <a:spcPct val="0"/>
                </a:spcBef>
                <a:buFontTx/>
                <a:buNone/>
              </a:pPr>
              <a:t>2</a:t>
            </a:fld>
            <a:endParaRPr lang="en-US" altLang="en-US" sz="1400"/>
          </a:p>
        </p:txBody>
      </p:sp>
    </p:spTree>
    <p:custDataLst>
      <p:tags r:id="rId1"/>
    </p:custDataLst>
    <p:extLst>
      <p:ext uri="{BB962C8B-B14F-4D97-AF65-F5344CB8AC3E}">
        <p14:creationId xmlns:p14="http://schemas.microsoft.com/office/powerpoint/2010/main" val="2110036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828800"/>
            <a:ext cx="9144000" cy="5016758"/>
          </a:xfrm>
          <a:prstGeom prst="rect">
            <a:avLst/>
          </a:prstGeom>
        </p:spPr>
        <p:txBody>
          <a:bodyPr wrap="square">
            <a:spAutoFit/>
          </a:bodyPr>
          <a:lstStyle/>
          <a:p>
            <a:r>
              <a:rPr lang="en-US" sz="4000" dirty="0"/>
              <a:t>2.3.3 Changes in Surface Radiation Budget </a:t>
            </a:r>
          </a:p>
          <a:p>
            <a:r>
              <a:rPr lang="en-US" sz="4000" dirty="0"/>
              <a:t>2.3.3.1 Surface Solar Radiation </a:t>
            </a:r>
          </a:p>
          <a:p>
            <a:r>
              <a:rPr lang="en-US" sz="2400" dirty="0"/>
              <a:t>Final Draft (7 June 2013) Chapter 2 IPCC WGI Fifth Assessment Report </a:t>
            </a:r>
          </a:p>
          <a:p>
            <a:r>
              <a:rPr lang="en-US" sz="2400" dirty="0"/>
              <a:t>Globally complete satellite estimates are available since the early 1980s (</a:t>
            </a:r>
            <a:r>
              <a:rPr lang="en-US" sz="2400" dirty="0" err="1"/>
              <a:t>Hatzianastassiou</a:t>
            </a:r>
            <a:r>
              <a:rPr lang="en-US" sz="2400" dirty="0"/>
              <a:t> et al., 2005; </a:t>
            </a:r>
            <a:r>
              <a:rPr lang="en-US" sz="2400" b="1" dirty="0">
                <a:solidFill>
                  <a:srgbClr val="C00000"/>
                </a:solidFill>
              </a:rPr>
              <a:t>Pinker et al., 2005</a:t>
            </a:r>
            <a:r>
              <a:rPr lang="en-US" sz="2400" dirty="0"/>
              <a:t>; </a:t>
            </a:r>
            <a:r>
              <a:rPr lang="en-US" sz="2400" dirty="0" err="1"/>
              <a:t>Hinkelman</a:t>
            </a:r>
            <a:r>
              <a:rPr lang="en-US" sz="2400" dirty="0"/>
              <a:t> et al., 2009). Since satellites do not directly measure the surface fluxes, they have to be inferred from measurable top-of-atmosphere signals using empirical or physical models to remove atmospheric perturbations. Available satellite-derived products qualitatively agree on a brightening from the mid-1980s to 2000 averaged globally as well as over oceans, on the order of 2–3 W m–2 per decade (</a:t>
            </a:r>
            <a:r>
              <a:rPr lang="en-US" sz="2400" dirty="0" err="1"/>
              <a:t>Hatzianastassiou</a:t>
            </a:r>
            <a:r>
              <a:rPr lang="en-US" sz="2400" dirty="0"/>
              <a:t> et al., 2005; </a:t>
            </a:r>
            <a:r>
              <a:rPr lang="en-US" sz="2400" b="1" dirty="0">
                <a:solidFill>
                  <a:srgbClr val="C00000"/>
                </a:solidFill>
              </a:rPr>
              <a:t>Pinker et al., 2005</a:t>
            </a:r>
            <a:r>
              <a:rPr lang="en-US" sz="2400" dirty="0"/>
              <a:t>; </a:t>
            </a:r>
            <a:r>
              <a:rPr lang="en-US" sz="2400" dirty="0" err="1"/>
              <a:t>Hinkelman</a:t>
            </a:r>
            <a:r>
              <a:rPr lang="en-US" sz="2400" dirty="0"/>
              <a:t> et al., 2009).</a:t>
            </a:r>
          </a:p>
        </p:txBody>
      </p:sp>
      <p:sp>
        <p:nvSpPr>
          <p:cNvPr id="3" name="Rectangle 2"/>
          <p:cNvSpPr/>
          <p:nvPr/>
        </p:nvSpPr>
        <p:spPr>
          <a:xfrm>
            <a:off x="1676400" y="99242"/>
            <a:ext cx="8754687" cy="1815882"/>
          </a:xfrm>
          <a:prstGeom prst="rect">
            <a:avLst/>
          </a:prstGeom>
        </p:spPr>
        <p:txBody>
          <a:bodyPr wrap="square">
            <a:spAutoFit/>
          </a:bodyPr>
          <a:lstStyle/>
          <a:p>
            <a:r>
              <a:rPr lang="en-US" sz="2800" b="1" dirty="0">
                <a:solidFill>
                  <a:srgbClr val="C00000"/>
                </a:solidFill>
              </a:rPr>
              <a:t>WORKING GROUP I CONTRIBUTION TO THE IPCC FIFTH ASSESSMENT REPORT</a:t>
            </a:r>
          </a:p>
          <a:p>
            <a:r>
              <a:rPr lang="en-US" sz="2800" b="1" dirty="0">
                <a:solidFill>
                  <a:srgbClr val="C00000"/>
                </a:solidFill>
              </a:rPr>
              <a:t>CLIMATE CHANGE 2013: THE PHYSICAL SCIENCE BASIS</a:t>
            </a:r>
          </a:p>
          <a:p>
            <a:r>
              <a:rPr lang="en-US" sz="2800" b="1" dirty="0">
                <a:solidFill>
                  <a:srgbClr val="C00000"/>
                </a:solidFill>
              </a:rPr>
              <a:t>Final Draft Underlying Scientific-Technical Assessment</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ADEF264E-1D3C-4B8F-BA25-4DE18680580D}" type="slidenum">
              <a:rPr lang="en-US" smtClean="0"/>
              <a:t>20</a:t>
            </a:fld>
            <a:endParaRPr lang="en-US"/>
          </a:p>
        </p:txBody>
      </p:sp>
    </p:spTree>
    <p:custDataLst>
      <p:tags r:id="rId1"/>
    </p:custDataLst>
    <p:extLst>
      <p:ext uri="{BB962C8B-B14F-4D97-AF65-F5344CB8AC3E}">
        <p14:creationId xmlns:p14="http://schemas.microsoft.com/office/powerpoint/2010/main" val="118569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76400" y="33338"/>
            <a:ext cx="8991600" cy="1143000"/>
          </a:xfrm>
        </p:spPr>
        <p:txBody>
          <a:bodyPr/>
          <a:lstStyle/>
          <a:p>
            <a:r>
              <a:rPr lang="en-US" altLang="en-US" sz="3600">
                <a:solidFill>
                  <a:srgbClr val="C00000"/>
                </a:solidFill>
              </a:rPr>
              <a:t>How can we predict change in climate?</a:t>
            </a:r>
          </a:p>
        </p:txBody>
      </p:sp>
      <p:sp>
        <p:nvSpPr>
          <p:cNvPr id="17411" name="Content Placeholder 2"/>
          <p:cNvSpPr>
            <a:spLocks noGrp="1"/>
          </p:cNvSpPr>
          <p:nvPr>
            <p:ph idx="1"/>
          </p:nvPr>
        </p:nvSpPr>
        <p:spPr>
          <a:xfrm>
            <a:off x="1676400" y="1143000"/>
            <a:ext cx="8610600" cy="5334000"/>
          </a:xfrm>
        </p:spPr>
        <p:txBody>
          <a:bodyPr/>
          <a:lstStyle/>
          <a:p>
            <a:r>
              <a:rPr lang="en-US" altLang="en-US" smtClean="0">
                <a:solidFill>
                  <a:srgbClr val="002060"/>
                </a:solidFill>
              </a:rPr>
              <a:t>Used are the most sophisticated climate models developed by several institutions in various countries as a tool to do such predictions.</a:t>
            </a:r>
          </a:p>
          <a:p>
            <a:r>
              <a:rPr lang="en-US" altLang="en-US" smtClean="0">
                <a:solidFill>
                  <a:srgbClr val="002060"/>
                </a:solidFill>
              </a:rPr>
              <a:t>These models are run with prescribed scenarios of possible changes in various atmospheric inputs.</a:t>
            </a:r>
          </a:p>
          <a:p>
            <a:r>
              <a:rPr lang="en-US" altLang="en-US" smtClean="0">
                <a:solidFill>
                  <a:srgbClr val="002060"/>
                </a:solidFill>
              </a:rPr>
              <a:t>The </a:t>
            </a:r>
            <a:r>
              <a:rPr lang="en-US" altLang="en-US" smtClean="0">
                <a:solidFill>
                  <a:srgbClr val="CC0000"/>
                </a:solidFill>
              </a:rPr>
              <a:t>Intergovernmental Panel on Climate Change (IPCC) is charged with overseeing the conduct of the various experiments.</a:t>
            </a:r>
            <a:endParaRPr lang="en-US" altLang="en-US" smtClean="0">
              <a:solidFill>
                <a:srgbClr val="002060"/>
              </a:solidFill>
            </a:endParaRP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9B2B18FA-D177-4A86-971E-BA0DEFD3834D}" type="slidenum">
              <a:rPr lang="en-US" altLang="en-US" sz="1400"/>
              <a:pPr eaLnBrk="1" hangingPunct="1">
                <a:spcBef>
                  <a:spcPct val="0"/>
                </a:spcBef>
                <a:buFontTx/>
                <a:buNone/>
              </a:pPr>
              <a:t>21</a:t>
            </a:fld>
            <a:endParaRPr lang="en-US" altLang="en-US" sz="1400"/>
          </a:p>
        </p:txBody>
      </p:sp>
    </p:spTree>
    <p:extLst>
      <p:ext uri="{BB962C8B-B14F-4D97-AF65-F5344CB8AC3E}">
        <p14:creationId xmlns:p14="http://schemas.microsoft.com/office/powerpoint/2010/main" val="46940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99B755E-8EEA-4FBC-926A-BD4ED55F27DD}" type="slidenum">
              <a:rPr lang="en-US" altLang="en-US" sz="1400"/>
              <a:pPr eaLnBrk="1" hangingPunct="1">
                <a:spcBef>
                  <a:spcPct val="0"/>
                </a:spcBef>
                <a:buFontTx/>
                <a:buNone/>
              </a:pPr>
              <a:t>22</a:t>
            </a:fld>
            <a:endParaRPr lang="en-US" altLang="en-US" sz="1400"/>
          </a:p>
        </p:txBody>
      </p:sp>
      <p:sp>
        <p:nvSpPr>
          <p:cNvPr id="18435" name="Rectangle 2"/>
          <p:cNvSpPr>
            <a:spLocks noChangeArrowheads="1"/>
          </p:cNvSpPr>
          <p:nvPr/>
        </p:nvSpPr>
        <p:spPr bwMode="auto">
          <a:xfrm>
            <a:off x="1752600" y="381000"/>
            <a:ext cx="8763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The Intergovernmental Panel on Climate Change (</a:t>
            </a:r>
            <a:r>
              <a:rPr lang="en-US" altLang="en-US">
                <a:solidFill>
                  <a:srgbClr val="C00000"/>
                </a:solidFill>
              </a:rPr>
              <a:t>IPCC</a:t>
            </a:r>
            <a:r>
              <a:rPr lang="en-US" altLang="en-US"/>
              <a:t>) is the leading international body for the assessment of climate change. </a:t>
            </a:r>
          </a:p>
          <a:p>
            <a:pPr eaLnBrk="1" hangingPunct="1">
              <a:spcBef>
                <a:spcPct val="0"/>
              </a:spcBef>
              <a:buFontTx/>
              <a:buNone/>
            </a:pPr>
            <a:r>
              <a:rPr lang="en-US" altLang="en-US"/>
              <a:t>It was established by </a:t>
            </a:r>
            <a:r>
              <a:rPr lang="en-US" altLang="en-US">
                <a:solidFill>
                  <a:srgbClr val="C00000"/>
                </a:solidFill>
              </a:rPr>
              <a:t>the United Nations Environment Programme </a:t>
            </a:r>
            <a:r>
              <a:rPr lang="en-US" altLang="en-US"/>
              <a:t>(UNEP) and the </a:t>
            </a:r>
            <a:r>
              <a:rPr lang="en-US" altLang="en-US">
                <a:solidFill>
                  <a:srgbClr val="C00000"/>
                </a:solidFill>
              </a:rPr>
              <a:t>World Meteorological Organization </a:t>
            </a:r>
            <a:r>
              <a:rPr lang="en-US" altLang="en-US"/>
              <a:t>(WMO) in 1988 to provide the world with a </a:t>
            </a:r>
            <a:r>
              <a:rPr lang="en-US" altLang="en-US">
                <a:solidFill>
                  <a:srgbClr val="C00000"/>
                </a:solidFill>
              </a:rPr>
              <a:t>clear scientific view on the current state of knowledge in climate change and its potential environmental and socio-economic impacts</a:t>
            </a:r>
            <a:r>
              <a:rPr lang="en-US" altLang="en-US"/>
              <a:t>. In the same year, the UN General Assembly endorsed the action by WMO and UNEP in jointly establishing the IPCC. </a:t>
            </a:r>
            <a:br>
              <a:rPr lang="en-US" altLang="en-US"/>
            </a:br>
            <a:endParaRPr lang="en-US" altLang="en-US"/>
          </a:p>
        </p:txBody>
      </p:sp>
    </p:spTree>
    <p:extLst>
      <p:ext uri="{BB962C8B-B14F-4D97-AF65-F5344CB8AC3E}">
        <p14:creationId xmlns:p14="http://schemas.microsoft.com/office/powerpoint/2010/main" val="205667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8C3889B5-86ED-4093-A1EC-482C482420D2}" type="slidenum">
              <a:rPr lang="en-US" altLang="en-US" sz="1400"/>
              <a:pPr eaLnBrk="1" hangingPunct="1">
                <a:spcBef>
                  <a:spcPct val="0"/>
                </a:spcBef>
                <a:buFontTx/>
                <a:buNone/>
              </a:pPr>
              <a:t>23</a:t>
            </a:fld>
            <a:endParaRPr lang="en-US" altLang="en-US" sz="1400"/>
          </a:p>
        </p:txBody>
      </p:sp>
      <p:sp>
        <p:nvSpPr>
          <p:cNvPr id="19459" name="Rectangle 2"/>
          <p:cNvSpPr>
            <a:spLocks noChangeArrowheads="1"/>
          </p:cNvSpPr>
          <p:nvPr/>
        </p:nvSpPr>
        <p:spPr bwMode="auto">
          <a:xfrm>
            <a:off x="1524000" y="65089"/>
            <a:ext cx="91440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2800">
                <a:solidFill>
                  <a:srgbClr val="002060"/>
                </a:solidFill>
              </a:rPr>
              <a:t>The </a:t>
            </a:r>
            <a:r>
              <a:rPr lang="en-US" altLang="en-US" sz="2800">
                <a:solidFill>
                  <a:srgbClr val="C00000"/>
                </a:solidFill>
              </a:rPr>
              <a:t>IPCC</a:t>
            </a:r>
            <a:r>
              <a:rPr lang="en-US" altLang="en-US" sz="2800">
                <a:solidFill>
                  <a:srgbClr val="002060"/>
                </a:solidFill>
              </a:rPr>
              <a:t> is a scientific body under the auspices of the United Nations (UN). It </a:t>
            </a:r>
            <a:r>
              <a:rPr lang="en-US" altLang="en-US" sz="2800">
                <a:solidFill>
                  <a:srgbClr val="C00000"/>
                </a:solidFill>
              </a:rPr>
              <a:t>reviews and assesses the most recent scientific, technical and socio-economic information produced worldwide relevant to the understanding of climate change</a:t>
            </a:r>
            <a:r>
              <a:rPr lang="en-US" altLang="en-US" sz="2800">
                <a:solidFill>
                  <a:srgbClr val="002060"/>
                </a:solidFill>
              </a:rPr>
              <a:t>. It does not conduct any research nor does it monitor climate related data or parameters. </a:t>
            </a:r>
          </a:p>
          <a:p>
            <a:pPr eaLnBrk="1" hangingPunct="1">
              <a:spcBef>
                <a:spcPct val="0"/>
              </a:spcBef>
            </a:pPr>
            <a:endParaRPr lang="en-US" altLang="en-US" sz="2800">
              <a:solidFill>
                <a:srgbClr val="002060"/>
              </a:solidFill>
            </a:endParaRPr>
          </a:p>
          <a:p>
            <a:pPr eaLnBrk="1" hangingPunct="1">
              <a:spcBef>
                <a:spcPct val="0"/>
              </a:spcBef>
            </a:pPr>
            <a:r>
              <a:rPr lang="en-US" altLang="en-US" sz="2800">
                <a:solidFill>
                  <a:srgbClr val="002060"/>
                </a:solidFill>
              </a:rPr>
              <a:t>Thousands of scientists from all over the world contribute to the work of the IPCC on a voluntary basis. Review is an essential part of the IPCC process, to ensure an objective and complete assessment of current information. IPCC aims to reflect a range of views and expertise.</a:t>
            </a:r>
            <a:br>
              <a:rPr lang="en-US" altLang="en-US" sz="2800">
                <a:solidFill>
                  <a:srgbClr val="002060"/>
                </a:solidFill>
              </a:rPr>
            </a:br>
            <a:r>
              <a:rPr lang="en-US" altLang="en-US" sz="2800">
                <a:solidFill>
                  <a:srgbClr val="002060"/>
                </a:solidFill>
              </a:rPr>
              <a:t> </a:t>
            </a:r>
            <a:br>
              <a:rPr lang="en-US" altLang="en-US" sz="2800">
                <a:solidFill>
                  <a:srgbClr val="002060"/>
                </a:solidFill>
              </a:rPr>
            </a:br>
            <a:endParaRPr lang="en-US" altLang="en-US" sz="2800">
              <a:solidFill>
                <a:srgbClr val="002060"/>
              </a:solidFill>
            </a:endParaRPr>
          </a:p>
        </p:txBody>
      </p:sp>
    </p:spTree>
    <p:extLst>
      <p:ext uri="{BB962C8B-B14F-4D97-AF65-F5344CB8AC3E}">
        <p14:creationId xmlns:p14="http://schemas.microsoft.com/office/powerpoint/2010/main" val="414988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4BAFEB7-67E3-4FE2-8A86-A4574B8CBF90}" type="slidenum">
              <a:rPr lang="en-US" altLang="en-US" sz="1400"/>
              <a:pPr eaLnBrk="1" hangingPunct="1">
                <a:spcBef>
                  <a:spcPct val="0"/>
                </a:spcBef>
                <a:buFontTx/>
                <a:buNone/>
              </a:pPr>
              <a:t>24</a:t>
            </a:fld>
            <a:endParaRPr lang="en-US" altLang="en-US" sz="1400"/>
          </a:p>
        </p:txBody>
      </p:sp>
      <p:sp>
        <p:nvSpPr>
          <p:cNvPr id="3" name="Rectangle 2"/>
          <p:cNvSpPr/>
          <p:nvPr/>
        </p:nvSpPr>
        <p:spPr>
          <a:xfrm>
            <a:off x="1676400" y="152401"/>
            <a:ext cx="8839200" cy="7324725"/>
          </a:xfrm>
          <a:prstGeom prst="rect">
            <a:avLst/>
          </a:prstGeom>
        </p:spPr>
        <p:txBody>
          <a:bodyPr>
            <a:spAutoFit/>
          </a:bodyPr>
          <a:lstStyle/>
          <a:p>
            <a:pPr marL="457200" indent="-457200">
              <a:buFont typeface="Arial" panose="020B0604020202020204" pitchFamily="34" charset="0"/>
              <a:buChar char="•"/>
              <a:defRPr/>
            </a:pPr>
            <a:r>
              <a:rPr lang="en-US" sz="3200" dirty="0">
                <a:solidFill>
                  <a:srgbClr val="002060"/>
                </a:solidFill>
                <a:latin typeface="Arial" charset="0"/>
                <a:cs typeface="Arial" charset="0"/>
              </a:rPr>
              <a:t>The Secretariat coordinates all the IPCC work and liaises with Governments.</a:t>
            </a:r>
          </a:p>
          <a:p>
            <a:pPr marL="457200" indent="-457200">
              <a:buFont typeface="Arial" panose="020B0604020202020204" pitchFamily="34" charset="0"/>
              <a:buChar char="•"/>
              <a:defRPr/>
            </a:pPr>
            <a:endParaRPr lang="en-US" sz="3200" dirty="0">
              <a:solidFill>
                <a:srgbClr val="002060"/>
              </a:solidFill>
              <a:latin typeface="Arial" charset="0"/>
              <a:cs typeface="Arial" charset="0"/>
            </a:endParaRPr>
          </a:p>
          <a:p>
            <a:pPr marL="457200" indent="-457200">
              <a:buFont typeface="Arial" panose="020B0604020202020204" pitchFamily="34" charset="0"/>
              <a:buChar char="•"/>
              <a:defRPr/>
            </a:pPr>
            <a:r>
              <a:rPr lang="en-US" sz="3200" dirty="0">
                <a:solidFill>
                  <a:srgbClr val="002060"/>
                </a:solidFill>
                <a:latin typeface="Arial" charset="0"/>
                <a:cs typeface="Arial" charset="0"/>
              </a:rPr>
              <a:t>It is supported by WMO and UNEP and hosted at WMO headquarters in Geneva</a:t>
            </a:r>
          </a:p>
          <a:p>
            <a:pPr marL="457200" indent="-457200">
              <a:buFont typeface="Arial" panose="020B0604020202020204" pitchFamily="34" charset="0"/>
              <a:buChar char="•"/>
              <a:defRPr/>
            </a:pPr>
            <a:endParaRPr lang="en-US" altLang="en-US" sz="3200" dirty="0">
              <a:solidFill>
                <a:srgbClr val="000099"/>
              </a:solidFill>
              <a:latin typeface="Arial" charset="0"/>
              <a:cs typeface="Arial" charset="0"/>
            </a:endParaRPr>
          </a:p>
          <a:p>
            <a:pPr marL="457200" indent="-457200">
              <a:buFont typeface="Arial" panose="020B0604020202020204" pitchFamily="34" charset="0"/>
              <a:buChar char="•"/>
              <a:defRPr/>
            </a:pPr>
            <a:r>
              <a:rPr lang="en-US" altLang="en-US" sz="3200" dirty="0">
                <a:solidFill>
                  <a:srgbClr val="000099"/>
                </a:solidFill>
                <a:latin typeface="Arial" charset="0"/>
                <a:cs typeface="Arial" charset="0"/>
              </a:rPr>
              <a:t>The IPCC is the pre-eminent international scientific organization whose </a:t>
            </a:r>
            <a:r>
              <a:rPr lang="en-US" altLang="en-US" sz="3200" i="1" dirty="0">
                <a:solidFill>
                  <a:srgbClr val="006600"/>
                </a:solidFill>
                <a:latin typeface="Arial" charset="0"/>
                <a:cs typeface="Arial" charset="0"/>
              </a:rPr>
              <a:t>purpose</a:t>
            </a:r>
            <a:r>
              <a:rPr lang="en-US" altLang="en-US" sz="3200" dirty="0">
                <a:solidFill>
                  <a:srgbClr val="000099"/>
                </a:solidFill>
                <a:latin typeface="Arial" charset="0"/>
                <a:cs typeface="Arial" charset="0"/>
              </a:rPr>
              <a:t> is to provide a “</a:t>
            </a:r>
            <a:r>
              <a:rPr lang="en-US" altLang="en-US" sz="3200" i="1" dirty="0">
                <a:solidFill>
                  <a:srgbClr val="C00000"/>
                </a:solidFill>
                <a:latin typeface="Arial" charset="0"/>
                <a:cs typeface="Arial" charset="0"/>
              </a:rPr>
              <a:t>consensus”</a:t>
            </a:r>
            <a:r>
              <a:rPr lang="en-US" altLang="en-US" sz="3200" dirty="0">
                <a:solidFill>
                  <a:srgbClr val="000099"/>
                </a:solidFill>
                <a:latin typeface="Arial" charset="0"/>
                <a:cs typeface="Arial" charset="0"/>
              </a:rPr>
              <a:t> scientific view on </a:t>
            </a:r>
            <a:r>
              <a:rPr lang="en-US" altLang="en-US" sz="3200" i="1" dirty="0">
                <a:solidFill>
                  <a:srgbClr val="C00000"/>
                </a:solidFill>
                <a:latin typeface="Arial" charset="0"/>
                <a:cs typeface="Arial" charset="0"/>
              </a:rPr>
              <a:t>global warming.</a:t>
            </a:r>
          </a:p>
          <a:p>
            <a:pPr marL="457200" indent="-457200">
              <a:buFont typeface="Arial" panose="020B0604020202020204" pitchFamily="34" charset="0"/>
              <a:buChar char="•"/>
              <a:defRPr/>
            </a:pPr>
            <a:endParaRPr lang="en-US" altLang="en-US" sz="3200" i="1" dirty="0">
              <a:solidFill>
                <a:srgbClr val="C00000"/>
              </a:solidFill>
              <a:latin typeface="Arial" charset="0"/>
              <a:cs typeface="Arial" charset="0"/>
            </a:endParaRPr>
          </a:p>
          <a:p>
            <a:pPr marL="457200" indent="-457200">
              <a:buFont typeface="Arial" panose="020B0604020202020204" pitchFamily="34" charset="0"/>
              <a:buChar char="•"/>
              <a:defRPr/>
            </a:pPr>
            <a:r>
              <a:rPr lang="en-US" altLang="en-US" sz="3600" dirty="0">
                <a:latin typeface="Arial" charset="0"/>
                <a:cs typeface="Arial" charset="0"/>
              </a:rPr>
              <a:t>At the </a:t>
            </a:r>
            <a:r>
              <a:rPr lang="en-US" altLang="en-US" sz="3200" dirty="0">
                <a:latin typeface="Arial" charset="0"/>
                <a:cs typeface="Arial" charset="0"/>
              </a:rPr>
              <a:t>end of 2007 the IPCC was awarded the Nobel Peace Prize. </a:t>
            </a:r>
            <a:br>
              <a:rPr lang="en-US" altLang="en-US" sz="3200" dirty="0">
                <a:latin typeface="Arial" charset="0"/>
                <a:cs typeface="Arial" charset="0"/>
              </a:rPr>
            </a:br>
            <a:endParaRPr lang="en-US" altLang="en-US" sz="3200" i="1" dirty="0">
              <a:solidFill>
                <a:srgbClr val="C00000"/>
              </a:solidFill>
              <a:latin typeface="Arial" charset="0"/>
              <a:cs typeface="Arial" charset="0"/>
            </a:endParaRPr>
          </a:p>
          <a:p>
            <a:pPr>
              <a:defRPr/>
            </a:pPr>
            <a:endParaRPr lang="en-US" dirty="0">
              <a:latin typeface="Arial" charset="0"/>
              <a:cs typeface="Arial" charset="0"/>
            </a:endParaRPr>
          </a:p>
        </p:txBody>
      </p:sp>
    </p:spTree>
    <p:extLst>
      <p:ext uri="{BB962C8B-B14F-4D97-AF65-F5344CB8AC3E}">
        <p14:creationId xmlns:p14="http://schemas.microsoft.com/office/powerpoint/2010/main" val="48816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0"/>
            <a:ext cx="8229600" cy="838200"/>
          </a:xfrm>
        </p:spPr>
        <p:txBody>
          <a:bodyPr>
            <a:normAutofit fontScale="90000"/>
          </a:bodyPr>
          <a:lstStyle/>
          <a:p>
            <a:r>
              <a:rPr lang="en-US" altLang="en-US" sz="3200" b="1" i="1">
                <a:solidFill>
                  <a:srgbClr val="C00000"/>
                </a:solidFill>
              </a:rPr>
              <a:t/>
            </a:r>
            <a:br>
              <a:rPr lang="en-US" altLang="en-US" sz="3200" b="1" i="1">
                <a:solidFill>
                  <a:srgbClr val="C00000"/>
                </a:solidFill>
              </a:rPr>
            </a:br>
            <a:r>
              <a:rPr lang="en-US" altLang="en-US" sz="3200" b="1" i="1">
                <a:solidFill>
                  <a:srgbClr val="C00000"/>
                </a:solidFill>
              </a:rPr>
              <a:t>Climate Change 2013</a:t>
            </a:r>
            <a:r>
              <a:rPr lang="en-US" altLang="en-US" sz="3200" b="1">
                <a:solidFill>
                  <a:srgbClr val="C00000"/>
                </a:solidFill>
              </a:rPr>
              <a:t>: Report Overview</a:t>
            </a:r>
            <a:r>
              <a:rPr lang="en-US" altLang="en-US" b="1" smtClean="0"/>
              <a:t/>
            </a:r>
            <a:br>
              <a:rPr lang="en-US" altLang="en-US" b="1" smtClean="0"/>
            </a:br>
            <a:endParaRPr lang="en-US" altLang="en-US" smtClean="0"/>
          </a:p>
        </p:txBody>
      </p:sp>
      <p:sp>
        <p:nvSpPr>
          <p:cNvPr id="21507" name="Content Placeholder 2"/>
          <p:cNvSpPr>
            <a:spLocks noGrp="1"/>
          </p:cNvSpPr>
          <p:nvPr>
            <p:ph idx="1"/>
          </p:nvPr>
        </p:nvSpPr>
        <p:spPr>
          <a:xfrm>
            <a:off x="1524000" y="685800"/>
            <a:ext cx="9144000" cy="6172200"/>
          </a:xfrm>
        </p:spPr>
        <p:txBody>
          <a:bodyPr/>
          <a:lstStyle/>
          <a:p>
            <a:pPr>
              <a:spcBef>
                <a:spcPct val="0"/>
              </a:spcBef>
            </a:pPr>
            <a:r>
              <a:rPr lang="en-US" altLang="en-US" sz="3600"/>
              <a:t>Working Group I Report: </a:t>
            </a:r>
            <a:r>
              <a:rPr lang="en-US" altLang="en-US" sz="3600" u="sng">
                <a:solidFill>
                  <a:srgbClr val="002060"/>
                </a:solidFill>
              </a:rPr>
              <a:t>The Physical Science Basis.</a:t>
            </a:r>
          </a:p>
          <a:p>
            <a:pPr>
              <a:spcBef>
                <a:spcPct val="0"/>
              </a:spcBef>
            </a:pPr>
            <a:r>
              <a:rPr lang="en-US" altLang="en-US" sz="3600"/>
              <a:t>Working Group II Report: </a:t>
            </a:r>
            <a:r>
              <a:rPr lang="en-US" altLang="en-US" sz="3600" u="sng">
                <a:solidFill>
                  <a:srgbClr val="002060"/>
                </a:solidFill>
              </a:rPr>
              <a:t>Impacts, Adaptation and Vulnerability.</a:t>
            </a:r>
          </a:p>
          <a:p>
            <a:pPr>
              <a:spcBef>
                <a:spcPct val="0"/>
              </a:spcBef>
            </a:pPr>
            <a:r>
              <a:rPr lang="en-US" altLang="en-US" sz="3600"/>
              <a:t>Working Group III Report : </a:t>
            </a:r>
            <a:r>
              <a:rPr lang="en-US" altLang="en-US" sz="3600" u="sng">
                <a:solidFill>
                  <a:srgbClr val="002060"/>
                </a:solidFill>
              </a:rPr>
              <a:t>Mitigation of Climate Change .</a:t>
            </a:r>
          </a:p>
          <a:p>
            <a:pPr marL="342900" lvl="2" indent="-342900">
              <a:spcBef>
                <a:spcPct val="0"/>
              </a:spcBef>
            </a:pPr>
            <a:r>
              <a:rPr lang="en-US" altLang="en-US" smtClean="0"/>
              <a:t> </a:t>
            </a:r>
            <a:r>
              <a:rPr lang="en-US" altLang="en-US" sz="3600"/>
              <a:t>Task Force on Greenhouse Gas Inventories</a:t>
            </a:r>
          </a:p>
          <a:p>
            <a:pPr>
              <a:spcBef>
                <a:spcPct val="0"/>
              </a:spcBef>
            </a:pPr>
            <a:r>
              <a:rPr lang="en-US" altLang="en-US" sz="3600" b="1" u="sng"/>
              <a:t>The Synthesis Report (SYR): </a:t>
            </a:r>
            <a:r>
              <a:rPr lang="en-US" altLang="en-US" sz="3600">
                <a:solidFill>
                  <a:srgbClr val="C00000"/>
                </a:solidFill>
              </a:rPr>
              <a:t>Summary for Policymakers (SPM)  </a:t>
            </a:r>
          </a:p>
          <a:p>
            <a:endParaRPr lang="en-US" altLang="en-US" sz="3600"/>
          </a:p>
          <a:p>
            <a:endParaRPr lang="en-US" altLang="en-US" sz="360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FD95348-F99D-414C-9C74-1CE63E628A24}" type="slidenum">
              <a:rPr lang="en-US" altLang="en-US" sz="1400"/>
              <a:pPr eaLnBrk="1" hangingPunct="1">
                <a:spcBef>
                  <a:spcPct val="0"/>
                </a:spcBef>
                <a:buFontTx/>
                <a:buNone/>
              </a:pPr>
              <a:t>25</a:t>
            </a:fld>
            <a:endParaRPr lang="en-US" altLang="en-US" sz="1400"/>
          </a:p>
        </p:txBody>
      </p:sp>
    </p:spTree>
    <p:custDataLst>
      <p:tags r:id="rId1"/>
    </p:custDataLst>
    <p:extLst>
      <p:ext uri="{BB962C8B-B14F-4D97-AF65-F5344CB8AC3E}">
        <p14:creationId xmlns:p14="http://schemas.microsoft.com/office/powerpoint/2010/main" val="36454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0"/>
            <a:ext cx="9144000" cy="685800"/>
          </a:xfrm>
        </p:spPr>
        <p:txBody>
          <a:bodyPr>
            <a:normAutofit fontScale="90000"/>
          </a:bodyPr>
          <a:lstStyle/>
          <a:p>
            <a:r>
              <a:rPr lang="en-US" altLang="en-US" sz="4000" b="1">
                <a:solidFill>
                  <a:srgbClr val="C00000"/>
                </a:solidFill>
              </a:rPr>
              <a:t/>
            </a:r>
            <a:br>
              <a:rPr lang="en-US" altLang="en-US" sz="4000" b="1">
                <a:solidFill>
                  <a:srgbClr val="C00000"/>
                </a:solidFill>
              </a:rPr>
            </a:br>
            <a:r>
              <a:rPr lang="en-US" altLang="en-US" sz="2800" b="1">
                <a:solidFill>
                  <a:srgbClr val="006600"/>
                </a:solidFill>
              </a:rPr>
              <a:t>From IPCC  2007:  </a:t>
            </a:r>
            <a:r>
              <a:rPr lang="en-US" altLang="en-US" sz="2800" b="1">
                <a:solidFill>
                  <a:srgbClr val="C00000"/>
                </a:solidFill>
              </a:rPr>
              <a:t>What observations tell us?</a:t>
            </a:r>
            <a:r>
              <a:rPr lang="en-US" altLang="en-US" sz="4000" b="1">
                <a:solidFill>
                  <a:srgbClr val="C00000"/>
                </a:solidFill>
              </a:rPr>
              <a:t/>
            </a:r>
            <a:br>
              <a:rPr lang="en-US" altLang="en-US" sz="4000" b="1">
                <a:solidFill>
                  <a:srgbClr val="C00000"/>
                </a:solidFill>
              </a:rPr>
            </a:br>
            <a:endParaRPr lang="en-US" altLang="en-US" sz="4000">
              <a:solidFill>
                <a:srgbClr val="C00000"/>
              </a:solidFill>
            </a:endParaRPr>
          </a:p>
        </p:txBody>
      </p:sp>
      <p:sp>
        <p:nvSpPr>
          <p:cNvPr id="22531" name="Content Placeholder 2"/>
          <p:cNvSpPr>
            <a:spLocks noGrp="1"/>
          </p:cNvSpPr>
          <p:nvPr>
            <p:ph idx="1"/>
          </p:nvPr>
        </p:nvSpPr>
        <p:spPr>
          <a:xfrm>
            <a:off x="1676400" y="762000"/>
            <a:ext cx="8839200" cy="6096000"/>
          </a:xfrm>
        </p:spPr>
        <p:txBody>
          <a:bodyPr/>
          <a:lstStyle/>
          <a:p>
            <a:pPr>
              <a:buFontTx/>
              <a:buNone/>
            </a:pPr>
            <a:r>
              <a:rPr lang="en-US" altLang="en-US" sz="1800" u="sng"/>
              <a:t> </a:t>
            </a:r>
            <a:r>
              <a:rPr lang="en-US" altLang="en-US" sz="2400" b="1" u="sng"/>
              <a:t>Changes in the atmosphere</a:t>
            </a:r>
            <a:endParaRPr lang="en-US" altLang="en-US" sz="2400"/>
          </a:p>
          <a:p>
            <a:r>
              <a:rPr lang="en-US" altLang="en-US" sz="2400">
                <a:solidFill>
                  <a:srgbClr val="002060"/>
                </a:solidFill>
              </a:rPr>
              <a:t>Carbon dioxide, methane, and nitrous oxide have increased markedly as a result of human activities since 1750; exceed pre-industrial values.</a:t>
            </a:r>
          </a:p>
          <a:p>
            <a:r>
              <a:rPr lang="en-US" altLang="en-US" sz="2400">
                <a:solidFill>
                  <a:srgbClr val="002060"/>
                </a:solidFill>
              </a:rPr>
              <a:t>The amount of carbon dioxide in the atmosphere in 2005 (379 ppm)</a:t>
            </a:r>
          </a:p>
          <a:p>
            <a:r>
              <a:rPr lang="en-US" altLang="en-US" sz="2400">
                <a:solidFill>
                  <a:srgbClr val="002060"/>
                </a:solidFill>
              </a:rPr>
              <a:t>The amount of methane in the atmosphere in 2005 (1774 ppb)</a:t>
            </a:r>
          </a:p>
          <a:p>
            <a:r>
              <a:rPr lang="en-US" altLang="en-US" sz="2400">
                <a:solidFill>
                  <a:srgbClr val="002060"/>
                </a:solidFill>
              </a:rPr>
              <a:t>The primary source of the increase in </a:t>
            </a:r>
            <a:r>
              <a:rPr lang="en-US" altLang="en-US" sz="2400">
                <a:solidFill>
                  <a:srgbClr val="00B050"/>
                </a:solidFill>
              </a:rPr>
              <a:t>carbon dioxide </a:t>
            </a:r>
            <a:r>
              <a:rPr lang="en-US" altLang="en-US" sz="2400">
                <a:solidFill>
                  <a:srgbClr val="002060"/>
                </a:solidFill>
              </a:rPr>
              <a:t>is </a:t>
            </a:r>
            <a:r>
              <a:rPr lang="en-US" altLang="en-US" sz="2400">
                <a:solidFill>
                  <a:srgbClr val="C00000"/>
                </a:solidFill>
              </a:rPr>
              <a:t>fossil fuel</a:t>
            </a:r>
            <a:r>
              <a:rPr lang="en-US" altLang="en-US" sz="2400">
                <a:solidFill>
                  <a:srgbClr val="002060"/>
                </a:solidFill>
              </a:rPr>
              <a:t> use; </a:t>
            </a:r>
            <a:r>
              <a:rPr lang="en-US" altLang="en-US" sz="2400">
                <a:solidFill>
                  <a:srgbClr val="C00000"/>
                </a:solidFill>
              </a:rPr>
              <a:t>land-use changes </a:t>
            </a:r>
            <a:r>
              <a:rPr lang="en-US" altLang="en-US" sz="2400">
                <a:solidFill>
                  <a:srgbClr val="002060"/>
                </a:solidFill>
              </a:rPr>
              <a:t>also make a contribution.</a:t>
            </a:r>
          </a:p>
          <a:p>
            <a:r>
              <a:rPr lang="en-US" altLang="en-US" sz="2400">
                <a:solidFill>
                  <a:srgbClr val="002060"/>
                </a:solidFill>
              </a:rPr>
              <a:t>The primary source of the increase in </a:t>
            </a:r>
            <a:r>
              <a:rPr lang="en-US" altLang="en-US" sz="2400">
                <a:solidFill>
                  <a:srgbClr val="00B050"/>
                </a:solidFill>
              </a:rPr>
              <a:t>methane</a:t>
            </a:r>
            <a:r>
              <a:rPr lang="en-US" altLang="en-US" sz="2400">
                <a:solidFill>
                  <a:srgbClr val="002060"/>
                </a:solidFill>
              </a:rPr>
              <a:t> is very likely to be a combination of human </a:t>
            </a:r>
            <a:r>
              <a:rPr lang="en-US" altLang="en-US" sz="2400">
                <a:solidFill>
                  <a:srgbClr val="C00000"/>
                </a:solidFill>
              </a:rPr>
              <a:t>agricultural activities </a:t>
            </a:r>
            <a:r>
              <a:rPr lang="en-US" altLang="en-US" sz="2400">
                <a:solidFill>
                  <a:srgbClr val="002060"/>
                </a:solidFill>
              </a:rPr>
              <a:t>and fossil fuel use. </a:t>
            </a:r>
          </a:p>
          <a:p>
            <a:r>
              <a:rPr lang="en-US" altLang="en-US" sz="2400">
                <a:solidFill>
                  <a:srgbClr val="C00000"/>
                </a:solidFill>
              </a:rPr>
              <a:t>Nitrous oxide </a:t>
            </a:r>
            <a:r>
              <a:rPr lang="en-US" altLang="en-US" sz="2400">
                <a:solidFill>
                  <a:srgbClr val="002060"/>
                </a:solidFill>
              </a:rPr>
              <a:t>concentrations have risen from a pre-industrial value of 270 ppb to a 2005 value of 319 ppb. </a:t>
            </a:r>
          </a:p>
          <a:p>
            <a:endParaRPr lang="en-US" altLang="en-US" sz="180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5B3EC27-C822-4E38-9CC9-F58D010D8B2B}" type="slidenum">
              <a:rPr lang="en-US" altLang="en-US" sz="1400"/>
              <a:pPr eaLnBrk="1" hangingPunct="1">
                <a:spcBef>
                  <a:spcPct val="0"/>
                </a:spcBef>
                <a:buFontTx/>
                <a:buNone/>
              </a:pPr>
              <a:t>26</a:t>
            </a:fld>
            <a:endParaRPr lang="en-US" altLang="en-US" sz="1400"/>
          </a:p>
        </p:txBody>
      </p:sp>
    </p:spTree>
    <p:custDataLst>
      <p:tags r:id="rId1"/>
    </p:custDataLst>
    <p:extLst>
      <p:ext uri="{BB962C8B-B14F-4D97-AF65-F5344CB8AC3E}">
        <p14:creationId xmlns:p14="http://schemas.microsoft.com/office/powerpoint/2010/main" val="1133760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52600" y="0"/>
            <a:ext cx="8915400" cy="685800"/>
          </a:xfrm>
        </p:spPr>
        <p:txBody>
          <a:bodyPr>
            <a:normAutofit fontScale="90000"/>
          </a:bodyPr>
          <a:lstStyle/>
          <a:p>
            <a:r>
              <a:rPr lang="en-US" altLang="en-US" sz="4000" b="1">
                <a:solidFill>
                  <a:srgbClr val="C00000"/>
                </a:solidFill>
              </a:rPr>
              <a:t/>
            </a:r>
            <a:br>
              <a:rPr lang="en-US" altLang="en-US" sz="4000" b="1">
                <a:solidFill>
                  <a:srgbClr val="C00000"/>
                </a:solidFill>
              </a:rPr>
            </a:br>
            <a:r>
              <a:rPr lang="en-US" altLang="en-US" sz="2800" b="1">
                <a:solidFill>
                  <a:srgbClr val="006600"/>
                </a:solidFill>
              </a:rPr>
              <a:t>From IPCC 2013:  </a:t>
            </a:r>
            <a:r>
              <a:rPr lang="en-US" altLang="en-US" sz="2800" b="1">
                <a:solidFill>
                  <a:srgbClr val="C00000"/>
                </a:solidFill>
              </a:rPr>
              <a:t>What observations tell us?</a:t>
            </a:r>
            <a:r>
              <a:rPr lang="en-US" altLang="en-US" sz="4000" b="1">
                <a:solidFill>
                  <a:srgbClr val="C00000"/>
                </a:solidFill>
              </a:rPr>
              <a:t/>
            </a:r>
            <a:br>
              <a:rPr lang="en-US" altLang="en-US" sz="4000" b="1">
                <a:solidFill>
                  <a:srgbClr val="C00000"/>
                </a:solidFill>
              </a:rPr>
            </a:br>
            <a:endParaRPr lang="en-US" altLang="en-US" sz="4000">
              <a:solidFill>
                <a:srgbClr val="C00000"/>
              </a:solidFill>
            </a:endParaRPr>
          </a:p>
        </p:txBody>
      </p:sp>
      <p:sp>
        <p:nvSpPr>
          <p:cNvPr id="23555" name="Content Placeholder 2"/>
          <p:cNvSpPr>
            <a:spLocks noGrp="1"/>
          </p:cNvSpPr>
          <p:nvPr>
            <p:ph idx="1"/>
          </p:nvPr>
        </p:nvSpPr>
        <p:spPr>
          <a:xfrm>
            <a:off x="1676400" y="762000"/>
            <a:ext cx="8839200" cy="6096000"/>
          </a:xfrm>
        </p:spPr>
        <p:txBody>
          <a:bodyPr/>
          <a:lstStyle/>
          <a:p>
            <a:pPr>
              <a:buFontTx/>
              <a:buNone/>
            </a:pPr>
            <a:r>
              <a:rPr lang="en-US" altLang="en-US" sz="1800" u="sng"/>
              <a:t> </a:t>
            </a:r>
            <a:r>
              <a:rPr lang="en-US" altLang="en-US" sz="2400" b="1" u="sng"/>
              <a:t>Changes in the atmosphere</a:t>
            </a:r>
            <a:endParaRPr lang="en-US" altLang="en-US" sz="2400"/>
          </a:p>
          <a:p>
            <a:r>
              <a:rPr lang="en-US" altLang="en-US" sz="2400">
                <a:solidFill>
                  <a:srgbClr val="002060"/>
                </a:solidFill>
              </a:rPr>
              <a:t>Carbon dioxide, methane, and nitrous oxide have increased markedly as a result of human activities since 1750; exceed pre-industrial values.</a:t>
            </a:r>
          </a:p>
          <a:p>
            <a:r>
              <a:rPr lang="en-US" altLang="en-US" sz="2400">
                <a:solidFill>
                  <a:srgbClr val="002060"/>
                </a:solidFill>
              </a:rPr>
              <a:t>The amount of carbon dioxide in the atmosphere in 2011 was (</a:t>
            </a:r>
            <a:r>
              <a:rPr lang="en-US" altLang="en-US" sz="2400"/>
              <a:t>390</a:t>
            </a:r>
            <a:r>
              <a:rPr lang="en-US" altLang="en-US" sz="2400">
                <a:solidFill>
                  <a:srgbClr val="002060"/>
                </a:solidFill>
              </a:rPr>
              <a:t> ppm); </a:t>
            </a:r>
            <a:r>
              <a:rPr lang="en-US" altLang="en-US" sz="2400"/>
              <a:t>this is 40% greater than in 1750</a:t>
            </a:r>
            <a:endParaRPr lang="en-US" altLang="en-US" sz="2400">
              <a:solidFill>
                <a:srgbClr val="002060"/>
              </a:solidFill>
            </a:endParaRPr>
          </a:p>
          <a:p>
            <a:r>
              <a:rPr lang="en-US" altLang="en-US" sz="2400">
                <a:solidFill>
                  <a:srgbClr val="002060"/>
                </a:solidFill>
              </a:rPr>
              <a:t>The amount of methane (</a:t>
            </a:r>
            <a:r>
              <a:rPr lang="en-US" altLang="en-US" sz="2400"/>
              <a:t>CH4) was 1803.2 ppb</a:t>
            </a:r>
            <a:r>
              <a:rPr lang="en-US" altLang="en-US" sz="2400">
                <a:solidFill>
                  <a:srgbClr val="002060"/>
                </a:solidFill>
              </a:rPr>
              <a:t> in the atmosphere in 2011, </a:t>
            </a:r>
            <a:r>
              <a:rPr lang="en-US" altLang="en-US" sz="2400"/>
              <a:t>this is 150% greater than before 1750.</a:t>
            </a:r>
            <a:endParaRPr lang="en-US" altLang="en-US" sz="2400">
              <a:solidFill>
                <a:srgbClr val="002060"/>
              </a:solidFill>
            </a:endParaRPr>
          </a:p>
          <a:p>
            <a:r>
              <a:rPr lang="en-US" altLang="en-US" sz="2400">
                <a:solidFill>
                  <a:srgbClr val="002060"/>
                </a:solidFill>
              </a:rPr>
              <a:t>The primary source of the increase in </a:t>
            </a:r>
            <a:r>
              <a:rPr lang="en-US" altLang="en-US" sz="2400">
                <a:solidFill>
                  <a:srgbClr val="00B050"/>
                </a:solidFill>
              </a:rPr>
              <a:t>carbon dioxide </a:t>
            </a:r>
            <a:r>
              <a:rPr lang="en-US" altLang="en-US" sz="2400">
                <a:solidFill>
                  <a:srgbClr val="002060"/>
                </a:solidFill>
              </a:rPr>
              <a:t>is </a:t>
            </a:r>
            <a:r>
              <a:rPr lang="en-US" altLang="en-US" sz="2400">
                <a:solidFill>
                  <a:srgbClr val="C00000"/>
                </a:solidFill>
              </a:rPr>
              <a:t>fossil fuel</a:t>
            </a:r>
            <a:r>
              <a:rPr lang="en-US" altLang="en-US" sz="2400">
                <a:solidFill>
                  <a:srgbClr val="002060"/>
                </a:solidFill>
              </a:rPr>
              <a:t> use; </a:t>
            </a:r>
            <a:r>
              <a:rPr lang="en-US" altLang="en-US" sz="2400">
                <a:solidFill>
                  <a:srgbClr val="C00000"/>
                </a:solidFill>
              </a:rPr>
              <a:t>land-use changes </a:t>
            </a:r>
            <a:r>
              <a:rPr lang="en-US" altLang="en-US" sz="2400">
                <a:solidFill>
                  <a:srgbClr val="002060"/>
                </a:solidFill>
              </a:rPr>
              <a:t>also make a contribution.</a:t>
            </a:r>
          </a:p>
          <a:p>
            <a:r>
              <a:rPr lang="en-US" altLang="en-US" sz="2400">
                <a:solidFill>
                  <a:srgbClr val="002060"/>
                </a:solidFill>
              </a:rPr>
              <a:t>The primary source of the increase in </a:t>
            </a:r>
            <a:r>
              <a:rPr lang="en-US" altLang="en-US" sz="2400">
                <a:solidFill>
                  <a:srgbClr val="00B050"/>
                </a:solidFill>
              </a:rPr>
              <a:t>methane</a:t>
            </a:r>
            <a:r>
              <a:rPr lang="en-US" altLang="en-US" sz="2400">
                <a:solidFill>
                  <a:srgbClr val="002060"/>
                </a:solidFill>
              </a:rPr>
              <a:t> is very likely to be a combination of human </a:t>
            </a:r>
            <a:r>
              <a:rPr lang="en-US" altLang="en-US" sz="2400">
                <a:solidFill>
                  <a:srgbClr val="C00000"/>
                </a:solidFill>
              </a:rPr>
              <a:t>agricultural activities </a:t>
            </a:r>
            <a:r>
              <a:rPr lang="en-US" altLang="en-US" sz="2400">
                <a:solidFill>
                  <a:srgbClr val="002060"/>
                </a:solidFill>
              </a:rPr>
              <a:t>and fossil fuel use. </a:t>
            </a:r>
          </a:p>
          <a:p>
            <a:r>
              <a:rPr lang="en-US" altLang="en-US" sz="2400">
                <a:solidFill>
                  <a:srgbClr val="C00000"/>
                </a:solidFill>
              </a:rPr>
              <a:t>Nitrous oxide </a:t>
            </a:r>
            <a:r>
              <a:rPr lang="en-US" altLang="en-US" sz="2400">
                <a:solidFill>
                  <a:srgbClr val="002060"/>
                </a:solidFill>
              </a:rPr>
              <a:t>concentrations have risen from a pre-industrial value of 270 ppb to a 2011 value of </a:t>
            </a:r>
            <a:r>
              <a:rPr lang="en-US" altLang="en-US" sz="2400"/>
              <a:t>324.2 ppb</a:t>
            </a:r>
            <a:r>
              <a:rPr lang="en-US" altLang="en-US" sz="2400">
                <a:solidFill>
                  <a:srgbClr val="002060"/>
                </a:solidFill>
              </a:rPr>
              <a:t>. </a:t>
            </a:r>
          </a:p>
          <a:p>
            <a:endParaRPr lang="en-US" altLang="en-US" sz="1800"/>
          </a:p>
        </p:txBody>
      </p:sp>
      <p:sp>
        <p:nvSpPr>
          <p:cNvPr id="23556" name="Slide Number Placeholder 3"/>
          <p:cNvSpPr>
            <a:spLocks noGrp="1"/>
          </p:cNvSpPr>
          <p:nvPr>
            <p:ph type="sldNum" sz="quarter" idx="12"/>
          </p:nvPr>
        </p:nvSpPr>
        <p:spPr>
          <a:xfrm>
            <a:off x="9144000" y="6348413"/>
            <a:ext cx="1295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1D8A6AC-DFD5-4C67-8064-A407049A672F}" type="slidenum">
              <a:rPr lang="en-US" altLang="en-US" sz="1400"/>
              <a:pPr eaLnBrk="1" hangingPunct="1">
                <a:spcBef>
                  <a:spcPct val="0"/>
                </a:spcBef>
                <a:buFontTx/>
                <a:buNone/>
              </a:pPr>
              <a:t>27</a:t>
            </a:fld>
            <a:endParaRPr lang="en-US" altLang="en-US" sz="1400"/>
          </a:p>
        </p:txBody>
      </p:sp>
    </p:spTree>
    <p:custDataLst>
      <p:tags r:id="rId1"/>
    </p:custDataLst>
    <p:extLst>
      <p:ext uri="{BB962C8B-B14F-4D97-AF65-F5344CB8AC3E}">
        <p14:creationId xmlns:p14="http://schemas.microsoft.com/office/powerpoint/2010/main" val="3813780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524000" y="0"/>
            <a:ext cx="9144000" cy="7239000"/>
          </a:xfrm>
        </p:spPr>
        <p:txBody>
          <a:bodyPr/>
          <a:lstStyle/>
          <a:p>
            <a:pPr marL="0" indent="0">
              <a:buNone/>
              <a:defRPr/>
            </a:pPr>
            <a:r>
              <a:rPr lang="en-US" altLang="en-US" dirty="0" smtClean="0">
                <a:solidFill>
                  <a:srgbClr val="C00000"/>
                </a:solidFill>
              </a:rPr>
              <a:t>Warming of the planet (IPCC 2007)</a:t>
            </a:r>
          </a:p>
          <a:p>
            <a:pPr>
              <a:defRPr/>
            </a:pPr>
            <a:r>
              <a:rPr lang="en-US" altLang="en-US" sz="2400" dirty="0">
                <a:solidFill>
                  <a:srgbClr val="002060"/>
                </a:solidFill>
              </a:rPr>
              <a:t>Cold days, cold nights, and frost events have become </a:t>
            </a:r>
            <a:r>
              <a:rPr lang="en-US" altLang="en-US" sz="2400" dirty="0">
                <a:solidFill>
                  <a:srgbClr val="C00000"/>
                </a:solidFill>
              </a:rPr>
              <a:t>less frequent.</a:t>
            </a:r>
            <a:r>
              <a:rPr lang="en-US" altLang="en-US" sz="2400" dirty="0">
                <a:solidFill>
                  <a:srgbClr val="002060"/>
                </a:solidFill>
              </a:rPr>
              <a:t> Hot days, hot nights, and heat waves have become more frequent.  </a:t>
            </a:r>
          </a:p>
          <a:p>
            <a:pPr>
              <a:defRPr/>
            </a:pPr>
            <a:r>
              <a:rPr lang="en-US" altLang="en-US" sz="2400" dirty="0">
                <a:solidFill>
                  <a:srgbClr val="002060"/>
                </a:solidFill>
              </a:rPr>
              <a:t>Eleven of the twelve years in the period (1995–2006) rank among the </a:t>
            </a:r>
            <a:r>
              <a:rPr lang="en-US" altLang="en-US" sz="2400" dirty="0">
                <a:solidFill>
                  <a:srgbClr val="C00000"/>
                </a:solidFill>
              </a:rPr>
              <a:t>top 12 warmest </a:t>
            </a:r>
            <a:r>
              <a:rPr lang="en-US" altLang="en-US" sz="2400" dirty="0">
                <a:solidFill>
                  <a:srgbClr val="002060"/>
                </a:solidFill>
              </a:rPr>
              <a:t>years in the instrumental record (since 1880).</a:t>
            </a:r>
          </a:p>
          <a:p>
            <a:pPr>
              <a:defRPr/>
            </a:pPr>
            <a:r>
              <a:rPr lang="en-US" altLang="en-US" sz="2400" dirty="0">
                <a:solidFill>
                  <a:srgbClr val="C00000"/>
                </a:solidFill>
              </a:rPr>
              <a:t>Warming in the last 100 years </a:t>
            </a:r>
            <a:r>
              <a:rPr lang="en-US" altLang="en-US" sz="2400" dirty="0">
                <a:solidFill>
                  <a:srgbClr val="002060"/>
                </a:solidFill>
              </a:rPr>
              <a:t>has caused about a </a:t>
            </a:r>
            <a:r>
              <a:rPr lang="en-US" altLang="en-US" sz="2400" dirty="0">
                <a:solidFill>
                  <a:srgbClr val="C00000"/>
                </a:solidFill>
              </a:rPr>
              <a:t>0.74 °C increase</a:t>
            </a:r>
            <a:r>
              <a:rPr lang="en-US" altLang="en-US" sz="2400" dirty="0">
                <a:solidFill>
                  <a:srgbClr val="002060"/>
                </a:solidFill>
              </a:rPr>
              <a:t> in global average temperature. This is up from the 0.6 °C increase in the 100 years prior to the Third Assessment Report.</a:t>
            </a:r>
          </a:p>
          <a:p>
            <a:pPr>
              <a:defRPr/>
            </a:pPr>
            <a:r>
              <a:rPr lang="en-US" altLang="en-US" sz="2400" dirty="0">
                <a:solidFill>
                  <a:srgbClr val="002060"/>
                </a:solidFill>
              </a:rPr>
              <a:t>Observations since 1961 show that the ocean has been absorbing more than 80% of the heat added to the climate system, and that </a:t>
            </a:r>
            <a:r>
              <a:rPr lang="en-US" altLang="en-US" sz="2400" dirty="0">
                <a:solidFill>
                  <a:srgbClr val="C00000"/>
                </a:solidFill>
              </a:rPr>
              <a:t>ocean temperatures have increased to depths of at least 3000 m </a:t>
            </a:r>
            <a:r>
              <a:rPr lang="en-US" altLang="en-US" sz="2400" dirty="0">
                <a:solidFill>
                  <a:srgbClr val="002060"/>
                </a:solidFill>
              </a:rPr>
              <a:t>(9800 </a:t>
            </a:r>
            <a:r>
              <a:rPr lang="en-US" altLang="en-US" sz="2400" dirty="0" err="1">
                <a:solidFill>
                  <a:srgbClr val="002060"/>
                </a:solidFill>
              </a:rPr>
              <a:t>ft</a:t>
            </a:r>
            <a:r>
              <a:rPr lang="en-US" altLang="en-US" sz="2400" dirty="0">
                <a:solidFill>
                  <a:srgbClr val="002060"/>
                </a:solidFill>
              </a:rPr>
              <a:t>).</a:t>
            </a:r>
          </a:p>
          <a:p>
            <a:pPr>
              <a:defRPr/>
            </a:pPr>
            <a:r>
              <a:rPr lang="en-US" altLang="en-US" sz="2400" dirty="0">
                <a:solidFill>
                  <a:srgbClr val="002060"/>
                </a:solidFill>
              </a:rPr>
              <a:t>Average </a:t>
            </a:r>
            <a:r>
              <a:rPr lang="en-US" altLang="en-US" sz="2400" dirty="0">
                <a:solidFill>
                  <a:srgbClr val="C00000"/>
                </a:solidFill>
              </a:rPr>
              <a:t>Arctic temperatures </a:t>
            </a:r>
            <a:r>
              <a:rPr lang="en-US" altLang="en-US" sz="2400" dirty="0">
                <a:solidFill>
                  <a:srgbClr val="002060"/>
                </a:solidFill>
              </a:rPr>
              <a:t>increased at almost twice the global average rate in the past 100 years.</a:t>
            </a:r>
          </a:p>
          <a:p>
            <a:pPr>
              <a:defRPr/>
            </a:pPr>
            <a:endParaRPr lang="en-US" altLang="en-US" sz="1800" dirty="0">
              <a:solidFill>
                <a:srgbClr val="002060"/>
              </a:solidFill>
            </a:endParaRPr>
          </a:p>
        </p:txBody>
      </p:sp>
      <p:sp>
        <p:nvSpPr>
          <p:cNvPr id="2457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174BAA8-5642-479B-8171-740C967291DC}" type="slidenum">
              <a:rPr lang="en-US" altLang="en-US" sz="1400"/>
              <a:pPr eaLnBrk="1" hangingPunct="1">
                <a:spcBef>
                  <a:spcPct val="0"/>
                </a:spcBef>
                <a:buFontTx/>
                <a:buNone/>
              </a:pPr>
              <a:t>28</a:t>
            </a:fld>
            <a:endParaRPr lang="en-US" altLang="en-US" sz="1400"/>
          </a:p>
        </p:txBody>
      </p:sp>
    </p:spTree>
    <p:custDataLst>
      <p:tags r:id="rId1"/>
    </p:custDataLst>
    <p:extLst>
      <p:ext uri="{BB962C8B-B14F-4D97-AF65-F5344CB8AC3E}">
        <p14:creationId xmlns:p14="http://schemas.microsoft.com/office/powerpoint/2010/main" val="92266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152400"/>
            <a:ext cx="8229600" cy="762000"/>
          </a:xfrm>
        </p:spPr>
        <p:txBody>
          <a:bodyPr>
            <a:normAutofit fontScale="90000"/>
          </a:bodyPr>
          <a:lstStyle/>
          <a:p>
            <a:r>
              <a:rPr lang="en-US" altLang="en-US" sz="3200">
                <a:solidFill>
                  <a:srgbClr val="C00000"/>
                </a:solidFill>
              </a:rPr>
              <a:t>Warming of the planet (IPCC 2013)</a:t>
            </a:r>
            <a:br>
              <a:rPr lang="en-US" altLang="en-US" sz="3200">
                <a:solidFill>
                  <a:srgbClr val="C00000"/>
                </a:solidFill>
              </a:rPr>
            </a:br>
            <a:endParaRPr lang="en-US" altLang="en-US" sz="3200"/>
          </a:p>
        </p:txBody>
      </p:sp>
      <p:sp>
        <p:nvSpPr>
          <p:cNvPr id="25603" name="Content Placeholder 2"/>
          <p:cNvSpPr>
            <a:spLocks noGrp="1"/>
          </p:cNvSpPr>
          <p:nvPr>
            <p:ph idx="1"/>
          </p:nvPr>
        </p:nvSpPr>
        <p:spPr>
          <a:xfrm>
            <a:off x="1676400" y="685800"/>
            <a:ext cx="8991600" cy="6019800"/>
          </a:xfrm>
        </p:spPr>
        <p:txBody>
          <a:bodyPr/>
          <a:lstStyle/>
          <a:p>
            <a:r>
              <a:rPr lang="en-US" altLang="en-US">
                <a:solidFill>
                  <a:srgbClr val="002060"/>
                </a:solidFill>
              </a:rPr>
              <a:t>It is certain that Global Mean Surface Temperature has increased since the late 19th century. Each of the past three decades has been significantly warmer than all the previous decades in the instrumental record, and the first decade of the 21st century has been the warmest. The </a:t>
            </a:r>
            <a:r>
              <a:rPr lang="en-US" altLang="en-US">
                <a:solidFill>
                  <a:srgbClr val="C00000"/>
                </a:solidFill>
              </a:rPr>
              <a:t>global combined land and ocean surface temperature data show an increase of about 0.89°C over the period 1901–2012 </a:t>
            </a:r>
            <a:r>
              <a:rPr lang="en-US" altLang="en-US">
                <a:solidFill>
                  <a:srgbClr val="002060"/>
                </a:solidFill>
              </a:rPr>
              <a:t>and about </a:t>
            </a:r>
            <a:r>
              <a:rPr lang="en-US" altLang="en-US">
                <a:solidFill>
                  <a:srgbClr val="C00000"/>
                </a:solidFill>
              </a:rPr>
              <a:t>0.72°C over the period 1951–2012 </a:t>
            </a:r>
            <a:r>
              <a:rPr lang="en-US" altLang="en-US">
                <a:solidFill>
                  <a:srgbClr val="002060"/>
                </a:solidFill>
              </a:rPr>
              <a:t>when described by a linear trend.</a:t>
            </a:r>
          </a:p>
          <a:p>
            <a:r>
              <a:rPr lang="en-US" altLang="en-US">
                <a:solidFill>
                  <a:srgbClr val="002060"/>
                </a:solidFill>
              </a:rPr>
              <a:t>Despite the robust multi-decadal timescale warming, there exists substantial multi-annual variability in the rate of warming with several periods exhibiting almost no linear trend.</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708F551-A6C0-4AB4-A05C-A0AFF8BF93BC}" type="slidenum">
              <a:rPr lang="en-US" altLang="en-US" sz="1400"/>
              <a:pPr eaLnBrk="1" hangingPunct="1">
                <a:spcBef>
                  <a:spcPct val="0"/>
                </a:spcBef>
                <a:buFontTx/>
                <a:buNone/>
              </a:pPr>
              <a:t>29</a:t>
            </a:fld>
            <a:endParaRPr lang="en-US" altLang="en-US" sz="1400"/>
          </a:p>
        </p:txBody>
      </p:sp>
    </p:spTree>
    <p:extLst>
      <p:ext uri="{BB962C8B-B14F-4D97-AF65-F5344CB8AC3E}">
        <p14:creationId xmlns:p14="http://schemas.microsoft.com/office/powerpoint/2010/main" val="153530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52600" y="0"/>
            <a:ext cx="8915400" cy="685800"/>
          </a:xfrm>
        </p:spPr>
        <p:txBody>
          <a:bodyPr>
            <a:normAutofit fontScale="90000"/>
          </a:bodyPr>
          <a:lstStyle/>
          <a:p>
            <a:r>
              <a:rPr lang="en-US" altLang="en-US" sz="4000" b="1">
                <a:solidFill>
                  <a:srgbClr val="C00000"/>
                </a:solidFill>
              </a:rPr>
              <a:t/>
            </a:r>
            <a:br>
              <a:rPr lang="en-US" altLang="en-US" sz="4000" b="1">
                <a:solidFill>
                  <a:srgbClr val="C00000"/>
                </a:solidFill>
              </a:rPr>
            </a:br>
            <a:r>
              <a:rPr lang="en-US" altLang="en-US" sz="2800" b="1">
                <a:solidFill>
                  <a:srgbClr val="006600"/>
                </a:solidFill>
              </a:rPr>
              <a:t>From IPCC 2013:  </a:t>
            </a:r>
            <a:r>
              <a:rPr lang="en-US" altLang="en-US" sz="2800" b="1">
                <a:solidFill>
                  <a:srgbClr val="C00000"/>
                </a:solidFill>
              </a:rPr>
              <a:t>What observations tell us?</a:t>
            </a:r>
            <a:r>
              <a:rPr lang="en-US" altLang="en-US" sz="4000" b="1">
                <a:solidFill>
                  <a:srgbClr val="C00000"/>
                </a:solidFill>
              </a:rPr>
              <a:t/>
            </a:r>
            <a:br>
              <a:rPr lang="en-US" altLang="en-US" sz="4000" b="1">
                <a:solidFill>
                  <a:srgbClr val="C00000"/>
                </a:solidFill>
              </a:rPr>
            </a:br>
            <a:endParaRPr lang="en-US" altLang="en-US" sz="4000">
              <a:solidFill>
                <a:srgbClr val="C00000"/>
              </a:solidFill>
            </a:endParaRPr>
          </a:p>
        </p:txBody>
      </p:sp>
      <p:sp>
        <p:nvSpPr>
          <p:cNvPr id="23555" name="Content Placeholder 2"/>
          <p:cNvSpPr>
            <a:spLocks noGrp="1"/>
          </p:cNvSpPr>
          <p:nvPr>
            <p:ph idx="1"/>
          </p:nvPr>
        </p:nvSpPr>
        <p:spPr>
          <a:xfrm>
            <a:off x="1676400" y="762000"/>
            <a:ext cx="8839200" cy="6096000"/>
          </a:xfrm>
        </p:spPr>
        <p:txBody>
          <a:bodyPr/>
          <a:lstStyle/>
          <a:p>
            <a:pPr>
              <a:buFontTx/>
              <a:buNone/>
            </a:pPr>
            <a:r>
              <a:rPr lang="en-US" altLang="en-US" sz="1800" u="sng"/>
              <a:t> </a:t>
            </a:r>
            <a:r>
              <a:rPr lang="en-US" altLang="en-US" sz="2400" b="1" u="sng"/>
              <a:t>Changes in the atmosphere</a:t>
            </a:r>
            <a:endParaRPr lang="en-US" altLang="en-US" sz="2400"/>
          </a:p>
          <a:p>
            <a:r>
              <a:rPr lang="en-US" altLang="en-US" sz="2400">
                <a:solidFill>
                  <a:srgbClr val="002060"/>
                </a:solidFill>
              </a:rPr>
              <a:t>Carbon dioxide, methane, and nitrous oxide have increased markedly as a result of human activities since 1750; exceed pre-industrial values.</a:t>
            </a:r>
          </a:p>
          <a:p>
            <a:r>
              <a:rPr lang="en-US" altLang="en-US" sz="2400">
                <a:solidFill>
                  <a:srgbClr val="002060"/>
                </a:solidFill>
              </a:rPr>
              <a:t>The amount of carbon dioxide in the atmosphere in 2011 was (</a:t>
            </a:r>
            <a:r>
              <a:rPr lang="en-US" altLang="en-US" sz="2400"/>
              <a:t>390</a:t>
            </a:r>
            <a:r>
              <a:rPr lang="en-US" altLang="en-US" sz="2400">
                <a:solidFill>
                  <a:srgbClr val="002060"/>
                </a:solidFill>
              </a:rPr>
              <a:t> ppm); </a:t>
            </a:r>
            <a:r>
              <a:rPr lang="en-US" altLang="en-US" sz="2400"/>
              <a:t>this is 40% greater than in 1750</a:t>
            </a:r>
            <a:endParaRPr lang="en-US" altLang="en-US" sz="2400">
              <a:solidFill>
                <a:srgbClr val="002060"/>
              </a:solidFill>
            </a:endParaRPr>
          </a:p>
          <a:p>
            <a:r>
              <a:rPr lang="en-US" altLang="en-US" sz="2400">
                <a:solidFill>
                  <a:srgbClr val="002060"/>
                </a:solidFill>
              </a:rPr>
              <a:t>The amount of methane (</a:t>
            </a:r>
            <a:r>
              <a:rPr lang="en-US" altLang="en-US" sz="2400"/>
              <a:t>CH4) was 1803.2 ppb</a:t>
            </a:r>
            <a:r>
              <a:rPr lang="en-US" altLang="en-US" sz="2400">
                <a:solidFill>
                  <a:srgbClr val="002060"/>
                </a:solidFill>
              </a:rPr>
              <a:t> in the atmosphere in 2011, </a:t>
            </a:r>
            <a:r>
              <a:rPr lang="en-US" altLang="en-US" sz="2400"/>
              <a:t>this is 150% greater than before 1750.</a:t>
            </a:r>
            <a:endParaRPr lang="en-US" altLang="en-US" sz="2400">
              <a:solidFill>
                <a:srgbClr val="002060"/>
              </a:solidFill>
            </a:endParaRPr>
          </a:p>
          <a:p>
            <a:r>
              <a:rPr lang="en-US" altLang="en-US" sz="2400">
                <a:solidFill>
                  <a:srgbClr val="002060"/>
                </a:solidFill>
              </a:rPr>
              <a:t>The primary source of the increase in </a:t>
            </a:r>
            <a:r>
              <a:rPr lang="en-US" altLang="en-US" sz="2400">
                <a:solidFill>
                  <a:srgbClr val="00B050"/>
                </a:solidFill>
              </a:rPr>
              <a:t>carbon dioxide </a:t>
            </a:r>
            <a:r>
              <a:rPr lang="en-US" altLang="en-US" sz="2400">
                <a:solidFill>
                  <a:srgbClr val="002060"/>
                </a:solidFill>
              </a:rPr>
              <a:t>is </a:t>
            </a:r>
            <a:r>
              <a:rPr lang="en-US" altLang="en-US" sz="2400">
                <a:solidFill>
                  <a:srgbClr val="C00000"/>
                </a:solidFill>
              </a:rPr>
              <a:t>fossil fuel</a:t>
            </a:r>
            <a:r>
              <a:rPr lang="en-US" altLang="en-US" sz="2400">
                <a:solidFill>
                  <a:srgbClr val="002060"/>
                </a:solidFill>
              </a:rPr>
              <a:t> use; </a:t>
            </a:r>
            <a:r>
              <a:rPr lang="en-US" altLang="en-US" sz="2400">
                <a:solidFill>
                  <a:srgbClr val="C00000"/>
                </a:solidFill>
              </a:rPr>
              <a:t>land-use changes </a:t>
            </a:r>
            <a:r>
              <a:rPr lang="en-US" altLang="en-US" sz="2400">
                <a:solidFill>
                  <a:srgbClr val="002060"/>
                </a:solidFill>
              </a:rPr>
              <a:t>also make a contribution.</a:t>
            </a:r>
          </a:p>
          <a:p>
            <a:r>
              <a:rPr lang="en-US" altLang="en-US" sz="2400">
                <a:solidFill>
                  <a:srgbClr val="002060"/>
                </a:solidFill>
              </a:rPr>
              <a:t>The primary source of the increase in </a:t>
            </a:r>
            <a:r>
              <a:rPr lang="en-US" altLang="en-US" sz="2400">
                <a:solidFill>
                  <a:srgbClr val="00B050"/>
                </a:solidFill>
              </a:rPr>
              <a:t>methane</a:t>
            </a:r>
            <a:r>
              <a:rPr lang="en-US" altLang="en-US" sz="2400">
                <a:solidFill>
                  <a:srgbClr val="002060"/>
                </a:solidFill>
              </a:rPr>
              <a:t> is very likely to be a combination of human </a:t>
            </a:r>
            <a:r>
              <a:rPr lang="en-US" altLang="en-US" sz="2400">
                <a:solidFill>
                  <a:srgbClr val="C00000"/>
                </a:solidFill>
              </a:rPr>
              <a:t>agricultural activities </a:t>
            </a:r>
            <a:r>
              <a:rPr lang="en-US" altLang="en-US" sz="2400">
                <a:solidFill>
                  <a:srgbClr val="002060"/>
                </a:solidFill>
              </a:rPr>
              <a:t>and fossil fuel use. </a:t>
            </a:r>
          </a:p>
          <a:p>
            <a:r>
              <a:rPr lang="en-US" altLang="en-US" sz="2400">
                <a:solidFill>
                  <a:srgbClr val="C00000"/>
                </a:solidFill>
              </a:rPr>
              <a:t>Nitrous oxide </a:t>
            </a:r>
            <a:r>
              <a:rPr lang="en-US" altLang="en-US" sz="2400">
                <a:solidFill>
                  <a:srgbClr val="002060"/>
                </a:solidFill>
              </a:rPr>
              <a:t>concentrations have risen from a pre-industrial value of 270 ppb to a 2011 value of </a:t>
            </a:r>
            <a:r>
              <a:rPr lang="en-US" altLang="en-US" sz="2400"/>
              <a:t>324.2 ppb</a:t>
            </a:r>
            <a:r>
              <a:rPr lang="en-US" altLang="en-US" sz="2400">
                <a:solidFill>
                  <a:srgbClr val="002060"/>
                </a:solidFill>
              </a:rPr>
              <a:t>. </a:t>
            </a:r>
          </a:p>
          <a:p>
            <a:endParaRPr lang="en-US" altLang="en-US" sz="1800"/>
          </a:p>
        </p:txBody>
      </p:sp>
      <p:sp>
        <p:nvSpPr>
          <p:cNvPr id="23556" name="Slide Number Placeholder 3"/>
          <p:cNvSpPr>
            <a:spLocks noGrp="1"/>
          </p:cNvSpPr>
          <p:nvPr>
            <p:ph type="sldNum" sz="quarter" idx="12"/>
          </p:nvPr>
        </p:nvSpPr>
        <p:spPr>
          <a:xfrm>
            <a:off x="9144000" y="6348413"/>
            <a:ext cx="1295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1D8A6AC-DFD5-4C67-8064-A407049A672F}" type="slidenum">
              <a:rPr lang="en-US" altLang="en-US" sz="1400"/>
              <a:pPr eaLnBrk="1" hangingPunct="1">
                <a:spcBef>
                  <a:spcPct val="0"/>
                </a:spcBef>
                <a:buFontTx/>
                <a:buNone/>
              </a:pPr>
              <a:t>3</a:t>
            </a:fld>
            <a:endParaRPr lang="en-US" altLang="en-US" sz="1400"/>
          </a:p>
        </p:txBody>
      </p:sp>
    </p:spTree>
    <p:custDataLst>
      <p:tags r:id="rId1"/>
    </p:custDataLst>
    <p:extLst>
      <p:ext uri="{BB962C8B-B14F-4D97-AF65-F5344CB8AC3E}">
        <p14:creationId xmlns:p14="http://schemas.microsoft.com/office/powerpoint/2010/main" val="3192794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524000" y="0"/>
            <a:ext cx="8839200" cy="6400800"/>
          </a:xfrm>
        </p:spPr>
        <p:txBody>
          <a:bodyPr/>
          <a:lstStyle/>
          <a:p>
            <a:r>
              <a:rPr lang="en-US" altLang="en-US" smtClean="0"/>
              <a:t> </a:t>
            </a:r>
            <a:r>
              <a:rPr lang="en-US" altLang="en-US" smtClean="0">
                <a:solidFill>
                  <a:srgbClr val="002060"/>
                </a:solidFill>
              </a:rPr>
              <a:t>The rate of warming over 1998–2012 (0.05°C  per decade) is smaller than the trend since 1951 (0.12°C  per decade). </a:t>
            </a:r>
          </a:p>
          <a:p>
            <a:r>
              <a:rPr lang="en-US" altLang="en-US" smtClean="0">
                <a:solidFill>
                  <a:srgbClr val="002060"/>
                </a:solidFill>
              </a:rPr>
              <a:t>Several independently analyzed data records of global and regional Land-Surface Air Temperature (LSAT) obtained from station observations are in broad agreement that LSAT has increased. </a:t>
            </a:r>
          </a:p>
          <a:p>
            <a:r>
              <a:rPr lang="en-US" altLang="en-US" smtClean="0">
                <a:solidFill>
                  <a:srgbClr val="002060"/>
                </a:solidFill>
              </a:rPr>
              <a:t>Sea Surface Temperatures (SSTs) have also increased. Inter-comparisons of new SST data obtained by different  methods,  have resulted in better understanding of uncertainties and biases in the records.</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D9FF3C1-32E4-40DE-836B-ADF8B4B41724}" type="slidenum">
              <a:rPr lang="en-US" altLang="en-US" sz="1400"/>
              <a:pPr eaLnBrk="1" hangingPunct="1">
                <a:spcBef>
                  <a:spcPct val="0"/>
                </a:spcBef>
                <a:buFontTx/>
                <a:buNone/>
              </a:pPr>
              <a:t>30</a:t>
            </a:fld>
            <a:endParaRPr lang="en-US" altLang="en-US" sz="1400"/>
          </a:p>
        </p:txBody>
      </p:sp>
    </p:spTree>
    <p:extLst>
      <p:ext uri="{BB962C8B-B14F-4D97-AF65-F5344CB8AC3E}">
        <p14:creationId xmlns:p14="http://schemas.microsoft.com/office/powerpoint/2010/main" val="137436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524000" y="0"/>
            <a:ext cx="9144000" cy="7239000"/>
          </a:xfrm>
        </p:spPr>
        <p:txBody>
          <a:bodyPr/>
          <a:lstStyle/>
          <a:p>
            <a:pPr marL="0" indent="0">
              <a:buNone/>
              <a:defRPr/>
            </a:pPr>
            <a:r>
              <a:rPr lang="en-US" altLang="en-US" dirty="0" smtClean="0">
                <a:solidFill>
                  <a:srgbClr val="C00000"/>
                </a:solidFill>
              </a:rPr>
              <a:t>Warming of the planet (IPCC 2013) </a:t>
            </a:r>
            <a:r>
              <a:rPr lang="en-US" altLang="en-US" i="1" dirty="0">
                <a:solidFill>
                  <a:srgbClr val="C00000"/>
                </a:solidFill>
              </a:rPr>
              <a:t>- Extremes</a:t>
            </a:r>
          </a:p>
          <a:p>
            <a:pPr>
              <a:defRPr/>
            </a:pPr>
            <a:r>
              <a:rPr lang="en-US" dirty="0">
                <a:solidFill>
                  <a:srgbClr val="002060"/>
                </a:solidFill>
              </a:rPr>
              <a:t>It is very likely that the numbers of cold days and nights have decreased and the numbers of </a:t>
            </a:r>
            <a:r>
              <a:rPr lang="en-US" dirty="0" smtClean="0">
                <a:solidFill>
                  <a:srgbClr val="002060"/>
                </a:solidFill>
              </a:rPr>
              <a:t>warm days </a:t>
            </a:r>
            <a:r>
              <a:rPr lang="en-US" dirty="0">
                <a:solidFill>
                  <a:srgbClr val="002060"/>
                </a:solidFill>
              </a:rPr>
              <a:t>and nights have increased globally since about 1950. </a:t>
            </a:r>
            <a:endParaRPr lang="en-US" dirty="0" smtClean="0">
              <a:solidFill>
                <a:srgbClr val="002060"/>
              </a:solidFill>
            </a:endParaRPr>
          </a:p>
          <a:p>
            <a:pPr>
              <a:defRPr/>
            </a:pPr>
            <a:r>
              <a:rPr lang="en-US" dirty="0" smtClean="0">
                <a:solidFill>
                  <a:srgbClr val="002060"/>
                </a:solidFill>
              </a:rPr>
              <a:t>There </a:t>
            </a:r>
            <a:r>
              <a:rPr lang="en-US" dirty="0">
                <a:solidFill>
                  <a:srgbClr val="002060"/>
                </a:solidFill>
              </a:rPr>
              <a:t>is only medium confidence that </a:t>
            </a:r>
            <a:r>
              <a:rPr lang="en-US" dirty="0" smtClean="0">
                <a:solidFill>
                  <a:srgbClr val="002060"/>
                </a:solidFill>
              </a:rPr>
              <a:t>the length </a:t>
            </a:r>
            <a:r>
              <a:rPr lang="en-US" dirty="0">
                <a:solidFill>
                  <a:srgbClr val="002060"/>
                </a:solidFill>
              </a:rPr>
              <a:t>and frequency of warm spells, including heat waves, has increased since the middle of the </a:t>
            </a:r>
            <a:r>
              <a:rPr lang="en-US" dirty="0" smtClean="0">
                <a:solidFill>
                  <a:srgbClr val="002060"/>
                </a:solidFill>
              </a:rPr>
              <a:t>20</a:t>
            </a:r>
            <a:r>
              <a:rPr lang="en-US" baseline="30000" dirty="0" smtClean="0">
                <a:solidFill>
                  <a:srgbClr val="002060"/>
                </a:solidFill>
              </a:rPr>
              <a:t>th</a:t>
            </a:r>
            <a:r>
              <a:rPr lang="en-US" dirty="0" smtClean="0">
                <a:solidFill>
                  <a:srgbClr val="002060"/>
                </a:solidFill>
              </a:rPr>
              <a:t> century </a:t>
            </a:r>
            <a:r>
              <a:rPr lang="en-US" dirty="0">
                <a:solidFill>
                  <a:srgbClr val="002060"/>
                </a:solidFill>
              </a:rPr>
              <a:t>mostly due to lack of data or studies in Africa and South America. </a:t>
            </a:r>
            <a:endParaRPr lang="en-US" dirty="0" smtClean="0">
              <a:solidFill>
                <a:srgbClr val="002060"/>
              </a:solidFill>
            </a:endParaRPr>
          </a:p>
          <a:p>
            <a:pPr>
              <a:defRPr/>
            </a:pPr>
            <a:r>
              <a:rPr lang="en-US" dirty="0" smtClean="0">
                <a:solidFill>
                  <a:srgbClr val="002060"/>
                </a:solidFill>
              </a:rPr>
              <a:t>However</a:t>
            </a:r>
            <a:r>
              <a:rPr lang="en-US" dirty="0">
                <a:solidFill>
                  <a:srgbClr val="002060"/>
                </a:solidFill>
              </a:rPr>
              <a:t>, it is likely </a:t>
            </a:r>
            <a:r>
              <a:rPr lang="en-US" dirty="0" smtClean="0">
                <a:solidFill>
                  <a:srgbClr val="002060"/>
                </a:solidFill>
              </a:rPr>
              <a:t>that Heat wave </a:t>
            </a:r>
            <a:r>
              <a:rPr lang="en-US" dirty="0">
                <a:solidFill>
                  <a:srgbClr val="002060"/>
                </a:solidFill>
              </a:rPr>
              <a:t>frequency has increased during this period in large parts of Europe, Asia and Australia. </a:t>
            </a:r>
            <a:endParaRPr lang="en-US" altLang="en-US" dirty="0" smtClean="0">
              <a:solidFill>
                <a:srgbClr val="002060"/>
              </a:solidFill>
            </a:endParaRPr>
          </a:p>
        </p:txBody>
      </p:sp>
      <p:sp>
        <p:nvSpPr>
          <p:cNvPr id="276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959D4A8-3D63-4BBD-A64B-B49F8706865F}" type="slidenum">
              <a:rPr lang="en-US" altLang="en-US" sz="1400"/>
              <a:pPr eaLnBrk="1" hangingPunct="1">
                <a:spcBef>
                  <a:spcPct val="0"/>
                </a:spcBef>
                <a:buFontTx/>
                <a:buNone/>
              </a:pPr>
              <a:t>31</a:t>
            </a:fld>
            <a:endParaRPr lang="en-US" altLang="en-US" sz="1400"/>
          </a:p>
        </p:txBody>
      </p:sp>
    </p:spTree>
    <p:custDataLst>
      <p:tags r:id="rId1"/>
    </p:custDataLst>
    <p:extLst>
      <p:ext uri="{BB962C8B-B14F-4D97-AF65-F5344CB8AC3E}">
        <p14:creationId xmlns:p14="http://schemas.microsoft.com/office/powerpoint/2010/main" val="1873812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2BB86D8-F65E-43A6-874C-94886D7EA082}" type="slidenum">
              <a:rPr lang="en-US" altLang="en-US" sz="1400"/>
              <a:pPr eaLnBrk="1" hangingPunct="1">
                <a:spcBef>
                  <a:spcPct val="0"/>
                </a:spcBef>
                <a:buFontTx/>
                <a:buNone/>
              </a:pPr>
              <a:t>32</a:t>
            </a:fld>
            <a:endParaRPr lang="en-US" altLang="en-US" sz="1400"/>
          </a:p>
        </p:txBody>
      </p:sp>
      <p:sp>
        <p:nvSpPr>
          <p:cNvPr id="28675" name="Rectangle 4"/>
          <p:cNvSpPr>
            <a:spLocks noChangeArrowheads="1"/>
          </p:cNvSpPr>
          <p:nvPr/>
        </p:nvSpPr>
        <p:spPr bwMode="auto">
          <a:xfrm>
            <a:off x="1531938" y="-19050"/>
            <a:ext cx="86868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eaLnBrk="1" hangingPunct="1">
              <a:spcBef>
                <a:spcPct val="0"/>
              </a:spcBef>
              <a:buNone/>
              <a:defRPr/>
            </a:pPr>
            <a:r>
              <a:rPr lang="en-US" altLang="en-US" sz="2800" dirty="0">
                <a:solidFill>
                  <a:srgbClr val="C00000"/>
                </a:solidFill>
              </a:rPr>
              <a:t>Warming of the planet (IPCC 2013) </a:t>
            </a:r>
            <a:r>
              <a:rPr lang="en-US" altLang="en-US" sz="2400" i="1" dirty="0">
                <a:solidFill>
                  <a:srgbClr val="C00000"/>
                </a:solidFill>
              </a:rPr>
              <a:t>- Precipitation</a:t>
            </a:r>
          </a:p>
          <a:p>
            <a:pPr eaLnBrk="1" hangingPunct="1">
              <a:spcBef>
                <a:spcPct val="0"/>
              </a:spcBef>
              <a:defRPr/>
            </a:pPr>
            <a:endParaRPr lang="en-US" altLang="en-US" sz="2800" dirty="0">
              <a:solidFill>
                <a:srgbClr val="002060"/>
              </a:solidFill>
            </a:endParaRPr>
          </a:p>
          <a:p>
            <a:pPr eaLnBrk="1" hangingPunct="1">
              <a:spcBef>
                <a:spcPct val="0"/>
              </a:spcBef>
              <a:defRPr/>
            </a:pPr>
            <a:r>
              <a:rPr lang="en-US" altLang="en-US" sz="2800" dirty="0">
                <a:solidFill>
                  <a:srgbClr val="002060"/>
                </a:solidFill>
              </a:rPr>
              <a:t>It is likely that since about 1950 the number of heavy precipitation events over land has increased in more regions than it has decreased. Regional trends vary but confidence is highest for central North America with very likely trends towards heavier precipitation events. </a:t>
            </a:r>
          </a:p>
          <a:p>
            <a:pPr eaLnBrk="1" hangingPunct="1">
              <a:spcBef>
                <a:spcPct val="0"/>
              </a:spcBef>
              <a:defRPr/>
            </a:pPr>
            <a:r>
              <a:rPr lang="en-US" altLang="en-US" sz="2800" dirty="0">
                <a:solidFill>
                  <a:srgbClr val="002060"/>
                </a:solidFill>
              </a:rPr>
              <a:t>Confidence is low for a global-scale observed trend in drought or dryness (lack of rainfall) since the middle of the 20th century, due to lack of direct observations, methodological uncertainties and geographical inconsistencies in the trends.</a:t>
            </a:r>
          </a:p>
          <a:p>
            <a:pPr eaLnBrk="1" hangingPunct="1">
              <a:spcBef>
                <a:spcPct val="0"/>
              </a:spcBef>
              <a:defRPr/>
            </a:pPr>
            <a:r>
              <a:rPr lang="en-US" altLang="en-US" sz="2800" dirty="0">
                <a:solidFill>
                  <a:srgbClr val="002060"/>
                </a:solidFill>
              </a:rPr>
              <a:t> Based on updated studies, AR4 conclusions regarding global increasing trends in drought since the 1970s were probably overstated. However, this masks important regional changes.</a:t>
            </a:r>
          </a:p>
        </p:txBody>
      </p:sp>
    </p:spTree>
    <p:extLst>
      <p:ext uri="{BB962C8B-B14F-4D97-AF65-F5344CB8AC3E}">
        <p14:creationId xmlns:p14="http://schemas.microsoft.com/office/powerpoint/2010/main" val="3721172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98A3ADF-FF32-4DDB-9A65-FBC12417A276}" type="slidenum">
              <a:rPr lang="en-US" altLang="en-US" sz="1400"/>
              <a:pPr eaLnBrk="1" hangingPunct="1">
                <a:spcBef>
                  <a:spcPct val="0"/>
                </a:spcBef>
                <a:buFontTx/>
                <a:buNone/>
              </a:pPr>
              <a:t>33</a:t>
            </a:fld>
            <a:endParaRPr lang="en-US" altLang="en-US" sz="1400"/>
          </a:p>
        </p:txBody>
      </p:sp>
      <p:sp>
        <p:nvSpPr>
          <p:cNvPr id="29699" name="Rectangle 2"/>
          <p:cNvSpPr>
            <a:spLocks noChangeArrowheads="1"/>
          </p:cNvSpPr>
          <p:nvPr/>
        </p:nvSpPr>
        <p:spPr bwMode="auto">
          <a:xfrm>
            <a:off x="1676400" y="0"/>
            <a:ext cx="86868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eaLnBrk="1" hangingPunct="1">
              <a:spcBef>
                <a:spcPct val="0"/>
              </a:spcBef>
              <a:buNone/>
              <a:defRPr/>
            </a:pPr>
            <a:r>
              <a:rPr lang="en-US" altLang="en-US" sz="2800" dirty="0">
                <a:solidFill>
                  <a:srgbClr val="C00000"/>
                </a:solidFill>
              </a:rPr>
              <a:t>Warming of the planet (IPCC 2013) </a:t>
            </a:r>
            <a:r>
              <a:rPr lang="en-US" altLang="en-US" sz="2400" i="1" dirty="0">
                <a:solidFill>
                  <a:srgbClr val="C00000"/>
                </a:solidFill>
              </a:rPr>
              <a:t>– Tropical cyclones</a:t>
            </a:r>
          </a:p>
          <a:p>
            <a:pPr eaLnBrk="1" hangingPunct="1">
              <a:spcBef>
                <a:spcPct val="0"/>
              </a:spcBef>
              <a:defRPr/>
            </a:pPr>
            <a:r>
              <a:rPr lang="en-US" altLang="en-US" sz="2800" i="1" dirty="0">
                <a:solidFill>
                  <a:srgbClr val="002060"/>
                </a:solidFill>
              </a:rPr>
              <a:t>Confidence </a:t>
            </a:r>
            <a:r>
              <a:rPr lang="en-US" altLang="en-US" sz="2800" dirty="0">
                <a:solidFill>
                  <a:srgbClr val="002060"/>
                </a:solidFill>
              </a:rPr>
              <a:t>remains </a:t>
            </a:r>
            <a:r>
              <a:rPr lang="en-US" altLang="en-US" sz="2800" i="1" dirty="0">
                <a:solidFill>
                  <a:srgbClr val="002060"/>
                </a:solidFill>
              </a:rPr>
              <a:t>low </a:t>
            </a:r>
            <a:r>
              <a:rPr lang="en-US" altLang="en-US" sz="2800" dirty="0">
                <a:solidFill>
                  <a:srgbClr val="002060"/>
                </a:solidFill>
              </a:rPr>
              <a:t>for long-term (centennial) changes in tropical cyclone activity, after</a:t>
            </a:r>
          </a:p>
          <a:p>
            <a:pPr eaLnBrk="1" hangingPunct="1">
              <a:spcBef>
                <a:spcPct val="0"/>
              </a:spcBef>
              <a:defRPr/>
            </a:pPr>
            <a:r>
              <a:rPr lang="en-US" altLang="en-US" sz="2800" dirty="0">
                <a:solidFill>
                  <a:srgbClr val="002060"/>
                </a:solidFill>
              </a:rPr>
              <a:t>accounting for past changes in observing capabilities. However, it is </a:t>
            </a:r>
            <a:r>
              <a:rPr lang="en-US" altLang="en-US" sz="2800" i="1" dirty="0">
                <a:solidFill>
                  <a:srgbClr val="002060"/>
                </a:solidFill>
              </a:rPr>
              <a:t>virtually certain </a:t>
            </a:r>
            <a:r>
              <a:rPr lang="en-US" altLang="en-US" sz="2800" dirty="0">
                <a:solidFill>
                  <a:srgbClr val="002060"/>
                </a:solidFill>
              </a:rPr>
              <a:t>that the frequency and intensity of the strongest tropical cyclones in the North Atlantic has increased since the 1970s. </a:t>
            </a:r>
          </a:p>
          <a:p>
            <a:pPr eaLnBrk="1" hangingPunct="1">
              <a:spcBef>
                <a:spcPct val="0"/>
              </a:spcBef>
              <a:defRPr/>
            </a:pPr>
            <a:r>
              <a:rPr lang="en-US" altLang="en-US" sz="2800" i="1" dirty="0">
                <a:solidFill>
                  <a:srgbClr val="002060"/>
                </a:solidFill>
              </a:rPr>
              <a:t>Confidence </a:t>
            </a:r>
            <a:r>
              <a:rPr lang="en-US" altLang="en-US" sz="2800" dirty="0">
                <a:solidFill>
                  <a:srgbClr val="002060"/>
                </a:solidFill>
              </a:rPr>
              <a:t>in large scale trends in storminess or storminess proxies over the last century is </a:t>
            </a:r>
            <a:r>
              <a:rPr lang="en-US" altLang="en-US" sz="2800" i="1" dirty="0">
                <a:solidFill>
                  <a:srgbClr val="002060"/>
                </a:solidFill>
              </a:rPr>
              <a:t>low </a:t>
            </a:r>
            <a:r>
              <a:rPr lang="en-US" altLang="en-US" sz="2800" dirty="0">
                <a:solidFill>
                  <a:srgbClr val="002060"/>
                </a:solidFill>
              </a:rPr>
              <a:t>due to inconsistencies between studies or lack of long-term data in some parts of the world (particularly in the Southern Hemisphere). </a:t>
            </a:r>
          </a:p>
          <a:p>
            <a:pPr eaLnBrk="1" hangingPunct="1">
              <a:spcBef>
                <a:spcPct val="0"/>
              </a:spcBef>
              <a:defRPr/>
            </a:pPr>
            <a:r>
              <a:rPr lang="en-US" altLang="en-US" sz="2800" dirty="0">
                <a:solidFill>
                  <a:srgbClr val="002060"/>
                </a:solidFill>
              </a:rPr>
              <a:t>Because of insufficient  data </a:t>
            </a:r>
            <a:r>
              <a:rPr lang="en-US" altLang="en-US" sz="2800" i="1" dirty="0">
                <a:solidFill>
                  <a:srgbClr val="002060"/>
                </a:solidFill>
              </a:rPr>
              <a:t>confidence </a:t>
            </a:r>
            <a:r>
              <a:rPr lang="en-US" altLang="en-US" sz="2800" dirty="0">
                <a:solidFill>
                  <a:srgbClr val="002060"/>
                </a:solidFill>
              </a:rPr>
              <a:t>is also </a:t>
            </a:r>
            <a:r>
              <a:rPr lang="en-US" altLang="en-US" sz="2800" i="1" dirty="0">
                <a:solidFill>
                  <a:srgbClr val="002060"/>
                </a:solidFill>
              </a:rPr>
              <a:t>low </a:t>
            </a:r>
            <a:r>
              <a:rPr lang="en-US" altLang="en-US" sz="2800" dirty="0">
                <a:solidFill>
                  <a:srgbClr val="002060"/>
                </a:solidFill>
              </a:rPr>
              <a:t>for trends in small-scale severe weather events such as hail or thunderstorms. </a:t>
            </a:r>
            <a:r>
              <a:rPr lang="en-US" altLang="en-US" sz="2800" dirty="0"/>
              <a:t> </a:t>
            </a:r>
          </a:p>
        </p:txBody>
      </p:sp>
    </p:spTree>
    <p:extLst>
      <p:ext uri="{BB962C8B-B14F-4D97-AF65-F5344CB8AC3E}">
        <p14:creationId xmlns:p14="http://schemas.microsoft.com/office/powerpoint/2010/main" val="634060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0" y="152400"/>
            <a:ext cx="9144000" cy="6477000"/>
          </a:xfrm>
        </p:spPr>
        <p:txBody>
          <a:bodyPr/>
          <a:lstStyle/>
          <a:p>
            <a:pPr marL="0" indent="0">
              <a:buNone/>
              <a:defRPr/>
            </a:pPr>
            <a:r>
              <a:rPr lang="en-US" altLang="en-US" dirty="0">
                <a:solidFill>
                  <a:srgbClr val="C00000"/>
                </a:solidFill>
              </a:rPr>
              <a:t>Hurricanes (IPCC 2007)</a:t>
            </a:r>
          </a:p>
          <a:p>
            <a:pPr>
              <a:defRPr/>
            </a:pPr>
            <a:r>
              <a:rPr lang="en-US" altLang="en-US" dirty="0">
                <a:solidFill>
                  <a:srgbClr val="002060"/>
                </a:solidFill>
              </a:rPr>
              <a:t>There has been an increase in </a:t>
            </a:r>
            <a:r>
              <a:rPr lang="en-US" altLang="en-US" dirty="0">
                <a:solidFill>
                  <a:srgbClr val="C00000"/>
                </a:solidFill>
              </a:rPr>
              <a:t>hurricane</a:t>
            </a:r>
            <a:r>
              <a:rPr lang="en-US" altLang="en-US" dirty="0">
                <a:solidFill>
                  <a:srgbClr val="002060"/>
                </a:solidFill>
              </a:rPr>
              <a:t> intensity in the </a:t>
            </a:r>
            <a:r>
              <a:rPr lang="en-US" altLang="en-US" dirty="0">
                <a:solidFill>
                  <a:srgbClr val="C00000"/>
                </a:solidFill>
              </a:rPr>
              <a:t>North Atlantic </a:t>
            </a:r>
            <a:r>
              <a:rPr lang="en-US" altLang="en-US" dirty="0">
                <a:solidFill>
                  <a:srgbClr val="002060"/>
                </a:solidFill>
              </a:rPr>
              <a:t>since the 1970s, and that increase </a:t>
            </a:r>
            <a:r>
              <a:rPr lang="en-US" altLang="en-US" i="1" dirty="0">
                <a:solidFill>
                  <a:srgbClr val="C00000"/>
                </a:solidFill>
              </a:rPr>
              <a:t>correlates</a:t>
            </a:r>
            <a:r>
              <a:rPr lang="en-US" altLang="en-US" dirty="0">
                <a:solidFill>
                  <a:srgbClr val="002060"/>
                </a:solidFill>
              </a:rPr>
              <a:t> with increases in </a:t>
            </a:r>
            <a:r>
              <a:rPr lang="en-US" altLang="en-US" i="1" dirty="0">
                <a:solidFill>
                  <a:srgbClr val="C00000"/>
                </a:solidFill>
              </a:rPr>
              <a:t>sea surface temperature</a:t>
            </a:r>
            <a:r>
              <a:rPr lang="en-US" altLang="en-US" dirty="0">
                <a:solidFill>
                  <a:srgbClr val="002060"/>
                </a:solidFill>
              </a:rPr>
              <a:t>.</a:t>
            </a:r>
          </a:p>
          <a:p>
            <a:pPr>
              <a:defRPr/>
            </a:pPr>
            <a:r>
              <a:rPr lang="en-US" altLang="en-US" dirty="0">
                <a:solidFill>
                  <a:srgbClr val="002060"/>
                </a:solidFill>
              </a:rPr>
              <a:t>The observed increase in hurricane </a:t>
            </a:r>
            <a:r>
              <a:rPr lang="en-US" altLang="en-US" i="1" dirty="0">
                <a:solidFill>
                  <a:srgbClr val="C00000"/>
                </a:solidFill>
              </a:rPr>
              <a:t>intensity</a:t>
            </a:r>
            <a:r>
              <a:rPr lang="en-US" altLang="en-US" dirty="0">
                <a:solidFill>
                  <a:srgbClr val="002060"/>
                </a:solidFill>
              </a:rPr>
              <a:t> is larger than </a:t>
            </a:r>
            <a:r>
              <a:rPr lang="en-US" altLang="en-US" dirty="0">
                <a:solidFill>
                  <a:srgbClr val="C00000"/>
                </a:solidFill>
              </a:rPr>
              <a:t>climate models </a:t>
            </a:r>
            <a:r>
              <a:rPr lang="en-US" altLang="en-US" dirty="0">
                <a:solidFill>
                  <a:srgbClr val="002060"/>
                </a:solidFill>
              </a:rPr>
              <a:t>predict for the sea surface temperature changes we have experienced.</a:t>
            </a:r>
          </a:p>
          <a:p>
            <a:pPr>
              <a:defRPr/>
            </a:pPr>
            <a:r>
              <a:rPr lang="en-US" altLang="en-US" dirty="0">
                <a:solidFill>
                  <a:srgbClr val="002060"/>
                </a:solidFill>
              </a:rPr>
              <a:t>There is </a:t>
            </a:r>
            <a:r>
              <a:rPr lang="en-US" altLang="en-US" dirty="0">
                <a:solidFill>
                  <a:srgbClr val="C00000"/>
                </a:solidFill>
              </a:rPr>
              <a:t>no clear trend </a:t>
            </a:r>
            <a:r>
              <a:rPr lang="en-US" altLang="en-US" dirty="0">
                <a:solidFill>
                  <a:srgbClr val="002060"/>
                </a:solidFill>
              </a:rPr>
              <a:t>in the </a:t>
            </a:r>
            <a:r>
              <a:rPr lang="en-US" altLang="en-US" dirty="0">
                <a:solidFill>
                  <a:srgbClr val="C00000"/>
                </a:solidFill>
              </a:rPr>
              <a:t>number of hurricanes</a:t>
            </a:r>
            <a:r>
              <a:rPr lang="en-US" altLang="en-US" dirty="0">
                <a:solidFill>
                  <a:srgbClr val="002060"/>
                </a:solidFill>
              </a:rPr>
              <a:t>.</a:t>
            </a:r>
          </a:p>
          <a:p>
            <a:pPr>
              <a:defRPr/>
            </a:pPr>
            <a:r>
              <a:rPr lang="en-US" altLang="en-US" dirty="0">
                <a:solidFill>
                  <a:srgbClr val="002060"/>
                </a:solidFill>
              </a:rPr>
              <a:t>Other regions appear to have experienced increased hurricane intensity as well, but there are concerns about the </a:t>
            </a:r>
            <a:r>
              <a:rPr lang="en-US" altLang="en-US" dirty="0">
                <a:solidFill>
                  <a:srgbClr val="C00000"/>
                </a:solidFill>
              </a:rPr>
              <a:t>quality of data </a:t>
            </a:r>
            <a:r>
              <a:rPr lang="en-US" altLang="en-US" dirty="0">
                <a:solidFill>
                  <a:srgbClr val="002060"/>
                </a:solidFill>
              </a:rPr>
              <a:t>in these other regions.</a:t>
            </a:r>
          </a:p>
          <a:p>
            <a:pPr>
              <a:defRPr/>
            </a:pPr>
            <a:r>
              <a:rPr lang="en-US" altLang="en-US" dirty="0">
                <a:solidFill>
                  <a:srgbClr val="002060"/>
                </a:solidFill>
              </a:rPr>
              <a:t>It is </a:t>
            </a:r>
            <a:r>
              <a:rPr lang="en-US" altLang="en-US" dirty="0">
                <a:solidFill>
                  <a:srgbClr val="C00000"/>
                </a:solidFill>
              </a:rPr>
              <a:t>more likely than not </a:t>
            </a:r>
            <a:r>
              <a:rPr lang="en-US" altLang="en-US" dirty="0">
                <a:solidFill>
                  <a:srgbClr val="002060"/>
                </a:solidFill>
              </a:rPr>
              <a:t>(&gt;50%) that </a:t>
            </a:r>
            <a:r>
              <a:rPr lang="en-US" altLang="en-US" dirty="0">
                <a:solidFill>
                  <a:srgbClr val="C00000"/>
                </a:solidFill>
              </a:rPr>
              <a:t>there has been </a:t>
            </a:r>
            <a:r>
              <a:rPr lang="en-US" altLang="en-US" dirty="0">
                <a:solidFill>
                  <a:srgbClr val="002060"/>
                </a:solidFill>
              </a:rPr>
              <a:t>some </a:t>
            </a:r>
            <a:r>
              <a:rPr lang="en-US" altLang="en-US" dirty="0">
                <a:solidFill>
                  <a:srgbClr val="C00000"/>
                </a:solidFill>
              </a:rPr>
              <a:t>human contribution </a:t>
            </a:r>
            <a:r>
              <a:rPr lang="en-US" altLang="en-US" dirty="0">
                <a:solidFill>
                  <a:srgbClr val="002060"/>
                </a:solidFill>
              </a:rPr>
              <a:t>to the increases in hurricane intensity.</a:t>
            </a:r>
          </a:p>
          <a:p>
            <a:pPr>
              <a:defRPr/>
            </a:pPr>
            <a:endParaRPr lang="en-US" altLang="en-US" sz="2400" dirty="0">
              <a:solidFill>
                <a:srgbClr val="002060"/>
              </a:solidFill>
            </a:endParaRPr>
          </a:p>
        </p:txBody>
      </p:sp>
      <p:sp>
        <p:nvSpPr>
          <p:cNvPr id="307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27048E9-8844-4423-A8D9-120DD0299925}" type="slidenum">
              <a:rPr lang="en-US" altLang="en-US" sz="1400"/>
              <a:pPr eaLnBrk="1" hangingPunct="1">
                <a:spcBef>
                  <a:spcPct val="0"/>
                </a:spcBef>
                <a:buFontTx/>
                <a:buNone/>
              </a:pPr>
              <a:t>34</a:t>
            </a:fld>
            <a:endParaRPr lang="en-US" altLang="en-US" sz="1400"/>
          </a:p>
        </p:txBody>
      </p:sp>
    </p:spTree>
    <p:custDataLst>
      <p:tags r:id="rId1"/>
    </p:custDataLst>
    <p:extLst>
      <p:ext uri="{BB962C8B-B14F-4D97-AF65-F5344CB8AC3E}">
        <p14:creationId xmlns:p14="http://schemas.microsoft.com/office/powerpoint/2010/main" val="842547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676400" y="304800"/>
            <a:ext cx="8534400" cy="6324600"/>
          </a:xfrm>
        </p:spPr>
        <p:txBody>
          <a:bodyPr/>
          <a:lstStyle/>
          <a:p>
            <a:r>
              <a:rPr lang="en-US" altLang="en-US" smtClean="0">
                <a:solidFill>
                  <a:srgbClr val="002060"/>
                </a:solidFill>
              </a:rPr>
              <a:t>Antarctic </a:t>
            </a:r>
            <a:r>
              <a:rPr lang="en-US" altLang="en-US" smtClean="0">
                <a:solidFill>
                  <a:srgbClr val="C00000"/>
                </a:solidFill>
              </a:rPr>
              <a:t>sea ice </a:t>
            </a:r>
            <a:r>
              <a:rPr lang="en-US" altLang="en-US" smtClean="0">
                <a:solidFill>
                  <a:srgbClr val="002060"/>
                </a:solidFill>
              </a:rPr>
              <a:t>shows no significant overall trend, consistent with a lack of warming in that region. </a:t>
            </a:r>
          </a:p>
          <a:p>
            <a:r>
              <a:rPr lang="en-US" altLang="en-US" smtClean="0">
                <a:solidFill>
                  <a:srgbClr val="002060"/>
                </a:solidFill>
              </a:rPr>
              <a:t>Average </a:t>
            </a:r>
            <a:r>
              <a:rPr lang="en-US" altLang="en-US" smtClean="0">
                <a:solidFill>
                  <a:srgbClr val="C00000"/>
                </a:solidFill>
              </a:rPr>
              <a:t>Arctic temperatures </a:t>
            </a:r>
            <a:r>
              <a:rPr lang="en-US" altLang="en-US" smtClean="0">
                <a:solidFill>
                  <a:srgbClr val="002060"/>
                </a:solidFill>
              </a:rPr>
              <a:t>increased at almost twice the global average rate in the past 100 years.</a:t>
            </a:r>
          </a:p>
          <a:p>
            <a:r>
              <a:rPr lang="en-US" altLang="en-US" smtClean="0">
                <a:solidFill>
                  <a:srgbClr val="002060"/>
                </a:solidFill>
              </a:rPr>
              <a:t>Observations since 1961 show that the ocean has been absorbing more than 80% of the heat added to the climate system, and that </a:t>
            </a:r>
            <a:r>
              <a:rPr lang="en-US" altLang="en-US" smtClean="0">
                <a:solidFill>
                  <a:srgbClr val="C00000"/>
                </a:solidFill>
              </a:rPr>
              <a:t>ocean temperatures have increased to depths of at least 3000 m </a:t>
            </a:r>
            <a:r>
              <a:rPr lang="en-US" altLang="en-US" smtClean="0">
                <a:solidFill>
                  <a:srgbClr val="002060"/>
                </a:solidFill>
              </a:rPr>
              <a:t>(9800 ft).</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8BF1E93-7F9B-438F-9888-5140A7FFBB8B}" type="slidenum">
              <a:rPr lang="en-US" altLang="en-US" sz="1400"/>
              <a:pPr eaLnBrk="1" hangingPunct="1">
                <a:spcBef>
                  <a:spcPct val="0"/>
                </a:spcBef>
                <a:buFontTx/>
                <a:buNone/>
              </a:pPr>
              <a:t>35</a:t>
            </a:fld>
            <a:endParaRPr lang="en-US" altLang="en-US" sz="1400"/>
          </a:p>
        </p:txBody>
      </p:sp>
    </p:spTree>
    <p:extLst>
      <p:ext uri="{BB962C8B-B14F-4D97-AF65-F5344CB8AC3E}">
        <p14:creationId xmlns:p14="http://schemas.microsoft.com/office/powerpoint/2010/main" val="1663638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4000" y="0"/>
            <a:ext cx="9144000" cy="6858000"/>
          </a:xfrm>
        </p:spPr>
        <p:txBody>
          <a:bodyPr/>
          <a:lstStyle/>
          <a:p>
            <a:pPr marL="0" indent="0">
              <a:buNone/>
              <a:defRPr/>
            </a:pPr>
            <a:r>
              <a:rPr lang="en-US" altLang="en-US" dirty="0">
                <a:solidFill>
                  <a:srgbClr val="C00000"/>
                </a:solidFill>
              </a:rPr>
              <a:t>Ice, snow, permafrost, rain, and the oceans  </a:t>
            </a:r>
          </a:p>
          <a:p>
            <a:pPr>
              <a:defRPr/>
            </a:pPr>
            <a:r>
              <a:rPr lang="en-US" altLang="en-US" sz="2400" dirty="0">
                <a:solidFill>
                  <a:srgbClr val="002060"/>
                </a:solidFill>
              </a:rPr>
              <a:t> </a:t>
            </a:r>
            <a:r>
              <a:rPr lang="en-US" altLang="en-US" sz="2400" dirty="0">
                <a:solidFill>
                  <a:srgbClr val="C00000"/>
                </a:solidFill>
              </a:rPr>
              <a:t>Increases</a:t>
            </a:r>
            <a:r>
              <a:rPr lang="en-US" altLang="en-US" sz="2400" dirty="0">
                <a:solidFill>
                  <a:srgbClr val="002060"/>
                </a:solidFill>
              </a:rPr>
              <a:t> in wind intensity, decline of permafrost coverage, and increases of both drought and heavy precipitation events.  </a:t>
            </a:r>
          </a:p>
          <a:p>
            <a:pPr>
              <a:defRPr/>
            </a:pPr>
            <a:r>
              <a:rPr lang="en-US" altLang="en-US" sz="2400" dirty="0">
                <a:solidFill>
                  <a:srgbClr val="002060"/>
                </a:solidFill>
              </a:rPr>
              <a:t>Mountain </a:t>
            </a:r>
            <a:r>
              <a:rPr lang="en-US" altLang="en-US" sz="2400" dirty="0">
                <a:solidFill>
                  <a:srgbClr val="C00000"/>
                </a:solidFill>
              </a:rPr>
              <a:t>glaciers</a:t>
            </a:r>
            <a:r>
              <a:rPr lang="en-US" altLang="en-US" sz="2400" dirty="0">
                <a:solidFill>
                  <a:srgbClr val="002060"/>
                </a:solidFill>
              </a:rPr>
              <a:t> and snow cover have declined on average in both hemispheres.</a:t>
            </a:r>
          </a:p>
          <a:p>
            <a:pPr>
              <a:defRPr/>
            </a:pPr>
            <a:r>
              <a:rPr lang="en-US" altLang="en-US" sz="2400" dirty="0">
                <a:solidFill>
                  <a:srgbClr val="002060"/>
                </a:solidFill>
              </a:rPr>
              <a:t>Losses from the land-based </a:t>
            </a:r>
            <a:r>
              <a:rPr lang="en-US" altLang="en-US" sz="2400" dirty="0">
                <a:solidFill>
                  <a:srgbClr val="C00000"/>
                </a:solidFill>
              </a:rPr>
              <a:t>ice sheets </a:t>
            </a:r>
            <a:r>
              <a:rPr lang="en-US" altLang="en-US" sz="2400" dirty="0">
                <a:solidFill>
                  <a:srgbClr val="002060"/>
                </a:solidFill>
              </a:rPr>
              <a:t>of Greenland and Antarctica have very likely (&gt;90%) contributed to sea level rise between 1993 and 2003.</a:t>
            </a:r>
          </a:p>
          <a:p>
            <a:pPr>
              <a:defRPr/>
            </a:pPr>
            <a:r>
              <a:rPr lang="en-US" altLang="en-US" sz="2400" dirty="0">
                <a:solidFill>
                  <a:srgbClr val="C00000"/>
                </a:solidFill>
              </a:rPr>
              <a:t>Ocean warming </a:t>
            </a:r>
            <a:r>
              <a:rPr lang="en-US" altLang="en-US" sz="2400" dirty="0">
                <a:solidFill>
                  <a:srgbClr val="002060"/>
                </a:solidFill>
              </a:rPr>
              <a:t>causes seawater to expand, which contributes to sea level rising.</a:t>
            </a:r>
          </a:p>
          <a:p>
            <a:pPr>
              <a:defRPr/>
            </a:pPr>
            <a:r>
              <a:rPr lang="en-US" sz="2400" dirty="0"/>
              <a:t>Snow cover is sensitive to changes in temperature, particularly during the spring, when snow starts to melt. Spring snow cover has shrunk across the NH since the 1950s. </a:t>
            </a:r>
          </a:p>
          <a:p>
            <a:pPr>
              <a:defRPr/>
            </a:pPr>
            <a:r>
              <a:rPr lang="en-US" sz="2400" dirty="0"/>
              <a:t>Substantial losses in Arctic sea ice have been observed since satellite records began, particularly at the time of the </a:t>
            </a:r>
            <a:r>
              <a:rPr lang="en-US" sz="2400" dirty="0" err="1"/>
              <a:t>mimimum</a:t>
            </a:r>
            <a:r>
              <a:rPr lang="en-US" sz="2400" dirty="0"/>
              <a:t> extent, which occurs in </a:t>
            </a:r>
            <a:r>
              <a:rPr lang="en-US" sz="2400"/>
              <a:t>September at the </a:t>
            </a:r>
            <a:r>
              <a:rPr lang="en-US" sz="2400" dirty="0"/>
              <a:t>end of the annual melt season. </a:t>
            </a:r>
            <a:endParaRPr lang="en-US" altLang="en-US" sz="1800" dirty="0"/>
          </a:p>
        </p:txBody>
      </p:sp>
      <p:sp>
        <p:nvSpPr>
          <p:cNvPr id="327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6C1780B-B917-460D-96A7-E4D5A19B4147}" type="slidenum">
              <a:rPr lang="en-US" altLang="en-US" sz="1400"/>
              <a:pPr eaLnBrk="1" hangingPunct="1">
                <a:spcBef>
                  <a:spcPct val="0"/>
                </a:spcBef>
                <a:buFontTx/>
                <a:buNone/>
              </a:pPr>
              <a:t>36</a:t>
            </a:fld>
            <a:endParaRPr lang="en-US" altLang="en-US" sz="1400"/>
          </a:p>
        </p:txBody>
      </p:sp>
    </p:spTree>
    <p:custDataLst>
      <p:tags r:id="rId1"/>
    </p:custDataLst>
    <p:extLst>
      <p:ext uri="{BB962C8B-B14F-4D97-AF65-F5344CB8AC3E}">
        <p14:creationId xmlns:p14="http://schemas.microsoft.com/office/powerpoint/2010/main" val="3650430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p1008.jpg"/>
          <p:cNvPicPr>
            <a:picLocks noChangeAspect="1"/>
          </p:cNvPicPr>
          <p:nvPr/>
        </p:nvPicPr>
        <p:blipFill>
          <a:blip r:embed="rId2" cstate="print">
            <a:extLst>
              <a:ext uri="{28A0092B-C50C-407E-A947-70E740481C1C}">
                <a14:useLocalDpi xmlns:a14="http://schemas.microsoft.com/office/drawing/2010/main" val="0"/>
              </a:ext>
            </a:extLst>
          </a:blip>
          <a:srcRect l="21448" t="11925" r="13805" b="52815"/>
          <a:stretch>
            <a:fillRect/>
          </a:stretch>
        </p:blipFill>
        <p:spPr bwMode="auto">
          <a:xfrm>
            <a:off x="1609726" y="914400"/>
            <a:ext cx="9021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058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p1008.jpg"/>
          <p:cNvPicPr>
            <a:picLocks noChangeAspect="1"/>
          </p:cNvPicPr>
          <p:nvPr/>
        </p:nvPicPr>
        <p:blipFill>
          <a:blip r:embed="rId2" cstate="print">
            <a:extLst>
              <a:ext uri="{28A0092B-C50C-407E-A947-70E740481C1C}">
                <a14:useLocalDpi xmlns:a14="http://schemas.microsoft.com/office/drawing/2010/main" val="0"/>
              </a:ext>
            </a:extLst>
          </a:blip>
          <a:srcRect l="21448" t="47185" r="14867" b="14444"/>
          <a:stretch>
            <a:fillRect/>
          </a:stretch>
        </p:blipFill>
        <p:spPr bwMode="auto">
          <a:xfrm>
            <a:off x="1752601" y="762000"/>
            <a:ext cx="87725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90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p1004.jpg"/>
          <p:cNvPicPr>
            <a:picLocks noChangeAspect="1"/>
          </p:cNvPicPr>
          <p:nvPr/>
        </p:nvPicPr>
        <p:blipFill>
          <a:blip r:embed="rId2" cstate="print">
            <a:extLst>
              <a:ext uri="{28A0092B-C50C-407E-A947-70E740481C1C}">
                <a14:useLocalDpi xmlns:a14="http://schemas.microsoft.com/office/drawing/2010/main" val="0"/>
              </a:ext>
            </a:extLst>
          </a:blip>
          <a:srcRect l="36604" t="68195" r="13530" b="10982"/>
          <a:stretch>
            <a:fillRect/>
          </a:stretch>
        </p:blipFill>
        <p:spPr bwMode="auto">
          <a:xfrm>
            <a:off x="1828800" y="1524000"/>
            <a:ext cx="853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752600" y="5105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CC0000"/>
                </a:solidFill>
                <a:cs typeface="Arial" panose="020B0604020202020204" pitchFamily="34" charset="0"/>
              </a:rPr>
              <a:t>Rayleigh scattering is symmetrical with respect to the direction of incidence; the angular scattering by Mie particles - the amount of light scattered in the forward is much larger than in the backward direction .</a:t>
            </a:r>
          </a:p>
        </p:txBody>
      </p:sp>
      <p:sp>
        <p:nvSpPr>
          <p:cNvPr id="20484" name="TextBox 3"/>
          <p:cNvSpPr txBox="1">
            <a:spLocks noChangeArrowheads="1"/>
          </p:cNvSpPr>
          <p:nvPr/>
        </p:nvSpPr>
        <p:spPr bwMode="auto">
          <a:xfrm>
            <a:off x="1828800" y="1"/>
            <a:ext cx="853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solidFill>
                  <a:srgbClr val="CC0000"/>
                </a:solidFill>
              </a:rPr>
              <a:t>Mie scattering</a:t>
            </a:r>
            <a:r>
              <a:rPr lang="en-US" altLang="en-US" sz="1800">
                <a:solidFill>
                  <a:srgbClr val="CC0000"/>
                </a:solidFill>
              </a:rPr>
              <a:t>: </a:t>
            </a:r>
          </a:p>
          <a:p>
            <a:pPr eaLnBrk="1" hangingPunct="1">
              <a:spcBef>
                <a:spcPct val="0"/>
              </a:spcBef>
              <a:buFontTx/>
              <a:buNone/>
            </a:pPr>
            <a:endParaRPr lang="en-US" altLang="en-US" sz="1800">
              <a:solidFill>
                <a:srgbClr val="CC0000"/>
              </a:solidFill>
            </a:endParaRPr>
          </a:p>
          <a:p>
            <a:pPr eaLnBrk="1" hangingPunct="1">
              <a:spcBef>
                <a:spcPct val="0"/>
              </a:spcBef>
              <a:buFontTx/>
              <a:buNone/>
            </a:pPr>
            <a:r>
              <a:rPr lang="en-US" altLang="en-US" sz="1800">
                <a:solidFill>
                  <a:srgbClr val="002060"/>
                </a:solidFill>
              </a:rPr>
              <a:t>For large particle to wavelength ratio. The larger the particle, the more forward scattering is.</a:t>
            </a:r>
          </a:p>
          <a:p>
            <a:pPr eaLnBrk="1" hangingPunct="1">
              <a:spcBef>
                <a:spcPct val="0"/>
              </a:spcBef>
              <a:buFontTx/>
              <a:buNone/>
            </a:pPr>
            <a:endParaRPr lang="en-US" altLang="en-US" sz="1800"/>
          </a:p>
        </p:txBody>
      </p:sp>
    </p:spTree>
    <p:extLst>
      <p:ext uri="{BB962C8B-B14F-4D97-AF65-F5344CB8AC3E}">
        <p14:creationId xmlns:p14="http://schemas.microsoft.com/office/powerpoint/2010/main" val="341954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524000" y="0"/>
            <a:ext cx="9144000" cy="7239000"/>
          </a:xfrm>
        </p:spPr>
        <p:txBody>
          <a:bodyPr/>
          <a:lstStyle/>
          <a:p>
            <a:pPr marL="0" indent="0">
              <a:buNone/>
              <a:defRPr/>
            </a:pPr>
            <a:r>
              <a:rPr lang="en-US" altLang="en-US" dirty="0" smtClean="0">
                <a:solidFill>
                  <a:srgbClr val="C00000"/>
                </a:solidFill>
              </a:rPr>
              <a:t>Warming of the planet (IPCC 2007)</a:t>
            </a:r>
          </a:p>
          <a:p>
            <a:pPr>
              <a:defRPr/>
            </a:pPr>
            <a:r>
              <a:rPr lang="en-US" altLang="en-US" sz="2400" dirty="0">
                <a:solidFill>
                  <a:srgbClr val="002060"/>
                </a:solidFill>
              </a:rPr>
              <a:t>Cold days, cold nights, and frost events have become </a:t>
            </a:r>
            <a:r>
              <a:rPr lang="en-US" altLang="en-US" sz="2400" dirty="0">
                <a:solidFill>
                  <a:srgbClr val="C00000"/>
                </a:solidFill>
              </a:rPr>
              <a:t>less frequent.</a:t>
            </a:r>
            <a:r>
              <a:rPr lang="en-US" altLang="en-US" sz="2400" dirty="0">
                <a:solidFill>
                  <a:srgbClr val="002060"/>
                </a:solidFill>
              </a:rPr>
              <a:t> Hot days, hot nights, and heat waves have become more frequent.  </a:t>
            </a:r>
          </a:p>
          <a:p>
            <a:pPr>
              <a:defRPr/>
            </a:pPr>
            <a:r>
              <a:rPr lang="en-US" altLang="en-US" sz="2400" dirty="0">
                <a:solidFill>
                  <a:srgbClr val="002060"/>
                </a:solidFill>
              </a:rPr>
              <a:t>Eleven of the twelve years in the period (1995–2006) rank among the </a:t>
            </a:r>
            <a:r>
              <a:rPr lang="en-US" altLang="en-US" sz="2400" dirty="0">
                <a:solidFill>
                  <a:srgbClr val="C00000"/>
                </a:solidFill>
              </a:rPr>
              <a:t>top 12 warmest </a:t>
            </a:r>
            <a:r>
              <a:rPr lang="en-US" altLang="en-US" sz="2400" dirty="0">
                <a:solidFill>
                  <a:srgbClr val="002060"/>
                </a:solidFill>
              </a:rPr>
              <a:t>years in the instrumental record (since 1880).</a:t>
            </a:r>
          </a:p>
          <a:p>
            <a:pPr>
              <a:defRPr/>
            </a:pPr>
            <a:r>
              <a:rPr lang="en-US" altLang="en-US" sz="2400" dirty="0">
                <a:solidFill>
                  <a:srgbClr val="C00000"/>
                </a:solidFill>
              </a:rPr>
              <a:t>Warming in the last 100 years </a:t>
            </a:r>
            <a:r>
              <a:rPr lang="en-US" altLang="en-US" sz="2400" dirty="0">
                <a:solidFill>
                  <a:srgbClr val="002060"/>
                </a:solidFill>
              </a:rPr>
              <a:t>has caused about a </a:t>
            </a:r>
            <a:r>
              <a:rPr lang="en-US" altLang="en-US" sz="2400" dirty="0">
                <a:solidFill>
                  <a:srgbClr val="C00000"/>
                </a:solidFill>
              </a:rPr>
              <a:t>0.74 °C increase</a:t>
            </a:r>
            <a:r>
              <a:rPr lang="en-US" altLang="en-US" sz="2400" dirty="0">
                <a:solidFill>
                  <a:srgbClr val="002060"/>
                </a:solidFill>
              </a:rPr>
              <a:t> in global average temperature. This is up from the 0.6 °C increase in the 100 years prior to the Third Assessment Report.</a:t>
            </a:r>
          </a:p>
          <a:p>
            <a:pPr>
              <a:defRPr/>
            </a:pPr>
            <a:r>
              <a:rPr lang="en-US" altLang="en-US" sz="2400" dirty="0">
                <a:solidFill>
                  <a:srgbClr val="002060"/>
                </a:solidFill>
              </a:rPr>
              <a:t>Observations since 1961 show that the ocean has been absorbing more than 80% of the heat added to the climate system, and that </a:t>
            </a:r>
            <a:r>
              <a:rPr lang="en-US" altLang="en-US" sz="2400" dirty="0">
                <a:solidFill>
                  <a:srgbClr val="C00000"/>
                </a:solidFill>
              </a:rPr>
              <a:t>ocean temperatures have increased to depths of at least 3000 m </a:t>
            </a:r>
            <a:r>
              <a:rPr lang="en-US" altLang="en-US" sz="2400" dirty="0">
                <a:solidFill>
                  <a:srgbClr val="002060"/>
                </a:solidFill>
              </a:rPr>
              <a:t>(9800 </a:t>
            </a:r>
            <a:r>
              <a:rPr lang="en-US" altLang="en-US" sz="2400" dirty="0" err="1">
                <a:solidFill>
                  <a:srgbClr val="002060"/>
                </a:solidFill>
              </a:rPr>
              <a:t>ft</a:t>
            </a:r>
            <a:r>
              <a:rPr lang="en-US" altLang="en-US" sz="2400" dirty="0">
                <a:solidFill>
                  <a:srgbClr val="002060"/>
                </a:solidFill>
              </a:rPr>
              <a:t>).</a:t>
            </a:r>
          </a:p>
          <a:p>
            <a:pPr>
              <a:defRPr/>
            </a:pPr>
            <a:r>
              <a:rPr lang="en-US" altLang="en-US" sz="2400" dirty="0">
                <a:solidFill>
                  <a:srgbClr val="002060"/>
                </a:solidFill>
              </a:rPr>
              <a:t>Average </a:t>
            </a:r>
            <a:r>
              <a:rPr lang="en-US" altLang="en-US" sz="2400" dirty="0">
                <a:solidFill>
                  <a:srgbClr val="C00000"/>
                </a:solidFill>
              </a:rPr>
              <a:t>Arctic temperatures </a:t>
            </a:r>
            <a:r>
              <a:rPr lang="en-US" altLang="en-US" sz="2400" dirty="0">
                <a:solidFill>
                  <a:srgbClr val="002060"/>
                </a:solidFill>
              </a:rPr>
              <a:t>increased at almost twice the global average rate in the past 100 years.</a:t>
            </a:r>
          </a:p>
          <a:p>
            <a:pPr>
              <a:defRPr/>
            </a:pPr>
            <a:endParaRPr lang="en-US" altLang="en-US" sz="1800" dirty="0">
              <a:solidFill>
                <a:srgbClr val="002060"/>
              </a:solidFill>
            </a:endParaRPr>
          </a:p>
        </p:txBody>
      </p:sp>
      <p:sp>
        <p:nvSpPr>
          <p:cNvPr id="2457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174BAA8-5642-479B-8171-740C967291DC}" type="slidenum">
              <a:rPr lang="en-US" altLang="en-US" sz="1400"/>
              <a:pPr eaLnBrk="1" hangingPunct="1">
                <a:spcBef>
                  <a:spcPct val="0"/>
                </a:spcBef>
                <a:buFontTx/>
                <a:buNone/>
              </a:pPr>
              <a:t>4</a:t>
            </a:fld>
            <a:endParaRPr lang="en-US" altLang="en-US" sz="1400"/>
          </a:p>
        </p:txBody>
      </p:sp>
    </p:spTree>
    <p:custDataLst>
      <p:tags r:id="rId1"/>
    </p:custDataLst>
    <p:extLst>
      <p:ext uri="{BB962C8B-B14F-4D97-AF65-F5344CB8AC3E}">
        <p14:creationId xmlns:p14="http://schemas.microsoft.com/office/powerpoint/2010/main" val="1846217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p:txBody>
          <a:bodyPr/>
          <a:lstStyle/>
          <a:p>
            <a:endParaRPr lang="en-US" altLang="en-US" smtClean="0"/>
          </a:p>
          <a:p>
            <a:endParaRPr lang="en-US" altLang="en-US" smtClean="0"/>
          </a:p>
          <a:p>
            <a:r>
              <a:rPr lang="en-US" altLang="en-US" smtClean="0"/>
              <a:t>For a more rigorous treatment of the concept of scattering read Hansen and Travis (1974) pages: 533-535.</a:t>
            </a:r>
          </a:p>
          <a:p>
            <a:endParaRPr lang="en-US" altLang="en-US" smtClean="0"/>
          </a:p>
          <a:p>
            <a:r>
              <a:rPr lang="en-US" altLang="en-US" smtClean="0"/>
              <a:t>For a more rigorous treatment of the concept of RAYLEIGH SCATTERING read Hansen and Travis (1974) pages 540-544.</a:t>
            </a:r>
          </a:p>
        </p:txBody>
      </p:sp>
    </p:spTree>
    <p:extLst>
      <p:ext uri="{BB962C8B-B14F-4D97-AF65-F5344CB8AC3E}">
        <p14:creationId xmlns:p14="http://schemas.microsoft.com/office/powerpoint/2010/main" val="400138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p:nvPr>
        </p:nvSpPr>
        <p:spPr>
          <a:xfrm>
            <a:off x="457200" y="274638"/>
            <a:ext cx="11377246" cy="4449762"/>
          </a:xfrm>
        </p:spPr>
        <p:txBody>
          <a:bodyPr/>
          <a:lstStyle/>
          <a:p>
            <a:pPr marL="0" indent="0">
              <a:buNone/>
            </a:pPr>
            <a:r>
              <a:rPr lang="en-US" altLang="en-US" sz="3600" dirty="0" smtClean="0">
                <a:solidFill>
                  <a:srgbClr val="002060"/>
                </a:solidFill>
              </a:rPr>
              <a:t>The amount of Rayleigh scattering from a single particle can also be expressed as a cross section </a:t>
            </a:r>
            <a:r>
              <a:rPr lang="en-US" altLang="en-US" sz="3600" i="1" dirty="0" smtClean="0">
                <a:solidFill>
                  <a:srgbClr val="002060"/>
                </a:solidFill>
              </a:rPr>
              <a:t>σ</a:t>
            </a:r>
            <a:r>
              <a:rPr lang="en-US" altLang="en-US" sz="3600" dirty="0" smtClean="0">
                <a:solidFill>
                  <a:srgbClr val="002060"/>
                </a:solidFill>
              </a:rPr>
              <a:t>. For example, the major constituent of the atmosphere, nitrogen, has a Rayleigh cross section of 5.1×10</a:t>
            </a:r>
            <a:r>
              <a:rPr lang="en-US" altLang="en-US" sz="3600" baseline="30000" dirty="0" smtClean="0">
                <a:solidFill>
                  <a:srgbClr val="002060"/>
                </a:solidFill>
              </a:rPr>
              <a:t>−31</a:t>
            </a:r>
            <a:r>
              <a:rPr lang="en-US" altLang="en-US" sz="3600" dirty="0" smtClean="0">
                <a:solidFill>
                  <a:srgbClr val="002060"/>
                </a:solidFill>
              </a:rPr>
              <a:t> m</a:t>
            </a:r>
            <a:r>
              <a:rPr lang="en-US" altLang="en-US" sz="3600" baseline="30000" dirty="0" smtClean="0">
                <a:solidFill>
                  <a:srgbClr val="002060"/>
                </a:solidFill>
              </a:rPr>
              <a:t>2</a:t>
            </a:r>
            <a:r>
              <a:rPr lang="en-US" altLang="en-US" sz="3600" dirty="0" smtClean="0">
                <a:solidFill>
                  <a:srgbClr val="002060"/>
                </a:solidFill>
              </a:rPr>
              <a:t> at a wavelength of 0.532 µm (green light). This means that at atmospheric pressure, about a fraction 10</a:t>
            </a:r>
            <a:r>
              <a:rPr lang="en-US" altLang="en-US" sz="3600" baseline="30000" dirty="0" smtClean="0">
                <a:solidFill>
                  <a:srgbClr val="002060"/>
                </a:solidFill>
              </a:rPr>
              <a:t>−5</a:t>
            </a:r>
            <a:r>
              <a:rPr lang="en-US" altLang="en-US" sz="3600" dirty="0" smtClean="0">
                <a:solidFill>
                  <a:srgbClr val="002060"/>
                </a:solidFill>
              </a:rPr>
              <a:t> of light will be scattered for every meter of travel.</a:t>
            </a:r>
          </a:p>
          <a:p>
            <a:endParaRPr lang="en-US" altLang="en-US" dirty="0" smtClean="0"/>
          </a:p>
        </p:txBody>
      </p:sp>
      <p:pic>
        <p:nvPicPr>
          <p:cNvPr id="11267" name="Picture 2" descr=" \sigma_s = \frac{ 2 \pi^5}{3} \frac{d^6}{\lambda^4} \left( \frac{ n^2-1}{ n^2+2 } \righ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9" y="4724399"/>
            <a:ext cx="6021336" cy="165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25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720840"/>
            <a:ext cx="6096000" cy="3416320"/>
          </a:xfrm>
          <a:prstGeom prst="rect">
            <a:avLst/>
          </a:prstGeom>
        </p:spPr>
        <p:txBody>
          <a:bodyPr>
            <a:spAutoFit/>
          </a:bodyPr>
          <a:lstStyle/>
          <a:p>
            <a:r>
              <a:rPr lang="en-US" dirty="0"/>
              <a:t>Refraction[edit]</a:t>
            </a:r>
          </a:p>
          <a:p>
            <a:r>
              <a:rPr lang="en-US" dirty="0"/>
              <a:t>refer to caption</a:t>
            </a:r>
          </a:p>
          <a:p>
            <a:r>
              <a:rPr lang="en-US" dirty="0"/>
              <a:t>Refraction of light at the interface between two media of different refractive indices, with n2 &gt; n1. Since the phase velocity is lower in the second medium (v2 &lt; v1), the angle of refraction θ2 is less than the angle of incidence θ1; that is, the ray in the higher-index medium is closer to the normal.</a:t>
            </a:r>
          </a:p>
          <a:p>
            <a:r>
              <a:rPr lang="en-US" dirty="0"/>
              <a:t>When light moves from one medium to another, it changes direction, i.e. it is refracted. If it moves from a medium with refractive index n1 to one with refractive index n2, with an incidence angle to the surface normal of θ1, the refraction angle θ2 can be calculated from Snell's law:[25]</a:t>
            </a:r>
          </a:p>
        </p:txBody>
      </p:sp>
      <p:pic>
        <p:nvPicPr>
          <p:cNvPr id="6" name="Picture 5"/>
          <p:cNvPicPr/>
          <p:nvPr/>
        </p:nvPicPr>
        <p:blipFill rotWithShape="1">
          <a:blip r:embed="rId2"/>
          <a:srcRect l="22697" t="22462" r="65399" b="74385"/>
          <a:stretch/>
        </p:blipFill>
        <p:spPr bwMode="auto">
          <a:xfrm>
            <a:off x="4462145" y="5815012"/>
            <a:ext cx="2749550" cy="409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9019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idx="1"/>
          </p:nvPr>
        </p:nvGraphicFramePr>
        <p:xfrm>
          <a:off x="2133600" y="0"/>
          <a:ext cx="8180388" cy="6711950"/>
        </p:xfrm>
        <a:graphic>
          <a:graphicData uri="http://schemas.openxmlformats.org/presentationml/2006/ole">
            <mc:AlternateContent xmlns:mc="http://schemas.openxmlformats.org/markup-compatibility/2006">
              <mc:Choice xmlns:v="urn:schemas-microsoft-com:vml" Requires="v">
                <p:oleObj spid="_x0000_s1027" name="Document" r:id="rId3" imgW="8279149" imgH="6502631" progId="Word.Document.8">
                  <p:embed/>
                </p:oleObj>
              </mc:Choice>
              <mc:Fallback>
                <p:oleObj name="Document" r:id="rId3" imgW="8279149" imgH="650263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0"/>
                        <a:ext cx="8180388" cy="671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27763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idx="1"/>
            <p:extLst/>
          </p:nvPr>
        </p:nvGraphicFramePr>
        <p:xfrm>
          <a:off x="1430338" y="1588"/>
          <a:ext cx="9218612" cy="7223125"/>
        </p:xfrm>
        <a:graphic>
          <a:graphicData uri="http://schemas.openxmlformats.org/presentationml/2006/ole">
            <mc:AlternateContent xmlns:mc="http://schemas.openxmlformats.org/markup-compatibility/2006">
              <mc:Choice xmlns:v="urn:schemas-microsoft-com:vml" Requires="v">
                <p:oleObj spid="_x0000_s2051" name="Document" r:id="rId3" imgW="8274429" imgH="6482751" progId="Word.Document.8">
                  <p:embed/>
                </p:oleObj>
              </mc:Choice>
              <mc:Fallback>
                <p:oleObj name="Document" r:id="rId3" imgW="8274429" imgH="6482751" progId="Word.Document.8">
                  <p:embed/>
                  <p:pic>
                    <p:nvPicPr>
                      <p:cNvPr id="0" name=""/>
                      <p:cNvPicPr>
                        <a:picLocks noChangeAspect="1" noChangeArrowheads="1"/>
                      </p:cNvPicPr>
                      <p:nvPr/>
                    </p:nvPicPr>
                    <p:blipFill>
                      <a:blip r:embed="rId4"/>
                      <a:srcRect/>
                      <a:stretch>
                        <a:fillRect/>
                      </a:stretch>
                    </p:blipFill>
                    <p:spPr bwMode="auto">
                      <a:xfrm>
                        <a:off x="1430338" y="1588"/>
                        <a:ext cx="9218612" cy="72231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21090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p:nvPr>
        </p:nvGraphicFramePr>
        <p:xfrm>
          <a:off x="1750309" y="330554"/>
          <a:ext cx="8434387" cy="6365875"/>
        </p:xfrm>
        <a:graphic>
          <a:graphicData uri="http://schemas.openxmlformats.org/presentationml/2006/ole">
            <mc:AlternateContent xmlns:mc="http://schemas.openxmlformats.org/markup-compatibility/2006">
              <mc:Choice xmlns:v="urn:schemas-microsoft-com:vml" Requires="v">
                <p:oleObj spid="_x0000_s3075" name="Document" r:id="rId3" imgW="8588142" imgH="6481359" progId="Word.Document.8">
                  <p:embed/>
                </p:oleObj>
              </mc:Choice>
              <mc:Fallback>
                <p:oleObj name="Document" r:id="rId3" imgW="8588142" imgH="648135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309" y="330554"/>
                        <a:ext cx="8434387"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3584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p:nvPr>
        </p:nvGraphicFramePr>
        <p:xfrm>
          <a:off x="237067" y="327025"/>
          <a:ext cx="11729155" cy="6305550"/>
        </p:xfrm>
        <a:graphic>
          <a:graphicData uri="http://schemas.openxmlformats.org/presentationml/2006/ole">
            <mc:AlternateContent xmlns:mc="http://schemas.openxmlformats.org/markup-compatibility/2006">
              <mc:Choice xmlns:v="urn:schemas-microsoft-com:vml" Requires="v">
                <p:oleObj spid="_x0000_s4099" name="Document" r:id="rId3" imgW="8595682" imgH="6471608" progId="Word.Document.8">
                  <p:embed/>
                </p:oleObj>
              </mc:Choice>
              <mc:Fallback>
                <p:oleObj name="Document" r:id="rId3" imgW="8595682" imgH="6471608" progId="Word.Document.8">
                  <p:embed/>
                  <p:pic>
                    <p:nvPicPr>
                      <p:cNvPr id="0" name=""/>
                      <p:cNvPicPr>
                        <a:picLocks noChangeAspect="1" noChangeArrowheads="1"/>
                      </p:cNvPicPr>
                      <p:nvPr/>
                    </p:nvPicPr>
                    <p:blipFill>
                      <a:blip r:embed="rId4"/>
                      <a:srcRect/>
                      <a:stretch>
                        <a:fillRect/>
                      </a:stretch>
                    </p:blipFill>
                    <p:spPr bwMode="auto">
                      <a:xfrm>
                        <a:off x="237067" y="327025"/>
                        <a:ext cx="11729155" cy="63055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23196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p:extLst/>
          </p:nvPr>
        </p:nvGraphicFramePr>
        <p:xfrm>
          <a:off x="1962150" y="312738"/>
          <a:ext cx="8455025" cy="6354762"/>
        </p:xfrm>
        <a:graphic>
          <a:graphicData uri="http://schemas.openxmlformats.org/presentationml/2006/ole">
            <mc:AlternateContent xmlns:mc="http://schemas.openxmlformats.org/markup-compatibility/2006">
              <mc:Choice xmlns:v="urn:schemas-microsoft-com:vml" Requires="v">
                <p:oleObj spid="_x0000_s5123" name="Document" r:id="rId3" imgW="8595682" imgH="6461904" progId="Word.Document.8">
                  <p:embed/>
                </p:oleObj>
              </mc:Choice>
              <mc:Fallback>
                <p:oleObj name="Document" r:id="rId3" imgW="8595682" imgH="6461904" progId="Word.Document.8">
                  <p:embed/>
                  <p:pic>
                    <p:nvPicPr>
                      <p:cNvPr id="0" name=""/>
                      <p:cNvPicPr>
                        <a:picLocks noChangeAspect="1" noChangeArrowheads="1"/>
                      </p:cNvPicPr>
                      <p:nvPr/>
                    </p:nvPicPr>
                    <p:blipFill>
                      <a:blip r:embed="rId4"/>
                      <a:srcRect/>
                      <a:stretch>
                        <a:fillRect/>
                      </a:stretch>
                    </p:blipFill>
                    <p:spPr bwMode="auto">
                      <a:xfrm>
                        <a:off x="1962150" y="312738"/>
                        <a:ext cx="8455025" cy="63547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18573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320" y="583198"/>
            <a:ext cx="6096000" cy="2308324"/>
          </a:xfrm>
          <a:prstGeom prst="rect">
            <a:avLst/>
          </a:prstGeom>
        </p:spPr>
        <p:txBody>
          <a:bodyPr>
            <a:spAutoFit/>
          </a:bodyPr>
          <a:lstStyle/>
          <a:p>
            <a:r>
              <a:rPr lang="en-US" b="1" dirty="0">
                <a:solidFill>
                  <a:srgbClr val="000000"/>
                </a:solidFill>
                <a:latin typeface="Arial" panose="020B0604020202020204" pitchFamily="34" charset="0"/>
              </a:rPr>
              <a:t>Reflectivity</a:t>
            </a:r>
            <a:r>
              <a:rPr lang="en-US" dirty="0">
                <a:solidFill>
                  <a:srgbClr val="555555"/>
                </a:solidFill>
                <a:latin typeface="Arial" panose="020B0604020202020204" pitchFamily="34" charset="0"/>
              </a:rPr>
              <a:t>[</a:t>
            </a:r>
            <a:r>
              <a:rPr lang="en-US" dirty="0">
                <a:solidFill>
                  <a:srgbClr val="0B0080"/>
                </a:solidFill>
                <a:latin typeface="Arial" panose="020B0604020202020204" pitchFamily="34" charset="0"/>
                <a:hlinkClick r:id="rId2" tooltip="Edit section: Reflectivity"/>
              </a:rPr>
              <a:t>edit</a:t>
            </a:r>
            <a:r>
              <a:rPr lang="en-US" dirty="0">
                <a:solidFill>
                  <a:srgbClr val="555555"/>
                </a:solidFill>
                <a:latin typeface="Arial" panose="020B0604020202020204" pitchFamily="34" charset="0"/>
              </a:rPr>
              <a:t>]</a:t>
            </a:r>
            <a:endParaRPr lang="en-US" b="1" dirty="0">
              <a:solidFill>
                <a:srgbClr val="000000"/>
              </a:solidFill>
              <a:latin typeface="Arial" panose="020B0604020202020204" pitchFamily="34" charset="0"/>
            </a:endParaRPr>
          </a:p>
          <a:p>
            <a:r>
              <a:rPr lang="en-US" dirty="0">
                <a:solidFill>
                  <a:srgbClr val="252525"/>
                </a:solidFill>
                <a:latin typeface="Arial" panose="020B0604020202020204" pitchFamily="34" charset="0"/>
              </a:rPr>
              <a:t>Apart from the transmitted light there is also a </a:t>
            </a:r>
            <a:r>
              <a:rPr lang="en-US" dirty="0">
                <a:solidFill>
                  <a:srgbClr val="0B0080"/>
                </a:solidFill>
                <a:latin typeface="Arial" panose="020B0604020202020204" pitchFamily="34" charset="0"/>
                <a:hlinkClick r:id="rId3" tooltip="Reflection (physics)"/>
              </a:rPr>
              <a:t>reflected</a:t>
            </a:r>
            <a:r>
              <a:rPr lang="en-US" dirty="0">
                <a:solidFill>
                  <a:srgbClr val="252525"/>
                </a:solidFill>
                <a:latin typeface="Arial" panose="020B0604020202020204" pitchFamily="34" charset="0"/>
              </a:rPr>
              <a:t> part. The reflection angle is equal to the incidence angle, and the amount of light that is reflected is determined by the </a:t>
            </a:r>
            <a:r>
              <a:rPr lang="en-US" dirty="0">
                <a:solidFill>
                  <a:srgbClr val="0B0080"/>
                </a:solidFill>
                <a:latin typeface="Arial" panose="020B0604020202020204" pitchFamily="34" charset="0"/>
                <a:hlinkClick r:id="rId4" tooltip="Reflectivity"/>
              </a:rPr>
              <a:t>reflectivity</a:t>
            </a:r>
            <a:r>
              <a:rPr lang="en-US" dirty="0">
                <a:solidFill>
                  <a:srgbClr val="252525"/>
                </a:solidFill>
                <a:latin typeface="Arial" panose="020B0604020202020204" pitchFamily="34" charset="0"/>
              </a:rPr>
              <a:t> of the surface. The reflectivity can be calculated from the refractive index and the incidence angle with the </a:t>
            </a:r>
            <a:r>
              <a:rPr lang="en-US" dirty="0">
                <a:solidFill>
                  <a:srgbClr val="0B0080"/>
                </a:solidFill>
                <a:latin typeface="Arial" panose="020B0604020202020204" pitchFamily="34" charset="0"/>
                <a:hlinkClick r:id="rId5" tooltip="Fresnel equations"/>
              </a:rPr>
              <a:t>Fresnel equations</a:t>
            </a:r>
            <a:r>
              <a:rPr lang="en-US" dirty="0">
                <a:solidFill>
                  <a:srgbClr val="252525"/>
                </a:solidFill>
                <a:latin typeface="Arial" panose="020B0604020202020204" pitchFamily="34" charset="0"/>
              </a:rPr>
              <a:t>, which for </a:t>
            </a:r>
            <a:r>
              <a:rPr lang="en-US" dirty="0">
                <a:solidFill>
                  <a:srgbClr val="0B0080"/>
                </a:solidFill>
                <a:latin typeface="Arial" panose="020B0604020202020204" pitchFamily="34" charset="0"/>
                <a:hlinkClick r:id="rId6" tooltip="Normal incidence"/>
              </a:rPr>
              <a:t>normal incidence</a:t>
            </a:r>
            <a:r>
              <a:rPr lang="en-US" dirty="0">
                <a:solidFill>
                  <a:srgbClr val="252525"/>
                </a:solidFill>
                <a:latin typeface="Arial" panose="020B0604020202020204" pitchFamily="34" charset="0"/>
              </a:rPr>
              <a:t> reduces to</a:t>
            </a:r>
            <a:r>
              <a:rPr lang="en-US" baseline="30000" dirty="0">
                <a:solidFill>
                  <a:srgbClr val="0B0080"/>
                </a:solidFill>
                <a:latin typeface="Arial" panose="020B0604020202020204" pitchFamily="34" charset="0"/>
                <a:hlinkClick r:id="rId7"/>
              </a:rPr>
              <a:t>[26]</a:t>
            </a:r>
            <a:r>
              <a:rPr lang="en-US" baseline="30000" dirty="0">
                <a:solidFill>
                  <a:srgbClr val="252525"/>
                </a:solidFill>
                <a:latin typeface="Arial" panose="020B0604020202020204" pitchFamily="34" charset="0"/>
              </a:rPr>
              <a:t>:44</a:t>
            </a:r>
            <a:endParaRPr lang="en-US" b="0" i="0" dirty="0">
              <a:solidFill>
                <a:srgbClr val="252525"/>
              </a:solidFill>
              <a:effectLst/>
              <a:latin typeface="Arial" panose="020B0604020202020204" pitchFamily="34" charset="0"/>
            </a:endParaRPr>
          </a:p>
        </p:txBody>
      </p:sp>
      <p:pic>
        <p:nvPicPr>
          <p:cNvPr id="31746" name="Picture 2" descr="R_0 = \left|\frac{n_1 - n_2}{n_1 + n_2}\righ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0930" y="4648200"/>
            <a:ext cx="3525070" cy="1158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23160" y="3089255"/>
            <a:ext cx="6096000" cy="923330"/>
          </a:xfrm>
          <a:prstGeom prst="rect">
            <a:avLst/>
          </a:prstGeom>
        </p:spPr>
        <p:txBody>
          <a:bodyPr>
            <a:spAutoFit/>
          </a:bodyPr>
          <a:lstStyle/>
          <a:p>
            <a:r>
              <a:rPr lang="en-US" dirty="0">
                <a:solidFill>
                  <a:srgbClr val="252525"/>
                </a:solidFill>
                <a:latin typeface="Arial" panose="020B0604020202020204" pitchFamily="34" charset="0"/>
              </a:rPr>
              <a:t>The reflectivity can be calculated from the refractive index and the incidence angle with the </a:t>
            </a:r>
            <a:r>
              <a:rPr lang="en-US" dirty="0">
                <a:solidFill>
                  <a:srgbClr val="0B0080"/>
                </a:solidFill>
                <a:latin typeface="Arial" panose="020B0604020202020204" pitchFamily="34" charset="0"/>
                <a:hlinkClick r:id="rId5" tooltip="Fresnel equations"/>
              </a:rPr>
              <a:t>Fresnel equations</a:t>
            </a:r>
            <a:r>
              <a:rPr lang="en-US" dirty="0">
                <a:solidFill>
                  <a:srgbClr val="252525"/>
                </a:solidFill>
                <a:latin typeface="Arial" panose="020B0604020202020204" pitchFamily="34" charset="0"/>
              </a:rPr>
              <a:t>, which for </a:t>
            </a:r>
            <a:r>
              <a:rPr lang="en-US" u="sng" dirty="0">
                <a:solidFill>
                  <a:srgbClr val="0B0080"/>
                </a:solidFill>
                <a:latin typeface="Arial" panose="020B0604020202020204" pitchFamily="34" charset="0"/>
                <a:hlinkClick r:id="rId6" tooltip="Normal incidence"/>
              </a:rPr>
              <a:t>normal incidence</a:t>
            </a:r>
            <a:r>
              <a:rPr lang="en-US" dirty="0">
                <a:solidFill>
                  <a:srgbClr val="252525"/>
                </a:solidFill>
                <a:latin typeface="Arial" panose="020B0604020202020204" pitchFamily="34" charset="0"/>
              </a:rPr>
              <a:t> reduces to</a:t>
            </a:r>
            <a:endParaRPr lang="en-US" dirty="0"/>
          </a:p>
        </p:txBody>
      </p:sp>
    </p:spTree>
    <p:extLst>
      <p:ext uri="{BB962C8B-B14F-4D97-AF65-F5344CB8AC3E}">
        <p14:creationId xmlns:p14="http://schemas.microsoft.com/office/powerpoint/2010/main" val="1722017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sz="3600" i="1" dirty="0">
                <a:solidFill>
                  <a:srgbClr val="C00000"/>
                </a:solidFill>
              </a:rPr>
              <a:t>Aerosol Optical Depth (AOD)</a:t>
            </a:r>
            <a:endParaRPr lang="en-US" sz="3600" dirty="0">
              <a:solidFill>
                <a:srgbClr val="C00000"/>
              </a:solidFill>
            </a:endParaRPr>
          </a:p>
        </p:txBody>
      </p:sp>
      <p:sp>
        <p:nvSpPr>
          <p:cNvPr id="3" name="Content Placeholder 2"/>
          <p:cNvSpPr>
            <a:spLocks noGrp="1"/>
          </p:cNvSpPr>
          <p:nvPr>
            <p:ph idx="1"/>
          </p:nvPr>
        </p:nvSpPr>
        <p:spPr>
          <a:xfrm>
            <a:off x="293511" y="914400"/>
            <a:ext cx="11503378" cy="5715000"/>
          </a:xfrm>
        </p:spPr>
        <p:txBody>
          <a:bodyPr/>
          <a:lstStyle/>
          <a:p>
            <a:r>
              <a:rPr lang="en-US" sz="3600" dirty="0">
                <a:solidFill>
                  <a:srgbClr val="002060"/>
                </a:solidFill>
              </a:rPr>
              <a:t>AOD is a </a:t>
            </a:r>
            <a:r>
              <a:rPr lang="en-US" sz="3600" dirty="0">
                <a:solidFill>
                  <a:srgbClr val="C00000"/>
                </a:solidFill>
              </a:rPr>
              <a:t>measure of the integrated columnar aerosol load </a:t>
            </a:r>
            <a:r>
              <a:rPr lang="en-US" sz="3600" dirty="0">
                <a:solidFill>
                  <a:srgbClr val="002060"/>
                </a:solidFill>
              </a:rPr>
              <a:t>and is an important parameter for evaluating aerosol-radiation interactions. </a:t>
            </a:r>
          </a:p>
          <a:p>
            <a:r>
              <a:rPr lang="en-US" sz="3600" dirty="0">
                <a:solidFill>
                  <a:srgbClr val="C00000"/>
                </a:solidFill>
              </a:rPr>
              <a:t>AR4 described </a:t>
            </a:r>
            <a:r>
              <a:rPr lang="en-US" sz="3600" dirty="0">
                <a:solidFill>
                  <a:srgbClr val="002060"/>
                </a:solidFill>
              </a:rPr>
              <a:t>early </a:t>
            </a:r>
            <a:r>
              <a:rPr lang="en-US" sz="3600" dirty="0">
                <a:solidFill>
                  <a:srgbClr val="C00000"/>
                </a:solidFill>
              </a:rPr>
              <a:t>attempts</a:t>
            </a:r>
            <a:r>
              <a:rPr lang="en-US" sz="3600" dirty="0">
                <a:solidFill>
                  <a:srgbClr val="002060"/>
                </a:solidFill>
              </a:rPr>
              <a:t> to retrieve AOD from satellites but did not provide estimates of temporal changes in tropospheric aerosol. </a:t>
            </a:r>
            <a:r>
              <a:rPr lang="en-US" sz="3600" dirty="0">
                <a:solidFill>
                  <a:srgbClr val="C00000"/>
                </a:solidFill>
              </a:rPr>
              <a:t>Little high accuracy information on AOD changes exists prior to 1995. </a:t>
            </a:r>
          </a:p>
        </p:txBody>
      </p:sp>
      <p:sp>
        <p:nvSpPr>
          <p:cNvPr id="4" name="Slide Number Placeholder 3"/>
          <p:cNvSpPr>
            <a:spLocks noGrp="1"/>
          </p:cNvSpPr>
          <p:nvPr>
            <p:ph type="sldNum" sz="quarter" idx="12"/>
          </p:nvPr>
        </p:nvSpPr>
        <p:spPr/>
        <p:txBody>
          <a:bodyPr/>
          <a:lstStyle/>
          <a:p>
            <a:pPr>
              <a:defRPr/>
            </a:pPr>
            <a:fld id="{20C77379-132C-40B9-B6B2-B27FD248E18E}" type="slidenum">
              <a:rPr lang="en-US" smtClean="0"/>
              <a:pPr>
                <a:defRPr/>
              </a:pPr>
              <a:t>49</a:t>
            </a:fld>
            <a:endParaRPr lang="en-US"/>
          </a:p>
        </p:txBody>
      </p:sp>
    </p:spTree>
    <p:custDataLst>
      <p:tags r:id="rId1"/>
    </p:custDataLst>
    <p:extLst>
      <p:ext uri="{BB962C8B-B14F-4D97-AF65-F5344CB8AC3E}">
        <p14:creationId xmlns:p14="http://schemas.microsoft.com/office/powerpoint/2010/main" val="191911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152400"/>
            <a:ext cx="8229600" cy="762000"/>
          </a:xfrm>
        </p:spPr>
        <p:txBody>
          <a:bodyPr>
            <a:normAutofit fontScale="90000"/>
          </a:bodyPr>
          <a:lstStyle/>
          <a:p>
            <a:r>
              <a:rPr lang="en-US" altLang="en-US" sz="3200">
                <a:solidFill>
                  <a:srgbClr val="C00000"/>
                </a:solidFill>
              </a:rPr>
              <a:t>Warming of the planet (IPCC 2013)</a:t>
            </a:r>
            <a:br>
              <a:rPr lang="en-US" altLang="en-US" sz="3200">
                <a:solidFill>
                  <a:srgbClr val="C00000"/>
                </a:solidFill>
              </a:rPr>
            </a:br>
            <a:endParaRPr lang="en-US" altLang="en-US" sz="3200"/>
          </a:p>
        </p:txBody>
      </p:sp>
      <p:sp>
        <p:nvSpPr>
          <p:cNvPr id="25603" name="Content Placeholder 2"/>
          <p:cNvSpPr>
            <a:spLocks noGrp="1"/>
          </p:cNvSpPr>
          <p:nvPr>
            <p:ph idx="1"/>
          </p:nvPr>
        </p:nvSpPr>
        <p:spPr>
          <a:xfrm>
            <a:off x="1676400" y="685800"/>
            <a:ext cx="8991600" cy="6019800"/>
          </a:xfrm>
        </p:spPr>
        <p:txBody>
          <a:bodyPr/>
          <a:lstStyle/>
          <a:p>
            <a:r>
              <a:rPr lang="en-US" altLang="en-US">
                <a:solidFill>
                  <a:srgbClr val="002060"/>
                </a:solidFill>
              </a:rPr>
              <a:t>It is certain that Global Mean Surface Temperature has increased since the late 19th century. Each of the past three decades has been significantly warmer than all the previous decades in the instrumental record, and the first decade of the 21st century has been the warmest. The </a:t>
            </a:r>
            <a:r>
              <a:rPr lang="en-US" altLang="en-US">
                <a:solidFill>
                  <a:srgbClr val="C00000"/>
                </a:solidFill>
              </a:rPr>
              <a:t>global combined land and ocean surface temperature data show an increase of about 0.89°C over the period 1901–2012 </a:t>
            </a:r>
            <a:r>
              <a:rPr lang="en-US" altLang="en-US">
                <a:solidFill>
                  <a:srgbClr val="002060"/>
                </a:solidFill>
              </a:rPr>
              <a:t>and about </a:t>
            </a:r>
            <a:r>
              <a:rPr lang="en-US" altLang="en-US">
                <a:solidFill>
                  <a:srgbClr val="C00000"/>
                </a:solidFill>
              </a:rPr>
              <a:t>0.72°C over the period 1951–2012 </a:t>
            </a:r>
            <a:r>
              <a:rPr lang="en-US" altLang="en-US">
                <a:solidFill>
                  <a:srgbClr val="002060"/>
                </a:solidFill>
              </a:rPr>
              <a:t>when described by a linear trend.</a:t>
            </a:r>
          </a:p>
          <a:p>
            <a:r>
              <a:rPr lang="en-US" altLang="en-US">
                <a:solidFill>
                  <a:srgbClr val="002060"/>
                </a:solidFill>
              </a:rPr>
              <a:t>Despite the robust multi-decadal timescale warming, there exists substantial multi-annual variability in the rate of warming with several periods exhibiting almost no linear trend.</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708F551-A6C0-4AB4-A05C-A0AFF8BF93BC}" type="slidenum">
              <a:rPr lang="en-US" altLang="en-US" sz="1400"/>
              <a:pPr eaLnBrk="1" hangingPunct="1">
                <a:spcBef>
                  <a:spcPct val="0"/>
                </a:spcBef>
                <a:buFontTx/>
                <a:buNone/>
              </a:pPr>
              <a:t>5</a:t>
            </a:fld>
            <a:endParaRPr lang="en-US" altLang="en-US" sz="1400"/>
          </a:p>
        </p:txBody>
      </p:sp>
    </p:spTree>
    <p:extLst>
      <p:ext uri="{BB962C8B-B14F-4D97-AF65-F5344CB8AC3E}">
        <p14:creationId xmlns:p14="http://schemas.microsoft.com/office/powerpoint/2010/main" val="2139897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0C77379-132C-40B9-B6B2-B27FD248E18E}" type="slidenum">
              <a:rPr lang="en-US" smtClean="0"/>
              <a:pPr>
                <a:defRPr/>
              </a:pPr>
              <a:t>50</a:t>
            </a:fld>
            <a:endParaRPr lang="en-US"/>
          </a:p>
        </p:txBody>
      </p:sp>
      <p:sp>
        <p:nvSpPr>
          <p:cNvPr id="5" name="Rectangle 4"/>
          <p:cNvSpPr/>
          <p:nvPr/>
        </p:nvSpPr>
        <p:spPr>
          <a:xfrm>
            <a:off x="372532" y="138753"/>
            <a:ext cx="11390489" cy="5078313"/>
          </a:xfrm>
          <a:prstGeom prst="rect">
            <a:avLst/>
          </a:prstGeom>
        </p:spPr>
        <p:txBody>
          <a:bodyPr wrap="square">
            <a:spAutoFit/>
          </a:bodyPr>
          <a:lstStyle/>
          <a:p>
            <a:pPr marL="571500" indent="-571500">
              <a:buFont typeface="Courier New" panose="02070309020205020404" pitchFamily="49" charset="0"/>
              <a:buChar char="o"/>
            </a:pPr>
            <a:r>
              <a:rPr lang="en-US" sz="3600" dirty="0">
                <a:solidFill>
                  <a:srgbClr val="002060"/>
                </a:solidFill>
              </a:rPr>
              <a:t>Multi-decadal records  </a:t>
            </a:r>
            <a:r>
              <a:rPr lang="en-US" sz="3600" dirty="0"/>
              <a:t>over Japan   indicate an AOD increase until the mid-1980s, followed by an AOD decrease until the late 1990s and almost constant AOD in the 2000s. </a:t>
            </a:r>
            <a:r>
              <a:rPr lang="en-US" sz="3600" dirty="0">
                <a:solidFill>
                  <a:srgbClr val="002060"/>
                </a:solidFill>
              </a:rPr>
              <a:t> </a:t>
            </a:r>
            <a:endParaRPr lang="en-US" sz="3600" dirty="0" smtClean="0">
              <a:solidFill>
                <a:srgbClr val="002060"/>
              </a:solidFill>
            </a:endParaRPr>
          </a:p>
          <a:p>
            <a:endParaRPr lang="en-US" sz="3600" dirty="0">
              <a:solidFill>
                <a:srgbClr val="002060"/>
              </a:solidFill>
            </a:endParaRPr>
          </a:p>
          <a:p>
            <a:pPr marL="571500" indent="-571500">
              <a:buFont typeface="Courier New" panose="02070309020205020404" pitchFamily="49" charset="0"/>
              <a:buChar char="o"/>
            </a:pPr>
            <a:r>
              <a:rPr lang="en-US" sz="3600" dirty="0">
                <a:solidFill>
                  <a:srgbClr val="002060"/>
                </a:solidFill>
              </a:rPr>
              <a:t>Similar  multi-decadal trends have been observed for urban-industrial regions of Europe and North America  and were </a:t>
            </a:r>
            <a:r>
              <a:rPr lang="en-US" sz="3600" dirty="0">
                <a:solidFill>
                  <a:srgbClr val="C00000"/>
                </a:solidFill>
              </a:rPr>
              <a:t>linked to successful measures to reduce </a:t>
            </a:r>
            <a:r>
              <a:rPr lang="en-US" sz="3600" dirty="0" err="1">
                <a:solidFill>
                  <a:srgbClr val="C00000"/>
                </a:solidFill>
              </a:rPr>
              <a:t>sulphate</a:t>
            </a:r>
            <a:r>
              <a:rPr lang="en-US" sz="3600" dirty="0">
                <a:solidFill>
                  <a:srgbClr val="C00000"/>
                </a:solidFill>
              </a:rPr>
              <a:t> emissions since the mid-1980s.</a:t>
            </a:r>
          </a:p>
        </p:txBody>
      </p:sp>
    </p:spTree>
    <p:custDataLst>
      <p:tags r:id="rId1"/>
    </p:custDataLst>
    <p:extLst>
      <p:ext uri="{BB962C8B-B14F-4D97-AF65-F5344CB8AC3E}">
        <p14:creationId xmlns:p14="http://schemas.microsoft.com/office/powerpoint/2010/main" val="1936370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3"/>
          <p:cNvSpPr>
            <a:spLocks noGrp="1"/>
          </p:cNvSpPr>
          <p:nvPr>
            <p:ph type="subTitle" idx="1"/>
          </p:nvPr>
        </p:nvSpPr>
        <p:spPr>
          <a:xfrm>
            <a:off x="182880" y="304800"/>
            <a:ext cx="11628120" cy="6248400"/>
          </a:xfrm>
        </p:spPr>
        <p:txBody>
          <a:bodyPr>
            <a:normAutofit lnSpcReduction="10000"/>
          </a:bodyPr>
          <a:lstStyle/>
          <a:p>
            <a:r>
              <a:rPr lang="en-US" altLang="en-US" sz="3600" b="1" dirty="0">
                <a:solidFill>
                  <a:srgbClr val="C00000"/>
                </a:solidFill>
                <a:latin typeface="Times New Roman" panose="02020603050405020304" pitchFamily="18" charset="0"/>
                <a:cs typeface="Times New Roman" panose="02020603050405020304" pitchFamily="18" charset="0"/>
              </a:rPr>
              <a:t>Aerosols</a:t>
            </a:r>
          </a:p>
          <a:p>
            <a:pPr algn="l">
              <a:buFont typeface="Wingdings" panose="05000000000000000000" pitchFamily="2" charset="2"/>
              <a:buChar char="v"/>
            </a:pP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sz="4000" dirty="0" smtClean="0">
                <a:solidFill>
                  <a:srgbClr val="002060"/>
                </a:solidFill>
                <a:latin typeface="Times New Roman" panose="02020603050405020304" pitchFamily="18" charset="0"/>
                <a:cs typeface="Times New Roman" panose="02020603050405020304" pitchFamily="18" charset="0"/>
              </a:rPr>
              <a:t>A colloidal system in which the dispersed phase is composed of either solid or liquid particles, and in which the dispersion medium is a gas, usually, air. </a:t>
            </a:r>
          </a:p>
          <a:p>
            <a:pPr algn="l"/>
            <a:endParaRPr lang="en-US" altLang="en-US" sz="4000" dirty="0" smtClean="0">
              <a:solidFill>
                <a:srgbClr val="002060"/>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US" altLang="en-US" sz="4000" dirty="0" smtClean="0">
                <a:solidFill>
                  <a:srgbClr val="002060"/>
                </a:solidFill>
                <a:latin typeface="Times New Roman" panose="02020603050405020304" pitchFamily="18" charset="0"/>
                <a:cs typeface="Times New Roman" panose="02020603050405020304" pitchFamily="18" charset="0"/>
              </a:rPr>
              <a:t>  There is no clear-cut upper limit to the size of particles comprising the dispersed phase.</a:t>
            </a:r>
          </a:p>
          <a:p>
            <a:pPr algn="l"/>
            <a:endParaRPr lang="en-US" altLang="en-US" sz="4000" dirty="0" smtClean="0">
              <a:solidFill>
                <a:srgbClr val="002060"/>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US" altLang="en-US" sz="4000" dirty="0" smtClean="0">
                <a:solidFill>
                  <a:srgbClr val="002060"/>
                </a:solidFill>
                <a:latin typeface="Times New Roman" panose="02020603050405020304" pitchFamily="18" charset="0"/>
                <a:cs typeface="Times New Roman" panose="02020603050405020304" pitchFamily="18" charset="0"/>
              </a:rPr>
              <a:t>  Haze, smoke, and some fogs and clouds may be regarded as aerosols. </a:t>
            </a:r>
          </a:p>
          <a:p>
            <a:pPr algn="l"/>
            <a:r>
              <a:rPr lang="en-US" altLang="en-US" sz="4000" dirty="0">
                <a:latin typeface="Times New Roman" panose="02020603050405020304" pitchFamily="18" charset="0"/>
                <a:cs typeface="Times New Roman" panose="02020603050405020304" pitchFamily="18" charset="0"/>
              </a:rPr>
              <a:t> </a:t>
            </a:r>
          </a:p>
          <a:p>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82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extLst/>
          </p:nvPr>
        </p:nvGraphicFramePr>
        <p:xfrm>
          <a:off x="396240" y="223838"/>
          <a:ext cx="11521439" cy="9256712"/>
        </p:xfrm>
        <a:graphic>
          <a:graphicData uri="http://schemas.openxmlformats.org/presentationml/2006/ole">
            <mc:AlternateContent xmlns:mc="http://schemas.openxmlformats.org/markup-compatibility/2006">
              <mc:Choice xmlns:v="urn:schemas-microsoft-com:vml" Requires="v">
                <p:oleObj spid="_x0000_s6146" name="Document" r:id="rId3" imgW="6886738" imgH="7525615" progId="Word.Document.8">
                  <p:embed/>
                </p:oleObj>
              </mc:Choice>
              <mc:Fallback>
                <p:oleObj name="Document" r:id="rId3" imgW="6886738" imgH="752561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 y="223838"/>
                        <a:ext cx="11521439" cy="92567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12938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nvPr>
        </p:nvGraphicFramePr>
        <p:xfrm>
          <a:off x="365760" y="738189"/>
          <a:ext cx="11551920" cy="5532437"/>
        </p:xfrm>
        <a:graphic>
          <a:graphicData uri="http://schemas.openxmlformats.org/presentationml/2006/ole">
            <mc:AlternateContent xmlns:mc="http://schemas.openxmlformats.org/markup-compatibility/2006">
              <mc:Choice xmlns:v="urn:schemas-microsoft-com:vml" Requires="v">
                <p:oleObj spid="_x0000_s7170" name="Document" r:id="rId3" imgW="6092156" imgH="4059114" progId="Word.Document.8">
                  <p:embed/>
                </p:oleObj>
              </mc:Choice>
              <mc:Fallback>
                <p:oleObj name="Document" r:id="rId3" imgW="6092156" imgH="405911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738189"/>
                        <a:ext cx="11551920" cy="55324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40900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421" y="146755"/>
            <a:ext cx="11006667" cy="6468533"/>
          </a:xfrm>
        </p:spPr>
        <p:txBody>
          <a:bodyPr>
            <a:normAutofit fontScale="55000" lnSpcReduction="20000"/>
          </a:bodyPr>
          <a:lstStyle/>
          <a:p>
            <a:r>
              <a:rPr lang="en-US" b="1" dirty="0" smtClean="0"/>
              <a:t> </a:t>
            </a:r>
            <a:r>
              <a:rPr lang="en-US" sz="6500" dirty="0">
                <a:solidFill>
                  <a:srgbClr val="002060"/>
                </a:solidFill>
              </a:rPr>
              <a:t>Based on satellite and surface-based remote sensing it is </a:t>
            </a:r>
            <a:r>
              <a:rPr lang="en-US" sz="6500" i="1" dirty="0">
                <a:solidFill>
                  <a:srgbClr val="002060"/>
                </a:solidFill>
              </a:rPr>
              <a:t>very likely </a:t>
            </a:r>
            <a:r>
              <a:rPr lang="en-US" sz="6500" dirty="0">
                <a:solidFill>
                  <a:srgbClr val="002060"/>
                </a:solidFill>
              </a:rPr>
              <a:t>that AOD has decreased over Europe and the eastern USA since the mid 1990s and increased over eastern and southern Asia since 2000. </a:t>
            </a:r>
            <a:endParaRPr lang="en-US" sz="6500" dirty="0" smtClean="0">
              <a:solidFill>
                <a:srgbClr val="002060"/>
              </a:solidFill>
            </a:endParaRPr>
          </a:p>
          <a:p>
            <a:endParaRPr lang="en-US" sz="6500" dirty="0">
              <a:solidFill>
                <a:srgbClr val="002060"/>
              </a:solidFill>
            </a:endParaRPr>
          </a:p>
          <a:p>
            <a:r>
              <a:rPr lang="en-US" sz="6500" dirty="0">
                <a:solidFill>
                  <a:srgbClr val="002060"/>
                </a:solidFill>
              </a:rPr>
              <a:t>In the 2000s dust-related AOD has been increasing over the Arabian Peninsula and decreasing over the North Atlantic Ocean. </a:t>
            </a:r>
            <a:endParaRPr lang="en-US" sz="6500" dirty="0" smtClean="0">
              <a:solidFill>
                <a:srgbClr val="002060"/>
              </a:solidFill>
            </a:endParaRPr>
          </a:p>
          <a:p>
            <a:endParaRPr lang="en-US" sz="6500" dirty="0">
              <a:solidFill>
                <a:srgbClr val="002060"/>
              </a:solidFill>
            </a:endParaRPr>
          </a:p>
          <a:p>
            <a:r>
              <a:rPr lang="en-US" sz="6500" dirty="0">
                <a:solidFill>
                  <a:srgbClr val="002060"/>
                </a:solidFill>
              </a:rPr>
              <a:t>Aerosol trends over other regions are less strong or not significant during this period due to relative strong inter-annual variability. Overall, </a:t>
            </a:r>
            <a:r>
              <a:rPr lang="en-US" sz="6500" i="1" dirty="0">
                <a:solidFill>
                  <a:srgbClr val="002060"/>
                </a:solidFill>
              </a:rPr>
              <a:t>confidence </a:t>
            </a:r>
            <a:r>
              <a:rPr lang="en-US" sz="6500" dirty="0">
                <a:solidFill>
                  <a:srgbClr val="002060"/>
                </a:solidFill>
              </a:rPr>
              <a:t>in satellite based global average AOD trends is </a:t>
            </a:r>
            <a:r>
              <a:rPr lang="en-US" sz="6500" i="1" dirty="0">
                <a:solidFill>
                  <a:srgbClr val="002060"/>
                </a:solidFill>
              </a:rPr>
              <a:t>low</a:t>
            </a:r>
            <a:r>
              <a:rPr lang="en-US" sz="6500" dirty="0">
                <a:solidFill>
                  <a:srgbClr val="002060"/>
                </a:solidFill>
              </a:rPr>
              <a:t>.</a:t>
            </a:r>
          </a:p>
        </p:txBody>
      </p:sp>
    </p:spTree>
    <p:custDataLst>
      <p:tags r:id="rId1"/>
    </p:custDataLst>
    <p:extLst>
      <p:ext uri="{BB962C8B-B14F-4D97-AF65-F5344CB8AC3E}">
        <p14:creationId xmlns:p14="http://schemas.microsoft.com/office/powerpoint/2010/main" val="2184067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extLst/>
          </p:nvPr>
        </p:nvGraphicFramePr>
        <p:xfrm>
          <a:off x="0" y="228600"/>
          <a:ext cx="11978640" cy="5638800"/>
        </p:xfrm>
        <a:graphic>
          <a:graphicData uri="http://schemas.openxmlformats.org/presentationml/2006/ole">
            <mc:AlternateContent xmlns:mc="http://schemas.openxmlformats.org/markup-compatibility/2006">
              <mc:Choice xmlns:v="urn:schemas-microsoft-com:vml" Requires="v">
                <p:oleObj spid="_x0000_s8194" name="Document" r:id="rId3" imgW="8324914" imgH="7353009" progId="Word.Document.8">
                  <p:embed/>
                </p:oleObj>
              </mc:Choice>
              <mc:Fallback>
                <p:oleObj name="Document" r:id="rId3" imgW="8324914" imgH="735300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11978640" cy="5638800"/>
                      </a:xfrm>
                      <a:prstGeom prst="rect">
                        <a:avLst/>
                      </a:prstGeom>
                      <a:noFill/>
                      <a:ln>
                        <a:noFill/>
                      </a:ln>
                      <a:effectLst/>
                      <a:extLst/>
                    </p:spPr>
                  </p:pic>
                </p:oleObj>
              </mc:Fallback>
            </mc:AlternateContent>
          </a:graphicData>
        </a:graphic>
      </p:graphicFrame>
      <p:sp>
        <p:nvSpPr>
          <p:cNvPr id="29699" name="TextBox 2"/>
          <p:cNvSpPr txBox="1">
            <a:spLocks noChangeArrowheads="1"/>
          </p:cNvSpPr>
          <p:nvPr/>
        </p:nvSpPr>
        <p:spPr bwMode="auto">
          <a:xfrm>
            <a:off x="2133601" y="6248401"/>
            <a:ext cx="677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C00000"/>
                </a:solidFill>
              </a:rPr>
              <a:t>Read Hansen and Travis (1974) pages 547-550.</a:t>
            </a:r>
          </a:p>
        </p:txBody>
      </p:sp>
    </p:spTree>
    <p:extLst>
      <p:ext uri="{BB962C8B-B14F-4D97-AF65-F5344CB8AC3E}">
        <p14:creationId xmlns:p14="http://schemas.microsoft.com/office/powerpoint/2010/main" val="2078311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nvPr>
        </p:nvGraphicFramePr>
        <p:xfrm>
          <a:off x="274320" y="228601"/>
          <a:ext cx="11750040" cy="6691313"/>
        </p:xfrm>
        <a:graphic>
          <a:graphicData uri="http://schemas.openxmlformats.org/presentationml/2006/ole">
            <mc:AlternateContent xmlns:mc="http://schemas.openxmlformats.org/markup-compatibility/2006">
              <mc:Choice xmlns:v="urn:schemas-microsoft-com:vml" Requires="v">
                <p:oleObj spid="_x0000_s9218" name="Document" r:id="rId3" imgW="7871227" imgH="6339309" progId="Word.Document.8">
                  <p:embed/>
                </p:oleObj>
              </mc:Choice>
              <mc:Fallback>
                <p:oleObj name="Document" r:id="rId3" imgW="7871227" imgH="633930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228601"/>
                        <a:ext cx="11750040" cy="66913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67035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extLst/>
          </p:nvPr>
        </p:nvGraphicFramePr>
        <p:xfrm>
          <a:off x="396240" y="223838"/>
          <a:ext cx="11521439" cy="9256712"/>
        </p:xfrm>
        <a:graphic>
          <a:graphicData uri="http://schemas.openxmlformats.org/presentationml/2006/ole">
            <mc:AlternateContent xmlns:mc="http://schemas.openxmlformats.org/markup-compatibility/2006">
              <mc:Choice xmlns:v="urn:schemas-microsoft-com:vml" Requires="v">
                <p:oleObj spid="_x0000_s10242" name="Document" r:id="rId3" imgW="6886738" imgH="7525615" progId="Word.Document.8">
                  <p:embed/>
                </p:oleObj>
              </mc:Choice>
              <mc:Fallback>
                <p:oleObj name="Document" r:id="rId3" imgW="6886738" imgH="752561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 y="223838"/>
                        <a:ext cx="11521439" cy="92567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48567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nvPr>
        </p:nvGraphicFramePr>
        <p:xfrm>
          <a:off x="365760" y="738189"/>
          <a:ext cx="11551920" cy="5532437"/>
        </p:xfrm>
        <a:graphic>
          <a:graphicData uri="http://schemas.openxmlformats.org/presentationml/2006/ole">
            <mc:AlternateContent xmlns:mc="http://schemas.openxmlformats.org/markup-compatibility/2006">
              <mc:Choice xmlns:v="urn:schemas-microsoft-com:vml" Requires="v">
                <p:oleObj spid="_x0000_s11266" name="Document" r:id="rId3" imgW="6092156" imgH="4059114" progId="Word.Document.8">
                  <p:embed/>
                </p:oleObj>
              </mc:Choice>
              <mc:Fallback>
                <p:oleObj name="Document" r:id="rId3" imgW="6092156" imgH="405911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738189"/>
                        <a:ext cx="11551920" cy="55324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61669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extLst/>
          </p:nvPr>
        </p:nvGraphicFramePr>
        <p:xfrm>
          <a:off x="152400" y="106680"/>
          <a:ext cx="11887199" cy="6935470"/>
        </p:xfrm>
        <a:graphic>
          <a:graphicData uri="http://schemas.openxmlformats.org/presentationml/2006/ole">
            <mc:AlternateContent xmlns:mc="http://schemas.openxmlformats.org/markup-compatibility/2006">
              <mc:Choice xmlns:v="urn:schemas-microsoft-com:vml" Requires="v">
                <p:oleObj spid="_x0000_s12290" name="Document" r:id="rId3" imgW="8132484" imgH="5587755" progId="Word.Document.8">
                  <p:embed/>
                </p:oleObj>
              </mc:Choice>
              <mc:Fallback>
                <p:oleObj name="Document" r:id="rId3" imgW="8132484" imgH="558775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
                        <a:ext cx="11887199" cy="693547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5385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524000" y="0"/>
            <a:ext cx="8839200" cy="6400800"/>
          </a:xfrm>
        </p:spPr>
        <p:txBody>
          <a:bodyPr/>
          <a:lstStyle/>
          <a:p>
            <a:r>
              <a:rPr lang="en-US" altLang="en-US" smtClean="0"/>
              <a:t> </a:t>
            </a:r>
            <a:r>
              <a:rPr lang="en-US" altLang="en-US" smtClean="0">
                <a:solidFill>
                  <a:srgbClr val="002060"/>
                </a:solidFill>
              </a:rPr>
              <a:t>The rate of warming over 1998–2012 (0.05°C  per decade) is smaller than the trend since 1951 (0.12°C  per decade). </a:t>
            </a:r>
          </a:p>
          <a:p>
            <a:r>
              <a:rPr lang="en-US" altLang="en-US" smtClean="0">
                <a:solidFill>
                  <a:srgbClr val="002060"/>
                </a:solidFill>
              </a:rPr>
              <a:t>Several independently analyzed data records of global and regional Land-Surface Air Temperature (LSAT) obtained from station observations are in broad agreement that LSAT has increased. </a:t>
            </a:r>
          </a:p>
          <a:p>
            <a:r>
              <a:rPr lang="en-US" altLang="en-US" smtClean="0">
                <a:solidFill>
                  <a:srgbClr val="002060"/>
                </a:solidFill>
              </a:rPr>
              <a:t>Sea Surface Temperatures (SSTs) have also increased. Inter-comparisons of new SST data obtained by different  methods,  have resulted in better understanding of uncertainties and biases in the records.</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D9FF3C1-32E4-40DE-836B-ADF8B4B41724}" type="slidenum">
              <a:rPr lang="en-US" altLang="en-US" sz="1400"/>
              <a:pPr eaLnBrk="1" hangingPunct="1">
                <a:spcBef>
                  <a:spcPct val="0"/>
                </a:spcBef>
                <a:buFontTx/>
                <a:buNone/>
              </a:pPr>
              <a:t>6</a:t>
            </a:fld>
            <a:endParaRPr lang="en-US" altLang="en-US" sz="1400"/>
          </a:p>
        </p:txBody>
      </p:sp>
    </p:spTree>
    <p:extLst>
      <p:ext uri="{BB962C8B-B14F-4D97-AF65-F5344CB8AC3E}">
        <p14:creationId xmlns:p14="http://schemas.microsoft.com/office/powerpoint/2010/main" val="2041285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extLst/>
          </p:nvPr>
        </p:nvGraphicFramePr>
        <p:xfrm>
          <a:off x="304800" y="202884"/>
          <a:ext cx="11719560" cy="7635875"/>
        </p:xfrm>
        <a:graphic>
          <a:graphicData uri="http://schemas.openxmlformats.org/presentationml/2006/ole">
            <mc:AlternateContent xmlns:mc="http://schemas.openxmlformats.org/markup-compatibility/2006">
              <mc:Choice xmlns:v="urn:schemas-microsoft-com:vml" Requires="v">
                <p:oleObj spid="_x0000_s13314" name="Document" r:id="rId3" imgW="7098266" imgH="6875466" progId="Word.Document.8">
                  <p:embed/>
                </p:oleObj>
              </mc:Choice>
              <mc:Fallback>
                <p:oleObj name="Document" r:id="rId3" imgW="7098266" imgH="687546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2884"/>
                        <a:ext cx="11719560" cy="76358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93395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extLst/>
          </p:nvPr>
        </p:nvGraphicFramePr>
        <p:xfrm>
          <a:off x="472440" y="135151"/>
          <a:ext cx="11719560" cy="7635875"/>
        </p:xfrm>
        <a:graphic>
          <a:graphicData uri="http://schemas.openxmlformats.org/presentationml/2006/ole">
            <mc:AlternateContent xmlns:mc="http://schemas.openxmlformats.org/markup-compatibility/2006">
              <mc:Choice xmlns:v="urn:schemas-microsoft-com:vml" Requires="v">
                <p:oleObj spid="_x0000_s14338" name="Document" r:id="rId3" imgW="7094580" imgH="6820259" progId="Word.Document.8">
                  <p:embed/>
                </p:oleObj>
              </mc:Choice>
              <mc:Fallback>
                <p:oleObj name="Document" r:id="rId3" imgW="7094580" imgH="6820259" progId="Word.Document.8">
                  <p:embed/>
                  <p:pic>
                    <p:nvPicPr>
                      <p:cNvPr id="0" name=""/>
                      <p:cNvPicPr>
                        <a:picLocks noChangeAspect="1" noChangeArrowheads="1"/>
                      </p:cNvPicPr>
                      <p:nvPr/>
                    </p:nvPicPr>
                    <p:blipFill>
                      <a:blip r:embed="rId4"/>
                      <a:srcRect/>
                      <a:stretch>
                        <a:fillRect/>
                      </a:stretch>
                    </p:blipFill>
                    <p:spPr bwMode="auto">
                      <a:xfrm>
                        <a:off x="472440" y="135151"/>
                        <a:ext cx="11719560" cy="76358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56086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6666" r="23438" b="21875"/>
          <a:stretch>
            <a:fillRect/>
          </a:stretch>
        </p:blipFill>
        <p:spPr bwMode="auto">
          <a:xfrm>
            <a:off x="1801814" y="304801"/>
            <a:ext cx="8408987"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170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extLst/>
          </p:nvPr>
        </p:nvGraphicFramePr>
        <p:xfrm>
          <a:off x="243840" y="227330"/>
          <a:ext cx="11811000" cy="7202488"/>
        </p:xfrm>
        <a:graphic>
          <a:graphicData uri="http://schemas.openxmlformats.org/presentationml/2006/ole">
            <mc:AlternateContent xmlns:mc="http://schemas.openxmlformats.org/markup-compatibility/2006">
              <mc:Choice xmlns:v="urn:schemas-microsoft-com:vml" Requires="v">
                <p:oleObj spid="_x0000_s15362" name="Document" r:id="rId3" imgW="8158430" imgH="7244771" progId="Word.Document.8">
                  <p:embed/>
                </p:oleObj>
              </mc:Choice>
              <mc:Fallback>
                <p:oleObj name="Document" r:id="rId3" imgW="8158430" imgH="724477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 y="227330"/>
                        <a:ext cx="11811000" cy="72024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72984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ubtitle 2"/>
          <p:cNvSpPr>
            <a:spLocks noGrp="1"/>
          </p:cNvSpPr>
          <p:nvPr>
            <p:ph type="subTitle" idx="1"/>
          </p:nvPr>
        </p:nvSpPr>
        <p:spPr>
          <a:xfrm>
            <a:off x="0" y="0"/>
            <a:ext cx="12009120" cy="6096000"/>
          </a:xfrm>
        </p:spPr>
        <p:txBody>
          <a:bodyPr>
            <a:noAutofit/>
          </a:bodyPr>
          <a:lstStyle/>
          <a:p>
            <a:pPr algn="l"/>
            <a:r>
              <a:rPr lang="en-US" altLang="en-US" sz="3600" dirty="0">
                <a:latin typeface="Times New Roman" panose="02020603050405020304" pitchFamily="18" charset="0"/>
                <a:cs typeface="Times New Roman" panose="02020603050405020304" pitchFamily="18" charset="0"/>
              </a:rPr>
              <a:t>The </a:t>
            </a:r>
            <a:r>
              <a:rPr lang="en-US" altLang="en-US" sz="3600" dirty="0" err="1">
                <a:latin typeface="Times New Roman" panose="02020603050405020304" pitchFamily="18" charset="0"/>
                <a:cs typeface="Times New Roman" panose="02020603050405020304" pitchFamily="18" charset="0"/>
              </a:rPr>
              <a:t>Angström</a:t>
            </a:r>
            <a:r>
              <a:rPr lang="en-US" altLang="en-US" sz="3600" dirty="0">
                <a:latin typeface="Times New Roman" panose="02020603050405020304" pitchFamily="18" charset="0"/>
                <a:cs typeface="Times New Roman" panose="02020603050405020304" pitchFamily="18" charset="0"/>
              </a:rPr>
              <a:t> exponent is inversely related to the average size of the particles in the aerosol: the smaller the particles, the larger the exponent. Thus, </a:t>
            </a:r>
            <a:r>
              <a:rPr lang="en-US" altLang="en-US" sz="3600" dirty="0" err="1">
                <a:latin typeface="Times New Roman" panose="02020603050405020304" pitchFamily="18" charset="0"/>
                <a:cs typeface="Times New Roman" panose="02020603050405020304" pitchFamily="18" charset="0"/>
              </a:rPr>
              <a:t>Angström</a:t>
            </a:r>
            <a:r>
              <a:rPr lang="en-US" altLang="en-US" sz="3600" dirty="0">
                <a:latin typeface="Times New Roman" panose="02020603050405020304" pitchFamily="18" charset="0"/>
                <a:cs typeface="Times New Roman" panose="02020603050405020304" pitchFamily="18" charset="0"/>
              </a:rPr>
              <a:t> exponent is a useful quantity to assess the particle size of atmospheric aerosols or clouds, and the wavelength dependence of the aerosol/cloud optical properties.  </a:t>
            </a:r>
          </a:p>
          <a:p>
            <a:pPr algn="l"/>
            <a:r>
              <a:rPr lang="en-US" altLang="en-US" sz="3600" dirty="0">
                <a:latin typeface="Times New Roman" panose="02020603050405020304" pitchFamily="18" charset="0"/>
                <a:cs typeface="Times New Roman" panose="02020603050405020304" pitchFamily="18" charset="0"/>
              </a:rPr>
              <a:t>This exponent is now routinely estimated by analyzing radiation measurements acquired on Earth Observation platforms, such as </a:t>
            </a:r>
            <a:r>
              <a:rPr lang="en-US" altLang="en-US" sz="3600" dirty="0" err="1">
                <a:solidFill>
                  <a:srgbClr val="002060"/>
                </a:solidFill>
                <a:latin typeface="Times New Roman" panose="02020603050405020304" pitchFamily="18" charset="0"/>
                <a:cs typeface="Times New Roman" panose="02020603050405020304" pitchFamily="18" charset="0"/>
                <a:hlinkClick r:id="rId2" action="ppaction://hlinkfile" tooltip="AErosol RObotic NETwork"/>
              </a:rPr>
              <a:t>AErosol</a:t>
            </a:r>
            <a:r>
              <a:rPr lang="en-US" altLang="en-US" sz="3600" dirty="0">
                <a:solidFill>
                  <a:srgbClr val="002060"/>
                </a:solidFill>
                <a:latin typeface="Times New Roman" panose="02020603050405020304" pitchFamily="18" charset="0"/>
                <a:cs typeface="Times New Roman" panose="02020603050405020304" pitchFamily="18" charset="0"/>
                <a:hlinkClick r:id="rId2" action="ppaction://hlinkfile" tooltip="AErosol RObotic NETwork"/>
              </a:rPr>
              <a:t> </a:t>
            </a:r>
            <a:r>
              <a:rPr lang="en-US" altLang="en-US" sz="3600" dirty="0" err="1">
                <a:solidFill>
                  <a:srgbClr val="002060"/>
                </a:solidFill>
                <a:latin typeface="Times New Roman" panose="02020603050405020304" pitchFamily="18" charset="0"/>
                <a:cs typeface="Times New Roman" panose="02020603050405020304" pitchFamily="18" charset="0"/>
                <a:hlinkClick r:id="rId2" action="ppaction://hlinkfile" tooltip="AErosol RObotic NETwork"/>
              </a:rPr>
              <a:t>RObotic</a:t>
            </a:r>
            <a:r>
              <a:rPr lang="en-US" altLang="en-US" sz="3600" dirty="0">
                <a:solidFill>
                  <a:srgbClr val="002060"/>
                </a:solidFill>
                <a:latin typeface="Times New Roman" panose="02020603050405020304" pitchFamily="18" charset="0"/>
                <a:cs typeface="Times New Roman" panose="02020603050405020304" pitchFamily="18" charset="0"/>
                <a:hlinkClick r:id="rId2" action="ppaction://hlinkfile" tooltip="AErosol RObotic NETwork"/>
              </a:rPr>
              <a:t> </a:t>
            </a:r>
            <a:r>
              <a:rPr lang="en-US" altLang="en-US" sz="3600" dirty="0" err="1">
                <a:solidFill>
                  <a:srgbClr val="002060"/>
                </a:solidFill>
                <a:latin typeface="Times New Roman" panose="02020603050405020304" pitchFamily="18" charset="0"/>
                <a:cs typeface="Times New Roman" panose="02020603050405020304" pitchFamily="18" charset="0"/>
                <a:hlinkClick r:id="rId2" action="ppaction://hlinkfile" tooltip="AErosol RObotic NETwork"/>
              </a:rPr>
              <a:t>NETwork</a:t>
            </a:r>
            <a:r>
              <a:rPr lang="en-US" altLang="en-US" sz="3600" dirty="0">
                <a:latin typeface="Times New Roman" panose="02020603050405020304" pitchFamily="18" charset="0"/>
                <a:cs typeface="Times New Roman" panose="02020603050405020304" pitchFamily="18" charset="0"/>
              </a:rPr>
              <a:t> (AERONET) and from MODIS.</a:t>
            </a:r>
            <a:r>
              <a:rPr lang="en-US" altLang="en-US" sz="3600" dirty="0"/>
              <a:t> </a:t>
            </a:r>
          </a:p>
          <a:p>
            <a:pPr algn="l"/>
            <a:r>
              <a:rPr lang="en-US" altLang="en-US" sz="3600" dirty="0">
                <a:latin typeface="Times New Roman" panose="02020603050405020304" pitchFamily="18" charset="0"/>
                <a:cs typeface="Times New Roman" panose="02020603050405020304" pitchFamily="18" charset="0"/>
              </a:rPr>
              <a:t>For the MODIS over land algorithm, the wavelengths 0.47 and 0.66 micron are used. For the ocean algorithm two Angstrom Exponents are computed, using: 0.55, 0.86 micron and 0.86, 2.13 micron.</a:t>
            </a:r>
          </a:p>
          <a:p>
            <a:pPr algn="l"/>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149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extLst/>
          </p:nvPr>
        </p:nvGraphicFramePr>
        <p:xfrm>
          <a:off x="121920" y="259080"/>
          <a:ext cx="11948160" cy="5410200"/>
        </p:xfrm>
        <a:graphic>
          <a:graphicData uri="http://schemas.openxmlformats.org/presentationml/2006/ole">
            <mc:AlternateContent xmlns:mc="http://schemas.openxmlformats.org/markup-compatibility/2006">
              <mc:Choice xmlns:v="urn:schemas-microsoft-com:vml" Requires="v">
                <p:oleObj spid="_x0000_s16386" name="Acrobat Document" r:id="rId3" imgW="5829103" imgH="7543564" progId="AcroExch.Document.7">
                  <p:embed/>
                </p:oleObj>
              </mc:Choice>
              <mc:Fallback>
                <p:oleObj name="Acrobat Document" r:id="rId3" imgW="5829103" imgH="754356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5037" t="7895" r="9827" b="1315"/>
                      <a:stretch>
                        <a:fillRect/>
                      </a:stretch>
                    </p:blipFill>
                    <p:spPr bwMode="auto">
                      <a:xfrm>
                        <a:off x="121920" y="259080"/>
                        <a:ext cx="11948160" cy="5410200"/>
                      </a:xfrm>
                      <a:prstGeom prst="rect">
                        <a:avLst/>
                      </a:prstGeom>
                      <a:noFill/>
                      <a:ln>
                        <a:noFill/>
                      </a:ln>
                      <a:effectLst/>
                      <a:extLst/>
                    </p:spPr>
                  </p:pic>
                </p:oleObj>
              </mc:Fallback>
            </mc:AlternateContent>
          </a:graphicData>
        </a:graphic>
      </p:graphicFrame>
      <p:sp>
        <p:nvSpPr>
          <p:cNvPr id="65539" name="Text Box 3"/>
          <p:cNvSpPr txBox="1">
            <a:spLocks noChangeArrowheads="1"/>
          </p:cNvSpPr>
          <p:nvPr/>
        </p:nvSpPr>
        <p:spPr bwMode="auto">
          <a:xfrm>
            <a:off x="1828800" y="566928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cs typeface="Arial" panose="020B0604020202020204" pitchFamily="34" charset="0"/>
              </a:rPr>
              <a:t>Angstrom exponent during dust outbreak in Africa. Large </a:t>
            </a:r>
            <a:r>
              <a:rPr lang="en-US" altLang="en-US" sz="2800" dirty="0" err="1">
                <a:cs typeface="Arial" panose="020B0604020202020204" pitchFamily="34" charset="0"/>
              </a:rPr>
              <a:t>dop</a:t>
            </a:r>
            <a:r>
              <a:rPr lang="en-US" altLang="en-US" sz="2800" dirty="0">
                <a:cs typeface="Arial" panose="020B0604020202020204" pitchFamily="34" charset="0"/>
              </a:rPr>
              <a:t> around Jan 30, 2000, start of </a:t>
            </a:r>
            <a:r>
              <a:rPr lang="en-US" altLang="en-US" sz="2800" dirty="0" smtClean="0">
                <a:cs typeface="Arial" panose="020B0604020202020204" pitchFamily="34" charset="0"/>
              </a:rPr>
              <a:t>outbreak </a:t>
            </a:r>
            <a:endParaRPr lang="en-US" altLang="en-US" sz="2800" dirty="0">
              <a:cs typeface="Arial" panose="020B0604020202020204" pitchFamily="34" charset="0"/>
            </a:endParaRPr>
          </a:p>
        </p:txBody>
      </p:sp>
    </p:spTree>
    <p:extLst>
      <p:ext uri="{BB962C8B-B14F-4D97-AF65-F5344CB8AC3E}">
        <p14:creationId xmlns:p14="http://schemas.microsoft.com/office/powerpoint/2010/main" val="1060393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0" y="0"/>
            <a:ext cx="8839200" cy="838200"/>
          </a:xfrm>
        </p:spPr>
        <p:txBody>
          <a:bodyPr>
            <a:normAutofit fontScale="90000"/>
          </a:bodyPr>
          <a:lstStyle/>
          <a:p>
            <a:pPr eaLnBrk="1" hangingPunct="1"/>
            <a:r>
              <a:rPr lang="en-US" altLang="en-US" sz="2400"/>
              <a:t>Ref. # 4, pp.20-21 (atmospheric aerosols</a:t>
            </a:r>
            <a:r>
              <a:rPr lang="en-US" altLang="en-US" sz="3600"/>
              <a:t>)</a:t>
            </a:r>
            <a:br>
              <a:rPr lang="en-US" altLang="en-US" sz="3600"/>
            </a:br>
            <a:r>
              <a:rPr lang="en-US" altLang="en-US" sz="2400">
                <a:solidFill>
                  <a:srgbClr val="CC0000"/>
                </a:solidFill>
              </a:rPr>
              <a:t>Relevant articles (not required reading)</a:t>
            </a:r>
          </a:p>
        </p:txBody>
      </p:sp>
      <p:sp>
        <p:nvSpPr>
          <p:cNvPr id="66563" name="Rectangle 3"/>
          <p:cNvSpPr>
            <a:spLocks noGrp="1" noChangeArrowheads="1"/>
          </p:cNvSpPr>
          <p:nvPr>
            <p:ph type="body" idx="1"/>
          </p:nvPr>
        </p:nvSpPr>
        <p:spPr>
          <a:xfrm>
            <a:off x="1524000" y="990600"/>
            <a:ext cx="9144000" cy="5867400"/>
          </a:xfrm>
        </p:spPr>
        <p:txBody>
          <a:bodyPr/>
          <a:lstStyle/>
          <a:p>
            <a:pPr eaLnBrk="1" hangingPunct="1"/>
            <a:r>
              <a:rPr lang="en-US" altLang="en-US" sz="1800"/>
              <a:t>Holben, B. N., D. Tanre, A.Smirnov, T. F. Eck, I.Slutsker, N. Abuhassan, W. W. Newcomb, J. Schafer, B. Chatenet, F. Lavenue, Y. J. Kaufman, J. Vande Castle, A. Setzer, B. Markham, D. Clark, R. Frouin, R. Halthore, A. Karnieli, N. T. O'Neill, C. Pietras, R. T. Pinker, K. Voss, and G. Zibordi, 2001: An emerging ground-based aerosol climatology: Aerosol Optical Depth from AERONET, </a:t>
            </a:r>
            <a:r>
              <a:rPr lang="en-US" altLang="en-US" sz="1800" i="1"/>
              <a:t>J. Geophys. Res.</a:t>
            </a:r>
            <a:r>
              <a:rPr lang="en-US" altLang="en-US" sz="1800"/>
              <a:t>, </a:t>
            </a:r>
            <a:r>
              <a:rPr lang="en-US" altLang="en-US" sz="1800" b="1"/>
              <a:t>106</a:t>
            </a:r>
            <a:r>
              <a:rPr lang="en-US" altLang="en-US" sz="1800"/>
              <a:t>, 12 067-12 097. </a:t>
            </a:r>
          </a:p>
          <a:p>
            <a:pPr eaLnBrk="1" hangingPunct="1"/>
            <a:r>
              <a:rPr lang="en-US" altLang="en-US" sz="2000"/>
              <a:t>Dubovik, O. and M. D. King, 2000: A flexible inversion algorithm for retrieval of aerosol optical properties from Sun and sky radiance measurements,"</a:t>
            </a:r>
            <a:r>
              <a:rPr lang="en-US" altLang="en-US" sz="2000" i="1"/>
              <a:t> J. Geophys. Res.</a:t>
            </a:r>
            <a:r>
              <a:rPr lang="en-US" altLang="en-US" sz="2000"/>
              <a:t>, </a:t>
            </a:r>
            <a:r>
              <a:rPr lang="en-US" altLang="en-US" sz="2000" b="1"/>
              <a:t>105</a:t>
            </a:r>
            <a:r>
              <a:rPr lang="en-US" altLang="en-US" sz="2000"/>
              <a:t>, 20 673-20 696. </a:t>
            </a:r>
          </a:p>
          <a:p>
            <a:pPr eaLnBrk="1" hangingPunct="1"/>
            <a:r>
              <a:rPr lang="en-US" altLang="en-US" sz="2000"/>
              <a:t>Dubovik, O., A. Smirnov, B. N. Holben, M. D. King, Y.J. Kaufman, T. F. Eck, and I. Slutsker, 2000: Accuracy assessments of aerosol optical properties retrieved from AERONET sun and sky-radiance measurements, </a:t>
            </a:r>
            <a:r>
              <a:rPr lang="en-US" altLang="en-US" sz="2000" i="1"/>
              <a:t>J. Geophys. Res</a:t>
            </a:r>
            <a:r>
              <a:rPr lang="en-US" altLang="en-US" sz="2000"/>
              <a:t>., </a:t>
            </a:r>
            <a:r>
              <a:rPr lang="en-US" altLang="en-US" sz="2000" b="1"/>
              <a:t>105</a:t>
            </a:r>
            <a:r>
              <a:rPr lang="en-US" altLang="en-US" sz="2000"/>
              <a:t>, 9791-9806. </a:t>
            </a:r>
          </a:p>
          <a:p>
            <a:pPr eaLnBrk="1" hangingPunct="1"/>
            <a:r>
              <a:rPr lang="en-US" altLang="en-US" sz="2000"/>
              <a:t>Eck, T. F., B. N. Holben, A. Sinyuk, R. T. Pinker, P. Goloub, H. Chen, B. Chatenet, Z. Li, R. P. Singh, S. N. Tripathi, J. S. Reid, D. M. Giles, O. Dubovik, N. T. O’Neill, A. mlSmirnov, P. Wang, and X. Xia, 2010. Climatological aspects of the optical properties of fine/coarse mode aerosol mixtures. Journal of Geophysical Research-Atmospheres, 115, Article Number: D19205. </a:t>
            </a:r>
          </a:p>
          <a:p>
            <a:pPr eaLnBrk="1" hangingPunct="1"/>
            <a:endParaRPr lang="en-US" altLang="en-US" sz="2000"/>
          </a:p>
        </p:txBody>
      </p:sp>
    </p:spTree>
    <p:extLst>
      <p:ext uri="{BB962C8B-B14F-4D97-AF65-F5344CB8AC3E}">
        <p14:creationId xmlns:p14="http://schemas.microsoft.com/office/powerpoint/2010/main" val="148483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0"/>
            <a:ext cx="8915400" cy="6858000"/>
          </a:xfrm>
        </p:spPr>
        <p:txBody>
          <a:bodyPr/>
          <a:lstStyle/>
          <a:p>
            <a:pPr algn="l"/>
            <a:r>
              <a:rPr lang="en-US" altLang="en-US" sz="2800" b="1">
                <a:solidFill>
                  <a:srgbClr val="C00000"/>
                </a:solidFill>
              </a:rPr>
              <a:t>Aerosol Optical Depth –</a:t>
            </a:r>
            <a:br>
              <a:rPr lang="en-US" altLang="en-US" sz="2800" b="1">
                <a:solidFill>
                  <a:srgbClr val="C00000"/>
                </a:solidFill>
              </a:rPr>
            </a:br>
            <a:r>
              <a:rPr lang="en-US" altLang="en-US" sz="2800" b="1">
                <a:solidFill>
                  <a:srgbClr val="C00000"/>
                </a:solidFill>
              </a:rPr>
              <a:t>the </a:t>
            </a:r>
            <a:r>
              <a:rPr lang="en-US" altLang="en-US" sz="3600" b="1">
                <a:solidFill>
                  <a:srgbClr val="C00000"/>
                </a:solidFill>
                <a:latin typeface="Times New Roman" panose="02020603050405020304" pitchFamily="18" charset="0"/>
                <a:cs typeface="Times New Roman" panose="02020603050405020304" pitchFamily="18" charset="0"/>
              </a:rPr>
              <a:t>Linke/Angstrom Formulation</a:t>
            </a:r>
            <a:r>
              <a:rPr lang="en-US" altLang="en-US" sz="3600">
                <a:latin typeface="Times New Roman" panose="02020603050405020304" pitchFamily="18" charset="0"/>
                <a:cs typeface="Times New Roman" panose="02020603050405020304" pitchFamily="18" charset="0"/>
              </a:rPr>
              <a:t/>
            </a:r>
            <a:br>
              <a:rPr lang="en-US" altLang="en-US" sz="3600">
                <a:latin typeface="Times New Roman" panose="02020603050405020304" pitchFamily="18" charset="0"/>
                <a:cs typeface="Times New Roman" panose="02020603050405020304" pitchFamily="18" charset="0"/>
              </a:rPr>
            </a:br>
            <a:r>
              <a:rPr lang="en-US" altLang="en-US" sz="3600">
                <a:solidFill>
                  <a:srgbClr val="002060"/>
                </a:solidFill>
                <a:latin typeface="Times New Roman" panose="02020603050405020304" pitchFamily="18" charset="0"/>
                <a:cs typeface="Times New Roman" panose="02020603050405020304" pitchFamily="18" charset="0"/>
              </a:rPr>
              <a:t>Observational methods to determine the dust loading of the atmosphere were developed during the 1920s by Linke and Ångstrom. In essence, the aerosol total optical depth, some times referred to as turbidity, is derived from spectrally dependent direct flux density observations on the ground. Wavelengths in the visible normally are employed where there is practically no water vapor absorption, and ozone absorption is at a minimum.  </a:t>
            </a:r>
          </a:p>
        </p:txBody>
      </p:sp>
    </p:spTree>
    <p:extLst>
      <p:ext uri="{BB962C8B-B14F-4D97-AF65-F5344CB8AC3E}">
        <p14:creationId xmlns:p14="http://schemas.microsoft.com/office/powerpoint/2010/main" val="2096744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0" y="0"/>
            <a:ext cx="9144000" cy="6477000"/>
          </a:xfrm>
        </p:spPr>
        <p:txBody>
          <a:bodyPr/>
          <a:lstStyle/>
          <a:p>
            <a:pPr algn="l"/>
            <a:r>
              <a:rPr lang="en-US" altLang="en-US" sz="3600" b="1">
                <a:solidFill>
                  <a:srgbClr val="C00000"/>
                </a:solidFill>
                <a:latin typeface="Times New Roman" panose="02020603050405020304" pitchFamily="18" charset="0"/>
                <a:cs typeface="Times New Roman" panose="02020603050405020304" pitchFamily="18" charset="0"/>
              </a:rPr>
              <a:t>Angström exponent</a:t>
            </a:r>
            <a:r>
              <a:rPr lang="en-US" altLang="en-US" sz="3600">
                <a:solidFill>
                  <a:srgbClr val="C00000"/>
                </a:solidFill>
                <a:latin typeface="Times New Roman" panose="02020603050405020304" pitchFamily="18" charset="0"/>
                <a:cs typeface="Times New Roman" panose="02020603050405020304" pitchFamily="18" charset="0"/>
              </a:rPr>
              <a:t> </a:t>
            </a:r>
            <a:br>
              <a:rPr lang="en-US" altLang="en-US" sz="3600">
                <a:solidFill>
                  <a:srgbClr val="C00000"/>
                </a:solidFill>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Is the name of the exponent in the formula that is usually used to describe the dependency of the aerosol optical thickness, or aerosol extinction coefficient on wavelength.</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Depending on particle size distribution, the spectral dependence of the aerosol optical thickness is given approximately by:</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
            </a:r>
            <a:br>
              <a:rPr lang="en-US" altLang="en-US" sz="3200">
                <a:latin typeface="Times New Roman" panose="02020603050405020304" pitchFamily="18" charset="0"/>
                <a:cs typeface="Times New Roman" panose="02020603050405020304" pitchFamily="18" charset="0"/>
              </a:rPr>
            </a:br>
            <a:endParaRPr lang="en-US" altLang="en-US" sz="3200"/>
          </a:p>
        </p:txBody>
      </p:sp>
      <p:pic>
        <p:nvPicPr>
          <p:cNvPr id="60419" name="Picture 2" descr="\frac{\tau_\lambda}{\tau_{\lambda_0}}=\left (\frac{\lambda}{\lambda_0}\right )^{-\alp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14" y="4953000"/>
            <a:ext cx="26812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438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1524000" y="274638"/>
            <a:ext cx="9144000" cy="5897562"/>
          </a:xfrm>
        </p:spPr>
        <p:txBody>
          <a:bodyPr/>
          <a:lstStyle/>
          <a:p>
            <a:pPr algn="l"/>
            <a:r>
              <a:rPr lang="en-US" altLang="en-US" sz="4000">
                <a:latin typeface="Times New Roman" panose="02020603050405020304" pitchFamily="18" charset="0"/>
                <a:cs typeface="Times New Roman" panose="02020603050405020304" pitchFamily="18" charset="0"/>
              </a:rPr>
              <a:t>where τ</a:t>
            </a:r>
            <a:r>
              <a:rPr lang="en-US" altLang="en-US" sz="4000" baseline="-25000">
                <a:latin typeface="Times New Roman" panose="02020603050405020304" pitchFamily="18" charset="0"/>
                <a:cs typeface="Times New Roman" panose="02020603050405020304" pitchFamily="18" charset="0"/>
              </a:rPr>
              <a:t>λ</a:t>
            </a:r>
            <a:r>
              <a:rPr lang="en-US" altLang="en-US" sz="4000">
                <a:latin typeface="Times New Roman" panose="02020603050405020304" pitchFamily="18" charset="0"/>
                <a:cs typeface="Times New Roman" panose="02020603050405020304" pitchFamily="18" charset="0"/>
              </a:rPr>
              <a:t> is the optical thickness at wavelength λ, and τ</a:t>
            </a:r>
            <a:r>
              <a:rPr lang="en-US" altLang="en-US" sz="4000" baseline="-25000">
                <a:latin typeface="Times New Roman" panose="02020603050405020304" pitchFamily="18" charset="0"/>
                <a:cs typeface="Times New Roman" panose="02020603050405020304" pitchFamily="18" charset="0"/>
              </a:rPr>
              <a:t>λ0</a:t>
            </a:r>
            <a:r>
              <a:rPr lang="en-US" altLang="en-US" sz="4000">
                <a:latin typeface="Times New Roman" panose="02020603050405020304" pitchFamily="18" charset="0"/>
                <a:cs typeface="Times New Roman" panose="02020603050405020304" pitchFamily="18" charset="0"/>
              </a:rPr>
              <a:t> is the optical thickness at the reference wavelength λ</a:t>
            </a:r>
            <a:r>
              <a:rPr lang="en-US" altLang="en-US" sz="4000" baseline="-25000">
                <a:latin typeface="Times New Roman" panose="02020603050405020304" pitchFamily="18" charset="0"/>
                <a:cs typeface="Times New Roman" panose="02020603050405020304" pitchFamily="18" charset="0"/>
              </a:rPr>
              <a:t>0</a:t>
            </a:r>
            <a:r>
              <a:rPr lang="en-US" altLang="en-US" sz="4000">
                <a:latin typeface="Times New Roman" panose="02020603050405020304" pitchFamily="18" charset="0"/>
                <a:cs typeface="Times New Roman" panose="02020603050405020304" pitchFamily="18" charset="0"/>
              </a:rPr>
              <a:t>. </a:t>
            </a:r>
            <a:br>
              <a:rPr lang="en-US" altLang="en-US" sz="4000">
                <a:latin typeface="Times New Roman" panose="02020603050405020304" pitchFamily="18" charset="0"/>
                <a:cs typeface="Times New Roman" panose="02020603050405020304" pitchFamily="18" charset="0"/>
              </a:rPr>
            </a:br>
            <a:r>
              <a:rPr lang="en-US" altLang="en-US" sz="4000">
                <a:latin typeface="Times New Roman" panose="02020603050405020304" pitchFamily="18" charset="0"/>
                <a:cs typeface="Times New Roman" panose="02020603050405020304" pitchFamily="18" charset="0"/>
              </a:rPr>
              <a:t/>
            </a:r>
            <a:br>
              <a:rPr lang="en-US" altLang="en-US" sz="4000">
                <a:latin typeface="Times New Roman" panose="02020603050405020304" pitchFamily="18" charset="0"/>
                <a:cs typeface="Times New Roman" panose="02020603050405020304" pitchFamily="18" charset="0"/>
              </a:rPr>
            </a:br>
            <a:r>
              <a:rPr lang="en-US" altLang="en-US" sz="4000">
                <a:latin typeface="Times New Roman" panose="02020603050405020304" pitchFamily="18" charset="0"/>
                <a:cs typeface="Times New Roman" panose="02020603050405020304" pitchFamily="18" charset="0"/>
              </a:rPr>
              <a:t>In principle, if the optical thickness at one wavelength and the Angström exponent are known, the optical thickness can be computed at a different wavelength</a:t>
            </a:r>
            <a:r>
              <a:rPr lang="en-US" altLang="en-US" sz="3200">
                <a:latin typeface="Times New Roman" panose="02020603050405020304" pitchFamily="18" charset="0"/>
                <a:cs typeface="Times New Roman" panose="02020603050405020304" pitchFamily="18" charset="0"/>
              </a:rPr>
              <a:t>.</a:t>
            </a:r>
            <a:endParaRPr lang="en-US" altLang="en-US" sz="3200"/>
          </a:p>
        </p:txBody>
      </p:sp>
    </p:spTree>
    <p:extLst>
      <p:ext uri="{BB962C8B-B14F-4D97-AF65-F5344CB8AC3E}">
        <p14:creationId xmlns:p14="http://schemas.microsoft.com/office/powerpoint/2010/main" val="61365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524000" y="0"/>
            <a:ext cx="9144000" cy="7239000"/>
          </a:xfrm>
        </p:spPr>
        <p:txBody>
          <a:bodyPr/>
          <a:lstStyle/>
          <a:p>
            <a:pPr marL="0" indent="0">
              <a:buNone/>
              <a:defRPr/>
            </a:pPr>
            <a:r>
              <a:rPr lang="en-US" altLang="en-US" dirty="0" smtClean="0">
                <a:solidFill>
                  <a:srgbClr val="C00000"/>
                </a:solidFill>
              </a:rPr>
              <a:t>Warming of the planet (IPCC 2013) </a:t>
            </a:r>
            <a:r>
              <a:rPr lang="en-US" altLang="en-US" i="1" dirty="0">
                <a:solidFill>
                  <a:srgbClr val="C00000"/>
                </a:solidFill>
              </a:rPr>
              <a:t>- Extremes</a:t>
            </a:r>
          </a:p>
          <a:p>
            <a:pPr>
              <a:defRPr/>
            </a:pPr>
            <a:r>
              <a:rPr lang="en-US" dirty="0">
                <a:solidFill>
                  <a:srgbClr val="002060"/>
                </a:solidFill>
              </a:rPr>
              <a:t>It is very likely that the numbers of cold days and nights have decreased and the numbers of </a:t>
            </a:r>
            <a:r>
              <a:rPr lang="en-US" dirty="0" smtClean="0">
                <a:solidFill>
                  <a:srgbClr val="002060"/>
                </a:solidFill>
              </a:rPr>
              <a:t>warm days </a:t>
            </a:r>
            <a:r>
              <a:rPr lang="en-US" dirty="0">
                <a:solidFill>
                  <a:srgbClr val="002060"/>
                </a:solidFill>
              </a:rPr>
              <a:t>and nights have increased globally since about 1950. </a:t>
            </a:r>
            <a:endParaRPr lang="en-US" dirty="0" smtClean="0">
              <a:solidFill>
                <a:srgbClr val="002060"/>
              </a:solidFill>
            </a:endParaRPr>
          </a:p>
          <a:p>
            <a:pPr>
              <a:defRPr/>
            </a:pPr>
            <a:r>
              <a:rPr lang="en-US" dirty="0" smtClean="0">
                <a:solidFill>
                  <a:srgbClr val="002060"/>
                </a:solidFill>
              </a:rPr>
              <a:t>There </a:t>
            </a:r>
            <a:r>
              <a:rPr lang="en-US" dirty="0">
                <a:solidFill>
                  <a:srgbClr val="002060"/>
                </a:solidFill>
              </a:rPr>
              <a:t>is only medium confidence that </a:t>
            </a:r>
            <a:r>
              <a:rPr lang="en-US" dirty="0" smtClean="0">
                <a:solidFill>
                  <a:srgbClr val="002060"/>
                </a:solidFill>
              </a:rPr>
              <a:t>the length </a:t>
            </a:r>
            <a:r>
              <a:rPr lang="en-US" dirty="0">
                <a:solidFill>
                  <a:srgbClr val="002060"/>
                </a:solidFill>
              </a:rPr>
              <a:t>and frequency of warm spells, including heat waves, has increased since the middle of the </a:t>
            </a:r>
            <a:r>
              <a:rPr lang="en-US" dirty="0" smtClean="0">
                <a:solidFill>
                  <a:srgbClr val="002060"/>
                </a:solidFill>
              </a:rPr>
              <a:t>20</a:t>
            </a:r>
            <a:r>
              <a:rPr lang="en-US" baseline="30000" dirty="0" smtClean="0">
                <a:solidFill>
                  <a:srgbClr val="002060"/>
                </a:solidFill>
              </a:rPr>
              <a:t>th</a:t>
            </a:r>
            <a:r>
              <a:rPr lang="en-US" dirty="0" smtClean="0">
                <a:solidFill>
                  <a:srgbClr val="002060"/>
                </a:solidFill>
              </a:rPr>
              <a:t> century </a:t>
            </a:r>
            <a:r>
              <a:rPr lang="en-US" dirty="0">
                <a:solidFill>
                  <a:srgbClr val="002060"/>
                </a:solidFill>
              </a:rPr>
              <a:t>mostly due to lack of data or studies in Africa and South America. </a:t>
            </a:r>
            <a:endParaRPr lang="en-US" dirty="0" smtClean="0">
              <a:solidFill>
                <a:srgbClr val="002060"/>
              </a:solidFill>
            </a:endParaRPr>
          </a:p>
          <a:p>
            <a:pPr>
              <a:defRPr/>
            </a:pPr>
            <a:r>
              <a:rPr lang="en-US" dirty="0" smtClean="0">
                <a:solidFill>
                  <a:srgbClr val="002060"/>
                </a:solidFill>
              </a:rPr>
              <a:t>However</a:t>
            </a:r>
            <a:r>
              <a:rPr lang="en-US" dirty="0">
                <a:solidFill>
                  <a:srgbClr val="002060"/>
                </a:solidFill>
              </a:rPr>
              <a:t>, it is likely </a:t>
            </a:r>
            <a:r>
              <a:rPr lang="en-US" dirty="0" smtClean="0">
                <a:solidFill>
                  <a:srgbClr val="002060"/>
                </a:solidFill>
              </a:rPr>
              <a:t>that Heat wave </a:t>
            </a:r>
            <a:r>
              <a:rPr lang="en-US" dirty="0">
                <a:solidFill>
                  <a:srgbClr val="002060"/>
                </a:solidFill>
              </a:rPr>
              <a:t>frequency has increased during this period in large parts of Europe, Asia and Australia. </a:t>
            </a:r>
            <a:endParaRPr lang="en-US" altLang="en-US" dirty="0" smtClean="0">
              <a:solidFill>
                <a:srgbClr val="002060"/>
              </a:solidFill>
            </a:endParaRPr>
          </a:p>
        </p:txBody>
      </p:sp>
      <p:sp>
        <p:nvSpPr>
          <p:cNvPr id="276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959D4A8-3D63-4BBD-A64B-B49F8706865F}" type="slidenum">
              <a:rPr lang="en-US" altLang="en-US" sz="1400"/>
              <a:pPr eaLnBrk="1" hangingPunct="1">
                <a:spcBef>
                  <a:spcPct val="0"/>
                </a:spcBef>
                <a:buFontTx/>
                <a:buNone/>
              </a:pPr>
              <a:t>7</a:t>
            </a:fld>
            <a:endParaRPr lang="en-US" altLang="en-US" sz="1400"/>
          </a:p>
        </p:txBody>
      </p:sp>
    </p:spTree>
    <p:custDataLst>
      <p:tags r:id="rId1"/>
    </p:custDataLst>
    <p:extLst>
      <p:ext uri="{BB962C8B-B14F-4D97-AF65-F5344CB8AC3E}">
        <p14:creationId xmlns:p14="http://schemas.microsoft.com/office/powerpoint/2010/main" val="31876585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828800" y="274638"/>
            <a:ext cx="8382000" cy="6202362"/>
          </a:xfrm>
        </p:spPr>
        <p:txBody>
          <a:bodyPr/>
          <a:lstStyle/>
          <a:p>
            <a:pPr algn="l"/>
            <a:r>
              <a:rPr lang="en-US" altLang="en-US" sz="4000">
                <a:solidFill>
                  <a:srgbClr val="002060"/>
                </a:solidFill>
                <a:latin typeface="Times New Roman" panose="02020603050405020304" pitchFamily="18" charset="0"/>
                <a:cs typeface="Times New Roman" panose="02020603050405020304" pitchFamily="18" charset="0"/>
              </a:rPr>
              <a:t>In practice, measurements are made of the optical thickness of an aerosol layer at two different wavelengths, and the Angström exponent is estimated from these measurements using this formula. The aerosol optical thickness can then be derived at all other wavelengths, within the range of validity of this formula.</a:t>
            </a:r>
          </a:p>
        </p:txBody>
      </p:sp>
    </p:spTree>
    <p:extLst>
      <p:ext uri="{BB962C8B-B14F-4D97-AF65-F5344CB8AC3E}">
        <p14:creationId xmlns:p14="http://schemas.microsoft.com/office/powerpoint/2010/main" val="2497344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52600" y="274638"/>
            <a:ext cx="8686800" cy="4144962"/>
          </a:xfrm>
        </p:spPr>
        <p:txBody>
          <a:bodyPr>
            <a:normAutofit fontScale="90000"/>
          </a:bodyPr>
          <a:lstStyle/>
          <a:p>
            <a:pPr algn="l"/>
            <a:r>
              <a:rPr lang="en-US" altLang="en-US" sz="3600"/>
              <a:t/>
            </a:r>
            <a:br>
              <a:rPr lang="en-US" altLang="en-US" sz="3600"/>
            </a:br>
            <a:r>
              <a:rPr lang="en-US" altLang="en-US" sz="3600"/>
              <a:t/>
            </a:r>
            <a:br>
              <a:rPr lang="en-US" altLang="en-US" sz="3600"/>
            </a:br>
            <a:r>
              <a:rPr lang="en-US" altLang="en-US" sz="3600"/>
              <a:t/>
            </a:r>
            <a:br>
              <a:rPr lang="en-US" altLang="en-US" sz="3600"/>
            </a:br>
            <a:r>
              <a:rPr lang="en-US" altLang="en-US" smtClean="0">
                <a:latin typeface="Times New Roman" panose="02020603050405020304" pitchFamily="18" charset="0"/>
                <a:cs typeface="Times New Roman" panose="02020603050405020304" pitchFamily="18" charset="0"/>
              </a:rPr>
              <a:t>For measurements of optical thickness τ</a:t>
            </a:r>
            <a:r>
              <a:rPr lang="en-US" altLang="en-US" baseline="-25000" smtClean="0">
                <a:latin typeface="Times New Roman" panose="02020603050405020304" pitchFamily="18" charset="0"/>
                <a:cs typeface="Times New Roman" panose="02020603050405020304" pitchFamily="18" charset="0"/>
              </a:rPr>
              <a:t>λ1 and </a:t>
            </a:r>
            <a:r>
              <a:rPr lang="en-US" altLang="en-US" smtClean="0">
                <a:latin typeface="Times New Roman" panose="02020603050405020304" pitchFamily="18" charset="0"/>
                <a:cs typeface="Times New Roman" panose="02020603050405020304" pitchFamily="18" charset="0"/>
              </a:rPr>
              <a:t>τ</a:t>
            </a:r>
            <a:r>
              <a:rPr lang="en-US" altLang="en-US" baseline="-25000" smtClean="0">
                <a:latin typeface="Times New Roman" panose="02020603050405020304" pitchFamily="18" charset="0"/>
                <a:cs typeface="Times New Roman" panose="02020603050405020304" pitchFamily="18" charset="0"/>
              </a:rPr>
              <a:t>λ2</a:t>
            </a:r>
            <a:r>
              <a:rPr lang="en-US" altLang="en-US" smtClean="0">
                <a:latin typeface="Times New Roman" panose="02020603050405020304" pitchFamily="18" charset="0"/>
                <a:cs typeface="Times New Roman" panose="02020603050405020304" pitchFamily="18" charset="0"/>
              </a:rPr>
              <a:t> and taken at two different wavelengths λ</a:t>
            </a:r>
            <a:r>
              <a:rPr lang="en-US" altLang="en-US" baseline="-25000" smtClean="0">
                <a:latin typeface="Times New Roman" panose="02020603050405020304" pitchFamily="18" charset="0"/>
                <a:cs typeface="Times New Roman" panose="02020603050405020304" pitchFamily="18" charset="0"/>
              </a:rPr>
              <a:t>1</a:t>
            </a:r>
            <a:r>
              <a:rPr lang="en-US" altLang="en-US" smtClean="0">
                <a:latin typeface="Times New Roman" panose="02020603050405020304" pitchFamily="18" charset="0"/>
                <a:cs typeface="Times New Roman" panose="02020603050405020304" pitchFamily="18" charset="0"/>
              </a:rPr>
              <a:t>, and λ</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respectively, the Angström exponent is given by</a:t>
            </a:r>
            <a:br>
              <a:rPr lang="en-US" altLang="en-US" smtClean="0">
                <a:latin typeface="Times New Roman" panose="02020603050405020304" pitchFamily="18" charset="0"/>
                <a:cs typeface="Times New Roman" panose="02020603050405020304" pitchFamily="18" charset="0"/>
              </a:rPr>
            </a:br>
            <a:r>
              <a:rPr lang="en-US" altLang="en-US" sz="3600"/>
              <a:t/>
            </a:r>
            <a:br>
              <a:rPr lang="en-US" altLang="en-US" sz="3600"/>
            </a:br>
            <a:endParaRPr lang="en-US" altLang="en-US" sz="3600"/>
          </a:p>
        </p:txBody>
      </p:sp>
      <p:pic>
        <p:nvPicPr>
          <p:cNvPr id="63491" name="Picture 2" descr="\alpha = - \frac{\log \frac{\tau_{\lambda_1}}{\tau_{\lambda_2}}}{\log \frac{\lambda_1}{\lambd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4800600"/>
            <a:ext cx="4057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326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19531" t="16667" r="17188" b="20833"/>
          <a:stretch>
            <a:fillRect/>
          </a:stretch>
        </p:blipFill>
        <p:spPr bwMode="auto">
          <a:xfrm>
            <a:off x="1438326" y="121920"/>
            <a:ext cx="9107754" cy="674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566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4223" t="10837" r="9433" b="21239"/>
          <a:stretch/>
        </p:blipFill>
        <p:spPr bwMode="auto">
          <a:xfrm>
            <a:off x="1175657" y="179612"/>
            <a:ext cx="8866414" cy="656408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958655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2BB86D8-F65E-43A6-874C-94886D7EA082}" type="slidenum">
              <a:rPr lang="en-US" altLang="en-US" sz="1400"/>
              <a:pPr eaLnBrk="1" hangingPunct="1">
                <a:spcBef>
                  <a:spcPct val="0"/>
                </a:spcBef>
                <a:buFontTx/>
                <a:buNone/>
              </a:pPr>
              <a:t>8</a:t>
            </a:fld>
            <a:endParaRPr lang="en-US" altLang="en-US" sz="1400"/>
          </a:p>
        </p:txBody>
      </p:sp>
      <p:sp>
        <p:nvSpPr>
          <p:cNvPr id="28675" name="Rectangle 4"/>
          <p:cNvSpPr>
            <a:spLocks noChangeArrowheads="1"/>
          </p:cNvSpPr>
          <p:nvPr/>
        </p:nvSpPr>
        <p:spPr bwMode="auto">
          <a:xfrm>
            <a:off x="1531938" y="-19050"/>
            <a:ext cx="86868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eaLnBrk="1" hangingPunct="1">
              <a:spcBef>
                <a:spcPct val="0"/>
              </a:spcBef>
              <a:buNone/>
              <a:defRPr/>
            </a:pPr>
            <a:r>
              <a:rPr lang="en-US" altLang="en-US" sz="2800" dirty="0">
                <a:solidFill>
                  <a:srgbClr val="C00000"/>
                </a:solidFill>
              </a:rPr>
              <a:t>Warming of the planet (IPCC 2013) </a:t>
            </a:r>
            <a:r>
              <a:rPr lang="en-US" altLang="en-US" sz="2400" i="1" dirty="0">
                <a:solidFill>
                  <a:srgbClr val="C00000"/>
                </a:solidFill>
              </a:rPr>
              <a:t>- Precipitation</a:t>
            </a:r>
          </a:p>
          <a:p>
            <a:pPr eaLnBrk="1" hangingPunct="1">
              <a:spcBef>
                <a:spcPct val="0"/>
              </a:spcBef>
              <a:defRPr/>
            </a:pPr>
            <a:endParaRPr lang="en-US" altLang="en-US" sz="2800" dirty="0">
              <a:solidFill>
                <a:srgbClr val="002060"/>
              </a:solidFill>
            </a:endParaRPr>
          </a:p>
          <a:p>
            <a:pPr eaLnBrk="1" hangingPunct="1">
              <a:spcBef>
                <a:spcPct val="0"/>
              </a:spcBef>
              <a:defRPr/>
            </a:pPr>
            <a:r>
              <a:rPr lang="en-US" altLang="en-US" sz="2800" dirty="0">
                <a:solidFill>
                  <a:srgbClr val="002060"/>
                </a:solidFill>
              </a:rPr>
              <a:t>It is likely that since about 1950 the number of heavy precipitation events over land has increased in more regions than it has decreased. Regional trends vary but confidence is highest for central North America with very likely trends towards heavier precipitation events. </a:t>
            </a:r>
          </a:p>
          <a:p>
            <a:pPr eaLnBrk="1" hangingPunct="1">
              <a:spcBef>
                <a:spcPct val="0"/>
              </a:spcBef>
              <a:defRPr/>
            </a:pPr>
            <a:r>
              <a:rPr lang="en-US" altLang="en-US" sz="2800" dirty="0">
                <a:solidFill>
                  <a:srgbClr val="002060"/>
                </a:solidFill>
              </a:rPr>
              <a:t>Confidence is low for a global-scale observed trend in drought or dryness (lack of rainfall) since the middle of the 20th century, due to lack of direct observations, methodological uncertainties and geographical inconsistencies in the trends.</a:t>
            </a:r>
          </a:p>
          <a:p>
            <a:pPr eaLnBrk="1" hangingPunct="1">
              <a:spcBef>
                <a:spcPct val="0"/>
              </a:spcBef>
              <a:defRPr/>
            </a:pPr>
            <a:r>
              <a:rPr lang="en-US" altLang="en-US" sz="2800" dirty="0">
                <a:solidFill>
                  <a:srgbClr val="002060"/>
                </a:solidFill>
              </a:rPr>
              <a:t> Based on updated studies, AR4 conclusions regarding global increasing trends in drought since the 1970s were probably overstated. However, this masks important regional changes.</a:t>
            </a:r>
          </a:p>
        </p:txBody>
      </p:sp>
    </p:spTree>
    <p:extLst>
      <p:ext uri="{BB962C8B-B14F-4D97-AF65-F5344CB8AC3E}">
        <p14:creationId xmlns:p14="http://schemas.microsoft.com/office/powerpoint/2010/main" val="12195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98A3ADF-FF32-4DDB-9A65-FBC12417A276}" type="slidenum">
              <a:rPr lang="en-US" altLang="en-US" sz="1400"/>
              <a:pPr eaLnBrk="1" hangingPunct="1">
                <a:spcBef>
                  <a:spcPct val="0"/>
                </a:spcBef>
                <a:buFontTx/>
                <a:buNone/>
              </a:pPr>
              <a:t>9</a:t>
            </a:fld>
            <a:endParaRPr lang="en-US" altLang="en-US" sz="1400"/>
          </a:p>
        </p:txBody>
      </p:sp>
      <p:sp>
        <p:nvSpPr>
          <p:cNvPr id="29699" name="Rectangle 2"/>
          <p:cNvSpPr>
            <a:spLocks noChangeArrowheads="1"/>
          </p:cNvSpPr>
          <p:nvPr/>
        </p:nvSpPr>
        <p:spPr bwMode="auto">
          <a:xfrm>
            <a:off x="1676400" y="0"/>
            <a:ext cx="86868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eaLnBrk="1" hangingPunct="1">
              <a:spcBef>
                <a:spcPct val="0"/>
              </a:spcBef>
              <a:buNone/>
              <a:defRPr/>
            </a:pPr>
            <a:r>
              <a:rPr lang="en-US" altLang="en-US" sz="2800" dirty="0">
                <a:solidFill>
                  <a:srgbClr val="C00000"/>
                </a:solidFill>
              </a:rPr>
              <a:t>Warming of the planet (IPCC 2013) </a:t>
            </a:r>
            <a:r>
              <a:rPr lang="en-US" altLang="en-US" sz="2400" i="1" dirty="0">
                <a:solidFill>
                  <a:srgbClr val="C00000"/>
                </a:solidFill>
              </a:rPr>
              <a:t>– Tropical cyclones</a:t>
            </a:r>
          </a:p>
          <a:p>
            <a:pPr eaLnBrk="1" hangingPunct="1">
              <a:spcBef>
                <a:spcPct val="0"/>
              </a:spcBef>
              <a:defRPr/>
            </a:pPr>
            <a:r>
              <a:rPr lang="en-US" altLang="en-US" sz="2800" i="1" dirty="0">
                <a:solidFill>
                  <a:srgbClr val="002060"/>
                </a:solidFill>
              </a:rPr>
              <a:t>Confidence </a:t>
            </a:r>
            <a:r>
              <a:rPr lang="en-US" altLang="en-US" sz="2800" dirty="0">
                <a:solidFill>
                  <a:srgbClr val="002060"/>
                </a:solidFill>
              </a:rPr>
              <a:t>remains </a:t>
            </a:r>
            <a:r>
              <a:rPr lang="en-US" altLang="en-US" sz="2800" i="1" dirty="0">
                <a:solidFill>
                  <a:srgbClr val="002060"/>
                </a:solidFill>
              </a:rPr>
              <a:t>low </a:t>
            </a:r>
            <a:r>
              <a:rPr lang="en-US" altLang="en-US" sz="2800" dirty="0">
                <a:solidFill>
                  <a:srgbClr val="002060"/>
                </a:solidFill>
              </a:rPr>
              <a:t>for long-term (centennial) changes in tropical cyclone activity, after</a:t>
            </a:r>
          </a:p>
          <a:p>
            <a:pPr eaLnBrk="1" hangingPunct="1">
              <a:spcBef>
                <a:spcPct val="0"/>
              </a:spcBef>
              <a:defRPr/>
            </a:pPr>
            <a:r>
              <a:rPr lang="en-US" altLang="en-US" sz="2800" dirty="0">
                <a:solidFill>
                  <a:srgbClr val="002060"/>
                </a:solidFill>
              </a:rPr>
              <a:t>accounting for past changes in observing capabilities. However, it is </a:t>
            </a:r>
            <a:r>
              <a:rPr lang="en-US" altLang="en-US" sz="2800" i="1" dirty="0">
                <a:solidFill>
                  <a:srgbClr val="002060"/>
                </a:solidFill>
              </a:rPr>
              <a:t>virtually certain </a:t>
            </a:r>
            <a:r>
              <a:rPr lang="en-US" altLang="en-US" sz="2800" dirty="0">
                <a:solidFill>
                  <a:srgbClr val="002060"/>
                </a:solidFill>
              </a:rPr>
              <a:t>that the frequency and intensity of the strongest tropical cyclones in the North Atlantic has increased since the 1970s. </a:t>
            </a:r>
          </a:p>
          <a:p>
            <a:pPr eaLnBrk="1" hangingPunct="1">
              <a:spcBef>
                <a:spcPct val="0"/>
              </a:spcBef>
              <a:defRPr/>
            </a:pPr>
            <a:r>
              <a:rPr lang="en-US" altLang="en-US" sz="2800" i="1" dirty="0">
                <a:solidFill>
                  <a:srgbClr val="002060"/>
                </a:solidFill>
              </a:rPr>
              <a:t>Confidence </a:t>
            </a:r>
            <a:r>
              <a:rPr lang="en-US" altLang="en-US" sz="2800" dirty="0">
                <a:solidFill>
                  <a:srgbClr val="002060"/>
                </a:solidFill>
              </a:rPr>
              <a:t>in large scale trends in storminess or storminess proxies over the last century is </a:t>
            </a:r>
            <a:r>
              <a:rPr lang="en-US" altLang="en-US" sz="2800" i="1" dirty="0">
                <a:solidFill>
                  <a:srgbClr val="002060"/>
                </a:solidFill>
              </a:rPr>
              <a:t>low </a:t>
            </a:r>
            <a:r>
              <a:rPr lang="en-US" altLang="en-US" sz="2800" dirty="0">
                <a:solidFill>
                  <a:srgbClr val="002060"/>
                </a:solidFill>
              </a:rPr>
              <a:t>due to inconsistencies between studies or lack of long-term data in some parts of the world (particularly in the Southern Hemisphere). </a:t>
            </a:r>
          </a:p>
          <a:p>
            <a:pPr eaLnBrk="1" hangingPunct="1">
              <a:spcBef>
                <a:spcPct val="0"/>
              </a:spcBef>
              <a:defRPr/>
            </a:pPr>
            <a:r>
              <a:rPr lang="en-US" altLang="en-US" sz="2800" dirty="0">
                <a:solidFill>
                  <a:srgbClr val="002060"/>
                </a:solidFill>
              </a:rPr>
              <a:t>Because of insufficient  data </a:t>
            </a:r>
            <a:r>
              <a:rPr lang="en-US" altLang="en-US" sz="2800" i="1" dirty="0">
                <a:solidFill>
                  <a:srgbClr val="002060"/>
                </a:solidFill>
              </a:rPr>
              <a:t>confidence </a:t>
            </a:r>
            <a:r>
              <a:rPr lang="en-US" altLang="en-US" sz="2800" dirty="0">
                <a:solidFill>
                  <a:srgbClr val="002060"/>
                </a:solidFill>
              </a:rPr>
              <a:t>is also </a:t>
            </a:r>
            <a:r>
              <a:rPr lang="en-US" altLang="en-US" sz="2800" i="1" dirty="0">
                <a:solidFill>
                  <a:srgbClr val="002060"/>
                </a:solidFill>
              </a:rPr>
              <a:t>low </a:t>
            </a:r>
            <a:r>
              <a:rPr lang="en-US" altLang="en-US" sz="2800" dirty="0">
                <a:solidFill>
                  <a:srgbClr val="002060"/>
                </a:solidFill>
              </a:rPr>
              <a:t>for trends in small-scale severe weather events such as hail or thunderstorms. </a:t>
            </a:r>
            <a:r>
              <a:rPr lang="en-US" altLang="en-US" sz="2800" dirty="0"/>
              <a:t> </a:t>
            </a:r>
          </a:p>
        </p:txBody>
      </p:sp>
    </p:spTree>
    <p:extLst>
      <p:ext uri="{BB962C8B-B14F-4D97-AF65-F5344CB8AC3E}">
        <p14:creationId xmlns:p14="http://schemas.microsoft.com/office/powerpoint/2010/main" val="4237943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4705</Words>
  <Application>Microsoft Office PowerPoint</Application>
  <PresentationFormat>Widescreen</PresentationFormat>
  <Paragraphs>252</Paragraphs>
  <Slides>73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2" baseType="lpstr">
      <vt:lpstr>Arial</vt:lpstr>
      <vt:lpstr>Calibri</vt:lpstr>
      <vt:lpstr>Calibri Light</vt:lpstr>
      <vt:lpstr>Courier New</vt:lpstr>
      <vt:lpstr>Times New Roman</vt:lpstr>
      <vt:lpstr>Wingdings</vt:lpstr>
      <vt:lpstr>Office Theme</vt:lpstr>
      <vt:lpstr>Document</vt:lpstr>
      <vt:lpstr>Acrobat Document</vt:lpstr>
      <vt:lpstr>PowerPoint Presentation</vt:lpstr>
      <vt:lpstr> From IPCC  2007:  What observations tell us? </vt:lpstr>
      <vt:lpstr> From IPCC 2013:  What observations tell us? </vt:lpstr>
      <vt:lpstr>PowerPoint Presentation</vt:lpstr>
      <vt:lpstr>Warming of the planet (IPCC 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AOSC123: Lecture # 14,  March  24,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predict change in climate?</vt:lpstr>
      <vt:lpstr>PowerPoint Presentation</vt:lpstr>
      <vt:lpstr>PowerPoint Presentation</vt:lpstr>
      <vt:lpstr>PowerPoint Presentation</vt:lpstr>
      <vt:lpstr> Climate Change 2013: Report Overview </vt:lpstr>
      <vt:lpstr> From IPCC  2007:  What observations tell us? </vt:lpstr>
      <vt:lpstr> From IPCC 2013:  What observations tell us? </vt:lpstr>
      <vt:lpstr>PowerPoint Presentation</vt:lpstr>
      <vt:lpstr>Warming of the planet (IPCC 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Aerosol Optical Depth (AOD)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 # 4, pp.20-21 (atmospheric aerosols) Relevant articles (not required reading)</vt:lpstr>
      <vt:lpstr>Aerosol Optical Depth – the Linke/Angstrom Formulation Observational methods to determine the dust loading of the atmosphere were developed during the 1920s by Linke and Ångstrom. In essence, the aerosol total optical depth, some times referred to as turbidity, is derived from spectrally dependent direct flux density observations on the ground. Wavelengths in the visible normally are employed where there is practically no water vapor absorption, and ozone absorption is at a minimum.  </vt:lpstr>
      <vt:lpstr>Angström exponent   Is the name of the exponent in the formula that is usually used to describe the dependency of the aerosol optical thickness, or aerosol extinction coefficient on wavelength. Depending on particle size distribution, the spectral dependence of the aerosol optical thickness is given approximately by:  </vt:lpstr>
      <vt:lpstr>where τλ is the optical thickness at wavelength λ, and τλ0 is the optical thickness at the reference wavelength λ0.   In principle, if the optical thickness at one wavelength and the Angström exponent are known, the optical thickness can be computed at a different wavelength.</vt:lpstr>
      <vt:lpstr>In practice, measurements are made of the optical thickness of an aerosol layer at two different wavelengths, and the Angström exponent is estimated from these measurements using this formula. The aerosol optical thickness can then be derived at all other wavelengths, within the range of validity of this formula.</vt:lpstr>
      <vt:lpstr>   For measurements of optical thickness τλ1 and τλ2 and taken at two different wavelengths λ1, and λ2  respectively, the Angström exponent is given by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2</cp:revision>
  <dcterms:created xsi:type="dcterms:W3CDTF">2015-10-08T04:08:25Z</dcterms:created>
  <dcterms:modified xsi:type="dcterms:W3CDTF">2015-10-08T04:12:23Z</dcterms:modified>
</cp:coreProperties>
</file>