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69" r:id="rId14"/>
    <p:sldId id="268" r:id="rId15"/>
    <p:sldId id="267"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58" d="100"/>
          <a:sy n="58" d="100"/>
        </p:scale>
        <p:origin x="34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3AECE-0957-4A7A-A2BB-2E2C48E9557A}" type="datetimeFigureOut">
              <a:rPr lang="en-US" smtClean="0"/>
              <a:t>10/19/2015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D7AC1-648F-4DEE-9D57-50885B58B7BC}" type="slidenum">
              <a:rPr lang="en-US" smtClean="0"/>
              <a:t>‹#›</a:t>
            </a:fld>
            <a:endParaRPr lang="en-US"/>
          </a:p>
        </p:txBody>
      </p:sp>
    </p:spTree>
    <p:extLst>
      <p:ext uri="{BB962C8B-B14F-4D97-AF65-F5344CB8AC3E}">
        <p14:creationId xmlns:p14="http://schemas.microsoft.com/office/powerpoint/2010/main" val="3864425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0E47BAD-3838-4DD5-B9A3-F9D2F01207F1}" type="slidenum">
              <a:rPr lang="en-US" altLang="en-US" sz="1300"/>
              <a:pPr eaLnBrk="1" hangingPunct="1">
                <a:spcBef>
                  <a:spcPct val="0"/>
                </a:spcBef>
              </a:pPr>
              <a:t>3</a:t>
            </a:fld>
            <a:endParaRPr lang="en-US" alt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2026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3911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spect="1" noChangeArrowheads="1" noTextEdit="1"/>
          </p:cNvSpPr>
          <p:nvPr>
            <p:ph type="sldImg"/>
          </p:nvPr>
        </p:nvSpPr>
        <p:spPr>
          <a:ln/>
        </p:spPr>
      </p:sp>
      <p:sp>
        <p:nvSpPr>
          <p:cNvPr id="5529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35026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2E9A53E-06EB-429C-8DD4-063F492BB5B1}" type="slidenum">
              <a:rPr lang="en-US" altLang="en-US" sz="1300"/>
              <a:pPr eaLnBrk="1" hangingPunct="1">
                <a:spcBef>
                  <a:spcPct val="0"/>
                </a:spcBef>
              </a:pPr>
              <a:t>6</a:t>
            </a:fld>
            <a:endParaRPr lang="en-US" altLang="en-US" sz="13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5606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1D40140-1C5F-4CF1-BD91-EECADE5A511D}" type="slidenum">
              <a:rPr lang="en-US" altLang="en-US" sz="1300"/>
              <a:pPr eaLnBrk="1" hangingPunct="1">
                <a:spcBef>
                  <a:spcPct val="0"/>
                </a:spcBef>
              </a:pPr>
              <a:t>7</a:t>
            </a:fld>
            <a:endParaRPr lang="en-US" altLang="en-US" sz="13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5023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96A4EC-9CEC-4A79-863F-6DFAA5A0B0B6}"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48278-97E3-4E9C-848C-7ACF0E194F26}" type="slidenum">
              <a:rPr lang="en-US" smtClean="0"/>
              <a:t>‹#›</a:t>
            </a:fld>
            <a:endParaRPr lang="en-US"/>
          </a:p>
        </p:txBody>
      </p:sp>
    </p:spTree>
    <p:extLst>
      <p:ext uri="{BB962C8B-B14F-4D97-AF65-F5344CB8AC3E}">
        <p14:creationId xmlns:p14="http://schemas.microsoft.com/office/powerpoint/2010/main" val="207241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6A4EC-9CEC-4A79-863F-6DFAA5A0B0B6}"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48278-97E3-4E9C-848C-7ACF0E194F26}" type="slidenum">
              <a:rPr lang="en-US" smtClean="0"/>
              <a:t>‹#›</a:t>
            </a:fld>
            <a:endParaRPr lang="en-US"/>
          </a:p>
        </p:txBody>
      </p:sp>
    </p:spTree>
    <p:extLst>
      <p:ext uri="{BB962C8B-B14F-4D97-AF65-F5344CB8AC3E}">
        <p14:creationId xmlns:p14="http://schemas.microsoft.com/office/powerpoint/2010/main" val="227852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6A4EC-9CEC-4A79-863F-6DFAA5A0B0B6}"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48278-97E3-4E9C-848C-7ACF0E194F26}" type="slidenum">
              <a:rPr lang="en-US" smtClean="0"/>
              <a:t>‹#›</a:t>
            </a:fld>
            <a:endParaRPr lang="en-US"/>
          </a:p>
        </p:txBody>
      </p:sp>
    </p:spTree>
    <p:extLst>
      <p:ext uri="{BB962C8B-B14F-4D97-AF65-F5344CB8AC3E}">
        <p14:creationId xmlns:p14="http://schemas.microsoft.com/office/powerpoint/2010/main" val="326116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6A4EC-9CEC-4A79-863F-6DFAA5A0B0B6}"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48278-97E3-4E9C-848C-7ACF0E194F26}" type="slidenum">
              <a:rPr lang="en-US" smtClean="0"/>
              <a:t>‹#›</a:t>
            </a:fld>
            <a:endParaRPr lang="en-US"/>
          </a:p>
        </p:txBody>
      </p:sp>
    </p:spTree>
    <p:extLst>
      <p:ext uri="{BB962C8B-B14F-4D97-AF65-F5344CB8AC3E}">
        <p14:creationId xmlns:p14="http://schemas.microsoft.com/office/powerpoint/2010/main" val="381651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6A4EC-9CEC-4A79-863F-6DFAA5A0B0B6}" type="datetimeFigureOut">
              <a:rPr lang="en-US" smtClean="0"/>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48278-97E3-4E9C-848C-7ACF0E194F26}" type="slidenum">
              <a:rPr lang="en-US" smtClean="0"/>
              <a:t>‹#›</a:t>
            </a:fld>
            <a:endParaRPr lang="en-US"/>
          </a:p>
        </p:txBody>
      </p:sp>
    </p:spTree>
    <p:extLst>
      <p:ext uri="{BB962C8B-B14F-4D97-AF65-F5344CB8AC3E}">
        <p14:creationId xmlns:p14="http://schemas.microsoft.com/office/powerpoint/2010/main" val="274479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96A4EC-9CEC-4A79-863F-6DFAA5A0B0B6}"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48278-97E3-4E9C-848C-7ACF0E194F26}" type="slidenum">
              <a:rPr lang="en-US" smtClean="0"/>
              <a:t>‹#›</a:t>
            </a:fld>
            <a:endParaRPr lang="en-US"/>
          </a:p>
        </p:txBody>
      </p:sp>
    </p:spTree>
    <p:extLst>
      <p:ext uri="{BB962C8B-B14F-4D97-AF65-F5344CB8AC3E}">
        <p14:creationId xmlns:p14="http://schemas.microsoft.com/office/powerpoint/2010/main" val="3821840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96A4EC-9CEC-4A79-863F-6DFAA5A0B0B6}" type="datetimeFigureOut">
              <a:rPr lang="en-US" smtClean="0"/>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48278-97E3-4E9C-848C-7ACF0E194F26}" type="slidenum">
              <a:rPr lang="en-US" smtClean="0"/>
              <a:t>‹#›</a:t>
            </a:fld>
            <a:endParaRPr lang="en-US"/>
          </a:p>
        </p:txBody>
      </p:sp>
    </p:spTree>
    <p:extLst>
      <p:ext uri="{BB962C8B-B14F-4D97-AF65-F5344CB8AC3E}">
        <p14:creationId xmlns:p14="http://schemas.microsoft.com/office/powerpoint/2010/main" val="394629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96A4EC-9CEC-4A79-863F-6DFAA5A0B0B6}" type="datetimeFigureOut">
              <a:rPr lang="en-US" smtClean="0"/>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48278-97E3-4E9C-848C-7ACF0E194F26}" type="slidenum">
              <a:rPr lang="en-US" smtClean="0"/>
              <a:t>‹#›</a:t>
            </a:fld>
            <a:endParaRPr lang="en-US"/>
          </a:p>
        </p:txBody>
      </p:sp>
    </p:spTree>
    <p:extLst>
      <p:ext uri="{BB962C8B-B14F-4D97-AF65-F5344CB8AC3E}">
        <p14:creationId xmlns:p14="http://schemas.microsoft.com/office/powerpoint/2010/main" val="10491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6A4EC-9CEC-4A79-863F-6DFAA5A0B0B6}" type="datetimeFigureOut">
              <a:rPr lang="en-US" smtClean="0"/>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48278-97E3-4E9C-848C-7ACF0E194F26}" type="slidenum">
              <a:rPr lang="en-US" smtClean="0"/>
              <a:t>‹#›</a:t>
            </a:fld>
            <a:endParaRPr lang="en-US"/>
          </a:p>
        </p:txBody>
      </p:sp>
    </p:spTree>
    <p:extLst>
      <p:ext uri="{BB962C8B-B14F-4D97-AF65-F5344CB8AC3E}">
        <p14:creationId xmlns:p14="http://schemas.microsoft.com/office/powerpoint/2010/main" val="199130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6A4EC-9CEC-4A79-863F-6DFAA5A0B0B6}"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48278-97E3-4E9C-848C-7ACF0E194F26}" type="slidenum">
              <a:rPr lang="en-US" smtClean="0"/>
              <a:t>‹#›</a:t>
            </a:fld>
            <a:endParaRPr lang="en-US"/>
          </a:p>
        </p:txBody>
      </p:sp>
    </p:spTree>
    <p:extLst>
      <p:ext uri="{BB962C8B-B14F-4D97-AF65-F5344CB8AC3E}">
        <p14:creationId xmlns:p14="http://schemas.microsoft.com/office/powerpoint/2010/main" val="315702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6A4EC-9CEC-4A79-863F-6DFAA5A0B0B6}" type="datetimeFigureOut">
              <a:rPr lang="en-US" smtClean="0"/>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48278-97E3-4E9C-848C-7ACF0E194F26}" type="slidenum">
              <a:rPr lang="en-US" smtClean="0"/>
              <a:t>‹#›</a:t>
            </a:fld>
            <a:endParaRPr lang="en-US"/>
          </a:p>
        </p:txBody>
      </p:sp>
    </p:spTree>
    <p:extLst>
      <p:ext uri="{BB962C8B-B14F-4D97-AF65-F5344CB8AC3E}">
        <p14:creationId xmlns:p14="http://schemas.microsoft.com/office/powerpoint/2010/main" val="17830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6A4EC-9CEC-4A79-863F-6DFAA5A0B0B6}" type="datetimeFigureOut">
              <a:rPr lang="en-US" smtClean="0"/>
              <a:t>10/19/2015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48278-97E3-4E9C-848C-7ACF0E194F26}" type="slidenum">
              <a:rPr lang="en-US" smtClean="0"/>
              <a:t>‹#›</a:t>
            </a:fld>
            <a:endParaRPr lang="en-US"/>
          </a:p>
        </p:txBody>
      </p:sp>
    </p:spTree>
    <p:extLst>
      <p:ext uri="{BB962C8B-B14F-4D97-AF65-F5344CB8AC3E}">
        <p14:creationId xmlns:p14="http://schemas.microsoft.com/office/powerpoint/2010/main" val="1284912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hyperlink" Target="http://www.dewbow.co.uk/index.html"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121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828800" y="533400"/>
            <a:ext cx="84582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002060"/>
                </a:solidFill>
              </a:rPr>
              <a:t>Rainbows are not seen in midday since the whole 42° circle is below the horizon at most latitudes. So </a:t>
            </a:r>
            <a:r>
              <a:rPr lang="en-US" altLang="en-US" sz="3600">
                <a:solidFill>
                  <a:srgbClr val="C00000"/>
                </a:solidFill>
              </a:rPr>
              <a:t>rainbows tend to be seen most in the later afternoon when a thundershower has passed and the sun from the west is illuminating the receding edge of an eastwardly moving raincloud</a:t>
            </a:r>
            <a:r>
              <a:rPr lang="en-US" altLang="en-US" sz="3600">
                <a:solidFill>
                  <a:srgbClr val="002060"/>
                </a:solidFill>
              </a:rPr>
              <a:t>. It is possible to see the entire circle of the rainbow from an airplane since there can be falling droplets both above and below you. </a:t>
            </a:r>
          </a:p>
        </p:txBody>
      </p:sp>
      <p:sp>
        <p:nvSpPr>
          <p:cNvPr id="1229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FE6240E-26D4-4D96-9C82-627BDDF71696}" type="slidenum">
              <a:rPr lang="en-US" altLang="en-US" sz="1400"/>
              <a:pPr eaLnBrk="1" hangingPunct="1">
                <a:spcBef>
                  <a:spcPct val="0"/>
                </a:spcBef>
                <a:buFontTx/>
                <a:buNone/>
              </a:pPr>
              <a:t>10</a:t>
            </a:fld>
            <a:endParaRPr lang="en-US" altLang="en-US" sz="1400"/>
          </a:p>
        </p:txBody>
      </p:sp>
    </p:spTree>
    <p:extLst>
      <p:ext uri="{BB962C8B-B14F-4D97-AF65-F5344CB8AC3E}">
        <p14:creationId xmlns:p14="http://schemas.microsoft.com/office/powerpoint/2010/main" val="2267033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l="23761" t="21121" r="16110" b="24138"/>
          <a:stretch>
            <a:fillRect/>
          </a:stretch>
        </p:blipFill>
        <p:spPr bwMode="auto">
          <a:xfrm>
            <a:off x="1828800" y="534989"/>
            <a:ext cx="8458200" cy="577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6C44B2A-073C-4020-A8CA-BC4BAB537A65}" type="slidenum">
              <a:rPr lang="en-US" altLang="en-US" sz="1400"/>
              <a:pPr eaLnBrk="1" hangingPunct="1">
                <a:spcBef>
                  <a:spcPct val="0"/>
                </a:spcBef>
                <a:buFontTx/>
                <a:buNone/>
              </a:pPr>
              <a:t>11</a:t>
            </a:fld>
            <a:endParaRPr lang="en-US" altLang="en-US" sz="1400"/>
          </a:p>
        </p:txBody>
      </p:sp>
      <p:sp>
        <p:nvSpPr>
          <p:cNvPr id="13316" name="TextBox 1"/>
          <p:cNvSpPr txBox="1">
            <a:spLocks noChangeArrowheads="1"/>
          </p:cNvSpPr>
          <p:nvPr/>
        </p:nvSpPr>
        <p:spPr bwMode="auto">
          <a:xfrm>
            <a:off x="2114550" y="73026"/>
            <a:ext cx="504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C00000"/>
                </a:solidFill>
              </a:rPr>
              <a:t>More details on secondary rainbow</a:t>
            </a:r>
            <a:r>
              <a:rPr lang="en-US" altLang="en-US" sz="2400"/>
              <a:t>:</a:t>
            </a:r>
          </a:p>
        </p:txBody>
      </p:sp>
    </p:spTree>
    <p:extLst>
      <p:ext uri="{BB962C8B-B14F-4D97-AF65-F5344CB8AC3E}">
        <p14:creationId xmlns:p14="http://schemas.microsoft.com/office/powerpoint/2010/main" val="145559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1754326"/>
          </a:xfrm>
          <a:prstGeom prst="rect">
            <a:avLst/>
          </a:prstGeom>
        </p:spPr>
        <p:txBody>
          <a:bodyPr>
            <a:spAutoFit/>
          </a:bodyPr>
          <a:lstStyle/>
          <a:p>
            <a:r>
              <a:rPr lang="en-US" dirty="0"/>
              <a:t>Light playing on water drops, dust or ice crystals in the atmosphere produces a host of visual spectacles - rainbows, halos, glories, coronas and many more. Some can be seen almost every day or so, some are once in a lifetime sights. Find out where to see them and how they are formed. Then seek and enjoy them outdoors. </a:t>
            </a:r>
          </a:p>
        </p:txBody>
      </p:sp>
      <p:sp>
        <p:nvSpPr>
          <p:cNvPr id="3" name="Rectangle 2"/>
          <p:cNvSpPr/>
          <p:nvPr/>
        </p:nvSpPr>
        <p:spPr>
          <a:xfrm>
            <a:off x="570807" y="4306163"/>
            <a:ext cx="6096000" cy="2585323"/>
          </a:xfrm>
          <a:prstGeom prst="rect">
            <a:avLst/>
          </a:prstGeom>
        </p:spPr>
        <p:txBody>
          <a:bodyPr>
            <a:spAutoFit/>
          </a:bodyPr>
          <a:lstStyle/>
          <a:p>
            <a:r>
              <a:rPr lang="en-US" dirty="0"/>
              <a:t> 	</a:t>
            </a:r>
          </a:p>
          <a:p>
            <a:r>
              <a:rPr lang="en-US" dirty="0"/>
              <a:t>Dust, small aerosols and moisture droplets scatter light to make the sun's rays visible and cloud and mountain shadowed air dark by comparison. Air and very small particles scatter </a:t>
            </a:r>
            <a:r>
              <a:rPr lang="en-US" dirty="0" err="1"/>
              <a:t>colours</a:t>
            </a:r>
            <a:r>
              <a:rPr lang="en-US" dirty="0"/>
              <a:t> selectively to paint the blues of skies and fires of sunsets. Air at varied temperatures and densities refracts the rays of setting suns and moons to fashion fantastic shapes and green flashes. Perspective generates apparent glows around shadows even on the airless Moon.</a:t>
            </a:r>
          </a:p>
        </p:txBody>
      </p:sp>
    </p:spTree>
    <p:extLst>
      <p:ext uri="{BB962C8B-B14F-4D97-AF65-F5344CB8AC3E}">
        <p14:creationId xmlns:p14="http://schemas.microsoft.com/office/powerpoint/2010/main" val="251226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toptics.co.uk/images1/drkey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139" y="729123"/>
            <a:ext cx="5286375"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749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97799457"/>
              </p:ext>
            </p:extLst>
          </p:nvPr>
        </p:nvGraphicFramePr>
        <p:xfrm>
          <a:off x="500190" y="160814"/>
          <a:ext cx="7899779" cy="365760"/>
        </p:xfrm>
        <a:graphic>
          <a:graphicData uri="http://schemas.openxmlformats.org/drawingml/2006/table">
            <a:tbl>
              <a:tblPr/>
              <a:tblGrid>
                <a:gridCol w="7620000"/>
                <a:gridCol w="279779"/>
              </a:tblGrid>
              <a:tr h="0">
                <a:tc>
                  <a:txBody>
                    <a:bodyPr/>
                    <a:lstStyle/>
                    <a:p>
                      <a:r>
                        <a:rPr lang="en-US" b="1" dirty="0"/>
                        <a:t>Haloes </a:t>
                      </a:r>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r>
            </a:tbl>
          </a:graphicData>
        </a:graphic>
      </p:graphicFrame>
      <p:sp>
        <p:nvSpPr>
          <p:cNvPr id="6" name="Rectangle 5"/>
          <p:cNvSpPr/>
          <p:nvPr/>
        </p:nvSpPr>
        <p:spPr>
          <a:xfrm>
            <a:off x="1751215" y="160814"/>
            <a:ext cx="6096000" cy="3416320"/>
          </a:xfrm>
          <a:prstGeom prst="rect">
            <a:avLst/>
          </a:prstGeom>
        </p:spPr>
        <p:txBody>
          <a:bodyPr>
            <a:spAutoFit/>
          </a:bodyPr>
          <a:lstStyle/>
          <a:p>
            <a:r>
              <a:rPr lang="en-US" dirty="0"/>
              <a:t>his section covers the optical effects caused by ice crystals. For those living in temperate latitudes displays are usually limited to cirrus clouds. Displays showing all the phenomena are rare because it needs a very large area of sky to be covered in ice crystals with the right optical properties. The most spectacular displays are usually seen from very cold climates when the ice crystals surround the observer. </a:t>
            </a:r>
            <a:br>
              <a:rPr lang="en-US" dirty="0"/>
            </a:br>
            <a:r>
              <a:rPr lang="en-US" dirty="0"/>
              <a:t/>
            </a:r>
            <a:br>
              <a:rPr lang="en-US" dirty="0"/>
            </a:br>
            <a:r>
              <a:rPr lang="en-US" dirty="0"/>
              <a:t>Because some effects are often only visible in a single patch of cirrus they may last for just a few minutes and are easily missed. The key is knowing what to look for and checking the sky whenever possible. </a:t>
            </a:r>
          </a:p>
        </p:txBody>
      </p:sp>
    </p:spTree>
    <p:extLst>
      <p:ext uri="{BB962C8B-B14F-4D97-AF65-F5344CB8AC3E}">
        <p14:creationId xmlns:p14="http://schemas.microsoft.com/office/powerpoint/2010/main" val="22004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undo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516" y="2888674"/>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n Ha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4174"/>
            <a:ext cx="2286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n pil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288" y="612198"/>
            <a:ext cx="1905000" cy="141922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22 degree hal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899" y="1174174"/>
            <a:ext cx="190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69288" y="3244748"/>
            <a:ext cx="6096000" cy="2862322"/>
          </a:xfrm>
          <a:prstGeom prst="rect">
            <a:avLst/>
          </a:prstGeom>
        </p:spPr>
        <p:txBody>
          <a:bodyPr>
            <a:spAutoFit/>
          </a:bodyPr>
          <a:lstStyle/>
          <a:p>
            <a:r>
              <a:rPr lang="en-US" b="1" i="1" dirty="0">
                <a:latin typeface="Arial, Helvetica, sans-serif"/>
              </a:rPr>
              <a:t>Corona around the sun.</a:t>
            </a:r>
            <a:r>
              <a:rPr lang="en-US" i="1" dirty="0">
                <a:latin typeface="Arial, Helvetica, sans-serif"/>
              </a:rPr>
              <a:t/>
            </a:r>
            <a:br>
              <a:rPr lang="en-US" i="1" dirty="0">
                <a:latin typeface="Arial, Helvetica, sans-serif"/>
              </a:rPr>
            </a:br>
            <a:r>
              <a:rPr lang="en-US" i="1" dirty="0">
                <a:latin typeface="Arial, Helvetica, sans-serif"/>
              </a:rPr>
              <a:t/>
            </a:r>
            <a:br>
              <a:rPr lang="en-US" i="1" dirty="0">
                <a:latin typeface="Arial, Helvetica, sans-serif"/>
              </a:rPr>
            </a:br>
            <a:r>
              <a:rPr lang="en-US" i="1" dirty="0">
                <a:latin typeface="Arial, Helvetica, sans-serif"/>
              </a:rPr>
              <a:t>The central blindingly bright disk fringed with red is the aureole. Two rings surround it. The rings in this corona are slightly off </a:t>
            </a:r>
            <a:r>
              <a:rPr lang="en-US" i="1" dirty="0" err="1">
                <a:latin typeface="Arial, Helvetica, sans-serif"/>
              </a:rPr>
              <a:t>centre</a:t>
            </a:r>
            <a:r>
              <a:rPr lang="en-US" i="1" dirty="0">
                <a:latin typeface="Arial, Helvetica, sans-serif"/>
              </a:rPr>
              <a:t> because of a gradation in droplets sizes in the cloud.</a:t>
            </a:r>
            <a:br>
              <a:rPr lang="en-US" i="1" dirty="0">
                <a:latin typeface="Arial, Helvetica, sans-serif"/>
              </a:rPr>
            </a:br>
            <a:r>
              <a:rPr lang="en-US" i="1" dirty="0">
                <a:latin typeface="Arial, Helvetica, sans-serif"/>
              </a:rPr>
              <a:t/>
            </a:r>
            <a:br>
              <a:rPr lang="en-US" i="1" dirty="0">
                <a:latin typeface="Arial, Helvetica, sans-serif"/>
              </a:rPr>
            </a:br>
            <a:r>
              <a:rPr lang="en-US" i="1" dirty="0">
                <a:latin typeface="Arial, Helvetica, sans-serif"/>
              </a:rPr>
              <a:t>Imaged by Richard Fleet (</a:t>
            </a:r>
            <a:r>
              <a:rPr lang="en-US" i="1" u="sng" dirty="0">
                <a:latin typeface="Arial, Helvetica, sans-serif"/>
                <a:hlinkClick r:id="rId6"/>
              </a:rPr>
              <a:t>Glows, Bows &amp; Haloes</a:t>
            </a:r>
            <a:r>
              <a:rPr lang="en-US" i="1" dirty="0">
                <a:latin typeface="Arial, Helvetica, sans-serif"/>
              </a:rPr>
              <a:t>) in Wiltshire, England during the summer of 2003.</a:t>
            </a:r>
            <a:br>
              <a:rPr lang="en-US" i="1" dirty="0">
                <a:latin typeface="Arial, Helvetica, sans-serif"/>
              </a:rPr>
            </a:br>
            <a:endParaRPr lang="en-US" dirty="0"/>
          </a:p>
        </p:txBody>
      </p:sp>
    </p:spTree>
    <p:extLst>
      <p:ext uri="{BB962C8B-B14F-4D97-AF65-F5344CB8AC3E}">
        <p14:creationId xmlns:p14="http://schemas.microsoft.com/office/powerpoint/2010/main" val="270363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79653"/>
            <a:ext cx="6096000" cy="7017306"/>
          </a:xfrm>
          <a:prstGeom prst="rect">
            <a:avLst/>
          </a:prstGeom>
        </p:spPr>
        <p:txBody>
          <a:bodyPr>
            <a:spAutoFit/>
          </a:bodyPr>
          <a:lstStyle/>
          <a:p>
            <a:r>
              <a:rPr lang="en-US" dirty="0"/>
              <a:t>A corona may be seen when thin clouds partially veil the sun or moon. Look for one around the moon when it is near to full and the sky is dark. When searching for a solar corona, shield the sun and reduce the light intensity to safer levels by looking at the sky reflected in a pool of water or a mirror of plain glass. Staring directly at or near to the sun can permanently damage eyesight.</a:t>
            </a:r>
          </a:p>
          <a:p>
            <a:endParaRPr lang="en-US" dirty="0"/>
          </a:p>
          <a:p>
            <a:r>
              <a:rPr lang="en-US" dirty="0"/>
              <a:t>Coronae have an intensely bright central aureole which is almost white and fringed with yellows and reds. Sometimes that is all to be seen but the better coronas have one or more successively fainter and gently </a:t>
            </a:r>
            <a:r>
              <a:rPr lang="en-US" dirty="0" err="1"/>
              <a:t>coloured</a:t>
            </a:r>
            <a:r>
              <a:rPr lang="en-US" dirty="0"/>
              <a:t> soft rings surrounding the aureole. The first ring is bluish on the inside grading through greens and yellows to red outermost. The </a:t>
            </a:r>
            <a:r>
              <a:rPr lang="en-US" dirty="0" err="1"/>
              <a:t>colours</a:t>
            </a:r>
            <a:r>
              <a:rPr lang="en-US" dirty="0"/>
              <a:t> are subtle mixtures rather than the more direct hues of the rainbow. The corona can be 15º or so in diameter and often it shrinks and swells as different clouds scud across the moon.</a:t>
            </a:r>
          </a:p>
          <a:p>
            <a:endParaRPr lang="en-US" dirty="0"/>
          </a:p>
          <a:p>
            <a:r>
              <a:rPr lang="en-US" dirty="0"/>
              <a:t>  	The coronae is much smaller than the 22° halo which can also ring the sun and moon. The corona also has nothing to do with the Sun's outer atmosphere visible during a total eclipse and confusingly given the same name.</a:t>
            </a:r>
          </a:p>
          <a:p>
            <a:endParaRPr lang="en-US" dirty="0"/>
          </a:p>
          <a:p>
            <a:r>
              <a:rPr lang="en-US" dirty="0"/>
              <a:t>Coronae are produced by the diffraction of light by tiny cloud droplets or sometimes small ice crystals.</a:t>
            </a:r>
          </a:p>
        </p:txBody>
      </p:sp>
    </p:spTree>
    <p:extLst>
      <p:ext uri="{BB962C8B-B14F-4D97-AF65-F5344CB8AC3E}">
        <p14:creationId xmlns:p14="http://schemas.microsoft.com/office/powerpoint/2010/main" val="304555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93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094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l="8292" t="6352" r="9872" b="29590"/>
          <a:stretch>
            <a:fillRect/>
          </a:stretch>
        </p:blipFill>
        <p:spPr bwMode="auto">
          <a:xfrm>
            <a:off x="1524000" y="7620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3"/>
          <p:cNvSpPr txBox="1">
            <a:spLocks noChangeArrowheads="1"/>
          </p:cNvSpPr>
          <p:nvPr/>
        </p:nvSpPr>
        <p:spPr bwMode="auto">
          <a:xfrm>
            <a:off x="1524000" y="48768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002060"/>
                </a:solidFill>
              </a:rPr>
              <a:t>Matt Evans, 8, runs through the fountain at Georgetown Waterfront Park. Friday was humid with a high close to 90 degrees. It will be similar on Saturday until a </a:t>
            </a:r>
            <a:r>
              <a:rPr lang="en-US" altLang="en-US" sz="2400" i="1" u="sng">
                <a:solidFill>
                  <a:srgbClr val="C00000"/>
                </a:solidFill>
              </a:rPr>
              <a:t>cold front brings the possibility of severe storms</a:t>
            </a:r>
            <a:r>
              <a:rPr lang="en-US" altLang="en-US" sz="2400">
                <a:solidFill>
                  <a:srgbClr val="002060"/>
                </a:solidFill>
              </a:rPr>
              <a:t> in the late afternoon and evening. </a:t>
            </a:r>
          </a:p>
          <a:p>
            <a:pPr algn="ctr" eaLnBrk="1" hangingPunct="1">
              <a:spcBef>
                <a:spcPct val="0"/>
              </a:spcBef>
              <a:buFontTx/>
              <a:buNone/>
            </a:pPr>
            <a:r>
              <a:rPr lang="en-US" altLang="en-US" sz="2400">
                <a:solidFill>
                  <a:srgbClr val="002060"/>
                </a:solidFill>
              </a:rPr>
              <a:t>09/08/2012 </a:t>
            </a:r>
            <a:r>
              <a:rPr lang="en-US" altLang="en-US" sz="2400" i="1">
                <a:solidFill>
                  <a:srgbClr val="002060"/>
                </a:solidFill>
              </a:rPr>
              <a:t>(Washington Post)</a:t>
            </a:r>
          </a:p>
        </p:txBody>
      </p:sp>
      <p:sp>
        <p:nvSpPr>
          <p:cNvPr id="2052" name="TextBox 4"/>
          <p:cNvSpPr txBox="1">
            <a:spLocks noChangeArrowheads="1"/>
          </p:cNvSpPr>
          <p:nvPr/>
        </p:nvSpPr>
        <p:spPr bwMode="auto">
          <a:xfrm>
            <a:off x="2209800" y="0"/>
            <a:ext cx="7391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i="1" u="sng">
                <a:solidFill>
                  <a:srgbClr val="C00000"/>
                </a:solidFill>
              </a:rPr>
              <a:t>Chase the Rainbow</a:t>
            </a:r>
          </a:p>
        </p:txBody>
      </p:sp>
      <p:sp>
        <p:nvSpPr>
          <p:cNvPr id="20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6379379-34CD-4276-8BC3-CFEE04501654}" type="slidenum">
              <a:rPr lang="en-US" altLang="en-US" sz="1400"/>
              <a:pPr eaLnBrk="1" hangingPunct="1">
                <a:spcBef>
                  <a:spcPct val="0"/>
                </a:spcBef>
                <a:buFontTx/>
                <a:buNone/>
              </a:pPr>
              <a:t>2</a:t>
            </a:fld>
            <a:endParaRPr lang="en-US" altLang="en-US" sz="1400"/>
          </a:p>
        </p:txBody>
      </p:sp>
    </p:spTree>
    <p:extLst>
      <p:ext uri="{BB962C8B-B14F-4D97-AF65-F5344CB8AC3E}">
        <p14:creationId xmlns:p14="http://schemas.microsoft.com/office/powerpoint/2010/main" val="1568216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1" descr="0507"/>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09800" y="0"/>
            <a:ext cx="7772400" cy="6858000"/>
          </a:xfrm>
          <a:noFill/>
        </p:spPr>
      </p:pic>
      <p:sp>
        <p:nvSpPr>
          <p:cNvPr id="512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44BF1A9-7570-45B4-91BF-2B661B54FB18}" type="slidenum">
              <a:rPr lang="en-US" altLang="en-US" sz="1400"/>
              <a:pPr eaLnBrk="1" hangingPunct="1">
                <a:spcBef>
                  <a:spcPct val="0"/>
                </a:spcBef>
                <a:buFontTx/>
                <a:buNone/>
              </a:pPr>
              <a:t>3</a:t>
            </a:fld>
            <a:endParaRPr lang="en-US" altLang="en-US" sz="1400"/>
          </a:p>
        </p:txBody>
      </p:sp>
    </p:spTree>
    <p:extLst>
      <p:ext uri="{BB962C8B-B14F-4D97-AF65-F5344CB8AC3E}">
        <p14:creationId xmlns:p14="http://schemas.microsoft.com/office/powerpoint/2010/main" val="9190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981200" y="1905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solidFill>
                  <a:srgbClr val="CC0000"/>
                </a:solidFill>
              </a:rPr>
              <a:t>The visible spectrum</a:t>
            </a:r>
          </a:p>
        </p:txBody>
      </p:sp>
      <p:pic>
        <p:nvPicPr>
          <p:cNvPr id="6147" name="Picture1" descr="0208"/>
          <p:cNvPicPr>
            <a:picLocks noChangeAspect="1" noChangeArrowheads="1"/>
          </p:cNvPicPr>
          <p:nvPr/>
        </p:nvPicPr>
        <p:blipFill>
          <a:blip r:embed="rId3">
            <a:extLst>
              <a:ext uri="{28A0092B-C50C-407E-A947-70E740481C1C}">
                <a14:useLocalDpi xmlns:a14="http://schemas.microsoft.com/office/drawing/2010/main" val="0"/>
              </a:ext>
            </a:extLst>
          </a:blip>
          <a:srcRect r="33226"/>
          <a:stretch>
            <a:fillRect/>
          </a:stretch>
        </p:blipFill>
        <p:spPr bwMode="auto">
          <a:xfrm>
            <a:off x="1981200" y="628651"/>
            <a:ext cx="8001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61920C1-E5FA-4372-8128-C73EDE4C7916}" type="slidenum">
              <a:rPr lang="en-US" altLang="en-US" sz="1400"/>
              <a:pPr eaLnBrk="1" hangingPunct="1">
                <a:spcBef>
                  <a:spcPct val="0"/>
                </a:spcBef>
                <a:buFontTx/>
                <a:buNone/>
              </a:pPr>
              <a:t>4</a:t>
            </a:fld>
            <a:endParaRPr lang="en-US" altLang="en-US" sz="1400"/>
          </a:p>
        </p:txBody>
      </p:sp>
      <p:sp>
        <p:nvSpPr>
          <p:cNvPr id="6149" name="TextBox 2"/>
          <p:cNvSpPr txBox="1">
            <a:spLocks noChangeArrowheads="1"/>
          </p:cNvSpPr>
          <p:nvPr/>
        </p:nvSpPr>
        <p:spPr bwMode="auto">
          <a:xfrm>
            <a:off x="1676400" y="5867401"/>
            <a:ext cx="899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002060"/>
                </a:solidFill>
              </a:rPr>
              <a:t>Sir Isaac Newton used a prism to split sunlight into its fundamental colors of the rainbow.</a:t>
            </a:r>
          </a:p>
        </p:txBody>
      </p:sp>
    </p:spTree>
    <p:extLst>
      <p:ext uri="{BB962C8B-B14F-4D97-AF65-F5344CB8AC3E}">
        <p14:creationId xmlns:p14="http://schemas.microsoft.com/office/powerpoint/2010/main" val="21689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CC0000"/>
                </a:solidFill>
              </a:rPr>
              <a:t>Each wavelength is refracted differently</a:t>
            </a:r>
          </a:p>
        </p:txBody>
      </p:sp>
      <p:pic>
        <p:nvPicPr>
          <p:cNvPr id="7171" name="Picture1" descr="05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8176"/>
            <a:ext cx="8229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9DC4541-3379-485A-B89A-8CE1079509B9}" type="slidenum">
              <a:rPr lang="en-US" altLang="en-US" sz="1400"/>
              <a:pPr eaLnBrk="1" hangingPunct="1">
                <a:spcBef>
                  <a:spcPct val="0"/>
                </a:spcBef>
                <a:buFontTx/>
                <a:buNone/>
              </a:pPr>
              <a:t>5</a:t>
            </a:fld>
            <a:endParaRPr lang="en-US" altLang="en-US" sz="1400"/>
          </a:p>
        </p:txBody>
      </p:sp>
    </p:spTree>
    <p:extLst>
      <p:ext uri="{BB962C8B-B14F-4D97-AF65-F5344CB8AC3E}">
        <p14:creationId xmlns:p14="http://schemas.microsoft.com/office/powerpoint/2010/main" val="413739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5000" y="228601"/>
            <a:ext cx="8229600" cy="563563"/>
          </a:xfrm>
        </p:spPr>
        <p:txBody>
          <a:bodyPr>
            <a:normAutofit fontScale="90000"/>
          </a:bodyPr>
          <a:lstStyle/>
          <a:p>
            <a:pPr eaLnBrk="1" hangingPunct="1"/>
            <a:r>
              <a:rPr lang="en-US" altLang="en-US" sz="2800">
                <a:solidFill>
                  <a:srgbClr val="CC0000"/>
                </a:solidFill>
              </a:rPr>
              <a:t>Example of the concepts of refraction and reflection: </a:t>
            </a:r>
            <a:r>
              <a:rPr lang="en-US" altLang="en-US" sz="2800">
                <a:solidFill>
                  <a:srgbClr val="002060"/>
                </a:solidFill>
              </a:rPr>
              <a:t>The Rainbow</a:t>
            </a:r>
          </a:p>
        </p:txBody>
      </p:sp>
      <p:pic>
        <p:nvPicPr>
          <p:cNvPr id="8195" name="Picture1" descr="053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819400" y="1066800"/>
            <a:ext cx="7086600" cy="4510088"/>
          </a:xfrm>
          <a:noFill/>
        </p:spPr>
      </p:pic>
      <p:sp>
        <p:nvSpPr>
          <p:cNvPr id="8196" name="Rectangle 1"/>
          <p:cNvSpPr>
            <a:spLocks noChangeArrowheads="1"/>
          </p:cNvSpPr>
          <p:nvPr/>
        </p:nvSpPr>
        <p:spPr bwMode="auto">
          <a:xfrm>
            <a:off x="1905000" y="54991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C00000"/>
                </a:solidFill>
              </a:rPr>
              <a:t>Rainbows result from </a:t>
            </a:r>
            <a:r>
              <a:rPr lang="en-US" altLang="en-US" sz="2400" i="1"/>
              <a:t>refraction</a:t>
            </a:r>
            <a:r>
              <a:rPr lang="en-US" altLang="en-US" sz="2400">
                <a:solidFill>
                  <a:srgbClr val="C00000"/>
                </a:solidFill>
              </a:rPr>
              <a:t> of sunlight in falling water droplets plus </a:t>
            </a:r>
            <a:r>
              <a:rPr lang="en-US" altLang="en-US" sz="2400">
                <a:solidFill>
                  <a:srgbClr val="002060"/>
                </a:solidFill>
              </a:rPr>
              <a:t>reflection </a:t>
            </a:r>
            <a:r>
              <a:rPr lang="en-US" altLang="en-US" sz="2400">
                <a:solidFill>
                  <a:srgbClr val="C00000"/>
                </a:solidFill>
              </a:rPr>
              <a:t>of the light from the back of the droplet. </a:t>
            </a:r>
          </a:p>
        </p:txBody>
      </p:sp>
      <p:sp>
        <p:nvSpPr>
          <p:cNvPr id="819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307A06C-1C79-44DD-876B-1779BB7FFCAA}" type="slidenum">
              <a:rPr lang="en-US" altLang="en-US" sz="1400"/>
              <a:pPr eaLnBrk="1" hangingPunct="1">
                <a:spcBef>
                  <a:spcPct val="0"/>
                </a:spcBef>
                <a:buFontTx/>
                <a:buNone/>
              </a:pPr>
              <a:t>6</a:t>
            </a:fld>
            <a:endParaRPr lang="en-US" altLang="en-US" sz="1400"/>
          </a:p>
        </p:txBody>
      </p:sp>
    </p:spTree>
    <p:extLst>
      <p:ext uri="{BB962C8B-B14F-4D97-AF65-F5344CB8AC3E}">
        <p14:creationId xmlns:p14="http://schemas.microsoft.com/office/powerpoint/2010/main" val="214807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381000"/>
            <a:ext cx="8229600" cy="457200"/>
          </a:xfrm>
        </p:spPr>
        <p:txBody>
          <a:bodyPr>
            <a:normAutofit fontScale="90000"/>
          </a:bodyPr>
          <a:lstStyle/>
          <a:p>
            <a:pPr eaLnBrk="1" hangingPunct="1"/>
            <a:r>
              <a:rPr lang="en-US" altLang="en-US" sz="4000">
                <a:solidFill>
                  <a:srgbClr val="CC0000"/>
                </a:solidFill>
              </a:rPr>
              <a:t>Principle of rainbow formation</a:t>
            </a:r>
          </a:p>
        </p:txBody>
      </p:sp>
      <p:pic>
        <p:nvPicPr>
          <p:cNvPr id="9219" name="Picture1" descr="053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133600" y="1123950"/>
            <a:ext cx="7315200" cy="5734050"/>
          </a:xfrm>
          <a:noFill/>
        </p:spPr>
      </p:pic>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080870E-6C63-4287-B04A-3CF28ED79BCF}" type="slidenum">
              <a:rPr lang="en-US" altLang="en-US" sz="1400"/>
              <a:pPr eaLnBrk="1" hangingPunct="1">
                <a:spcBef>
                  <a:spcPct val="0"/>
                </a:spcBef>
                <a:buFontTx/>
                <a:buNone/>
              </a:pPr>
              <a:t>7</a:t>
            </a:fld>
            <a:endParaRPr lang="en-US" altLang="en-US" sz="1400"/>
          </a:p>
        </p:txBody>
      </p:sp>
    </p:spTree>
    <p:extLst>
      <p:ext uri="{BB962C8B-B14F-4D97-AF65-F5344CB8AC3E}">
        <p14:creationId xmlns:p14="http://schemas.microsoft.com/office/powerpoint/2010/main" val="368799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http://farm5.staticflickr.com/4116/4782652632_cd0d4c7e44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04801"/>
            <a:ext cx="853122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ChangeArrowheads="1"/>
          </p:cNvSpPr>
          <p:nvPr/>
        </p:nvSpPr>
        <p:spPr bwMode="auto">
          <a:xfrm>
            <a:off x="1676401" y="5410200"/>
            <a:ext cx="8683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rgbClr val="C00000"/>
                </a:solidFill>
              </a:rPr>
              <a:t>Light can be reflected more than once inside a raindrop. Rays escaping after </a:t>
            </a:r>
            <a:r>
              <a:rPr lang="en-US" altLang="en-US" sz="2800" u="sng">
                <a:solidFill>
                  <a:srgbClr val="C00000"/>
                </a:solidFill>
              </a:rPr>
              <a:t>two reflections</a:t>
            </a:r>
            <a:r>
              <a:rPr lang="en-US" altLang="en-US" sz="2800">
                <a:solidFill>
                  <a:srgbClr val="C00000"/>
                </a:solidFill>
              </a:rPr>
              <a:t> make a </a:t>
            </a:r>
            <a:r>
              <a:rPr lang="en-US" altLang="en-US" sz="2800" b="1">
                <a:solidFill>
                  <a:srgbClr val="C00000"/>
                </a:solidFill>
              </a:rPr>
              <a:t>secondary bow</a:t>
            </a:r>
            <a:endParaRPr lang="en-US" altLang="en-US" sz="2800">
              <a:solidFill>
                <a:srgbClr val="C00000"/>
              </a:solidFill>
            </a:endParaRPr>
          </a:p>
        </p:txBody>
      </p:sp>
      <p:sp>
        <p:nvSpPr>
          <p:cNvPr id="1024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D8D66A1B-4DE2-48A9-9986-D47C3D8ADD55}" type="slidenum">
              <a:rPr lang="en-US" altLang="en-US" sz="1400"/>
              <a:pPr eaLnBrk="1" hangingPunct="1">
                <a:spcBef>
                  <a:spcPct val="0"/>
                </a:spcBef>
                <a:buFontTx/>
                <a:buNone/>
              </a:pPr>
              <a:t>8</a:t>
            </a:fld>
            <a:endParaRPr lang="en-US" altLang="en-US" sz="1400"/>
          </a:p>
        </p:txBody>
      </p:sp>
    </p:spTree>
    <p:extLst>
      <p:ext uri="{BB962C8B-B14F-4D97-AF65-F5344CB8AC3E}">
        <p14:creationId xmlns:p14="http://schemas.microsoft.com/office/powerpoint/2010/main" val="76006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l="30550" t="38362" r="7408" b="26724"/>
          <a:stretch>
            <a:fillRect/>
          </a:stretch>
        </p:blipFill>
        <p:spPr bwMode="auto">
          <a:xfrm>
            <a:off x="1736726" y="609601"/>
            <a:ext cx="8931275" cy="37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3"/>
          <p:cNvSpPr>
            <a:spLocks noChangeArrowheads="1"/>
          </p:cNvSpPr>
          <p:nvPr/>
        </p:nvSpPr>
        <p:spPr bwMode="auto">
          <a:xfrm>
            <a:off x="1733550" y="46482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C00000"/>
                </a:solidFill>
              </a:rPr>
              <a:t>The primary rainbow forms between about 40° and 42° from the anti-solar point. The light path involves refraction and a single reflection inside the water droplet. If the drops are large, 1 millimeter or more in diameter, red, green, and violet are bright but there is little blue.  </a:t>
            </a:r>
          </a:p>
        </p:txBody>
      </p:sp>
      <p:sp>
        <p:nvSpPr>
          <p:cNvPr id="1126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679EF1E-743B-4BBD-8F9E-C5057E57CE88}" type="slidenum">
              <a:rPr lang="en-US" altLang="en-US" sz="1400"/>
              <a:pPr eaLnBrk="1" hangingPunct="1">
                <a:spcBef>
                  <a:spcPct val="0"/>
                </a:spcBef>
                <a:buFontTx/>
                <a:buNone/>
              </a:pPr>
              <a:t>9</a:t>
            </a:fld>
            <a:endParaRPr lang="en-US" altLang="en-US" sz="1400"/>
          </a:p>
        </p:txBody>
      </p:sp>
      <p:sp>
        <p:nvSpPr>
          <p:cNvPr id="11269" name="TextBox 1"/>
          <p:cNvSpPr txBox="1">
            <a:spLocks noChangeArrowheads="1"/>
          </p:cNvSpPr>
          <p:nvPr/>
        </p:nvSpPr>
        <p:spPr bwMode="auto">
          <a:xfrm>
            <a:off x="2209800" y="120651"/>
            <a:ext cx="4910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2060"/>
                </a:solidFill>
              </a:rPr>
              <a:t>More details on rainbow formation:</a:t>
            </a:r>
          </a:p>
        </p:txBody>
      </p:sp>
    </p:spTree>
    <p:extLst>
      <p:ext uri="{BB962C8B-B14F-4D97-AF65-F5344CB8AC3E}">
        <p14:creationId xmlns:p14="http://schemas.microsoft.com/office/powerpoint/2010/main" val="1242616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628</Words>
  <Application>Microsoft Office PowerPoint</Application>
  <PresentationFormat>Widescreen</PresentationFormat>
  <Paragraphs>40</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Helvetica, sans-serif</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Example of the concepts of refraction and reflection: The Rainbow</vt:lpstr>
      <vt:lpstr>Principle of rainbow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4</cp:revision>
  <dcterms:created xsi:type="dcterms:W3CDTF">2015-10-19T20:54:26Z</dcterms:created>
  <dcterms:modified xsi:type="dcterms:W3CDTF">2015-10-19T21:40:05Z</dcterms:modified>
</cp:coreProperties>
</file>