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258" r:id="rId3"/>
    <p:sldId id="406" r:id="rId4"/>
    <p:sldId id="407" r:id="rId5"/>
    <p:sldId id="408" r:id="rId6"/>
    <p:sldId id="375" r:id="rId7"/>
    <p:sldId id="257" r:id="rId8"/>
    <p:sldId id="259" r:id="rId9"/>
    <p:sldId id="405" r:id="rId10"/>
    <p:sldId id="279" r:id="rId11"/>
    <p:sldId id="381" r:id="rId12"/>
    <p:sldId id="377" r:id="rId13"/>
    <p:sldId id="382" r:id="rId14"/>
    <p:sldId id="378" r:id="rId15"/>
    <p:sldId id="380" r:id="rId16"/>
    <p:sldId id="265" r:id="rId17"/>
    <p:sldId id="391" r:id="rId18"/>
    <p:sldId id="409" r:id="rId19"/>
    <p:sldId id="392" r:id="rId20"/>
    <p:sldId id="410" r:id="rId21"/>
    <p:sldId id="394" r:id="rId22"/>
    <p:sldId id="395" r:id="rId23"/>
    <p:sldId id="396" r:id="rId24"/>
    <p:sldId id="397" r:id="rId25"/>
    <p:sldId id="398" r:id="rId26"/>
    <p:sldId id="399" r:id="rId27"/>
    <p:sldId id="400" r:id="rId28"/>
    <p:sldId id="401" r:id="rId29"/>
    <p:sldId id="402" r:id="rId30"/>
    <p:sldId id="403" r:id="rId31"/>
    <p:sldId id="404" r:id="rId32"/>
    <p:sldId id="284" r:id="rId33"/>
    <p:sldId id="389" r:id="rId34"/>
    <p:sldId id="390" r:id="rId35"/>
    <p:sldId id="336" r:id="rId36"/>
    <p:sldId id="337" r:id="rId37"/>
    <p:sldId id="338" r:id="rId38"/>
    <p:sldId id="266" r:id="rId39"/>
    <p:sldId id="267" r:id="rId40"/>
    <p:sldId id="268" r:id="rId41"/>
    <p:sldId id="269" r:id="rId42"/>
    <p:sldId id="357" r:id="rId43"/>
    <p:sldId id="358" r:id="rId44"/>
    <p:sldId id="359" r:id="rId45"/>
    <p:sldId id="362" r:id="rId46"/>
    <p:sldId id="361" r:id="rId47"/>
    <p:sldId id="360" r:id="rId48"/>
    <p:sldId id="365" r:id="rId49"/>
    <p:sldId id="364" r:id="rId50"/>
    <p:sldId id="363" r:id="rId51"/>
    <p:sldId id="270" r:id="rId52"/>
    <p:sldId id="290" r:id="rId53"/>
    <p:sldId id="313" r:id="rId54"/>
    <p:sldId id="314" r:id="rId55"/>
    <p:sldId id="315" r:id="rId56"/>
    <p:sldId id="316" r:id="rId57"/>
    <p:sldId id="317" r:id="rId58"/>
    <p:sldId id="318" r:id="rId59"/>
    <p:sldId id="319" r:id="rId60"/>
    <p:sldId id="320" r:id="rId61"/>
    <p:sldId id="321" r:id="rId62"/>
    <p:sldId id="289" r:id="rId63"/>
    <p:sldId id="291" r:id="rId64"/>
    <p:sldId id="293" r:id="rId65"/>
    <p:sldId id="294" r:id="rId66"/>
    <p:sldId id="295" r:id="rId67"/>
    <p:sldId id="296" r:id="rId68"/>
    <p:sldId id="298" r:id="rId69"/>
    <p:sldId id="297" r:id="rId70"/>
    <p:sldId id="299" r:id="rId71"/>
    <p:sldId id="292" r:id="rId72"/>
    <p:sldId id="271" r:id="rId73"/>
    <p:sldId id="300" r:id="rId74"/>
    <p:sldId id="341" r:id="rId75"/>
    <p:sldId id="342" r:id="rId76"/>
    <p:sldId id="346" r:id="rId77"/>
    <p:sldId id="350" r:id="rId78"/>
    <p:sldId id="345" r:id="rId79"/>
    <p:sldId id="344" r:id="rId80"/>
    <p:sldId id="351" r:id="rId81"/>
    <p:sldId id="343" r:id="rId82"/>
    <p:sldId id="348" r:id="rId83"/>
    <p:sldId id="349" r:id="rId84"/>
    <p:sldId id="347" r:id="rId85"/>
    <p:sldId id="301" r:id="rId86"/>
    <p:sldId id="302" r:id="rId87"/>
    <p:sldId id="306" r:id="rId88"/>
    <p:sldId id="307" r:id="rId89"/>
    <p:sldId id="303" r:id="rId90"/>
    <p:sldId id="304" r:id="rId91"/>
    <p:sldId id="305" r:id="rId92"/>
    <p:sldId id="308" r:id="rId93"/>
    <p:sldId id="309" r:id="rId94"/>
    <p:sldId id="310" r:id="rId95"/>
    <p:sldId id="311" r:id="rId96"/>
    <p:sldId id="312" r:id="rId97"/>
    <p:sldId id="322" r:id="rId98"/>
    <p:sldId id="323" r:id="rId99"/>
    <p:sldId id="324" r:id="rId100"/>
    <p:sldId id="325" r:id="rId101"/>
    <p:sldId id="326" r:id="rId102"/>
    <p:sldId id="328" r:id="rId103"/>
    <p:sldId id="329" r:id="rId104"/>
    <p:sldId id="330" r:id="rId105"/>
    <p:sldId id="331" r:id="rId106"/>
    <p:sldId id="334" r:id="rId107"/>
    <p:sldId id="340" r:id="rId108"/>
    <p:sldId id="339" r:id="rId109"/>
    <p:sldId id="368" r:id="rId110"/>
    <p:sldId id="370" r:id="rId111"/>
    <p:sldId id="371" r:id="rId112"/>
    <p:sldId id="372" r:id="rId113"/>
    <p:sldId id="373" r:id="rId114"/>
    <p:sldId id="374" r:id="rId115"/>
    <p:sldId id="376" r:id="rId116"/>
    <p:sldId id="383" r:id="rId117"/>
    <p:sldId id="384" r:id="rId118"/>
    <p:sldId id="385" r:id="rId119"/>
    <p:sldId id="386" r:id="rId120"/>
    <p:sldId id="387" r:id="rId121"/>
    <p:sldId id="388" r:id="rId122"/>
    <p:sldId id="411"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7" autoAdjust="0"/>
    <p:restoredTop sz="94660"/>
  </p:normalViewPr>
  <p:slideViewPr>
    <p:cSldViewPr snapToGrid="0">
      <p:cViewPr varScale="1">
        <p:scale>
          <a:sx n="60" d="100"/>
          <a:sy n="60" d="100"/>
        </p:scale>
        <p:origin x="10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DA336-803D-40AA-851C-45C72F239F64}"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411AB-FA64-4B85-8564-1CD4B2186954}" type="slidenum">
              <a:rPr lang="en-US" smtClean="0"/>
              <a:t>‹#›</a:t>
            </a:fld>
            <a:endParaRPr lang="en-US"/>
          </a:p>
        </p:txBody>
      </p:sp>
    </p:spTree>
    <p:extLst>
      <p:ext uri="{BB962C8B-B14F-4D97-AF65-F5344CB8AC3E}">
        <p14:creationId xmlns:p14="http://schemas.microsoft.com/office/powerpoint/2010/main" val="268407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4064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7265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8AA3C6-313A-49D1-A74C-D06C35EB1AEB}"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19731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AA3C6-313A-49D1-A74C-D06C35EB1AEB}"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254442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AA3C6-313A-49D1-A74C-D06C35EB1AEB}"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18364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AA3C6-313A-49D1-A74C-D06C35EB1AEB}"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235690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AA3C6-313A-49D1-A74C-D06C35EB1AEB}"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408051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8AA3C6-313A-49D1-A74C-D06C35EB1AEB}"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302838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8AA3C6-313A-49D1-A74C-D06C35EB1AEB}"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13752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8AA3C6-313A-49D1-A74C-D06C35EB1AEB}"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372269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AA3C6-313A-49D1-A74C-D06C35EB1AEB}"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316091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AA3C6-313A-49D1-A74C-D06C35EB1AEB}"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125998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AA3C6-313A-49D1-A74C-D06C35EB1AEB}"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FA92-9CAE-4834-9F75-6F59F7871F20}" type="slidenum">
              <a:rPr lang="en-US" smtClean="0"/>
              <a:t>‹#›</a:t>
            </a:fld>
            <a:endParaRPr lang="en-US"/>
          </a:p>
        </p:txBody>
      </p:sp>
    </p:spTree>
    <p:extLst>
      <p:ext uri="{BB962C8B-B14F-4D97-AF65-F5344CB8AC3E}">
        <p14:creationId xmlns:p14="http://schemas.microsoft.com/office/powerpoint/2010/main" val="110462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AA3C6-313A-49D1-A74C-D06C35EB1AEB}" type="datetimeFigureOut">
              <a:rPr lang="en-US" smtClean="0"/>
              <a:t>9/30/2015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8FA92-9CAE-4834-9F75-6F59F7871F20}" type="slidenum">
              <a:rPr lang="en-US" smtClean="0"/>
              <a:t>‹#›</a:t>
            </a:fld>
            <a:endParaRPr lang="en-US"/>
          </a:p>
        </p:txBody>
      </p:sp>
    </p:spTree>
    <p:extLst>
      <p:ext uri="{BB962C8B-B14F-4D97-AF65-F5344CB8AC3E}">
        <p14:creationId xmlns:p14="http://schemas.microsoft.com/office/powerpoint/2010/main" val="7679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88.emf"/><Relationship Id="rId4" Type="http://schemas.openxmlformats.org/officeDocument/2006/relationships/oleObject" Target="../embeddings/Microsoft_Word_97_-_2003_Document3.doc"/></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6.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Microsoft_Word_97_-_2003_Document1.doc"/></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Word_97_-_2003_Document2.doc"/></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 y="1"/>
            <a:ext cx="11917680" cy="1195754"/>
          </a:xfrm>
        </p:spPr>
        <p:txBody>
          <a:bodyPr>
            <a:normAutofit/>
          </a:bodyPr>
          <a:lstStyle/>
          <a:p>
            <a:r>
              <a:rPr lang="en-US" altLang="en-US" sz="3600" dirty="0" smtClean="0">
                <a:solidFill>
                  <a:srgbClr val="C00000"/>
                </a:solidFill>
                <a:latin typeface="Tahoma" panose="020B0604030504040204" pitchFamily="34" charset="0"/>
                <a:cs typeface="Tahoma" panose="020B0604030504040204" pitchFamily="34" charset="0"/>
              </a:rPr>
              <a:t>AOSC400-2015</a:t>
            </a:r>
            <a:br>
              <a:rPr lang="en-US" altLang="en-US" sz="3600" dirty="0" smtClean="0">
                <a:solidFill>
                  <a:srgbClr val="C00000"/>
                </a:solidFill>
                <a:latin typeface="Tahoma" panose="020B0604030504040204" pitchFamily="34" charset="0"/>
                <a:cs typeface="Tahoma" panose="020B0604030504040204" pitchFamily="34" charset="0"/>
              </a:rPr>
            </a:br>
            <a:r>
              <a:rPr lang="en-US" altLang="en-US" sz="3600" dirty="0" smtClean="0">
                <a:solidFill>
                  <a:srgbClr val="C00000"/>
                </a:solidFill>
                <a:latin typeface="Tahoma" panose="020B0604030504040204" pitchFamily="34" charset="0"/>
                <a:cs typeface="Tahoma" panose="020B0604030504040204" pitchFamily="34" charset="0"/>
              </a:rPr>
              <a:t>September 29,   Lecture # 8</a:t>
            </a:r>
            <a:endParaRPr lang="en-US" sz="3600" dirty="0"/>
          </a:p>
        </p:txBody>
      </p:sp>
      <p:sp>
        <p:nvSpPr>
          <p:cNvPr id="3" name="Subtitle 2"/>
          <p:cNvSpPr>
            <a:spLocks noGrp="1"/>
          </p:cNvSpPr>
          <p:nvPr>
            <p:ph type="subTitle" idx="1"/>
          </p:nvPr>
        </p:nvSpPr>
        <p:spPr>
          <a:xfrm>
            <a:off x="0" y="1195755"/>
            <a:ext cx="12054840" cy="4454119"/>
          </a:xfrm>
        </p:spPr>
        <p:txBody>
          <a:bodyPr>
            <a:noAutofit/>
          </a:bodyPr>
          <a:lstStyle/>
          <a:p>
            <a:pPr marL="342900" indent="-342900" algn="l">
              <a:lnSpc>
                <a:spcPct val="150000"/>
              </a:lnSpc>
              <a:spcBef>
                <a:spcPts val="0"/>
              </a:spcBef>
              <a:buFont typeface="Wingdings" panose="05000000000000000000" pitchFamily="2" charset="2"/>
              <a:buChar char="q"/>
            </a:pPr>
            <a:r>
              <a:rPr lang="en-US" altLang="en-US" sz="2800" dirty="0" smtClean="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Radiative Properties of </a:t>
            </a:r>
            <a:r>
              <a:rPr lang="en-US" sz="3200" dirty="0" smtClean="0">
                <a:solidFill>
                  <a:srgbClr val="002060"/>
                </a:solidFill>
                <a:latin typeface="Times New Roman" panose="02020603050405020304" pitchFamily="18" charset="0"/>
                <a:cs typeface="Times New Roman" panose="02020603050405020304" pitchFamily="18" charset="0"/>
              </a:rPr>
              <a:t>Non-black </a:t>
            </a:r>
            <a:r>
              <a:rPr lang="en-US" sz="3200" dirty="0">
                <a:solidFill>
                  <a:srgbClr val="002060"/>
                </a:solidFill>
                <a:latin typeface="Times New Roman" panose="02020603050405020304" pitchFamily="18" charset="0"/>
                <a:cs typeface="Times New Roman" panose="02020603050405020304" pitchFamily="18" charset="0"/>
              </a:rPr>
              <a:t>Materials</a:t>
            </a:r>
          </a:p>
          <a:p>
            <a:pPr marL="685800" indent="-685800" algn="l">
              <a:lnSpc>
                <a:spcPct val="150000"/>
              </a:lnSpc>
              <a:spcBef>
                <a:spcPts val="0"/>
              </a:spcBef>
              <a:buFont typeface="Wingdings" panose="05000000000000000000" pitchFamily="2" charset="2"/>
              <a:buChar char="q"/>
            </a:pPr>
            <a:r>
              <a:rPr lang="en-US" altLang="en-US" sz="3200" dirty="0" smtClean="0">
                <a:solidFill>
                  <a:srgbClr val="002060"/>
                </a:solidFill>
                <a:latin typeface="Times New Roman" panose="02020603050405020304" pitchFamily="18" charset="0"/>
                <a:cs typeface="Times New Roman" panose="02020603050405020304" pitchFamily="18" charset="0"/>
              </a:rPr>
              <a:t>Simple radiation balance </a:t>
            </a:r>
            <a:r>
              <a:rPr lang="en-US" altLang="en-US" sz="3200" dirty="0" smtClean="0">
                <a:solidFill>
                  <a:srgbClr val="C00000"/>
                </a:solidFill>
                <a:latin typeface="Times New Roman" panose="02020603050405020304" pitchFamily="18" charset="0"/>
                <a:cs typeface="Times New Roman" panose="02020603050405020304" pitchFamily="18" charset="0"/>
              </a:rPr>
              <a:t>climate model-</a:t>
            </a:r>
            <a:r>
              <a:rPr lang="en-US" altLang="en-US" sz="3200" dirty="0" smtClean="0">
                <a:solidFill>
                  <a:srgbClr val="002060"/>
                </a:solidFill>
                <a:latin typeface="Times New Roman" panose="02020603050405020304" pitchFamily="18" charset="0"/>
                <a:cs typeface="Times New Roman" panose="02020603050405020304" pitchFamily="18" charset="0"/>
              </a:rPr>
              <a:t>the greenhouse effect</a:t>
            </a:r>
          </a:p>
          <a:p>
            <a:pPr marL="685800" indent="-685800" algn="l">
              <a:lnSpc>
                <a:spcPct val="150000"/>
              </a:lnSpc>
              <a:spcBef>
                <a:spcPts val="0"/>
              </a:spcBef>
              <a:buFont typeface="Wingdings" panose="05000000000000000000" pitchFamily="2" charset="2"/>
              <a:buChar char="q"/>
            </a:pPr>
            <a:r>
              <a:rPr lang="en-US" sz="3200" dirty="0" smtClean="0">
                <a:solidFill>
                  <a:srgbClr val="002060"/>
                </a:solidFill>
                <a:latin typeface="Times New Roman" panose="02020603050405020304" pitchFamily="18" charset="0"/>
                <a:cs typeface="Times New Roman" panose="02020603050405020304" pitchFamily="18" charset="0"/>
              </a:rPr>
              <a:t>Physics </a:t>
            </a:r>
            <a:r>
              <a:rPr lang="en-US" sz="3200" dirty="0">
                <a:solidFill>
                  <a:srgbClr val="002060"/>
                </a:solidFill>
                <a:latin typeface="Times New Roman" panose="02020603050405020304" pitchFamily="18" charset="0"/>
                <a:cs typeface="Times New Roman" panose="02020603050405020304" pitchFamily="18" charset="0"/>
              </a:rPr>
              <a:t>of </a:t>
            </a:r>
            <a:r>
              <a:rPr lang="en-US" sz="3200" dirty="0" smtClean="0">
                <a:solidFill>
                  <a:srgbClr val="002060"/>
                </a:solidFill>
                <a:latin typeface="Times New Roman" panose="02020603050405020304" pitchFamily="18" charset="0"/>
                <a:cs typeface="Times New Roman" panose="02020603050405020304" pitchFamily="18" charset="0"/>
              </a:rPr>
              <a:t>Scattering and </a:t>
            </a:r>
            <a:r>
              <a:rPr lang="en-US" sz="3200" dirty="0">
                <a:solidFill>
                  <a:srgbClr val="002060"/>
                </a:solidFill>
                <a:latin typeface="Times New Roman" panose="02020603050405020304" pitchFamily="18" charset="0"/>
                <a:cs typeface="Times New Roman" panose="02020603050405020304" pitchFamily="18" charset="0"/>
              </a:rPr>
              <a:t>Absorption and </a:t>
            </a:r>
            <a:r>
              <a:rPr lang="en-US" sz="3200" dirty="0" smtClean="0">
                <a:solidFill>
                  <a:srgbClr val="002060"/>
                </a:solidFill>
                <a:latin typeface="Times New Roman" panose="02020603050405020304" pitchFamily="18" charset="0"/>
                <a:cs typeface="Times New Roman" panose="02020603050405020304" pitchFamily="18" charset="0"/>
              </a:rPr>
              <a:t>Emission</a:t>
            </a:r>
          </a:p>
          <a:p>
            <a:pPr marL="685800" indent="-685800" algn="l">
              <a:lnSpc>
                <a:spcPct val="150000"/>
              </a:lnSpc>
              <a:spcBef>
                <a:spcPts val="0"/>
              </a:spcBef>
              <a:buFont typeface="Wingdings" panose="05000000000000000000" pitchFamily="2" charset="2"/>
              <a:buChar char="q"/>
            </a:pPr>
            <a:r>
              <a:rPr lang="en-US" sz="3200" dirty="0" smtClean="0">
                <a:solidFill>
                  <a:srgbClr val="002060"/>
                </a:solidFill>
                <a:latin typeface="Times New Roman" panose="02020603050405020304" pitchFamily="18" charset="0"/>
                <a:cs typeface="Times New Roman" panose="02020603050405020304" pitchFamily="18" charset="0"/>
              </a:rPr>
              <a:t>Simple aspects of radiative transfer in the visible</a:t>
            </a:r>
          </a:p>
          <a:p>
            <a:pPr marL="685800" indent="-685800" algn="l">
              <a:lnSpc>
                <a:spcPct val="150000"/>
              </a:lnSpc>
              <a:spcBef>
                <a:spcPts val="0"/>
              </a:spcBef>
              <a:buFont typeface="Wingdings" panose="05000000000000000000" pitchFamily="2" charset="2"/>
              <a:buChar char="q"/>
            </a:pPr>
            <a:r>
              <a:rPr lang="en-US" altLang="en-US" sz="3200" dirty="0" smtClean="0">
                <a:solidFill>
                  <a:srgbClr val="C00000"/>
                </a:solidFill>
                <a:latin typeface="Times New Roman" panose="02020603050405020304" pitchFamily="18" charset="0"/>
                <a:cs typeface="Times New Roman" panose="02020603050405020304" pitchFamily="18" charset="0"/>
              </a:rPr>
              <a:t>Beer-</a:t>
            </a:r>
            <a:r>
              <a:rPr lang="en-US" altLang="en-US" sz="3200" dirty="0" err="1" smtClean="0">
                <a:solidFill>
                  <a:srgbClr val="C00000"/>
                </a:solidFill>
                <a:latin typeface="Times New Roman" panose="02020603050405020304" pitchFamily="18" charset="0"/>
                <a:cs typeface="Times New Roman" panose="02020603050405020304" pitchFamily="18" charset="0"/>
              </a:rPr>
              <a:t>Bouguer</a:t>
            </a:r>
            <a:r>
              <a:rPr lang="en-US" altLang="en-US" sz="3200" dirty="0" smtClean="0">
                <a:solidFill>
                  <a:srgbClr val="C00000"/>
                </a:solidFill>
                <a:latin typeface="Times New Roman" panose="02020603050405020304" pitchFamily="18" charset="0"/>
                <a:cs typeface="Times New Roman" panose="02020603050405020304" pitchFamily="18" charset="0"/>
              </a:rPr>
              <a:t>-Lambert Law</a:t>
            </a:r>
          </a:p>
          <a:p>
            <a:pPr marL="685800" indent="-685800" algn="l">
              <a:lnSpc>
                <a:spcPct val="150000"/>
              </a:lnSpc>
              <a:spcBef>
                <a:spcPts val="0"/>
              </a:spcBef>
              <a:buFont typeface="Wingdings" panose="05000000000000000000" pitchFamily="2" charset="2"/>
              <a:buChar char="q"/>
            </a:pPr>
            <a:r>
              <a:rPr lang="en-US" sz="3200" dirty="0" smtClean="0">
                <a:solidFill>
                  <a:srgbClr val="C00000"/>
                </a:solidFill>
                <a:latin typeface="Times New Roman" panose="02020603050405020304" pitchFamily="18" charset="0"/>
                <a:cs typeface="Times New Roman" panose="02020603050405020304" pitchFamily="18" charset="0"/>
              </a:rPr>
              <a:t>Langley Plots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dirty="0" smtClean="0">
                <a:solidFill>
                  <a:srgbClr val="002060"/>
                </a:solidFill>
                <a:latin typeface="Times New Roman" panose="02020603050405020304" pitchFamily="18" charset="0"/>
                <a:cs typeface="Times New Roman" panose="02020603050405020304" pitchFamily="18" charset="0"/>
              </a:rPr>
              <a:t/>
            </a:r>
            <a:br>
              <a:rPr lang="en-US" dirty="0" smtClean="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7160" y="5876836"/>
            <a:ext cx="11917680" cy="923330"/>
          </a:xfrm>
          <a:prstGeom prst="rect">
            <a:avLst/>
          </a:prstGeom>
        </p:spPr>
        <p:txBody>
          <a:bodyPr wrap="square">
            <a:spAutoFit/>
          </a:bodyPr>
          <a:lstStyle/>
          <a:p>
            <a:r>
              <a:rPr lang="en-US" altLang="en-US" dirty="0" smtClean="0"/>
              <a:t>Copyright@2015 University of Maryland</a:t>
            </a:r>
            <a:br>
              <a:rPr lang="en-US" altLang="en-US" dirty="0" smtClean="0"/>
            </a:br>
            <a:r>
              <a:rPr lang="en-US" altLang="en-US" dirty="0" smtClean="0"/>
              <a:t>This material may not be reproduced or redistributed, in whole or in part, without written permission of Rachel T. Pinker</a:t>
            </a:r>
            <a:br>
              <a:rPr lang="en-US" altLang="en-US" dirty="0" smtClean="0"/>
            </a:br>
            <a:endParaRPr lang="en-US" dirty="0"/>
          </a:p>
        </p:txBody>
      </p:sp>
    </p:spTree>
    <p:extLst>
      <p:ext uri="{BB962C8B-B14F-4D97-AF65-F5344CB8AC3E}">
        <p14:creationId xmlns:p14="http://schemas.microsoft.com/office/powerpoint/2010/main" val="348999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232" y="169087"/>
            <a:ext cx="11710220" cy="1569660"/>
          </a:xfrm>
          <a:prstGeom prst="rect">
            <a:avLst/>
          </a:prstGeom>
        </p:spPr>
        <p:txBody>
          <a:bodyPr wrap="square">
            <a:spAutoFit/>
          </a:bodyPr>
          <a:lstStyle/>
          <a:p>
            <a:r>
              <a:rPr lang="en-US" sz="3200" dirty="0" smtClean="0">
                <a:solidFill>
                  <a:srgbClr val="002060"/>
                </a:solidFill>
              </a:rPr>
              <a:t>Assume that the atmospheric layers and the surface of the planet are in radiative equilibrium. How is the surface temperature of the planet affected by the presence of this atmosphere?</a:t>
            </a:r>
            <a:endParaRPr lang="en-US" sz="3200" dirty="0">
              <a:solidFill>
                <a:srgbClr val="00206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45343" y="1843548"/>
            <a:ext cx="7639664" cy="3613355"/>
          </a:xfrm>
          <a:prstGeom prst="rect">
            <a:avLst/>
          </a:prstGeom>
          <a:noFill/>
          <a:ln>
            <a:noFill/>
          </a:ln>
        </p:spPr>
      </p:pic>
      <p:sp>
        <p:nvSpPr>
          <p:cNvPr id="2" name="TextBox 1"/>
          <p:cNvSpPr txBox="1"/>
          <p:nvPr/>
        </p:nvSpPr>
        <p:spPr>
          <a:xfrm>
            <a:off x="427704" y="5825613"/>
            <a:ext cx="11808956" cy="707886"/>
          </a:xfrm>
          <a:prstGeom prst="rect">
            <a:avLst/>
          </a:prstGeom>
          <a:noFill/>
        </p:spPr>
        <p:txBody>
          <a:bodyPr wrap="square" rtlCol="0">
            <a:spAutoFit/>
          </a:bodyPr>
          <a:lstStyle/>
          <a:p>
            <a:r>
              <a:rPr lang="en-US" sz="4000" dirty="0" smtClean="0">
                <a:solidFill>
                  <a:srgbClr val="C00000"/>
                </a:solidFill>
              </a:rPr>
              <a:t>Replace the textbook discussion of above by following</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0940336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67159"/>
            <a:ext cx="6096000" cy="2862322"/>
          </a:xfrm>
          <a:prstGeom prst="rect">
            <a:avLst/>
          </a:prstGeom>
        </p:spPr>
        <p:txBody>
          <a:bodyPr>
            <a:spAutoFit/>
          </a:bodyPr>
          <a:lstStyle/>
          <a:p>
            <a:r>
              <a:rPr lang="en-US" dirty="0" smtClean="0"/>
              <a:t>Exercise 4. 7 A small blackbody satellite is orbiting</a:t>
            </a:r>
          </a:p>
          <a:p>
            <a:r>
              <a:rPr lang="en-US" dirty="0" smtClean="0"/>
              <a:t>the Earth at a distance far enough away so that the flux</a:t>
            </a:r>
          </a:p>
          <a:p>
            <a:r>
              <a:rPr lang="en-US" dirty="0" smtClean="0"/>
              <a:t>density of Earth radiation is negligible, compared to</a:t>
            </a:r>
          </a:p>
          <a:p>
            <a:r>
              <a:rPr lang="en-US" dirty="0" smtClean="0"/>
              <a:t>that of solar radiation. Suppose that the satellite suddenly</a:t>
            </a:r>
          </a:p>
          <a:p>
            <a:r>
              <a:rPr lang="en-US" dirty="0" smtClean="0"/>
              <a:t>passes into the Earth's shadow. At what rate will</a:t>
            </a:r>
          </a:p>
          <a:p>
            <a:r>
              <a:rPr lang="en-US" dirty="0" smtClean="0"/>
              <a:t>it initially cool? The satellite has a mass m = 103 kg</a:t>
            </a:r>
          </a:p>
          <a:p>
            <a:r>
              <a:rPr lang="en-US" dirty="0" smtClean="0"/>
              <a:t>and a specific heat c = 103 J (kg K)- 1: it is spherical</a:t>
            </a:r>
          </a:p>
          <a:p>
            <a:r>
              <a:rPr lang="en-US" dirty="0" smtClean="0"/>
              <a:t>with a radius r = 1 m, and temperature is uniform over</a:t>
            </a:r>
          </a:p>
          <a:p>
            <a:r>
              <a:rPr lang="en-US" dirty="0" smtClean="0"/>
              <a:t>its surface.</a:t>
            </a:r>
          </a:p>
          <a:p>
            <a:endParaRPr lang="en-US" dirty="0"/>
          </a:p>
        </p:txBody>
      </p:sp>
      <p:sp>
        <p:nvSpPr>
          <p:cNvPr id="3" name="Rectangle 2"/>
          <p:cNvSpPr/>
          <p:nvPr/>
        </p:nvSpPr>
        <p:spPr>
          <a:xfrm>
            <a:off x="2590800" y="2887682"/>
            <a:ext cx="6096000" cy="3970318"/>
          </a:xfrm>
          <a:prstGeom prst="rect">
            <a:avLst/>
          </a:prstGeom>
        </p:spPr>
        <p:txBody>
          <a:bodyPr>
            <a:spAutoFit/>
          </a:bodyPr>
          <a:lstStyle/>
          <a:p>
            <a:r>
              <a:rPr lang="en-US" dirty="0" smtClean="0"/>
              <a:t>Solution: Consideration of the energy balance, as</a:t>
            </a:r>
          </a:p>
          <a:p>
            <a:r>
              <a:rPr lang="en-US" dirty="0" smtClean="0"/>
              <a:t>in the previous problem, but with an albedo of zero</a:t>
            </a:r>
          </a:p>
          <a:p>
            <a:r>
              <a:rPr lang="en-US" dirty="0" smtClean="0"/>
              <a:t>yields an emission F = 342 W m-2 from the satellite,</a:t>
            </a:r>
          </a:p>
          <a:p>
            <a:r>
              <a:rPr lang="en-US" dirty="0" smtClean="0"/>
              <a:t>which implies an equivalent blackbody temperature</a:t>
            </a:r>
          </a:p>
          <a:p>
            <a:r>
              <a:rPr lang="en-US" dirty="0" smtClean="0"/>
              <a:t>TE = 279 K. When the satellite passes into the</a:t>
            </a:r>
          </a:p>
          <a:p>
            <a:r>
              <a:rPr lang="en-US" dirty="0" smtClean="0"/>
              <a:t>Earth's shadow, it will no longer be in radiative equilibrium.</a:t>
            </a:r>
          </a:p>
          <a:p>
            <a:r>
              <a:rPr lang="en-US" dirty="0" smtClean="0"/>
              <a:t>The flux density of solar radiation abruptly</a:t>
            </a:r>
          </a:p>
          <a:p>
            <a:r>
              <a:rPr lang="en-US" dirty="0" smtClean="0"/>
              <a:t>drops to zero while the emitted radiation, which is</a:t>
            </a:r>
          </a:p>
          <a:p>
            <a:r>
              <a:rPr lang="en-US" dirty="0" smtClean="0"/>
              <a:t>determined by the temperature of the satellite,</a:t>
            </a:r>
          </a:p>
          <a:p>
            <a:r>
              <a:rPr lang="en-US" dirty="0" smtClean="0"/>
              <a:t>drops gradually as the satellite cools by emitting</a:t>
            </a:r>
          </a:p>
          <a:p>
            <a:r>
              <a:rPr lang="en-US" dirty="0" smtClean="0"/>
              <a:t>radiation. The instant that the satellite passes into</a:t>
            </a:r>
          </a:p>
          <a:p>
            <a:r>
              <a:rPr lang="en-US" dirty="0" smtClean="0"/>
              <a:t>the shadow, its temperature is still equal to TE, so we</a:t>
            </a:r>
          </a:p>
          <a:p>
            <a:r>
              <a:rPr lang="en-US" dirty="0" smtClean="0"/>
              <a:t>can write</a:t>
            </a:r>
          </a:p>
          <a:p>
            <a:endParaRPr lang="en-US" dirty="0"/>
          </a:p>
        </p:txBody>
      </p:sp>
    </p:spTree>
    <p:extLst>
      <p:ext uri="{BB962C8B-B14F-4D97-AF65-F5344CB8AC3E}">
        <p14:creationId xmlns:p14="http://schemas.microsoft.com/office/powerpoint/2010/main" val="13485012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4660" y="740616"/>
            <a:ext cx="5323859" cy="2017823"/>
          </a:xfrm>
          <a:prstGeom prst="rect">
            <a:avLst/>
          </a:prstGeom>
        </p:spPr>
      </p:pic>
      <p:sp>
        <p:nvSpPr>
          <p:cNvPr id="3" name="Rectangle 2"/>
          <p:cNvSpPr/>
          <p:nvPr/>
        </p:nvSpPr>
        <p:spPr>
          <a:xfrm>
            <a:off x="3048000" y="2828836"/>
            <a:ext cx="6096000" cy="1200329"/>
          </a:xfrm>
          <a:prstGeom prst="rect">
            <a:avLst/>
          </a:prstGeom>
        </p:spPr>
        <p:txBody>
          <a:bodyPr>
            <a:spAutoFit/>
          </a:bodyPr>
          <a:lstStyle/>
          <a:p>
            <a:r>
              <a:rPr lang="en-US" dirty="0" smtClean="0"/>
              <a:t>Solving, we obtain </a:t>
            </a:r>
            <a:r>
              <a:rPr lang="en-US" dirty="0" err="1" smtClean="0"/>
              <a:t>dT</a:t>
            </a:r>
            <a:r>
              <a:rPr lang="en-US" dirty="0" smtClean="0"/>
              <a:t>/</a:t>
            </a:r>
            <a:r>
              <a:rPr lang="en-US" dirty="0" err="1" smtClean="0"/>
              <a:t>dt</a:t>
            </a:r>
            <a:r>
              <a:rPr lang="en-US" dirty="0" smtClean="0"/>
              <a:t> = 4.30 x 10- 3 K s- 1 or</a:t>
            </a:r>
          </a:p>
          <a:p>
            <a:r>
              <a:rPr lang="en-US" dirty="0" smtClean="0"/>
              <a:t>15.5 Khr-1. •</a:t>
            </a:r>
          </a:p>
          <a:p>
            <a:endParaRPr lang="en-US" dirty="0" smtClean="0"/>
          </a:p>
          <a:p>
            <a:endParaRPr lang="en-US" dirty="0"/>
          </a:p>
        </p:txBody>
      </p:sp>
    </p:spTree>
    <p:extLst>
      <p:ext uri="{BB962C8B-B14F-4D97-AF65-F5344CB8AC3E}">
        <p14:creationId xmlns:p14="http://schemas.microsoft.com/office/powerpoint/2010/main" val="4323640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843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823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019" y="944263"/>
            <a:ext cx="6096000" cy="1754326"/>
          </a:xfrm>
          <a:prstGeom prst="rect">
            <a:avLst/>
          </a:prstGeom>
        </p:spPr>
        <p:txBody>
          <a:bodyPr>
            <a:spAutoFit/>
          </a:bodyPr>
          <a:lstStyle/>
          <a:p>
            <a:r>
              <a:rPr lang="en-US" dirty="0"/>
              <a:t>Quantum mechanics describes the energy levels of a given molecule. The key point is that the energy levels are given by a discrete sequence, let us say (</a:t>
            </a:r>
            <a:r>
              <a:rPr lang="en-US" dirty="0" err="1"/>
              <a:t>Enln</a:t>
            </a:r>
            <a:r>
              <a:rPr lang="en-US" dirty="0"/>
              <a:t>, specific of the spectroscopic properties of the molecule. </a:t>
            </a:r>
          </a:p>
          <a:p>
            <a:r>
              <a:rPr lang="en-US" dirty="0"/>
              <a:t>The simplest illustration is detailed in Exercise 2.1, with the case of a particle supposed to be "trapped in a well". </a:t>
            </a:r>
          </a:p>
        </p:txBody>
      </p:sp>
      <p:sp>
        <p:nvSpPr>
          <p:cNvPr id="3" name="Rectangle 2"/>
          <p:cNvSpPr/>
          <p:nvPr/>
        </p:nvSpPr>
        <p:spPr>
          <a:xfrm>
            <a:off x="2871019" y="3578462"/>
            <a:ext cx="6096000" cy="2031325"/>
          </a:xfrm>
          <a:prstGeom prst="rect">
            <a:avLst/>
          </a:prstGeom>
        </p:spPr>
        <p:txBody>
          <a:bodyPr>
            <a:spAutoFit/>
          </a:bodyPr>
          <a:lstStyle/>
          <a:p>
            <a:r>
              <a:rPr lang="en-US" dirty="0"/>
              <a:t>Consider a molecule with a given energy level, let us say E 1, The emission of a photon by this molecule corresponds to a transition from E 1 to a lower energy level, let us say E2 &lt; E 1 . On the opposite, the absorption of a photon by this molecule implies the transition from E 1 to a higher energy level, let us say E2 &gt; E 1 . The wavelength of the photon is fixed by the energy transition. Planck's law (Fig. 2.3) states that </a:t>
            </a:r>
          </a:p>
        </p:txBody>
      </p:sp>
      <p:pic>
        <p:nvPicPr>
          <p:cNvPr id="4" name="Picture 3"/>
          <p:cNvPicPr>
            <a:picLocks noChangeAspect="1"/>
          </p:cNvPicPr>
          <p:nvPr/>
        </p:nvPicPr>
        <p:blipFill>
          <a:blip r:embed="rId2"/>
          <a:stretch>
            <a:fillRect/>
          </a:stretch>
        </p:blipFill>
        <p:spPr>
          <a:xfrm>
            <a:off x="4945779" y="5776035"/>
            <a:ext cx="2182454" cy="713625"/>
          </a:xfrm>
          <a:prstGeom prst="rect">
            <a:avLst/>
          </a:prstGeom>
        </p:spPr>
      </p:pic>
    </p:spTree>
    <p:extLst>
      <p:ext uri="{BB962C8B-B14F-4D97-AF65-F5344CB8AC3E}">
        <p14:creationId xmlns:p14="http://schemas.microsoft.com/office/powerpoint/2010/main" val="3608401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3139321"/>
          </a:xfrm>
          <a:prstGeom prst="rect">
            <a:avLst/>
          </a:prstGeom>
        </p:spPr>
        <p:txBody>
          <a:bodyPr>
            <a:spAutoFit/>
          </a:bodyPr>
          <a:lstStyle/>
          <a:p>
            <a:r>
              <a:rPr lang="en-US" dirty="0"/>
              <a:t>A photon can therefore be absorbed or emitted only if its wavelength corresponds to a possible transition. As a result, for a given molecule, absorption and emission are possible only in specific parts of the radiation spectrum (determined by the spectro­scopic properties of the molecule). </a:t>
            </a:r>
          </a:p>
          <a:p>
            <a:r>
              <a:rPr lang="en-US" dirty="0"/>
              <a:t>If). has a small value, the energy gap is large: the shortwave radiations (e.g. ultra­violet radiation) are the most energy-containing ones (Fig. 2.1 ). On the other hand, if the wavelength has a large value, the energy gap is low: the longwave radiations (e.g. infrared radiation) do not contain a lot of radiative energy. </a:t>
            </a:r>
          </a:p>
        </p:txBody>
      </p:sp>
      <p:sp>
        <p:nvSpPr>
          <p:cNvPr id="3" name="Rectangle 2"/>
          <p:cNvSpPr/>
          <p:nvPr/>
        </p:nvSpPr>
        <p:spPr>
          <a:xfrm>
            <a:off x="3578942" y="5120600"/>
            <a:ext cx="6096000" cy="923330"/>
          </a:xfrm>
          <a:prstGeom prst="rect">
            <a:avLst/>
          </a:prstGeom>
        </p:spPr>
        <p:txBody>
          <a:bodyPr>
            <a:spAutoFit/>
          </a:bodyPr>
          <a:lstStyle/>
          <a:p>
            <a:r>
              <a:rPr lang="en-US" dirty="0"/>
              <a:t>Fig. 2.3 En1ission and absorption of a photon: transition </a:t>
            </a:r>
            <a:r>
              <a:rPr lang="en-US" dirty="0" err="1"/>
              <a:t>bet,veen</a:t>
            </a:r>
            <a:r>
              <a:rPr lang="en-US" dirty="0"/>
              <a:t> two energy levels E 1 and E2 (E1 &lt; E2). The wavelength is given by Planck's law,).= </a:t>
            </a:r>
            <a:r>
              <a:rPr lang="en-US" dirty="0" err="1"/>
              <a:t>hc</a:t>
            </a:r>
            <a:r>
              <a:rPr lang="en-US" dirty="0"/>
              <a:t>/(E2 - E1) </a:t>
            </a:r>
          </a:p>
        </p:txBody>
      </p:sp>
    </p:spTree>
    <p:extLst>
      <p:ext uri="{BB962C8B-B14F-4D97-AF65-F5344CB8AC3E}">
        <p14:creationId xmlns:p14="http://schemas.microsoft.com/office/powerpoint/2010/main" val="30228968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021" y="722671"/>
            <a:ext cx="12082749" cy="4987005"/>
          </a:xfrm>
          <a:prstGeom prst="rect">
            <a:avLst/>
          </a:prstGeom>
        </p:spPr>
      </p:pic>
    </p:spTree>
    <p:extLst>
      <p:ext uri="{BB962C8B-B14F-4D97-AF65-F5344CB8AC3E}">
        <p14:creationId xmlns:p14="http://schemas.microsoft.com/office/powerpoint/2010/main" val="37552838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753" y="2301797"/>
            <a:ext cx="6384493" cy="2254406"/>
          </a:xfrm>
          <a:prstGeom prst="rect">
            <a:avLst/>
          </a:prstGeom>
        </p:spPr>
      </p:pic>
    </p:spTree>
    <p:extLst>
      <p:ext uri="{BB962C8B-B14F-4D97-AF65-F5344CB8AC3E}">
        <p14:creationId xmlns:p14="http://schemas.microsoft.com/office/powerpoint/2010/main" val="21531552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6875" y="1409765"/>
            <a:ext cx="6938250" cy="4038469"/>
          </a:xfrm>
          <a:prstGeom prst="rect">
            <a:avLst/>
          </a:prstGeom>
        </p:spPr>
      </p:pic>
    </p:spTree>
    <p:extLst>
      <p:ext uri="{BB962C8B-B14F-4D97-AF65-F5344CB8AC3E}">
        <p14:creationId xmlns:p14="http://schemas.microsoft.com/office/powerpoint/2010/main" val="38582905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5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106"/>
          <a:stretch/>
        </p:blipFill>
        <p:spPr>
          <a:xfrm>
            <a:off x="4704736" y="1275735"/>
            <a:ext cx="6872748" cy="5387340"/>
          </a:xfrm>
          <a:prstGeom prst="rect">
            <a:avLst/>
          </a:prstGeom>
        </p:spPr>
      </p:pic>
      <p:sp>
        <p:nvSpPr>
          <p:cNvPr id="3" name="Rectangle 2"/>
          <p:cNvSpPr/>
          <p:nvPr/>
        </p:nvSpPr>
        <p:spPr>
          <a:xfrm>
            <a:off x="132736" y="103604"/>
            <a:ext cx="11739716" cy="6186309"/>
          </a:xfrm>
          <a:prstGeom prst="rect">
            <a:avLst/>
          </a:prstGeom>
        </p:spPr>
        <p:txBody>
          <a:bodyPr wrap="square">
            <a:spAutoFit/>
          </a:bodyPr>
          <a:lstStyle/>
          <a:p>
            <a:r>
              <a:rPr lang="en-US" sz="3600" dirty="0">
                <a:solidFill>
                  <a:srgbClr val="002060"/>
                </a:solidFill>
              </a:rPr>
              <a:t>Consider the atmosphere as a   layer at a given distance from the Earth's surface. Let us assume that nothing happens in the region between the </a:t>
            </a:r>
            <a:endParaRPr lang="en-US" sz="3600" dirty="0" smtClean="0">
              <a:solidFill>
                <a:srgbClr val="002060"/>
              </a:solidFill>
            </a:endParaRPr>
          </a:p>
          <a:p>
            <a:r>
              <a:rPr lang="en-US" sz="3600" dirty="0" smtClean="0">
                <a:solidFill>
                  <a:srgbClr val="002060"/>
                </a:solidFill>
              </a:rPr>
              <a:t>surface </a:t>
            </a:r>
            <a:r>
              <a:rPr lang="en-US" sz="3600" dirty="0">
                <a:solidFill>
                  <a:srgbClr val="002060"/>
                </a:solidFill>
              </a:rPr>
              <a:t>and the layer . </a:t>
            </a:r>
          </a:p>
          <a:p>
            <a:r>
              <a:rPr lang="en-US" sz="3600" dirty="0">
                <a:solidFill>
                  <a:srgbClr val="002060"/>
                </a:solidFill>
              </a:rPr>
              <a:t>From the radiative </a:t>
            </a:r>
            <a:endParaRPr lang="en-US" sz="3600" dirty="0" smtClean="0">
              <a:solidFill>
                <a:srgbClr val="002060"/>
              </a:solidFill>
            </a:endParaRPr>
          </a:p>
          <a:p>
            <a:r>
              <a:rPr lang="en-US" sz="3600" dirty="0" smtClean="0">
                <a:solidFill>
                  <a:srgbClr val="002060"/>
                </a:solidFill>
              </a:rPr>
              <a:t>properties </a:t>
            </a:r>
            <a:r>
              <a:rPr lang="en-US" sz="3600" dirty="0">
                <a:solidFill>
                  <a:srgbClr val="002060"/>
                </a:solidFill>
              </a:rPr>
              <a:t>of the </a:t>
            </a:r>
            <a:r>
              <a:rPr lang="en-US" sz="3600" dirty="0" smtClean="0">
                <a:solidFill>
                  <a:srgbClr val="002060"/>
                </a:solidFill>
              </a:rPr>
              <a:t>atmosphere</a:t>
            </a:r>
          </a:p>
          <a:p>
            <a:r>
              <a:rPr lang="en-US" sz="3600" dirty="0" smtClean="0">
                <a:solidFill>
                  <a:srgbClr val="002060"/>
                </a:solidFill>
              </a:rPr>
              <a:t> </a:t>
            </a:r>
            <a:r>
              <a:rPr lang="en-US" sz="3600" dirty="0">
                <a:solidFill>
                  <a:srgbClr val="002060"/>
                </a:solidFill>
              </a:rPr>
              <a:t>(strong absorption of the </a:t>
            </a:r>
            <a:endParaRPr lang="en-US" sz="3600" dirty="0" smtClean="0">
              <a:solidFill>
                <a:srgbClr val="002060"/>
              </a:solidFill>
            </a:endParaRPr>
          </a:p>
          <a:p>
            <a:r>
              <a:rPr lang="en-US" sz="3600" dirty="0" smtClean="0">
                <a:solidFill>
                  <a:srgbClr val="002060"/>
                </a:solidFill>
              </a:rPr>
              <a:t>infrared </a:t>
            </a:r>
            <a:r>
              <a:rPr lang="en-US" sz="3600" dirty="0">
                <a:solidFill>
                  <a:srgbClr val="002060"/>
                </a:solidFill>
              </a:rPr>
              <a:t>radiations and </a:t>
            </a:r>
            <a:endParaRPr lang="en-US" sz="3600" dirty="0" smtClean="0">
              <a:solidFill>
                <a:srgbClr val="002060"/>
              </a:solidFill>
            </a:endParaRPr>
          </a:p>
          <a:p>
            <a:r>
              <a:rPr lang="en-US" sz="3600" dirty="0" smtClean="0">
                <a:solidFill>
                  <a:srgbClr val="002060"/>
                </a:solidFill>
              </a:rPr>
              <a:t>atmospheric </a:t>
            </a:r>
            <a:r>
              <a:rPr lang="en-US" sz="3600" dirty="0">
                <a:solidFill>
                  <a:srgbClr val="002060"/>
                </a:solidFill>
              </a:rPr>
              <a:t>window for the </a:t>
            </a:r>
            <a:endParaRPr lang="en-US" sz="3600" dirty="0" smtClean="0">
              <a:solidFill>
                <a:srgbClr val="002060"/>
              </a:solidFill>
            </a:endParaRPr>
          </a:p>
          <a:p>
            <a:r>
              <a:rPr lang="en-US" sz="3600" dirty="0" smtClean="0">
                <a:solidFill>
                  <a:srgbClr val="002060"/>
                </a:solidFill>
              </a:rPr>
              <a:t>visible </a:t>
            </a:r>
            <a:r>
              <a:rPr lang="en-US" sz="3600" dirty="0">
                <a:solidFill>
                  <a:srgbClr val="002060"/>
                </a:solidFill>
              </a:rPr>
              <a:t>radiations), </a:t>
            </a:r>
            <a:endParaRPr lang="en-US" sz="3600" dirty="0" smtClean="0">
              <a:solidFill>
                <a:srgbClr val="002060"/>
              </a:solidFill>
            </a:endParaRPr>
          </a:p>
          <a:p>
            <a:r>
              <a:rPr lang="en-US" sz="3600" dirty="0" smtClean="0">
                <a:solidFill>
                  <a:srgbClr val="002060"/>
                </a:solidFill>
              </a:rPr>
              <a:t>we </a:t>
            </a:r>
            <a:r>
              <a:rPr lang="en-US" sz="3600" dirty="0">
                <a:solidFill>
                  <a:srgbClr val="002060"/>
                </a:solidFill>
              </a:rPr>
              <a:t>assume that</a:t>
            </a:r>
            <a:r>
              <a:rPr lang="en-US" sz="3600" dirty="0"/>
              <a:t>: </a:t>
            </a:r>
          </a:p>
        </p:txBody>
      </p:sp>
    </p:spTree>
    <p:extLst>
      <p:ext uri="{BB962C8B-B14F-4D97-AF65-F5344CB8AC3E}">
        <p14:creationId xmlns:p14="http://schemas.microsoft.com/office/powerpoint/2010/main" val="5731323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2090" y="324830"/>
            <a:ext cx="6096000" cy="1754326"/>
          </a:xfrm>
          <a:prstGeom prst="rect">
            <a:avLst/>
          </a:prstGeom>
        </p:spPr>
        <p:txBody>
          <a:bodyPr>
            <a:spAutoFit/>
          </a:bodyPr>
          <a:lstStyle/>
          <a:p>
            <a:r>
              <a:rPr lang="en-US" dirty="0"/>
              <a:t>Consider the atmosphere as a virtual layer at a given distance from the Earth's surface. Let us assume that nothing happens in the region between the surface and the layer (Fig. 2.15). </a:t>
            </a:r>
          </a:p>
          <a:p>
            <a:r>
              <a:rPr lang="en-US" dirty="0"/>
              <a:t>From the radiative properties of the atmosphere (strong absorption of the infrared radiations and atmospheric window for the visible radiations), we assume that: </a:t>
            </a:r>
          </a:p>
        </p:txBody>
      </p:sp>
      <p:sp>
        <p:nvSpPr>
          <p:cNvPr id="5" name="Rectangle 4"/>
          <p:cNvSpPr/>
          <p:nvPr/>
        </p:nvSpPr>
        <p:spPr>
          <a:xfrm>
            <a:off x="3092245" y="2443511"/>
            <a:ext cx="6096000" cy="3416320"/>
          </a:xfrm>
          <a:prstGeom prst="rect">
            <a:avLst/>
          </a:prstGeom>
        </p:spPr>
        <p:txBody>
          <a:bodyPr>
            <a:spAutoFit/>
          </a:bodyPr>
          <a:lstStyle/>
          <a:p>
            <a:r>
              <a:rPr lang="en-US" dirty="0"/>
              <a:t>he layer and the Earth are at radiative equilibrium: in a first approximation, we neglect the non-radiative energy flux;</a:t>
            </a:r>
          </a:p>
          <a:p>
            <a:r>
              <a:rPr lang="en-US" dirty="0"/>
              <a:t>•	the layer reflects a fraction A of the incident solar radiation Fs. It absorbs a frac­tion as and transmits to the Earth a fraction (1 - as) of the remaining radiation (1 - A) f,. The Earth is supposed to absorb the whole received radiation;</a:t>
            </a:r>
          </a:p>
          <a:p>
            <a:r>
              <a:rPr lang="en-US" dirty="0"/>
              <a:t>•	the Earth emits longwave radiations U (up): a fraction (</a:t>
            </a:r>
            <a:r>
              <a:rPr lang="en-US" dirty="0" err="1"/>
              <a:t>ar</a:t>
            </a:r>
            <a:r>
              <a:rPr lang="en-US" dirty="0"/>
              <a:t>) is absorbed by the layer while the remaining part ( 1 - </a:t>
            </a:r>
            <a:r>
              <a:rPr lang="en-US" dirty="0" err="1"/>
              <a:t>ar</a:t>
            </a:r>
            <a:r>
              <a:rPr lang="en-US" dirty="0"/>
              <a:t>) is transmitted to space;</a:t>
            </a:r>
          </a:p>
          <a:p>
            <a:r>
              <a:rPr lang="en-US" dirty="0"/>
              <a:t>•	the layer is then heated and emits a radiation D (down): a fraction a is transmitted to the Earth and then absorbed.</a:t>
            </a:r>
          </a:p>
        </p:txBody>
      </p:sp>
    </p:spTree>
    <p:extLst>
      <p:ext uri="{BB962C8B-B14F-4D97-AF65-F5344CB8AC3E}">
        <p14:creationId xmlns:p14="http://schemas.microsoft.com/office/powerpoint/2010/main" val="1432853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2789" y="1268050"/>
            <a:ext cx="11070466" cy="923330"/>
          </a:xfrm>
          <a:prstGeom prst="rect">
            <a:avLst/>
          </a:prstGeom>
        </p:spPr>
        <p:txBody>
          <a:bodyPr wrap="none">
            <a:spAutoFit/>
          </a:bodyPr>
          <a:lstStyle/>
          <a:p>
            <a:r>
              <a:rPr lang="en-US" dirty="0"/>
              <a:t>Let us investigate the sensitivity of the Earth's temperature (T) with respect to the absorption coefficient of the </a:t>
            </a:r>
            <a:r>
              <a:rPr lang="en-US" dirty="0" smtClean="0"/>
              <a:t>layer</a:t>
            </a:r>
          </a:p>
          <a:p>
            <a:r>
              <a:rPr lang="en-US" dirty="0" smtClean="0"/>
              <a:t> </a:t>
            </a:r>
            <a:r>
              <a:rPr lang="en-US" dirty="0"/>
              <a:t>for the te1rnstrial radiation (</a:t>
            </a:r>
            <a:r>
              <a:rPr lang="en-US" dirty="0" err="1"/>
              <a:t>ar</a:t>
            </a:r>
            <a:r>
              <a:rPr lang="en-US" dirty="0"/>
              <a:t> ). </a:t>
            </a:r>
            <a:endParaRPr lang="en-US" dirty="0" smtClean="0"/>
          </a:p>
          <a:p>
            <a:r>
              <a:rPr lang="en-US" dirty="0" smtClean="0"/>
              <a:t>Taking </a:t>
            </a:r>
            <a:r>
              <a:rPr lang="en-US" dirty="0"/>
              <a:t>into account the previous data (Fig. 2.14) yield</a:t>
            </a:r>
          </a:p>
        </p:txBody>
      </p:sp>
      <p:sp>
        <p:nvSpPr>
          <p:cNvPr id="6" name="Rectangle 5"/>
          <p:cNvSpPr/>
          <p:nvPr/>
        </p:nvSpPr>
        <p:spPr>
          <a:xfrm>
            <a:off x="2708787" y="4964132"/>
            <a:ext cx="6096000" cy="646331"/>
          </a:xfrm>
          <a:prstGeom prst="rect">
            <a:avLst/>
          </a:prstGeom>
        </p:spPr>
        <p:txBody>
          <a:bodyPr>
            <a:spAutoFit/>
          </a:bodyPr>
          <a:lstStyle/>
          <a:p>
            <a:r>
              <a:rPr lang="en-US" dirty="0"/>
              <a:t>The budget energy for the Earth and the atmospheric layer reads</a:t>
            </a:r>
          </a:p>
        </p:txBody>
      </p:sp>
      <p:pic>
        <p:nvPicPr>
          <p:cNvPr id="7" name="Picture 6"/>
          <p:cNvPicPr>
            <a:picLocks noChangeAspect="1"/>
          </p:cNvPicPr>
          <p:nvPr/>
        </p:nvPicPr>
        <p:blipFill>
          <a:blip r:embed="rId2"/>
          <a:stretch>
            <a:fillRect/>
          </a:stretch>
        </p:blipFill>
        <p:spPr>
          <a:xfrm>
            <a:off x="1975396" y="2565351"/>
            <a:ext cx="8241208" cy="1727297"/>
          </a:xfrm>
          <a:prstGeom prst="rect">
            <a:avLst/>
          </a:prstGeom>
        </p:spPr>
      </p:pic>
    </p:spTree>
    <p:extLst>
      <p:ext uri="{BB962C8B-B14F-4D97-AF65-F5344CB8AC3E}">
        <p14:creationId xmlns:p14="http://schemas.microsoft.com/office/powerpoint/2010/main" val="2100207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9109" y="1389492"/>
            <a:ext cx="8273782" cy="4079016"/>
          </a:xfrm>
          <a:prstGeom prst="rect">
            <a:avLst/>
          </a:prstGeom>
        </p:spPr>
      </p:pic>
    </p:spTree>
    <p:extLst>
      <p:ext uri="{BB962C8B-B14F-4D97-AF65-F5344CB8AC3E}">
        <p14:creationId xmlns:p14="http://schemas.microsoft.com/office/powerpoint/2010/main" val="16325626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99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0544" y="1547625"/>
            <a:ext cx="8110912" cy="3762750"/>
          </a:xfrm>
          <a:prstGeom prst="rect">
            <a:avLst/>
          </a:prstGeom>
        </p:spPr>
      </p:pic>
    </p:spTree>
    <p:extLst>
      <p:ext uri="{BB962C8B-B14F-4D97-AF65-F5344CB8AC3E}">
        <p14:creationId xmlns:p14="http://schemas.microsoft.com/office/powerpoint/2010/main" val="2562313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539" t="42445" r="28741" b="5173"/>
          <a:stretch/>
        </p:blipFill>
        <p:spPr>
          <a:xfrm>
            <a:off x="2905431" y="1474839"/>
            <a:ext cx="6400801" cy="1194619"/>
          </a:xfrm>
          <a:prstGeom prst="rect">
            <a:avLst/>
          </a:prstGeom>
        </p:spPr>
      </p:pic>
      <p:pic>
        <p:nvPicPr>
          <p:cNvPr id="5" name="Content Placeholder 3"/>
          <p:cNvPicPr>
            <a:picLocks noChangeAspect="1"/>
          </p:cNvPicPr>
          <p:nvPr/>
        </p:nvPicPr>
        <p:blipFill rotWithShape="1">
          <a:blip r:embed="rId2"/>
          <a:srcRect r="8289"/>
          <a:stretch/>
        </p:blipFill>
        <p:spPr>
          <a:xfrm>
            <a:off x="126576" y="3372971"/>
            <a:ext cx="11573812" cy="2280577"/>
          </a:xfrm>
          <a:prstGeom prst="rect">
            <a:avLst/>
          </a:prstGeom>
        </p:spPr>
      </p:pic>
    </p:spTree>
    <p:extLst>
      <p:ext uri="{BB962C8B-B14F-4D97-AF65-F5344CB8AC3E}">
        <p14:creationId xmlns:p14="http://schemas.microsoft.com/office/powerpoint/2010/main" val="21740555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975" y="194125"/>
            <a:ext cx="11783960" cy="7478970"/>
          </a:xfrm>
          <a:prstGeom prst="rect">
            <a:avLst/>
          </a:prstGeom>
        </p:spPr>
        <p:txBody>
          <a:bodyPr wrap="square">
            <a:spAutoFit/>
          </a:bodyPr>
          <a:lstStyle/>
          <a:p>
            <a:r>
              <a:rPr lang="en-US" dirty="0" smtClean="0"/>
              <a:t> </a:t>
            </a:r>
            <a:r>
              <a:rPr lang="en-US" sz="2400" dirty="0" smtClean="0"/>
              <a:t>Consider  an atmosphere composed of a single isothermal layer. Because the layer is</a:t>
            </a:r>
          </a:p>
          <a:p>
            <a:r>
              <a:rPr lang="en-US" sz="2400" dirty="0" smtClean="0"/>
              <a:t>opaque in the longwave part of the spectrum, the equivalent blackbody temperature of the planet corresponds</a:t>
            </a:r>
          </a:p>
          <a:p>
            <a:r>
              <a:rPr lang="en-US" sz="2400" dirty="0" smtClean="0"/>
              <a:t>to the temperature of the atmosphere. Hence, the atmosphere must emit F units radiation to space</a:t>
            </a:r>
          </a:p>
          <a:p>
            <a:r>
              <a:rPr lang="en-US" sz="2400" dirty="0" smtClean="0"/>
              <a:t>as a blackbody to balance the F units of incoming solar radiation transmitted downward through the top</a:t>
            </a:r>
          </a:p>
          <a:p>
            <a:r>
              <a:rPr lang="en-US" sz="2400" dirty="0" smtClean="0"/>
              <a:t>of the atmosphere. Because the layer is isothermal, it also emits F units of radiation in the downward direction.</a:t>
            </a:r>
          </a:p>
          <a:p>
            <a:r>
              <a:rPr lang="en-US" sz="2400" dirty="0" smtClean="0"/>
              <a:t>Hence, the downward radiation at the surface of the planet is F units of incident solar radiation plus F</a:t>
            </a:r>
          </a:p>
          <a:p>
            <a:r>
              <a:rPr lang="en-US" sz="2400" dirty="0" smtClean="0"/>
              <a:t>units of longwave radiation emitted from the atmosphere, a total of 2F units, which must be balanced by</a:t>
            </a:r>
          </a:p>
          <a:p>
            <a:r>
              <a:rPr lang="en-US" sz="2400" dirty="0" smtClean="0"/>
              <a:t>an upward emission of 2F units of longwave radiation from the surface. Hence, from the Stefan- Boltzmann</a:t>
            </a:r>
          </a:p>
          <a:p>
            <a:r>
              <a:rPr lang="en-US" sz="2400" dirty="0" smtClean="0"/>
              <a:t>law  the temperature of the surface of the planet is 303 K, i.e., 48 K higher than it would be in the</a:t>
            </a:r>
          </a:p>
          <a:p>
            <a:r>
              <a:rPr lang="en-US" sz="2400" dirty="0" smtClean="0"/>
              <a:t>absence of an atmosphere, and the temperature of the atmosphere is the same as the temperature of the surface</a:t>
            </a:r>
          </a:p>
          <a:p>
            <a:r>
              <a:rPr lang="en-US" sz="2400" dirty="0" smtClean="0"/>
              <a:t>of the planet </a:t>
            </a:r>
            <a:r>
              <a:rPr lang="en-US" sz="2400" dirty="0"/>
              <a:t>.</a:t>
            </a:r>
          </a:p>
        </p:txBody>
      </p:sp>
    </p:spTree>
    <p:extLst>
      <p:ext uri="{BB962C8B-B14F-4D97-AF65-F5344CB8AC3E}">
        <p14:creationId xmlns:p14="http://schemas.microsoft.com/office/powerpoint/2010/main" val="18671723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3680" y="391775"/>
            <a:ext cx="6096000" cy="923330"/>
          </a:xfrm>
          <a:prstGeom prst="rect">
            <a:avLst/>
          </a:prstGeom>
        </p:spPr>
        <p:txBody>
          <a:bodyPr>
            <a:spAutoFit/>
          </a:bodyPr>
          <a:lstStyle/>
          <a:p>
            <a:r>
              <a:rPr lang="en-US" dirty="0" smtClean="0"/>
              <a:t>If a second isothermal, opaque layer is added, as</a:t>
            </a:r>
          </a:p>
          <a:p>
            <a:r>
              <a:rPr lang="en-US" dirty="0" smtClean="0"/>
              <a:t>illustrated in Fig. 4.9, the flux density of downward</a:t>
            </a:r>
          </a:p>
          <a:p>
            <a:r>
              <a:rPr lang="en-US" dirty="0" smtClean="0"/>
              <a:t>radiation incident upon the lower layer will be 2F</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74255" y="1315105"/>
            <a:ext cx="5014518" cy="2214225"/>
          </a:xfrm>
          <a:prstGeom prst="rect">
            <a:avLst/>
          </a:prstGeom>
          <a:noFill/>
          <a:ln>
            <a:noFill/>
          </a:ln>
        </p:spPr>
      </p:pic>
      <p:sp>
        <p:nvSpPr>
          <p:cNvPr id="6" name="Rectangle 5"/>
          <p:cNvSpPr/>
          <p:nvPr/>
        </p:nvSpPr>
        <p:spPr>
          <a:xfrm>
            <a:off x="1950720" y="3671560"/>
            <a:ext cx="6096000" cy="3416320"/>
          </a:xfrm>
          <a:prstGeom prst="rect">
            <a:avLst/>
          </a:prstGeom>
        </p:spPr>
        <p:txBody>
          <a:bodyPr>
            <a:spAutoFit/>
          </a:bodyPr>
          <a:lstStyle/>
          <a:p>
            <a:r>
              <a:rPr lang="en-US" dirty="0" smtClean="0"/>
              <a:t>Fig. 4 .9 Radiation balance for a planetary atmosphere that is</a:t>
            </a:r>
          </a:p>
          <a:p>
            <a:r>
              <a:rPr lang="en-US" dirty="0" smtClean="0"/>
              <a:t>transparent to solar radiation and consists of two isothermal</a:t>
            </a:r>
          </a:p>
          <a:p>
            <a:r>
              <a:rPr lang="en-US" dirty="0" smtClean="0"/>
              <a:t>layers that are opaque to planetary radiation. Thin downward</a:t>
            </a:r>
          </a:p>
          <a:p>
            <a:r>
              <a:rPr lang="en-US" dirty="0" smtClean="0"/>
              <a:t>arrows represent the flux of F units of shortwave solar radiation</a:t>
            </a:r>
          </a:p>
          <a:p>
            <a:r>
              <a:rPr lang="en-US" dirty="0" smtClean="0"/>
              <a:t>transmitted downward through the atmosphere. Thicker arrows</a:t>
            </a:r>
          </a:p>
          <a:p>
            <a:r>
              <a:rPr lang="en-US" dirty="0" smtClean="0"/>
              <a:t>represent the emission of longwave radiation from the surface</a:t>
            </a:r>
          </a:p>
          <a:p>
            <a:r>
              <a:rPr lang="en-US" dirty="0" smtClean="0"/>
              <a:t>of the planet and from each of the layers. For radiative equilibrium</a:t>
            </a:r>
          </a:p>
          <a:p>
            <a:r>
              <a:rPr lang="en-US" dirty="0" smtClean="0"/>
              <a:t>the net radiation passing through the Earth's surface and</a:t>
            </a:r>
          </a:p>
          <a:p>
            <a:r>
              <a:rPr lang="en-US" dirty="0" smtClean="0"/>
              <a:t>the top of each of the layers must be equal to zero.</a:t>
            </a:r>
          </a:p>
          <a:p>
            <a:endParaRPr lang="en-US" dirty="0"/>
          </a:p>
        </p:txBody>
      </p:sp>
    </p:spTree>
    <p:extLst>
      <p:ext uri="{BB962C8B-B14F-4D97-AF65-F5344CB8AC3E}">
        <p14:creationId xmlns:p14="http://schemas.microsoft.com/office/powerpoint/2010/main" val="16346685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859340"/>
            <a:ext cx="6096000" cy="3139321"/>
          </a:xfrm>
          <a:prstGeom prst="rect">
            <a:avLst/>
          </a:prstGeom>
        </p:spPr>
        <p:txBody>
          <a:bodyPr>
            <a:spAutoFit/>
          </a:bodyPr>
          <a:lstStyle/>
          <a:p>
            <a:r>
              <a:rPr lang="en-US" dirty="0"/>
              <a:t>(F units of solar radiation plus F units of longwave</a:t>
            </a:r>
          </a:p>
          <a:p>
            <a:r>
              <a:rPr lang="en-US" dirty="0"/>
              <a:t>radiation emitted by the upper layer). To balance the</a:t>
            </a:r>
          </a:p>
          <a:p>
            <a:r>
              <a:rPr lang="en-US" dirty="0"/>
              <a:t>incident radiation, the lower layer must emit 2F units</a:t>
            </a:r>
          </a:p>
          <a:p>
            <a:r>
              <a:rPr lang="en-US" dirty="0"/>
              <a:t>of longwave radiation. Because the layer is isothermal,</a:t>
            </a:r>
          </a:p>
          <a:p>
            <a:r>
              <a:rPr lang="en-US" dirty="0"/>
              <a:t>it also emits 2F units of radiation. in the downward</a:t>
            </a:r>
          </a:p>
          <a:p>
            <a:r>
              <a:rPr lang="en-US" dirty="0"/>
              <a:t>radiation. Hence, the downward radiation at</a:t>
            </a:r>
          </a:p>
          <a:p>
            <a:r>
              <a:rPr lang="en-US" dirty="0"/>
              <a:t>the surface of the planet is F units of incident solar</a:t>
            </a:r>
          </a:p>
          <a:p>
            <a:r>
              <a:rPr lang="en-US" dirty="0"/>
              <a:t>radiation plus 2Funits of longwave radiation emitted</a:t>
            </a:r>
          </a:p>
          <a:p>
            <a:r>
              <a:rPr lang="en-US" dirty="0"/>
              <a:t>from the atmosphere, a total of 3F units, which must</a:t>
            </a:r>
          </a:p>
          <a:p>
            <a:r>
              <a:rPr lang="en-US" dirty="0"/>
              <a:t>be balanced by an upward emission of 3F units of</a:t>
            </a:r>
          </a:p>
          <a:p>
            <a:r>
              <a:rPr lang="en-US" dirty="0"/>
              <a:t>longwave radiation from the surface. •</a:t>
            </a:r>
          </a:p>
        </p:txBody>
      </p:sp>
    </p:spTree>
    <p:extLst>
      <p:ext uri="{BB962C8B-B14F-4D97-AF65-F5344CB8AC3E}">
        <p14:creationId xmlns:p14="http://schemas.microsoft.com/office/powerpoint/2010/main" val="6961757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806" y="446104"/>
            <a:ext cx="11460480" cy="5632311"/>
          </a:xfrm>
          <a:prstGeom prst="rect">
            <a:avLst/>
          </a:prstGeom>
        </p:spPr>
        <p:txBody>
          <a:bodyPr wrap="square">
            <a:spAutoFit/>
          </a:bodyPr>
          <a:lstStyle/>
          <a:p>
            <a:r>
              <a:rPr lang="en-US" dirty="0" smtClean="0"/>
              <a:t>By induction, the aforementioned analysis can be</a:t>
            </a:r>
          </a:p>
          <a:p>
            <a:r>
              <a:rPr lang="en-US" dirty="0" smtClean="0"/>
              <a:t>extended to an N-layer atmosphere. The emissions</a:t>
            </a:r>
          </a:p>
          <a:p>
            <a:r>
              <a:rPr lang="en-US" dirty="0" err="1" smtClean="0"/>
              <a:t>fi:om</a:t>
            </a:r>
            <a:r>
              <a:rPr lang="en-US" dirty="0" smtClean="0"/>
              <a:t> the atmospheric layers, working downward</a:t>
            </a:r>
          </a:p>
          <a:p>
            <a:r>
              <a:rPr lang="en-US" dirty="0" smtClean="0"/>
              <a:t>from the top, are F, 2F, 3F ... NF and the corresponding</a:t>
            </a:r>
          </a:p>
          <a:p>
            <a:r>
              <a:rPr lang="en-US" dirty="0" smtClean="0"/>
              <a:t>radiative equilibrium temperatures are 303,</a:t>
            </a:r>
          </a:p>
          <a:p>
            <a:r>
              <a:rPr lang="en-US" dirty="0" smtClean="0"/>
              <a:t>335 .... [(N + l)F/σ]1/4 K. The geometric thickness</a:t>
            </a:r>
          </a:p>
          <a:p>
            <a:r>
              <a:rPr lang="en-US" dirty="0" smtClean="0"/>
              <a:t>of opaque layers decreases approximately exponentially</a:t>
            </a:r>
          </a:p>
          <a:p>
            <a:r>
              <a:rPr lang="en-US" dirty="0" smtClean="0"/>
              <a:t>as one descends through the atmosphere due to</a:t>
            </a:r>
          </a:p>
          <a:p>
            <a:r>
              <a:rPr lang="en-US" dirty="0" smtClean="0"/>
              <a:t>the increasing density of the absorbing medium with</a:t>
            </a:r>
          </a:p>
          <a:p>
            <a:r>
              <a:rPr lang="en-US" dirty="0" smtClean="0"/>
              <a:t>depth. Hence, the radiative equilibrium lapse rate</a:t>
            </a:r>
          </a:p>
          <a:p>
            <a:r>
              <a:rPr lang="en-US" dirty="0" smtClean="0"/>
              <a:t>steepens with increasing depth. In effect, radiative</a:t>
            </a:r>
          </a:p>
          <a:p>
            <a:r>
              <a:rPr lang="en-US" dirty="0" smtClean="0"/>
              <a:t>transfer becomes less and less efficient at removing</a:t>
            </a:r>
          </a:p>
          <a:p>
            <a:r>
              <a:rPr lang="en-US" dirty="0" smtClean="0"/>
              <a:t>the energy absorbed at the surface of the planet due</a:t>
            </a:r>
          </a:p>
          <a:p>
            <a:r>
              <a:rPr lang="en-US" dirty="0" smtClean="0"/>
              <a:t>to the increasing blocking effect of greenhouse gases.</a:t>
            </a:r>
          </a:p>
          <a:p>
            <a:r>
              <a:rPr lang="en-US" dirty="0" smtClean="0"/>
              <a:t>Once the radiative equilibrium lapse rate exceeds the</a:t>
            </a:r>
          </a:p>
          <a:p>
            <a:r>
              <a:rPr lang="en-US" dirty="0" smtClean="0"/>
              <a:t>adiabatic lapse rate (Eq. 3.53), convection becomes</a:t>
            </a:r>
          </a:p>
          <a:p>
            <a:r>
              <a:rPr lang="en-US" dirty="0" smtClean="0"/>
              <a:t>the primary mode of energy transfer.</a:t>
            </a:r>
          </a:p>
          <a:p>
            <a:r>
              <a:rPr lang="en-US" dirty="0" smtClean="0"/>
              <a:t>That the global mean surface temperature of the</a:t>
            </a:r>
          </a:p>
          <a:p>
            <a:r>
              <a:rPr lang="en-US" dirty="0" smtClean="0"/>
              <a:t>Earth is 289 K rather than the equivalent blackbody</a:t>
            </a:r>
          </a:p>
          <a:p>
            <a:r>
              <a:rPr lang="en-US" dirty="0" smtClean="0"/>
              <a:t>temperature 255 K, as calculated in Exercise 4.6, </a:t>
            </a:r>
            <a:r>
              <a:rPr lang="en-US" dirty="0" err="1" smtClean="0"/>
              <a:t>i</a:t>
            </a:r>
            <a:endParaRPr lang="en-US" dirty="0"/>
          </a:p>
        </p:txBody>
      </p:sp>
    </p:spTree>
    <p:extLst>
      <p:ext uri="{BB962C8B-B14F-4D97-AF65-F5344CB8AC3E}">
        <p14:creationId xmlns:p14="http://schemas.microsoft.com/office/powerpoint/2010/main" val="76620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39" y="0"/>
            <a:ext cx="11975690" cy="7971413"/>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rgbClr val="002060"/>
                </a:solidFill>
              </a:rPr>
              <a:t>The </a:t>
            </a:r>
            <a:r>
              <a:rPr lang="en-US" sz="3200" dirty="0">
                <a:solidFill>
                  <a:srgbClr val="002060"/>
                </a:solidFill>
              </a:rPr>
              <a:t>layer and the Earth are at radiative </a:t>
            </a:r>
            <a:r>
              <a:rPr lang="en-US" sz="3200" dirty="0" smtClean="0">
                <a:solidFill>
                  <a:srgbClr val="002060"/>
                </a:solidFill>
              </a:rPr>
              <a:t>equilibrium  </a:t>
            </a:r>
            <a:endParaRPr lang="en-US" sz="3200" dirty="0">
              <a:solidFill>
                <a:srgbClr val="002060"/>
              </a:solidFill>
            </a:endParaRPr>
          </a:p>
          <a:p>
            <a:r>
              <a:rPr lang="en-US" sz="3200" dirty="0" smtClean="0">
                <a:solidFill>
                  <a:srgbClr val="002060"/>
                </a:solidFill>
              </a:rPr>
              <a:t>•   The </a:t>
            </a:r>
            <a:r>
              <a:rPr lang="en-US" sz="3200" dirty="0">
                <a:solidFill>
                  <a:srgbClr val="002060"/>
                </a:solidFill>
              </a:rPr>
              <a:t>layer reflects a fraction A of the incident solar radiation Fs. It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absorbs </a:t>
            </a:r>
            <a:r>
              <a:rPr lang="en-US" sz="3200" dirty="0">
                <a:solidFill>
                  <a:srgbClr val="002060"/>
                </a:solidFill>
              </a:rPr>
              <a:t>a frac­tion a</a:t>
            </a:r>
            <a:r>
              <a:rPr lang="en-US" sz="3200" baseline="-25000" dirty="0">
                <a:solidFill>
                  <a:srgbClr val="002060"/>
                </a:solidFill>
              </a:rPr>
              <a:t>s</a:t>
            </a:r>
            <a:r>
              <a:rPr lang="en-US" sz="3200" dirty="0">
                <a:solidFill>
                  <a:srgbClr val="002060"/>
                </a:solidFill>
              </a:rPr>
              <a:t> and transmits to the Earth a fraction (1 - a</a:t>
            </a:r>
            <a:r>
              <a:rPr lang="en-US" sz="3200" baseline="-25000" dirty="0">
                <a:solidFill>
                  <a:srgbClr val="002060"/>
                </a:solidFill>
              </a:rPr>
              <a:t>s</a:t>
            </a:r>
            <a:r>
              <a:rPr lang="en-US" sz="3200" dirty="0">
                <a:solidFill>
                  <a:srgbClr val="002060"/>
                </a:solidFill>
              </a:rPr>
              <a:t>) of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the </a:t>
            </a:r>
            <a:r>
              <a:rPr lang="en-US" sz="3200" dirty="0">
                <a:solidFill>
                  <a:srgbClr val="002060"/>
                </a:solidFill>
              </a:rPr>
              <a:t>remaining radiation (1 - A) </a:t>
            </a:r>
            <a:r>
              <a:rPr lang="en-US" sz="3200" dirty="0" smtClean="0">
                <a:solidFill>
                  <a:srgbClr val="002060"/>
                </a:solidFill>
              </a:rPr>
              <a:t>F</a:t>
            </a:r>
            <a:r>
              <a:rPr lang="en-US" sz="3200" baseline="-25000" dirty="0" smtClean="0">
                <a:solidFill>
                  <a:srgbClr val="002060"/>
                </a:solidFill>
              </a:rPr>
              <a:t>s. </a:t>
            </a:r>
            <a:r>
              <a:rPr lang="en-US" sz="3200" dirty="0" smtClean="0">
                <a:solidFill>
                  <a:srgbClr val="002060"/>
                </a:solidFill>
              </a:rPr>
              <a:t>The </a:t>
            </a:r>
            <a:r>
              <a:rPr lang="en-US" sz="3200" dirty="0">
                <a:solidFill>
                  <a:srgbClr val="002060"/>
                </a:solidFill>
              </a:rPr>
              <a:t>Earth is supposed to absorb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the </a:t>
            </a:r>
            <a:r>
              <a:rPr lang="en-US" sz="3200" dirty="0">
                <a:solidFill>
                  <a:srgbClr val="002060"/>
                </a:solidFill>
              </a:rPr>
              <a:t>whole received radiation;</a:t>
            </a:r>
          </a:p>
          <a:p>
            <a:r>
              <a:rPr lang="en-US" sz="3200" dirty="0" smtClean="0">
                <a:solidFill>
                  <a:srgbClr val="002060"/>
                </a:solidFill>
              </a:rPr>
              <a:t>•    the </a:t>
            </a:r>
            <a:r>
              <a:rPr lang="en-US" sz="3200" dirty="0">
                <a:solidFill>
                  <a:srgbClr val="002060"/>
                </a:solidFill>
              </a:rPr>
              <a:t>Earth emits longwave radiations U (up): a fraction (</a:t>
            </a:r>
            <a:r>
              <a:rPr lang="en-US" sz="3200" dirty="0" err="1" smtClean="0">
                <a:solidFill>
                  <a:srgbClr val="002060"/>
                </a:solidFill>
              </a:rPr>
              <a:t>a</a:t>
            </a:r>
            <a:r>
              <a:rPr lang="en-US" sz="3200" baseline="-25000" dirty="0" err="1" smtClean="0">
                <a:solidFill>
                  <a:srgbClr val="002060"/>
                </a:solidFill>
              </a:rPr>
              <a:t>T</a:t>
            </a:r>
            <a:r>
              <a:rPr lang="en-US" sz="3200" dirty="0" smtClean="0">
                <a:solidFill>
                  <a:srgbClr val="002060"/>
                </a:solidFill>
              </a:rPr>
              <a:t>) </a:t>
            </a:r>
            <a:r>
              <a:rPr lang="en-US" sz="3200" dirty="0">
                <a:solidFill>
                  <a:srgbClr val="002060"/>
                </a:solidFill>
              </a:rPr>
              <a:t>is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absorbed </a:t>
            </a:r>
            <a:r>
              <a:rPr lang="en-US" sz="3200" dirty="0">
                <a:solidFill>
                  <a:srgbClr val="002060"/>
                </a:solidFill>
              </a:rPr>
              <a:t>by the layer while the remaining part ( 1 - </a:t>
            </a:r>
            <a:r>
              <a:rPr lang="en-US" sz="3200" dirty="0" err="1">
                <a:solidFill>
                  <a:srgbClr val="002060"/>
                </a:solidFill>
              </a:rPr>
              <a:t>a</a:t>
            </a:r>
            <a:r>
              <a:rPr lang="en-US" sz="3200" baseline="-25000" dirty="0" err="1">
                <a:solidFill>
                  <a:srgbClr val="002060"/>
                </a:solidFill>
              </a:rPr>
              <a:t>T</a:t>
            </a:r>
            <a:r>
              <a:rPr lang="en-US" sz="3200" dirty="0" smtClean="0">
                <a:solidFill>
                  <a:srgbClr val="002060"/>
                </a:solidFill>
              </a:rPr>
              <a:t>) </a:t>
            </a:r>
            <a:r>
              <a:rPr lang="en-US" sz="3200" dirty="0">
                <a:solidFill>
                  <a:srgbClr val="002060"/>
                </a:solidFill>
              </a:rPr>
              <a:t>is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transmitted </a:t>
            </a:r>
            <a:r>
              <a:rPr lang="en-US" sz="3200" dirty="0">
                <a:solidFill>
                  <a:srgbClr val="002060"/>
                </a:solidFill>
              </a:rPr>
              <a:t>to space;</a:t>
            </a:r>
          </a:p>
          <a:p>
            <a:r>
              <a:rPr lang="en-US" sz="3200" dirty="0" smtClean="0">
                <a:solidFill>
                  <a:srgbClr val="002060"/>
                </a:solidFill>
              </a:rPr>
              <a:t>•    the </a:t>
            </a:r>
            <a:r>
              <a:rPr lang="en-US" sz="3200" dirty="0">
                <a:solidFill>
                  <a:srgbClr val="002060"/>
                </a:solidFill>
              </a:rPr>
              <a:t>layer is then heated and emits a radiation D (down): a </a:t>
            </a:r>
            <a:endParaRPr lang="en-US" sz="3200" dirty="0" smtClean="0">
              <a:solidFill>
                <a:srgbClr val="002060"/>
              </a:solidFill>
            </a:endParaRPr>
          </a:p>
          <a:p>
            <a:r>
              <a:rPr lang="en-US" sz="3200" dirty="0">
                <a:solidFill>
                  <a:srgbClr val="002060"/>
                </a:solidFill>
              </a:rPr>
              <a:t> </a:t>
            </a:r>
            <a:r>
              <a:rPr lang="en-US" sz="3200" dirty="0" smtClean="0">
                <a:solidFill>
                  <a:srgbClr val="002060"/>
                </a:solidFill>
              </a:rPr>
              <a:t>     fraction </a:t>
            </a:r>
            <a:r>
              <a:rPr lang="en-US" sz="3200" dirty="0">
                <a:solidFill>
                  <a:srgbClr val="002060"/>
                </a:solidFill>
              </a:rPr>
              <a:t>a is transmitted to the Earth and then absorbed</a:t>
            </a:r>
            <a:r>
              <a:rPr lang="en-US" sz="3200" dirty="0" smtClean="0">
                <a:solidFill>
                  <a:srgbClr val="002060"/>
                </a:solidFill>
              </a:rPr>
              <a:t>.</a:t>
            </a:r>
          </a:p>
          <a:p>
            <a:endParaRPr lang="en-US" sz="3200" dirty="0" smtClean="0">
              <a:solidFill>
                <a:srgbClr val="002060"/>
              </a:solidFill>
            </a:endParaRPr>
          </a:p>
          <a:p>
            <a:r>
              <a:rPr lang="en-US" sz="3200" dirty="0">
                <a:solidFill>
                  <a:srgbClr val="002060"/>
                </a:solidFill>
              </a:rPr>
              <a:t>Let us investigate the sensitivity of the Earth's temperature (T) with respect to the absorption coefficient of the layer</a:t>
            </a:r>
          </a:p>
          <a:p>
            <a:r>
              <a:rPr lang="en-US" sz="3200" dirty="0">
                <a:solidFill>
                  <a:srgbClr val="002060"/>
                </a:solidFill>
              </a:rPr>
              <a:t> for the </a:t>
            </a:r>
            <a:r>
              <a:rPr lang="en-US" sz="3200" dirty="0" smtClean="0">
                <a:solidFill>
                  <a:srgbClr val="002060"/>
                </a:solidFill>
              </a:rPr>
              <a:t>terrestrial </a:t>
            </a:r>
            <a:r>
              <a:rPr lang="en-US" sz="3200" dirty="0">
                <a:solidFill>
                  <a:srgbClr val="002060"/>
                </a:solidFill>
              </a:rPr>
              <a:t>radiation </a:t>
            </a:r>
            <a:r>
              <a:rPr lang="en-US" sz="3200" dirty="0" smtClean="0">
                <a:solidFill>
                  <a:srgbClr val="002060"/>
                </a:solidFill>
              </a:rPr>
              <a:t>(</a:t>
            </a:r>
            <a:r>
              <a:rPr lang="en-US" sz="3200" dirty="0" err="1">
                <a:solidFill>
                  <a:srgbClr val="002060"/>
                </a:solidFill>
              </a:rPr>
              <a:t>a</a:t>
            </a:r>
            <a:r>
              <a:rPr lang="en-US" sz="3200" baseline="-25000" dirty="0" err="1">
                <a:solidFill>
                  <a:srgbClr val="002060"/>
                </a:solidFill>
              </a:rPr>
              <a:t>T</a:t>
            </a:r>
            <a:r>
              <a:rPr lang="en-US" sz="3200" dirty="0" smtClean="0">
                <a:solidFill>
                  <a:srgbClr val="002060"/>
                </a:solidFill>
              </a:rPr>
              <a:t> </a:t>
            </a:r>
            <a:r>
              <a:rPr lang="en-US" sz="3200" dirty="0">
                <a:solidFill>
                  <a:srgbClr val="002060"/>
                </a:solidFill>
              </a:rPr>
              <a:t>). </a:t>
            </a:r>
          </a:p>
          <a:p>
            <a:r>
              <a:rPr lang="en-US" sz="3200" dirty="0" smtClean="0"/>
              <a:t> </a:t>
            </a:r>
            <a:endParaRPr lang="en-US" sz="3200" dirty="0"/>
          </a:p>
          <a:p>
            <a:endParaRPr lang="en-US" sz="3200" dirty="0"/>
          </a:p>
        </p:txBody>
      </p:sp>
    </p:spTree>
    <p:extLst>
      <p:ext uri="{BB962C8B-B14F-4D97-AF65-F5344CB8AC3E}">
        <p14:creationId xmlns:p14="http://schemas.microsoft.com/office/powerpoint/2010/main" val="60118118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3" y="1028343"/>
            <a:ext cx="10803988" cy="4801314"/>
          </a:xfrm>
          <a:prstGeom prst="rect">
            <a:avLst/>
          </a:prstGeom>
        </p:spPr>
        <p:txBody>
          <a:bodyPr wrap="square">
            <a:spAutoFit/>
          </a:bodyPr>
          <a:lstStyle/>
          <a:p>
            <a:r>
              <a:rPr lang="en-US" dirty="0" smtClean="0"/>
              <a:t>attributable to the greenhouse effect. Were it not for</a:t>
            </a:r>
          </a:p>
          <a:p>
            <a:r>
              <a:rPr lang="en-US" dirty="0" smtClean="0"/>
              <a:t>the upward transfer of latent and sensible heat by</a:t>
            </a:r>
          </a:p>
          <a:p>
            <a:r>
              <a:rPr lang="en-US" dirty="0" smtClean="0"/>
              <a:t>fluid motions within the Earth's atmosphere, the disparity</a:t>
            </a:r>
          </a:p>
          <a:p>
            <a:r>
              <a:rPr lang="en-US" dirty="0" smtClean="0"/>
              <a:t>would be even larger.</a:t>
            </a:r>
          </a:p>
          <a:p>
            <a:r>
              <a:rPr lang="en-US" dirty="0" smtClean="0"/>
              <a:t>To perform more realistic radiative transfer calculations,</a:t>
            </a:r>
          </a:p>
          <a:p>
            <a:r>
              <a:rPr lang="en-US" dirty="0" smtClean="0"/>
              <a:t>it will be necessary to consider the dependence</a:t>
            </a:r>
          </a:p>
          <a:p>
            <a:r>
              <a:rPr lang="en-US" dirty="0" smtClean="0"/>
              <a:t>of absorptivity upon the wavelength of the</a:t>
            </a:r>
          </a:p>
          <a:p>
            <a:r>
              <a:rPr lang="en-US" dirty="0" smtClean="0"/>
              <a:t>radiation. It is evident from the bottom part of</a:t>
            </a:r>
          </a:p>
          <a:p>
            <a:r>
              <a:rPr lang="en-US" dirty="0" smtClean="0"/>
              <a:t>Fig. 4.7 that the wavelength dependence is quite pronounced,</a:t>
            </a:r>
          </a:p>
          <a:p>
            <a:r>
              <a:rPr lang="en-US" dirty="0" smtClean="0"/>
              <a:t>with well-defined </a:t>
            </a:r>
            <a:r>
              <a:rPr lang="en-US" dirty="0" err="1" smtClean="0"/>
              <a:t>absmption</a:t>
            </a:r>
            <a:r>
              <a:rPr lang="en-US" dirty="0" smtClean="0"/>
              <a:t> bands identified</a:t>
            </a:r>
          </a:p>
          <a:p>
            <a:r>
              <a:rPr lang="en-US" dirty="0" smtClean="0"/>
              <a:t>with specific gaseous constituents, interspersed</a:t>
            </a:r>
          </a:p>
          <a:p>
            <a:r>
              <a:rPr lang="en-US" dirty="0" smtClean="0"/>
              <a:t>with windows in which the atmosphere is relatively</a:t>
            </a:r>
          </a:p>
          <a:p>
            <a:r>
              <a:rPr lang="en-US" dirty="0" smtClean="0"/>
              <a:t>transparent. As shown in the next section, the</a:t>
            </a:r>
          </a:p>
          <a:p>
            <a:r>
              <a:rPr lang="en-US" dirty="0" smtClean="0"/>
              <a:t>wavelength dependence of the absorptivity is even</a:t>
            </a:r>
          </a:p>
          <a:p>
            <a:r>
              <a:rPr lang="en-US" dirty="0" smtClean="0"/>
              <a:t>more complicated than the low-resolution absorption</a:t>
            </a:r>
          </a:p>
          <a:p>
            <a:r>
              <a:rPr lang="en-US" dirty="0" smtClean="0"/>
              <a:t>spectra in Fig. 4.7 would lead us to believe.</a:t>
            </a:r>
          </a:p>
          <a:p>
            <a:endParaRPr lang="en-US" dirty="0"/>
          </a:p>
        </p:txBody>
      </p:sp>
    </p:spTree>
    <p:extLst>
      <p:ext uri="{BB962C8B-B14F-4D97-AF65-F5344CB8AC3E}">
        <p14:creationId xmlns:p14="http://schemas.microsoft.com/office/powerpoint/2010/main" val="418721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5886" y="762001"/>
            <a:ext cx="7228114" cy="2800767"/>
          </a:xfrm>
          <a:prstGeom prst="rect">
            <a:avLst/>
          </a:prstGeom>
        </p:spPr>
        <p:txBody>
          <a:bodyPr wrap="square">
            <a:spAutoFit/>
          </a:bodyPr>
          <a:lstStyle/>
          <a:p>
            <a:r>
              <a:rPr lang="en-US" altLang="en-US" sz="4400" dirty="0">
                <a:solidFill>
                  <a:schemeClr val="accent2"/>
                </a:solidFill>
              </a:rPr>
              <a:t>Extinction Processes in the Atmosphere:</a:t>
            </a:r>
          </a:p>
          <a:p>
            <a:r>
              <a:rPr lang="en-US" altLang="en-US" sz="4400" dirty="0">
                <a:solidFill>
                  <a:schemeClr val="accent2"/>
                </a:solidFill>
              </a:rPr>
              <a:t>Absorption, reflection, </a:t>
            </a:r>
            <a:r>
              <a:rPr lang="en-US" altLang="en-US" sz="4400" i="1" u="sng" dirty="0">
                <a:solidFill>
                  <a:srgbClr val="006600"/>
                </a:solidFill>
              </a:rPr>
              <a:t>scattering</a:t>
            </a:r>
          </a:p>
        </p:txBody>
      </p:sp>
    </p:spTree>
    <p:extLst>
      <p:ext uri="{BB962C8B-B14F-4D97-AF65-F5344CB8AC3E}">
        <p14:creationId xmlns:p14="http://schemas.microsoft.com/office/powerpoint/2010/main" val="26488299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801858" y="180913"/>
          <a:ext cx="10620668" cy="8062363"/>
        </p:xfrm>
        <a:graphic>
          <a:graphicData uri="http://schemas.openxmlformats.org/presentationml/2006/ole">
            <mc:AlternateContent xmlns:mc="http://schemas.openxmlformats.org/markup-compatibility/2006">
              <mc:Choice xmlns:v="urn:schemas-microsoft-com:vml" Requires="v">
                <p:oleObj spid="_x0000_s12294" name="Document" r:id="rId4" imgW="9483048" imgH="7214288" progId="Word.Document.8">
                  <p:embed/>
                </p:oleObj>
              </mc:Choice>
              <mc:Fallback>
                <p:oleObj name="Document" r:id="rId4" imgW="9483048" imgH="7214288" progId="Word.Document.8">
                  <p:embed/>
                  <p:pic>
                    <p:nvPicPr>
                      <p:cNvPr id="0" name=""/>
                      <p:cNvPicPr>
                        <a:picLocks noChangeAspect="1" noChangeArrowheads="1"/>
                      </p:cNvPicPr>
                      <p:nvPr/>
                    </p:nvPicPr>
                    <p:blipFill>
                      <a:blip r:embed="rId5"/>
                      <a:srcRect/>
                      <a:stretch>
                        <a:fillRect/>
                      </a:stretch>
                    </p:blipFill>
                    <p:spPr bwMode="auto">
                      <a:xfrm>
                        <a:off x="801858" y="180913"/>
                        <a:ext cx="10620668" cy="806236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68717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308" r="18146"/>
          <a:stretch/>
        </p:blipFill>
        <p:spPr>
          <a:xfrm>
            <a:off x="318764" y="-18844"/>
            <a:ext cx="8102565" cy="6876844"/>
          </a:xfrm>
          <a:prstGeom prst="rect">
            <a:avLst/>
          </a:prstGeom>
        </p:spPr>
      </p:pic>
      <p:sp>
        <p:nvSpPr>
          <p:cNvPr id="4" name="TextBox 3"/>
          <p:cNvSpPr txBox="1"/>
          <p:nvPr/>
        </p:nvSpPr>
        <p:spPr>
          <a:xfrm>
            <a:off x="8244348" y="117987"/>
            <a:ext cx="3837974" cy="1077218"/>
          </a:xfrm>
          <a:prstGeom prst="rect">
            <a:avLst/>
          </a:prstGeom>
          <a:noFill/>
        </p:spPr>
        <p:txBody>
          <a:bodyPr wrap="none" rtlCol="0">
            <a:spAutoFit/>
          </a:bodyPr>
          <a:lstStyle/>
          <a:p>
            <a:pPr algn="ctr"/>
            <a:r>
              <a:rPr lang="en-US" sz="3200" dirty="0">
                <a:solidFill>
                  <a:srgbClr val="C00000"/>
                </a:solidFill>
              </a:rPr>
              <a:t>Taking </a:t>
            </a:r>
            <a:r>
              <a:rPr lang="en-US" sz="3200" dirty="0" smtClean="0">
                <a:solidFill>
                  <a:srgbClr val="C00000"/>
                </a:solidFill>
              </a:rPr>
              <a:t> </a:t>
            </a:r>
          </a:p>
          <a:p>
            <a:pPr algn="ctr"/>
            <a:r>
              <a:rPr lang="en-US" sz="3200" dirty="0" smtClean="0">
                <a:solidFill>
                  <a:srgbClr val="C00000"/>
                </a:solidFill>
              </a:rPr>
              <a:t>  data from this figure</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69125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279" y="442141"/>
            <a:ext cx="1621726" cy="646331"/>
          </a:xfrm>
          <a:prstGeom prst="rect">
            <a:avLst/>
          </a:prstGeom>
        </p:spPr>
        <p:txBody>
          <a:bodyPr wrap="none">
            <a:spAutoFit/>
          </a:bodyPr>
          <a:lstStyle/>
          <a:p>
            <a:r>
              <a:rPr lang="en-US" dirty="0" smtClean="0"/>
              <a:t> </a:t>
            </a:r>
            <a:r>
              <a:rPr lang="en-US" sz="3600" dirty="0" smtClean="0"/>
              <a:t>We get</a:t>
            </a:r>
            <a:r>
              <a:rPr lang="en-US" dirty="0" smtClean="0"/>
              <a:t>:</a:t>
            </a:r>
            <a:endParaRPr lang="en-US" dirty="0"/>
          </a:p>
        </p:txBody>
      </p:sp>
      <p:pic>
        <p:nvPicPr>
          <p:cNvPr id="7" name="Picture 6"/>
          <p:cNvPicPr>
            <a:picLocks noChangeAspect="1"/>
          </p:cNvPicPr>
          <p:nvPr/>
        </p:nvPicPr>
        <p:blipFill rotWithShape="1">
          <a:blip r:embed="rId2"/>
          <a:srcRect l="8400" t="-1587" r="14528" b="1587"/>
          <a:stretch/>
        </p:blipFill>
        <p:spPr>
          <a:xfrm>
            <a:off x="280221" y="1814052"/>
            <a:ext cx="10250127" cy="2787445"/>
          </a:xfrm>
          <a:prstGeom prst="rect">
            <a:avLst/>
          </a:prstGeom>
        </p:spPr>
      </p:pic>
    </p:spTree>
    <p:extLst>
      <p:ext uri="{BB962C8B-B14F-4D97-AF65-F5344CB8AC3E}">
        <p14:creationId xmlns:p14="http://schemas.microsoft.com/office/powerpoint/2010/main" val="81448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4968"/>
            <a:ext cx="12192000" cy="5656016"/>
          </a:xfrm>
          <a:prstGeom prst="rect">
            <a:avLst/>
          </a:prstGeom>
        </p:spPr>
      </p:pic>
    </p:spTree>
    <p:extLst>
      <p:ext uri="{BB962C8B-B14F-4D97-AF65-F5344CB8AC3E}">
        <p14:creationId xmlns:p14="http://schemas.microsoft.com/office/powerpoint/2010/main" val="147044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62884"/>
          </a:xfrm>
        </p:spPr>
        <p:txBody>
          <a:bodyPr>
            <a:normAutofit/>
          </a:bodyPr>
          <a:lstStyle/>
          <a:p>
            <a:r>
              <a:rPr lang="en-US" b="1" dirty="0">
                <a:solidFill>
                  <a:srgbClr val="C00000"/>
                </a:solidFill>
              </a:rPr>
              <a:t>P</a:t>
            </a:r>
            <a:r>
              <a:rPr lang="en-US" b="1" dirty="0" smtClean="0">
                <a:solidFill>
                  <a:srgbClr val="C00000"/>
                </a:solidFill>
              </a:rPr>
              <a:t>hysics </a:t>
            </a:r>
            <a:r>
              <a:rPr lang="en-US" b="1" dirty="0">
                <a:solidFill>
                  <a:srgbClr val="C00000"/>
                </a:solidFill>
              </a:rPr>
              <a:t>of </a:t>
            </a:r>
            <a:r>
              <a:rPr lang="en-US" b="1" dirty="0" smtClean="0">
                <a:solidFill>
                  <a:srgbClr val="C00000"/>
                </a:solidFill>
              </a:rPr>
              <a:t>Scattering</a:t>
            </a:r>
            <a:r>
              <a:rPr lang="en-US" dirty="0">
                <a:solidFill>
                  <a:srgbClr val="C00000"/>
                </a:solidFill>
              </a:rPr>
              <a:t> </a:t>
            </a:r>
            <a:r>
              <a:rPr lang="en-US" b="1" dirty="0" smtClean="0">
                <a:solidFill>
                  <a:srgbClr val="C00000"/>
                </a:solidFill>
              </a:rPr>
              <a:t>and </a:t>
            </a:r>
            <a:r>
              <a:rPr lang="en-US" b="1" dirty="0">
                <a:solidFill>
                  <a:srgbClr val="C00000"/>
                </a:solidFill>
              </a:rPr>
              <a:t>Absorption and </a:t>
            </a:r>
            <a:r>
              <a:rPr lang="en-US" b="1" dirty="0" smtClean="0">
                <a:solidFill>
                  <a:srgbClr val="C00000"/>
                </a:solidFill>
              </a:rPr>
              <a:t>Emission</a:t>
            </a:r>
            <a:endParaRPr lang="en-US" dirty="0">
              <a:solidFill>
                <a:srgbClr val="C00000"/>
              </a:solidFill>
            </a:endParaRPr>
          </a:p>
        </p:txBody>
      </p:sp>
      <p:sp>
        <p:nvSpPr>
          <p:cNvPr id="3" name="Content Placeholder 2"/>
          <p:cNvSpPr>
            <a:spLocks noGrp="1"/>
          </p:cNvSpPr>
          <p:nvPr>
            <p:ph idx="1"/>
          </p:nvPr>
        </p:nvSpPr>
        <p:spPr>
          <a:xfrm>
            <a:off x="115909" y="862885"/>
            <a:ext cx="12076091" cy="5847008"/>
          </a:xfrm>
        </p:spPr>
        <p:txBody>
          <a:bodyPr>
            <a:normAutofit fontScale="92500" lnSpcReduction="10000"/>
          </a:bodyPr>
          <a:lstStyle/>
          <a:p>
            <a:pPr>
              <a:lnSpc>
                <a:spcPct val="150000"/>
              </a:lnSpc>
              <a:spcBef>
                <a:spcPts val="0"/>
              </a:spcBef>
            </a:pPr>
            <a:r>
              <a:rPr lang="en-US" sz="3600" dirty="0">
                <a:solidFill>
                  <a:srgbClr val="002060"/>
                </a:solidFill>
              </a:rPr>
              <a:t>The </a:t>
            </a:r>
            <a:r>
              <a:rPr lang="en-US" sz="3600" dirty="0" smtClean="0">
                <a:solidFill>
                  <a:srgbClr val="C00000"/>
                </a:solidFill>
              </a:rPr>
              <a:t>scattering and </a:t>
            </a:r>
            <a:r>
              <a:rPr lang="en-US" sz="3600" dirty="0">
                <a:solidFill>
                  <a:srgbClr val="C00000"/>
                </a:solidFill>
              </a:rPr>
              <a:t>absorption </a:t>
            </a:r>
            <a:r>
              <a:rPr lang="en-US" sz="3600" dirty="0">
                <a:solidFill>
                  <a:srgbClr val="002060"/>
                </a:solidFill>
              </a:rPr>
              <a:t>of radiation by </a:t>
            </a:r>
            <a:r>
              <a:rPr lang="en-US" sz="3600" dirty="0" smtClean="0">
                <a:solidFill>
                  <a:srgbClr val="002060"/>
                </a:solidFill>
              </a:rPr>
              <a:t>gas molecules </a:t>
            </a:r>
            <a:r>
              <a:rPr lang="en-US" sz="3600" dirty="0">
                <a:solidFill>
                  <a:srgbClr val="002060"/>
                </a:solidFill>
              </a:rPr>
              <a:t>and aerosols all contribute to the </a:t>
            </a:r>
            <a:r>
              <a:rPr lang="en-US" sz="3600" dirty="0" smtClean="0">
                <a:solidFill>
                  <a:srgbClr val="C00000"/>
                </a:solidFill>
              </a:rPr>
              <a:t>extinction</a:t>
            </a:r>
            <a:r>
              <a:rPr lang="en-US" sz="3600" dirty="0" smtClean="0">
                <a:solidFill>
                  <a:srgbClr val="002060"/>
                </a:solidFill>
              </a:rPr>
              <a:t> of </a:t>
            </a:r>
            <a:r>
              <a:rPr lang="en-US" sz="3600" dirty="0">
                <a:solidFill>
                  <a:srgbClr val="002060"/>
                </a:solidFill>
              </a:rPr>
              <a:t>the solar and terrestrial radiation </a:t>
            </a:r>
            <a:r>
              <a:rPr lang="en-US" sz="3600" dirty="0" smtClean="0">
                <a:solidFill>
                  <a:srgbClr val="002060"/>
                </a:solidFill>
              </a:rPr>
              <a:t>passing through </a:t>
            </a:r>
            <a:r>
              <a:rPr lang="en-US" sz="3600" dirty="0">
                <a:solidFill>
                  <a:srgbClr val="002060"/>
                </a:solidFill>
              </a:rPr>
              <a:t>the atmosphere. </a:t>
            </a:r>
            <a:endParaRPr lang="en-US" sz="3600" dirty="0" smtClean="0">
              <a:solidFill>
                <a:srgbClr val="002060"/>
              </a:solidFill>
            </a:endParaRPr>
          </a:p>
          <a:p>
            <a:pPr>
              <a:lnSpc>
                <a:spcPct val="150000"/>
              </a:lnSpc>
              <a:spcBef>
                <a:spcPts val="0"/>
              </a:spcBef>
            </a:pPr>
            <a:r>
              <a:rPr lang="en-US" sz="3600" dirty="0" smtClean="0">
                <a:solidFill>
                  <a:srgbClr val="002060"/>
                </a:solidFill>
              </a:rPr>
              <a:t>Each </a:t>
            </a:r>
            <a:r>
              <a:rPr lang="en-US" sz="3600" dirty="0">
                <a:solidFill>
                  <a:srgbClr val="002060"/>
                </a:solidFill>
              </a:rPr>
              <a:t>of these </a:t>
            </a:r>
            <a:r>
              <a:rPr lang="en-US" sz="3600" dirty="0" smtClean="0">
                <a:solidFill>
                  <a:srgbClr val="002060"/>
                </a:solidFill>
              </a:rPr>
              <a:t>contributions is </a:t>
            </a:r>
            <a:r>
              <a:rPr lang="en-US" sz="3600" dirty="0">
                <a:solidFill>
                  <a:srgbClr val="002060"/>
                </a:solidFill>
              </a:rPr>
              <a:t>linearly </a:t>
            </a:r>
            <a:r>
              <a:rPr lang="en-US" sz="3600" dirty="0" smtClean="0">
                <a:solidFill>
                  <a:srgbClr val="002060"/>
                </a:solidFill>
              </a:rPr>
              <a:t>proportional to:</a:t>
            </a:r>
          </a:p>
          <a:p>
            <a:pPr marL="0" indent="0">
              <a:lnSpc>
                <a:spcPct val="150000"/>
              </a:lnSpc>
              <a:spcBef>
                <a:spcPts val="0"/>
              </a:spcBef>
              <a:buNone/>
            </a:pPr>
            <a:r>
              <a:rPr lang="en-US" sz="3600" dirty="0" smtClean="0">
                <a:solidFill>
                  <a:srgbClr val="002060"/>
                </a:solidFill>
              </a:rPr>
              <a:t>(</a:t>
            </a:r>
            <a:r>
              <a:rPr lang="en-US" sz="3600" dirty="0">
                <a:solidFill>
                  <a:srgbClr val="002060"/>
                </a:solidFill>
              </a:rPr>
              <a:t>1) the </a:t>
            </a:r>
            <a:r>
              <a:rPr lang="en-US" sz="3600" dirty="0">
                <a:solidFill>
                  <a:srgbClr val="C00000"/>
                </a:solidFill>
              </a:rPr>
              <a:t>intensity</a:t>
            </a:r>
            <a:r>
              <a:rPr lang="en-US" sz="3600" dirty="0">
                <a:solidFill>
                  <a:srgbClr val="002060"/>
                </a:solidFill>
              </a:rPr>
              <a:t> of </a:t>
            </a:r>
            <a:r>
              <a:rPr lang="en-US" sz="3600" dirty="0" smtClean="0">
                <a:solidFill>
                  <a:srgbClr val="002060"/>
                </a:solidFill>
              </a:rPr>
              <a:t>the radiation </a:t>
            </a:r>
            <a:r>
              <a:rPr lang="en-US" sz="3600" dirty="0">
                <a:solidFill>
                  <a:srgbClr val="002060"/>
                </a:solidFill>
              </a:rPr>
              <a:t>at that point along the </a:t>
            </a:r>
            <a:r>
              <a:rPr lang="en-US" sz="3600" dirty="0" smtClean="0">
                <a:solidFill>
                  <a:srgbClr val="002060"/>
                </a:solidFill>
              </a:rPr>
              <a:t>ray 	path </a:t>
            </a:r>
          </a:p>
          <a:p>
            <a:pPr marL="0" indent="0">
              <a:lnSpc>
                <a:spcPct val="150000"/>
              </a:lnSpc>
              <a:spcBef>
                <a:spcPts val="0"/>
              </a:spcBef>
              <a:buNone/>
            </a:pPr>
            <a:r>
              <a:rPr lang="en-US" sz="3600" dirty="0" smtClean="0">
                <a:solidFill>
                  <a:srgbClr val="002060"/>
                </a:solidFill>
              </a:rPr>
              <a:t>(</a:t>
            </a:r>
            <a:r>
              <a:rPr lang="en-US" sz="3600" dirty="0">
                <a:solidFill>
                  <a:srgbClr val="002060"/>
                </a:solidFill>
              </a:rPr>
              <a:t>2) </a:t>
            </a:r>
            <a:r>
              <a:rPr lang="en-US" sz="3600" dirty="0" smtClean="0">
                <a:solidFill>
                  <a:srgbClr val="002060"/>
                </a:solidFill>
              </a:rPr>
              <a:t>the local </a:t>
            </a:r>
            <a:r>
              <a:rPr lang="en-US" sz="3600" dirty="0">
                <a:solidFill>
                  <a:srgbClr val="C00000"/>
                </a:solidFill>
              </a:rPr>
              <a:t>concentration</a:t>
            </a:r>
            <a:r>
              <a:rPr lang="en-US" sz="3600" dirty="0">
                <a:solidFill>
                  <a:srgbClr val="002060"/>
                </a:solidFill>
              </a:rPr>
              <a:t> of the gases and/or </a:t>
            </a:r>
            <a:r>
              <a:rPr lang="en-US" sz="3600" dirty="0" smtClean="0">
                <a:solidFill>
                  <a:srgbClr val="002060"/>
                </a:solidFill>
              </a:rPr>
              <a:t>particles</a:t>
            </a:r>
            <a:r>
              <a:rPr lang="en-US" sz="3600" dirty="0">
                <a:solidFill>
                  <a:srgbClr val="002060"/>
                </a:solidFill>
              </a:rPr>
              <a:t> </a:t>
            </a:r>
            <a:r>
              <a:rPr lang="en-US" sz="3600" dirty="0" smtClean="0">
                <a:solidFill>
                  <a:srgbClr val="002060"/>
                </a:solidFill>
              </a:rPr>
              <a:t>that </a:t>
            </a:r>
            <a:r>
              <a:rPr lang="en-US" sz="3600" dirty="0">
                <a:solidFill>
                  <a:srgbClr val="002060"/>
                </a:solidFill>
              </a:rPr>
              <a:t>are </a:t>
            </a:r>
            <a:r>
              <a:rPr lang="en-US" sz="3600" dirty="0" smtClean="0">
                <a:solidFill>
                  <a:srgbClr val="002060"/>
                </a:solidFill>
              </a:rPr>
              <a:t>	responsible </a:t>
            </a:r>
            <a:r>
              <a:rPr lang="en-US" sz="3600" dirty="0">
                <a:solidFill>
                  <a:srgbClr val="002060"/>
                </a:solidFill>
              </a:rPr>
              <a:t>for the absorption and </a:t>
            </a:r>
            <a:r>
              <a:rPr lang="en-US" sz="3600" dirty="0" smtClean="0">
                <a:solidFill>
                  <a:srgbClr val="002060"/>
                </a:solidFill>
              </a:rPr>
              <a:t>scattering, and:</a:t>
            </a:r>
          </a:p>
          <a:p>
            <a:pPr marL="0" indent="0">
              <a:lnSpc>
                <a:spcPct val="150000"/>
              </a:lnSpc>
              <a:spcBef>
                <a:spcPts val="0"/>
              </a:spcBef>
              <a:buNone/>
            </a:pPr>
            <a:r>
              <a:rPr lang="en-US" sz="3600" dirty="0" smtClean="0">
                <a:solidFill>
                  <a:srgbClr val="002060"/>
                </a:solidFill>
              </a:rPr>
              <a:t> </a:t>
            </a:r>
            <a:r>
              <a:rPr lang="en-US" sz="3600" dirty="0">
                <a:solidFill>
                  <a:srgbClr val="002060"/>
                </a:solidFill>
              </a:rPr>
              <a:t>(3) the </a:t>
            </a:r>
            <a:r>
              <a:rPr lang="en-US" sz="3600" dirty="0">
                <a:solidFill>
                  <a:srgbClr val="C00000"/>
                </a:solidFill>
              </a:rPr>
              <a:t>effectiveness</a:t>
            </a:r>
            <a:r>
              <a:rPr lang="en-US" sz="3600" dirty="0">
                <a:solidFill>
                  <a:srgbClr val="002060"/>
                </a:solidFill>
              </a:rPr>
              <a:t> of the absorbers </a:t>
            </a:r>
            <a:r>
              <a:rPr lang="en-US" sz="3600" dirty="0" smtClean="0">
                <a:solidFill>
                  <a:srgbClr val="002060"/>
                </a:solidFill>
              </a:rPr>
              <a:t>or scatterers</a:t>
            </a:r>
            <a:r>
              <a:rPr lang="en-US" sz="3600" dirty="0">
                <a:solidFill>
                  <a:srgbClr val="002060"/>
                </a:solidFill>
              </a:rPr>
              <a:t>.</a:t>
            </a:r>
          </a:p>
          <a:p>
            <a:endParaRPr lang="en-US" dirty="0"/>
          </a:p>
        </p:txBody>
      </p:sp>
    </p:spTree>
    <p:extLst>
      <p:ext uri="{BB962C8B-B14F-4D97-AF65-F5344CB8AC3E}">
        <p14:creationId xmlns:p14="http://schemas.microsoft.com/office/powerpoint/2010/main" val="71174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407980085"/>
              </p:ext>
            </p:extLst>
          </p:nvPr>
        </p:nvGraphicFramePr>
        <p:xfrm>
          <a:off x="365760" y="0"/>
          <a:ext cx="11577711" cy="7267575"/>
        </p:xfrm>
        <a:graphic>
          <a:graphicData uri="http://schemas.openxmlformats.org/presentationml/2006/ole">
            <mc:AlternateContent xmlns:mc="http://schemas.openxmlformats.org/markup-compatibility/2006">
              <mc:Choice xmlns:v="urn:schemas-microsoft-com:vml" Requires="v">
                <p:oleObj spid="_x0000_s3085" name="Document" r:id="rId3" imgW="8609012" imgH="7117309" progId="Word.Document.8">
                  <p:embed/>
                </p:oleObj>
              </mc:Choice>
              <mc:Fallback>
                <p:oleObj name="Document" r:id="rId3" imgW="8609012" imgH="711730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0"/>
                        <a:ext cx="11577711" cy="72675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6605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358"/>
          <a:stretch/>
        </p:blipFill>
        <p:spPr>
          <a:xfrm>
            <a:off x="2437489" y="967495"/>
            <a:ext cx="5582780" cy="4085303"/>
          </a:xfrm>
          <a:prstGeom prst="rect">
            <a:avLst/>
          </a:prstGeom>
        </p:spPr>
      </p:pic>
    </p:spTree>
    <p:extLst>
      <p:ext uri="{BB962C8B-B14F-4D97-AF65-F5344CB8AC3E}">
        <p14:creationId xmlns:p14="http://schemas.microsoft.com/office/powerpoint/2010/main" val="68760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3046414" y="1397001"/>
          <a:ext cx="6099175" cy="4062413"/>
        </p:xfrm>
        <a:graphic>
          <a:graphicData uri="http://schemas.openxmlformats.org/presentationml/2006/ole">
            <mc:AlternateContent xmlns:mc="http://schemas.openxmlformats.org/markup-compatibility/2006">
              <mc:Choice xmlns:v="urn:schemas-microsoft-com:vml" Requires="v">
                <p:oleObj spid="_x0000_s4131" name="Document" r:id="rId3" imgW="6098901" imgH="4062680" progId="Word.Document.8">
                  <p:embed/>
                </p:oleObj>
              </mc:Choice>
              <mc:Fallback>
                <p:oleObj name="Document" r:id="rId3" imgW="6098901" imgH="40626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4" y="1397001"/>
                        <a:ext cx="6099175"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3084513" y="447676"/>
          <a:ext cx="6115050" cy="4060825"/>
        </p:xfrm>
        <a:graphic>
          <a:graphicData uri="http://schemas.openxmlformats.org/presentationml/2006/ole">
            <mc:AlternateContent xmlns:mc="http://schemas.openxmlformats.org/markup-compatibility/2006">
              <mc:Choice xmlns:v="urn:schemas-microsoft-com:vml" Requires="v">
                <p:oleObj spid="_x0000_s4132" name="Document" r:id="rId5" imgW="6114774" imgH="4060521" progId="Word.Document.8">
                  <p:embed/>
                </p:oleObj>
              </mc:Choice>
              <mc:Fallback>
                <p:oleObj name="Document" r:id="rId5" imgW="6114774" imgH="4060521"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447676"/>
                        <a:ext cx="6115050" cy="406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val="529342752"/>
              </p:ext>
            </p:extLst>
          </p:nvPr>
        </p:nvGraphicFramePr>
        <p:xfrm>
          <a:off x="309489" y="228600"/>
          <a:ext cx="11577711" cy="7005638"/>
        </p:xfrm>
        <a:graphic>
          <a:graphicData uri="http://schemas.openxmlformats.org/presentationml/2006/ole">
            <mc:AlternateContent xmlns:mc="http://schemas.openxmlformats.org/markup-compatibility/2006">
              <mc:Choice xmlns:v="urn:schemas-microsoft-com:vml" Requires="v">
                <p:oleObj spid="_x0000_s4133" name="Document" r:id="rId7" imgW="8242393" imgH="6672295" progId="Word.Document.8">
                  <p:embed/>
                </p:oleObj>
              </mc:Choice>
              <mc:Fallback>
                <p:oleObj name="Document" r:id="rId7" imgW="8242393" imgH="6672295"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89" y="228600"/>
                        <a:ext cx="11577711" cy="70056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6168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1752600" y="228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dirty="0">
                <a:solidFill>
                  <a:srgbClr val="CC0000"/>
                </a:solidFill>
              </a:rPr>
              <a:t>What drives climate to change?</a:t>
            </a:r>
            <a:r>
              <a:rPr lang="en-US" altLang="en-US" dirty="0">
                <a:solidFill>
                  <a:srgbClr val="CC0066"/>
                </a:solidFill>
              </a:rPr>
              <a:t> - </a:t>
            </a:r>
            <a:r>
              <a:rPr lang="en-US" altLang="en-US" b="1" dirty="0">
                <a:solidFill>
                  <a:srgbClr val="002060"/>
                </a:solidFill>
              </a:rPr>
              <a:t>“radiative forcing”</a:t>
            </a:r>
            <a:r>
              <a:rPr lang="en-US" altLang="en-US" dirty="0">
                <a:solidFill>
                  <a:srgbClr val="002060"/>
                </a:solidFill>
              </a:rPr>
              <a:t>:</a:t>
            </a:r>
            <a:r>
              <a:rPr lang="en-US" altLang="en-US" dirty="0">
                <a:solidFill>
                  <a:srgbClr val="CC0000"/>
                </a:solidFill>
              </a:rPr>
              <a:t> A small change in the energy balance of the earth can change surface temperatures, winds, precipitation patterns =&gt;</a:t>
            </a:r>
            <a:r>
              <a:rPr lang="en-US" altLang="en-US" dirty="0">
                <a:solidFill>
                  <a:srgbClr val="CC0066"/>
                </a:solidFill>
              </a:rPr>
              <a:t> </a:t>
            </a:r>
            <a:r>
              <a:rPr lang="en-US" altLang="en-US" b="1" dirty="0" smtClean="0">
                <a:solidFill>
                  <a:schemeClr val="accent2"/>
                </a:solidFill>
              </a:rPr>
              <a:t>it’s </a:t>
            </a:r>
            <a:r>
              <a:rPr lang="en-US" altLang="en-US" b="1" dirty="0">
                <a:solidFill>
                  <a:schemeClr val="accent2"/>
                </a:solidFill>
              </a:rPr>
              <a:t>climate</a:t>
            </a:r>
          </a:p>
          <a:p>
            <a:pPr algn="ctr" eaLnBrk="1" hangingPunct="1">
              <a:buFontTx/>
              <a:buNone/>
            </a:pPr>
            <a:endParaRPr lang="en-US" altLang="en-US" dirty="0">
              <a:solidFill>
                <a:srgbClr val="CC0066"/>
              </a:solidFill>
            </a:endParaRPr>
          </a:p>
        </p:txBody>
      </p:sp>
      <p:pic>
        <p:nvPicPr>
          <p:cNvPr id="1075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1"/>
            <a:ext cx="6781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CCB3C71-7229-41B2-AF8C-6DFA18014823}" type="slidenum">
              <a:rPr lang="en-US" altLang="en-US" sz="1400"/>
              <a:pPr>
                <a:spcBef>
                  <a:spcPct val="0"/>
                </a:spcBef>
                <a:buFontTx/>
                <a:buNone/>
              </a:pPr>
              <a:t>2</a:t>
            </a:fld>
            <a:endParaRPr lang="en-US" altLang="en-US" sz="1400"/>
          </a:p>
        </p:txBody>
      </p:sp>
    </p:spTree>
    <p:extLst>
      <p:ext uri="{BB962C8B-B14F-4D97-AF65-F5344CB8AC3E}">
        <p14:creationId xmlns:p14="http://schemas.microsoft.com/office/powerpoint/2010/main" val="30549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61722132"/>
              </p:ext>
            </p:extLst>
          </p:nvPr>
        </p:nvGraphicFramePr>
        <p:xfrm>
          <a:off x="3978518" y="686569"/>
          <a:ext cx="1933575" cy="1095375"/>
        </p:xfrm>
        <a:graphic>
          <a:graphicData uri="http://schemas.openxmlformats.org/presentationml/2006/ole">
            <mc:AlternateContent xmlns:mc="http://schemas.openxmlformats.org/markup-compatibility/2006">
              <mc:Choice xmlns:v="urn:schemas-microsoft-com:vml" Requires="v">
                <p:oleObj spid="_x0000_s11290" name="Equation" r:id="rId3" imgW="1219200" imgH="685800" progId="Equation.3">
                  <p:embed/>
                </p:oleObj>
              </mc:Choice>
              <mc:Fallback>
                <p:oleObj name="Equation" r:id="rId3" imgW="12192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518" y="686569"/>
                        <a:ext cx="193357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61012685"/>
              </p:ext>
            </p:extLst>
          </p:nvPr>
        </p:nvGraphicFramePr>
        <p:xfrm>
          <a:off x="3606018" y="2278856"/>
          <a:ext cx="3067050" cy="962025"/>
        </p:xfrm>
        <a:graphic>
          <a:graphicData uri="http://schemas.openxmlformats.org/presentationml/2006/ole">
            <mc:AlternateContent xmlns:mc="http://schemas.openxmlformats.org/markup-compatibility/2006">
              <mc:Choice xmlns:v="urn:schemas-microsoft-com:vml" Requires="v">
                <p:oleObj spid="_x0000_s11291" name="Equation" r:id="rId5" imgW="2616200" imgH="812800" progId="Equation.3">
                  <p:embed/>
                </p:oleObj>
              </mc:Choice>
              <mc:Fallback>
                <p:oleObj name="Equation" r:id="rId5" imgW="2616200" imgH="812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018" y="2278856"/>
                        <a:ext cx="30670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07574617"/>
              </p:ext>
            </p:extLst>
          </p:nvPr>
        </p:nvGraphicFramePr>
        <p:xfrm>
          <a:off x="3910818" y="4076700"/>
          <a:ext cx="1485900" cy="838200"/>
        </p:xfrm>
        <a:graphic>
          <a:graphicData uri="http://schemas.openxmlformats.org/presentationml/2006/ole">
            <mc:AlternateContent xmlns:mc="http://schemas.openxmlformats.org/markup-compatibility/2006">
              <mc:Choice xmlns:v="urn:schemas-microsoft-com:vml" Requires="v">
                <p:oleObj spid="_x0000_s11292" name="Equation" r:id="rId7" imgW="838200" imgH="711200" progId="Equation.3">
                  <p:embed/>
                </p:oleObj>
              </mc:Choice>
              <mc:Fallback>
                <p:oleObj name="Equation" r:id="rId7" imgW="838200" imgH="7112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818" y="4076700"/>
                        <a:ext cx="1485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76042778"/>
              </p:ext>
            </p:extLst>
          </p:nvPr>
        </p:nvGraphicFramePr>
        <p:xfrm>
          <a:off x="2634468" y="5505450"/>
          <a:ext cx="4038600" cy="552450"/>
        </p:xfrm>
        <a:graphic>
          <a:graphicData uri="http://schemas.openxmlformats.org/presentationml/2006/ole">
            <mc:AlternateContent xmlns:mc="http://schemas.openxmlformats.org/markup-compatibility/2006">
              <mc:Choice xmlns:v="urn:schemas-microsoft-com:vml" Requires="v">
                <p:oleObj spid="_x0000_s11293" name="Equation" r:id="rId9" imgW="2247900" imgH="431800" progId="Equation.3">
                  <p:embed/>
                </p:oleObj>
              </mc:Choice>
              <mc:Fallback>
                <p:oleObj name="Equation" r:id="rId9" imgW="2247900" imgH="4318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4468" y="5505450"/>
                        <a:ext cx="40386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0" y="16211"/>
            <a:ext cx="96471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Assume, above term is zero (no emission or scattering contribution).  </a:t>
            </a:r>
            <a:endParaRPr kumimoji="0" lang="en-US" altLang="en-US" sz="1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16883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where k</a:t>
            </a:r>
            <a:r>
              <a:rPr kumimoji="0" lang="en-US" altLang="en-US"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a:t>
            </a:r>
            <a:r>
              <a:rPr kumimoji="0" lang="en-US" altLang="en-US" sz="2400" b="0" i="0" u="none" strike="noStrike" cap="none" normalizeH="0" baseline="0" dirty="0" smtClean="0">
                <a:ln>
                  <a:noFill/>
                </a:ln>
                <a:solidFill>
                  <a:schemeClr val="tx1"/>
                </a:solidFill>
                <a:effectLst/>
                <a:ea typeface="Times New Roman" panose="02020603050405020304" pitchFamily="18" charset="0"/>
              </a:rPr>
              <a:t>: mass absorption cross section/absorption coefficient</a:t>
            </a:r>
            <a:endParaRPr kumimoji="0" lang="en-US" altLang="en-US" sz="1300" b="0" i="0" u="none" strike="noStrike" cap="none" normalizeH="0" baseline="-30000" dirty="0" smtClean="0">
              <a:ln>
                <a:noFill/>
              </a:ln>
              <a:solidFill>
                <a:schemeClr val="tx1"/>
              </a:solidFill>
              <a:effectLst/>
              <a:latin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endParaRPr>
          </a:p>
        </p:txBody>
      </p:sp>
      <p:sp>
        <p:nvSpPr>
          <p:cNvPr id="8" name="Rectangle 7"/>
          <p:cNvSpPr>
            <a:spLocks noChangeArrowheads="1"/>
          </p:cNvSpPr>
          <p:nvPr/>
        </p:nvSpPr>
        <p:spPr bwMode="auto">
          <a:xfrm>
            <a:off x="0" y="34218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If the medium is homogeneous and k is independent of distance:</a:t>
            </a:r>
            <a:endParaRPr kumimoji="0" lang="en-US" altLang="en-US" sz="1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0" y="426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527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147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0677" y="210381"/>
            <a:ext cx="11213123" cy="1325563"/>
          </a:xfrm>
        </p:spPr>
        <p:txBody>
          <a:bodyPr/>
          <a:lstStyle/>
          <a:p>
            <a:pPr eaLnBrk="1" hangingPunct="1"/>
            <a:r>
              <a:rPr lang="en-US" altLang="en-US" sz="4000" dirty="0">
                <a:solidFill>
                  <a:srgbClr val="C00000"/>
                </a:solidFill>
              </a:rPr>
              <a:t>Beer-</a:t>
            </a:r>
            <a:r>
              <a:rPr lang="en-US" altLang="en-US" sz="4000" dirty="0" err="1">
                <a:solidFill>
                  <a:srgbClr val="C00000"/>
                </a:solidFill>
              </a:rPr>
              <a:t>Bouguer</a:t>
            </a:r>
            <a:r>
              <a:rPr lang="en-US" altLang="en-US" sz="4000" dirty="0">
                <a:solidFill>
                  <a:srgbClr val="C00000"/>
                </a:solidFill>
              </a:rPr>
              <a:t>-Lambert Law</a:t>
            </a:r>
          </a:p>
        </p:txBody>
      </p:sp>
      <p:sp>
        <p:nvSpPr>
          <p:cNvPr id="24579" name="Rectangle 3"/>
          <p:cNvSpPr>
            <a:spLocks noGrp="1" noChangeArrowheads="1"/>
          </p:cNvSpPr>
          <p:nvPr>
            <p:ph type="body" idx="1"/>
          </p:nvPr>
        </p:nvSpPr>
        <p:spPr>
          <a:xfrm>
            <a:off x="0" y="1825625"/>
            <a:ext cx="11942064" cy="4351338"/>
          </a:xfrm>
        </p:spPr>
        <p:txBody>
          <a:bodyPr/>
          <a:lstStyle/>
          <a:p>
            <a:pPr eaLnBrk="1" hangingPunct="1">
              <a:buFontTx/>
              <a:buNone/>
            </a:pPr>
            <a:r>
              <a:rPr lang="en-US" altLang="en-US" sz="4400" dirty="0">
                <a:solidFill>
                  <a:srgbClr val="002060"/>
                </a:solidFill>
                <a:latin typeface="Times New Roman" panose="02020603050405020304" pitchFamily="18" charset="0"/>
                <a:cs typeface="Times New Roman" panose="02020603050405020304" pitchFamily="18" charset="0"/>
              </a:rPr>
              <a:t>The </a:t>
            </a:r>
            <a:r>
              <a:rPr lang="en-US" altLang="en-US" sz="4400" i="1" dirty="0">
                <a:solidFill>
                  <a:srgbClr val="002060"/>
                </a:solidFill>
                <a:latin typeface="Times New Roman" panose="02020603050405020304" pitchFamily="18" charset="0"/>
                <a:cs typeface="Times New Roman" panose="02020603050405020304" pitchFamily="18" charset="0"/>
              </a:rPr>
              <a:t>Beer-</a:t>
            </a:r>
            <a:r>
              <a:rPr lang="en-US" altLang="en-US" sz="4400" i="1" dirty="0" err="1">
                <a:solidFill>
                  <a:srgbClr val="002060"/>
                </a:solidFill>
                <a:latin typeface="Times New Roman" panose="02020603050405020304" pitchFamily="18" charset="0"/>
                <a:cs typeface="Times New Roman" panose="02020603050405020304" pitchFamily="18" charset="0"/>
              </a:rPr>
              <a:t>Bouguer</a:t>
            </a:r>
            <a:r>
              <a:rPr lang="en-US" altLang="en-US" sz="4400" i="1" dirty="0">
                <a:solidFill>
                  <a:srgbClr val="002060"/>
                </a:solidFill>
                <a:latin typeface="Times New Roman" panose="02020603050405020304" pitchFamily="18" charset="0"/>
                <a:cs typeface="Times New Roman" panose="02020603050405020304" pitchFamily="18" charset="0"/>
              </a:rPr>
              <a:t>-Lambert Law</a:t>
            </a:r>
            <a:r>
              <a:rPr lang="en-US" altLang="en-US" sz="4400" dirty="0">
                <a:solidFill>
                  <a:srgbClr val="002060"/>
                </a:solidFill>
                <a:latin typeface="Times New Roman" panose="02020603050405020304" pitchFamily="18" charset="0"/>
                <a:cs typeface="Times New Roman" panose="02020603050405020304" pitchFamily="18" charset="0"/>
              </a:rPr>
              <a:t> (also know as Beer law or </a:t>
            </a:r>
            <a:r>
              <a:rPr lang="en-US" altLang="en-US" sz="4400" dirty="0" err="1">
                <a:solidFill>
                  <a:srgbClr val="002060"/>
                </a:solidFill>
                <a:latin typeface="Times New Roman" panose="02020603050405020304" pitchFamily="18" charset="0"/>
                <a:cs typeface="Times New Roman" panose="02020603050405020304" pitchFamily="18" charset="0"/>
              </a:rPr>
              <a:t>Bouguer</a:t>
            </a:r>
            <a:r>
              <a:rPr lang="en-US" altLang="en-US" sz="4400" dirty="0">
                <a:solidFill>
                  <a:srgbClr val="002060"/>
                </a:solidFill>
                <a:latin typeface="Times New Roman" panose="02020603050405020304" pitchFamily="18" charset="0"/>
                <a:cs typeface="Times New Roman" panose="02020603050405020304" pitchFamily="18" charset="0"/>
              </a:rPr>
              <a:t> law or Lambert law</a:t>
            </a:r>
            <a:r>
              <a:rPr lang="en-US" altLang="en-US" sz="44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US" sz="4400" dirty="0" smtClean="0">
                <a:solidFill>
                  <a:srgbClr val="002060"/>
                </a:solidFill>
              </a:rPr>
              <a:t>determines </a:t>
            </a:r>
            <a:r>
              <a:rPr lang="en-US" sz="4400" dirty="0">
                <a:solidFill>
                  <a:srgbClr val="002060"/>
                </a:solidFill>
              </a:rPr>
              <a:t>attenuation of radiant energy by scattering and/or absorption passing through </a:t>
            </a:r>
            <a:r>
              <a:rPr lang="en-US" sz="4400" dirty="0" smtClean="0">
                <a:solidFill>
                  <a:srgbClr val="002060"/>
                </a:solidFill>
              </a:rPr>
              <a:t>atmosphere.</a:t>
            </a:r>
            <a:endParaRPr lang="en-US" sz="4400" dirty="0">
              <a:solidFill>
                <a:srgbClr val="002060"/>
              </a:solidFill>
            </a:endParaRPr>
          </a:p>
          <a:p>
            <a:pPr eaLnBrk="1" hangingPunct="1">
              <a:buFontTx/>
              <a:buNone/>
            </a:pP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12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995761066"/>
              </p:ext>
            </p:extLst>
          </p:nvPr>
        </p:nvGraphicFramePr>
        <p:xfrm>
          <a:off x="1083211" y="194615"/>
          <a:ext cx="9945859" cy="6663385"/>
        </p:xfrm>
        <a:graphic>
          <a:graphicData uri="http://schemas.openxmlformats.org/presentationml/2006/ole">
            <mc:AlternateContent xmlns:mc="http://schemas.openxmlformats.org/markup-compatibility/2006">
              <mc:Choice xmlns:v="urn:schemas-microsoft-com:vml" Requires="v">
                <p:oleObj spid="_x0000_s6157" name="Document" r:id="rId4" imgW="8351372" imgH="7283507" progId="Word.Document.8">
                  <p:embed/>
                </p:oleObj>
              </mc:Choice>
              <mc:Fallback>
                <p:oleObj name="Document" r:id="rId4" imgW="8351372" imgH="7283507" progId="Word.Document.8">
                  <p:embed/>
                  <p:pic>
                    <p:nvPicPr>
                      <p:cNvPr id="0" name=""/>
                      <p:cNvPicPr>
                        <a:picLocks noChangeAspect="1" noChangeArrowheads="1"/>
                      </p:cNvPicPr>
                      <p:nvPr/>
                    </p:nvPicPr>
                    <p:blipFill>
                      <a:blip r:embed="rId5"/>
                      <a:srcRect/>
                      <a:stretch>
                        <a:fillRect/>
                      </a:stretch>
                    </p:blipFill>
                    <p:spPr bwMode="auto">
                      <a:xfrm>
                        <a:off x="1083211" y="194615"/>
                        <a:ext cx="9945859" cy="666338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44387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0"/>
            <a:ext cx="8534400" cy="1417638"/>
          </a:xfrm>
        </p:spPr>
        <p:txBody>
          <a:bodyPr/>
          <a:lstStyle/>
          <a:p>
            <a:pPr eaLnBrk="1" hangingPunct="1"/>
            <a:r>
              <a:rPr lang="en-US" altLang="en-US" sz="3200">
                <a:solidFill>
                  <a:srgbClr val="C00000"/>
                </a:solidFill>
              </a:rPr>
              <a:t>Utilizing measurement of the direct beam as taken at the surface</a:t>
            </a:r>
          </a:p>
        </p:txBody>
      </p:sp>
      <p:pic>
        <p:nvPicPr>
          <p:cNvPr id="266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17503"/>
          <a:stretch>
            <a:fillRect/>
          </a:stretch>
        </p:blipFill>
        <p:spPr>
          <a:xfrm>
            <a:off x="1817689" y="1600200"/>
            <a:ext cx="8555037" cy="4343400"/>
          </a:xfrm>
          <a:noFill/>
        </p:spPr>
      </p:pic>
    </p:spTree>
    <p:extLst>
      <p:ext uri="{BB962C8B-B14F-4D97-AF65-F5344CB8AC3E}">
        <p14:creationId xmlns:p14="http://schemas.microsoft.com/office/powerpoint/2010/main" val="1534404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0677" y="0"/>
            <a:ext cx="11633981" cy="1350498"/>
          </a:xfrm>
        </p:spPr>
        <p:txBody>
          <a:bodyPr>
            <a:normAutofit fontScale="90000"/>
          </a:bodyPr>
          <a:lstStyle/>
          <a:p>
            <a:pPr eaLnBrk="1" hangingPunct="1"/>
            <a:r>
              <a:rPr lang="en-US" altLang="en-US" sz="4000" dirty="0">
                <a:solidFill>
                  <a:srgbClr val="C00000"/>
                </a:solidFill>
              </a:rPr>
              <a:t>Langley P</a:t>
            </a:r>
            <a:r>
              <a:rPr lang="en-US" altLang="en-US" sz="4000" dirty="0" smtClean="0">
                <a:solidFill>
                  <a:srgbClr val="C00000"/>
                </a:solidFill>
              </a:rPr>
              <a:t>lots</a:t>
            </a:r>
            <a:br>
              <a:rPr lang="en-US" altLang="en-US" sz="4000" dirty="0" smtClean="0">
                <a:solidFill>
                  <a:srgbClr val="C00000"/>
                </a:solidFill>
              </a:rPr>
            </a:br>
            <a:r>
              <a:rPr lang="en-US" altLang="en-US" sz="3200" dirty="0">
                <a:solidFill>
                  <a:srgbClr val="C00000"/>
                </a:solidFill>
              </a:rPr>
              <a:t/>
            </a:r>
            <a:br>
              <a:rPr lang="en-US" altLang="en-US" sz="3200" dirty="0">
                <a:solidFill>
                  <a:srgbClr val="C00000"/>
                </a:solidFill>
              </a:rPr>
            </a:br>
            <a:r>
              <a:rPr lang="en-US" altLang="en-US" sz="3200" dirty="0">
                <a:solidFill>
                  <a:srgbClr val="C00000"/>
                </a:solidFill>
              </a:rPr>
              <a:t>Objective: Determine extraterrestrial radiation</a:t>
            </a:r>
          </a:p>
        </p:txBody>
      </p:sp>
      <p:sp>
        <p:nvSpPr>
          <p:cNvPr id="27651" name="Rectangle 3"/>
          <p:cNvSpPr>
            <a:spLocks noGrp="1" noChangeArrowheads="1"/>
          </p:cNvSpPr>
          <p:nvPr>
            <p:ph type="body" idx="1"/>
          </p:nvPr>
        </p:nvSpPr>
        <p:spPr>
          <a:xfrm>
            <a:off x="267286" y="1752600"/>
            <a:ext cx="11507372" cy="5105400"/>
          </a:xfrm>
        </p:spPr>
        <p:txBody>
          <a:bodyPr/>
          <a:lstStyle/>
          <a:p>
            <a:pPr eaLnBrk="1" hangingPunct="1"/>
            <a:r>
              <a:rPr lang="en-US" altLang="en-US" dirty="0" smtClean="0"/>
              <a:t>Effective path length of the air mass = u sec </a:t>
            </a:r>
            <a:r>
              <a:rPr lang="en-US" altLang="en-US" dirty="0" smtClean="0">
                <a:sym typeface="Symbol" panose="05050102010706020507" pitchFamily="18" charset="2"/>
              </a:rPr>
              <a:t></a:t>
            </a:r>
            <a:r>
              <a:rPr lang="en-US" altLang="en-US" baseline="-25000" dirty="0" smtClean="0"/>
              <a:t>0</a:t>
            </a:r>
            <a:endParaRPr lang="en-US" altLang="en-US" baseline="-25000" dirty="0" smtClean="0">
              <a:sym typeface="Symbol" panose="05050102010706020507" pitchFamily="18" charset="2"/>
            </a:endParaRPr>
          </a:p>
          <a:p>
            <a:pPr eaLnBrk="1" hangingPunct="1"/>
            <a:r>
              <a:rPr lang="en-US" altLang="en-US" dirty="0" smtClean="0">
                <a:sym typeface="Symbol" panose="05050102010706020507" pitchFamily="18" charset="2"/>
              </a:rPr>
              <a:t></a:t>
            </a:r>
            <a:r>
              <a:rPr lang="en-US" altLang="en-US" baseline="-25000" dirty="0" smtClean="0"/>
              <a:t>0</a:t>
            </a:r>
            <a:r>
              <a:rPr lang="en-US" altLang="en-US" dirty="0" smtClean="0"/>
              <a:t> = solar zenith angle</a:t>
            </a:r>
          </a:p>
          <a:p>
            <a:pPr eaLnBrk="1" hangingPunct="1"/>
            <a:r>
              <a:rPr lang="en-US" altLang="en-US" dirty="0" smtClean="0"/>
              <a:t>	  z</a:t>
            </a:r>
            <a:r>
              <a:rPr lang="en-US" altLang="en-US" baseline="-25000" dirty="0" smtClean="0"/>
              <a:t>1</a:t>
            </a:r>
            <a:r>
              <a:rPr lang="en-US" altLang="en-US" dirty="0" smtClean="0"/>
              <a:t> is the height of the station</a:t>
            </a:r>
          </a:p>
          <a:p>
            <a:pPr eaLnBrk="1" hangingPunct="1"/>
            <a:endParaRPr lang="en-US" altLang="en-US" dirty="0" smtClean="0"/>
          </a:p>
        </p:txBody>
      </p:sp>
      <p:sp>
        <p:nvSpPr>
          <p:cNvPr id="27652"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7653" name="Object 2"/>
          <p:cNvGraphicFramePr>
            <a:graphicFrameLocks noChangeAspect="1"/>
          </p:cNvGraphicFramePr>
          <p:nvPr/>
        </p:nvGraphicFramePr>
        <p:xfrm>
          <a:off x="2438400" y="3429000"/>
          <a:ext cx="1447800" cy="1176338"/>
        </p:xfrm>
        <a:graphic>
          <a:graphicData uri="http://schemas.openxmlformats.org/presentationml/2006/ole">
            <mc:AlternateContent xmlns:mc="http://schemas.openxmlformats.org/markup-compatibility/2006">
              <mc:Choice xmlns:v="urn:schemas-microsoft-com:vml" Requires="v">
                <p:oleObj spid="_x0000_s7200" name="Equation" r:id="rId3" imgW="609336" imgH="495085" progId="Equation.3">
                  <p:embed/>
                </p:oleObj>
              </mc:Choice>
              <mc:Fallback>
                <p:oleObj name="Equation" r:id="rId3" imgW="609336" imgH="495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29000"/>
                        <a:ext cx="14478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7655" name="Object 3"/>
          <p:cNvGraphicFramePr>
            <a:graphicFrameLocks noChangeAspect="1"/>
          </p:cNvGraphicFramePr>
          <p:nvPr/>
        </p:nvGraphicFramePr>
        <p:xfrm>
          <a:off x="1981200" y="4648200"/>
          <a:ext cx="7010400" cy="763588"/>
        </p:xfrm>
        <a:graphic>
          <a:graphicData uri="http://schemas.openxmlformats.org/presentationml/2006/ole">
            <mc:AlternateContent xmlns:mc="http://schemas.openxmlformats.org/markup-compatibility/2006">
              <mc:Choice xmlns:v="urn:schemas-microsoft-com:vml" Requires="v">
                <p:oleObj spid="_x0000_s7201" name="Equation" r:id="rId5" imgW="2184400" imgH="241300" progId="Equation.3">
                  <p:embed/>
                </p:oleObj>
              </mc:Choice>
              <mc:Fallback>
                <p:oleObj name="Equation" r:id="rId5" imgW="21844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648200"/>
                        <a:ext cx="7010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Rectangle 8"/>
          <p:cNvSpPr>
            <a:spLocks noChangeArrowheads="1"/>
          </p:cNvSpPr>
          <p:nvPr/>
        </p:nvSpPr>
        <p:spPr bwMode="auto">
          <a:xfrm>
            <a:off x="1524001" y="3130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7657" name="Object 4"/>
          <p:cNvGraphicFramePr>
            <a:graphicFrameLocks noChangeAspect="1"/>
          </p:cNvGraphicFramePr>
          <p:nvPr/>
        </p:nvGraphicFramePr>
        <p:xfrm>
          <a:off x="3657600" y="5715001"/>
          <a:ext cx="5181600" cy="1006475"/>
        </p:xfrm>
        <a:graphic>
          <a:graphicData uri="http://schemas.openxmlformats.org/presentationml/2006/ole">
            <mc:AlternateContent xmlns:mc="http://schemas.openxmlformats.org/markup-compatibility/2006">
              <mc:Choice xmlns:v="urn:schemas-microsoft-com:vml" Requires="v">
                <p:oleObj spid="_x0000_s7202" name="Equation" r:id="rId7" imgW="1422400" imgH="228600" progId="Equation.3">
                  <p:embed/>
                </p:oleObj>
              </mc:Choice>
              <mc:Fallback>
                <p:oleObj name="Equation" r:id="rId7" imgW="1422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715001"/>
                        <a:ext cx="518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613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3218" y="0"/>
            <a:ext cx="10902462" cy="1447800"/>
          </a:xfrm>
        </p:spPr>
        <p:txBody>
          <a:bodyPr/>
          <a:lstStyle/>
          <a:p>
            <a:pPr eaLnBrk="1" hangingPunct="1"/>
            <a:r>
              <a:rPr lang="en-US" altLang="en-US" sz="3600" dirty="0">
                <a:solidFill>
                  <a:srgbClr val="C00000"/>
                </a:solidFill>
                <a:latin typeface="Times New Roman" panose="02020603050405020304" pitchFamily="18" charset="0"/>
                <a:cs typeface="Times New Roman" panose="02020603050405020304" pitchFamily="18" charset="0"/>
              </a:rPr>
              <a:t>Langley plot</a:t>
            </a:r>
            <a:r>
              <a:rPr lang="en-US" altLang="en-US" sz="3200" b="1" i="1" dirty="0"/>
              <a:t/>
            </a:r>
            <a:br>
              <a:rPr lang="en-US" altLang="en-US" sz="3200" b="1" i="1" dirty="0"/>
            </a:br>
            <a:r>
              <a:rPr lang="en-US" altLang="en-US" sz="3200" dirty="0"/>
              <a:t>Effective path length of the air mass = u sec </a:t>
            </a:r>
            <a:r>
              <a:rPr lang="en-US" altLang="en-US" sz="3200" dirty="0">
                <a:sym typeface="Symbol" panose="05050102010706020507" pitchFamily="18" charset="2"/>
              </a:rPr>
              <a:t></a:t>
            </a:r>
            <a:r>
              <a:rPr lang="en-US" altLang="en-US" sz="3200" baseline="-25000" dirty="0"/>
              <a:t>0</a:t>
            </a:r>
          </a:p>
        </p:txBody>
      </p:sp>
      <p:grpSp>
        <p:nvGrpSpPr>
          <p:cNvPr id="28676" name="Group 4"/>
          <p:cNvGrpSpPr>
            <a:grpSpLocks/>
          </p:cNvGrpSpPr>
          <p:nvPr/>
        </p:nvGrpSpPr>
        <p:grpSpPr bwMode="auto">
          <a:xfrm>
            <a:off x="2057400" y="1600200"/>
            <a:ext cx="7391400" cy="4953000"/>
            <a:chOff x="1924" y="2340"/>
            <a:chExt cx="5400" cy="5014"/>
          </a:xfrm>
        </p:grpSpPr>
        <p:sp>
          <p:nvSpPr>
            <p:cNvPr id="73733" name="Text Box 5"/>
            <p:cNvSpPr txBox="1">
              <a:spLocks noChangeArrowheads="1"/>
            </p:cNvSpPr>
            <p:nvPr/>
          </p:nvSpPr>
          <p:spPr bwMode="auto">
            <a:xfrm>
              <a:off x="1924" y="2340"/>
              <a:ext cx="5400" cy="48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34" name="Line 6"/>
            <p:cNvSpPr>
              <a:spLocks noChangeShapeType="1"/>
            </p:cNvSpPr>
            <p:nvPr/>
          </p:nvSpPr>
          <p:spPr bwMode="auto">
            <a:xfrm flipV="1">
              <a:off x="2880" y="3240"/>
              <a:ext cx="0" cy="3420"/>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35" name="Line 7"/>
            <p:cNvSpPr>
              <a:spLocks noChangeShapeType="1"/>
            </p:cNvSpPr>
            <p:nvPr/>
          </p:nvSpPr>
          <p:spPr bwMode="auto">
            <a:xfrm>
              <a:off x="2880" y="6660"/>
              <a:ext cx="3420" cy="0"/>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36" name="Text Box 8"/>
            <p:cNvSpPr txBox="1">
              <a:spLocks noChangeArrowheads="1"/>
            </p:cNvSpPr>
            <p:nvPr/>
          </p:nvSpPr>
          <p:spPr bwMode="auto">
            <a:xfrm>
              <a:off x="3650" y="6814"/>
              <a:ext cx="1503" cy="5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a:defRPr/>
              </a:pPr>
              <a:r>
                <a:rPr lang="en-US" altLang="ja-JP" sz="3200" dirty="0">
                  <a:latin typeface="Times New Roman" pitchFamily="18" charset="0"/>
                  <a:ea typeface="MS Mincho" pitchFamily="49" charset="-128"/>
                </a:rPr>
                <a:t>m = sec</a:t>
              </a:r>
              <a:r>
                <a:rPr lang="en-US" altLang="ja-JP" sz="3200" dirty="0">
                  <a:latin typeface="Times New Roman" pitchFamily="18" charset="0"/>
                  <a:ea typeface="MS Mincho" pitchFamily="49" charset="-128"/>
                  <a:sym typeface="Symbol" pitchFamily="18" charset="2"/>
                </a:rPr>
                <a:t></a:t>
              </a:r>
              <a:r>
                <a:rPr lang="en-US" altLang="ja-JP" sz="3200" baseline="-25000" dirty="0">
                  <a:latin typeface="Times New Roman" pitchFamily="18" charset="0"/>
                  <a:ea typeface="MS Mincho" pitchFamily="49" charset="-128"/>
                </a:rPr>
                <a:t>0</a:t>
              </a:r>
              <a:endParaRPr lang="en-US" sz="3200" dirty="0"/>
            </a:p>
          </p:txBody>
        </p:sp>
        <p:sp>
          <p:nvSpPr>
            <p:cNvPr id="73737" name="Text Box 9"/>
            <p:cNvSpPr txBox="1">
              <a:spLocks noChangeArrowheads="1"/>
            </p:cNvSpPr>
            <p:nvPr/>
          </p:nvSpPr>
          <p:spPr bwMode="auto">
            <a:xfrm>
              <a:off x="2520" y="2700"/>
              <a:ext cx="963" cy="4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a:defRPr/>
              </a:pPr>
              <a:r>
                <a:rPr lang="en-US" altLang="ja-JP" sz="3200" dirty="0" err="1">
                  <a:latin typeface="Times New Roman" pitchFamily="18" charset="0"/>
                  <a:ea typeface="MS Mincho" pitchFamily="49" charset="-128"/>
                </a:rPr>
                <a:t>ln</a:t>
              </a:r>
              <a:r>
                <a:rPr lang="en-US" altLang="ja-JP" sz="3200" dirty="0">
                  <a:latin typeface="Times New Roman" pitchFamily="18" charset="0"/>
                  <a:ea typeface="MS Mincho" pitchFamily="49" charset="-128"/>
                </a:rPr>
                <a:t> F</a:t>
              </a:r>
              <a:r>
                <a:rPr lang="en-US" altLang="ja-JP" sz="3200" baseline="-25000" dirty="0">
                  <a:latin typeface="Times New Roman" pitchFamily="18" charset="0"/>
                  <a:ea typeface="MS Mincho" pitchFamily="49" charset="-128"/>
                  <a:sym typeface="Symbol" pitchFamily="18" charset="2"/>
                </a:rPr>
                <a:t></a:t>
              </a:r>
              <a:endParaRPr lang="en-US" sz="3200" dirty="0"/>
            </a:p>
          </p:txBody>
        </p:sp>
        <p:sp>
          <p:nvSpPr>
            <p:cNvPr id="73738" name="Line 10"/>
            <p:cNvSpPr>
              <a:spLocks noChangeShapeType="1"/>
            </p:cNvSpPr>
            <p:nvPr/>
          </p:nvSpPr>
          <p:spPr bwMode="auto">
            <a:xfrm>
              <a:off x="2880" y="4140"/>
              <a:ext cx="540" cy="54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39" name="Line 11"/>
            <p:cNvSpPr>
              <a:spLocks noChangeShapeType="1"/>
            </p:cNvSpPr>
            <p:nvPr/>
          </p:nvSpPr>
          <p:spPr bwMode="auto">
            <a:xfrm>
              <a:off x="3420" y="4680"/>
              <a:ext cx="1620" cy="162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40" name="Text Box 12"/>
            <p:cNvSpPr txBox="1">
              <a:spLocks noChangeArrowheads="1"/>
            </p:cNvSpPr>
            <p:nvPr/>
          </p:nvSpPr>
          <p:spPr bwMode="auto">
            <a:xfrm>
              <a:off x="1980" y="4731"/>
              <a:ext cx="900" cy="4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a:defRPr/>
              </a:pPr>
              <a:r>
                <a:rPr lang="en-US" altLang="ja-JP" sz="3200" dirty="0" err="1">
                  <a:latin typeface="Times New Roman" pitchFamily="18" charset="0"/>
                  <a:ea typeface="MS Mincho" pitchFamily="49" charset="-128"/>
                </a:rPr>
                <a:t>ln</a:t>
              </a:r>
              <a:r>
                <a:rPr lang="en-US" altLang="ja-JP" sz="3200" dirty="0">
                  <a:latin typeface="Times New Roman" pitchFamily="18" charset="0"/>
                  <a:ea typeface="MS Mincho" pitchFamily="49" charset="-128"/>
                </a:rPr>
                <a:t> F</a:t>
              </a:r>
              <a:r>
                <a:rPr lang="en-US" altLang="ja-JP" sz="3200" baseline="-25000" dirty="0">
                  <a:latin typeface="Times New Roman" pitchFamily="18" charset="0"/>
                  <a:ea typeface="MS Mincho" pitchFamily="49" charset="-128"/>
                  <a:sym typeface="Symbol" pitchFamily="18" charset="2"/>
                </a:rPr>
                <a:t></a:t>
              </a:r>
              <a:r>
                <a:rPr lang="en-US" altLang="ja-JP" sz="3200" baseline="-25000" dirty="0">
                  <a:latin typeface="Times New Roman" pitchFamily="18" charset="0"/>
                  <a:ea typeface="MS Mincho" pitchFamily="49" charset="-128"/>
                </a:rPr>
                <a:t>0</a:t>
              </a:r>
              <a:endParaRPr lang="en-US" sz="3200" dirty="0"/>
            </a:p>
          </p:txBody>
        </p:sp>
        <p:sp>
          <p:nvSpPr>
            <p:cNvPr id="73741" name="Line 13"/>
            <p:cNvSpPr>
              <a:spLocks noChangeShapeType="1"/>
            </p:cNvSpPr>
            <p:nvPr/>
          </p:nvSpPr>
          <p:spPr bwMode="auto">
            <a:xfrm flipH="1">
              <a:off x="3600" y="4860"/>
              <a:ext cx="180" cy="18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42" name="Line 14"/>
            <p:cNvSpPr>
              <a:spLocks noChangeShapeType="1"/>
            </p:cNvSpPr>
            <p:nvPr/>
          </p:nvSpPr>
          <p:spPr bwMode="auto">
            <a:xfrm flipH="1">
              <a:off x="3840" y="5099"/>
              <a:ext cx="180" cy="18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sp>
          <p:nvSpPr>
            <p:cNvPr id="73743" name="Line 15"/>
            <p:cNvSpPr>
              <a:spLocks noChangeShapeType="1"/>
            </p:cNvSpPr>
            <p:nvPr/>
          </p:nvSpPr>
          <p:spPr bwMode="auto">
            <a:xfrm flipH="1">
              <a:off x="4080" y="5340"/>
              <a:ext cx="180" cy="18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a:p>
          </p:txBody>
        </p:sp>
      </p:grpSp>
      <p:cxnSp>
        <p:nvCxnSpPr>
          <p:cNvPr id="17" name="Straight Arrow Connector 16"/>
          <p:cNvCxnSpPr/>
          <p:nvPr/>
        </p:nvCxnSpPr>
        <p:spPr>
          <a:xfrm flipV="1">
            <a:off x="3124200" y="35052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3740" idx="0"/>
          </p:cNvCxnSpPr>
          <p:nvPr/>
        </p:nvCxnSpPr>
        <p:spPr>
          <a:xfrm flipV="1">
            <a:off x="2749550" y="3429000"/>
            <a:ext cx="52705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592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520505" y="243165"/>
            <a:ext cx="11057206" cy="5745163"/>
          </a:xfrm>
        </p:spPr>
        <p:txBody>
          <a:bodyPr/>
          <a:lstStyle/>
          <a:p>
            <a:pPr eaLnBrk="1" hangingPunct="1"/>
            <a:r>
              <a:rPr lang="en-US" altLang="en-US" dirty="0" smtClean="0"/>
              <a:t>If the atmospheric properties do not change during the observational period, T</a:t>
            </a:r>
            <a:r>
              <a:rPr lang="en-US" altLang="en-US" baseline="-25000" dirty="0" smtClean="0">
                <a:sym typeface="Symbol" panose="05050102010706020507" pitchFamily="18" charset="2"/>
              </a:rPr>
              <a:t></a:t>
            </a:r>
            <a:r>
              <a:rPr lang="en-US" altLang="en-US" dirty="0" smtClean="0"/>
              <a:t> is constant and the Langley Plot is a straight line. </a:t>
            </a:r>
          </a:p>
          <a:p>
            <a:pPr eaLnBrk="1" hangingPunct="1"/>
            <a:r>
              <a:rPr lang="en-US" altLang="en-US" dirty="0" smtClean="0"/>
              <a:t>The y-interception is ln (F</a:t>
            </a:r>
            <a:r>
              <a:rPr lang="en-US" altLang="en-US" baseline="-25000" dirty="0" smtClean="0">
                <a:sym typeface="Symbol" panose="05050102010706020507" pitchFamily="18" charset="2"/>
              </a:rPr>
              <a:t>  </a:t>
            </a:r>
            <a:r>
              <a:rPr lang="en-US" altLang="en-US" baseline="-25000" dirty="0" smtClean="0"/>
              <a:t>0</a:t>
            </a:r>
            <a:r>
              <a:rPr lang="en-US" altLang="en-US" dirty="0" smtClean="0"/>
              <a:t>), and the slope is ln (T</a:t>
            </a:r>
            <a:r>
              <a:rPr lang="en-US" altLang="en-US" baseline="-25000" dirty="0" smtClean="0">
                <a:sym typeface="Symbol" panose="05050102010706020507" pitchFamily="18" charset="2"/>
              </a:rPr>
              <a:t></a:t>
            </a:r>
            <a:r>
              <a:rPr lang="en-US" altLang="en-US" dirty="0" smtClean="0"/>
              <a:t>).</a:t>
            </a:r>
          </a:p>
          <a:p>
            <a:pPr eaLnBrk="1" hangingPunct="1"/>
            <a:r>
              <a:rPr lang="en-US" altLang="en-US" dirty="0" smtClean="0"/>
              <a:t>Solar constant S:</a:t>
            </a:r>
          </a:p>
        </p:txBody>
      </p:sp>
      <p:sp>
        <p:nvSpPr>
          <p:cNvPr id="29699" name="Rectangle 4"/>
          <p:cNvSpPr>
            <a:spLocks noChangeArrowheads="1"/>
          </p:cNvSpPr>
          <p:nvPr/>
        </p:nvSpPr>
        <p:spPr bwMode="auto">
          <a:xfrm>
            <a:off x="1524001" y="31157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9700" name="Object 2"/>
          <p:cNvGraphicFramePr>
            <a:graphicFrameLocks noChangeAspect="1"/>
          </p:cNvGraphicFramePr>
          <p:nvPr>
            <p:extLst>
              <p:ext uri="{D42A27DB-BD31-4B8C-83A1-F6EECF244321}">
                <p14:modId xmlns:p14="http://schemas.microsoft.com/office/powerpoint/2010/main" val="3461501801"/>
              </p:ext>
            </p:extLst>
          </p:nvPr>
        </p:nvGraphicFramePr>
        <p:xfrm>
          <a:off x="3795933" y="2772846"/>
          <a:ext cx="3886200" cy="685800"/>
        </p:xfrm>
        <a:graphic>
          <a:graphicData uri="http://schemas.openxmlformats.org/presentationml/2006/ole">
            <mc:AlternateContent xmlns:mc="http://schemas.openxmlformats.org/markup-compatibility/2006">
              <mc:Choice xmlns:v="urn:schemas-microsoft-com:vml" Requires="v">
                <p:oleObj spid="_x0000_s8204" name="Equation" r:id="rId3" imgW="939392" imgH="253890" progId="Equation.3">
                  <p:embed/>
                </p:oleObj>
              </mc:Choice>
              <mc:Fallback>
                <p:oleObj name="Equation" r:id="rId3" imgW="939392"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933" y="2772846"/>
                        <a:ext cx="388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1" name="TextBox 4"/>
          <p:cNvSpPr txBox="1">
            <a:spLocks noChangeArrowheads="1"/>
          </p:cNvSpPr>
          <p:nvPr/>
        </p:nvSpPr>
        <p:spPr bwMode="auto">
          <a:xfrm>
            <a:off x="647113" y="4518074"/>
            <a:ext cx="1093059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00000"/>
                </a:solidFill>
              </a:rPr>
              <a:t>If instrument measures F</a:t>
            </a:r>
            <a:r>
              <a:rPr lang="en-US" altLang="en-US" sz="2800" baseline="-25000" dirty="0">
                <a:solidFill>
                  <a:srgbClr val="C00000"/>
                </a:solidFill>
              </a:rPr>
              <a:t>0</a:t>
            </a:r>
            <a:r>
              <a:rPr lang="en-US" altLang="en-US" sz="2800" dirty="0">
                <a:solidFill>
                  <a:srgbClr val="C00000"/>
                </a:solidFill>
              </a:rPr>
              <a:t> (integrated over all wavelengths), possible to  derive solar constant.</a:t>
            </a:r>
          </a:p>
        </p:txBody>
      </p:sp>
    </p:spTree>
    <p:extLst>
      <p:ext uri="{BB962C8B-B14F-4D97-AF65-F5344CB8AC3E}">
        <p14:creationId xmlns:p14="http://schemas.microsoft.com/office/powerpoint/2010/main" val="999970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37625" y="228601"/>
            <a:ext cx="1125415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However, this method is not accurate to estimate S because there is energy loss:</a:t>
            </a:r>
          </a:p>
          <a:p>
            <a:pPr eaLnBrk="1" hangingPunct="1">
              <a:spcBef>
                <a:spcPct val="0"/>
              </a:spcBef>
              <a:buFontTx/>
              <a:buNone/>
            </a:pPr>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 typeface="Courier New" panose="02070309020205020404" pitchFamily="49" charset="0"/>
              <a:buChar char="o"/>
            </a:pPr>
            <a:r>
              <a:rPr lang="en-US" altLang="en-US" sz="2800" dirty="0">
                <a:solidFill>
                  <a:srgbClr val="002060"/>
                </a:solidFill>
                <a:latin typeface="Times New Roman" panose="02020603050405020304" pitchFamily="18" charset="0"/>
                <a:cs typeface="Times New Roman" panose="02020603050405020304" pitchFamily="18" charset="0"/>
              </a:rPr>
              <a:t>  Absorption of UV by ozone;</a:t>
            </a:r>
          </a:p>
          <a:p>
            <a:pPr eaLnBrk="1" hangingPunct="1">
              <a:spcBef>
                <a:spcPct val="0"/>
              </a:spcBef>
              <a:buFont typeface="Courier New" panose="02070309020205020404" pitchFamily="49" charset="0"/>
              <a:buChar char="o"/>
            </a:pPr>
            <a:r>
              <a:rPr lang="en-US" altLang="en-US" sz="2800" dirty="0">
                <a:solidFill>
                  <a:srgbClr val="002060"/>
                </a:solidFill>
                <a:latin typeface="Times New Roman" panose="02020603050405020304" pitchFamily="18" charset="0"/>
                <a:cs typeface="Times New Roman" panose="02020603050405020304" pitchFamily="18" charset="0"/>
              </a:rPr>
              <a:t>  Absorption of IR by water vapor and CO</a:t>
            </a:r>
            <a:r>
              <a:rPr lang="en-US" altLang="en-US" sz="2800" baseline="-25000" dirty="0">
                <a:solidFill>
                  <a:srgbClr val="002060"/>
                </a:solidFill>
                <a:latin typeface="Times New Roman" panose="02020603050405020304" pitchFamily="18" charset="0"/>
                <a:cs typeface="Times New Roman" panose="02020603050405020304" pitchFamily="18" charset="0"/>
              </a:rPr>
              <a:t>2;</a:t>
            </a:r>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 typeface="Courier New" panose="02070309020205020404" pitchFamily="49" charset="0"/>
              <a:buChar char="o"/>
            </a:pPr>
            <a:r>
              <a:rPr lang="en-US" altLang="en-US" sz="2800" dirty="0">
                <a:solidFill>
                  <a:srgbClr val="002060"/>
                </a:solidFill>
                <a:latin typeface="Times New Roman" panose="02020603050405020304" pitchFamily="18" charset="0"/>
                <a:cs typeface="Times New Roman" panose="02020603050405020304" pitchFamily="18" charset="0"/>
              </a:rPr>
              <a:t>  Unknown amount of diffuse radiation entering the </a:t>
            </a:r>
          </a:p>
          <a:p>
            <a:pPr eaLnBrk="1" hangingPunct="1">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    instrument;</a:t>
            </a:r>
          </a:p>
          <a:p>
            <a:pPr eaLnBrk="1" hangingPunct="1">
              <a:spcBef>
                <a:spcPct val="0"/>
              </a:spcBef>
              <a:buFont typeface="Courier New" panose="02070309020205020404" pitchFamily="49" charset="0"/>
              <a:buChar char="o"/>
            </a:pPr>
            <a:r>
              <a:rPr lang="en-US" altLang="en-US" sz="2800" dirty="0">
                <a:solidFill>
                  <a:srgbClr val="002060"/>
                </a:solidFill>
                <a:latin typeface="Times New Roman" panose="02020603050405020304" pitchFamily="18" charset="0"/>
                <a:cs typeface="Times New Roman" panose="02020603050405020304" pitchFamily="18" charset="0"/>
              </a:rPr>
              <a:t>  Variations of k</a:t>
            </a:r>
            <a:r>
              <a:rPr lang="en-US" altLang="en-US" sz="2800" baseline="-25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800" dirty="0">
                <a:solidFill>
                  <a:srgbClr val="002060"/>
                </a:solidFill>
                <a:latin typeface="Times New Roman" panose="02020603050405020304" pitchFamily="18" charset="0"/>
                <a:cs typeface="Times New Roman" panose="02020603050405020304" pitchFamily="18" charset="0"/>
              </a:rPr>
              <a:t> and aerosols; and measurement errors.</a:t>
            </a:r>
          </a:p>
          <a:p>
            <a:pPr eaLnBrk="1" hangingPunct="1">
              <a:spcBef>
                <a:spcPct val="0"/>
              </a:spcBef>
              <a:buFontTx/>
              <a:buNone/>
            </a:pPr>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This method can also be used for sun photometer calibration. </a:t>
            </a:r>
          </a:p>
          <a:p>
            <a:pPr eaLnBrk="1" hangingPunct="1">
              <a:spcBef>
                <a:spcPct val="0"/>
              </a:spcBef>
              <a:buFontTx/>
              <a:buNone/>
            </a:pPr>
            <a:r>
              <a:rPr lang="en-US" altLang="en-US" sz="2800" dirty="0">
                <a:solidFill>
                  <a:srgbClr val="002060"/>
                </a:solidFill>
                <a:latin typeface="Times New Roman" panose="02020603050405020304" pitchFamily="18" charset="0"/>
                <a:cs typeface="Times New Roman" panose="02020603050405020304" pitchFamily="18" charset="0"/>
              </a:rPr>
              <a:t>It is usually carried out in the early morning on a high mountain. It can be assumed that the atmosphere is stable and that the distribution of aerosols does not change </a:t>
            </a:r>
            <a:r>
              <a:rPr lang="en-US" altLang="en-US" sz="2800" dirty="0" smtClean="0">
                <a:solidFill>
                  <a:srgbClr val="002060"/>
                </a:solidFill>
                <a:latin typeface="Times New Roman" panose="02020603050405020304" pitchFamily="18" charset="0"/>
                <a:cs typeface="Times New Roman" panose="02020603050405020304" pitchFamily="18" charset="0"/>
              </a:rPr>
              <a:t>much </a:t>
            </a:r>
            <a:r>
              <a:rPr lang="en-US" altLang="en-US" sz="2800" dirty="0">
                <a:solidFill>
                  <a:srgbClr val="002060"/>
                </a:solidFill>
                <a:latin typeface="Times New Roman" panose="02020603050405020304" pitchFamily="18" charset="0"/>
                <a:cs typeface="Times New Roman" panose="02020603050405020304" pitchFamily="18" charset="0"/>
              </a:rPr>
              <a:t>during the measurement.</a:t>
            </a:r>
          </a:p>
          <a:p>
            <a:pPr eaLnBrk="1" hangingPunct="1">
              <a:spcBef>
                <a:spcPct val="0"/>
              </a:spcBef>
              <a:buFontTx/>
              <a:buNone/>
            </a:pPr>
            <a:r>
              <a:rPr lang="en-US" altLang="en-US" sz="1800" dirty="0">
                <a:solidFill>
                  <a:srgbClr val="002060"/>
                </a:solidFill>
              </a:rPr>
              <a:t/>
            </a:r>
            <a:br>
              <a:rPr lang="en-US" altLang="en-US" sz="1800" dirty="0">
                <a:solidFill>
                  <a:srgbClr val="002060"/>
                </a:solidFill>
              </a:rPr>
            </a:br>
            <a:endParaRPr lang="en-US" altLang="en-US" sz="1800" dirty="0">
              <a:solidFill>
                <a:srgbClr val="002060"/>
              </a:solidFill>
            </a:endParaRPr>
          </a:p>
        </p:txBody>
      </p:sp>
    </p:spTree>
    <p:extLst>
      <p:ext uri="{BB962C8B-B14F-4D97-AF65-F5344CB8AC3E}">
        <p14:creationId xmlns:p14="http://schemas.microsoft.com/office/powerpoint/2010/main" val="3317666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1744663" y="220663"/>
          <a:ext cx="8655050" cy="7078662"/>
        </p:xfrm>
        <a:graphic>
          <a:graphicData uri="http://schemas.openxmlformats.org/presentationml/2006/ole">
            <mc:AlternateContent xmlns:mc="http://schemas.openxmlformats.org/markup-compatibility/2006">
              <mc:Choice xmlns:v="urn:schemas-microsoft-com:vml" Requires="v">
                <p:oleObj spid="_x0000_s9227" name="Document" r:id="rId4" imgW="9518409" imgH="7810743" progId="Word.Document.8">
                  <p:embed/>
                </p:oleObj>
              </mc:Choice>
              <mc:Fallback>
                <p:oleObj name="Document" r:id="rId4" imgW="9518409" imgH="781074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220663"/>
                        <a:ext cx="8655050" cy="707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10230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182880" y="0"/>
            <a:ext cx="12009120" cy="6400800"/>
          </a:xfrm>
        </p:spPr>
        <p:txBody>
          <a:bodyPr>
            <a:normAutofit fontScale="90000"/>
          </a:bodyPr>
          <a:lstStyle/>
          <a:p>
            <a:pPr algn="l"/>
            <a:r>
              <a:rPr lang="en-US" altLang="en-US" sz="3600" dirty="0">
                <a:solidFill>
                  <a:srgbClr val="CC0000"/>
                </a:solidFill>
              </a:rPr>
              <a:t/>
            </a:r>
            <a:br>
              <a:rPr lang="en-US" altLang="en-US" sz="3600" dirty="0">
                <a:solidFill>
                  <a:srgbClr val="CC0000"/>
                </a:solidFill>
              </a:rPr>
            </a:br>
            <a:r>
              <a:rPr lang="en-US" altLang="en-US" sz="3600" dirty="0" smtClean="0">
                <a:solidFill>
                  <a:srgbClr val="CC0000"/>
                </a:solidFill>
              </a:rPr>
              <a:t>where</a:t>
            </a:r>
            <a:r>
              <a:rPr lang="en-US" altLang="en-US" dirty="0" smtClean="0">
                <a:solidFill>
                  <a:srgbClr val="CC0000"/>
                </a:solidFill>
              </a:rPr>
              <a:t> </a:t>
            </a:r>
            <a:br>
              <a:rPr lang="en-US" altLang="en-US" dirty="0" smtClean="0">
                <a:solidFill>
                  <a:srgbClr val="CC0000"/>
                </a:solidFill>
              </a:rPr>
            </a:br>
            <a:r>
              <a:rPr lang="en-US" altLang="en-US" dirty="0" smtClean="0">
                <a:solidFill>
                  <a:srgbClr val="CC0000"/>
                </a:solidFill>
              </a:rPr>
              <a:t> </a:t>
            </a:r>
            <a:r>
              <a:rPr lang="en-US" altLang="en-US" dirty="0" smtClean="0">
                <a:sym typeface="Symbol" panose="05050102010706020507" pitchFamily="18" charset="2"/>
              </a:rPr>
              <a:t></a:t>
            </a:r>
            <a:r>
              <a:rPr lang="en-US" altLang="en-US" baseline="-25000" dirty="0" smtClean="0">
                <a:sym typeface="Symbol" panose="05050102010706020507" pitchFamily="18" charset="2"/>
              </a:rPr>
              <a:t>R is due to Rayleigh scattering</a:t>
            </a:r>
            <a:br>
              <a:rPr lang="en-US" altLang="en-US" baseline="-25000" dirty="0" smtClean="0">
                <a:sym typeface="Symbol" panose="05050102010706020507" pitchFamily="18" charset="2"/>
              </a:rPr>
            </a:br>
            <a:r>
              <a:rPr lang="en-US" altLang="en-US" dirty="0" smtClean="0">
                <a:solidFill>
                  <a:srgbClr val="CC0000"/>
                </a:solidFill>
              </a:rPr>
              <a:t> </a:t>
            </a:r>
            <a:r>
              <a:rPr lang="en-US" altLang="en-US" dirty="0" smtClean="0">
                <a:sym typeface="Symbol" panose="05050102010706020507" pitchFamily="18" charset="2"/>
              </a:rPr>
              <a:t></a:t>
            </a:r>
            <a:r>
              <a:rPr lang="en-US" altLang="en-US" baseline="-25000" dirty="0" err="1" smtClean="0">
                <a:sym typeface="Symbol" panose="05050102010706020507" pitchFamily="18" charset="2"/>
              </a:rPr>
              <a:t>oz</a:t>
            </a:r>
            <a:r>
              <a:rPr lang="en-US" altLang="en-US" baseline="-25000" dirty="0" smtClean="0">
                <a:sym typeface="Symbol" panose="05050102010706020507" pitchFamily="18" charset="2"/>
              </a:rPr>
              <a:t></a:t>
            </a:r>
            <a:r>
              <a:rPr lang="en-US" altLang="en-US" dirty="0" smtClean="0"/>
              <a:t> </a:t>
            </a:r>
            <a:r>
              <a:rPr lang="en-US" altLang="en-US" sz="3600" dirty="0"/>
              <a:t>is due to ozone absorption</a:t>
            </a:r>
            <a:br>
              <a:rPr lang="en-US" altLang="en-US" sz="3600" dirty="0"/>
            </a:br>
            <a:r>
              <a:rPr lang="en-US" altLang="en-US" sz="3600" dirty="0">
                <a:solidFill>
                  <a:srgbClr val="CC0000"/>
                </a:solidFill>
              </a:rPr>
              <a:t>  </a:t>
            </a:r>
            <a:r>
              <a:rPr lang="en-US" altLang="en-US" sz="3600" dirty="0">
                <a:sym typeface="Symbol" panose="05050102010706020507" pitchFamily="18" charset="2"/>
              </a:rPr>
              <a:t></a:t>
            </a:r>
            <a:r>
              <a:rPr lang="en-US" altLang="en-US" sz="3600" baseline="-25000" dirty="0" err="1">
                <a:sym typeface="Symbol" panose="05050102010706020507" pitchFamily="18" charset="2"/>
              </a:rPr>
              <a:t>wv</a:t>
            </a:r>
            <a:r>
              <a:rPr lang="en-US" altLang="en-US" sz="3600" baseline="-25000" dirty="0">
                <a:sym typeface="Symbol" panose="05050102010706020507" pitchFamily="18" charset="2"/>
              </a:rPr>
              <a:t></a:t>
            </a:r>
            <a:r>
              <a:rPr lang="en-US" altLang="en-US" sz="3600" dirty="0"/>
              <a:t>  is due to water vapor absorption</a:t>
            </a:r>
            <a:br>
              <a:rPr lang="en-US" altLang="en-US" sz="3600" dirty="0"/>
            </a:br>
            <a:r>
              <a:rPr lang="en-US" altLang="en-US" sz="3600" dirty="0">
                <a:solidFill>
                  <a:srgbClr val="CC0000"/>
                </a:solidFill>
              </a:rPr>
              <a:t>  </a:t>
            </a:r>
            <a:r>
              <a:rPr lang="en-US" altLang="en-US" sz="3600" dirty="0">
                <a:sym typeface="Symbol" panose="05050102010706020507" pitchFamily="18" charset="2"/>
              </a:rPr>
              <a:t></a:t>
            </a:r>
            <a:r>
              <a:rPr lang="en-US" altLang="en-US" sz="3600" baseline="-25000" dirty="0">
                <a:sym typeface="Symbol" panose="05050102010706020507" pitchFamily="18" charset="2"/>
              </a:rPr>
              <a:t>D</a:t>
            </a:r>
            <a:r>
              <a:rPr lang="en-US" altLang="en-US" sz="3600" dirty="0"/>
              <a:t>  is due to aerosol extinction</a:t>
            </a:r>
            <a:br>
              <a:rPr lang="en-US" altLang="en-US" sz="3600" dirty="0"/>
            </a:br>
            <a:r>
              <a:rPr lang="en-US" altLang="en-US" sz="3600" dirty="0">
                <a:solidFill>
                  <a:srgbClr val="CC0000"/>
                </a:solidFill>
              </a:rPr>
              <a:t> Assuming 3 out of the 4 terms </a:t>
            </a:r>
            <a:br>
              <a:rPr lang="en-US" altLang="en-US" sz="3600" dirty="0">
                <a:solidFill>
                  <a:srgbClr val="CC0000"/>
                </a:solidFill>
              </a:rPr>
            </a:br>
            <a:r>
              <a:rPr lang="en-US" altLang="en-US" sz="3600" dirty="0">
                <a:solidFill>
                  <a:srgbClr val="CC0000"/>
                </a:solidFill>
              </a:rPr>
              <a:t/>
            </a:r>
            <a:br>
              <a:rPr lang="en-US" altLang="en-US" sz="3600" dirty="0">
                <a:solidFill>
                  <a:srgbClr val="CC0000"/>
                </a:solidFill>
              </a:rPr>
            </a:br>
            <a:r>
              <a:rPr lang="en-US" altLang="en-US" sz="3600" dirty="0" smtClean="0">
                <a:solidFill>
                  <a:srgbClr val="CC0000"/>
                </a:solidFill>
              </a:rPr>
              <a:t/>
            </a:r>
            <a:br>
              <a:rPr lang="en-US" altLang="en-US" sz="3600" dirty="0" smtClean="0">
                <a:solidFill>
                  <a:srgbClr val="CC0000"/>
                </a:solidFill>
              </a:rPr>
            </a:br>
            <a:r>
              <a:rPr lang="en-US" altLang="en-US" sz="3600" dirty="0" smtClean="0">
                <a:solidFill>
                  <a:srgbClr val="CC0000"/>
                </a:solidFill>
              </a:rPr>
              <a:t>are </a:t>
            </a:r>
            <a:r>
              <a:rPr lang="en-US" altLang="en-US" sz="3600" dirty="0">
                <a:solidFill>
                  <a:srgbClr val="CC0000"/>
                </a:solidFill>
              </a:rPr>
              <a:t>known, the 4</a:t>
            </a:r>
            <a:r>
              <a:rPr lang="en-US" altLang="en-US" sz="3600" baseline="30000" dirty="0">
                <a:solidFill>
                  <a:srgbClr val="CC0000"/>
                </a:solidFill>
              </a:rPr>
              <a:t>th</a:t>
            </a:r>
            <a:r>
              <a:rPr lang="en-US" altLang="en-US" sz="3600" dirty="0">
                <a:solidFill>
                  <a:srgbClr val="CC0000"/>
                </a:solidFill>
              </a:rPr>
              <a:t> can be estimated. </a:t>
            </a:r>
            <a:br>
              <a:rPr lang="en-US" altLang="en-US" sz="3600" dirty="0">
                <a:solidFill>
                  <a:srgbClr val="CC0000"/>
                </a:solidFill>
              </a:rPr>
            </a:br>
            <a:r>
              <a:rPr lang="en-US" altLang="en-US" sz="3600" dirty="0">
                <a:solidFill>
                  <a:srgbClr val="002060"/>
                </a:solidFill>
              </a:rPr>
              <a:t>Most commonly, assumed that the first 3 terms are known and the 4</a:t>
            </a:r>
            <a:r>
              <a:rPr lang="en-US" altLang="en-US" sz="3600" baseline="30000" dirty="0">
                <a:solidFill>
                  <a:srgbClr val="002060"/>
                </a:solidFill>
              </a:rPr>
              <a:t>th</a:t>
            </a:r>
            <a:r>
              <a:rPr lang="en-US" altLang="en-US" sz="3600" dirty="0">
                <a:solidFill>
                  <a:srgbClr val="002060"/>
                </a:solidFill>
              </a:rPr>
              <a:t> (aerosol extinction) needs to be estimated.</a:t>
            </a:r>
            <a:br>
              <a:rPr lang="en-US" altLang="en-US" sz="3600" dirty="0">
                <a:solidFill>
                  <a:srgbClr val="002060"/>
                </a:solidFill>
              </a:rPr>
            </a:br>
            <a:r>
              <a:rPr lang="en-US" altLang="en-US" sz="3600" dirty="0"/>
              <a:t/>
            </a:r>
            <a:br>
              <a:rPr lang="en-US" altLang="en-US" sz="3600" dirty="0"/>
            </a:br>
            <a:endParaRPr lang="en-US" altLang="en-US" sz="3600" dirty="0"/>
          </a:p>
        </p:txBody>
      </p:sp>
      <p:graphicFrame>
        <p:nvGraphicFramePr>
          <p:cNvPr id="32771" name="Object 2"/>
          <p:cNvGraphicFramePr>
            <a:graphicFrameLocks noChangeAspect="1"/>
          </p:cNvGraphicFramePr>
          <p:nvPr>
            <p:extLst>
              <p:ext uri="{D42A27DB-BD31-4B8C-83A1-F6EECF244321}">
                <p14:modId xmlns:p14="http://schemas.microsoft.com/office/powerpoint/2010/main" val="964588407"/>
              </p:ext>
            </p:extLst>
          </p:nvPr>
        </p:nvGraphicFramePr>
        <p:xfrm>
          <a:off x="4593336" y="3502152"/>
          <a:ext cx="4191000" cy="609600"/>
        </p:xfrm>
        <a:graphic>
          <a:graphicData uri="http://schemas.openxmlformats.org/presentationml/2006/ole">
            <mc:AlternateContent xmlns:mc="http://schemas.openxmlformats.org/markup-compatibility/2006">
              <mc:Choice xmlns:v="urn:schemas-microsoft-com:vml" Requires="v">
                <p:oleObj spid="_x0000_s10252" name="Equation" r:id="rId3" imgW="1409700" imgH="228600" progId="Equation.3">
                  <p:embed/>
                </p:oleObj>
              </mc:Choice>
              <mc:Fallback>
                <p:oleObj name="Equation" r:id="rId3" imgW="1409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336" y="3502152"/>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690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263648" cy="888642"/>
          </a:xfrm>
        </p:spPr>
        <p:txBody>
          <a:bodyPr>
            <a:normAutofit fontScale="90000"/>
          </a:bodyPr>
          <a:lstStyle/>
          <a:p>
            <a:r>
              <a:rPr lang="en-US" dirty="0" smtClean="0"/>
              <a:t/>
            </a:r>
            <a:br>
              <a:rPr lang="en-US" dirty="0" smtClean="0"/>
            </a:br>
            <a:r>
              <a:rPr lang="en-US" dirty="0" smtClean="0">
                <a:solidFill>
                  <a:srgbClr val="C00000"/>
                </a:solidFill>
              </a:rPr>
              <a:t>Radiative Properties of Nonblack Materials</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114836" y="888642"/>
            <a:ext cx="11873248" cy="5969357"/>
          </a:xfrm>
        </p:spPr>
        <p:txBody>
          <a:bodyPr>
            <a:normAutofit/>
          </a:bodyPr>
          <a:lstStyle/>
          <a:p>
            <a:pPr>
              <a:spcBef>
                <a:spcPts val="0"/>
              </a:spcBef>
            </a:pPr>
            <a:r>
              <a:rPr lang="en-US" dirty="0" smtClean="0"/>
              <a:t> </a:t>
            </a:r>
            <a:r>
              <a:rPr lang="en-US" dirty="0" smtClean="0">
                <a:solidFill>
                  <a:srgbClr val="002060"/>
                </a:solidFill>
              </a:rPr>
              <a:t>Blackbodies absorb </a:t>
            </a:r>
            <a:r>
              <a:rPr lang="en-US" dirty="0">
                <a:solidFill>
                  <a:srgbClr val="002060"/>
                </a:solidFill>
              </a:rPr>
              <a:t>all incident </a:t>
            </a:r>
            <a:r>
              <a:rPr lang="en-US" dirty="0" smtClean="0">
                <a:solidFill>
                  <a:srgbClr val="002060"/>
                </a:solidFill>
              </a:rPr>
              <a:t>radiation</a:t>
            </a:r>
            <a:endParaRPr lang="en-US" dirty="0">
              <a:solidFill>
                <a:srgbClr val="002060"/>
              </a:solidFill>
            </a:endParaRPr>
          </a:p>
          <a:p>
            <a:pPr>
              <a:spcBef>
                <a:spcPts val="0"/>
              </a:spcBef>
            </a:pPr>
            <a:r>
              <a:rPr lang="en-US" dirty="0" smtClean="0">
                <a:solidFill>
                  <a:srgbClr val="002060"/>
                </a:solidFill>
              </a:rPr>
              <a:t> Nonblack </a:t>
            </a:r>
            <a:r>
              <a:rPr lang="en-US" dirty="0">
                <a:solidFill>
                  <a:srgbClr val="002060"/>
                </a:solidFill>
              </a:rPr>
              <a:t>bodies such </a:t>
            </a:r>
            <a:r>
              <a:rPr lang="en-US" dirty="0" smtClean="0">
                <a:solidFill>
                  <a:srgbClr val="002060"/>
                </a:solidFill>
              </a:rPr>
              <a:t>(e.g., </a:t>
            </a:r>
            <a:r>
              <a:rPr lang="en-US" dirty="0">
                <a:solidFill>
                  <a:srgbClr val="002060"/>
                </a:solidFill>
              </a:rPr>
              <a:t>gaseous </a:t>
            </a:r>
            <a:r>
              <a:rPr lang="en-US" dirty="0" smtClean="0">
                <a:solidFill>
                  <a:srgbClr val="002060"/>
                </a:solidFill>
              </a:rPr>
              <a:t>media) </a:t>
            </a:r>
            <a:r>
              <a:rPr lang="en-US" dirty="0">
                <a:solidFill>
                  <a:srgbClr val="002060"/>
                </a:solidFill>
              </a:rPr>
              <a:t>can also</a:t>
            </a:r>
          </a:p>
          <a:p>
            <a:pPr marL="0" indent="0">
              <a:spcBef>
                <a:spcPts val="0"/>
              </a:spcBef>
              <a:buNone/>
            </a:pPr>
            <a:r>
              <a:rPr lang="en-US" dirty="0" smtClean="0">
                <a:solidFill>
                  <a:srgbClr val="002060"/>
                </a:solidFill>
              </a:rPr>
              <a:t>    reflect </a:t>
            </a:r>
            <a:r>
              <a:rPr lang="en-US" dirty="0">
                <a:solidFill>
                  <a:srgbClr val="002060"/>
                </a:solidFill>
              </a:rPr>
              <a:t>and transmit radiation. </a:t>
            </a:r>
            <a:endParaRPr lang="en-US" dirty="0" smtClean="0">
              <a:solidFill>
                <a:srgbClr val="002060"/>
              </a:solidFill>
            </a:endParaRPr>
          </a:p>
          <a:p>
            <a:pPr>
              <a:spcBef>
                <a:spcPts val="0"/>
              </a:spcBef>
            </a:pPr>
            <a:r>
              <a:rPr lang="en-US" dirty="0" smtClean="0">
                <a:solidFill>
                  <a:srgbClr val="002060"/>
                </a:solidFill>
              </a:rPr>
              <a:t> </a:t>
            </a:r>
            <a:r>
              <a:rPr lang="en-US" dirty="0">
                <a:solidFill>
                  <a:srgbClr val="002060"/>
                </a:solidFill>
              </a:rPr>
              <a:t>T</a:t>
            </a:r>
            <a:r>
              <a:rPr lang="en-US" dirty="0" smtClean="0">
                <a:solidFill>
                  <a:srgbClr val="002060"/>
                </a:solidFill>
              </a:rPr>
              <a:t>heir behavior can  be represented by </a:t>
            </a:r>
            <a:r>
              <a:rPr lang="en-US" dirty="0">
                <a:solidFill>
                  <a:srgbClr val="002060"/>
                </a:solidFill>
              </a:rPr>
              <a:t>applying the</a:t>
            </a:r>
          </a:p>
          <a:p>
            <a:pPr marL="0" indent="0">
              <a:spcBef>
                <a:spcPts val="0"/>
              </a:spcBef>
              <a:buNone/>
            </a:pPr>
            <a:r>
              <a:rPr lang="en-US" dirty="0" smtClean="0">
                <a:solidFill>
                  <a:srgbClr val="002060"/>
                </a:solidFill>
              </a:rPr>
              <a:t>    radiation </a:t>
            </a:r>
            <a:r>
              <a:rPr lang="en-US" dirty="0">
                <a:solidFill>
                  <a:srgbClr val="002060"/>
                </a:solidFill>
              </a:rPr>
              <a:t>laws derived for blackbodies</a:t>
            </a:r>
            <a:r>
              <a:rPr lang="en-US" dirty="0" smtClean="0">
                <a:solidFill>
                  <a:srgbClr val="002060"/>
                </a:solidFill>
              </a:rPr>
              <a:t>.</a:t>
            </a:r>
          </a:p>
          <a:p>
            <a:pPr marL="0" indent="0">
              <a:spcBef>
                <a:spcPts val="0"/>
              </a:spcBef>
              <a:buNone/>
            </a:pPr>
            <a:r>
              <a:rPr lang="en-US" dirty="0">
                <a:solidFill>
                  <a:srgbClr val="002060"/>
                </a:solidFill>
              </a:rPr>
              <a:t> </a:t>
            </a:r>
            <a:r>
              <a:rPr lang="en-US" dirty="0" smtClean="0">
                <a:solidFill>
                  <a:srgbClr val="002060"/>
                </a:solidFill>
              </a:rPr>
              <a:t>   </a:t>
            </a:r>
            <a:r>
              <a:rPr lang="en-US" dirty="0">
                <a:solidFill>
                  <a:srgbClr val="002060"/>
                </a:solidFill>
              </a:rPr>
              <a:t>For this purpose</a:t>
            </a:r>
          </a:p>
          <a:p>
            <a:pPr>
              <a:spcBef>
                <a:spcPts val="0"/>
              </a:spcBef>
            </a:pPr>
            <a:r>
              <a:rPr lang="en-US" dirty="0">
                <a:solidFill>
                  <a:srgbClr val="002060"/>
                </a:solidFill>
              </a:rPr>
              <a:t>I</a:t>
            </a:r>
            <a:r>
              <a:rPr lang="en-US" dirty="0" smtClean="0">
                <a:solidFill>
                  <a:srgbClr val="002060"/>
                </a:solidFill>
              </a:rPr>
              <a:t>t </a:t>
            </a:r>
            <a:r>
              <a:rPr lang="en-US" dirty="0">
                <a:solidFill>
                  <a:srgbClr val="002060"/>
                </a:solidFill>
              </a:rPr>
              <a:t>is useful to </a:t>
            </a:r>
            <a:r>
              <a:rPr lang="en-US" dirty="0">
                <a:solidFill>
                  <a:srgbClr val="C00000"/>
                </a:solidFill>
              </a:rPr>
              <a:t>define</a:t>
            </a:r>
            <a:r>
              <a:rPr lang="en-US" dirty="0">
                <a:solidFill>
                  <a:srgbClr val="002060"/>
                </a:solidFill>
              </a:rPr>
              <a:t> the (monochromatic) </a:t>
            </a:r>
            <a:r>
              <a:rPr lang="en-US" i="1" dirty="0" smtClean="0">
                <a:solidFill>
                  <a:srgbClr val="C00000"/>
                </a:solidFill>
              </a:rPr>
              <a:t>emissivity</a:t>
            </a:r>
            <a:r>
              <a:rPr lang="en-US" dirty="0">
                <a:solidFill>
                  <a:srgbClr val="C00000"/>
                </a:solidFill>
              </a:rPr>
              <a:t> </a:t>
            </a:r>
            <a:r>
              <a:rPr lang="el-GR" i="1" dirty="0" smtClean="0">
                <a:solidFill>
                  <a:srgbClr val="C00000"/>
                </a:solidFill>
              </a:rPr>
              <a:t>ε</a:t>
            </a:r>
            <a:r>
              <a:rPr lang="el-GR" i="1" baseline="-25000" dirty="0" smtClean="0">
                <a:solidFill>
                  <a:srgbClr val="C00000"/>
                </a:solidFill>
              </a:rPr>
              <a:t>λ</a:t>
            </a:r>
            <a:r>
              <a:rPr lang="en-US" i="1" dirty="0" smtClean="0">
                <a:solidFill>
                  <a:srgbClr val="002060"/>
                </a:solidFill>
              </a:rPr>
              <a:t>, </a:t>
            </a:r>
            <a:r>
              <a:rPr lang="en-US" dirty="0">
                <a:solidFill>
                  <a:srgbClr val="002060"/>
                </a:solidFill>
              </a:rPr>
              <a:t>i.e., the ratio of the monochromatic </a:t>
            </a:r>
            <a:r>
              <a:rPr lang="en-US" dirty="0" smtClean="0">
                <a:solidFill>
                  <a:srgbClr val="002060"/>
                </a:solidFill>
              </a:rPr>
              <a:t>intensity of </a:t>
            </a:r>
            <a:r>
              <a:rPr lang="en-US" dirty="0">
                <a:solidFill>
                  <a:srgbClr val="002060"/>
                </a:solidFill>
              </a:rPr>
              <a:t>the radiation emitted by the body to the </a:t>
            </a:r>
            <a:r>
              <a:rPr lang="en-US" dirty="0" smtClean="0">
                <a:solidFill>
                  <a:srgbClr val="002060"/>
                </a:solidFill>
              </a:rPr>
              <a:t>corresponding blackbody </a:t>
            </a:r>
            <a:r>
              <a:rPr lang="en-US" dirty="0">
                <a:solidFill>
                  <a:srgbClr val="002060"/>
                </a:solidFill>
              </a:rPr>
              <a:t>radiation</a:t>
            </a:r>
          </a:p>
          <a:p>
            <a:pPr marL="0" indent="0" algn="ctr">
              <a:buNone/>
            </a:pPr>
            <a:r>
              <a:rPr lang="en-US" i="1" dirty="0" smtClean="0">
                <a:solidFill>
                  <a:srgbClr val="C00000"/>
                </a:solidFill>
              </a:rPr>
              <a:t>     </a:t>
            </a:r>
            <a:r>
              <a:rPr lang="el-GR" sz="5400" i="1" dirty="0" smtClean="0">
                <a:solidFill>
                  <a:srgbClr val="C00000"/>
                </a:solidFill>
              </a:rPr>
              <a:t>ε</a:t>
            </a:r>
            <a:r>
              <a:rPr lang="el-GR" sz="5400" i="1" baseline="-25000" dirty="0" smtClean="0">
                <a:solidFill>
                  <a:srgbClr val="C00000"/>
                </a:solidFill>
              </a:rPr>
              <a:t>λ</a:t>
            </a:r>
            <a:r>
              <a:rPr lang="en-US" sz="5400" i="1" baseline="-25000" dirty="0" smtClean="0">
                <a:solidFill>
                  <a:srgbClr val="C00000"/>
                </a:solidFill>
              </a:rPr>
              <a:t>  = I</a:t>
            </a:r>
            <a:r>
              <a:rPr lang="el-GR" sz="5400" i="1" baseline="-36000" dirty="0" smtClean="0">
                <a:solidFill>
                  <a:srgbClr val="C00000"/>
                </a:solidFill>
              </a:rPr>
              <a:t>λ</a:t>
            </a:r>
            <a:r>
              <a:rPr lang="en-US" sz="5400" i="1" baseline="-25000" dirty="0" smtClean="0">
                <a:solidFill>
                  <a:srgbClr val="C00000"/>
                </a:solidFill>
              </a:rPr>
              <a:t> (emitted)/B</a:t>
            </a:r>
            <a:r>
              <a:rPr lang="el-GR" sz="5400" i="1" baseline="-36000" dirty="0">
                <a:solidFill>
                  <a:srgbClr val="C00000"/>
                </a:solidFill>
              </a:rPr>
              <a:t> λ</a:t>
            </a:r>
            <a:r>
              <a:rPr lang="en-US" sz="5400" i="1" baseline="-25000" dirty="0">
                <a:solidFill>
                  <a:srgbClr val="C00000"/>
                </a:solidFill>
              </a:rPr>
              <a:t> </a:t>
            </a:r>
            <a:r>
              <a:rPr lang="en-US" sz="5400" i="1" baseline="-25000" dirty="0" smtClean="0">
                <a:solidFill>
                  <a:srgbClr val="C00000"/>
                </a:solidFill>
              </a:rPr>
              <a:t>(T)	(4.13)</a:t>
            </a:r>
          </a:p>
          <a:p>
            <a:pPr marL="0" indent="0" algn="ctr">
              <a:buNone/>
            </a:pPr>
            <a:r>
              <a:rPr lang="en-US" sz="5400" baseline="-25000" dirty="0" smtClean="0">
                <a:solidFill>
                  <a:srgbClr val="C00000"/>
                </a:solidFill>
              </a:rPr>
              <a:t>Then: 	</a:t>
            </a:r>
            <a:r>
              <a:rPr lang="en-US" sz="5400" dirty="0" smtClean="0">
                <a:solidFill>
                  <a:srgbClr val="C00000"/>
                </a:solidFill>
              </a:rPr>
              <a:t>F</a:t>
            </a:r>
            <a:r>
              <a:rPr lang="en-US" sz="5400" baseline="-25000" dirty="0" smtClean="0">
                <a:solidFill>
                  <a:srgbClr val="C00000"/>
                </a:solidFill>
              </a:rPr>
              <a:t>E = </a:t>
            </a:r>
            <a:r>
              <a:rPr lang="el-GR" sz="5400" i="1" dirty="0" smtClean="0">
                <a:solidFill>
                  <a:srgbClr val="C00000"/>
                </a:solidFill>
              </a:rPr>
              <a:t>ε</a:t>
            </a:r>
            <a:r>
              <a:rPr lang="el-GR" sz="5400" i="1" baseline="-25000" dirty="0" smtClean="0">
                <a:solidFill>
                  <a:srgbClr val="C00000"/>
                </a:solidFill>
              </a:rPr>
              <a:t>λ</a:t>
            </a:r>
            <a:r>
              <a:rPr lang="el-GR" sz="5400" i="1" dirty="0" smtClean="0">
                <a:solidFill>
                  <a:srgbClr val="C00000"/>
                </a:solidFill>
              </a:rPr>
              <a:t>σ</a:t>
            </a:r>
            <a:r>
              <a:rPr lang="en-US" sz="5400" i="1" dirty="0" smtClean="0">
                <a:solidFill>
                  <a:srgbClr val="C00000"/>
                </a:solidFill>
              </a:rPr>
              <a:t>T</a:t>
            </a:r>
            <a:r>
              <a:rPr lang="en-US" sz="5400" i="1" baseline="30000" dirty="0" smtClean="0">
                <a:solidFill>
                  <a:srgbClr val="C00000"/>
                </a:solidFill>
              </a:rPr>
              <a:t>4</a:t>
            </a:r>
            <a:endParaRPr lang="en-US" sz="5400" baseline="30000" dirty="0">
              <a:solidFill>
                <a:srgbClr val="C00000"/>
              </a:solidFill>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24106"/>
          <a:stretch/>
        </p:blipFill>
        <p:spPr bwMode="auto">
          <a:xfrm>
            <a:off x="8986637" y="399245"/>
            <a:ext cx="3205363" cy="2395471"/>
          </a:xfrm>
          <a:prstGeom prst="rect">
            <a:avLst/>
          </a:prstGeom>
          <a:noFill/>
          <a:ln>
            <a:noFill/>
          </a:ln>
        </p:spPr>
      </p:pic>
    </p:spTree>
    <p:extLst>
      <p:ext uri="{BB962C8B-B14F-4D97-AF65-F5344CB8AC3E}">
        <p14:creationId xmlns:p14="http://schemas.microsoft.com/office/powerpoint/2010/main" val="4270114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12051792" cy="6324600"/>
          </a:xfrm>
        </p:spPr>
        <p:txBody>
          <a:bodyPr>
            <a:normAutofit fontScale="90000"/>
          </a:bodyPr>
          <a:lstStyle/>
          <a:p>
            <a:pPr algn="l" eaLnBrk="1" hangingPunct="1"/>
            <a:r>
              <a:rPr lang="en-US" altLang="en-US" sz="3600" dirty="0">
                <a:solidFill>
                  <a:srgbClr val="CC0000"/>
                </a:solidFill>
              </a:rPr>
              <a:t/>
            </a:r>
            <a:br>
              <a:rPr lang="en-US" altLang="en-US" sz="3600" dirty="0">
                <a:solidFill>
                  <a:srgbClr val="CC0000"/>
                </a:solidFill>
              </a:rPr>
            </a:br>
            <a:r>
              <a:rPr lang="en-US" altLang="en-US" sz="3600" dirty="0">
                <a:solidFill>
                  <a:srgbClr val="CC0000"/>
                </a:solidFill>
              </a:rPr>
              <a:t/>
            </a:r>
            <a:br>
              <a:rPr lang="en-US" altLang="en-US" sz="3600" dirty="0">
                <a:solidFill>
                  <a:srgbClr val="CC0000"/>
                </a:solidFill>
              </a:rPr>
            </a:br>
            <a:r>
              <a:rPr lang="en-US" altLang="en-US" sz="4900" dirty="0">
                <a:solidFill>
                  <a:srgbClr val="CC0000"/>
                </a:solidFill>
              </a:rPr>
              <a:t>In principle, it is not necessary to know all of them. It is possible   to measure the direct beam in spectral intervals where the effect of some of the absorption terms is minimal. Instruments, known as Sun- Photometers of various level of complexity have been build to </a:t>
            </a:r>
            <a:r>
              <a:rPr lang="en-US" altLang="en-US" sz="4900" dirty="0"/>
              <a:t>measure “aerosol optical depth”, namely, extinction due to aerosols. To build a sun photometer, the instrument bands are chosen so that the attenuation by unwanted material is minimal. </a:t>
            </a:r>
            <a:br>
              <a:rPr lang="en-US" altLang="en-US" sz="4900" dirty="0"/>
            </a:br>
            <a:r>
              <a:rPr lang="en-US" altLang="en-US" sz="4900" dirty="0">
                <a:solidFill>
                  <a:srgbClr val="CC0000"/>
                </a:solidFill>
              </a:rPr>
              <a:t/>
            </a:r>
            <a:br>
              <a:rPr lang="en-US" altLang="en-US" sz="4900" dirty="0">
                <a:solidFill>
                  <a:srgbClr val="CC0000"/>
                </a:solidFill>
              </a:rPr>
            </a:br>
            <a:r>
              <a:rPr lang="en-US" altLang="en-US" sz="3200" dirty="0">
                <a:solidFill>
                  <a:srgbClr val="CC0000"/>
                </a:solidFill>
              </a:rPr>
              <a:t> </a:t>
            </a:r>
          </a:p>
        </p:txBody>
      </p:sp>
    </p:spTree>
    <p:extLst>
      <p:ext uri="{BB962C8B-B14F-4D97-AF65-F5344CB8AC3E}">
        <p14:creationId xmlns:p14="http://schemas.microsoft.com/office/powerpoint/2010/main" val="99142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p1001.jpg"/>
          <p:cNvPicPr>
            <a:picLocks noChangeAspect="1"/>
          </p:cNvPicPr>
          <p:nvPr/>
        </p:nvPicPr>
        <p:blipFill>
          <a:blip r:embed="rId2">
            <a:extLst>
              <a:ext uri="{28A0092B-C50C-407E-A947-70E740481C1C}">
                <a14:useLocalDpi xmlns:a14="http://schemas.microsoft.com/office/drawing/2010/main" val="0"/>
              </a:ext>
            </a:extLst>
          </a:blip>
          <a:srcRect l="20000" t="23360" r="18051" b="13368"/>
          <a:stretch>
            <a:fillRect/>
          </a:stretch>
        </p:blipFill>
        <p:spPr bwMode="auto">
          <a:xfrm>
            <a:off x="1524000" y="95250"/>
            <a:ext cx="89916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524000" y="6156326"/>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CC0000"/>
                </a:solidFill>
              </a:rPr>
              <a:t>Figure from King et al.(1980): Wavelength Selection for Aerosol Retrieval </a:t>
            </a:r>
          </a:p>
        </p:txBody>
      </p:sp>
    </p:spTree>
    <p:extLst>
      <p:ext uri="{BB962C8B-B14F-4D97-AF65-F5344CB8AC3E}">
        <p14:creationId xmlns:p14="http://schemas.microsoft.com/office/powerpoint/2010/main" val="2078535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3902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2101850" y="368301"/>
          <a:ext cx="8148638" cy="7027863"/>
        </p:xfrm>
        <a:graphic>
          <a:graphicData uri="http://schemas.openxmlformats.org/presentationml/2006/ole">
            <mc:AlternateContent xmlns:mc="http://schemas.openxmlformats.org/markup-compatibility/2006">
              <mc:Choice xmlns:v="urn:schemas-microsoft-com:vml" Requires="v">
                <p:oleObj spid="_x0000_s1036" name="Document" r:id="rId3" imgW="8363111" imgH="7198742" progId="Word.Document.8">
                  <p:embed/>
                </p:oleObj>
              </mc:Choice>
              <mc:Fallback>
                <p:oleObj name="Document" r:id="rId3" imgW="8363111" imgH="719874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368301"/>
                        <a:ext cx="8148638" cy="702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91545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2165351" y="401639"/>
          <a:ext cx="7974013" cy="7475537"/>
        </p:xfrm>
        <a:graphic>
          <a:graphicData uri="http://schemas.openxmlformats.org/presentationml/2006/ole">
            <mc:AlternateContent xmlns:mc="http://schemas.openxmlformats.org/markup-compatibility/2006">
              <mc:Choice xmlns:v="urn:schemas-microsoft-com:vml" Requires="v">
                <p:oleObj spid="_x0000_s2060" name="Document" r:id="rId3" imgW="8323833" imgH="7791715" progId="Word.Document.8">
                  <p:embed/>
                </p:oleObj>
              </mc:Choice>
              <mc:Fallback>
                <p:oleObj name="Document" r:id="rId3" imgW="8323833" imgH="779171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1" y="401639"/>
                        <a:ext cx="7974013" cy="747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1737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8358"/>
          <a:stretch/>
        </p:blipFill>
        <p:spPr>
          <a:xfrm>
            <a:off x="883009" y="693175"/>
            <a:ext cx="5582780" cy="4085303"/>
          </a:xfrm>
          <a:prstGeom prst="rect">
            <a:avLst/>
          </a:prstGeom>
        </p:spPr>
      </p:pic>
    </p:spTree>
    <p:extLst>
      <p:ext uri="{BB962C8B-B14F-4D97-AF65-F5344CB8AC3E}">
        <p14:creationId xmlns:p14="http://schemas.microsoft.com/office/powerpoint/2010/main" val="3475824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10368" y="1773928"/>
            <a:ext cx="2312750" cy="478453"/>
          </a:xfrm>
          <a:prstGeom prst="rect">
            <a:avLst/>
          </a:prstGeom>
        </p:spPr>
      </p:pic>
      <p:pic>
        <p:nvPicPr>
          <p:cNvPr id="3" name="Picture 2"/>
          <p:cNvPicPr>
            <a:picLocks noChangeAspect="1"/>
          </p:cNvPicPr>
          <p:nvPr/>
        </p:nvPicPr>
        <p:blipFill>
          <a:blip r:embed="rId3"/>
          <a:stretch>
            <a:fillRect/>
          </a:stretch>
        </p:blipFill>
        <p:spPr>
          <a:xfrm>
            <a:off x="4808691" y="4413890"/>
            <a:ext cx="2899081" cy="478453"/>
          </a:xfrm>
          <a:prstGeom prst="rect">
            <a:avLst/>
          </a:prstGeom>
        </p:spPr>
      </p:pic>
      <p:sp>
        <p:nvSpPr>
          <p:cNvPr id="4" name="Rectangle 3"/>
          <p:cNvSpPr/>
          <p:nvPr/>
        </p:nvSpPr>
        <p:spPr>
          <a:xfrm>
            <a:off x="2443316" y="351107"/>
            <a:ext cx="6096000" cy="1200329"/>
          </a:xfrm>
          <a:prstGeom prst="rect">
            <a:avLst/>
          </a:prstGeom>
        </p:spPr>
        <p:txBody>
          <a:bodyPr>
            <a:spAutoFit/>
          </a:bodyPr>
          <a:lstStyle/>
          <a:p>
            <a:r>
              <a:rPr lang="en-US" dirty="0"/>
              <a:t>Lambert-</a:t>
            </a:r>
            <a:r>
              <a:rPr lang="en-US" dirty="0" err="1"/>
              <a:t>Bouguer</a:t>
            </a:r>
            <a:r>
              <a:rPr lang="en-US" dirty="0"/>
              <a:t> law) governs the reduction in the radiation intensity h at wave­length).. (Fig. 2.5). Ifs stands for the medium thickness (oriented in the direction of propagation), the evolution of the radiation intensity is </a:t>
            </a:r>
          </a:p>
        </p:txBody>
      </p:sp>
      <p:sp>
        <p:nvSpPr>
          <p:cNvPr id="5" name="Rectangle 4"/>
          <p:cNvSpPr/>
          <p:nvPr/>
        </p:nvSpPr>
        <p:spPr>
          <a:xfrm>
            <a:off x="2295833" y="2512616"/>
            <a:ext cx="6096000" cy="1200329"/>
          </a:xfrm>
          <a:prstGeom prst="rect">
            <a:avLst/>
          </a:prstGeom>
        </p:spPr>
        <p:txBody>
          <a:bodyPr>
            <a:spAutoFit/>
          </a:bodyPr>
          <a:lstStyle/>
          <a:p>
            <a:r>
              <a:rPr lang="en-US" dirty="0"/>
              <a:t>where a,(s) is the absorption coefficient at wavelength ).. (depending on the medium). The unit of a, is, for instance, m- 1 or cm-1• Assuming that the medium is homogeneous, then a, has a constant value and </a:t>
            </a:r>
          </a:p>
        </p:txBody>
      </p:sp>
    </p:spTree>
    <p:extLst>
      <p:ext uri="{BB962C8B-B14F-4D97-AF65-F5344CB8AC3E}">
        <p14:creationId xmlns:p14="http://schemas.microsoft.com/office/powerpoint/2010/main" val="4140182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2448" y="2581302"/>
            <a:ext cx="3159673" cy="664969"/>
          </a:xfrm>
          <a:prstGeom prst="rect">
            <a:avLst/>
          </a:prstGeom>
        </p:spPr>
      </p:pic>
      <p:pic>
        <p:nvPicPr>
          <p:cNvPr id="3" name="Picture 2"/>
          <p:cNvPicPr>
            <a:picLocks noChangeAspect="1"/>
          </p:cNvPicPr>
          <p:nvPr/>
        </p:nvPicPr>
        <p:blipFill>
          <a:blip r:embed="rId3"/>
          <a:stretch>
            <a:fillRect/>
          </a:stretch>
        </p:blipFill>
        <p:spPr>
          <a:xfrm>
            <a:off x="5346798" y="4716097"/>
            <a:ext cx="1563549" cy="373031"/>
          </a:xfrm>
          <a:prstGeom prst="rect">
            <a:avLst/>
          </a:prstGeom>
        </p:spPr>
      </p:pic>
      <p:pic>
        <p:nvPicPr>
          <p:cNvPr id="4" name="Picture 3"/>
          <p:cNvPicPr>
            <a:picLocks noChangeAspect="1"/>
          </p:cNvPicPr>
          <p:nvPr/>
        </p:nvPicPr>
        <p:blipFill>
          <a:blip r:embed="rId4"/>
          <a:stretch>
            <a:fillRect/>
          </a:stretch>
        </p:blipFill>
        <p:spPr>
          <a:xfrm>
            <a:off x="5314224" y="5758221"/>
            <a:ext cx="1596123" cy="591984"/>
          </a:xfrm>
          <a:prstGeom prst="rect">
            <a:avLst/>
          </a:prstGeom>
        </p:spPr>
      </p:pic>
      <p:sp>
        <p:nvSpPr>
          <p:cNvPr id="5" name="Rectangle 4"/>
          <p:cNvSpPr/>
          <p:nvPr/>
        </p:nvSpPr>
        <p:spPr>
          <a:xfrm>
            <a:off x="2738284" y="222615"/>
            <a:ext cx="6096000" cy="2031325"/>
          </a:xfrm>
          <a:prstGeom prst="rect">
            <a:avLst/>
          </a:prstGeom>
        </p:spPr>
        <p:txBody>
          <a:bodyPr>
            <a:spAutoFit/>
          </a:bodyPr>
          <a:lstStyle/>
          <a:p>
            <a:r>
              <a:rPr lang="en-US" dirty="0"/>
              <a:t>Consider a medium composed of p absorbing species, with densities n; (</a:t>
            </a:r>
            <a:r>
              <a:rPr lang="en-US" dirty="0" err="1"/>
              <a:t>i</a:t>
            </a:r>
            <a:r>
              <a:rPr lang="en-US" dirty="0"/>
              <a:t> = !, ... , p), expressed in moleculecm-3. The absorbing coefficient is then obtained by summing over all species. For a given species, the contribution depends on the density and on the so-called absorption cross section (the effective cross </a:t>
            </a:r>
            <a:r>
              <a:rPr lang="en-US" dirty="0" err="1"/>
              <a:t>sectionesulting</a:t>
            </a:r>
            <a:r>
              <a:rPr lang="en-US" dirty="0"/>
              <a:t> in absorption), o';° (),., s ), usually expressed in cm2</a:t>
            </a:r>
          </a:p>
        </p:txBody>
      </p:sp>
      <p:sp>
        <p:nvSpPr>
          <p:cNvPr id="6" name="Rectangle 5"/>
          <p:cNvSpPr/>
          <p:nvPr/>
        </p:nvSpPr>
        <p:spPr>
          <a:xfrm>
            <a:off x="-2" y="3246271"/>
            <a:ext cx="6096000" cy="1477328"/>
          </a:xfrm>
          <a:prstGeom prst="rect">
            <a:avLst/>
          </a:prstGeom>
        </p:spPr>
        <p:txBody>
          <a:bodyPr>
            <a:spAutoFit/>
          </a:bodyPr>
          <a:lstStyle/>
          <a:p>
            <a:r>
              <a:rPr lang="en-US" dirty="0"/>
              <a:t>A way to define the absorption cross section is to consider an incident flux of energy per surface, F (in W cm-2). The resulting absorbed energy is then Fa = a0 x F (expressed in W). </a:t>
            </a:r>
          </a:p>
          <a:p>
            <a:r>
              <a:rPr lang="en-US" dirty="0"/>
              <a:t>Another classical concept is the so-called optical depth r, (</a:t>
            </a:r>
            <a:r>
              <a:rPr lang="en-US" dirty="0" err="1"/>
              <a:t>unitless</a:t>
            </a:r>
            <a:r>
              <a:rPr lang="en-US" dirty="0"/>
              <a:t>), defined for a monochromatic radiation by </a:t>
            </a:r>
          </a:p>
        </p:txBody>
      </p:sp>
      <p:sp>
        <p:nvSpPr>
          <p:cNvPr id="7" name="Rectangle 6"/>
          <p:cNvSpPr/>
          <p:nvPr/>
        </p:nvSpPr>
        <p:spPr>
          <a:xfrm>
            <a:off x="3433132" y="5118350"/>
            <a:ext cx="3762184" cy="369332"/>
          </a:xfrm>
          <a:prstGeom prst="rect">
            <a:avLst/>
          </a:prstGeom>
        </p:spPr>
        <p:txBody>
          <a:bodyPr wrap="none">
            <a:spAutoFit/>
          </a:bodyPr>
          <a:lstStyle/>
          <a:p>
            <a:r>
              <a:rPr lang="en-US" dirty="0"/>
              <a:t>Rewriting the Beer-Lambert law yields</a:t>
            </a:r>
          </a:p>
        </p:txBody>
      </p:sp>
    </p:spTree>
    <p:extLst>
      <p:ext uri="{BB962C8B-B14F-4D97-AF65-F5344CB8AC3E}">
        <p14:creationId xmlns:p14="http://schemas.microsoft.com/office/powerpoint/2010/main" val="3837647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Let us consider the fa </a:t>
            </a:r>
            <a:r>
              <a:rPr lang="en-US" dirty="0" err="1"/>
              <a:t>te</a:t>
            </a:r>
            <a:r>
              <a:rPr lang="en-US" dirty="0"/>
              <a:t> of a beam of radiation</a:t>
            </a:r>
          </a:p>
          <a:p>
            <a:r>
              <a:rPr lang="en-US" dirty="0"/>
              <a:t>passing through an arbitrarily thin layer of the</a:t>
            </a:r>
          </a:p>
          <a:p>
            <a:r>
              <a:rPr lang="en-US" dirty="0"/>
              <a:t>atmosphere along a specific path, as depicted in Fig.</a:t>
            </a:r>
          </a:p>
          <a:p>
            <a:r>
              <a:rPr lang="en-US" dirty="0"/>
              <a:t>4.10. For each kind of gas molecule and particle that</a:t>
            </a:r>
          </a:p>
          <a:p>
            <a:r>
              <a:rPr lang="en-US" dirty="0"/>
              <a:t>the beam encounters, its monochromatic intensity is</a:t>
            </a:r>
          </a:p>
          <a:p>
            <a:r>
              <a:rPr lang="en-US" dirty="0"/>
              <a:t>decreased by the increment</a:t>
            </a:r>
          </a:p>
          <a:p>
            <a:r>
              <a:rPr lang="en-US" i="1" dirty="0"/>
              <a:t> </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55720" y="5231130"/>
            <a:ext cx="3931920" cy="1080770"/>
          </a:xfrm>
          <a:prstGeom prst="rect">
            <a:avLst/>
          </a:prstGeom>
          <a:noFill/>
          <a:ln>
            <a:noFill/>
          </a:ln>
        </p:spPr>
      </p:pic>
    </p:spTree>
    <p:extLst>
      <p:ext uri="{BB962C8B-B14F-4D97-AF65-F5344CB8AC3E}">
        <p14:creationId xmlns:p14="http://schemas.microsoft.com/office/powerpoint/2010/main" val="1700244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where </a:t>
            </a:r>
            <a:r>
              <a:rPr lang="en-US" i="1" dirty="0"/>
              <a:t>N </a:t>
            </a:r>
            <a:r>
              <a:rPr lang="en-US" dirty="0"/>
              <a:t>is the number of particles per unit volume</a:t>
            </a:r>
          </a:p>
          <a:p>
            <a:r>
              <a:rPr lang="en-US" dirty="0"/>
              <a:t>of air, </a:t>
            </a:r>
            <a:r>
              <a:rPr lang="en-US" i="1" dirty="0"/>
              <a:t>u </a:t>
            </a:r>
            <a:r>
              <a:rPr lang="en-US" dirty="0"/>
              <a:t>is the areal cross section of each particle,</a:t>
            </a:r>
          </a:p>
          <a:p>
            <a:r>
              <a:rPr lang="en-US" i="1" dirty="0"/>
              <a:t>K;,. </a:t>
            </a:r>
            <a:r>
              <a:rPr lang="en-US" dirty="0"/>
              <a:t>is the (dimensionless) </a:t>
            </a:r>
            <a:r>
              <a:rPr lang="en-US" i="1" dirty="0"/>
              <a:t>scattering </a:t>
            </a:r>
            <a:r>
              <a:rPr lang="en-US" dirty="0"/>
              <a:t>or </a:t>
            </a:r>
            <a:r>
              <a:rPr lang="en-US" i="1" dirty="0"/>
              <a:t>abs01ption</a:t>
            </a:r>
            <a:endParaRPr lang="en-US" dirty="0"/>
          </a:p>
          <a:p>
            <a:r>
              <a:rPr lang="en-US" i="1" dirty="0"/>
              <a:t>efficiency, </a:t>
            </a:r>
            <a:r>
              <a:rPr lang="en-US" dirty="0"/>
              <a:t>and </a:t>
            </a:r>
            <a:r>
              <a:rPr lang="en-US" i="1" dirty="0"/>
              <a:t>ds </a:t>
            </a:r>
            <a:r>
              <a:rPr lang="en-US" dirty="0"/>
              <a:t>is the differential path length</a:t>
            </a:r>
          </a:p>
          <a:p>
            <a:r>
              <a:rPr lang="en-US" dirty="0"/>
              <a:t>along the ray path of the incident radiation. An</a:t>
            </a:r>
          </a:p>
          <a:p>
            <a:r>
              <a:rPr lang="en-US" i="1" dirty="0"/>
              <a:t>extinction efficiency, </a:t>
            </a:r>
            <a:r>
              <a:rPr lang="en-US" dirty="0"/>
              <a:t>which represents the combined</a:t>
            </a:r>
          </a:p>
          <a:p>
            <a:r>
              <a:rPr lang="en-US" dirty="0"/>
              <a:t>effects of scattering and absorption in depleting the</a:t>
            </a:r>
          </a:p>
          <a:p>
            <a:r>
              <a:rPr lang="en-US" dirty="0"/>
              <a:t>intensity of radiation passing through the layer, can</a:t>
            </a:r>
          </a:p>
          <a:p>
            <a:r>
              <a:rPr lang="en-US" dirty="0"/>
              <a:t>be defined in a similar manner. The product </a:t>
            </a:r>
            <a:r>
              <a:rPr lang="en-US" dirty="0" err="1"/>
              <a:t>KnNs</a:t>
            </a:r>
            <a:r>
              <a:rPr lang="en-US" dirty="0"/>
              <a:t> is</a:t>
            </a:r>
          </a:p>
          <a:p>
            <a:r>
              <a:rPr lang="en-US" dirty="0"/>
              <a:t>called the scattering, absorption, or extinction cross</a:t>
            </a:r>
          </a:p>
          <a:p>
            <a:r>
              <a:rPr lang="en-US" dirty="0"/>
              <a:t> </a:t>
            </a:r>
          </a:p>
          <a:p>
            <a:r>
              <a:rPr lang="en-US" dirty="0"/>
              <a:t>section. In the case of a gaseous atmospheric</a:t>
            </a:r>
          </a:p>
          <a:p>
            <a:r>
              <a:rPr lang="en-US" dirty="0"/>
              <a:t>constituent, it is sometimes convenient to express</a:t>
            </a:r>
          </a:p>
          <a:p>
            <a:r>
              <a:rPr lang="en-US" dirty="0"/>
              <a:t>the rate of scattering or absorption in the form</a:t>
            </a:r>
          </a:p>
          <a:p>
            <a:r>
              <a:rPr lang="en-US" dirty="0"/>
              <a:t>(4.17)</a:t>
            </a:r>
          </a:p>
          <a:p>
            <a:endParaRPr lang="en-US" dirty="0"/>
          </a:p>
        </p:txBody>
      </p:sp>
    </p:spTree>
    <p:extLst>
      <p:ext uri="{BB962C8B-B14F-4D97-AF65-F5344CB8AC3E}">
        <p14:creationId xmlns:p14="http://schemas.microsoft.com/office/powerpoint/2010/main" val="9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4" y="221226"/>
            <a:ext cx="11117826" cy="5955737"/>
          </a:xfrm>
        </p:spPr>
        <p:txBody>
          <a:bodyPr>
            <a:normAutofit/>
          </a:bodyPr>
          <a:lstStyle/>
          <a:p>
            <a:endParaRPr lang="en-US" dirty="0"/>
          </a:p>
          <a:p>
            <a:pPr marL="0" indent="0">
              <a:buNone/>
            </a:pPr>
            <a:r>
              <a:rPr lang="en-US" dirty="0"/>
              <a:t>o</a:t>
            </a:r>
            <a:r>
              <a:rPr lang="en-US" dirty="0" smtClean="0"/>
              <a:t>r:</a:t>
            </a:r>
            <a:endParaRPr lang="en-US" dirty="0"/>
          </a:p>
          <a:p>
            <a:endParaRPr lang="en-US" dirty="0" smtClean="0"/>
          </a:p>
          <a:p>
            <a:pPr marL="0" indent="0">
              <a:buNone/>
            </a:pPr>
            <a:r>
              <a:rPr lang="en-US" dirty="0" smtClean="0"/>
              <a:t>For infrared </a:t>
            </a:r>
            <a:r>
              <a:rPr lang="en-US" dirty="0"/>
              <a:t>radiation, the radiative behavior of fresh snow </a:t>
            </a:r>
            <a:r>
              <a:rPr lang="en-US" dirty="0" smtClean="0"/>
              <a:t>is </a:t>
            </a:r>
            <a:r>
              <a:rPr lang="en-US" dirty="0"/>
              <a:t>similar to a </a:t>
            </a:r>
            <a:r>
              <a:rPr lang="en-US" dirty="0" smtClean="0"/>
              <a:t>blackbody. </a:t>
            </a:r>
            <a:endParaRPr lang="en-US" dirty="0"/>
          </a:p>
        </p:txBody>
      </p:sp>
      <p:pic>
        <p:nvPicPr>
          <p:cNvPr id="4" name="Picture 3"/>
          <p:cNvPicPr>
            <a:picLocks noChangeAspect="1"/>
          </p:cNvPicPr>
          <p:nvPr/>
        </p:nvPicPr>
        <p:blipFill>
          <a:blip r:embed="rId2"/>
          <a:stretch>
            <a:fillRect/>
          </a:stretch>
        </p:blipFill>
        <p:spPr>
          <a:xfrm>
            <a:off x="3760121" y="504500"/>
            <a:ext cx="5781136" cy="719616"/>
          </a:xfrm>
          <a:prstGeom prst="rect">
            <a:avLst/>
          </a:prstGeom>
        </p:spPr>
      </p:pic>
      <p:pic>
        <p:nvPicPr>
          <p:cNvPr id="5" name="Picture 4"/>
          <p:cNvPicPr>
            <a:picLocks noChangeAspect="1"/>
          </p:cNvPicPr>
          <p:nvPr/>
        </p:nvPicPr>
        <p:blipFill rotWithShape="1">
          <a:blip r:embed="rId3"/>
          <a:srcRect l="31629" t="23334" r="11559" b="-5334"/>
          <a:stretch/>
        </p:blipFill>
        <p:spPr>
          <a:xfrm>
            <a:off x="2551470" y="2698954"/>
            <a:ext cx="7211961" cy="3185652"/>
          </a:xfrm>
          <a:prstGeom prst="rect">
            <a:avLst/>
          </a:prstGeom>
        </p:spPr>
      </p:pic>
      <p:sp>
        <p:nvSpPr>
          <p:cNvPr id="6" name="Rectangle 5"/>
          <p:cNvSpPr/>
          <p:nvPr/>
        </p:nvSpPr>
        <p:spPr>
          <a:xfrm>
            <a:off x="433847" y="6090905"/>
            <a:ext cx="11447206" cy="523220"/>
          </a:xfrm>
          <a:prstGeom prst="rect">
            <a:avLst/>
          </a:prstGeom>
        </p:spPr>
        <p:txBody>
          <a:bodyPr wrap="square">
            <a:spAutoFit/>
          </a:bodyPr>
          <a:lstStyle/>
          <a:p>
            <a:pPr algn="ctr"/>
            <a:r>
              <a:rPr lang="en-US" sz="2800" dirty="0">
                <a:solidFill>
                  <a:srgbClr val="C00000"/>
                </a:solidFill>
              </a:rPr>
              <a:t>Typical values of the emissivity in the IR region for several surface types.</a:t>
            </a:r>
          </a:p>
        </p:txBody>
      </p:sp>
    </p:spTree>
    <p:extLst>
      <p:ext uri="{BB962C8B-B14F-4D97-AF65-F5344CB8AC3E}">
        <p14:creationId xmlns:p14="http://schemas.microsoft.com/office/powerpoint/2010/main" val="2828328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0040" y="268634"/>
            <a:ext cx="1853500" cy="1072485"/>
          </a:xfrm>
          <a:prstGeom prst="rect">
            <a:avLst/>
          </a:prstGeom>
          <a:noFill/>
          <a:ln>
            <a:noFill/>
          </a:ln>
        </p:spPr>
      </p:pic>
      <p:sp>
        <p:nvSpPr>
          <p:cNvPr id="18" name="Rectangle 17"/>
          <p:cNvSpPr/>
          <p:nvPr/>
        </p:nvSpPr>
        <p:spPr>
          <a:xfrm>
            <a:off x="3048000" y="1859340"/>
            <a:ext cx="6096000" cy="3139321"/>
          </a:xfrm>
          <a:prstGeom prst="rect">
            <a:avLst/>
          </a:prstGeom>
        </p:spPr>
        <p:txBody>
          <a:bodyPr>
            <a:spAutoFit/>
          </a:bodyPr>
          <a:lstStyle/>
          <a:p>
            <a:r>
              <a:rPr lang="en-US" dirty="0" smtClean="0"/>
              <a:t>where p is the density of the air, r is the mass of the</a:t>
            </a:r>
          </a:p>
          <a:p>
            <a:r>
              <a:rPr lang="en-US" dirty="0" smtClean="0"/>
              <a:t>absorbing gas per unit mass of air, and kA is the mass</a:t>
            </a:r>
          </a:p>
          <a:p>
            <a:r>
              <a:rPr lang="en-US" dirty="0" smtClean="0"/>
              <a:t>abso1ption coefficient, which has units of m2 kg-1.</a:t>
            </a:r>
          </a:p>
          <a:p>
            <a:r>
              <a:rPr lang="en-US" dirty="0" smtClean="0"/>
              <a:t>In the aforementioned expressions the products</a:t>
            </a:r>
          </a:p>
          <a:p>
            <a:endParaRPr lang="en-US" dirty="0" smtClean="0"/>
          </a:p>
          <a:p>
            <a:r>
              <a:rPr lang="en-US" dirty="0" smtClean="0"/>
              <a:t> </a:t>
            </a:r>
          </a:p>
          <a:p>
            <a:endParaRPr lang="en-US" dirty="0" smtClean="0"/>
          </a:p>
          <a:p>
            <a:r>
              <a:rPr lang="en-US" dirty="0" smtClean="0"/>
              <a:t>are volume scattering, absorption, or</a:t>
            </a:r>
          </a:p>
          <a:p>
            <a:r>
              <a:rPr lang="en-US" dirty="0" smtClean="0"/>
              <a:t>extinction coefficients, depending on the context,</a:t>
            </a:r>
          </a:p>
          <a:p>
            <a:r>
              <a:rPr lang="en-US" dirty="0" smtClean="0"/>
              <a:t>and have units of m- 1. The contributions of the</a:t>
            </a:r>
          </a:p>
          <a:p>
            <a:r>
              <a:rPr lang="en-US" dirty="0" smtClean="0"/>
              <a:t>various species of gases and particles are additive</a:t>
            </a:r>
            <a:endParaRPr lang="en-US" dirty="0"/>
          </a:p>
        </p:txBody>
      </p:sp>
      <p:pic>
        <p:nvPicPr>
          <p:cNvPr id="25"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3261360" y="5394960"/>
            <a:ext cx="3405187" cy="622935"/>
          </a:xfrm>
          <a:prstGeom prst="rect">
            <a:avLst/>
          </a:prstGeom>
          <a:noFill/>
          <a:ln>
            <a:noFill/>
          </a:ln>
        </p:spPr>
      </p:pic>
    </p:spTree>
    <p:extLst>
      <p:ext uri="{BB962C8B-B14F-4D97-AF65-F5344CB8AC3E}">
        <p14:creationId xmlns:p14="http://schemas.microsoft.com/office/powerpoint/2010/main" val="2857382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49225"/>
            <a:ext cx="10515600" cy="4351338"/>
          </a:xfrm>
        </p:spPr>
        <p:txBody>
          <a:bodyPr/>
          <a:lstStyle/>
          <a:p>
            <a:r>
              <a:rPr lang="en-US" dirty="0"/>
              <a:t>as</a:t>
            </a:r>
          </a:p>
          <a:p>
            <a:r>
              <a:rPr lang="en-US" dirty="0"/>
              <a:t>are the contributions of scattering and absorption</a:t>
            </a:r>
          </a:p>
          <a:p>
            <a:r>
              <a:rPr lang="en-US" dirty="0"/>
              <a:t>to the extinction of the incident beam of radiation; i.e.,</a:t>
            </a:r>
          </a:p>
          <a:p>
            <a:endParaRPr lang="en-US"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2865120" y="2225040"/>
            <a:ext cx="4369117" cy="1465897"/>
          </a:xfrm>
          <a:prstGeom prst="rect">
            <a:avLst/>
          </a:prstGeom>
          <a:noFill/>
          <a:ln>
            <a:noFill/>
          </a:ln>
        </p:spPr>
      </p:pic>
    </p:spTree>
    <p:extLst>
      <p:ext uri="{BB962C8B-B14F-4D97-AF65-F5344CB8AC3E}">
        <p14:creationId xmlns:p14="http://schemas.microsoft.com/office/powerpoint/2010/main" val="4086815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320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6446"/>
            <a:ext cx="11929402" cy="1569660"/>
          </a:xfrm>
          <a:prstGeom prst="rect">
            <a:avLst/>
          </a:prstGeom>
        </p:spPr>
        <p:txBody>
          <a:bodyPr wrap="square">
            <a:spAutoFit/>
          </a:bodyPr>
          <a:lstStyle/>
          <a:p>
            <a:r>
              <a:rPr lang="en-US" sz="3200" dirty="0" smtClean="0">
                <a:solidFill>
                  <a:srgbClr val="C00000"/>
                </a:solidFill>
              </a:rPr>
              <a:t>Beer’s Law</a:t>
            </a:r>
          </a:p>
          <a:p>
            <a:r>
              <a:rPr lang="en-US" sz="3200" dirty="0" smtClean="0"/>
              <a:t>Determine </a:t>
            </a:r>
            <a:r>
              <a:rPr lang="en-US" sz="3200" dirty="0"/>
              <a:t>attenuation of radiant energy by scattering and/or absorption passing through atmosphere </a:t>
            </a:r>
          </a:p>
        </p:txBody>
      </p:sp>
      <p:sp>
        <p:nvSpPr>
          <p:cNvPr id="5" name="Rectangle 4"/>
          <p:cNvSpPr/>
          <p:nvPr/>
        </p:nvSpPr>
        <p:spPr>
          <a:xfrm>
            <a:off x="2561304" y="4451158"/>
            <a:ext cx="6096000" cy="1200329"/>
          </a:xfrm>
          <a:prstGeom prst="rect">
            <a:avLst/>
          </a:prstGeom>
        </p:spPr>
        <p:txBody>
          <a:bodyPr>
            <a:spAutoFit/>
          </a:bodyPr>
          <a:lstStyle/>
          <a:p>
            <a:r>
              <a:rPr lang="en-US" dirty="0"/>
              <a:t>Where T 1 is optical depth of layer, Optical depth is path length required for attenuation to 1/e of original energy , Depends on attenuation coefficients and density , </a:t>
            </a:r>
            <a:r>
              <a:rPr lang="en-US" dirty="0" err="1"/>
              <a:t>Transmissivlty</a:t>
            </a:r>
            <a:r>
              <a:rPr lang="en-US" dirty="0"/>
              <a:t> Is proportion of original energy remaining: </a:t>
            </a:r>
          </a:p>
        </p:txBody>
      </p:sp>
      <p:pic>
        <p:nvPicPr>
          <p:cNvPr id="6" name="Picture 5"/>
          <p:cNvPicPr>
            <a:picLocks noChangeAspect="1"/>
          </p:cNvPicPr>
          <p:nvPr/>
        </p:nvPicPr>
        <p:blipFill>
          <a:blip r:embed="rId2"/>
          <a:stretch>
            <a:fillRect/>
          </a:stretch>
        </p:blipFill>
        <p:spPr>
          <a:xfrm>
            <a:off x="1489588" y="2116421"/>
            <a:ext cx="7310050" cy="2082969"/>
          </a:xfrm>
          <a:prstGeom prst="rect">
            <a:avLst/>
          </a:prstGeom>
        </p:spPr>
      </p:pic>
      <p:pic>
        <p:nvPicPr>
          <p:cNvPr id="7" name="Picture 6"/>
          <p:cNvPicPr>
            <a:picLocks noChangeAspect="1"/>
          </p:cNvPicPr>
          <p:nvPr/>
        </p:nvPicPr>
        <p:blipFill>
          <a:blip r:embed="rId3"/>
          <a:stretch>
            <a:fillRect/>
          </a:stretch>
        </p:blipFill>
        <p:spPr>
          <a:xfrm>
            <a:off x="4724400" y="5903255"/>
            <a:ext cx="2410472" cy="267609"/>
          </a:xfrm>
          <a:prstGeom prst="rect">
            <a:avLst/>
          </a:prstGeom>
        </p:spPr>
      </p:pic>
    </p:spTree>
    <p:extLst>
      <p:ext uri="{BB962C8B-B14F-4D97-AF65-F5344CB8AC3E}">
        <p14:creationId xmlns:p14="http://schemas.microsoft.com/office/powerpoint/2010/main" val="3819467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7781" y="849332"/>
            <a:ext cx="6096000" cy="646331"/>
          </a:xfrm>
          <a:prstGeom prst="rect">
            <a:avLst/>
          </a:prstGeom>
        </p:spPr>
        <p:txBody>
          <a:bodyPr>
            <a:spAutoFit/>
          </a:bodyPr>
          <a:lstStyle/>
          <a:p>
            <a:r>
              <a:rPr lang="en-US" dirty="0"/>
              <a:t> Depends on optical depth and zenith angle , With no scattering, monochromatic absorptivity is:</a:t>
            </a:r>
          </a:p>
        </p:txBody>
      </p:sp>
      <p:pic>
        <p:nvPicPr>
          <p:cNvPr id="5" name="Picture 4"/>
          <p:cNvPicPr>
            <a:picLocks noChangeAspect="1"/>
          </p:cNvPicPr>
          <p:nvPr/>
        </p:nvPicPr>
        <p:blipFill>
          <a:blip r:embed="rId2"/>
          <a:stretch>
            <a:fillRect/>
          </a:stretch>
        </p:blipFill>
        <p:spPr>
          <a:xfrm>
            <a:off x="3004135" y="2286780"/>
            <a:ext cx="3322542" cy="308156"/>
          </a:xfrm>
          <a:prstGeom prst="rect">
            <a:avLst/>
          </a:prstGeom>
        </p:spPr>
      </p:pic>
    </p:spTree>
    <p:extLst>
      <p:ext uri="{BB962C8B-B14F-4D97-AF65-F5344CB8AC3E}">
        <p14:creationId xmlns:p14="http://schemas.microsoft.com/office/powerpoint/2010/main" val="993998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8284" y="578096"/>
            <a:ext cx="6096000" cy="923330"/>
          </a:xfrm>
          <a:prstGeom prst="rect">
            <a:avLst/>
          </a:prstGeom>
        </p:spPr>
        <p:txBody>
          <a:bodyPr>
            <a:spAutoFit/>
          </a:bodyPr>
          <a:lstStyle/>
          <a:p>
            <a:r>
              <a:rPr lang="en-US" dirty="0"/>
              <a:t>Energy in beam decreases monotonically with increasing geometric depth , Rate of decrease approximately proportional to amount of energy and density</a:t>
            </a:r>
          </a:p>
        </p:txBody>
      </p:sp>
      <p:sp>
        <p:nvSpPr>
          <p:cNvPr id="3" name="Rectangle 2"/>
          <p:cNvSpPr/>
          <p:nvPr/>
        </p:nvSpPr>
        <p:spPr>
          <a:xfrm>
            <a:off x="3048000" y="4742906"/>
            <a:ext cx="6096000" cy="646331"/>
          </a:xfrm>
          <a:prstGeom prst="rect">
            <a:avLst/>
          </a:prstGeom>
        </p:spPr>
        <p:txBody>
          <a:bodyPr>
            <a:spAutoFit/>
          </a:bodyPr>
          <a:lstStyle/>
          <a:p>
            <a:r>
              <a:rPr lang="en-US" dirty="0"/>
              <a:t>Maximum rate of decrease occurs about where optical depth = 1</a:t>
            </a:r>
          </a:p>
        </p:txBody>
      </p:sp>
      <p:pic>
        <p:nvPicPr>
          <p:cNvPr id="4" name="Picture 3"/>
          <p:cNvPicPr>
            <a:picLocks noChangeAspect="1"/>
          </p:cNvPicPr>
          <p:nvPr/>
        </p:nvPicPr>
        <p:blipFill>
          <a:blip r:embed="rId2"/>
          <a:stretch>
            <a:fillRect/>
          </a:stretch>
        </p:blipFill>
        <p:spPr>
          <a:xfrm>
            <a:off x="2480292" y="2845125"/>
            <a:ext cx="7231416" cy="1167750"/>
          </a:xfrm>
          <a:prstGeom prst="rect">
            <a:avLst/>
          </a:prstGeom>
        </p:spPr>
      </p:pic>
    </p:spTree>
    <p:extLst>
      <p:ext uri="{BB962C8B-B14F-4D97-AF65-F5344CB8AC3E}">
        <p14:creationId xmlns:p14="http://schemas.microsoft.com/office/powerpoint/2010/main" val="1605120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238884"/>
            <a:ext cx="6096000" cy="923330"/>
          </a:xfrm>
          <a:prstGeom prst="rect">
            <a:avLst/>
          </a:prstGeom>
        </p:spPr>
        <p:txBody>
          <a:bodyPr>
            <a:spAutoFit/>
          </a:bodyPr>
          <a:lstStyle/>
          <a:p>
            <a:r>
              <a:rPr lang="en-US" dirty="0"/>
              <a:t>•	Scattering and Absorption</a:t>
            </a:r>
          </a:p>
          <a:p>
            <a:r>
              <a:rPr lang="en-US" dirty="0"/>
              <a:t>o	Coefficients of absorption, reflection and transmission must sum to 1</a:t>
            </a:r>
          </a:p>
        </p:txBody>
      </p:sp>
      <p:sp>
        <p:nvSpPr>
          <p:cNvPr id="3" name="Rectangle 2"/>
          <p:cNvSpPr/>
          <p:nvPr/>
        </p:nvSpPr>
        <p:spPr>
          <a:xfrm>
            <a:off x="3047999" y="3837488"/>
            <a:ext cx="6096000" cy="3139321"/>
          </a:xfrm>
          <a:prstGeom prst="rect">
            <a:avLst/>
          </a:prstGeom>
        </p:spPr>
        <p:txBody>
          <a:bodyPr>
            <a:spAutoFit/>
          </a:bodyPr>
          <a:lstStyle/>
          <a:p>
            <a:r>
              <a:rPr lang="en-US" dirty="0"/>
              <a:t>o 	Extinction increased by multiple scattering</a:t>
            </a:r>
          </a:p>
          <a:p>
            <a:r>
              <a:rPr lang="en-US" dirty="0"/>
              <a:t>•	Increases path length</a:t>
            </a:r>
          </a:p>
          <a:p>
            <a:r>
              <a:rPr lang="en-US" dirty="0"/>
              <a:t>•	Increases likelihood of back scattering</a:t>
            </a:r>
          </a:p>
          <a:p>
            <a:r>
              <a:rPr lang="en-US" dirty="0"/>
              <a:t>•	Increases possibility of absorption</a:t>
            </a:r>
          </a:p>
          <a:p>
            <a:r>
              <a:rPr lang="en-US" dirty="0"/>
              <a:t>•	Cloud droplets mostly forward scatter, but high volume of droplets means great </a:t>
            </a:r>
            <a:r>
              <a:rPr lang="en-US" dirty="0" err="1"/>
              <a:t>manyscattering</a:t>
            </a:r>
            <a:r>
              <a:rPr lang="en-US" dirty="0"/>
              <a:t> events</a:t>
            </a:r>
          </a:p>
          <a:p>
            <a:r>
              <a:rPr lang="en-US" dirty="0"/>
              <a:t>•	Small likelihood of back scatter with each event adds up to significant contribution</a:t>
            </a:r>
          </a:p>
          <a:p>
            <a:r>
              <a:rPr lang="en-US" dirty="0"/>
              <a:t>o 	Impact of large particles like aerosols, cloud droplets and ice crystals characterized by set of parameters</a:t>
            </a:r>
          </a:p>
          <a:p>
            <a:r>
              <a:rPr lang="en-US" dirty="0"/>
              <a:t>•	Volume extinction coefficient</a:t>
            </a:r>
          </a:p>
        </p:txBody>
      </p:sp>
      <p:pic>
        <p:nvPicPr>
          <p:cNvPr id="4" name="Picture 3"/>
          <p:cNvPicPr>
            <a:picLocks noChangeAspect="1"/>
          </p:cNvPicPr>
          <p:nvPr/>
        </p:nvPicPr>
        <p:blipFill>
          <a:blip r:embed="rId2"/>
          <a:stretch>
            <a:fillRect/>
          </a:stretch>
        </p:blipFill>
        <p:spPr>
          <a:xfrm>
            <a:off x="2187125" y="1445632"/>
            <a:ext cx="7817747" cy="2108438"/>
          </a:xfrm>
          <a:prstGeom prst="rect">
            <a:avLst/>
          </a:prstGeom>
        </p:spPr>
      </p:pic>
    </p:spTree>
    <p:extLst>
      <p:ext uri="{BB962C8B-B14F-4D97-AF65-F5344CB8AC3E}">
        <p14:creationId xmlns:p14="http://schemas.microsoft.com/office/powerpoint/2010/main" val="2199686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dirty="0"/>
              <a:t>r 	Effects of aerosols, water droplets, etc. on planetary albedo depends on variations in above parameters</a:t>
            </a:r>
          </a:p>
          <a:p>
            <a:r>
              <a:rPr lang="en-US" dirty="0"/>
              <a:t>•	Increasing single scattering albedo while fixing other two increases backscatter and albedo</a:t>
            </a:r>
          </a:p>
          <a:p>
            <a:r>
              <a:rPr lang="en-US" dirty="0"/>
              <a:t>•	Strong forward scattering (asymmetry parameter) reduces impact of aerosols at low zenith angles</a:t>
            </a:r>
          </a:p>
          <a:p>
            <a:r>
              <a:rPr lang="en-US" dirty="0"/>
              <a:t>•	Layers with high optical thickness produce multiple scattering, increasing backscatter</a:t>
            </a:r>
          </a:p>
          <a:p>
            <a:r>
              <a:rPr lang="en-US" dirty="0"/>
              <a:t>•	Water droplets in clouds mainly forward scatter, but multiple scattering leads to </a:t>
            </a:r>
            <a:r>
              <a:rPr lang="en-US" dirty="0" err="1"/>
              <a:t>highbackscatter</a:t>
            </a:r>
            <a:r>
              <a:rPr lang="en-US" dirty="0"/>
              <a:t> and high albedo</a:t>
            </a:r>
          </a:p>
        </p:txBody>
      </p:sp>
    </p:spTree>
    <p:extLst>
      <p:ext uri="{BB962C8B-B14F-4D97-AF65-F5344CB8AC3E}">
        <p14:creationId xmlns:p14="http://schemas.microsoft.com/office/powerpoint/2010/main" val="2056374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014" y="1965257"/>
            <a:ext cx="9350989" cy="3653877"/>
          </a:xfrm>
          <a:prstGeom prst="rect">
            <a:avLst/>
          </a:prstGeom>
        </p:spPr>
      </p:pic>
    </p:spTree>
    <p:extLst>
      <p:ext uri="{BB962C8B-B14F-4D97-AF65-F5344CB8AC3E}">
        <p14:creationId xmlns:p14="http://schemas.microsoft.com/office/powerpoint/2010/main" val="3117178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1882"/>
            <a:ext cx="10604636" cy="2230182"/>
          </a:xfrm>
          <a:prstGeom prst="rect">
            <a:avLst/>
          </a:prstGeom>
        </p:spPr>
      </p:pic>
    </p:spTree>
    <p:extLst>
      <p:ext uri="{BB962C8B-B14F-4D97-AF65-F5344CB8AC3E}">
        <p14:creationId xmlns:p14="http://schemas.microsoft.com/office/powerpoint/2010/main" val="60808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33"/>
            <a:ext cx="12141097" cy="2240701"/>
          </a:xfrm>
        </p:spPr>
        <p:txBody>
          <a:bodyPr>
            <a:normAutofit fontScale="90000"/>
          </a:bodyPr>
          <a:lstStyle/>
          <a:p>
            <a:r>
              <a:rPr lang="en-US" dirty="0">
                <a:solidFill>
                  <a:srgbClr val="002060"/>
                </a:solidFill>
                <a:latin typeface="+mn-lt"/>
              </a:rPr>
              <a:t>T</a:t>
            </a:r>
            <a:r>
              <a:rPr lang="en-US" dirty="0" smtClean="0">
                <a:solidFill>
                  <a:srgbClr val="002060"/>
                </a:solidFill>
                <a:latin typeface="+mn-lt"/>
              </a:rPr>
              <a:t>he </a:t>
            </a:r>
            <a:r>
              <a:rPr lang="en-US" dirty="0">
                <a:solidFill>
                  <a:srgbClr val="002060"/>
                </a:solidFill>
                <a:latin typeface="+mn-lt"/>
              </a:rPr>
              <a:t>(monochromatic) </a:t>
            </a:r>
            <a:r>
              <a:rPr lang="en-US" i="1" dirty="0">
                <a:solidFill>
                  <a:srgbClr val="C00000"/>
                </a:solidFill>
                <a:latin typeface="+mn-lt"/>
              </a:rPr>
              <a:t>absorptivity, reflectivity,</a:t>
            </a:r>
            <a:r>
              <a:rPr lang="en-US" dirty="0">
                <a:solidFill>
                  <a:srgbClr val="C00000"/>
                </a:solidFill>
                <a:latin typeface="+mn-lt"/>
              </a:rPr>
              <a:t/>
            </a:r>
            <a:br>
              <a:rPr lang="en-US" dirty="0">
                <a:solidFill>
                  <a:srgbClr val="C00000"/>
                </a:solidFill>
                <a:latin typeface="+mn-lt"/>
              </a:rPr>
            </a:br>
            <a:r>
              <a:rPr lang="en-US" i="1" dirty="0">
                <a:solidFill>
                  <a:srgbClr val="C00000"/>
                </a:solidFill>
                <a:latin typeface="+mn-lt"/>
              </a:rPr>
              <a:t>and </a:t>
            </a:r>
            <a:r>
              <a:rPr lang="en-US" i="1" dirty="0" smtClean="0">
                <a:solidFill>
                  <a:srgbClr val="C00000"/>
                </a:solidFill>
                <a:latin typeface="+mn-lt"/>
              </a:rPr>
              <a:t>transmissivity,</a:t>
            </a:r>
            <a:r>
              <a:rPr lang="en-US" i="1" dirty="0" smtClean="0">
                <a:solidFill>
                  <a:srgbClr val="002060"/>
                </a:solidFill>
                <a:latin typeface="+mn-lt"/>
              </a:rPr>
              <a:t> </a:t>
            </a:r>
            <a:r>
              <a:rPr lang="en-US" dirty="0">
                <a:solidFill>
                  <a:srgbClr val="002060"/>
                </a:solidFill>
                <a:latin typeface="+mn-lt"/>
              </a:rPr>
              <a:t>the fractions of the incident </a:t>
            </a:r>
            <a:r>
              <a:rPr lang="en-US" dirty="0" smtClean="0">
                <a:solidFill>
                  <a:srgbClr val="002060"/>
                </a:solidFill>
                <a:latin typeface="+mn-lt"/>
              </a:rPr>
              <a:t>monochromatic intensity </a:t>
            </a:r>
            <a:r>
              <a:rPr lang="en-US" dirty="0">
                <a:solidFill>
                  <a:srgbClr val="002060"/>
                </a:solidFill>
                <a:latin typeface="+mn-lt"/>
              </a:rPr>
              <a:t>that a body absorbs, reflects, </a:t>
            </a:r>
            <a:r>
              <a:rPr lang="en-US" dirty="0" smtClean="0">
                <a:solidFill>
                  <a:srgbClr val="002060"/>
                </a:solidFill>
                <a:latin typeface="+mn-lt"/>
              </a:rPr>
              <a:t>and transmits</a:t>
            </a:r>
            <a:r>
              <a:rPr lang="en-US" dirty="0">
                <a:solidFill>
                  <a:srgbClr val="002060"/>
                </a:solidFill>
                <a:latin typeface="+mn-lt"/>
              </a:rPr>
              <a:t>, </a:t>
            </a:r>
            <a:r>
              <a:rPr lang="en-US" dirty="0" smtClean="0">
                <a:solidFill>
                  <a:srgbClr val="002060"/>
                </a:solidFill>
                <a:latin typeface="+mn-lt"/>
              </a:rPr>
              <a:t>are:</a:t>
            </a:r>
            <a:endParaRPr lang="en-US" dirty="0">
              <a:solidFill>
                <a:srgbClr val="002060"/>
              </a:solidFill>
              <a:latin typeface="+mn-l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1315" y="5042527"/>
            <a:ext cx="1370250" cy="50833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86377" y="2356834"/>
            <a:ext cx="7469747" cy="4005329"/>
          </a:xfrm>
          <a:prstGeom prst="rect">
            <a:avLst/>
          </a:prstGeom>
          <a:noFill/>
          <a:ln>
            <a:noFill/>
          </a:ln>
        </p:spPr>
      </p:pic>
    </p:spTree>
    <p:extLst>
      <p:ext uri="{BB962C8B-B14F-4D97-AF65-F5344CB8AC3E}">
        <p14:creationId xmlns:p14="http://schemas.microsoft.com/office/powerpoint/2010/main" val="222170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86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4 .4.1 Scattering by Air Molecules</a:t>
            </a:r>
            <a:endParaRPr lang="en-US" dirty="0"/>
          </a:p>
          <a:p>
            <a:r>
              <a:rPr lang="en-US" b="1" dirty="0"/>
              <a:t>and Particles</a:t>
            </a:r>
            <a:endParaRPr lang="en-US" dirty="0"/>
          </a:p>
          <a:p>
            <a:r>
              <a:rPr lang="en-US" dirty="0"/>
              <a:t> </a:t>
            </a:r>
          </a:p>
          <a:p>
            <a:r>
              <a:rPr lang="en-US" dirty="0"/>
              <a:t>At any given place and time, particles including</a:t>
            </a:r>
          </a:p>
          <a:p>
            <a:r>
              <a:rPr lang="en-US" dirty="0"/>
              <a:t>aerosols with a wide variety of shapes and sizes, as</a:t>
            </a:r>
          </a:p>
          <a:p>
            <a:r>
              <a:rPr lang="en-US" dirty="0"/>
              <a:t>well as cloud droplets and ice crystals, may be present.</a:t>
            </a:r>
          </a:p>
          <a:p>
            <a:r>
              <a:rPr lang="en-US" dirty="0"/>
              <a:t>Non </a:t>
            </a:r>
            <a:r>
              <a:rPr lang="en-US" dirty="0" err="1"/>
              <a:t>etheless</a:t>
            </a:r>
            <a:r>
              <a:rPr lang="en-US" dirty="0"/>
              <a:t> it is instructive to consider the</a:t>
            </a:r>
          </a:p>
          <a:p>
            <a:r>
              <a:rPr lang="en-US" dirty="0"/>
              <a:t>case of scattering by a spherical particle of radius </a:t>
            </a:r>
            <a:r>
              <a:rPr lang="en-US" i="1" dirty="0"/>
              <a:t>r,</a:t>
            </a:r>
            <a:endParaRPr lang="en-US" dirty="0"/>
          </a:p>
          <a:p>
            <a:r>
              <a:rPr lang="en-US" dirty="0"/>
              <a:t>for which the scattering, absorption, or extinction</a:t>
            </a:r>
          </a:p>
          <a:p>
            <a:r>
              <a:rPr lang="en-US" dirty="0"/>
              <a:t>efficiency </a:t>
            </a:r>
            <a:r>
              <a:rPr lang="en-US" i="1" dirty="0"/>
              <a:t>KA </a:t>
            </a:r>
            <a:r>
              <a:rPr lang="en-US" dirty="0"/>
              <a:t>in ( 4.16) can be prescribed on the</a:t>
            </a:r>
          </a:p>
        </p:txBody>
      </p:sp>
    </p:spTree>
    <p:extLst>
      <p:ext uri="{BB962C8B-B14F-4D97-AF65-F5344CB8AC3E}">
        <p14:creationId xmlns:p14="http://schemas.microsoft.com/office/powerpoint/2010/main" val="2723685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659011"/>
            <a:ext cx="6096000" cy="5262979"/>
          </a:xfrm>
          <a:prstGeom prst="rect">
            <a:avLst/>
          </a:prstGeom>
        </p:spPr>
        <p:txBody>
          <a:bodyPr>
            <a:spAutoFit/>
          </a:bodyPr>
          <a:lstStyle/>
          <a:p>
            <a:r>
              <a:rPr lang="en-US" sz="2400" b="1" dirty="0">
                <a:solidFill>
                  <a:srgbClr val="000000"/>
                </a:solidFill>
                <a:latin typeface="*Arial-Bold-31243-Identity-H"/>
              </a:rPr>
              <a:t>4.4 Physics of Scattering</a:t>
            </a:r>
          </a:p>
          <a:p>
            <a:r>
              <a:rPr lang="en-US" sz="2400" b="1" dirty="0">
                <a:solidFill>
                  <a:srgbClr val="000000"/>
                </a:solidFill>
                <a:latin typeface="*Arial-Bold-31243-Identity-H"/>
              </a:rPr>
              <a:t>and Absorption and Emission</a:t>
            </a:r>
          </a:p>
          <a:p>
            <a:r>
              <a:rPr lang="en-US" sz="800" dirty="0">
                <a:solidFill>
                  <a:srgbClr val="101010"/>
                </a:solidFill>
                <a:latin typeface="*Times New Roman-31241-Identity-H"/>
              </a:rPr>
              <a:t>- </a:t>
            </a:r>
            <a:r>
              <a:rPr lang="en-US" sz="1100" dirty="0">
                <a:solidFill>
                  <a:srgbClr val="101010"/>
                </a:solidFill>
                <a:latin typeface="*Times New Roman-31240-Identity-H"/>
              </a:rPr>
              <a:t>' </a:t>
            </a:r>
            <a:r>
              <a:rPr lang="en-US" dirty="0">
                <a:solidFill>
                  <a:srgbClr val="060606"/>
                </a:solidFill>
                <a:latin typeface="*Times New Roman-31235-Identity-H"/>
              </a:rPr>
              <a:t>The scattering and absorption of radiation by gas</a:t>
            </a:r>
          </a:p>
          <a:p>
            <a:r>
              <a:rPr lang="en-US" dirty="0">
                <a:solidFill>
                  <a:srgbClr val="060606"/>
                </a:solidFill>
                <a:latin typeface="*Times New Roman-31235-Identity-H"/>
              </a:rPr>
              <a:t>molecules and aerosols all contribute to the extinction</a:t>
            </a:r>
          </a:p>
          <a:p>
            <a:r>
              <a:rPr lang="en-US" dirty="0">
                <a:solidFill>
                  <a:srgbClr val="060606"/>
                </a:solidFill>
                <a:latin typeface="*Times New Roman-31235-Identity-H"/>
              </a:rPr>
              <a:t>of the solar and terrestrial radiation passing</a:t>
            </a:r>
          </a:p>
          <a:p>
            <a:r>
              <a:rPr lang="en-US" dirty="0">
                <a:solidFill>
                  <a:srgbClr val="060606"/>
                </a:solidFill>
                <a:latin typeface="*Times New Roman-31235-Identity-H"/>
              </a:rPr>
              <a:t>through the atmosphere. Each of these contributions</a:t>
            </a:r>
          </a:p>
          <a:p>
            <a:r>
              <a:rPr lang="en-US" dirty="0">
                <a:solidFill>
                  <a:srgbClr val="060606"/>
                </a:solidFill>
                <a:latin typeface="*Times New Roman-31235-Identity-H"/>
              </a:rPr>
              <a:t>is linearly proportional to (1) the intensity of the</a:t>
            </a:r>
          </a:p>
          <a:p>
            <a:r>
              <a:rPr lang="en-US" dirty="0">
                <a:solidFill>
                  <a:srgbClr val="060606"/>
                </a:solidFill>
                <a:latin typeface="*Times New Roman-31235-Identity-H"/>
              </a:rPr>
              <a:t>radiation at that point along the ray path, (2) the</a:t>
            </a:r>
          </a:p>
          <a:p>
            <a:r>
              <a:rPr lang="en-US" dirty="0">
                <a:solidFill>
                  <a:srgbClr val="060606"/>
                </a:solidFill>
                <a:latin typeface="*Times New Roman-31235-Identity-H"/>
              </a:rPr>
              <a:t>local concentration of the gases and/or particles</a:t>
            </a:r>
          </a:p>
          <a:p>
            <a:r>
              <a:rPr lang="en-US" dirty="0">
                <a:solidFill>
                  <a:srgbClr val="060606"/>
                </a:solidFill>
                <a:latin typeface="*Times New Roman-31235-Identity-H"/>
              </a:rPr>
              <a:t>that are responsible for the absorption and scattering,</a:t>
            </a:r>
          </a:p>
          <a:p>
            <a:r>
              <a:rPr lang="en-US" dirty="0">
                <a:solidFill>
                  <a:srgbClr val="060606"/>
                </a:solidFill>
                <a:latin typeface="*Times New Roman-31235-Identity-H"/>
              </a:rPr>
              <a:t>and (3) the effectiveness of the absorbers or</a:t>
            </a:r>
          </a:p>
          <a:p>
            <a:r>
              <a:rPr lang="en-US" sz="1400" b="1" dirty="0" err="1">
                <a:solidFill>
                  <a:srgbClr val="060606"/>
                </a:solidFill>
                <a:latin typeface="*Times New Roman-Bold-31239-Identity-H"/>
              </a:rPr>
              <a:t>scatterers</a:t>
            </a:r>
            <a:r>
              <a:rPr lang="en-US" sz="1400" b="1" dirty="0">
                <a:solidFill>
                  <a:srgbClr val="060606"/>
                </a:solidFill>
                <a:latin typeface="*Times New Roman-Bold-31239-Identity-H"/>
              </a:rPr>
              <a:t>. </a:t>
            </a:r>
            <a:r>
              <a:rPr lang="en-US" dirty="0">
                <a:solidFill>
                  <a:srgbClr val="060606"/>
                </a:solidFill>
                <a:latin typeface="*Times New Roman-31235-Identity-H"/>
              </a:rPr>
              <a:t>Let us consider the fate of a beam of radiation</a:t>
            </a:r>
          </a:p>
          <a:p>
            <a:r>
              <a:rPr lang="en-US" dirty="0">
                <a:solidFill>
                  <a:srgbClr val="060606"/>
                </a:solidFill>
                <a:latin typeface="*Times New Roman-31235-Identity-H"/>
              </a:rPr>
              <a:t>passing through an arbitrarily thin layer of the</a:t>
            </a:r>
          </a:p>
          <a:p>
            <a:r>
              <a:rPr lang="en-US" dirty="0">
                <a:solidFill>
                  <a:srgbClr val="060606"/>
                </a:solidFill>
                <a:latin typeface="*Times New Roman-31235-Identity-H"/>
              </a:rPr>
              <a:t>atmosphere along a specific path, as depicted in Fig.</a:t>
            </a:r>
          </a:p>
          <a:p>
            <a:r>
              <a:rPr lang="en-US" dirty="0">
                <a:solidFill>
                  <a:srgbClr val="060606"/>
                </a:solidFill>
                <a:latin typeface="*Times New Roman-31235-Identity-H"/>
              </a:rPr>
              <a:t>4.10. For each kind of gas molecule and particle that</a:t>
            </a:r>
          </a:p>
          <a:p>
            <a:r>
              <a:rPr lang="en-US" dirty="0">
                <a:solidFill>
                  <a:srgbClr val="060606"/>
                </a:solidFill>
                <a:latin typeface="*Times New Roman-31235-Identity-H"/>
              </a:rPr>
              <a:t>the beam encounters, its monochromatic intensity is</a:t>
            </a:r>
          </a:p>
          <a:p>
            <a:r>
              <a:rPr lang="en-US" dirty="0">
                <a:solidFill>
                  <a:srgbClr val="060606"/>
                </a:solidFill>
                <a:latin typeface="*Times New Roman-31235-Identity-H"/>
              </a:rPr>
              <a:t>decreased by the increment</a:t>
            </a:r>
          </a:p>
          <a:p>
            <a:r>
              <a:rPr lang="en-US" i="1" dirty="0" smtClean="0">
                <a:solidFill>
                  <a:srgbClr val="080808"/>
                </a:solidFill>
                <a:latin typeface="*Times New Roman-Italic-31236-Identity-H"/>
              </a:rPr>
              <a:t> </a:t>
            </a:r>
            <a:endParaRPr lang="en-US" dirty="0"/>
          </a:p>
        </p:txBody>
      </p:sp>
      <p:pic>
        <p:nvPicPr>
          <p:cNvPr id="5" name="Picture 4"/>
          <p:cNvPicPr>
            <a:picLocks noChangeAspect="1"/>
          </p:cNvPicPr>
          <p:nvPr/>
        </p:nvPicPr>
        <p:blipFill>
          <a:blip r:embed="rId2"/>
          <a:stretch>
            <a:fillRect/>
          </a:stretch>
        </p:blipFill>
        <p:spPr>
          <a:xfrm>
            <a:off x="3989875" y="5827596"/>
            <a:ext cx="4212250" cy="635417"/>
          </a:xfrm>
          <a:prstGeom prst="rect">
            <a:avLst/>
          </a:prstGeom>
        </p:spPr>
      </p:pic>
    </p:spTree>
    <p:extLst>
      <p:ext uri="{BB962C8B-B14F-4D97-AF65-F5344CB8AC3E}">
        <p14:creationId xmlns:p14="http://schemas.microsoft.com/office/powerpoint/2010/main" val="1857555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dirty="0">
                <a:solidFill>
                  <a:srgbClr val="060606"/>
                </a:solidFill>
                <a:latin typeface="*Times New Roman-31235-Identity-H"/>
              </a:rPr>
              <a:t>where </a:t>
            </a:r>
            <a:r>
              <a:rPr lang="en-US" i="1" dirty="0">
                <a:solidFill>
                  <a:srgbClr val="060606"/>
                </a:solidFill>
                <a:latin typeface="*Times New Roman-Italic-31236-Identity-H"/>
              </a:rPr>
              <a:t>N </a:t>
            </a:r>
            <a:r>
              <a:rPr lang="en-US" dirty="0">
                <a:solidFill>
                  <a:srgbClr val="060606"/>
                </a:solidFill>
                <a:latin typeface="*Times New Roman-31235-Identity-H"/>
              </a:rPr>
              <a:t>is the number of particles per unit volume</a:t>
            </a:r>
          </a:p>
          <a:p>
            <a:r>
              <a:rPr lang="en-US" dirty="0">
                <a:solidFill>
                  <a:srgbClr val="060606"/>
                </a:solidFill>
                <a:latin typeface="*Times New Roman-31235-Identity-H"/>
              </a:rPr>
              <a:t>of air, </a:t>
            </a:r>
            <a:r>
              <a:rPr lang="en-US" dirty="0" err="1">
                <a:solidFill>
                  <a:srgbClr val="060606"/>
                </a:solidFill>
                <a:latin typeface="*Times New Roman-31235-Identity-H"/>
              </a:rPr>
              <a:t>er</a:t>
            </a:r>
            <a:r>
              <a:rPr lang="en-US" dirty="0">
                <a:solidFill>
                  <a:srgbClr val="060606"/>
                </a:solidFill>
                <a:latin typeface="*Times New Roman-31235-Identity-H"/>
              </a:rPr>
              <a:t> is the areal cross section of each particle,</a:t>
            </a:r>
          </a:p>
          <a:p>
            <a:r>
              <a:rPr lang="en-US" i="1" dirty="0">
                <a:solidFill>
                  <a:srgbClr val="060606"/>
                </a:solidFill>
                <a:latin typeface="*Times New Roman-Italic-31236-Identity-H"/>
              </a:rPr>
              <a:t>K</a:t>
            </a:r>
            <a:r>
              <a:rPr lang="en-US" sz="800" i="1" dirty="0">
                <a:solidFill>
                  <a:srgbClr val="060606"/>
                </a:solidFill>
                <a:latin typeface="*Times New Roman-Italic-31237-Identity-H"/>
              </a:rPr>
              <a:t>A </a:t>
            </a:r>
            <a:r>
              <a:rPr lang="en-US" dirty="0">
                <a:solidFill>
                  <a:srgbClr val="060606"/>
                </a:solidFill>
                <a:latin typeface="*Times New Roman-31235-Identity-H"/>
              </a:rPr>
              <a:t>is the (dimensionless) </a:t>
            </a:r>
            <a:r>
              <a:rPr lang="en-US" i="1" dirty="0">
                <a:solidFill>
                  <a:srgbClr val="060606"/>
                </a:solidFill>
                <a:latin typeface="*Times New Roman-Italic-31236-Identity-H"/>
              </a:rPr>
              <a:t>scattering </a:t>
            </a:r>
            <a:r>
              <a:rPr lang="en-US" dirty="0">
                <a:solidFill>
                  <a:srgbClr val="060606"/>
                </a:solidFill>
                <a:latin typeface="*Times New Roman-31235-Identity-H"/>
              </a:rPr>
              <a:t>or </a:t>
            </a:r>
            <a:r>
              <a:rPr lang="en-US" i="1" dirty="0">
                <a:solidFill>
                  <a:srgbClr val="060606"/>
                </a:solidFill>
                <a:latin typeface="*Times New Roman-Italic-31236-Identity-H"/>
              </a:rPr>
              <a:t>absorption</a:t>
            </a:r>
          </a:p>
          <a:p>
            <a:r>
              <a:rPr lang="en-US" i="1" dirty="0">
                <a:solidFill>
                  <a:srgbClr val="060606"/>
                </a:solidFill>
                <a:latin typeface="*Times New Roman-Italic-31236-Identity-H"/>
              </a:rPr>
              <a:t>efficiency, </a:t>
            </a:r>
            <a:r>
              <a:rPr lang="en-US" dirty="0">
                <a:solidFill>
                  <a:srgbClr val="060606"/>
                </a:solidFill>
                <a:latin typeface="*Times New Roman-31235-Identity-H"/>
              </a:rPr>
              <a:t>and </a:t>
            </a:r>
            <a:r>
              <a:rPr lang="en-US" i="1" dirty="0">
                <a:solidFill>
                  <a:srgbClr val="060606"/>
                </a:solidFill>
                <a:latin typeface="*Times New Roman-Italic-31236-Identity-H"/>
              </a:rPr>
              <a:t>ds </a:t>
            </a:r>
            <a:r>
              <a:rPr lang="en-US" dirty="0">
                <a:solidFill>
                  <a:srgbClr val="060606"/>
                </a:solidFill>
                <a:latin typeface="*Times New Roman-31235-Identity-H"/>
              </a:rPr>
              <a:t>is the differential path length</a:t>
            </a:r>
          </a:p>
          <a:p>
            <a:r>
              <a:rPr lang="en-US" dirty="0">
                <a:solidFill>
                  <a:srgbClr val="060606"/>
                </a:solidFill>
                <a:latin typeface="*Times New Roman-31235-Identity-H"/>
              </a:rPr>
              <a:t>along the ray path of the incident radiation. An</a:t>
            </a:r>
          </a:p>
          <a:p>
            <a:r>
              <a:rPr lang="en-US" i="1" dirty="0">
                <a:solidFill>
                  <a:srgbClr val="060606"/>
                </a:solidFill>
                <a:latin typeface="*Times New Roman-Italic-31236-Identity-H"/>
              </a:rPr>
              <a:t>extinction efficiency, </a:t>
            </a:r>
            <a:r>
              <a:rPr lang="en-US" dirty="0">
                <a:solidFill>
                  <a:srgbClr val="060606"/>
                </a:solidFill>
                <a:latin typeface="*Times New Roman-31235-Identity-H"/>
              </a:rPr>
              <a:t>which represents the combined</a:t>
            </a:r>
          </a:p>
          <a:p>
            <a:r>
              <a:rPr lang="en-US" dirty="0">
                <a:solidFill>
                  <a:srgbClr val="060606"/>
                </a:solidFill>
                <a:latin typeface="*Times New Roman-31235-Identity-H"/>
              </a:rPr>
              <a:t>effects of scattering and absorption in depleting the</a:t>
            </a:r>
          </a:p>
          <a:p>
            <a:r>
              <a:rPr lang="en-US" dirty="0">
                <a:solidFill>
                  <a:srgbClr val="060606"/>
                </a:solidFill>
                <a:latin typeface="*Times New Roman-31235-Identity-H"/>
              </a:rPr>
              <a:t>intensity of radiation passing through the layer, can</a:t>
            </a:r>
          </a:p>
          <a:p>
            <a:r>
              <a:rPr lang="en-US" dirty="0">
                <a:solidFill>
                  <a:srgbClr val="060606"/>
                </a:solidFill>
                <a:latin typeface="*Times New Roman-31235-Identity-H"/>
              </a:rPr>
              <a:t>be defined in a similar manner. The product </a:t>
            </a:r>
            <a:r>
              <a:rPr lang="en-US" dirty="0" err="1">
                <a:solidFill>
                  <a:srgbClr val="060606"/>
                </a:solidFill>
                <a:latin typeface="*Times New Roman-31235-Identity-H"/>
              </a:rPr>
              <a:t>KnNs</a:t>
            </a:r>
            <a:r>
              <a:rPr lang="en-US" dirty="0">
                <a:solidFill>
                  <a:srgbClr val="060606"/>
                </a:solidFill>
                <a:latin typeface="*Times New Roman-31235-Identity-H"/>
              </a:rPr>
              <a:t> is</a:t>
            </a:r>
          </a:p>
          <a:p>
            <a:r>
              <a:rPr lang="en-US" dirty="0">
                <a:solidFill>
                  <a:srgbClr val="060606"/>
                </a:solidFill>
                <a:latin typeface="*Times New Roman-31235-Identity-H"/>
              </a:rPr>
              <a:t>called the scattering, absorption, or extinction cross</a:t>
            </a:r>
            <a:endParaRPr lang="en-US" dirty="0"/>
          </a:p>
        </p:txBody>
      </p:sp>
      <p:sp>
        <p:nvSpPr>
          <p:cNvPr id="3" name="Rectangle 2"/>
          <p:cNvSpPr/>
          <p:nvPr/>
        </p:nvSpPr>
        <p:spPr>
          <a:xfrm>
            <a:off x="2846294" y="5616405"/>
            <a:ext cx="6096000" cy="923330"/>
          </a:xfrm>
          <a:prstGeom prst="rect">
            <a:avLst/>
          </a:prstGeom>
        </p:spPr>
        <p:txBody>
          <a:bodyPr>
            <a:spAutoFit/>
          </a:bodyPr>
          <a:lstStyle/>
          <a:p>
            <a:r>
              <a:rPr lang="en-US" dirty="0" err="1"/>
              <a:t>ection</a:t>
            </a:r>
            <a:r>
              <a:rPr lang="en-US" dirty="0"/>
              <a:t>. In the case of a gaseous atmospheric constituent, it is sometimes convenient to express the rate of scattering or absorption in the form </a:t>
            </a:r>
          </a:p>
        </p:txBody>
      </p:sp>
      <p:pic>
        <p:nvPicPr>
          <p:cNvPr id="5" name="Picture 4"/>
          <p:cNvPicPr>
            <a:picLocks noChangeAspect="1"/>
          </p:cNvPicPr>
          <p:nvPr/>
        </p:nvPicPr>
        <p:blipFill>
          <a:blip r:embed="rId2"/>
          <a:stretch>
            <a:fillRect/>
          </a:stretch>
        </p:blipFill>
        <p:spPr>
          <a:xfrm>
            <a:off x="4244919" y="952529"/>
            <a:ext cx="3298750" cy="444792"/>
          </a:xfrm>
          <a:prstGeom prst="rect">
            <a:avLst/>
          </a:prstGeom>
        </p:spPr>
      </p:pic>
    </p:spTree>
    <p:extLst>
      <p:ext uri="{BB962C8B-B14F-4D97-AF65-F5344CB8AC3E}">
        <p14:creationId xmlns:p14="http://schemas.microsoft.com/office/powerpoint/2010/main" val="288585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dirty="0"/>
              <a:t>where </a:t>
            </a:r>
            <a:r>
              <a:rPr lang="en-US" dirty="0" err="1"/>
              <a:t>pis</a:t>
            </a:r>
            <a:r>
              <a:rPr lang="en-US" dirty="0"/>
              <a:t> the density of the air, r is the mass of the absorbing gas per unit mass of air, and k;,, is the mass absorption coefficient, which has units of m2 kg-1. </a:t>
            </a:r>
          </a:p>
          <a:p>
            <a:r>
              <a:rPr lang="en-US" dirty="0"/>
              <a:t>In the aforementioned expressions the products NaK,1 and prk,1 are volume scattering, absorption, or extinction coefficients, depending on the context, and have units of m -1. The contributions of the various species of gases and particles are additive (i.e., </a:t>
            </a:r>
            <a:r>
              <a:rPr lang="en-US" dirty="0" err="1"/>
              <a:t>K;,,Nu</a:t>
            </a:r>
            <a:r>
              <a:rPr lang="en-US" dirty="0"/>
              <a:t> = (K,1)1 Niu1 + (K;,,)i N2u2 + .... ), as are the contributions of scattering and absorption to the extinction of the incident beam of radiation; i.e., </a:t>
            </a:r>
          </a:p>
        </p:txBody>
      </p:sp>
      <p:pic>
        <p:nvPicPr>
          <p:cNvPr id="3" name="Picture 2"/>
          <p:cNvPicPr>
            <a:picLocks noChangeAspect="1"/>
          </p:cNvPicPr>
          <p:nvPr/>
        </p:nvPicPr>
        <p:blipFill>
          <a:blip r:embed="rId2"/>
          <a:stretch>
            <a:fillRect/>
          </a:stretch>
        </p:blipFill>
        <p:spPr>
          <a:xfrm>
            <a:off x="4222582" y="5130716"/>
            <a:ext cx="3451000" cy="254167"/>
          </a:xfrm>
          <a:prstGeom prst="rect">
            <a:avLst/>
          </a:prstGeom>
        </p:spPr>
      </p:pic>
    </p:spTree>
    <p:extLst>
      <p:ext uri="{BB962C8B-B14F-4D97-AF65-F5344CB8AC3E}">
        <p14:creationId xmlns:p14="http://schemas.microsoft.com/office/powerpoint/2010/main" val="12841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4085" y="744608"/>
            <a:ext cx="3349500" cy="635417"/>
          </a:xfrm>
          <a:prstGeom prst="rect">
            <a:avLst/>
          </a:prstGeom>
        </p:spPr>
      </p:pic>
      <p:pic>
        <p:nvPicPr>
          <p:cNvPr id="3" name="Picture 2"/>
          <p:cNvPicPr>
            <a:picLocks noChangeAspect="1"/>
          </p:cNvPicPr>
          <p:nvPr/>
        </p:nvPicPr>
        <p:blipFill>
          <a:blip r:embed="rId3"/>
          <a:stretch>
            <a:fillRect/>
          </a:stretch>
        </p:blipFill>
        <p:spPr>
          <a:xfrm>
            <a:off x="3877742" y="3045077"/>
            <a:ext cx="4060000" cy="3215209"/>
          </a:xfrm>
          <a:prstGeom prst="rect">
            <a:avLst/>
          </a:prstGeom>
        </p:spPr>
      </p:pic>
      <p:sp>
        <p:nvSpPr>
          <p:cNvPr id="4" name="Rectangle 3"/>
          <p:cNvSpPr/>
          <p:nvPr/>
        </p:nvSpPr>
        <p:spPr>
          <a:xfrm>
            <a:off x="1841742" y="1579620"/>
            <a:ext cx="6096000" cy="2031325"/>
          </a:xfrm>
          <a:prstGeom prst="rect">
            <a:avLst/>
          </a:prstGeom>
        </p:spPr>
        <p:txBody>
          <a:bodyPr>
            <a:spAutoFit/>
          </a:bodyPr>
          <a:lstStyle/>
          <a:p>
            <a:r>
              <a:rPr lang="en-US" dirty="0"/>
              <a:t>4.4.1 Scattering by Air Molecules and Particles </a:t>
            </a:r>
          </a:p>
          <a:p>
            <a:r>
              <a:rPr lang="en-US" dirty="0"/>
              <a:t>At any given place and time, particles including aerosols with a wide variety of shapes and sizes, as well as cloud droplets and ice crystals, may be pres­ent. Nonetheless it is instructive to consider the case of scattering by a spherical particle of radius r, for which the scattering, absorption, or extinction efficiency K;,, in ( 4.16) can be prescribed on the</a:t>
            </a:r>
          </a:p>
        </p:txBody>
      </p:sp>
      <p:sp>
        <p:nvSpPr>
          <p:cNvPr id="5" name="Rectangle 4"/>
          <p:cNvSpPr/>
          <p:nvPr/>
        </p:nvSpPr>
        <p:spPr>
          <a:xfrm>
            <a:off x="2859742" y="5862140"/>
            <a:ext cx="6096000" cy="923330"/>
          </a:xfrm>
          <a:prstGeom prst="rect">
            <a:avLst/>
          </a:prstGeom>
        </p:spPr>
        <p:txBody>
          <a:bodyPr>
            <a:spAutoFit/>
          </a:bodyPr>
          <a:lstStyle/>
          <a:p>
            <a:r>
              <a:rPr lang="en-US" dirty="0"/>
              <a:t>Fig. 4.10 Extinction of incident parallel beam solar </a:t>
            </a:r>
            <a:r>
              <a:rPr lang="en-US" dirty="0" err="1"/>
              <a:t>radia</a:t>
            </a:r>
            <a:r>
              <a:rPr lang="en-US" dirty="0"/>
              <a:t>􀀁 </a:t>
            </a:r>
            <a:r>
              <a:rPr lang="en-US" dirty="0" err="1"/>
              <a:t>tion</a:t>
            </a:r>
            <a:r>
              <a:rPr lang="en-US" dirty="0"/>
              <a:t> as it passes through an infinitesimally thin atmospheric layer containing absorbing gases and/or aerosols. </a:t>
            </a:r>
          </a:p>
        </p:txBody>
      </p:sp>
      <p:pic>
        <p:nvPicPr>
          <p:cNvPr id="6" name="Picture 5"/>
          <p:cNvPicPr>
            <a:picLocks noChangeAspect="1"/>
          </p:cNvPicPr>
          <p:nvPr/>
        </p:nvPicPr>
        <p:blipFill>
          <a:blip r:embed="rId4"/>
          <a:stretch>
            <a:fillRect/>
          </a:stretch>
        </p:blipFill>
        <p:spPr>
          <a:xfrm>
            <a:off x="8755742" y="3445737"/>
            <a:ext cx="1218000" cy="165208"/>
          </a:xfrm>
          <a:prstGeom prst="rect">
            <a:avLst/>
          </a:prstGeom>
        </p:spPr>
      </p:pic>
    </p:spTree>
    <p:extLst>
      <p:ext uri="{BB962C8B-B14F-4D97-AF65-F5344CB8AC3E}">
        <p14:creationId xmlns:p14="http://schemas.microsoft.com/office/powerpoint/2010/main" val="3320722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6671" y="3868288"/>
            <a:ext cx="6096000" cy="923330"/>
          </a:xfrm>
          <a:prstGeom prst="rect">
            <a:avLst/>
          </a:prstGeom>
        </p:spPr>
        <p:txBody>
          <a:bodyPr>
            <a:spAutoFit/>
          </a:bodyPr>
          <a:lstStyle/>
          <a:p>
            <a:r>
              <a:rPr lang="en-US" dirty="0"/>
              <a:t>Fig. 4.11 Size parameter x as a function of wavelength (A) of the incident radiation and particle radius r. </a:t>
            </a:r>
          </a:p>
          <a:p>
            <a:r>
              <a:rPr lang="en-US" dirty="0"/>
              <a:t>basis of theory, as a function of a dimensionless size parameter </a:t>
            </a:r>
          </a:p>
        </p:txBody>
      </p:sp>
      <p:pic>
        <p:nvPicPr>
          <p:cNvPr id="3" name="Picture 2"/>
          <p:cNvPicPr>
            <a:picLocks noChangeAspect="1"/>
          </p:cNvPicPr>
          <p:nvPr/>
        </p:nvPicPr>
        <p:blipFill>
          <a:blip r:embed="rId2"/>
          <a:stretch>
            <a:fillRect/>
          </a:stretch>
        </p:blipFill>
        <p:spPr>
          <a:xfrm>
            <a:off x="2979173" y="-85293"/>
            <a:ext cx="6209071" cy="4233598"/>
          </a:xfrm>
          <a:prstGeom prst="rect">
            <a:avLst/>
          </a:prstGeom>
        </p:spPr>
      </p:pic>
      <p:pic>
        <p:nvPicPr>
          <p:cNvPr id="4" name="Picture 3"/>
          <p:cNvPicPr>
            <a:picLocks noChangeAspect="1"/>
          </p:cNvPicPr>
          <p:nvPr/>
        </p:nvPicPr>
        <p:blipFill>
          <a:blip r:embed="rId3"/>
          <a:stretch>
            <a:fillRect/>
          </a:stretch>
        </p:blipFill>
        <p:spPr>
          <a:xfrm>
            <a:off x="4421250" y="5064498"/>
            <a:ext cx="3349500" cy="597292"/>
          </a:xfrm>
          <a:prstGeom prst="rect">
            <a:avLst/>
          </a:prstGeom>
        </p:spPr>
      </p:pic>
      <p:sp>
        <p:nvSpPr>
          <p:cNvPr id="5" name="Rectangle 4"/>
          <p:cNvSpPr/>
          <p:nvPr/>
        </p:nvSpPr>
        <p:spPr>
          <a:xfrm>
            <a:off x="614083" y="5934670"/>
            <a:ext cx="6096000" cy="923330"/>
          </a:xfrm>
          <a:prstGeom prst="rect">
            <a:avLst/>
          </a:prstGeom>
        </p:spPr>
        <p:txBody>
          <a:bodyPr>
            <a:spAutoFit/>
          </a:bodyPr>
          <a:lstStyle/>
          <a:p>
            <a:r>
              <a:rPr lang="en-US" dirty="0"/>
              <a:t>Fig. 4.11 Size parameter x as a function of wavelength (A) of the incident radiation and particle radius r. </a:t>
            </a:r>
          </a:p>
          <a:p>
            <a:r>
              <a:rPr lang="en-US" dirty="0"/>
              <a:t>basis of theory, as a function of a dimensionless size parameter </a:t>
            </a:r>
          </a:p>
        </p:txBody>
      </p:sp>
    </p:spTree>
    <p:extLst>
      <p:ext uri="{BB962C8B-B14F-4D97-AF65-F5344CB8AC3E}">
        <p14:creationId xmlns:p14="http://schemas.microsoft.com/office/powerpoint/2010/main" val="2811821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3693319"/>
          </a:xfrm>
          <a:prstGeom prst="rect">
            <a:avLst/>
          </a:prstGeom>
        </p:spPr>
        <p:txBody>
          <a:bodyPr>
            <a:spAutoFit/>
          </a:bodyPr>
          <a:lstStyle/>
          <a:p>
            <a:r>
              <a:rPr lang="en-US" dirty="0"/>
              <a:t>and a complex index of refraction of the particles (m = m, + </a:t>
            </a:r>
            <a:r>
              <a:rPr lang="en-US" dirty="0" err="1"/>
              <a:t>im</a:t>
            </a:r>
            <a:r>
              <a:rPr lang="en-US" dirty="0"/>
              <a:t>;), whose real part m, is the ratio of the speed of light in a vacuum to the speed at which light travels when it is passing through the particle. Figure 4.11 shows the range of size param­eters for various kinds of particles in the atmos­phere and radiation in various wavelength ranges. For the scattering of radiation in the visible part of the spectrum, x ranges from much less than 1 for air molecules to -1 for haze and smoke particles </a:t>
            </a:r>
            <a:r>
              <a:rPr lang="en-US" dirty="0" smtClean="0"/>
              <a:t>to</a:t>
            </a:r>
          </a:p>
          <a:p>
            <a:r>
              <a:rPr lang="en-US" dirty="0"/>
              <a:t>&gt; 1 for </a:t>
            </a:r>
            <a:r>
              <a:rPr lang="en-US" dirty="0" err="1"/>
              <a:t>raindrops.Particles</a:t>
            </a:r>
            <a:r>
              <a:rPr lang="en-US" dirty="0"/>
              <a:t> with x &lt; &lt; 1 are relatively ineffective </a:t>
            </a:r>
            <a:r>
              <a:rPr lang="en-US" dirty="0" err="1"/>
              <a:t>atcattering</a:t>
            </a:r>
            <a:r>
              <a:rPr lang="en-US" dirty="0"/>
              <a:t> radiation. Within this so-called Rayleigh scattering regime the expression for the scattering efficiency is of the form </a:t>
            </a:r>
          </a:p>
        </p:txBody>
      </p:sp>
      <p:pic>
        <p:nvPicPr>
          <p:cNvPr id="3" name="Picture 2"/>
          <p:cNvPicPr>
            <a:picLocks noChangeAspect="1"/>
          </p:cNvPicPr>
          <p:nvPr/>
        </p:nvPicPr>
        <p:blipFill>
          <a:blip r:embed="rId2"/>
          <a:stretch>
            <a:fillRect/>
          </a:stretch>
        </p:blipFill>
        <p:spPr>
          <a:xfrm>
            <a:off x="4522750" y="5829658"/>
            <a:ext cx="3146500" cy="508333"/>
          </a:xfrm>
          <a:prstGeom prst="rect">
            <a:avLst/>
          </a:prstGeom>
        </p:spPr>
      </p:pic>
    </p:spTree>
    <p:extLst>
      <p:ext uri="{BB962C8B-B14F-4D97-AF65-F5344CB8AC3E}">
        <p14:creationId xmlns:p14="http://schemas.microsoft.com/office/powerpoint/2010/main" val="2011407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308324"/>
          </a:xfrm>
          <a:prstGeom prst="rect">
            <a:avLst/>
          </a:prstGeom>
        </p:spPr>
        <p:txBody>
          <a:bodyPr>
            <a:spAutoFit/>
          </a:bodyPr>
          <a:lstStyle/>
          <a:p>
            <a:r>
              <a:rPr lang="en-US" dirty="0" err="1"/>
              <a:t>nd</a:t>
            </a:r>
            <a:r>
              <a:rPr lang="en-US" dirty="0"/>
              <a:t> the scattering is divided evenly between the forward and backward hemispheres, as indicated in Fig. 4.12a. For values of the size parameter compara­ble to or greater than 1 the scattered radiation is directed mainly into the forward hemisphere, as indi­cated in subsequent panels. </a:t>
            </a:r>
          </a:p>
          <a:p>
            <a:r>
              <a:rPr lang="en-US" dirty="0"/>
              <a:t>Figure 4.13 shows K;,, as a function of size parame­ter for particles with m, = 1.5 and a range of values of m;. Consider just the top curve that corresponds</a:t>
            </a:r>
          </a:p>
        </p:txBody>
      </p:sp>
    </p:spTree>
    <p:extLst>
      <p:ext uri="{BB962C8B-B14F-4D97-AF65-F5344CB8AC3E}">
        <p14:creationId xmlns:p14="http://schemas.microsoft.com/office/powerpoint/2010/main" val="1597413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610" y="160464"/>
            <a:ext cx="5156553" cy="3443347"/>
          </a:xfrm>
          <a:prstGeom prst="rect">
            <a:avLst/>
          </a:prstGeom>
        </p:spPr>
      </p:pic>
      <p:sp>
        <p:nvSpPr>
          <p:cNvPr id="3" name="Rectangle 2"/>
          <p:cNvSpPr/>
          <p:nvPr/>
        </p:nvSpPr>
        <p:spPr>
          <a:xfrm>
            <a:off x="2994211" y="4363162"/>
            <a:ext cx="6096000" cy="2031325"/>
          </a:xfrm>
          <a:prstGeom prst="rect">
            <a:avLst/>
          </a:prstGeom>
        </p:spPr>
        <p:txBody>
          <a:bodyPr>
            <a:spAutoFit/>
          </a:bodyPr>
          <a:lstStyle/>
          <a:p>
            <a:r>
              <a:rPr lang="en-US" dirty="0"/>
              <a:t>Fig. 4.12 Schematic showing the angular distribution of the radiation at visible (0.5 µm) wavelength scattered by spherical particles with radii of(a) 10-4 µm, (b) 0.1 µm, and (c) 1 µm. The forward scattering for the 1-µm aerosol is extremely large and is scaled for presentation purposes. (Adapted from K. N. </a:t>
            </a:r>
            <a:r>
              <a:rPr lang="en-US" dirty="0" err="1"/>
              <a:t>Liou</a:t>
            </a:r>
            <a:r>
              <a:rPr lang="en-US" dirty="0"/>
              <a:t>, An Introduction to Atmospheric Radiation, Academic Press, p. 7, Copyright (2002}, with permission from Elsevier.] </a:t>
            </a:r>
          </a:p>
        </p:txBody>
      </p:sp>
    </p:spTree>
    <p:extLst>
      <p:ext uri="{BB962C8B-B14F-4D97-AF65-F5344CB8AC3E}">
        <p14:creationId xmlns:p14="http://schemas.microsoft.com/office/powerpoint/2010/main" val="163014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25000" lnSpcReduction="20000"/>
          </a:bodyPr>
          <a:lstStyle/>
          <a:p>
            <a:pPr marL="0" indent="0">
              <a:buNone/>
            </a:pPr>
            <a:r>
              <a:rPr lang="en-US" sz="19200" dirty="0" smtClean="0">
                <a:solidFill>
                  <a:srgbClr val="C00000"/>
                </a:solidFill>
              </a:rPr>
              <a:t>The </a:t>
            </a:r>
            <a:r>
              <a:rPr lang="en-US" sz="19200" dirty="0">
                <a:solidFill>
                  <a:srgbClr val="C00000"/>
                </a:solidFill>
              </a:rPr>
              <a:t>Greenhouse Effect</a:t>
            </a:r>
          </a:p>
          <a:p>
            <a:pPr marL="0" indent="0">
              <a:buNone/>
            </a:pPr>
            <a:r>
              <a:rPr lang="en-US" sz="8000" dirty="0"/>
              <a:t> </a:t>
            </a:r>
          </a:p>
          <a:p>
            <a:pPr>
              <a:lnSpc>
                <a:spcPct val="170000"/>
              </a:lnSpc>
              <a:spcBef>
                <a:spcPts val="0"/>
              </a:spcBef>
            </a:pPr>
            <a:r>
              <a:rPr lang="en-US" sz="11200" dirty="0">
                <a:solidFill>
                  <a:srgbClr val="C00000"/>
                </a:solidFill>
                <a:latin typeface="Times New Roman" panose="02020603050405020304" pitchFamily="18" charset="0"/>
                <a:cs typeface="Times New Roman" panose="02020603050405020304" pitchFamily="18" charset="0"/>
              </a:rPr>
              <a:t>W</a:t>
            </a:r>
            <a:r>
              <a:rPr lang="en-US" sz="11200" dirty="0" smtClean="0">
                <a:solidFill>
                  <a:srgbClr val="C00000"/>
                </a:solidFill>
                <a:latin typeface="Times New Roman" panose="02020603050405020304" pitchFamily="18" charset="0"/>
                <a:cs typeface="Times New Roman" panose="02020603050405020304" pitchFamily="18" charset="0"/>
              </a:rPr>
              <a:t>ater </a:t>
            </a:r>
            <a:r>
              <a:rPr lang="en-US" sz="11200" dirty="0">
                <a:solidFill>
                  <a:srgbClr val="C00000"/>
                </a:solidFill>
                <a:latin typeface="Times New Roman" panose="02020603050405020304" pitchFamily="18" charset="0"/>
                <a:cs typeface="Times New Roman" panose="02020603050405020304" pitchFamily="18" charset="0"/>
              </a:rPr>
              <a:t>vapor, </a:t>
            </a:r>
            <a:r>
              <a:rPr lang="en-US" sz="11200" dirty="0" smtClean="0">
                <a:solidFill>
                  <a:srgbClr val="C00000"/>
                </a:solidFill>
                <a:latin typeface="Times New Roman" panose="02020603050405020304" pitchFamily="18" charset="0"/>
                <a:cs typeface="Times New Roman" panose="02020603050405020304" pitchFamily="18" charset="0"/>
              </a:rPr>
              <a:t>carbon dioxide</a:t>
            </a:r>
            <a:r>
              <a:rPr lang="en-US" sz="11200" dirty="0">
                <a:solidFill>
                  <a:srgbClr val="C00000"/>
                </a:solidFill>
                <a:latin typeface="Times New Roman" panose="02020603050405020304" pitchFamily="18" charset="0"/>
                <a:cs typeface="Times New Roman" panose="02020603050405020304" pitchFamily="18" charset="0"/>
              </a:rPr>
              <a:t>, and other gases </a:t>
            </a:r>
            <a:r>
              <a:rPr lang="en-US" sz="11200" dirty="0" smtClean="0">
                <a:solidFill>
                  <a:srgbClr val="C00000"/>
                </a:solidFill>
                <a:latin typeface="Times New Roman" panose="02020603050405020304" pitchFamily="18" charset="0"/>
                <a:cs typeface="Times New Roman" panose="02020603050405020304" pitchFamily="18" charset="0"/>
              </a:rPr>
              <a:t> </a:t>
            </a:r>
            <a:r>
              <a:rPr lang="en-US" sz="11200" dirty="0">
                <a:solidFill>
                  <a:srgbClr val="002060"/>
                </a:solidFill>
                <a:latin typeface="Times New Roman" panose="02020603050405020304" pitchFamily="18" charset="0"/>
                <a:cs typeface="Times New Roman" panose="02020603050405020304" pitchFamily="18" charset="0"/>
              </a:rPr>
              <a:t>absorb radiation more strongly in </a:t>
            </a:r>
            <a:r>
              <a:rPr lang="en-US" sz="11200" dirty="0" smtClean="0">
                <a:solidFill>
                  <a:srgbClr val="002060"/>
                </a:solidFill>
                <a:latin typeface="Times New Roman" panose="02020603050405020304" pitchFamily="18" charset="0"/>
                <a:cs typeface="Times New Roman" panose="02020603050405020304" pitchFamily="18" charset="0"/>
              </a:rPr>
              <a:t>the </a:t>
            </a:r>
            <a:r>
              <a:rPr lang="en-US" sz="11200" dirty="0" smtClean="0">
                <a:solidFill>
                  <a:srgbClr val="C00000"/>
                </a:solidFill>
                <a:latin typeface="Times New Roman" panose="02020603050405020304" pitchFamily="18" charset="0"/>
                <a:cs typeface="Times New Roman" panose="02020603050405020304" pitchFamily="18" charset="0"/>
              </a:rPr>
              <a:t>longwave</a:t>
            </a:r>
            <a:r>
              <a:rPr lang="en-US" sz="11200" dirty="0" smtClean="0">
                <a:solidFill>
                  <a:srgbClr val="002060"/>
                </a:solidFill>
                <a:latin typeface="Times New Roman" panose="02020603050405020304" pitchFamily="18" charset="0"/>
                <a:cs typeface="Times New Roman" panose="02020603050405020304" pitchFamily="18" charset="0"/>
              </a:rPr>
              <a:t> </a:t>
            </a:r>
            <a:r>
              <a:rPr lang="en-US" sz="11200" dirty="0">
                <a:solidFill>
                  <a:srgbClr val="002060"/>
                </a:solidFill>
                <a:latin typeface="Times New Roman" panose="02020603050405020304" pitchFamily="18" charset="0"/>
                <a:cs typeface="Times New Roman" panose="02020603050405020304" pitchFamily="18" charset="0"/>
              </a:rPr>
              <a:t>part of the spectrum occupied by </a:t>
            </a:r>
            <a:r>
              <a:rPr lang="en-US" sz="11200" dirty="0" smtClean="0">
                <a:solidFill>
                  <a:srgbClr val="002060"/>
                </a:solidFill>
                <a:latin typeface="Times New Roman" panose="02020603050405020304" pitchFamily="18" charset="0"/>
                <a:cs typeface="Times New Roman" panose="02020603050405020304" pitchFamily="18" charset="0"/>
              </a:rPr>
              <a:t>outgoing terrestrial </a:t>
            </a:r>
            <a:r>
              <a:rPr lang="en-US" sz="11200" dirty="0">
                <a:solidFill>
                  <a:srgbClr val="002060"/>
                </a:solidFill>
                <a:latin typeface="Times New Roman" panose="02020603050405020304" pitchFamily="18" charset="0"/>
                <a:cs typeface="Times New Roman" panose="02020603050405020304" pitchFamily="18" charset="0"/>
              </a:rPr>
              <a:t>radiation than the shortwave part </a:t>
            </a:r>
            <a:r>
              <a:rPr lang="en-US" sz="11200" dirty="0" smtClean="0">
                <a:solidFill>
                  <a:srgbClr val="002060"/>
                </a:solidFill>
                <a:latin typeface="Times New Roman" panose="02020603050405020304" pitchFamily="18" charset="0"/>
                <a:cs typeface="Times New Roman" panose="02020603050405020304" pitchFamily="18" charset="0"/>
              </a:rPr>
              <a:t>occupied by </a:t>
            </a:r>
            <a:r>
              <a:rPr lang="en-US" sz="11200" dirty="0">
                <a:solidFill>
                  <a:srgbClr val="002060"/>
                </a:solidFill>
                <a:latin typeface="Times New Roman" panose="02020603050405020304" pitchFamily="18" charset="0"/>
                <a:cs typeface="Times New Roman" panose="02020603050405020304" pitchFamily="18" charset="0"/>
              </a:rPr>
              <a:t>incoming solar radiation. </a:t>
            </a:r>
            <a:endParaRPr lang="en-US" sz="11200" dirty="0" smtClean="0">
              <a:solidFill>
                <a:srgbClr val="002060"/>
              </a:solidFill>
              <a:latin typeface="Times New Roman" panose="02020603050405020304" pitchFamily="18" charset="0"/>
              <a:cs typeface="Times New Roman" panose="02020603050405020304" pitchFamily="18" charset="0"/>
            </a:endParaRPr>
          </a:p>
          <a:p>
            <a:pPr>
              <a:lnSpc>
                <a:spcPct val="170000"/>
              </a:lnSpc>
              <a:spcBef>
                <a:spcPts val="0"/>
              </a:spcBef>
            </a:pPr>
            <a:r>
              <a:rPr lang="en-US" sz="11200" dirty="0">
                <a:solidFill>
                  <a:srgbClr val="002060"/>
                </a:solidFill>
                <a:latin typeface="Times New Roman" panose="02020603050405020304" pitchFamily="18" charset="0"/>
                <a:cs typeface="Times New Roman" panose="02020603050405020304" pitchFamily="18" charset="0"/>
              </a:rPr>
              <a:t>I</a:t>
            </a:r>
            <a:r>
              <a:rPr lang="en-US" sz="11200" dirty="0" smtClean="0">
                <a:solidFill>
                  <a:srgbClr val="002060"/>
                </a:solidFill>
                <a:latin typeface="Times New Roman" panose="02020603050405020304" pitchFamily="18" charset="0"/>
                <a:cs typeface="Times New Roman" panose="02020603050405020304" pitchFamily="18" charset="0"/>
              </a:rPr>
              <a:t>ncoming solar radiation </a:t>
            </a:r>
            <a:r>
              <a:rPr lang="en-US" sz="11200" dirty="0">
                <a:solidFill>
                  <a:srgbClr val="002060"/>
                </a:solidFill>
                <a:latin typeface="Times New Roman" panose="02020603050405020304" pitchFamily="18" charset="0"/>
                <a:cs typeface="Times New Roman" panose="02020603050405020304" pitchFamily="18" charset="0"/>
              </a:rPr>
              <a:t>passes through the atmosphere quite </a:t>
            </a:r>
            <a:r>
              <a:rPr lang="en-US" sz="11200" dirty="0" smtClean="0">
                <a:solidFill>
                  <a:srgbClr val="002060"/>
                </a:solidFill>
                <a:latin typeface="Times New Roman" panose="02020603050405020304" pitchFamily="18" charset="0"/>
                <a:cs typeface="Times New Roman" panose="02020603050405020304" pitchFamily="18" charset="0"/>
              </a:rPr>
              <a:t>freely, whereas </a:t>
            </a:r>
            <a:r>
              <a:rPr lang="en-US" sz="11200" dirty="0" smtClean="0">
                <a:solidFill>
                  <a:srgbClr val="C00000"/>
                </a:solidFill>
                <a:latin typeface="Times New Roman" panose="02020603050405020304" pitchFamily="18" charset="0"/>
                <a:cs typeface="Times New Roman" panose="02020603050405020304" pitchFamily="18" charset="0"/>
              </a:rPr>
              <a:t>terrestrial </a:t>
            </a:r>
            <a:r>
              <a:rPr lang="en-US" sz="11200" dirty="0">
                <a:solidFill>
                  <a:srgbClr val="C00000"/>
                </a:solidFill>
                <a:latin typeface="Times New Roman" panose="02020603050405020304" pitchFamily="18" charset="0"/>
                <a:cs typeface="Times New Roman" panose="02020603050405020304" pitchFamily="18" charset="0"/>
              </a:rPr>
              <a:t>radiation </a:t>
            </a:r>
            <a:r>
              <a:rPr lang="en-US" sz="11200" dirty="0">
                <a:solidFill>
                  <a:srgbClr val="002060"/>
                </a:solidFill>
                <a:latin typeface="Times New Roman" panose="02020603050405020304" pitchFamily="18" charset="0"/>
                <a:cs typeface="Times New Roman" panose="02020603050405020304" pitchFamily="18" charset="0"/>
              </a:rPr>
              <a:t>emitted from the </a:t>
            </a:r>
            <a:r>
              <a:rPr lang="en-US" sz="11200" dirty="0" smtClean="0">
                <a:solidFill>
                  <a:srgbClr val="002060"/>
                </a:solidFill>
                <a:latin typeface="Times New Roman" panose="02020603050405020304" pitchFamily="18" charset="0"/>
                <a:cs typeface="Times New Roman" panose="02020603050405020304" pitchFamily="18" charset="0"/>
              </a:rPr>
              <a:t>Earth's surface </a:t>
            </a:r>
            <a:r>
              <a:rPr lang="en-US" sz="11200" dirty="0">
                <a:solidFill>
                  <a:srgbClr val="002060"/>
                </a:solidFill>
                <a:latin typeface="Times New Roman" panose="02020603050405020304" pitchFamily="18" charset="0"/>
                <a:cs typeface="Times New Roman" panose="02020603050405020304" pitchFamily="18" charset="0"/>
              </a:rPr>
              <a:t>is absorbed and </a:t>
            </a:r>
            <a:r>
              <a:rPr lang="en-US" sz="11200" dirty="0" smtClean="0">
                <a:solidFill>
                  <a:srgbClr val="002060"/>
                </a:solidFill>
                <a:latin typeface="Times New Roman" panose="02020603050405020304" pitchFamily="18" charset="0"/>
                <a:cs typeface="Times New Roman" panose="02020603050405020304" pitchFamily="18" charset="0"/>
              </a:rPr>
              <a:t>re-emitted </a:t>
            </a:r>
            <a:r>
              <a:rPr lang="en-US" sz="11200" dirty="0">
                <a:solidFill>
                  <a:srgbClr val="002060"/>
                </a:solidFill>
                <a:latin typeface="Times New Roman" panose="02020603050405020304" pitchFamily="18" charset="0"/>
                <a:cs typeface="Times New Roman" panose="02020603050405020304" pitchFamily="18" charset="0"/>
              </a:rPr>
              <a:t>in its upward </a:t>
            </a:r>
            <a:r>
              <a:rPr lang="en-US" sz="11200" dirty="0" smtClean="0">
                <a:solidFill>
                  <a:srgbClr val="002060"/>
                </a:solidFill>
                <a:latin typeface="Times New Roman" panose="02020603050405020304" pitchFamily="18" charset="0"/>
                <a:cs typeface="Times New Roman" panose="02020603050405020304" pitchFamily="18" charset="0"/>
              </a:rPr>
              <a:t>passage through </a:t>
            </a:r>
            <a:r>
              <a:rPr lang="en-US" sz="11200" dirty="0">
                <a:solidFill>
                  <a:srgbClr val="002060"/>
                </a:solidFill>
                <a:latin typeface="Times New Roman" panose="02020603050405020304" pitchFamily="18" charset="0"/>
                <a:cs typeface="Times New Roman" panose="02020603050405020304" pitchFamily="18" charset="0"/>
              </a:rPr>
              <a:t>the atmosphere. </a:t>
            </a:r>
            <a:endParaRPr lang="en-US" sz="11200" dirty="0" smtClean="0">
              <a:solidFill>
                <a:srgbClr val="002060"/>
              </a:solidFill>
              <a:latin typeface="Times New Roman" panose="02020603050405020304" pitchFamily="18" charset="0"/>
              <a:cs typeface="Times New Roman" panose="02020603050405020304" pitchFamily="18" charset="0"/>
            </a:endParaRPr>
          </a:p>
          <a:p>
            <a:pPr>
              <a:lnSpc>
                <a:spcPct val="170000"/>
              </a:lnSpc>
              <a:spcBef>
                <a:spcPts val="0"/>
              </a:spcBef>
            </a:pPr>
            <a:r>
              <a:rPr lang="en-US" sz="11200" dirty="0">
                <a:solidFill>
                  <a:srgbClr val="002060"/>
                </a:solidFill>
                <a:latin typeface="Times New Roman" panose="02020603050405020304" pitchFamily="18" charset="0"/>
                <a:cs typeface="Times New Roman" panose="02020603050405020304" pitchFamily="18" charset="0"/>
              </a:rPr>
              <a:t>F</a:t>
            </a:r>
            <a:r>
              <a:rPr lang="en-US" sz="11200" dirty="0" smtClean="0">
                <a:solidFill>
                  <a:srgbClr val="002060"/>
                </a:solidFill>
                <a:latin typeface="Times New Roman" panose="02020603050405020304" pitchFamily="18" charset="0"/>
                <a:cs typeface="Times New Roman" panose="02020603050405020304" pitchFamily="18" charset="0"/>
              </a:rPr>
              <a:t>ollowing shows </a:t>
            </a:r>
            <a:r>
              <a:rPr lang="en-US" sz="11200" dirty="0">
                <a:solidFill>
                  <a:srgbClr val="002060"/>
                </a:solidFill>
                <a:latin typeface="Times New Roman" panose="02020603050405020304" pitchFamily="18" charset="0"/>
                <a:cs typeface="Times New Roman" panose="02020603050405020304" pitchFamily="18" charset="0"/>
              </a:rPr>
              <a:t>how </a:t>
            </a:r>
            <a:r>
              <a:rPr lang="en-US" sz="11200" dirty="0" smtClean="0">
                <a:solidFill>
                  <a:srgbClr val="002060"/>
                </a:solidFill>
                <a:latin typeface="Times New Roman" panose="02020603050405020304" pitchFamily="18" charset="0"/>
                <a:cs typeface="Times New Roman" panose="02020603050405020304" pitchFamily="18" charset="0"/>
              </a:rPr>
              <a:t>such greenhouse </a:t>
            </a:r>
            <a:r>
              <a:rPr lang="en-US" sz="11200" dirty="0">
                <a:solidFill>
                  <a:srgbClr val="002060"/>
                </a:solidFill>
                <a:latin typeface="Times New Roman" panose="02020603050405020304" pitchFamily="18" charset="0"/>
                <a:cs typeface="Times New Roman" panose="02020603050405020304" pitchFamily="18" charset="0"/>
              </a:rPr>
              <a:t>gases in </a:t>
            </a:r>
            <a:r>
              <a:rPr lang="en-US" sz="11200" dirty="0" smtClean="0">
                <a:solidFill>
                  <a:srgbClr val="002060"/>
                </a:solidFill>
                <a:latin typeface="Times New Roman" panose="02020603050405020304" pitchFamily="18" charset="0"/>
                <a:cs typeface="Times New Roman" panose="02020603050405020304" pitchFamily="18" charset="0"/>
              </a:rPr>
              <a:t>the atmosphere </a:t>
            </a:r>
            <a:r>
              <a:rPr lang="en-US" sz="11200" dirty="0">
                <a:solidFill>
                  <a:srgbClr val="002060"/>
                </a:solidFill>
                <a:latin typeface="Times New Roman" panose="02020603050405020304" pitchFamily="18" charset="0"/>
                <a:cs typeface="Times New Roman" panose="02020603050405020304" pitchFamily="18" charset="0"/>
              </a:rPr>
              <a:t>tends </a:t>
            </a:r>
            <a:r>
              <a:rPr lang="en-US" sz="11200" dirty="0" smtClean="0">
                <a:solidFill>
                  <a:srgbClr val="002060"/>
                </a:solidFill>
                <a:latin typeface="Times New Roman" panose="02020603050405020304" pitchFamily="18" charset="0"/>
                <a:cs typeface="Times New Roman" panose="02020603050405020304" pitchFamily="18" charset="0"/>
              </a:rPr>
              <a:t>to warm </a:t>
            </a:r>
            <a:r>
              <a:rPr lang="en-US" sz="11200" dirty="0">
                <a:solidFill>
                  <a:srgbClr val="002060"/>
                </a:solidFill>
                <a:latin typeface="Times New Roman" panose="02020603050405020304" pitchFamily="18" charset="0"/>
                <a:cs typeface="Times New Roman" panose="02020603050405020304" pitchFamily="18" charset="0"/>
              </a:rPr>
              <a:t>the surface of the planet.</a:t>
            </a:r>
          </a:p>
          <a:p>
            <a:pPr marL="0" indent="0">
              <a:lnSpc>
                <a:spcPct val="170000"/>
              </a:lnSpc>
              <a:spcBef>
                <a:spcPts val="0"/>
              </a:spcBef>
              <a:buNone/>
            </a:pPr>
            <a:r>
              <a:rPr lang="en-US" sz="11200" i="1" dirty="0"/>
              <a:t> </a:t>
            </a:r>
            <a:endParaRPr lang="en-US" sz="11200" dirty="0"/>
          </a:p>
          <a:p>
            <a:endParaRPr lang="en-US" sz="8000" dirty="0"/>
          </a:p>
        </p:txBody>
      </p:sp>
    </p:spTree>
    <p:extLst>
      <p:ext uri="{BB962C8B-B14F-4D97-AF65-F5344CB8AC3E}">
        <p14:creationId xmlns:p14="http://schemas.microsoft.com/office/powerpoint/2010/main" val="3461536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1703" y="0"/>
            <a:ext cx="4364500" cy="3164375"/>
          </a:xfrm>
          <a:prstGeom prst="rect">
            <a:avLst/>
          </a:prstGeom>
        </p:spPr>
      </p:pic>
      <p:sp>
        <p:nvSpPr>
          <p:cNvPr id="3" name="Rectangle 2"/>
          <p:cNvSpPr/>
          <p:nvPr/>
        </p:nvSpPr>
        <p:spPr>
          <a:xfrm>
            <a:off x="923364" y="3423227"/>
            <a:ext cx="6096000" cy="3416320"/>
          </a:xfrm>
          <a:prstGeom prst="rect">
            <a:avLst/>
          </a:prstGeom>
        </p:spPr>
        <p:txBody>
          <a:bodyPr>
            <a:spAutoFit/>
          </a:bodyPr>
          <a:lstStyle/>
          <a:p>
            <a:r>
              <a:rPr lang="en-US" dirty="0"/>
              <a:t>Fig. 4.13 Scattering efficiency KA as a function of size parameter x, plotted on a logarithmic scale1 for four different refractive indices with m, = 1.5 and m; ranging from O to 1, as indicated. (From K. N. </a:t>
            </a:r>
            <a:r>
              <a:rPr lang="en-US" dirty="0" err="1"/>
              <a:t>Liou</a:t>
            </a:r>
            <a:r>
              <a:rPr lang="en-US" dirty="0"/>
              <a:t>, An Introduction to Atmospheric Radiation, Academic Press, p. 191, Copyright (2002), with permission from Elsevier.] </a:t>
            </a:r>
          </a:p>
          <a:p>
            <a:r>
              <a:rPr lang="en-US" dirty="0"/>
              <a:t>tom; = 0 (no absorption). For 0.1 ,,;; x :S 50, referred to as the lvfie10 scattering regime, K&gt;. exhibits a damped oscillatory behavior, with a mean around a value of 2, and for x ;,; 50, the range referred to </a:t>
            </a:r>
            <a:r>
              <a:rPr lang="en-US" dirty="0" smtClean="0"/>
              <a:t>as</a:t>
            </a:r>
          </a:p>
          <a:p>
            <a:r>
              <a:rPr lang="en-US" dirty="0"/>
              <a:t>he geometric optics regime,  the oscillatory behavior is less prominent and K&gt;. = 2.</a:t>
            </a:r>
          </a:p>
        </p:txBody>
      </p:sp>
    </p:spTree>
    <p:extLst>
      <p:ext uri="{BB962C8B-B14F-4D97-AF65-F5344CB8AC3E}">
        <p14:creationId xmlns:p14="http://schemas.microsoft.com/office/powerpoint/2010/main" val="2459034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0558" y="465909"/>
            <a:ext cx="4212250" cy="1918958"/>
          </a:xfrm>
          <a:prstGeom prst="rect">
            <a:avLst/>
          </a:prstGeom>
        </p:spPr>
      </p:pic>
      <p:sp>
        <p:nvSpPr>
          <p:cNvPr id="3" name="Rectangle 2"/>
          <p:cNvSpPr/>
          <p:nvPr/>
        </p:nvSpPr>
        <p:spPr>
          <a:xfrm>
            <a:off x="726141" y="2384867"/>
            <a:ext cx="7288306" cy="3970318"/>
          </a:xfrm>
          <a:prstGeom prst="rect">
            <a:avLst/>
          </a:prstGeom>
        </p:spPr>
        <p:txBody>
          <a:bodyPr wrap="square">
            <a:spAutoFit/>
          </a:bodyPr>
          <a:lstStyle/>
          <a:p>
            <a:r>
              <a:rPr lang="en-US" dirty="0"/>
              <a:t>Hence, the preponderance of blue in light scattered by air molecules, as evidenced by the blueness of the  sky on days Figure when 4.14 the shows air is an relatively example free of from the </a:t>
            </a:r>
            <a:r>
              <a:rPr lang="en-US" dirty="0" err="1"/>
              <a:t>aerosols.coloring</a:t>
            </a:r>
            <a:r>
              <a:rPr lang="en-US" dirty="0"/>
              <a:t> </a:t>
            </a:r>
          </a:p>
          <a:p>
            <a:r>
              <a:rPr lang="en-US" dirty="0"/>
              <a:t>of the sky and sunlit objects imparted by Rayleigh scat­tering. The photograph was taken just after sunrise. Blue sky is visible overhead, while objects in the foreground, including the aerosol layer, are illumi­nated· by sunlight in which the shorter wavelengths (bluer colors) have been depleted by scattering  along its long, oblique Ground-based path weather through radars the and </a:t>
            </a:r>
            <a:r>
              <a:rPr lang="en-US" dirty="0" err="1"/>
              <a:t>atmosphere.remote</a:t>
            </a:r>
            <a:r>
              <a:rPr lang="en-US" dirty="0"/>
              <a:t> </a:t>
            </a:r>
          </a:p>
          <a:p>
            <a:r>
              <a:rPr lang="en-US" dirty="0"/>
              <a:t>sensing of rainfall from instruments carried aboard satellites exploit the size strong dependence of scattering efficiency K upon size parameter x for microwave radiation in the 1- to 10-cm wavelength range inci­dent upon clouds with droplet radii on the order of millimeters. In contrast to infrared radiation, which</a:t>
            </a:r>
          </a:p>
        </p:txBody>
      </p:sp>
    </p:spTree>
    <p:extLst>
      <p:ext uri="{BB962C8B-B14F-4D97-AF65-F5344CB8AC3E}">
        <p14:creationId xmlns:p14="http://schemas.microsoft.com/office/powerpoint/2010/main" val="4183408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4480" y="1502956"/>
            <a:ext cx="6096000" cy="1200329"/>
          </a:xfrm>
          <a:prstGeom prst="rect">
            <a:avLst/>
          </a:prstGeom>
        </p:spPr>
        <p:txBody>
          <a:bodyPr>
            <a:spAutoFit/>
          </a:bodyPr>
          <a:lstStyle/>
          <a:p>
            <a:r>
              <a:rPr lang="en-US" dirty="0" smtClean="0"/>
              <a:t>Fig. 4.11 Size parameter x as a function of wavelength (},.)</a:t>
            </a:r>
          </a:p>
          <a:p>
            <a:r>
              <a:rPr lang="en-US" dirty="0" smtClean="0"/>
              <a:t>of the incident radiation and particle radius r.</a:t>
            </a:r>
          </a:p>
          <a:p>
            <a:r>
              <a:rPr lang="en-US" dirty="0" smtClean="0"/>
              <a:t>basis of theory, as a function of a dimensionless size</a:t>
            </a:r>
          </a:p>
          <a:p>
            <a:r>
              <a:rPr lang="en-US" dirty="0" smtClean="0"/>
              <a:t>parameter</a:t>
            </a:r>
            <a:endParaRPr lang="en-US" dirty="0"/>
          </a:p>
        </p:txBody>
      </p:sp>
    </p:spTree>
    <p:extLst>
      <p:ext uri="{BB962C8B-B14F-4D97-AF65-F5344CB8AC3E}">
        <p14:creationId xmlns:p14="http://schemas.microsoft.com/office/powerpoint/2010/main" val="732578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7346"/>
            <a:ext cx="6096000" cy="6463308"/>
          </a:xfrm>
          <a:prstGeom prst="rect">
            <a:avLst/>
          </a:prstGeom>
        </p:spPr>
        <p:txBody>
          <a:bodyPr>
            <a:spAutoFit/>
          </a:bodyPr>
          <a:lstStyle/>
          <a:p>
            <a:r>
              <a:rPr lang="en-US" dirty="0" smtClean="0"/>
              <a:t>(4.19)</a:t>
            </a:r>
          </a:p>
          <a:p>
            <a:r>
              <a:rPr lang="en-US" dirty="0" smtClean="0"/>
              <a:t>and a complex index of refraction of the particles</a:t>
            </a:r>
          </a:p>
          <a:p>
            <a:r>
              <a:rPr lang="en-US" dirty="0" smtClean="0"/>
              <a:t>(m == m,. + </a:t>
            </a:r>
            <a:r>
              <a:rPr lang="en-US" dirty="0" err="1" smtClean="0"/>
              <a:t>imi</a:t>
            </a:r>
            <a:r>
              <a:rPr lang="en-US" dirty="0" smtClean="0"/>
              <a:t>), whose real part m,. is the ratio of</a:t>
            </a:r>
          </a:p>
          <a:p>
            <a:r>
              <a:rPr lang="en-US" dirty="0" smtClean="0"/>
              <a:t>the speed of light in a vacuum to the speed at</a:t>
            </a:r>
          </a:p>
          <a:p>
            <a:r>
              <a:rPr lang="en-US" dirty="0" smtClean="0"/>
              <a:t>which light travels when it is passing through the</a:t>
            </a:r>
          </a:p>
          <a:p>
            <a:r>
              <a:rPr lang="en-US" dirty="0" smtClean="0"/>
              <a:t>particle. Figure 4.11 shows the range of size parameters</a:t>
            </a:r>
          </a:p>
          <a:p>
            <a:r>
              <a:rPr lang="en-US" dirty="0" smtClean="0"/>
              <a:t>for various kinds of particles in the atmosphere</a:t>
            </a:r>
          </a:p>
          <a:p>
            <a:r>
              <a:rPr lang="en-US" dirty="0" smtClean="0"/>
              <a:t>and radiation in various wavelength ranges.</a:t>
            </a:r>
          </a:p>
          <a:p>
            <a:r>
              <a:rPr lang="en-US" dirty="0" smtClean="0"/>
              <a:t>For the scattering of radiation in the visible part of</a:t>
            </a:r>
          </a:p>
          <a:p>
            <a:r>
              <a:rPr lang="en-US" dirty="0" smtClean="0"/>
              <a:t>the spectrum, x ranges from much Jess than 1 for</a:t>
            </a:r>
          </a:p>
          <a:p>
            <a:r>
              <a:rPr lang="en-US" dirty="0" smtClean="0"/>
              <a:t>air molecules to - 1 for haze and smoke particles to</a:t>
            </a:r>
          </a:p>
          <a:p>
            <a:r>
              <a:rPr lang="en-US" dirty="0" smtClean="0"/>
              <a:t>&gt; &gt; 1 for raindrops.</a:t>
            </a:r>
          </a:p>
          <a:p>
            <a:r>
              <a:rPr lang="en-US" dirty="0" smtClean="0"/>
              <a:t>Particles with x &lt;&lt; 1 are relatively ineffective at</a:t>
            </a:r>
          </a:p>
          <a:p>
            <a:r>
              <a:rPr lang="en-US" dirty="0" smtClean="0"/>
              <a:t>scattering radiation. Within this so-called Rayleigh</a:t>
            </a:r>
          </a:p>
          <a:p>
            <a:r>
              <a:rPr lang="en-US" dirty="0" smtClean="0"/>
              <a:t>scattering regime the expression for the scatte1ing</a:t>
            </a:r>
          </a:p>
          <a:p>
            <a:r>
              <a:rPr lang="en-US" dirty="0" smtClean="0"/>
              <a:t>efficiency is of the form</a:t>
            </a:r>
          </a:p>
          <a:p>
            <a:r>
              <a:rPr lang="en-US" dirty="0" smtClean="0"/>
              <a:t>(4.20)</a:t>
            </a:r>
          </a:p>
          <a:p>
            <a:r>
              <a:rPr lang="en-US" dirty="0" smtClean="0"/>
              <a:t>and the scattering is divided evenly between the</a:t>
            </a:r>
          </a:p>
          <a:p>
            <a:r>
              <a:rPr lang="en-US" dirty="0" smtClean="0"/>
              <a:t>forward and backward hemispheres, as indicated in</a:t>
            </a:r>
          </a:p>
          <a:p>
            <a:r>
              <a:rPr lang="en-US" dirty="0" smtClean="0"/>
              <a:t>Fig. 4.12a. For values of the size parameter comparable</a:t>
            </a:r>
          </a:p>
          <a:p>
            <a:r>
              <a:rPr lang="en-US" dirty="0" smtClean="0"/>
              <a:t>to or greater than 1 the scattered radiation is</a:t>
            </a:r>
          </a:p>
          <a:p>
            <a:r>
              <a:rPr lang="en-US" dirty="0" smtClean="0"/>
              <a:t>directed mainly into the forward hemisphere, as indicated</a:t>
            </a:r>
          </a:p>
          <a:p>
            <a:r>
              <a:rPr lang="en-US" dirty="0" smtClean="0"/>
              <a:t>in subsequent panels.</a:t>
            </a:r>
            <a:endParaRPr lang="en-US" dirty="0"/>
          </a:p>
        </p:txBody>
      </p:sp>
    </p:spTree>
    <p:extLst>
      <p:ext uri="{BB962C8B-B14F-4D97-AF65-F5344CB8AC3E}">
        <p14:creationId xmlns:p14="http://schemas.microsoft.com/office/powerpoint/2010/main" val="2027742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US" dirty="0" smtClean="0"/>
              <a:t>Figure 4.13 shows KA as a function of size parameter</a:t>
            </a:r>
          </a:p>
          <a:p>
            <a:r>
              <a:rPr lang="en-US" dirty="0" smtClean="0"/>
              <a:t>for particles with m,. = 1.5 and a range of values</a:t>
            </a:r>
          </a:p>
          <a:p>
            <a:r>
              <a:rPr lang="en-US" dirty="0" smtClean="0"/>
              <a:t>of m;. Consider just the top curve that corresponds</a:t>
            </a:r>
            <a:endParaRPr lang="en-US" dirty="0"/>
          </a:p>
        </p:txBody>
      </p:sp>
    </p:spTree>
    <p:extLst>
      <p:ext uri="{BB962C8B-B14F-4D97-AF65-F5344CB8AC3E}">
        <p14:creationId xmlns:p14="http://schemas.microsoft.com/office/powerpoint/2010/main" val="704333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2031325"/>
          </a:xfrm>
          <a:prstGeom prst="rect">
            <a:avLst/>
          </a:prstGeom>
        </p:spPr>
        <p:txBody>
          <a:bodyPr>
            <a:spAutoFit/>
          </a:bodyPr>
          <a:lstStyle/>
          <a:p>
            <a:r>
              <a:rPr lang="en-US" dirty="0" smtClean="0"/>
              <a:t>Fig. 4.12 Schematic showing the angular distribution of the</a:t>
            </a:r>
          </a:p>
          <a:p>
            <a:r>
              <a:rPr lang="en-US" dirty="0" smtClean="0"/>
              <a:t>radiation at visible (0.5 </a:t>
            </a:r>
            <a:r>
              <a:rPr lang="en-US" dirty="0" err="1" smtClean="0"/>
              <a:t>μ,m</a:t>
            </a:r>
            <a:r>
              <a:rPr lang="en-US" dirty="0" smtClean="0"/>
              <a:t>) wavelength scattered by spherical</a:t>
            </a:r>
          </a:p>
          <a:p>
            <a:r>
              <a:rPr lang="en-US" dirty="0" smtClean="0"/>
              <a:t>particles with radii of(a) 10- 4 </a:t>
            </a:r>
            <a:r>
              <a:rPr lang="en-US" dirty="0" err="1" smtClean="0"/>
              <a:t>μ,m</a:t>
            </a:r>
            <a:r>
              <a:rPr lang="en-US" dirty="0" smtClean="0"/>
              <a:t> , (b) 0.1 </a:t>
            </a:r>
            <a:r>
              <a:rPr lang="en-US" dirty="0" err="1" smtClean="0"/>
              <a:t>μ,m</a:t>
            </a:r>
            <a:r>
              <a:rPr lang="en-US" dirty="0" smtClean="0"/>
              <a:t>, and (c) 1 </a:t>
            </a:r>
            <a:r>
              <a:rPr lang="en-US" dirty="0" err="1" smtClean="0"/>
              <a:t>μ,m</a:t>
            </a:r>
            <a:r>
              <a:rPr lang="en-US" dirty="0" smtClean="0"/>
              <a:t>.</a:t>
            </a:r>
          </a:p>
          <a:p>
            <a:r>
              <a:rPr lang="en-US" dirty="0" smtClean="0"/>
              <a:t>The forward scattering for the 1-μ,m aerosol is extremely large</a:t>
            </a:r>
          </a:p>
          <a:p>
            <a:r>
              <a:rPr lang="en-US" dirty="0" smtClean="0"/>
              <a:t>, and is scaled for presentation purposes. [Adapted from</a:t>
            </a:r>
          </a:p>
          <a:p>
            <a:r>
              <a:rPr lang="en-US" dirty="0" smtClean="0"/>
              <a:t>K. N. </a:t>
            </a:r>
            <a:r>
              <a:rPr lang="en-US" dirty="0" err="1" smtClean="0"/>
              <a:t>Liou</a:t>
            </a:r>
            <a:r>
              <a:rPr lang="en-US" dirty="0" smtClean="0"/>
              <a:t>, An Introduction to Atmospheric Radiation, Academic</a:t>
            </a:r>
          </a:p>
          <a:p>
            <a:r>
              <a:rPr lang="en-US" dirty="0" smtClean="0"/>
              <a:t>Press, p. 7, Copyright (2002), with permission from Elsevier.]</a:t>
            </a:r>
            <a:endParaRPr lang="en-US" dirty="0"/>
          </a:p>
        </p:txBody>
      </p:sp>
    </p:spTree>
    <p:extLst>
      <p:ext uri="{BB962C8B-B14F-4D97-AF65-F5344CB8AC3E}">
        <p14:creationId xmlns:p14="http://schemas.microsoft.com/office/powerpoint/2010/main" val="581948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338137"/>
            <a:ext cx="6350317" cy="6181725"/>
          </a:xfrm>
          <a:prstGeom prst="rect">
            <a:avLst/>
          </a:prstGeom>
          <a:noFill/>
          <a:ln>
            <a:noFill/>
          </a:ln>
        </p:spPr>
      </p:pic>
    </p:spTree>
    <p:extLst>
      <p:ext uri="{BB962C8B-B14F-4D97-AF65-F5344CB8AC3E}">
        <p14:creationId xmlns:p14="http://schemas.microsoft.com/office/powerpoint/2010/main" val="1879061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82341"/>
            <a:ext cx="6096000" cy="3693319"/>
          </a:xfrm>
          <a:prstGeom prst="rect">
            <a:avLst/>
          </a:prstGeom>
        </p:spPr>
        <p:txBody>
          <a:bodyPr>
            <a:spAutoFit/>
          </a:bodyPr>
          <a:lstStyle/>
          <a:p>
            <a:r>
              <a:rPr lang="en-US" dirty="0" smtClean="0"/>
              <a:t>Fig. 4 .13 Scattering efficiency KA as a function of size</a:t>
            </a:r>
          </a:p>
          <a:p>
            <a:r>
              <a:rPr lang="en-US" dirty="0" smtClean="0"/>
              <a:t>parameter x, plotted on a logarithmic scale, for four different</a:t>
            </a:r>
          </a:p>
          <a:p>
            <a:r>
              <a:rPr lang="en-US" dirty="0" smtClean="0"/>
              <a:t>refractive indices with m, = 1.5 and m; ranging from Oto 1, as</a:t>
            </a:r>
          </a:p>
          <a:p>
            <a:r>
              <a:rPr lang="en-US" dirty="0" smtClean="0"/>
              <a:t>indicated. [From K. N. </a:t>
            </a:r>
            <a:r>
              <a:rPr lang="en-US" dirty="0" err="1" smtClean="0"/>
              <a:t>Liou</a:t>
            </a:r>
            <a:r>
              <a:rPr lang="en-US" dirty="0" smtClean="0"/>
              <a:t>, An Introduction to Atmospheric</a:t>
            </a:r>
          </a:p>
          <a:p>
            <a:r>
              <a:rPr lang="en-US" dirty="0" smtClean="0"/>
              <a:t>Radiation, Academic Press, p. 191, Copyright (2002), with</a:t>
            </a:r>
          </a:p>
          <a:p>
            <a:r>
              <a:rPr lang="en-US" dirty="0" smtClean="0"/>
              <a:t>permission from Elsevier.]</a:t>
            </a:r>
          </a:p>
          <a:p>
            <a:r>
              <a:rPr lang="en-US" dirty="0" smtClean="0"/>
              <a:t>tom;= 0 (no absorption). For 0.1 ~ x :5 50, referred</a:t>
            </a:r>
          </a:p>
          <a:p>
            <a:r>
              <a:rPr lang="en-US" dirty="0" smtClean="0"/>
              <a:t>to as the Mie10 scattering regime, KA exhibits a</a:t>
            </a:r>
          </a:p>
          <a:p>
            <a:r>
              <a:rPr lang="en-US" dirty="0" smtClean="0"/>
              <a:t>damped oscillatory behavior, with a mean around a</a:t>
            </a:r>
          </a:p>
          <a:p>
            <a:r>
              <a:rPr lang="en-US" dirty="0" smtClean="0"/>
              <a:t>value of 2, and for x ~ 50, the range referred to</a:t>
            </a:r>
          </a:p>
          <a:p>
            <a:endParaRPr lang="en-US" dirty="0" smtClean="0"/>
          </a:p>
          <a:p>
            <a:r>
              <a:rPr lang="en-US" dirty="0" smtClean="0"/>
              <a:t>the geometric optics regime, the oscillatory behavior</a:t>
            </a:r>
          </a:p>
          <a:p>
            <a:r>
              <a:rPr lang="en-US" dirty="0" smtClean="0"/>
              <a:t>is less prominent and KA = 2.</a:t>
            </a:r>
            <a:endParaRPr lang="en-US" dirty="0"/>
          </a:p>
        </p:txBody>
      </p:sp>
    </p:spTree>
    <p:extLst>
      <p:ext uri="{BB962C8B-B14F-4D97-AF65-F5344CB8AC3E}">
        <p14:creationId xmlns:p14="http://schemas.microsoft.com/office/powerpoint/2010/main" val="978113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smtClean="0"/>
              <a:t>Exercise 4.9 Estimate the relative efficiencies with</a:t>
            </a:r>
          </a:p>
          <a:p>
            <a:r>
              <a:rPr lang="en-US" dirty="0" smtClean="0"/>
              <a:t>which red light (A= 0.64μ,m) and blue light</a:t>
            </a:r>
          </a:p>
          <a:p>
            <a:r>
              <a:rPr lang="en-US" dirty="0" smtClean="0"/>
              <a:t>(A= 0.47 </a:t>
            </a:r>
            <a:r>
              <a:rPr lang="en-US" dirty="0" err="1" smtClean="0"/>
              <a:t>μ,m</a:t>
            </a:r>
            <a:r>
              <a:rPr lang="en-US" dirty="0" smtClean="0"/>
              <a:t>) are scattered by air molecules.</a:t>
            </a:r>
          </a:p>
          <a:p>
            <a:r>
              <a:rPr lang="en-US" dirty="0" smtClean="0"/>
              <a:t>Solution: From ( 4.20)</a:t>
            </a:r>
          </a:p>
          <a:p>
            <a:r>
              <a:rPr lang="en-US" dirty="0" smtClean="0"/>
              <a:t>K(blue) = (0.64)4 = 3.45</a:t>
            </a:r>
          </a:p>
          <a:p>
            <a:r>
              <a:rPr lang="en-US" dirty="0" smtClean="0"/>
              <a:t>K(red) 0.47' </a:t>
            </a:r>
            <a:endParaRPr lang="en-US" dirty="0"/>
          </a:p>
        </p:txBody>
      </p:sp>
    </p:spTree>
    <p:extLst>
      <p:ext uri="{BB962C8B-B14F-4D97-AF65-F5344CB8AC3E}">
        <p14:creationId xmlns:p14="http://schemas.microsoft.com/office/powerpoint/2010/main" val="458413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16756"/>
            <a:ext cx="6096000" cy="5624488"/>
          </a:xfrm>
          <a:prstGeom prst="rect">
            <a:avLst/>
          </a:prstGeom>
        </p:spPr>
        <p:txBody>
          <a:bodyPr>
            <a:spAutoFit/>
          </a:bodyPr>
          <a:lstStyle/>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Hence</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the preponderance of blue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 li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t scatte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red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by</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air molecules,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as ev</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id</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ced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by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he blu</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ess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of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sky</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on days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ir 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relatively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fre</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from aerosols.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Figu</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4.14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shows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an example of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coloring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of</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the sky and sunlit objects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impart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by Rayleigh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scat</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terin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photograph was taken just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af</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er s</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unri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Blu</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sky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is visible overhead</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hil</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objects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the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foreground</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including 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aeroso</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layer</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are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illuminat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ed</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by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sun</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ht in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whic</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 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shorter wavelengths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(blue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co</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lor</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have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been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ep</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leted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by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scattering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along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lon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 ob</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liqu</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path through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 atmosphere.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Grou</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d-base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wea</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er radars and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mote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of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rainfall from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rum</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ts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carried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aboa</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rd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llit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exp</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oit the </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siz</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rong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dependence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of </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sca</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tterin</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effic</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ency </a:t>
            </a:r>
            <a:r>
              <a:rPr lang="en-US" i="1"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K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upon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size parameter </a:t>
            </a:r>
            <a:r>
              <a:rPr lang="en-US" sz="1600" i="1"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for microw</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ave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radiatio</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16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in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the 1</a:t>
            </a:r>
            <a:r>
              <a:rPr lang="en-US" dirty="0" smtClean="0">
                <a:solidFill>
                  <a:srgbClr val="70717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10-cm wave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ngth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ge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incident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up</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on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clouds with </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rop</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et radii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on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the o</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de</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of</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mi</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llim</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eters.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contrast to </a:t>
            </a:r>
            <a:r>
              <a:rPr lang="en-US" dirty="0" smtClean="0">
                <a:solidFill>
                  <a:srgbClr val="323232"/>
                </a:solidFill>
                <a:effectLst/>
                <a:latin typeface="Times New Roman" panose="02020603050405020304" pitchFamily="18" charset="0"/>
                <a:ea typeface="Calibri" panose="020F0502020204030204" pitchFamily="34" charset="0"/>
                <a:cs typeface="Times New Roman" panose="02020603050405020304" pitchFamily="18" charset="0"/>
              </a:rPr>
              <a:t>infrared radiation</a:t>
            </a:r>
            <a:r>
              <a:rPr lang="en-US" dirty="0" smtClean="0">
                <a:solidFill>
                  <a:srgbClr val="5C5C5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w</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hi</a:t>
            </a:r>
            <a:r>
              <a:rPr lang="en-US" dirty="0" smtClean="0">
                <a:solidFill>
                  <a:srgbClr val="454545"/>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solidFill>
                  <a:srgbClr val="5E78A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20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1981200" y="0"/>
            <a:ext cx="8229600" cy="838200"/>
          </a:xfrm>
        </p:spPr>
        <p:txBody>
          <a:bodyPr/>
          <a:lstStyle/>
          <a:p>
            <a:pPr eaLnBrk="1" hangingPunct="1"/>
            <a:r>
              <a:rPr lang="en-US" altLang="en-US" b="1" dirty="0" smtClean="0"/>
              <a:t>“The Greenhouse Effect”</a:t>
            </a:r>
          </a:p>
        </p:txBody>
      </p:sp>
      <p:pic>
        <p:nvPicPr>
          <p:cNvPr id="105475" name="Picture1" descr="021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990600"/>
            <a:ext cx="9144000" cy="5410200"/>
          </a:xfrm>
        </p:spPr>
      </p:pic>
      <p:sp>
        <p:nvSpPr>
          <p:cNvPr id="105476" name="Text Box 6"/>
          <p:cNvSpPr txBox="1">
            <a:spLocks noChangeArrowheads="1"/>
          </p:cNvSpPr>
          <p:nvPr/>
        </p:nvSpPr>
        <p:spPr bwMode="auto">
          <a:xfrm>
            <a:off x="1828800" y="6175375"/>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CC0000"/>
                </a:solidFill>
              </a:rPr>
              <a:t>T</a:t>
            </a:r>
            <a:r>
              <a:rPr lang="en-US" altLang="en-US" b="1" baseline="-25000" dirty="0" err="1">
                <a:solidFill>
                  <a:srgbClr val="CC0000"/>
                </a:solidFill>
              </a:rPr>
              <a:t>e</a:t>
            </a:r>
            <a:r>
              <a:rPr lang="en-US" altLang="en-US" b="1">
                <a:solidFill>
                  <a:srgbClr val="CC0000"/>
                </a:solidFill>
              </a:rPr>
              <a:t>=[(1-r)S/4</a:t>
            </a:r>
            <a:r>
              <a:rPr lang="el-GR" altLang="en-US" b="1">
                <a:solidFill>
                  <a:srgbClr val="CC0000"/>
                </a:solidFill>
              </a:rPr>
              <a:t>σ</a:t>
            </a:r>
            <a:r>
              <a:rPr lang="en-US" altLang="en-US" b="1">
                <a:solidFill>
                  <a:srgbClr val="CC0000"/>
                </a:solidFill>
              </a:rPr>
              <a:t>]</a:t>
            </a:r>
            <a:r>
              <a:rPr lang="en-US" altLang="en-US" b="1" baseline="30000">
                <a:solidFill>
                  <a:srgbClr val="CC0000"/>
                </a:solidFill>
              </a:rPr>
              <a:t>1/4;   </a:t>
            </a:r>
            <a:r>
              <a:rPr lang="en-US" altLang="en-US" b="1">
                <a:solidFill>
                  <a:srgbClr val="333399"/>
                </a:solidFill>
              </a:rPr>
              <a:t>Actual value of </a:t>
            </a:r>
            <a:r>
              <a:rPr lang="en-US" altLang="en-US" b="1">
                <a:solidFill>
                  <a:srgbClr val="CC0000"/>
                </a:solidFill>
              </a:rPr>
              <a:t>T</a:t>
            </a:r>
            <a:r>
              <a:rPr lang="en-US" altLang="en-US" b="1" baseline="-25000">
                <a:solidFill>
                  <a:srgbClr val="CC0000"/>
                </a:solidFill>
              </a:rPr>
              <a:t>e</a:t>
            </a:r>
            <a:r>
              <a:rPr lang="en-US" altLang="en-US"/>
              <a:t> </a:t>
            </a:r>
            <a:r>
              <a:rPr lang="en-US" altLang="en-US" b="1">
                <a:solidFill>
                  <a:srgbClr val="333399"/>
                </a:solidFill>
              </a:rPr>
              <a:t>is 15</a:t>
            </a:r>
            <a:r>
              <a:rPr lang="en-US" altLang="en-US" b="1" baseline="30000">
                <a:solidFill>
                  <a:srgbClr val="333399"/>
                </a:solidFill>
              </a:rPr>
              <a:t>0</a:t>
            </a:r>
            <a:r>
              <a:rPr lang="en-US" altLang="en-US" b="1">
                <a:solidFill>
                  <a:srgbClr val="333399"/>
                </a:solidFill>
              </a:rPr>
              <a:t> C.</a:t>
            </a:r>
          </a:p>
        </p:txBody>
      </p:sp>
      <p:sp>
        <p:nvSpPr>
          <p:cNvPr id="10547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038F9F-8F7A-45D5-9A90-1527ED0D39E8}" type="slidenum">
              <a:rPr lang="en-US" altLang="en-US" sz="1400"/>
              <a:pPr>
                <a:spcBef>
                  <a:spcPct val="0"/>
                </a:spcBef>
                <a:buFontTx/>
                <a:buNone/>
              </a:pPr>
              <a:t>7</a:t>
            </a:fld>
            <a:endParaRPr lang="en-US" altLang="en-US" sz="1400"/>
          </a:p>
        </p:txBody>
      </p:sp>
    </p:spTree>
    <p:extLst>
      <p:ext uri="{BB962C8B-B14F-4D97-AF65-F5344CB8AC3E}">
        <p14:creationId xmlns:p14="http://schemas.microsoft.com/office/powerpoint/2010/main" val="2439761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95151"/>
            <a:ext cx="6096000" cy="7848302"/>
          </a:xfrm>
          <a:prstGeom prst="rect">
            <a:avLst/>
          </a:prstGeom>
        </p:spPr>
        <p:txBody>
          <a:bodyPr>
            <a:spAutoFit/>
          </a:bodyPr>
          <a:lstStyle/>
          <a:p>
            <a:r>
              <a:rPr lang="en-US" dirty="0" smtClean="0"/>
              <a:t>is strongly absorbed by clouds, microwave radiation</a:t>
            </a:r>
          </a:p>
          <a:p>
            <a:r>
              <a:rPr lang="en-US" dirty="0" smtClean="0"/>
              <a:t>passes through clouds with droplets ranging up to</a:t>
            </a:r>
          </a:p>
          <a:p>
            <a:r>
              <a:rPr lang="en-US" dirty="0" smtClean="0"/>
              <a:t>hundreds of micrometers in radius with little or no</a:t>
            </a:r>
          </a:p>
          <a:p>
            <a:r>
              <a:rPr lang="en-US" dirty="0" smtClean="0"/>
              <a:t>scattering. Radiation backscattered from the pulsed</a:t>
            </a:r>
          </a:p>
          <a:p>
            <a:r>
              <a:rPr lang="en-US" dirty="0" smtClean="0"/>
              <a:t>radar signal by the larger drops reveals the regions of</a:t>
            </a:r>
          </a:p>
          <a:p>
            <a:r>
              <a:rPr lang="en-US" dirty="0" smtClean="0"/>
              <a:t>heavy precipitation.</a:t>
            </a:r>
          </a:p>
          <a:p>
            <a:r>
              <a:rPr lang="en-US" dirty="0" smtClean="0"/>
              <a:t>Scattering of parallel beam solar radiation and</a:t>
            </a:r>
          </a:p>
          <a:p>
            <a:r>
              <a:rPr lang="en-US" dirty="0" smtClean="0"/>
              <a:t>moonlight gives rise to a number of distinctive optical</a:t>
            </a:r>
          </a:p>
          <a:p>
            <a:r>
              <a:rPr lang="en-US" dirty="0" smtClean="0"/>
              <a:t>effects, that include</a:t>
            </a:r>
          </a:p>
          <a:p>
            <a:r>
              <a:rPr lang="en-US" dirty="0" smtClean="0"/>
              <a:t>• rainbows (Figs. 4.15 and 4.16) formed by the</a:t>
            </a:r>
          </a:p>
          <a:p>
            <a:r>
              <a:rPr lang="en-US" dirty="0" smtClean="0"/>
              <a:t>refraction and internal reflection of sunlight in</a:t>
            </a:r>
          </a:p>
          <a:p>
            <a:r>
              <a:rPr lang="en-US" dirty="0" smtClean="0"/>
              <a:t>water drops (usually raindrops). The bow</a:t>
            </a:r>
          </a:p>
          <a:p>
            <a:r>
              <a:rPr lang="en-US" dirty="0" smtClean="0"/>
              <a:t>appears as a circle, rarely complete, centered on</a:t>
            </a:r>
          </a:p>
          <a:p>
            <a:r>
              <a:rPr lang="en-US" dirty="0" smtClean="0"/>
              <a:t>the </a:t>
            </a:r>
            <a:r>
              <a:rPr lang="en-US" dirty="0" err="1" smtClean="0"/>
              <a:t>antisolar</a:t>
            </a:r>
            <a:r>
              <a:rPr lang="en-US" dirty="0" smtClean="0"/>
              <a:t> point, which lies on the line from</a:t>
            </a:r>
          </a:p>
          <a:p>
            <a:r>
              <a:rPr lang="en-US" dirty="0" smtClean="0"/>
              <a:t>the sun passing through the eye of the observer.</a:t>
            </a:r>
          </a:p>
          <a:p>
            <a:r>
              <a:rPr lang="en-US" dirty="0" smtClean="0"/>
              <a:t>The colors of the rainbow from its outer to its</a:t>
            </a:r>
          </a:p>
          <a:p>
            <a:r>
              <a:rPr lang="en-US" dirty="0" smtClean="0"/>
              <a:t>inner circumference are red, orange, yellow,</a:t>
            </a:r>
          </a:p>
          <a:p>
            <a:r>
              <a:rPr lang="en-US" dirty="0" smtClean="0"/>
              <a:t>green, blue, indigo, and violet. Rainbows are</a:t>
            </a:r>
          </a:p>
          <a:p>
            <a:r>
              <a:rPr lang="en-US" dirty="0" smtClean="0"/>
              <a:t>usually seen in falling rain with drop diameters</a:t>
            </a:r>
          </a:p>
          <a:p>
            <a:r>
              <a:rPr lang="en-US" dirty="0" smtClean="0"/>
              <a:t>of a few millimeters. Because the drops are much</a:t>
            </a:r>
          </a:p>
          <a:p>
            <a:r>
              <a:rPr lang="en-US" dirty="0" smtClean="0"/>
              <a:t>larger than the wavelength of the light, the</a:t>
            </a:r>
          </a:p>
          <a:p>
            <a:r>
              <a:rPr lang="en-US" dirty="0" smtClean="0"/>
              <a:t>classical theory of geometric optics provides a</a:t>
            </a:r>
          </a:p>
          <a:p>
            <a:r>
              <a:rPr lang="en-US" dirty="0" smtClean="0"/>
              <a:t>reasonable description for the primary bow.</a:t>
            </a:r>
          </a:p>
          <a:p>
            <a:r>
              <a:rPr lang="en-US" dirty="0" smtClean="0"/>
              <a:t>• bright haloes produced by the refraction of light</a:t>
            </a:r>
          </a:p>
          <a:p>
            <a:r>
              <a:rPr lang="en-US" dirty="0" smtClean="0"/>
              <a:t>by hexagonal, </a:t>
            </a:r>
            <a:r>
              <a:rPr lang="en-US" dirty="0" err="1" smtClean="0"/>
              <a:t>prismshaped</a:t>
            </a:r>
            <a:r>
              <a:rPr lang="en-US" dirty="0" smtClean="0"/>
              <a:t> ice crystals in high,</a:t>
            </a:r>
          </a:p>
          <a:p>
            <a:r>
              <a:rPr lang="en-US" dirty="0" smtClean="0"/>
              <a:t>thin cirrostratus cloud decks, the most common</a:t>
            </a:r>
          </a:p>
          <a:p>
            <a:r>
              <a:rPr lang="en-US" dirty="0" smtClean="0"/>
              <a:t>of which are at angles of 22° and 46°, as shown in</a:t>
            </a:r>
          </a:p>
          <a:p>
            <a:r>
              <a:rPr lang="en-US" dirty="0" smtClean="0"/>
              <a:t>Fig. 4.17 and the schematic Fig. 4.18.1</a:t>
            </a:r>
            <a:endParaRPr lang="en-US" dirty="0"/>
          </a:p>
        </p:txBody>
      </p:sp>
    </p:spTree>
    <p:extLst>
      <p:ext uri="{BB962C8B-B14F-4D97-AF65-F5344CB8AC3E}">
        <p14:creationId xmlns:p14="http://schemas.microsoft.com/office/powerpoint/2010/main" val="506719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820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8250" y="2368273"/>
            <a:ext cx="3755500" cy="3266042"/>
          </a:xfrm>
          <a:prstGeom prst="rect">
            <a:avLst/>
          </a:prstGeom>
          <a:noFill/>
          <a:ln>
            <a:noFill/>
          </a:ln>
        </p:spPr>
      </p:pic>
    </p:spTree>
    <p:extLst>
      <p:ext uri="{BB962C8B-B14F-4D97-AF65-F5344CB8AC3E}">
        <p14:creationId xmlns:p14="http://schemas.microsoft.com/office/powerpoint/2010/main" val="25361962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0920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74345"/>
            <a:ext cx="6096000" cy="5909310"/>
          </a:xfrm>
          <a:prstGeom prst="rect">
            <a:avLst/>
          </a:prstGeom>
        </p:spPr>
        <p:txBody>
          <a:bodyPr>
            <a:spAutoFit/>
          </a:bodyPr>
          <a:lstStyle/>
          <a:p>
            <a:r>
              <a:rPr lang="en-US" dirty="0"/>
              <a:t>Scattering Regimes </a:t>
            </a:r>
          </a:p>
          <a:p>
            <a:r>
              <a:rPr lang="en-US" dirty="0"/>
              <a:t>The scattering of the incident electromagnetic wave by a gas-phase molecule or by a particle mainly depends on the comparison between the wavelength (A) and the characteristic size (d). We recall that d '.c:'. 0.1 nm for a gas-phase molecule, d E [</a:t>
            </a:r>
            <a:r>
              <a:rPr lang="en-US" dirty="0" err="1"/>
              <a:t>lOnm</a:t>
            </a:r>
            <a:r>
              <a:rPr lang="en-US" dirty="0"/>
              <a:t>, 10 µm] for an aerosol and d E [10, </a:t>
            </a:r>
            <a:r>
              <a:rPr lang="en-US" dirty="0" err="1"/>
              <a:t>lOO</a:t>
            </a:r>
            <a:r>
              <a:rPr lang="en-US" dirty="0"/>
              <a:t>]µm for a liquid water drop (Chap. !). The wide range covered by the body size will induce different behaviors. </a:t>
            </a:r>
          </a:p>
          <a:p>
            <a:r>
              <a:rPr lang="en-US" dirty="0"/>
              <a:t>Three scattering regimes are usually distinguished: the Rayleigh scattering (typi­cally for gases), the scattering represented by the optical geometry's laws (typically for liquid water drops) and the so-called Mie scattering (for aerosols). </a:t>
            </a:r>
          </a:p>
          <a:p>
            <a:r>
              <a:rPr lang="en-US" dirty="0"/>
              <a:t>Rayleigh Scattering If d « &gt;,, (the case for gases), the electromagnetic field can be assumed to be homogeneous at the level of the scattering body. This defines the so-called Rayleigh scattering (also referred to as molecular scattering). </a:t>
            </a:r>
          </a:p>
          <a:p>
            <a:r>
              <a:rPr lang="en-US" dirty="0"/>
              <a:t>The scattered intensity in a direction with an angle O to the incident direction, at the distance r from the </a:t>
            </a:r>
            <a:r>
              <a:rPr lang="en-US" dirty="0" err="1"/>
              <a:t>scatteting</a:t>
            </a:r>
            <a:r>
              <a:rPr lang="en-US" dirty="0"/>
              <a:t> body (see Fig. 2.7), for a media of mass con­centration C, composed of spheres of diameter d and of density p, is then given by ((89]) </a:t>
            </a:r>
          </a:p>
        </p:txBody>
      </p:sp>
    </p:spTree>
    <p:extLst>
      <p:ext uri="{BB962C8B-B14F-4D97-AF65-F5344CB8AC3E}">
        <p14:creationId xmlns:p14="http://schemas.microsoft.com/office/powerpoint/2010/main" val="1228060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1152" y="1858297"/>
            <a:ext cx="14054773" cy="1887325"/>
          </a:xfrm>
          <a:prstGeom prst="rect">
            <a:avLst/>
          </a:prstGeom>
        </p:spPr>
      </p:pic>
    </p:spTree>
    <p:extLst>
      <p:ext uri="{BB962C8B-B14F-4D97-AF65-F5344CB8AC3E}">
        <p14:creationId xmlns:p14="http://schemas.microsoft.com/office/powerpoint/2010/main" val="12473571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582341"/>
            <a:ext cx="6096000" cy="3693319"/>
          </a:xfrm>
          <a:prstGeom prst="rect">
            <a:avLst/>
          </a:prstGeom>
        </p:spPr>
        <p:txBody>
          <a:bodyPr>
            <a:spAutoFit/>
          </a:bodyPr>
          <a:lstStyle/>
          <a:p>
            <a:r>
              <a:rPr lang="en-US" dirty="0"/>
              <a:t>he incident intensity is Io. m is the complex refractive index, specific to the scat­tered body: it is defined as the ratio of the speed of light in the vacuum to that in the body, and depends on the chemical composition for aerosols (e.g. m = 1.34 for water at A = 450 nm, Table 2.3). </a:t>
            </a:r>
          </a:p>
          <a:p>
            <a:r>
              <a:rPr lang="en-US" dirty="0"/>
              <a:t>This formula is inversely proportional to A 4: scattering is therefore much stronger for the shortwave radiations (Remark 2.1.2 devoted to the sky color). As a result, the </a:t>
            </a:r>
            <a:r>
              <a:rPr lang="en-US" dirty="0" err="1"/>
              <a:t>tetTestrial</a:t>
            </a:r>
            <a:r>
              <a:rPr lang="en-US" dirty="0"/>
              <a:t> longwave radiations are weakly scattered. </a:t>
            </a:r>
          </a:p>
          <a:p>
            <a:r>
              <a:rPr lang="en-US" dirty="0"/>
              <a:t>Note that the Rayleigh scattering is an increasing function of the size (d) and is a decreasing function of the distance (r). Moreover, Rayleigh scattering is symmetric between the backward and forward directions: 1(0, r) = I(n -0, r). </a:t>
            </a:r>
          </a:p>
        </p:txBody>
      </p:sp>
      <p:pic>
        <p:nvPicPr>
          <p:cNvPr id="5" name="Picture 4"/>
          <p:cNvPicPr>
            <a:picLocks noChangeAspect="1"/>
          </p:cNvPicPr>
          <p:nvPr/>
        </p:nvPicPr>
        <p:blipFill>
          <a:blip r:embed="rId2"/>
          <a:stretch>
            <a:fillRect/>
          </a:stretch>
        </p:blipFill>
        <p:spPr>
          <a:xfrm>
            <a:off x="5887873" y="5664161"/>
            <a:ext cx="1596123" cy="308156"/>
          </a:xfrm>
          <a:prstGeom prst="rect">
            <a:avLst/>
          </a:prstGeom>
        </p:spPr>
      </p:pic>
    </p:spTree>
    <p:extLst>
      <p:ext uri="{BB962C8B-B14F-4D97-AF65-F5344CB8AC3E}">
        <p14:creationId xmlns:p14="http://schemas.microsoft.com/office/powerpoint/2010/main" val="3428641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2389" y="1725561"/>
            <a:ext cx="8750983" cy="3520073"/>
          </a:xfrm>
          <a:prstGeom prst="rect">
            <a:avLst/>
          </a:prstGeom>
        </p:spPr>
      </p:pic>
    </p:spTree>
    <p:extLst>
      <p:ext uri="{BB962C8B-B14F-4D97-AF65-F5344CB8AC3E}">
        <p14:creationId xmlns:p14="http://schemas.microsoft.com/office/powerpoint/2010/main" val="3084139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720840"/>
            <a:ext cx="6096000" cy="4247317"/>
          </a:xfrm>
          <a:prstGeom prst="rect">
            <a:avLst/>
          </a:prstGeom>
        </p:spPr>
        <p:txBody>
          <a:bodyPr>
            <a:spAutoFit/>
          </a:bodyPr>
          <a:lstStyle/>
          <a:p>
            <a:r>
              <a:rPr lang="en-US" dirty="0"/>
              <a:t>Optical Geometry If d » &gt;.. (this is the case of liquid water drops with respect to the solar radiation), the laws of optical geometry can be applied, leading to the un­derstanding of many physical phenomena (e.g. rainbow formation). The scattering weakly depends on the wavelength. </a:t>
            </a:r>
            <a:endParaRPr lang="en-US" dirty="0" smtClean="0"/>
          </a:p>
          <a:p>
            <a:endParaRPr lang="en-US" dirty="0"/>
          </a:p>
          <a:p>
            <a:endParaRPr lang="en-US" dirty="0" smtClean="0"/>
          </a:p>
          <a:p>
            <a:endParaRPr lang="en-US" dirty="0"/>
          </a:p>
          <a:p>
            <a:r>
              <a:rPr lang="en-US" dirty="0"/>
              <a:t>Mie Scattering If d '.:::'.),, (the case for most of atmospheric aerosols), the simpli­fications used above are no longer valid. A detailed calculation of the interaction between the electromagnetic field and the scattering body is required: this is given by the Mie the01)•. </a:t>
            </a:r>
          </a:p>
          <a:p>
            <a:r>
              <a:rPr lang="en-US" dirty="0"/>
              <a:t>The intensity of the scattered radiation in the direction with an angle e to the incident direction, at a distance r, is ((89]) </a:t>
            </a:r>
          </a:p>
        </p:txBody>
      </p:sp>
      <p:pic>
        <p:nvPicPr>
          <p:cNvPr id="5" name="Picture 4"/>
          <p:cNvPicPr>
            <a:picLocks noChangeAspect="1"/>
          </p:cNvPicPr>
          <p:nvPr/>
        </p:nvPicPr>
        <p:blipFill>
          <a:blip r:embed="rId2"/>
          <a:stretch>
            <a:fillRect/>
          </a:stretch>
        </p:blipFill>
        <p:spPr>
          <a:xfrm>
            <a:off x="4393186" y="5968157"/>
            <a:ext cx="4202039" cy="689297"/>
          </a:xfrm>
          <a:prstGeom prst="rect">
            <a:avLst/>
          </a:prstGeom>
        </p:spPr>
      </p:pic>
    </p:spTree>
    <p:extLst>
      <p:ext uri="{BB962C8B-B14F-4D97-AF65-F5344CB8AC3E}">
        <p14:creationId xmlns:p14="http://schemas.microsoft.com/office/powerpoint/2010/main" val="1319785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74345"/>
            <a:ext cx="6096000" cy="5909310"/>
          </a:xfrm>
          <a:prstGeom prst="rect">
            <a:avLst/>
          </a:prstGeom>
        </p:spPr>
        <p:txBody>
          <a:bodyPr>
            <a:spAutoFit/>
          </a:bodyPr>
          <a:lstStyle/>
          <a:p>
            <a:r>
              <a:rPr lang="en-US" dirty="0"/>
              <a:t>where </a:t>
            </a:r>
            <a:r>
              <a:rPr lang="en-US" dirty="0" err="1"/>
              <a:t>i</a:t>
            </a:r>
            <a:r>
              <a:rPr lang="en-US" dirty="0"/>
              <a:t> I and i2 are the intensity Mie parameters, given as complicated functions of d/&gt;.., e and m. The parameters it and i2 are characterized by a set of maxima as a function of the angle e. Note that the forward fraction of the scattering intensity is dominant (Fig. 2.8). </a:t>
            </a:r>
          </a:p>
          <a:p>
            <a:r>
              <a:rPr lang="en-US" dirty="0"/>
              <a:t>Remark 2.1.2 (Sky Color) In a simplified approach, the intensity scattered by aerosols can be parameterized as a function proportional to ),, -t .3. As a result, the scattering does not filter specific wavelengths, which explains why polluted skies (with high concentrations of particulate matter) are gray (Sect. 2.2.5). </a:t>
            </a:r>
          </a:p>
          <a:p>
            <a:r>
              <a:rPr lang="en-US" dirty="0"/>
              <a:t>On the opposite, for a "clean" sky (sometimes </a:t>
            </a:r>
            <a:r>
              <a:rPr lang="en-US" dirty="0" err="1"/>
              <a:t>refen-ed</a:t>
            </a:r>
            <a:r>
              <a:rPr lang="en-US" dirty="0"/>
              <a:t> to as "Rayleigh sky"), Rayleigh scattering can be applied. The scattering bodies are gas-phase molecules, </a:t>
            </a:r>
          </a:p>
          <a:p>
            <a:r>
              <a:rPr lang="en-US" dirty="0"/>
              <a:t>such as N2 and 02, whose characteristic size is about one angstrom (0.1 nm). The solar radiation is mainly in the visible region (the X-rays and the ultraviolet </a:t>
            </a:r>
            <a:r>
              <a:rPr lang="en-US" dirty="0" err="1"/>
              <a:t>radia</a:t>
            </a:r>
            <a:r>
              <a:rPr lang="en-US" dirty="0"/>
              <a:t>­</a:t>
            </a:r>
          </a:p>
          <a:p>
            <a:r>
              <a:rPr lang="en-US" dirty="0" err="1"/>
              <a:t>tion</a:t>
            </a:r>
            <a:r>
              <a:rPr lang="en-US" dirty="0"/>
              <a:t> have been filtered in the ionosphere and in the stratosphere, respectively). The </a:t>
            </a:r>
          </a:p>
          <a:p>
            <a:r>
              <a:rPr lang="en-US" dirty="0"/>
              <a:t>dependence in ),, -4 peaks the scattered intensity in the smallest wavelengths (those</a:t>
            </a:r>
          </a:p>
          <a:p>
            <a:r>
              <a:rPr lang="en-US" dirty="0"/>
              <a:t>corresponding to the blue color). </a:t>
            </a:r>
          </a:p>
        </p:txBody>
      </p:sp>
    </p:spTree>
    <p:extLst>
      <p:ext uri="{BB962C8B-B14F-4D97-AF65-F5344CB8AC3E}">
        <p14:creationId xmlns:p14="http://schemas.microsoft.com/office/powerpoint/2010/main" val="281429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701039"/>
          </a:xfrm>
        </p:spPr>
        <p:txBody>
          <a:bodyPr/>
          <a:lstStyle/>
          <a:p>
            <a:r>
              <a:rPr lang="en-US" dirty="0" smtClean="0">
                <a:solidFill>
                  <a:srgbClr val="C00000"/>
                </a:solidFill>
              </a:rPr>
              <a:t>Important to note:</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0" y="1"/>
                <a:ext cx="12192000" cy="3931956"/>
              </a:xfrm>
              <a:prstGeom prst="rect">
                <a:avLst/>
              </a:prstGeom>
              <a:noFill/>
            </p:spPr>
            <p:txBody>
              <a:bodyPr wrap="square" rtlCol="0">
                <a:spAutoFit/>
              </a:bodyPr>
              <a:lstStyle/>
              <a:p>
                <a:endParaRPr lang="en-US" sz="4000" dirty="0" smtClean="0">
                  <a:solidFill>
                    <a:srgbClr val="002060"/>
                  </a:solidFill>
                </a:endParaRPr>
              </a:p>
              <a:p>
                <a:r>
                  <a:rPr lang="en-US" sz="4000" dirty="0" smtClean="0">
                    <a:solidFill>
                      <a:srgbClr val="002060"/>
                    </a:solidFill>
                  </a:rPr>
                  <a:t>The solar radiation is intercepted over an area of </a:t>
                </a:r>
                <a:endParaRPr lang="en-US" sz="4000" i="1" dirty="0" smtClean="0">
                  <a:solidFill>
                    <a:srgbClr val="002060"/>
                  </a:solidFill>
                  <a:latin typeface="Cambria Math" panose="02040503050406030204" pitchFamily="18" charset="0"/>
                </a:endParaRPr>
              </a:p>
              <a:p>
                <a14:m>
                  <m:oMath xmlns:m="http://schemas.openxmlformats.org/officeDocument/2006/math">
                    <m:r>
                      <m:rPr>
                        <m:sty m:val="p"/>
                      </m:rPr>
                      <a:rPr lang="el-GR" sz="4000" i="1" dirty="0" smtClean="0">
                        <a:solidFill>
                          <a:srgbClr val="002060"/>
                        </a:solidFill>
                        <a:latin typeface="Cambria Math" panose="02040503050406030204" pitchFamily="18" charset="0"/>
                      </a:rPr>
                      <m:t>π</m:t>
                    </m:r>
                  </m:oMath>
                </a14:m>
                <a:r>
                  <a:rPr lang="en-US" sz="4000" dirty="0" smtClean="0">
                    <a:solidFill>
                      <a:srgbClr val="002060"/>
                    </a:solidFill>
                  </a:rPr>
                  <a:t>R</a:t>
                </a:r>
                <a:r>
                  <a:rPr lang="en-US" sz="4000" baseline="30000" dirty="0" smtClean="0">
                    <a:solidFill>
                      <a:srgbClr val="002060"/>
                    </a:solidFill>
                  </a:rPr>
                  <a:t>2</a:t>
                </a:r>
                <a:r>
                  <a:rPr lang="en-US" sz="4000" baseline="-25000" dirty="0" smtClean="0">
                    <a:solidFill>
                      <a:srgbClr val="002060"/>
                    </a:solidFill>
                  </a:rPr>
                  <a:t>E</a:t>
                </a:r>
                <a:r>
                  <a:rPr lang="en-US" sz="4000" dirty="0" smtClean="0">
                    <a:solidFill>
                      <a:srgbClr val="002060"/>
                    </a:solidFill>
                  </a:rPr>
                  <a:t> but the outgoing </a:t>
                </a:r>
              </a:p>
              <a:p>
                <a:r>
                  <a:rPr lang="en-US" sz="4000" dirty="0" smtClean="0">
                    <a:solidFill>
                      <a:srgbClr val="002060"/>
                    </a:solidFill>
                  </a:rPr>
                  <a:t>terrestrial (longwave) </a:t>
                </a:r>
              </a:p>
              <a:p>
                <a:r>
                  <a:rPr lang="en-US" sz="4000" dirty="0" smtClean="0">
                    <a:solidFill>
                      <a:srgbClr val="002060"/>
                    </a:solidFill>
                  </a:rPr>
                  <a:t>is emitted from the </a:t>
                </a:r>
              </a:p>
              <a:p>
                <a:r>
                  <a:rPr lang="en-US" sz="4000" dirty="0" smtClean="0">
                    <a:solidFill>
                      <a:srgbClr val="002060"/>
                    </a:solidFill>
                  </a:rPr>
                  <a:t>entire Earth from   4</a:t>
                </a:r>
                <a14:m>
                  <m:oMath xmlns:m="http://schemas.openxmlformats.org/officeDocument/2006/math">
                    <m:r>
                      <m:rPr>
                        <m:sty m:val="p"/>
                      </m:rPr>
                      <a:rPr lang="el-GR" sz="4000" i="1" dirty="0">
                        <a:solidFill>
                          <a:srgbClr val="002060"/>
                        </a:solidFill>
                        <a:latin typeface="Cambria Math" panose="02040503050406030204" pitchFamily="18" charset="0"/>
                      </a:rPr>
                      <m:t>π</m:t>
                    </m:r>
                  </m:oMath>
                </a14:m>
                <a:r>
                  <a:rPr lang="en-US" sz="4000" dirty="0">
                    <a:solidFill>
                      <a:srgbClr val="002060"/>
                    </a:solidFill>
                  </a:rPr>
                  <a:t>R</a:t>
                </a:r>
                <a:r>
                  <a:rPr lang="en-US" sz="4000" baseline="30000" dirty="0">
                    <a:solidFill>
                      <a:srgbClr val="002060"/>
                    </a:solidFill>
                  </a:rPr>
                  <a:t>2</a:t>
                </a:r>
                <a:r>
                  <a:rPr lang="en-US" sz="4000" baseline="-25000" dirty="0">
                    <a:solidFill>
                      <a:srgbClr val="002060"/>
                    </a:solidFill>
                  </a:rPr>
                  <a:t>E</a:t>
                </a:r>
                <a:r>
                  <a:rPr lang="en-US" sz="4000" dirty="0">
                    <a:solidFill>
                      <a:srgbClr val="002060"/>
                    </a:solidFill>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0" y="1"/>
                <a:ext cx="12192000" cy="3931956"/>
              </a:xfrm>
              <a:prstGeom prst="rect">
                <a:avLst/>
              </a:prstGeom>
              <a:blipFill rotWithShape="0">
                <a:blip r:embed="rId2"/>
                <a:stretch>
                  <a:fillRect l="-1750" b="-2016"/>
                </a:stretch>
              </a:blipFill>
            </p:spPr>
            <p:txBody>
              <a:bodyPr/>
              <a:lstStyle/>
              <a:p>
                <a:r>
                  <a:rPr lang="en-US">
                    <a:noFill/>
                  </a:rPr>
                  <a:t> </a:t>
                </a:r>
              </a:p>
            </p:txBody>
          </p:sp>
        </mc:Fallback>
      </mc:AlternateContent>
      <p:pic>
        <p:nvPicPr>
          <p:cNvPr id="9" name="Content Placeholder 3"/>
          <p:cNvPicPr>
            <a:picLocks/>
          </p:cNvPicPr>
          <p:nvPr/>
        </p:nvPicPr>
        <p:blipFill rotWithShape="1">
          <a:blip r:embed="rId3">
            <a:extLst>
              <a:ext uri="{28A0092B-C50C-407E-A947-70E740481C1C}">
                <a14:useLocalDpi xmlns:a14="http://schemas.microsoft.com/office/drawing/2010/main" val="0"/>
              </a:ext>
            </a:extLst>
          </a:blip>
          <a:srcRect l="19458" t="2022" r="21422" b="42296"/>
          <a:stretch/>
        </p:blipFill>
        <p:spPr bwMode="auto">
          <a:xfrm>
            <a:off x="4648200" y="3931957"/>
            <a:ext cx="6705600" cy="2760607"/>
          </a:xfrm>
          <a:prstGeom prst="rect">
            <a:avLst/>
          </a:prstGeom>
          <a:noFill/>
          <a:ln>
            <a:noFill/>
          </a:ln>
        </p:spPr>
      </p:pic>
    </p:spTree>
    <p:extLst>
      <p:ext uri="{BB962C8B-B14F-4D97-AF65-F5344CB8AC3E}">
        <p14:creationId xmlns:p14="http://schemas.microsoft.com/office/powerpoint/2010/main" val="8036275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753" y="408257"/>
            <a:ext cx="6384493" cy="6041485"/>
          </a:xfrm>
          <a:prstGeom prst="rect">
            <a:avLst/>
          </a:prstGeom>
        </p:spPr>
      </p:pic>
    </p:spTree>
    <p:extLst>
      <p:ext uri="{BB962C8B-B14F-4D97-AF65-F5344CB8AC3E}">
        <p14:creationId xmlns:p14="http://schemas.microsoft.com/office/powerpoint/2010/main" val="882114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828836"/>
            <a:ext cx="6096000" cy="1200329"/>
          </a:xfrm>
          <a:prstGeom prst="rect">
            <a:avLst/>
          </a:prstGeom>
        </p:spPr>
        <p:txBody>
          <a:bodyPr>
            <a:spAutoFit/>
          </a:bodyPr>
          <a:lstStyle/>
          <a:p>
            <a:r>
              <a:rPr lang="en-US" dirty="0" err="1"/>
              <a:t>ig</a:t>
            </a:r>
            <a:r>
              <a:rPr lang="en-US" dirty="0"/>
              <a:t>. 2.8 Scattering of an incident radiation of wavelength!. by an aerosol (gray sphere) of diam­eter d. The size of the vectors originating from the aerosol is proportional to the scattered intensity in the vector direction </a:t>
            </a:r>
          </a:p>
        </p:txBody>
      </p:sp>
    </p:spTree>
    <p:extLst>
      <p:ext uri="{BB962C8B-B14F-4D97-AF65-F5344CB8AC3E}">
        <p14:creationId xmlns:p14="http://schemas.microsoft.com/office/powerpoint/2010/main" val="1449539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828836"/>
            <a:ext cx="6096000" cy="1200329"/>
          </a:xfrm>
          <a:prstGeom prst="rect">
            <a:avLst/>
          </a:prstGeom>
        </p:spPr>
        <p:txBody>
          <a:bodyPr>
            <a:spAutoFit/>
          </a:bodyPr>
          <a:lstStyle/>
          <a:p>
            <a:r>
              <a:rPr lang="en-US" dirty="0"/>
              <a:t>.1.S.2 Modeling of Scattering </a:t>
            </a:r>
          </a:p>
          <a:p>
            <a:r>
              <a:rPr lang="en-US" dirty="0"/>
              <a:t>Modeling the scattering requires us to describe the intensity as a function of not only </a:t>
            </a:r>
          </a:p>
          <a:p>
            <a:r>
              <a:rPr lang="en-US" dirty="0"/>
              <a:t>the medium thickness (s) but also of the solid angle Q = (0, ¢). </a:t>
            </a:r>
          </a:p>
        </p:txBody>
      </p:sp>
      <p:pic>
        <p:nvPicPr>
          <p:cNvPr id="5" name="Picture 4"/>
          <p:cNvPicPr>
            <a:picLocks noChangeAspect="1"/>
          </p:cNvPicPr>
          <p:nvPr/>
        </p:nvPicPr>
        <p:blipFill>
          <a:blip r:embed="rId2"/>
          <a:stretch>
            <a:fillRect/>
          </a:stretch>
        </p:blipFill>
        <p:spPr>
          <a:xfrm>
            <a:off x="5744261" y="4364074"/>
            <a:ext cx="3071333" cy="797861"/>
          </a:xfrm>
          <a:prstGeom prst="rect">
            <a:avLst/>
          </a:prstGeom>
        </p:spPr>
      </p:pic>
    </p:spTree>
    <p:extLst>
      <p:ext uri="{BB962C8B-B14F-4D97-AF65-F5344CB8AC3E}">
        <p14:creationId xmlns:p14="http://schemas.microsoft.com/office/powerpoint/2010/main" val="334901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3401" y="869843"/>
            <a:ext cx="3758850" cy="369332"/>
          </a:xfrm>
          <a:prstGeom prst="rect">
            <a:avLst/>
          </a:prstGeom>
        </p:spPr>
        <p:txBody>
          <a:bodyPr wrap="none">
            <a:spAutoFit/>
          </a:bodyPr>
          <a:lstStyle/>
          <a:p>
            <a:r>
              <a:rPr lang="en-US" dirty="0"/>
              <a:t>he evolution of the intensity is given b</a:t>
            </a:r>
          </a:p>
        </p:txBody>
      </p:sp>
      <p:sp>
        <p:nvSpPr>
          <p:cNvPr id="5" name="Rectangle 4"/>
          <p:cNvSpPr/>
          <p:nvPr/>
        </p:nvSpPr>
        <p:spPr>
          <a:xfrm>
            <a:off x="1941870" y="3950968"/>
            <a:ext cx="6096000" cy="923330"/>
          </a:xfrm>
          <a:prstGeom prst="rect">
            <a:avLst/>
          </a:prstGeom>
        </p:spPr>
        <p:txBody>
          <a:bodyPr>
            <a:spAutoFit/>
          </a:bodyPr>
          <a:lstStyle/>
          <a:p>
            <a:r>
              <a:rPr lang="en-US" dirty="0"/>
              <a:t>The first term, similar to the Beer-Lambert law, corresponds to an extinction of the1 </a:t>
            </a:r>
            <a:r>
              <a:rPr lang="en-US" dirty="0" err="1"/>
              <a:t>ncident</a:t>
            </a:r>
            <a:r>
              <a:rPr lang="en-US" dirty="0"/>
              <a:t> radiation. The scattering coefficient d, (s) (for instance expressed in cm- ) </a:t>
            </a:r>
          </a:p>
        </p:txBody>
      </p:sp>
      <p:pic>
        <p:nvPicPr>
          <p:cNvPr id="6" name="Picture 5"/>
          <p:cNvPicPr>
            <a:picLocks noChangeAspect="1"/>
          </p:cNvPicPr>
          <p:nvPr/>
        </p:nvPicPr>
        <p:blipFill>
          <a:blip r:embed="rId2"/>
          <a:stretch>
            <a:fillRect/>
          </a:stretch>
        </p:blipFill>
        <p:spPr>
          <a:xfrm>
            <a:off x="725862" y="2363412"/>
            <a:ext cx="10339208" cy="1482479"/>
          </a:xfrm>
          <a:prstGeom prst="rect">
            <a:avLst/>
          </a:prstGeom>
        </p:spPr>
      </p:pic>
      <p:pic>
        <p:nvPicPr>
          <p:cNvPr id="7" name="Picture 6"/>
          <p:cNvPicPr>
            <a:picLocks noChangeAspect="1"/>
          </p:cNvPicPr>
          <p:nvPr/>
        </p:nvPicPr>
        <p:blipFill>
          <a:blip r:embed="rId3"/>
          <a:stretch>
            <a:fillRect/>
          </a:stretch>
        </p:blipFill>
        <p:spPr>
          <a:xfrm>
            <a:off x="3942515" y="5720614"/>
            <a:ext cx="3127099" cy="608203"/>
          </a:xfrm>
          <a:prstGeom prst="rect">
            <a:avLst/>
          </a:prstGeom>
        </p:spPr>
      </p:pic>
    </p:spTree>
    <p:extLst>
      <p:ext uri="{BB962C8B-B14F-4D97-AF65-F5344CB8AC3E}">
        <p14:creationId xmlns:p14="http://schemas.microsoft.com/office/powerpoint/2010/main" val="17019113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34379" y="831857"/>
            <a:ext cx="618905" cy="356813"/>
          </a:xfrm>
          <a:prstGeom prst="rect">
            <a:avLst/>
          </a:prstGeom>
        </p:spPr>
      </p:pic>
      <p:pic>
        <p:nvPicPr>
          <p:cNvPr id="5" name="Picture 4"/>
          <p:cNvPicPr>
            <a:picLocks noChangeAspect="1"/>
          </p:cNvPicPr>
          <p:nvPr/>
        </p:nvPicPr>
        <p:blipFill>
          <a:blip r:embed="rId3"/>
          <a:stretch>
            <a:fillRect/>
          </a:stretch>
        </p:blipFill>
        <p:spPr>
          <a:xfrm>
            <a:off x="2903753" y="1985531"/>
            <a:ext cx="6384493" cy="2886938"/>
          </a:xfrm>
          <a:prstGeom prst="rect">
            <a:avLst/>
          </a:prstGeom>
        </p:spPr>
      </p:pic>
    </p:spTree>
    <p:extLst>
      <p:ext uri="{BB962C8B-B14F-4D97-AF65-F5344CB8AC3E}">
        <p14:creationId xmlns:p14="http://schemas.microsoft.com/office/powerpoint/2010/main" val="5672026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2012" y="2228850"/>
            <a:ext cx="2847975" cy="2400300"/>
          </a:xfrm>
          <a:prstGeom prst="rect">
            <a:avLst/>
          </a:prstGeom>
          <a:noFill/>
          <a:ln>
            <a:noFill/>
          </a:ln>
        </p:spPr>
      </p:pic>
    </p:spTree>
    <p:extLst>
      <p:ext uri="{BB962C8B-B14F-4D97-AF65-F5344CB8AC3E}">
        <p14:creationId xmlns:p14="http://schemas.microsoft.com/office/powerpoint/2010/main" val="2825302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33289"/>
          <a:stretch/>
        </p:blipFill>
        <p:spPr bwMode="auto">
          <a:xfrm>
            <a:off x="4729162" y="1198880"/>
            <a:ext cx="2733675" cy="4460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8739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0377" y="2517569"/>
            <a:ext cx="2731245" cy="1822862"/>
          </a:xfrm>
          <a:prstGeom prst="rect">
            <a:avLst/>
          </a:prstGeom>
        </p:spPr>
      </p:pic>
    </p:spTree>
    <p:extLst>
      <p:ext uri="{BB962C8B-B14F-4D97-AF65-F5344CB8AC3E}">
        <p14:creationId xmlns:p14="http://schemas.microsoft.com/office/powerpoint/2010/main" val="36610354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43841"/>
            <a:ext cx="6096000" cy="3970318"/>
          </a:xfrm>
          <a:prstGeom prst="rect">
            <a:avLst/>
          </a:prstGeom>
        </p:spPr>
        <p:txBody>
          <a:bodyPr>
            <a:spAutoFit/>
          </a:bodyPr>
          <a:lstStyle/>
          <a:p>
            <a:r>
              <a:rPr lang="en-US" dirty="0" smtClean="0"/>
              <a:t>Fig. 4.16 A solar ray is refracted and internally reflected</a:t>
            </a:r>
          </a:p>
          <a:p>
            <a:r>
              <a:rPr lang="en-US" dirty="0" smtClean="0"/>
              <a:t>( once) and refracted again by a raindrop to form the (primary)</a:t>
            </a:r>
          </a:p>
          <a:p>
            <a:r>
              <a:rPr lang="en-US" dirty="0" smtClean="0"/>
              <a:t>rainbow. The rainbow ray is the brightest and has the</a:t>
            </a:r>
          </a:p>
          <a:p>
            <a:r>
              <a:rPr lang="en-US" dirty="0" smtClean="0"/>
              <a:t>smallest angle of deviation of all the rays that encounter raindrop</a:t>
            </a:r>
          </a:p>
          <a:p>
            <a:r>
              <a:rPr lang="en-US" dirty="0" smtClean="0"/>
              <a:t>undergo these optical processes. Like a prism, refraction</a:t>
            </a:r>
          </a:p>
          <a:p>
            <a:r>
              <a:rPr lang="en-US" dirty="0" smtClean="0"/>
              <a:t>by the raindrop disperses visible light into its component</a:t>
            </a:r>
          </a:p>
          <a:p>
            <a:r>
              <a:rPr lang="en-US" dirty="0" smtClean="0"/>
              <a:t>colors forming the rainbow color band. The secondary</a:t>
            </a:r>
          </a:p>
          <a:p>
            <a:r>
              <a:rPr lang="en-US" dirty="0" smtClean="0"/>
              <a:t>rainbow is produced by double reflection within raindrops,</a:t>
            </a:r>
          </a:p>
          <a:p>
            <a:r>
              <a:rPr lang="en-US" dirty="0" smtClean="0"/>
              <a:t>which appears about 8 degrees above the primary rainbow,</a:t>
            </a:r>
          </a:p>
          <a:p>
            <a:r>
              <a:rPr lang="en-US" dirty="0" smtClean="0"/>
              <a:t>with the order of the colors reversed. The rainbow is a mosaic</a:t>
            </a:r>
          </a:p>
          <a:p>
            <a:r>
              <a:rPr lang="en-US" dirty="0" smtClean="0"/>
              <a:t>produced by passage of light through the circular cross</a:t>
            </a:r>
          </a:p>
          <a:p>
            <a:r>
              <a:rPr lang="en-US" dirty="0" smtClean="0"/>
              <a:t>section of myriad raindrops.</a:t>
            </a:r>
          </a:p>
          <a:p>
            <a:endParaRPr lang="en-US" dirty="0"/>
          </a:p>
        </p:txBody>
      </p:sp>
    </p:spTree>
    <p:extLst>
      <p:ext uri="{BB962C8B-B14F-4D97-AF65-F5344CB8AC3E}">
        <p14:creationId xmlns:p14="http://schemas.microsoft.com/office/powerpoint/2010/main" val="1578424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64809"/>
          <a:stretch/>
        </p:blipFill>
        <p:spPr bwMode="auto">
          <a:xfrm>
            <a:off x="4729162" y="2252662"/>
            <a:ext cx="2733675" cy="2352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96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rotWithShape="1">
          <a:blip r:embed="rId2">
            <a:extLst>
              <a:ext uri="{28A0092B-C50C-407E-A947-70E740481C1C}">
                <a14:useLocalDpi xmlns:a14="http://schemas.microsoft.com/office/drawing/2010/main" val="0"/>
              </a:ext>
            </a:extLst>
          </a:blip>
          <a:srcRect b="25419"/>
          <a:stretch/>
        </p:blipFill>
        <p:spPr bwMode="auto">
          <a:xfrm>
            <a:off x="146304" y="877824"/>
            <a:ext cx="11868912" cy="4096511"/>
          </a:xfrm>
          <a:prstGeom prst="rect">
            <a:avLst/>
          </a:prstGeom>
          <a:noFill/>
          <a:ln>
            <a:noFill/>
          </a:ln>
        </p:spPr>
      </p:pic>
      <p:pic>
        <p:nvPicPr>
          <p:cNvPr id="5" name="Content Placeholder 3"/>
          <p:cNvPicPr>
            <a:picLocks noChangeAspect="1"/>
          </p:cNvPicPr>
          <p:nvPr/>
        </p:nvPicPr>
        <p:blipFill rotWithShape="1">
          <a:blip r:embed="rId3"/>
          <a:srcRect l="20539" t="42445" r="28741" b="5173"/>
          <a:stretch/>
        </p:blipFill>
        <p:spPr>
          <a:xfrm>
            <a:off x="655915" y="5212080"/>
            <a:ext cx="11294954" cy="1353312"/>
          </a:xfrm>
          <a:prstGeom prst="rect">
            <a:avLst/>
          </a:prstGeom>
        </p:spPr>
      </p:pic>
    </p:spTree>
    <p:extLst>
      <p:ext uri="{BB962C8B-B14F-4D97-AF65-F5344CB8AC3E}">
        <p14:creationId xmlns:p14="http://schemas.microsoft.com/office/powerpoint/2010/main" val="3611929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967335"/>
            <a:ext cx="6096000" cy="923330"/>
          </a:xfrm>
          <a:prstGeom prst="rect">
            <a:avLst/>
          </a:prstGeom>
        </p:spPr>
        <p:txBody>
          <a:bodyPr>
            <a:spAutoFit/>
          </a:bodyPr>
          <a:lstStyle/>
          <a:p>
            <a:r>
              <a:rPr lang="en-US" dirty="0" smtClean="0"/>
              <a:t>Fig. 4.17 Haloes of 22° and 46° (faint) formed in a thin</a:t>
            </a:r>
          </a:p>
          <a:p>
            <a:r>
              <a:rPr lang="en-US" dirty="0" smtClean="0"/>
              <a:t>cloud consisting of ice crystals. (Photograph courtesy of</a:t>
            </a:r>
          </a:p>
          <a:p>
            <a:r>
              <a:rPr lang="en-US" dirty="0" smtClean="0"/>
              <a:t>Alistair Fraser.]</a:t>
            </a:r>
            <a:endParaRPr lang="en-US" dirty="0"/>
          </a:p>
        </p:txBody>
      </p:sp>
    </p:spTree>
    <p:extLst>
      <p:ext uri="{BB962C8B-B14F-4D97-AF65-F5344CB8AC3E}">
        <p14:creationId xmlns:p14="http://schemas.microsoft.com/office/powerpoint/2010/main" val="2337921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11072" y="1889626"/>
            <a:ext cx="5169856" cy="3078747"/>
          </a:xfrm>
          <a:prstGeom prst="rect">
            <a:avLst/>
          </a:prstGeom>
        </p:spPr>
      </p:pic>
      <p:sp>
        <p:nvSpPr>
          <p:cNvPr id="7" name="Rectangle 6"/>
          <p:cNvSpPr/>
          <p:nvPr/>
        </p:nvSpPr>
        <p:spPr>
          <a:xfrm>
            <a:off x="2194560" y="5849035"/>
            <a:ext cx="6096000" cy="646331"/>
          </a:xfrm>
          <a:prstGeom prst="rect">
            <a:avLst/>
          </a:prstGeom>
        </p:spPr>
        <p:txBody>
          <a:bodyPr>
            <a:spAutoFit/>
          </a:bodyPr>
          <a:lstStyle/>
          <a:p>
            <a:r>
              <a:rPr lang="en-US" dirty="0" smtClean="0"/>
              <a:t>Fig. 4.18 Refraction of light in hexagonal ice crystals to produce the 22 ° and 46° haloes.</a:t>
            </a:r>
            <a:endParaRPr lang="en-US" dirty="0"/>
          </a:p>
        </p:txBody>
      </p:sp>
    </p:spTree>
    <p:extLst>
      <p:ext uri="{BB962C8B-B14F-4D97-AF65-F5344CB8AC3E}">
        <p14:creationId xmlns:p14="http://schemas.microsoft.com/office/powerpoint/2010/main" val="14278621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3139321"/>
          </a:xfrm>
          <a:prstGeom prst="rect">
            <a:avLst/>
          </a:prstGeom>
        </p:spPr>
        <p:txBody>
          <a:bodyPr>
            <a:spAutoFit/>
          </a:bodyPr>
          <a:lstStyle/>
          <a:p>
            <a:r>
              <a:rPr lang="en-US" dirty="0" smtClean="0"/>
              <a:t>• coronas produced by the diffraction of light in</a:t>
            </a:r>
          </a:p>
          <a:p>
            <a:r>
              <a:rPr lang="en-US" dirty="0" smtClean="0"/>
              <a:t>water droplets in low or (sometimes) middle</a:t>
            </a:r>
          </a:p>
          <a:p>
            <a:r>
              <a:rPr lang="en-US" dirty="0" smtClean="0"/>
              <a:t>cloud decks. They consist of colored rings at</a:t>
            </a:r>
          </a:p>
          <a:p>
            <a:r>
              <a:rPr lang="en-US" dirty="0" smtClean="0"/>
              <a:t>an angular radius of less than 15° from the</a:t>
            </a:r>
          </a:p>
          <a:p>
            <a:r>
              <a:rPr lang="en-US" dirty="0" smtClean="0"/>
              <a:t>light sources, e.g., the sun or moon. If the</a:t>
            </a:r>
          </a:p>
          <a:p>
            <a:r>
              <a:rPr lang="en-US" dirty="0" smtClean="0"/>
              <a:t>cloud droplets are fairly uniform in size,</a:t>
            </a:r>
          </a:p>
          <a:p>
            <a:r>
              <a:rPr lang="en-US" dirty="0" smtClean="0"/>
              <a:t>several sequences of rings may be seen: the</a:t>
            </a:r>
          </a:p>
          <a:p>
            <a:r>
              <a:rPr lang="en-US" dirty="0" smtClean="0"/>
              <a:t>spacing of the rings depends upon droplet</a:t>
            </a:r>
          </a:p>
          <a:p>
            <a:r>
              <a:rPr lang="en-US" dirty="0" smtClean="0"/>
              <a:t>size. In each sequence the inside ring is violet</a:t>
            </a:r>
          </a:p>
          <a:p>
            <a:r>
              <a:rPr lang="en-US" dirty="0" smtClean="0"/>
              <a:t>or blue and the outside ring is red. An example</a:t>
            </a:r>
          </a:p>
          <a:p>
            <a:r>
              <a:rPr lang="en-US" dirty="0" smtClean="0"/>
              <a:t>is shown in Fig. 4.19.</a:t>
            </a:r>
            <a:endParaRPr lang="en-US" dirty="0"/>
          </a:p>
        </p:txBody>
      </p:sp>
    </p:spTree>
    <p:extLst>
      <p:ext uri="{BB962C8B-B14F-4D97-AF65-F5344CB8AC3E}">
        <p14:creationId xmlns:p14="http://schemas.microsoft.com/office/powerpoint/2010/main" val="13307914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771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r>
              <a:rPr lang="en-US" dirty="0" smtClean="0"/>
              <a:t>4.4.2 Absorption by Particles</a:t>
            </a:r>
          </a:p>
          <a:p>
            <a:r>
              <a:rPr lang="en-US" dirty="0" smtClean="0"/>
              <a:t>The absorption of radiation by particles is of</a:t>
            </a:r>
          </a:p>
          <a:p>
            <a:r>
              <a:rPr lang="en-US" dirty="0" smtClean="0"/>
              <a:t>interest in its own right, and affects scattering as</a:t>
            </a:r>
          </a:p>
          <a:p>
            <a:r>
              <a:rPr lang="en-US" dirty="0" smtClean="0"/>
              <a:t>well. The theoretical framework discussed in the</a:t>
            </a:r>
          </a:p>
          <a:p>
            <a:r>
              <a:rPr lang="en-US" dirty="0" smtClean="0"/>
              <a:t>previous subsection ( commonly referred to as</a:t>
            </a:r>
          </a:p>
          <a:p>
            <a:r>
              <a:rPr lang="en-US" dirty="0" smtClean="0"/>
              <a:t>Mie theory) predicts both the scattering and the</a:t>
            </a:r>
          </a:p>
          <a:p>
            <a:r>
              <a:rPr lang="en-US" dirty="0" smtClean="0"/>
              <a:t>absorption of radiation by homogeneous spherical</a:t>
            </a:r>
          </a:p>
          <a:p>
            <a:r>
              <a:rPr lang="en-US" dirty="0" smtClean="0"/>
              <a:t>particles, where the real part of the refractive</a:t>
            </a:r>
          </a:p>
          <a:p>
            <a:r>
              <a:rPr lang="en-US" dirty="0" smtClean="0"/>
              <a:t>index relates to the scattering and the imaginary</a:t>
            </a:r>
          </a:p>
          <a:p>
            <a:r>
              <a:rPr lang="en-US" dirty="0" smtClean="0"/>
              <a:t>part relates to the absorption. This brief section</a:t>
            </a:r>
          </a:p>
          <a:p>
            <a:r>
              <a:rPr lang="en-US" dirty="0" smtClean="0"/>
              <a:t>mentions just a few of the consequences of absorption</a:t>
            </a:r>
          </a:p>
          <a:p>
            <a:r>
              <a:rPr lang="en-US" dirty="0" smtClean="0"/>
              <a:t>. In the plot of K versus x (Fig. 4.13) the presence</a:t>
            </a:r>
          </a:p>
          <a:p>
            <a:r>
              <a:rPr lang="en-US" dirty="0" smtClean="0"/>
              <a:t>of absorption tends to damp the oscillatory</a:t>
            </a:r>
          </a:p>
          <a:p>
            <a:r>
              <a:rPr lang="en-US" dirty="0" smtClean="0"/>
              <a:t>behavior in the Mie regime. In the limit of x &gt; &gt; 1,</a:t>
            </a:r>
          </a:p>
          <a:p>
            <a:endParaRPr lang="en-US" dirty="0"/>
          </a:p>
        </p:txBody>
      </p:sp>
    </p:spTree>
    <p:extLst>
      <p:ext uri="{BB962C8B-B14F-4D97-AF65-F5344CB8AC3E}">
        <p14:creationId xmlns:p14="http://schemas.microsoft.com/office/powerpoint/2010/main" val="2552789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2460" y="2215791"/>
            <a:ext cx="2847079" cy="2426418"/>
          </a:xfrm>
          <a:prstGeom prst="rect">
            <a:avLst/>
          </a:prstGeom>
        </p:spPr>
      </p:pic>
      <p:sp>
        <p:nvSpPr>
          <p:cNvPr id="3" name="Rectangle 2"/>
          <p:cNvSpPr/>
          <p:nvPr/>
        </p:nvSpPr>
        <p:spPr>
          <a:xfrm>
            <a:off x="1996440" y="5177135"/>
            <a:ext cx="6096000" cy="923330"/>
          </a:xfrm>
          <a:prstGeom prst="rect">
            <a:avLst/>
          </a:prstGeom>
        </p:spPr>
        <p:txBody>
          <a:bodyPr>
            <a:spAutoFit/>
          </a:bodyPr>
          <a:lstStyle/>
          <a:p>
            <a:r>
              <a:rPr lang="en-US" dirty="0" smtClean="0"/>
              <a:t>Fig. 4.19 A corona a round the sun produced by the d </a:t>
            </a:r>
            <a:r>
              <a:rPr lang="en-US" dirty="0" err="1" smtClean="0"/>
              <a:t>iffraction</a:t>
            </a:r>
            <a:endParaRPr lang="en-US" dirty="0" smtClean="0"/>
          </a:p>
          <a:p>
            <a:r>
              <a:rPr lang="en-US" dirty="0" smtClean="0"/>
              <a:t>of light in cloud droplets. [Photograph courtesy of Harald</a:t>
            </a:r>
          </a:p>
          <a:p>
            <a:r>
              <a:rPr lang="en-US" dirty="0" err="1" smtClean="0"/>
              <a:t>Edens</a:t>
            </a:r>
            <a:r>
              <a:rPr lang="en-US" dirty="0" smtClean="0"/>
              <a:t>.]</a:t>
            </a:r>
            <a:endParaRPr lang="en-US" dirty="0"/>
          </a:p>
        </p:txBody>
      </p:sp>
    </p:spTree>
    <p:extLst>
      <p:ext uri="{BB962C8B-B14F-4D97-AF65-F5344CB8AC3E}">
        <p14:creationId xmlns:p14="http://schemas.microsoft.com/office/powerpoint/2010/main" val="21639410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74838"/>
            <a:ext cx="6096000" cy="2308324"/>
          </a:xfrm>
          <a:prstGeom prst="rect">
            <a:avLst/>
          </a:prstGeom>
        </p:spPr>
        <p:txBody>
          <a:bodyPr>
            <a:spAutoFit/>
          </a:bodyPr>
          <a:lstStyle/>
          <a:p>
            <a:r>
              <a:rPr lang="en-US" dirty="0" smtClean="0"/>
              <a:t>the extinction coefficient always approaches 2 but,</a:t>
            </a:r>
          </a:p>
          <a:p>
            <a:r>
              <a:rPr lang="en-US" dirty="0" smtClean="0"/>
              <a:t>in accordance with (4.13) the scattering coefficient,</a:t>
            </a:r>
          </a:p>
          <a:p>
            <a:r>
              <a:rPr lang="en-US" dirty="0" smtClean="0"/>
              <a:t>ranges from as low as 1 in the case of strong absorption</a:t>
            </a:r>
          </a:p>
          <a:p>
            <a:r>
              <a:rPr lang="en-US" dirty="0" smtClean="0"/>
              <a:t>to as high as 2 for negligible absorption. In the</a:t>
            </a:r>
          </a:p>
          <a:p>
            <a:r>
              <a:rPr lang="en-US" dirty="0" smtClean="0"/>
              <a:t>longwave part of the electromagnetic spectrum,</a:t>
            </a:r>
          </a:p>
          <a:p>
            <a:r>
              <a:rPr lang="en-US" dirty="0" smtClean="0"/>
              <a:t>cloud droplets absorb radiation so strongly that</a:t>
            </a:r>
          </a:p>
          <a:p>
            <a:r>
              <a:rPr lang="en-US" dirty="0" smtClean="0"/>
              <a:t>even a relatively thin cloud layer of clouds behaves</a:t>
            </a:r>
          </a:p>
          <a:p>
            <a:r>
              <a:rPr lang="en-US" dirty="0" smtClean="0"/>
              <a:t>as a blackbody, absorbing virtually all the radiation</a:t>
            </a:r>
            <a:endParaRPr lang="en-US" dirty="0"/>
          </a:p>
        </p:txBody>
      </p:sp>
    </p:spTree>
    <p:extLst>
      <p:ext uri="{BB962C8B-B14F-4D97-AF65-F5344CB8AC3E}">
        <p14:creationId xmlns:p14="http://schemas.microsoft.com/office/powerpoint/2010/main" val="6123930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909310"/>
          </a:xfrm>
          <a:prstGeom prst="rect">
            <a:avLst/>
          </a:prstGeom>
        </p:spPr>
        <p:txBody>
          <a:bodyPr>
            <a:spAutoFit/>
          </a:bodyPr>
          <a:lstStyle/>
          <a:p>
            <a:r>
              <a:rPr lang="en-US" dirty="0" smtClean="0"/>
              <a:t>4.3.3 The </a:t>
            </a:r>
            <a:r>
              <a:rPr lang="en-US" dirty="0" err="1" smtClean="0"/>
              <a:t>Stefan:..Boltzmann</a:t>
            </a:r>
            <a:r>
              <a:rPr lang="en-US" dirty="0" smtClean="0"/>
              <a:t> Law</a:t>
            </a:r>
          </a:p>
          <a:p>
            <a:r>
              <a:rPr lang="en-US" dirty="0" smtClean="0"/>
              <a:t>The blackbody flux density (or irradiance) obtained</a:t>
            </a:r>
          </a:p>
          <a:p>
            <a:r>
              <a:rPr lang="en-US" dirty="0" smtClean="0"/>
              <a:t>by integrating the Planck function TTBA over all wavelengths</a:t>
            </a:r>
          </a:p>
          <a:p>
            <a:r>
              <a:rPr lang="en-US" dirty="0" smtClean="0"/>
              <a:t>is given by the Stefan7- Boltzmann law</a:t>
            </a:r>
          </a:p>
          <a:p>
            <a:endParaRPr lang="en-US" dirty="0" smtClean="0"/>
          </a:p>
          <a:p>
            <a:r>
              <a:rPr lang="en-US" dirty="0" smtClean="0"/>
              <a:t> </a:t>
            </a:r>
          </a:p>
          <a:p>
            <a:endParaRPr lang="en-US" dirty="0" smtClean="0"/>
          </a:p>
          <a:p>
            <a:r>
              <a:rPr lang="en-US" dirty="0" smtClean="0"/>
              <a:t>where σ, the Stefan- Boltzmann constant, is equal</a:t>
            </a:r>
          </a:p>
          <a:p>
            <a:r>
              <a:rPr lang="en-US" dirty="0" smtClean="0"/>
              <a:t>to 5.67 X 10-s W m-2 K-4. Given measurements of</a:t>
            </a:r>
          </a:p>
          <a:p>
            <a:r>
              <a:rPr lang="en-US" dirty="0" smtClean="0"/>
              <a:t>the flux density F from any black or non black body,</a:t>
            </a:r>
          </a:p>
          <a:p>
            <a:r>
              <a:rPr lang="en-US" dirty="0" smtClean="0"/>
              <a:t>(4.12) can be solved for the equivalent blackbody</a:t>
            </a:r>
          </a:p>
          <a:p>
            <a:r>
              <a:rPr lang="en-US" dirty="0" smtClean="0"/>
              <a:t>temperature (also referred to as the effective emission</a:t>
            </a:r>
          </a:p>
          <a:p>
            <a:r>
              <a:rPr lang="en-US" dirty="0" smtClean="0"/>
              <a:t>temperature) TE; that is, the temperature</a:t>
            </a:r>
          </a:p>
          <a:p>
            <a:r>
              <a:rPr lang="en-US" dirty="0" smtClean="0"/>
              <a:t>TE that a blackbody would need to be at in order</a:t>
            </a:r>
          </a:p>
          <a:p>
            <a:r>
              <a:rPr lang="en-US" dirty="0" smtClean="0"/>
              <a:t>to emit radiation at the measured rate F. If the</a:t>
            </a:r>
          </a:p>
          <a:p>
            <a:r>
              <a:rPr lang="en-US" dirty="0" smtClean="0"/>
              <a:t>body in question emits as a blackbody, its actual</a:t>
            </a:r>
          </a:p>
          <a:p>
            <a:r>
              <a:rPr lang="en-US" dirty="0" smtClean="0"/>
              <a:t>temperature and its equivalent blackbody temperature</a:t>
            </a:r>
          </a:p>
          <a:p>
            <a:r>
              <a:rPr lang="en-US" dirty="0" smtClean="0"/>
              <a:t>will be the same. Applications of the</a:t>
            </a:r>
          </a:p>
          <a:p>
            <a:r>
              <a:rPr lang="en-US" dirty="0" smtClean="0"/>
              <a:t>Stefan- Boltzmann law and the concept of equivalent</a:t>
            </a:r>
          </a:p>
          <a:p>
            <a:r>
              <a:rPr lang="en-US" dirty="0" smtClean="0"/>
              <a:t>blackbody temperature are </a:t>
            </a:r>
            <a:r>
              <a:rPr lang="en-US" dirty="0" err="1" smtClean="0"/>
              <a:t>illustra</a:t>
            </a:r>
            <a:r>
              <a:rPr lang="en-US" dirty="0" smtClean="0"/>
              <a:t> ted in the</a:t>
            </a:r>
          </a:p>
          <a:p>
            <a:r>
              <a:rPr lang="en-US" dirty="0" smtClean="0"/>
              <a:t>following exercises.</a:t>
            </a:r>
            <a:endParaRPr lang="en-US" dirty="0"/>
          </a:p>
        </p:txBody>
      </p:sp>
    </p:spTree>
    <p:extLst>
      <p:ext uri="{BB962C8B-B14F-4D97-AF65-F5344CB8AC3E}">
        <p14:creationId xmlns:p14="http://schemas.microsoft.com/office/powerpoint/2010/main" val="941680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70360"/>
            <a:ext cx="8168640" cy="3970318"/>
          </a:xfrm>
          <a:prstGeom prst="rect">
            <a:avLst/>
          </a:prstGeom>
        </p:spPr>
        <p:txBody>
          <a:bodyPr wrap="square">
            <a:spAutoFit/>
          </a:bodyPr>
          <a:lstStyle/>
          <a:p>
            <a:r>
              <a:rPr lang="en-US" dirty="0" smtClean="0"/>
              <a:t>Exercise 4.5 Calculate the equivalent blackbody</a:t>
            </a:r>
          </a:p>
          <a:p>
            <a:r>
              <a:rPr lang="en-US" dirty="0" smtClean="0"/>
              <a:t>temperature TE of the solar photosphere (i.e., the</a:t>
            </a:r>
          </a:p>
          <a:p>
            <a:r>
              <a:rPr lang="en-US" dirty="0" smtClean="0"/>
              <a:t>outermost visible layer of the sun) based on the</a:t>
            </a:r>
          </a:p>
          <a:p>
            <a:r>
              <a:rPr lang="en-US" dirty="0" smtClean="0"/>
              <a:t>following information. The flux density of solar</a:t>
            </a:r>
          </a:p>
          <a:p>
            <a:r>
              <a:rPr lang="en-US" dirty="0" smtClean="0"/>
              <a:t>radiation reaching the Earth, Fs, is 1368 W m-2. The</a:t>
            </a:r>
          </a:p>
          <a:p>
            <a:r>
              <a:rPr lang="en-US" dirty="0" smtClean="0"/>
              <a:t>Earth- sun distance d is 1.50 x 1011 m and the radius</a:t>
            </a:r>
          </a:p>
          <a:p>
            <a:r>
              <a:rPr lang="en-US" dirty="0" smtClean="0"/>
              <a:t>of the solar photosphere </a:t>
            </a:r>
            <a:r>
              <a:rPr lang="en-US" dirty="0" err="1" smtClean="0"/>
              <a:t>Rs</a:t>
            </a:r>
            <a:r>
              <a:rPr lang="en-US" dirty="0" smtClean="0"/>
              <a:t> is 7.00 X 10s m.</a:t>
            </a:r>
          </a:p>
          <a:p>
            <a:r>
              <a:rPr lang="en-US" dirty="0" smtClean="0"/>
              <a:t>Solution: We first calculate the flux density at</a:t>
            </a:r>
          </a:p>
          <a:p>
            <a:r>
              <a:rPr lang="en-US" dirty="0" smtClean="0"/>
              <a:t>the top of the layer, making use of the inverse square</a:t>
            </a:r>
          </a:p>
          <a:p>
            <a:r>
              <a:rPr lang="en-US" dirty="0" smtClean="0"/>
              <a:t>law (4.7).</a:t>
            </a:r>
          </a:p>
          <a:p>
            <a:r>
              <a:rPr lang="en-US" dirty="0" smtClean="0"/>
              <a:t>(</a:t>
            </a:r>
          </a:p>
          <a:p>
            <a:endParaRPr lang="en-US" dirty="0" smtClean="0"/>
          </a:p>
          <a:p>
            <a:r>
              <a:rPr lang="en-US" dirty="0" smtClean="0"/>
              <a:t> </a:t>
            </a:r>
          </a:p>
          <a:p>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48840" y="3444240"/>
            <a:ext cx="5806440" cy="3093719"/>
          </a:xfrm>
          <a:prstGeom prst="rect">
            <a:avLst/>
          </a:prstGeom>
          <a:noFill/>
          <a:ln>
            <a:noFill/>
          </a:ln>
        </p:spPr>
      </p:pic>
    </p:spTree>
    <p:extLst>
      <p:ext uri="{BB962C8B-B14F-4D97-AF65-F5344CB8AC3E}">
        <p14:creationId xmlns:p14="http://schemas.microsoft.com/office/powerpoint/2010/main" val="1094962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3120" y="752799"/>
            <a:ext cx="6492240" cy="2880252"/>
          </a:xfrm>
          <a:prstGeom prst="rect">
            <a:avLst/>
          </a:prstGeom>
        </p:spPr>
      </p:pic>
      <p:sp>
        <p:nvSpPr>
          <p:cNvPr id="3" name="Rectangle 2"/>
          <p:cNvSpPr/>
          <p:nvPr/>
        </p:nvSpPr>
        <p:spPr>
          <a:xfrm>
            <a:off x="1386840" y="2988439"/>
            <a:ext cx="6096000" cy="2862322"/>
          </a:xfrm>
          <a:prstGeom prst="rect">
            <a:avLst/>
          </a:prstGeom>
        </p:spPr>
        <p:txBody>
          <a:bodyPr>
            <a:spAutoFit/>
          </a:bodyPr>
          <a:lstStyle/>
          <a:p>
            <a:r>
              <a:rPr lang="en-US" dirty="0" smtClean="0"/>
              <a:t>T = ( 6.28 x 101 )1/4</a:t>
            </a:r>
          </a:p>
          <a:p>
            <a:r>
              <a:rPr lang="en-US" dirty="0" smtClean="0"/>
              <a:t>E 5.67 X 10-8</a:t>
            </a:r>
          </a:p>
          <a:p>
            <a:r>
              <a:rPr lang="en-US" dirty="0" smtClean="0"/>
              <a:t>= (1108 x 101 2)1/4</a:t>
            </a:r>
          </a:p>
          <a:p>
            <a:r>
              <a:rPr lang="en-US" dirty="0" smtClean="0"/>
              <a:t>= 5.77 X 103</a:t>
            </a:r>
          </a:p>
          <a:p>
            <a:r>
              <a:rPr lang="en-US" dirty="0" smtClean="0"/>
              <a:t>= 5770 K • •</a:t>
            </a:r>
          </a:p>
          <a:p>
            <a:r>
              <a:rPr lang="en-US" dirty="0" smtClean="0"/>
              <a:t>That this value is slightly lower than the sun's color</a:t>
            </a:r>
          </a:p>
          <a:p>
            <a:r>
              <a:rPr lang="en-US" dirty="0" smtClean="0"/>
              <a:t>temperature estimated in the previous exercise is evidence</a:t>
            </a:r>
          </a:p>
          <a:p>
            <a:r>
              <a:rPr lang="en-US" dirty="0" smtClean="0"/>
              <a:t>that the spectrum of the sun's emission differs</a:t>
            </a:r>
          </a:p>
          <a:p>
            <a:r>
              <a:rPr lang="en-US" dirty="0" smtClean="0"/>
              <a:t>slightly from the blackbody spectrum prescribed by</a:t>
            </a:r>
          </a:p>
          <a:p>
            <a:r>
              <a:rPr lang="en-US" dirty="0" smtClean="0"/>
              <a:t>Planck's law ( 4.10).</a:t>
            </a:r>
            <a:endParaRPr lang="en-US" dirty="0"/>
          </a:p>
        </p:txBody>
      </p:sp>
    </p:spTree>
    <p:extLst>
      <p:ext uri="{BB962C8B-B14F-4D97-AF65-F5344CB8AC3E}">
        <p14:creationId xmlns:p14="http://schemas.microsoft.com/office/powerpoint/2010/main" val="185882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6656</Words>
  <Application>Microsoft Office PowerPoint</Application>
  <PresentationFormat>Widescreen</PresentationFormat>
  <Paragraphs>569</Paragraphs>
  <Slides>122</Slides>
  <Notes>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122</vt:i4>
      </vt:variant>
    </vt:vector>
  </HeadingPairs>
  <TitlesOfParts>
    <vt:vector size="142" baseType="lpstr">
      <vt:lpstr>MS Mincho</vt:lpstr>
      <vt:lpstr>*Arial-Bold-31243-Identity-H</vt:lpstr>
      <vt:lpstr>*Times New Roman-31235-Identity-H</vt:lpstr>
      <vt:lpstr>*Times New Roman-31240-Identity-H</vt:lpstr>
      <vt:lpstr>*Times New Roman-31241-Identity-H</vt:lpstr>
      <vt:lpstr>*Times New Roman-Bold-31239-Identity-H</vt:lpstr>
      <vt:lpstr>*Times New Roman-Italic-31236-Identity-H</vt:lpstr>
      <vt:lpstr>*Times New Roman-Italic-31237-Identity-H</vt:lpstr>
      <vt:lpstr>Arial</vt:lpstr>
      <vt:lpstr>Calibri</vt:lpstr>
      <vt:lpstr>Calibri Light</vt:lpstr>
      <vt:lpstr>Cambria Math</vt:lpstr>
      <vt:lpstr>Courier New</vt:lpstr>
      <vt:lpstr>Symbol</vt:lpstr>
      <vt:lpstr>Tahoma</vt:lpstr>
      <vt:lpstr>Times New Roman</vt:lpstr>
      <vt:lpstr>Wingdings</vt:lpstr>
      <vt:lpstr>Office Theme</vt:lpstr>
      <vt:lpstr>Document</vt:lpstr>
      <vt:lpstr>Equation</vt:lpstr>
      <vt:lpstr>AOSC400-2015 September 29,   Lecture # 8</vt:lpstr>
      <vt:lpstr>PowerPoint Presentation</vt:lpstr>
      <vt:lpstr> Radiative Properties of Nonblack Materials </vt:lpstr>
      <vt:lpstr>PowerPoint Presentation</vt:lpstr>
      <vt:lpstr>The (monochromatic) absorptivity, reflectivity, and transmissivity, the fractions of the incident monochromatic intensity that a body absorbs, reflects, and transmits, are:</vt:lpstr>
      <vt:lpstr>PowerPoint Presentation</vt:lpstr>
      <vt:lpstr>“The Greenhouse Effect”</vt:lpstr>
      <vt:lpstr>Important to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Physics of Scattering and Absorption and Emission</vt:lpstr>
      <vt:lpstr>PowerPoint Presentation</vt:lpstr>
      <vt:lpstr>PowerPoint Presentation</vt:lpstr>
      <vt:lpstr>PowerPoint Presentation</vt:lpstr>
      <vt:lpstr>PowerPoint Presentation</vt:lpstr>
      <vt:lpstr>Beer-Bouguer-Lambert Law</vt:lpstr>
      <vt:lpstr>PowerPoint Presentation</vt:lpstr>
      <vt:lpstr>Utilizing measurement of the direct beam as taken at the surface</vt:lpstr>
      <vt:lpstr>Langley Plots  Objective: Determine extraterrestrial radiation</vt:lpstr>
      <vt:lpstr>Langley plot Effective path length of the air mass = u sec 0</vt:lpstr>
      <vt:lpstr>PowerPoint Presentation</vt:lpstr>
      <vt:lpstr>PowerPoint Presentation</vt:lpstr>
      <vt:lpstr>PowerPoint Presentation</vt:lpstr>
      <vt:lpstr> where   R is due to Rayleigh scattering  oz is due to ozone absorption   wv  is due to water vapor absorption   D  is due to aerosol extinction  Assuming 3 out of the 4 terms    are known, the 4th can be estimated.  Most commonly, assumed that the first 3 terms are known and the 4th (aerosol extinction) needs to be estimated.  </vt:lpstr>
      <vt:lpstr>  In principle, it is not necessary to know all of them. It is possible   to measure the direct beam in spectral intervals where the effect of some of the absorption terms is minimal. Instruments, known as Sun- Photometers of various level of complexity have been build to measure “aerosol optical depth”, namely, extinction due to aerosols. To build a sun photometer, the instrument bands are chosen so that the attenuation by unwanted material is minimal.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AOSC400-2015 September 29,   Lecture # 8</dc:title>
  <dc:creator>Pinker</dc:creator>
  <cp:lastModifiedBy>Pinker</cp:lastModifiedBy>
  <cp:revision>51</cp:revision>
  <dcterms:created xsi:type="dcterms:W3CDTF">2015-09-26T21:13:52Z</dcterms:created>
  <dcterms:modified xsi:type="dcterms:W3CDTF">2015-10-01T01:59:02Z</dcterms:modified>
</cp:coreProperties>
</file>