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72" r:id="rId7"/>
    <p:sldId id="274" r:id="rId8"/>
    <p:sldId id="275" r:id="rId9"/>
    <p:sldId id="276" r:id="rId10"/>
    <p:sldId id="277" r:id="rId11"/>
    <p:sldId id="278" r:id="rId12"/>
    <p:sldId id="261" r:id="rId13"/>
    <p:sldId id="262" r:id="rId14"/>
    <p:sldId id="263" r:id="rId15"/>
    <p:sldId id="264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5" r:id="rId27"/>
    <p:sldId id="266" r:id="rId28"/>
    <p:sldId id="267" r:id="rId29"/>
    <p:sldId id="268" r:id="rId30"/>
    <p:sldId id="269" r:id="rId31"/>
    <p:sldId id="270" r:id="rId32"/>
    <p:sldId id="290" r:id="rId33"/>
    <p:sldId id="289" r:id="rId34"/>
    <p:sldId id="291" r:id="rId35"/>
    <p:sldId id="293" r:id="rId36"/>
    <p:sldId id="294" r:id="rId37"/>
    <p:sldId id="295" r:id="rId38"/>
    <p:sldId id="296" r:id="rId39"/>
    <p:sldId id="298" r:id="rId40"/>
    <p:sldId id="297" r:id="rId41"/>
    <p:sldId id="299" r:id="rId42"/>
    <p:sldId id="292" r:id="rId43"/>
    <p:sldId id="271" r:id="rId44"/>
    <p:sldId id="300" r:id="rId45"/>
    <p:sldId id="301" r:id="rId46"/>
    <p:sldId id="302" r:id="rId47"/>
    <p:sldId id="306" r:id="rId48"/>
    <p:sldId id="307" r:id="rId49"/>
    <p:sldId id="303" r:id="rId50"/>
    <p:sldId id="304" r:id="rId51"/>
    <p:sldId id="305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A336-803D-40AA-851C-45C72F239F64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11AB-FA64-4B85-8564-1CD4B218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5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A3C6-313A-49D1-A74C-D06C35EB1AE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FA92-9CAE-4834-9F75-6F59F787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116523"/>
            <a:ext cx="11917680" cy="1422717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AOSC400-2015</a:t>
            </a:r>
            <a:b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4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September 29,   Lecture # 8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" y="1742758"/>
            <a:ext cx="1191768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solidFill>
                  <a:srgbClr val="002060"/>
                </a:solidFill>
                <a:cs typeface="Tahoma" panose="020B0604030504040204" pitchFamily="34" charset="0"/>
              </a:rPr>
              <a:t>Supplementary comments on radiation units terminology</a:t>
            </a:r>
          </a:p>
          <a:p>
            <a:r>
              <a:rPr lang="en-US" altLang="en-US" dirty="0" smtClean="0">
                <a:solidFill>
                  <a:srgbClr val="C00000"/>
                </a:solidFill>
                <a:cs typeface="Tahoma" panose="020B0604030504040204" pitchFamily="34" charset="0"/>
              </a:rPr>
              <a:t>Simple radiation balance </a:t>
            </a:r>
            <a:r>
              <a:rPr lang="en-US" altLang="en-US" u="sng" dirty="0" smtClean="0">
                <a:solidFill>
                  <a:srgbClr val="C00000"/>
                </a:solidFill>
                <a:cs typeface="Tahoma" panose="020B0604030504040204" pitchFamily="34" charset="0"/>
              </a:rPr>
              <a:t>climate model</a:t>
            </a:r>
          </a:p>
          <a:p>
            <a:r>
              <a:rPr lang="en-US" dirty="0" smtClean="0"/>
              <a:t>Radiative Properties of Nonblack</a:t>
            </a:r>
            <a:br>
              <a:rPr lang="en-US" dirty="0" smtClean="0"/>
            </a:br>
            <a:r>
              <a:rPr lang="en-US" dirty="0" smtClean="0"/>
              <a:t>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" y="5876836"/>
            <a:ext cx="1191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Copyright@2015 University of Maryland</a:t>
            </a:r>
            <a:br>
              <a:rPr lang="en-US" altLang="en-US" dirty="0" smtClean="0"/>
            </a:br>
            <a:r>
              <a:rPr lang="en-US" altLang="en-US" dirty="0" smtClean="0"/>
              <a:t>This material may not be reproduced or redistributed, in whole or in part, without written permission of Rachel T. Pinker</a:t>
            </a:r>
            <a:br>
              <a:rPr lang="en-US" alt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9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671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Exercise 4. 7 A small blackbody satellite is orbiting</a:t>
            </a:r>
          </a:p>
          <a:p>
            <a:r>
              <a:rPr lang="en-US" dirty="0" smtClean="0"/>
              <a:t>the Earth at a distance far enough away so that the flux</a:t>
            </a:r>
          </a:p>
          <a:p>
            <a:r>
              <a:rPr lang="en-US" dirty="0" smtClean="0"/>
              <a:t>density of Earth radiation is negligible, compared to</a:t>
            </a:r>
          </a:p>
          <a:p>
            <a:r>
              <a:rPr lang="en-US" dirty="0" smtClean="0"/>
              <a:t>that of solar radiation. Suppose that the satellite suddenly</a:t>
            </a:r>
          </a:p>
          <a:p>
            <a:r>
              <a:rPr lang="en-US" dirty="0" smtClean="0"/>
              <a:t>passes into the Earth's shadow. At what rate will</a:t>
            </a:r>
          </a:p>
          <a:p>
            <a:r>
              <a:rPr lang="en-US" dirty="0" smtClean="0"/>
              <a:t>it initially cool? The satellite has a mass m = 103 kg</a:t>
            </a:r>
          </a:p>
          <a:p>
            <a:r>
              <a:rPr lang="en-US" dirty="0" smtClean="0"/>
              <a:t>and a specific heat c = 103 J (kg K)- 1: it is spherical</a:t>
            </a:r>
          </a:p>
          <a:p>
            <a:r>
              <a:rPr lang="en-US" dirty="0" smtClean="0"/>
              <a:t>with a radius r = 1 m, and temperature is uniform over</a:t>
            </a:r>
          </a:p>
          <a:p>
            <a:r>
              <a:rPr lang="en-US" dirty="0" smtClean="0"/>
              <a:t>its surface.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28876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Solution: Consideration of the energy balance, as</a:t>
            </a:r>
          </a:p>
          <a:p>
            <a:r>
              <a:rPr lang="en-US" dirty="0" smtClean="0"/>
              <a:t>in the previous problem, but with an albedo of zero</a:t>
            </a:r>
          </a:p>
          <a:p>
            <a:r>
              <a:rPr lang="en-US" dirty="0" smtClean="0"/>
              <a:t>yields an emission F = 342 W m-2 from the satellite,</a:t>
            </a:r>
          </a:p>
          <a:p>
            <a:r>
              <a:rPr lang="en-US" dirty="0" smtClean="0"/>
              <a:t>which implies an equivalent blackbody temperature</a:t>
            </a:r>
          </a:p>
          <a:p>
            <a:r>
              <a:rPr lang="en-US" dirty="0" smtClean="0"/>
              <a:t>TE = 279 K. When the satellite passes into the</a:t>
            </a:r>
          </a:p>
          <a:p>
            <a:r>
              <a:rPr lang="en-US" dirty="0" smtClean="0"/>
              <a:t>Earth's shadow, it will no longer be in radiative equilibrium.</a:t>
            </a:r>
          </a:p>
          <a:p>
            <a:r>
              <a:rPr lang="en-US" dirty="0" smtClean="0"/>
              <a:t>The flux density of solar radiation abruptly</a:t>
            </a:r>
          </a:p>
          <a:p>
            <a:r>
              <a:rPr lang="en-US" dirty="0" smtClean="0"/>
              <a:t>drops to zero while the emitted radiation, which is</a:t>
            </a:r>
          </a:p>
          <a:p>
            <a:r>
              <a:rPr lang="en-US" dirty="0" smtClean="0"/>
              <a:t>determined by the temperature of the satellite,</a:t>
            </a:r>
          </a:p>
          <a:p>
            <a:r>
              <a:rPr lang="en-US" dirty="0" smtClean="0"/>
              <a:t>drops gradually as the satellite cools by emitting</a:t>
            </a:r>
          </a:p>
          <a:p>
            <a:r>
              <a:rPr lang="en-US" dirty="0" smtClean="0"/>
              <a:t>radiation. The instant that the satellite passes into</a:t>
            </a:r>
          </a:p>
          <a:p>
            <a:r>
              <a:rPr lang="en-US" dirty="0" smtClean="0"/>
              <a:t>the shadow, its temperature is still equal to TE, so we</a:t>
            </a:r>
          </a:p>
          <a:p>
            <a:r>
              <a:rPr lang="en-US" dirty="0" smtClean="0"/>
              <a:t>can write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4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660" y="740616"/>
            <a:ext cx="5323859" cy="20178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Solving, we obtain </a:t>
            </a:r>
            <a:r>
              <a:rPr lang="en-US" dirty="0" err="1" smtClean="0"/>
              <a:t>dT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4.30 x 10- 3 K s- 1 or</a:t>
            </a:r>
          </a:p>
          <a:p>
            <a:r>
              <a:rPr lang="en-US" dirty="0" smtClean="0"/>
              <a:t>15.5 Khr-1. •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Radiative Properties of Nonblack</a:t>
            </a:r>
            <a:br>
              <a:rPr lang="en-US" dirty="0" smtClean="0"/>
            </a:br>
            <a:r>
              <a:rPr lang="en-US" dirty="0" smtClean="0"/>
              <a:t>Materials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4.3.4 </a:t>
            </a:r>
            <a:r>
              <a:rPr lang="en-US" dirty="0" smtClean="0"/>
              <a:t>Unlike </a:t>
            </a:r>
            <a:r>
              <a:rPr lang="en-US" dirty="0"/>
              <a:t>blackbodies, which absorb all incident radiation,</a:t>
            </a:r>
          </a:p>
          <a:p>
            <a:r>
              <a:rPr lang="en-US" dirty="0"/>
              <a:t>nonblack bodies such as gaseous media can also</a:t>
            </a:r>
          </a:p>
          <a:p>
            <a:r>
              <a:rPr lang="en-US" dirty="0"/>
              <a:t>reflect and transmit radiation. However, their behavior</a:t>
            </a:r>
          </a:p>
          <a:p>
            <a:r>
              <a:rPr lang="en-US" dirty="0"/>
              <a:t>can nonetheless be understood by applying the</a:t>
            </a:r>
          </a:p>
          <a:p>
            <a:r>
              <a:rPr lang="en-US" dirty="0"/>
              <a:t>radiation laws derived for blackbodies. For this purpose</a:t>
            </a:r>
          </a:p>
          <a:p>
            <a:r>
              <a:rPr lang="en-US" dirty="0"/>
              <a:t>it is useful to define the (monochromatic) </a:t>
            </a:r>
            <a:r>
              <a:rPr lang="en-US" i="1" dirty="0"/>
              <a:t>emissivity</a:t>
            </a:r>
            <a:endParaRPr lang="en-US" dirty="0"/>
          </a:p>
          <a:p>
            <a:r>
              <a:rPr lang="en-US" i="1" dirty="0" err="1"/>
              <a:t>sA</a:t>
            </a:r>
            <a:r>
              <a:rPr lang="en-US" i="1" dirty="0"/>
              <a:t>, </a:t>
            </a:r>
            <a:r>
              <a:rPr lang="en-US" dirty="0"/>
              <a:t>i.e., the ratio of the monochromatic intensity</a:t>
            </a:r>
          </a:p>
          <a:p>
            <a:r>
              <a:rPr lang="en-US" dirty="0"/>
              <a:t>of the radiation emitted by the body to the corresponding</a:t>
            </a:r>
          </a:p>
          <a:p>
            <a:r>
              <a:rPr lang="en-US" dirty="0"/>
              <a:t>blackbody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7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06398"/>
            <a:ext cx="5002025" cy="3933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0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9419"/>
          </a:xfrm>
        </p:spPr>
        <p:txBody>
          <a:bodyPr>
            <a:normAutofit fontScale="90000"/>
          </a:bodyPr>
          <a:lstStyle/>
          <a:p>
            <a:r>
              <a:rPr lang="en-US" dirty="0"/>
              <a:t>and the (monochromatic) </a:t>
            </a:r>
            <a:r>
              <a:rPr lang="en-US" i="1" dirty="0"/>
              <a:t>absorptivity, reflectivity,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and </a:t>
            </a:r>
            <a:r>
              <a:rPr lang="en-US" i="1" dirty="0" err="1"/>
              <a:t>transmissivityS</a:t>
            </a:r>
            <a:r>
              <a:rPr lang="en-US" i="1" dirty="0"/>
              <a:t> </a:t>
            </a:r>
            <a:r>
              <a:rPr lang="en-US" dirty="0"/>
              <a:t>the fractions of the incident monochromatic</a:t>
            </a:r>
            <a:br>
              <a:rPr lang="en-US" dirty="0"/>
            </a:br>
            <a:r>
              <a:rPr lang="en-US" dirty="0"/>
              <a:t>intensity that a body absorbs, reflects, and</a:t>
            </a:r>
            <a:br>
              <a:rPr lang="en-US" dirty="0"/>
            </a:br>
            <a:r>
              <a:rPr lang="en-US" dirty="0"/>
              <a:t>transmits, i.e.,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15" y="5042527"/>
            <a:ext cx="1370250" cy="50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44544"/>
            <a:ext cx="4018597" cy="201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47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243840"/>
            <a:ext cx="11231880" cy="593312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4.3.6 The Greenhouse Effect</a:t>
            </a:r>
          </a:p>
          <a:p>
            <a:r>
              <a:rPr lang="en-US" sz="8000" dirty="0"/>
              <a:t> </a:t>
            </a:r>
          </a:p>
          <a:p>
            <a:r>
              <a:rPr lang="en-US" sz="8000" dirty="0"/>
              <a:t>Solar and </a:t>
            </a:r>
            <a:r>
              <a:rPr lang="en-US" sz="8000" dirty="0" err="1"/>
              <a:t>tenestrial</a:t>
            </a:r>
            <a:r>
              <a:rPr lang="en-US" sz="8000" dirty="0"/>
              <a:t> radiation occupy different ranges</a:t>
            </a:r>
          </a:p>
          <a:p>
            <a:r>
              <a:rPr lang="en-US" sz="8000" dirty="0"/>
              <a:t>of the electromagnetic spectrum that we have been</a:t>
            </a:r>
          </a:p>
          <a:p>
            <a:r>
              <a:rPr lang="en-US" sz="8000" dirty="0"/>
              <a:t>referring to as </a:t>
            </a:r>
            <a:r>
              <a:rPr lang="en-US" sz="8000" i="1" dirty="0"/>
              <a:t>shortwave </a:t>
            </a:r>
            <a:r>
              <a:rPr lang="en-US" sz="8000" dirty="0"/>
              <a:t>and </a:t>
            </a:r>
            <a:r>
              <a:rPr lang="en-US" sz="8000" i="1" dirty="0"/>
              <a:t>longwave. </a:t>
            </a:r>
            <a:r>
              <a:rPr lang="en-US" sz="8000" dirty="0"/>
              <a:t>For reasons</a:t>
            </a:r>
          </a:p>
          <a:p>
            <a:r>
              <a:rPr lang="en-US" sz="8000" dirty="0"/>
              <a:t>explained in the next section, water vapor, carbon</a:t>
            </a:r>
          </a:p>
          <a:p>
            <a:r>
              <a:rPr lang="en-US" sz="8000" dirty="0"/>
              <a:t>dioxide, and other gases whose molecules have electric</a:t>
            </a:r>
          </a:p>
          <a:p>
            <a:r>
              <a:rPr lang="en-US" sz="8000" dirty="0"/>
              <a:t>dipole moments absorb radiation more strongly in the</a:t>
            </a:r>
          </a:p>
          <a:p>
            <a:r>
              <a:rPr lang="en-US" sz="8000" dirty="0"/>
              <a:t>longwave part of the spectrum occupied by outgoing</a:t>
            </a:r>
          </a:p>
          <a:p>
            <a:r>
              <a:rPr lang="en-US" sz="8000" dirty="0"/>
              <a:t>terrestrial radiation than the shortwave part occupied</a:t>
            </a:r>
          </a:p>
          <a:p>
            <a:r>
              <a:rPr lang="en-US" sz="8000" dirty="0"/>
              <a:t>by incoming solar radiation. This distinction is reflected</a:t>
            </a:r>
          </a:p>
          <a:p>
            <a:r>
              <a:rPr lang="en-US" sz="8000" dirty="0"/>
              <a:t>in the transmissivity spectra of the atmosphere shown</a:t>
            </a:r>
          </a:p>
          <a:p>
            <a:r>
              <a:rPr lang="en-US" sz="8000" dirty="0"/>
              <a:t>in the lower part of Fig. 4.7. Hence, incoming solar</a:t>
            </a:r>
          </a:p>
          <a:p>
            <a:r>
              <a:rPr lang="en-US" sz="8000" dirty="0"/>
              <a:t>radiation passes through the atmosphere quite freely,</a:t>
            </a:r>
          </a:p>
          <a:p>
            <a:r>
              <a:rPr lang="en-US" sz="8000" dirty="0"/>
              <a:t>whereas </a:t>
            </a:r>
            <a:r>
              <a:rPr lang="en-US" sz="8000" dirty="0" err="1"/>
              <a:t>tenestrial</a:t>
            </a:r>
            <a:r>
              <a:rPr lang="en-US" sz="8000" dirty="0"/>
              <a:t> radiation emitted from the Earth's</a:t>
            </a:r>
          </a:p>
          <a:p>
            <a:r>
              <a:rPr lang="en-US" sz="8000" dirty="0"/>
              <a:t>surface is absorbed and </a:t>
            </a:r>
            <a:r>
              <a:rPr lang="en-US" sz="8000" dirty="0" err="1"/>
              <a:t>reernitted</a:t>
            </a:r>
            <a:r>
              <a:rPr lang="en-US" sz="8000" dirty="0"/>
              <a:t> in its upward passage</a:t>
            </a:r>
          </a:p>
          <a:p>
            <a:r>
              <a:rPr lang="en-US" sz="8000" dirty="0" err="1"/>
              <a:t>th.rough</a:t>
            </a:r>
            <a:r>
              <a:rPr lang="en-US" sz="8000" dirty="0"/>
              <a:t> the atmosphere. The following highly</a:t>
            </a:r>
          </a:p>
          <a:p>
            <a:r>
              <a:rPr lang="en-US" sz="8000" dirty="0"/>
              <a:t>simplified exercise shows how the presence of such</a:t>
            </a:r>
          </a:p>
          <a:p>
            <a:r>
              <a:rPr lang="en-US" sz="8000" dirty="0"/>
              <a:t>greenhouse gases in a planetary atmosphere tends to</a:t>
            </a:r>
          </a:p>
          <a:p>
            <a:r>
              <a:rPr lang="en-US" sz="8000" dirty="0"/>
              <a:t>wam1 the surface of the planet.</a:t>
            </a:r>
          </a:p>
          <a:p>
            <a:r>
              <a:rPr lang="en-US" sz="8000" i="1" dirty="0"/>
              <a:t> </a:t>
            </a:r>
            <a:endParaRPr lang="en-US" sz="8000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947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Exercise 4.8 The Earth-like planet considered in</a:t>
            </a:r>
          </a:p>
          <a:p>
            <a:r>
              <a:rPr lang="en-US" dirty="0" smtClean="0"/>
              <a:t>Exercise 4.6 has an atmosphere consisting of multiple</a:t>
            </a:r>
          </a:p>
          <a:p>
            <a:r>
              <a:rPr lang="en-US" dirty="0" smtClean="0"/>
              <a:t>isothermal layers, each of which is transparent to</a:t>
            </a:r>
          </a:p>
          <a:p>
            <a:r>
              <a:rPr lang="en-US" dirty="0" smtClean="0"/>
              <a:t>shortwave radiation and completely opaque to longwave</a:t>
            </a:r>
          </a:p>
          <a:p>
            <a:r>
              <a:rPr lang="en-US" dirty="0" smtClean="0"/>
              <a:t>radiation. The layers and the surface of the</a:t>
            </a:r>
          </a:p>
          <a:p>
            <a:r>
              <a:rPr lang="en-US" dirty="0" smtClean="0"/>
              <a:t>planet are in radiative equilibrium. How is the surface</a:t>
            </a:r>
          </a:p>
          <a:p>
            <a:r>
              <a:rPr lang="en-US" dirty="0" smtClean="0"/>
              <a:t>temperature of the planet affected by the presence</a:t>
            </a:r>
          </a:p>
          <a:p>
            <a:r>
              <a:rPr lang="en-US" dirty="0" smtClean="0"/>
              <a:t>of this atmosphere?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3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Solution: Begin by considering an atmosphere composed</a:t>
            </a:r>
          </a:p>
          <a:p>
            <a:r>
              <a:rPr lang="en-US" dirty="0" smtClean="0"/>
              <a:t>of a single isothermal layer. Because the layer is</a:t>
            </a:r>
          </a:p>
          <a:p>
            <a:r>
              <a:rPr lang="en-US" dirty="0" smtClean="0"/>
              <a:t>opaque in the longwave part of the spectrum, the</a:t>
            </a:r>
          </a:p>
          <a:p>
            <a:r>
              <a:rPr lang="en-US" dirty="0" smtClean="0"/>
              <a:t>equivalent blackbody temperature of the planet corresponds</a:t>
            </a:r>
          </a:p>
          <a:p>
            <a:r>
              <a:rPr lang="en-US" dirty="0" smtClean="0"/>
              <a:t>to the temperature of the atmosphere. Hence,</a:t>
            </a:r>
          </a:p>
          <a:p>
            <a:r>
              <a:rPr lang="en-US" dirty="0" smtClean="0"/>
              <a:t>the atmosphere must emit F units radiation to space</a:t>
            </a:r>
          </a:p>
          <a:p>
            <a:r>
              <a:rPr lang="en-US" dirty="0" smtClean="0"/>
              <a:t>as a blackbody to balance the F units of incoming</a:t>
            </a:r>
          </a:p>
          <a:p>
            <a:r>
              <a:rPr lang="en-US" dirty="0" smtClean="0"/>
              <a:t>solar radiation transmitted downward through the top</a:t>
            </a:r>
          </a:p>
          <a:p>
            <a:r>
              <a:rPr lang="en-US" dirty="0" smtClean="0"/>
              <a:t>of the atmosphere. Because the layer is isothermal, it</a:t>
            </a:r>
          </a:p>
          <a:p>
            <a:r>
              <a:rPr lang="en-US" dirty="0" smtClean="0"/>
              <a:t>also emits F units of radiation in the downward direction.</a:t>
            </a:r>
          </a:p>
          <a:p>
            <a:r>
              <a:rPr lang="en-US" dirty="0" smtClean="0"/>
              <a:t>Hence, the downward radiation at the surface of</a:t>
            </a:r>
          </a:p>
          <a:p>
            <a:r>
              <a:rPr lang="en-US" dirty="0" smtClean="0"/>
              <a:t>the planet is F units of incident solar radiation plus F</a:t>
            </a:r>
          </a:p>
          <a:p>
            <a:r>
              <a:rPr lang="en-US" dirty="0" smtClean="0"/>
              <a:t>units of longwave radiation emitted from the atmosphere,</a:t>
            </a:r>
          </a:p>
          <a:p>
            <a:r>
              <a:rPr lang="en-US" dirty="0" smtClean="0"/>
              <a:t>a total of 2F units, which must be balanced by</a:t>
            </a:r>
          </a:p>
          <a:p>
            <a:r>
              <a:rPr lang="en-US" dirty="0" smtClean="0"/>
              <a:t>an upward emission of 2F units of longwave radiation</a:t>
            </a:r>
          </a:p>
          <a:p>
            <a:r>
              <a:rPr lang="en-US" dirty="0" smtClean="0"/>
              <a:t>from the surface. Hence, from the Stefan- Boltzmann</a:t>
            </a:r>
          </a:p>
          <a:p>
            <a:r>
              <a:rPr lang="en-US" dirty="0" smtClean="0"/>
              <a:t>law ( 4.12) the temperature of the surface of the planet</a:t>
            </a:r>
          </a:p>
          <a:p>
            <a:r>
              <a:rPr lang="en-US" dirty="0" smtClean="0"/>
              <a:t>is 303 K, i.e., 48 K higher than it would be in the</a:t>
            </a:r>
          </a:p>
          <a:p>
            <a:r>
              <a:rPr lang="en-US" dirty="0" smtClean="0"/>
              <a:t>absence of an atmosphere, and the temperature of the</a:t>
            </a:r>
          </a:p>
          <a:p>
            <a:r>
              <a:rPr lang="en-US" dirty="0" smtClean="0"/>
              <a:t>atmosphere is the same as the temperature of the surface</a:t>
            </a:r>
          </a:p>
          <a:p>
            <a:r>
              <a:rPr lang="en-US" dirty="0" smtClean="0"/>
              <a:t>of the planet calculated in Exercise 4.6.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5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3680" y="3917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If a second isothermal, opaque layer is added, as</a:t>
            </a:r>
          </a:p>
          <a:p>
            <a:r>
              <a:rPr lang="en-US" dirty="0" smtClean="0"/>
              <a:t>illustrated in Fig. 4.9, the flux density of downward</a:t>
            </a:r>
          </a:p>
          <a:p>
            <a:r>
              <a:rPr lang="en-US" dirty="0" smtClean="0"/>
              <a:t>radiation incident upon the lower layer will be 2F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47" y="1987550"/>
            <a:ext cx="3044825" cy="15417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50720" y="367156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 .9 Radiation balance for a planetary atmosphere that is</a:t>
            </a:r>
          </a:p>
          <a:p>
            <a:r>
              <a:rPr lang="en-US" dirty="0" smtClean="0"/>
              <a:t>transparent to solar radiation and consists of two isothermal</a:t>
            </a:r>
          </a:p>
          <a:p>
            <a:r>
              <a:rPr lang="en-US" dirty="0" smtClean="0"/>
              <a:t>layers that are opaque to planetary radiation. Thin downward</a:t>
            </a:r>
          </a:p>
          <a:p>
            <a:r>
              <a:rPr lang="en-US" dirty="0" smtClean="0"/>
              <a:t>arrows represent the flux of F units of shortwave solar radiation</a:t>
            </a:r>
          </a:p>
          <a:p>
            <a:r>
              <a:rPr lang="en-US" dirty="0" smtClean="0"/>
              <a:t>transmitted downward through the atmosphere. Thicker arrows</a:t>
            </a:r>
          </a:p>
          <a:p>
            <a:r>
              <a:rPr lang="en-US" dirty="0" smtClean="0"/>
              <a:t>represent the emission of longwave radiation from the surface</a:t>
            </a:r>
          </a:p>
          <a:p>
            <a:r>
              <a:rPr lang="en-US" dirty="0" smtClean="0"/>
              <a:t>of the planet and from each of the layers. For radiative equilibrium</a:t>
            </a:r>
          </a:p>
          <a:p>
            <a:r>
              <a:rPr lang="en-US" dirty="0" smtClean="0"/>
              <a:t>the net radiation passing through the Earth's surface and</a:t>
            </a:r>
          </a:p>
          <a:p>
            <a:r>
              <a:rPr lang="en-US" dirty="0" smtClean="0"/>
              <a:t>the top of each of the layers must be equal to zero.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6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7880" y="35058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(F units of solar radiation plus F units of longwave</a:t>
            </a:r>
          </a:p>
          <a:p>
            <a:r>
              <a:rPr lang="en-US" dirty="0" smtClean="0"/>
              <a:t>radiation emitted by the upper layer). To balance the</a:t>
            </a:r>
          </a:p>
          <a:p>
            <a:r>
              <a:rPr lang="en-US" dirty="0" smtClean="0"/>
              <a:t>incident radiation, the lower layer must emit 2F units</a:t>
            </a:r>
          </a:p>
          <a:p>
            <a:r>
              <a:rPr lang="en-US" dirty="0" smtClean="0"/>
              <a:t>of longwave radiation. Because the layer is isothermal,</a:t>
            </a:r>
          </a:p>
          <a:p>
            <a:r>
              <a:rPr lang="en-US" dirty="0" smtClean="0"/>
              <a:t>it also emits 2F units of radiation. in the downward</a:t>
            </a:r>
          </a:p>
          <a:p>
            <a:r>
              <a:rPr lang="en-US" dirty="0" smtClean="0"/>
              <a:t>radiation. Hence, the downward radiation at</a:t>
            </a:r>
          </a:p>
          <a:p>
            <a:r>
              <a:rPr lang="en-US" dirty="0" smtClean="0"/>
              <a:t>the surface of the planet is F units of incident solar</a:t>
            </a:r>
          </a:p>
          <a:p>
            <a:r>
              <a:rPr lang="en-US" dirty="0" smtClean="0"/>
              <a:t>radiation plus 2Funits of longwave radiation emitted</a:t>
            </a:r>
          </a:p>
          <a:p>
            <a:r>
              <a:rPr lang="en-US" dirty="0" smtClean="0"/>
              <a:t>from the atmosphere, a total of 3F units, which must</a:t>
            </a:r>
          </a:p>
          <a:p>
            <a:r>
              <a:rPr lang="en-US" dirty="0" smtClean="0"/>
              <a:t>be balanced by an upward emission of 3F units of</a:t>
            </a:r>
          </a:p>
          <a:p>
            <a:r>
              <a:rPr lang="en-US" dirty="0" smtClean="0"/>
              <a:t>longwave radiation from the surface. •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" y="1515249"/>
            <a:ext cx="1146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By induction, the aforementioned analysis can be</a:t>
            </a:r>
          </a:p>
          <a:p>
            <a:r>
              <a:rPr lang="en-US" dirty="0" smtClean="0"/>
              <a:t>extended to an N-layer atmosphere. The emissions</a:t>
            </a:r>
          </a:p>
          <a:p>
            <a:r>
              <a:rPr lang="en-US" dirty="0" err="1" smtClean="0"/>
              <a:t>fi:om</a:t>
            </a:r>
            <a:r>
              <a:rPr lang="en-US" dirty="0" smtClean="0"/>
              <a:t> the atmospheric layers, working downward</a:t>
            </a:r>
          </a:p>
          <a:p>
            <a:r>
              <a:rPr lang="en-US" dirty="0" smtClean="0"/>
              <a:t>from the top, are F, 2F, 3F ... NF and the corresponding</a:t>
            </a:r>
          </a:p>
          <a:p>
            <a:r>
              <a:rPr lang="en-US" dirty="0" smtClean="0"/>
              <a:t>radiative equilibrium temperatures are 303,</a:t>
            </a:r>
          </a:p>
          <a:p>
            <a:r>
              <a:rPr lang="en-US" dirty="0" smtClean="0"/>
              <a:t>335 .... [(N + l)F/σ]1/4 K. The geometric thickness</a:t>
            </a:r>
          </a:p>
          <a:p>
            <a:r>
              <a:rPr lang="en-US" dirty="0" smtClean="0"/>
              <a:t>of opaque layers decreases approximately exponentially</a:t>
            </a:r>
          </a:p>
          <a:p>
            <a:r>
              <a:rPr lang="en-US" dirty="0" smtClean="0"/>
              <a:t>as one descends through the atmosphere due to</a:t>
            </a:r>
          </a:p>
          <a:p>
            <a:r>
              <a:rPr lang="en-US" dirty="0" smtClean="0"/>
              <a:t>the increasing density of the absorbing medium with</a:t>
            </a:r>
          </a:p>
          <a:p>
            <a:r>
              <a:rPr lang="en-US" dirty="0" smtClean="0"/>
              <a:t>depth. Hence, the radiative equilibrium lapse rate</a:t>
            </a:r>
          </a:p>
          <a:p>
            <a:r>
              <a:rPr lang="en-US" dirty="0" smtClean="0"/>
              <a:t>steepens with increasing depth. In effect, radiative</a:t>
            </a:r>
          </a:p>
          <a:p>
            <a:r>
              <a:rPr lang="en-US" dirty="0" smtClean="0"/>
              <a:t>transfer becomes less and less efficient at removing</a:t>
            </a:r>
          </a:p>
          <a:p>
            <a:r>
              <a:rPr lang="en-US" dirty="0" smtClean="0"/>
              <a:t>the energy absorbed at the surface of the planet due</a:t>
            </a:r>
          </a:p>
          <a:p>
            <a:r>
              <a:rPr lang="en-US" dirty="0" smtClean="0"/>
              <a:t>to the increasing blocking effect of greenhouse gases.</a:t>
            </a:r>
          </a:p>
          <a:p>
            <a:r>
              <a:rPr lang="en-US" dirty="0" smtClean="0"/>
              <a:t>Once the radiative equilibrium lapse rate exceeds the</a:t>
            </a:r>
          </a:p>
          <a:p>
            <a:r>
              <a:rPr lang="en-US" dirty="0" smtClean="0"/>
              <a:t>adiabatic lapse rate (Eq. 3.53), convection becomes</a:t>
            </a:r>
          </a:p>
          <a:p>
            <a:r>
              <a:rPr lang="en-US" dirty="0" smtClean="0"/>
              <a:t>the primary mode of energy transfer.</a:t>
            </a:r>
          </a:p>
          <a:p>
            <a:r>
              <a:rPr lang="en-US" dirty="0" smtClean="0"/>
              <a:t>That the global mean surface temperature of the</a:t>
            </a:r>
          </a:p>
          <a:p>
            <a:r>
              <a:rPr lang="en-US" dirty="0" smtClean="0"/>
              <a:t>Earth is 289 K rather than the equivalent blackbody</a:t>
            </a:r>
          </a:p>
          <a:p>
            <a:r>
              <a:rPr lang="en-US" dirty="0" smtClean="0"/>
              <a:t>temperature 255 K, as calculated in Exercise 4.6, 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6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“The Greenhouse Effect”</a:t>
            </a:r>
          </a:p>
        </p:txBody>
      </p:sp>
      <p:pic>
        <p:nvPicPr>
          <p:cNvPr id="105475" name="Picture1" descr="02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9144000" cy="5410200"/>
          </a:xfrm>
        </p:spPr>
      </p:pic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1828800" y="6175375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T</a:t>
            </a:r>
            <a:r>
              <a:rPr lang="en-US" altLang="en-US" b="1" baseline="-25000">
                <a:solidFill>
                  <a:srgbClr val="CC0000"/>
                </a:solidFill>
              </a:rPr>
              <a:t>e</a:t>
            </a:r>
            <a:r>
              <a:rPr lang="en-US" altLang="en-US" b="1">
                <a:solidFill>
                  <a:srgbClr val="CC0000"/>
                </a:solidFill>
              </a:rPr>
              <a:t>=[(1-r)S/4</a:t>
            </a:r>
            <a:r>
              <a:rPr lang="el-GR" altLang="en-US" b="1">
                <a:solidFill>
                  <a:srgbClr val="CC0000"/>
                </a:solidFill>
              </a:rPr>
              <a:t>σ</a:t>
            </a:r>
            <a:r>
              <a:rPr lang="en-US" altLang="en-US" b="1">
                <a:solidFill>
                  <a:srgbClr val="CC0000"/>
                </a:solidFill>
              </a:rPr>
              <a:t>]</a:t>
            </a:r>
            <a:r>
              <a:rPr lang="en-US" altLang="en-US" b="1" baseline="30000">
                <a:solidFill>
                  <a:srgbClr val="CC0000"/>
                </a:solidFill>
              </a:rPr>
              <a:t>1/4;   </a:t>
            </a:r>
            <a:r>
              <a:rPr lang="en-US" altLang="en-US" b="1">
                <a:solidFill>
                  <a:srgbClr val="333399"/>
                </a:solidFill>
              </a:rPr>
              <a:t>Actual value of </a:t>
            </a:r>
            <a:r>
              <a:rPr lang="en-US" altLang="en-US" b="1">
                <a:solidFill>
                  <a:srgbClr val="CC0000"/>
                </a:solidFill>
              </a:rPr>
              <a:t>T</a:t>
            </a:r>
            <a:r>
              <a:rPr lang="en-US" altLang="en-US" b="1" baseline="-25000">
                <a:solidFill>
                  <a:srgbClr val="CC0000"/>
                </a:solidFill>
              </a:rPr>
              <a:t>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333399"/>
                </a:solidFill>
              </a:rPr>
              <a:t>is 15</a:t>
            </a:r>
            <a:r>
              <a:rPr lang="en-US" altLang="en-US" b="1" baseline="30000">
                <a:solidFill>
                  <a:srgbClr val="333399"/>
                </a:solidFill>
              </a:rPr>
              <a:t>0</a:t>
            </a:r>
            <a:r>
              <a:rPr lang="en-US" altLang="en-US" b="1">
                <a:solidFill>
                  <a:srgbClr val="333399"/>
                </a:solidFill>
              </a:rPr>
              <a:t> C.</a:t>
            </a:r>
          </a:p>
        </p:txBody>
      </p:sp>
      <p:sp>
        <p:nvSpPr>
          <p:cNvPr id="1054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38F9F-8F7A-45D5-9A90-1527ED0D39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3976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attributable to the greenhouse effect. Were it not for</a:t>
            </a:r>
          </a:p>
          <a:p>
            <a:r>
              <a:rPr lang="en-US" dirty="0" smtClean="0"/>
              <a:t>the upward transfer of latent and sensible heat by</a:t>
            </a:r>
          </a:p>
          <a:p>
            <a:r>
              <a:rPr lang="en-US" dirty="0" smtClean="0"/>
              <a:t>fluid motions within the Earth's atmosphere, the disparity</a:t>
            </a:r>
          </a:p>
          <a:p>
            <a:r>
              <a:rPr lang="en-US" dirty="0" smtClean="0"/>
              <a:t>would be even larger.</a:t>
            </a:r>
          </a:p>
          <a:p>
            <a:r>
              <a:rPr lang="en-US" dirty="0" smtClean="0"/>
              <a:t>To perform more realistic radiative transfer calculations,</a:t>
            </a:r>
          </a:p>
          <a:p>
            <a:r>
              <a:rPr lang="en-US" dirty="0" smtClean="0"/>
              <a:t>it will be necessary to consider the dependence</a:t>
            </a:r>
          </a:p>
          <a:p>
            <a:r>
              <a:rPr lang="en-US" dirty="0" smtClean="0"/>
              <a:t>of absorptivity upon the wavelength of the</a:t>
            </a:r>
          </a:p>
          <a:p>
            <a:r>
              <a:rPr lang="en-US" dirty="0" smtClean="0"/>
              <a:t>radiation. It is evident from the bottom part of</a:t>
            </a:r>
          </a:p>
          <a:p>
            <a:r>
              <a:rPr lang="en-US" dirty="0" smtClean="0"/>
              <a:t>Fig. 4.7 that the wavelength dependence is quite pronounced,</a:t>
            </a:r>
          </a:p>
          <a:p>
            <a:r>
              <a:rPr lang="en-US" dirty="0" smtClean="0"/>
              <a:t>with well-defined </a:t>
            </a:r>
            <a:r>
              <a:rPr lang="en-US" dirty="0" err="1" smtClean="0"/>
              <a:t>absmption</a:t>
            </a:r>
            <a:r>
              <a:rPr lang="en-US" dirty="0" smtClean="0"/>
              <a:t> bands identified</a:t>
            </a:r>
          </a:p>
          <a:p>
            <a:r>
              <a:rPr lang="en-US" dirty="0" smtClean="0"/>
              <a:t>with specific gaseous constituents, interspersed</a:t>
            </a:r>
          </a:p>
          <a:p>
            <a:r>
              <a:rPr lang="en-US" dirty="0" smtClean="0"/>
              <a:t>with windows in which the atmosphere is relatively</a:t>
            </a:r>
          </a:p>
          <a:p>
            <a:r>
              <a:rPr lang="en-US" dirty="0" smtClean="0"/>
              <a:t>transparent. As shown in the next section, the</a:t>
            </a:r>
          </a:p>
          <a:p>
            <a:r>
              <a:rPr lang="en-US" dirty="0" smtClean="0"/>
              <a:t>wavelength dependence of the absorptivity is even</a:t>
            </a:r>
          </a:p>
          <a:p>
            <a:r>
              <a:rPr lang="en-US" dirty="0" smtClean="0"/>
              <a:t>more complicated than the low-resolution absorption</a:t>
            </a:r>
          </a:p>
          <a:p>
            <a:r>
              <a:rPr lang="en-US" dirty="0" smtClean="0"/>
              <a:t>spectra in Fig. 4.7 would lead us to believe.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3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4.4 Physics of Scattering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and Absorption and Emission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scattering and absorption of radiation by gas</a:t>
            </a:r>
          </a:p>
          <a:p>
            <a:r>
              <a:rPr lang="en-US" dirty="0"/>
              <a:t>molecules and aerosols all contribute to the extinction</a:t>
            </a:r>
          </a:p>
          <a:p>
            <a:r>
              <a:rPr lang="en-US" dirty="0"/>
              <a:t>of the solar and terrestrial radiation passing</a:t>
            </a:r>
          </a:p>
          <a:p>
            <a:r>
              <a:rPr lang="en-US" dirty="0"/>
              <a:t>through the atmosphere. Each of these contributions</a:t>
            </a:r>
          </a:p>
          <a:p>
            <a:r>
              <a:rPr lang="en-US" dirty="0"/>
              <a:t>is linearly </a:t>
            </a:r>
            <a:r>
              <a:rPr lang="en-US" dirty="0" err="1"/>
              <a:t>propor</a:t>
            </a:r>
            <a:r>
              <a:rPr lang="en-US" dirty="0"/>
              <a:t> </a:t>
            </a:r>
            <a:r>
              <a:rPr lang="en-US" dirty="0" err="1"/>
              <a:t>tional</a:t>
            </a:r>
            <a:r>
              <a:rPr lang="en-US" dirty="0"/>
              <a:t> to (1) the intensity of the</a:t>
            </a:r>
          </a:p>
          <a:p>
            <a:r>
              <a:rPr lang="en-US" dirty="0"/>
              <a:t>radiation at that point along the ray path, (2) the</a:t>
            </a:r>
          </a:p>
          <a:p>
            <a:r>
              <a:rPr lang="en-US" dirty="0"/>
              <a:t>local concentration of the gases and/or par </a:t>
            </a:r>
            <a:r>
              <a:rPr lang="en-US" dirty="0" err="1"/>
              <a:t>ticles</a:t>
            </a:r>
            <a:endParaRPr lang="en-US" dirty="0"/>
          </a:p>
          <a:p>
            <a:r>
              <a:rPr lang="en-US" dirty="0"/>
              <a:t>that are responsible for the absorption and scattering,</a:t>
            </a:r>
          </a:p>
          <a:p>
            <a:r>
              <a:rPr lang="en-US" dirty="0"/>
              <a:t>and (3) the effectiveness of the absorbers or</a:t>
            </a:r>
          </a:p>
          <a:p>
            <a:r>
              <a:rPr lang="en-US" dirty="0" err="1"/>
              <a:t>scatterers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45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consider the fa </a:t>
            </a:r>
            <a:r>
              <a:rPr lang="en-US" dirty="0" err="1"/>
              <a:t>te</a:t>
            </a:r>
            <a:r>
              <a:rPr lang="en-US" dirty="0"/>
              <a:t> of a beam of radiation</a:t>
            </a:r>
          </a:p>
          <a:p>
            <a:r>
              <a:rPr lang="en-US" dirty="0"/>
              <a:t>passing through an arbitrarily thin layer of the</a:t>
            </a:r>
          </a:p>
          <a:p>
            <a:r>
              <a:rPr lang="en-US" dirty="0"/>
              <a:t>atmosphere along a specific path, as depicted in Fig.</a:t>
            </a:r>
          </a:p>
          <a:p>
            <a:r>
              <a:rPr lang="en-US" dirty="0"/>
              <a:t>4.10. For each kind of gas molecule and particle that</a:t>
            </a:r>
          </a:p>
          <a:p>
            <a:r>
              <a:rPr lang="en-US" dirty="0"/>
              <a:t>the beam encounters, its monochromatic intensity is</a:t>
            </a:r>
          </a:p>
          <a:p>
            <a:r>
              <a:rPr lang="en-US" dirty="0"/>
              <a:t>decreased by the increment</a:t>
            </a:r>
          </a:p>
          <a:p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5231130"/>
            <a:ext cx="3931920" cy="108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24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is the number of particles per unit volume</a:t>
            </a:r>
          </a:p>
          <a:p>
            <a:r>
              <a:rPr lang="en-US" dirty="0"/>
              <a:t>of air, </a:t>
            </a:r>
            <a:r>
              <a:rPr lang="en-US" i="1" dirty="0"/>
              <a:t>u </a:t>
            </a:r>
            <a:r>
              <a:rPr lang="en-US" dirty="0"/>
              <a:t>is the areal cross section of each particle,</a:t>
            </a:r>
          </a:p>
          <a:p>
            <a:r>
              <a:rPr lang="en-US" i="1" dirty="0"/>
              <a:t>K;,. </a:t>
            </a:r>
            <a:r>
              <a:rPr lang="en-US" dirty="0"/>
              <a:t>is the (dimensionless) </a:t>
            </a:r>
            <a:r>
              <a:rPr lang="en-US" i="1" dirty="0"/>
              <a:t>scattering </a:t>
            </a:r>
            <a:r>
              <a:rPr lang="en-US" dirty="0"/>
              <a:t>or </a:t>
            </a:r>
            <a:r>
              <a:rPr lang="en-US" i="1" dirty="0"/>
              <a:t>abs01ption</a:t>
            </a:r>
            <a:endParaRPr lang="en-US" dirty="0"/>
          </a:p>
          <a:p>
            <a:r>
              <a:rPr lang="en-US" i="1" dirty="0"/>
              <a:t>efficiency, </a:t>
            </a:r>
            <a:r>
              <a:rPr lang="en-US" dirty="0"/>
              <a:t>and </a:t>
            </a:r>
            <a:r>
              <a:rPr lang="en-US" i="1" dirty="0"/>
              <a:t>ds </a:t>
            </a:r>
            <a:r>
              <a:rPr lang="en-US" dirty="0"/>
              <a:t>is the differential path length</a:t>
            </a:r>
          </a:p>
          <a:p>
            <a:r>
              <a:rPr lang="en-US" dirty="0"/>
              <a:t>along the ray path of the incident radiation. An</a:t>
            </a:r>
          </a:p>
          <a:p>
            <a:r>
              <a:rPr lang="en-US" i="1" dirty="0"/>
              <a:t>extinction efficiency, </a:t>
            </a:r>
            <a:r>
              <a:rPr lang="en-US" dirty="0"/>
              <a:t>which represents the combined</a:t>
            </a:r>
          </a:p>
          <a:p>
            <a:r>
              <a:rPr lang="en-US" dirty="0"/>
              <a:t>effects of scattering and absorption in depleting the</a:t>
            </a:r>
          </a:p>
          <a:p>
            <a:r>
              <a:rPr lang="en-US" dirty="0"/>
              <a:t>intensity of radiation passing through the layer, can</a:t>
            </a:r>
          </a:p>
          <a:p>
            <a:r>
              <a:rPr lang="en-US" dirty="0"/>
              <a:t>be defined in a similar manner. The product </a:t>
            </a:r>
            <a:r>
              <a:rPr lang="en-US" dirty="0" err="1"/>
              <a:t>KnNs</a:t>
            </a:r>
            <a:r>
              <a:rPr lang="en-US" dirty="0"/>
              <a:t> is</a:t>
            </a:r>
          </a:p>
          <a:p>
            <a:r>
              <a:rPr lang="en-US" dirty="0"/>
              <a:t>called the scattering, absorption, or extinction cross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section. In the case of a gaseous atmospheric</a:t>
            </a:r>
          </a:p>
          <a:p>
            <a:r>
              <a:rPr lang="en-US" dirty="0"/>
              <a:t>constituent, it is sometimes convenient to express</a:t>
            </a:r>
          </a:p>
          <a:p>
            <a:r>
              <a:rPr lang="en-US" dirty="0"/>
              <a:t>the rate of scattering or absorption in the form</a:t>
            </a:r>
          </a:p>
          <a:p>
            <a:r>
              <a:rPr lang="en-US" dirty="0"/>
              <a:t>(4.17)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0" y="268634"/>
            <a:ext cx="1853500" cy="10724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where p is the density of the air, r is the mass of the</a:t>
            </a:r>
          </a:p>
          <a:p>
            <a:r>
              <a:rPr lang="en-US" dirty="0" smtClean="0"/>
              <a:t>absorbing gas per unit mass of air, and kA is the mass</a:t>
            </a:r>
          </a:p>
          <a:p>
            <a:r>
              <a:rPr lang="en-US" dirty="0" smtClean="0"/>
              <a:t>abso1ption coefficient, which has units of m2 kg-1.</a:t>
            </a:r>
          </a:p>
          <a:p>
            <a:r>
              <a:rPr lang="en-US" dirty="0" smtClean="0"/>
              <a:t>In the aforementioned expressions the products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are volume scattering, absorption, or</a:t>
            </a:r>
          </a:p>
          <a:p>
            <a:r>
              <a:rPr lang="en-US" dirty="0" smtClean="0"/>
              <a:t>extinction coefficients, depending on the context,</a:t>
            </a:r>
          </a:p>
          <a:p>
            <a:r>
              <a:rPr lang="en-US" dirty="0" smtClean="0"/>
              <a:t>and have units of m- 1. The contributions of the</a:t>
            </a:r>
          </a:p>
          <a:p>
            <a:r>
              <a:rPr lang="en-US" dirty="0" smtClean="0"/>
              <a:t>various species of gases and particles are additive</a:t>
            </a:r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5394960"/>
            <a:ext cx="3405187" cy="622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38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752600" y="228600"/>
            <a:ext cx="876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What drives climate to change?</a:t>
            </a:r>
            <a:r>
              <a:rPr lang="en-US" altLang="en-US">
                <a:solidFill>
                  <a:srgbClr val="CC0066"/>
                </a:solidFill>
              </a:rPr>
              <a:t> - </a:t>
            </a:r>
            <a:r>
              <a:rPr lang="en-US" altLang="en-US" b="1">
                <a:solidFill>
                  <a:schemeClr val="accent2"/>
                </a:solidFill>
              </a:rPr>
              <a:t>“radiative forcing”</a:t>
            </a:r>
            <a:r>
              <a:rPr lang="en-US" altLang="en-US">
                <a:solidFill>
                  <a:srgbClr val="CC0000"/>
                </a:solidFill>
              </a:rPr>
              <a:t>: A small change in the energy balance of the earth can change surface temperatures, winds, precipitation patterns =&gt;</a:t>
            </a:r>
            <a:r>
              <a:rPr lang="en-US" altLang="en-US">
                <a:solidFill>
                  <a:srgbClr val="CC0066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</a:rPr>
              <a:t>its climate</a:t>
            </a:r>
          </a:p>
          <a:p>
            <a:pPr algn="ctr" eaLnBrk="1" hangingPunct="1">
              <a:buFontTx/>
              <a:buNone/>
            </a:pPr>
            <a:endParaRPr lang="en-US" altLang="en-US">
              <a:solidFill>
                <a:srgbClr val="CC0066"/>
              </a:solidFill>
            </a:endParaRPr>
          </a:p>
        </p:txBody>
      </p:sp>
      <p:pic>
        <p:nvPicPr>
          <p:cNvPr id="1075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1"/>
            <a:ext cx="67818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CB3C71-7229-41B2-AF8C-6DFA180148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549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225"/>
            <a:ext cx="10515600" cy="4351338"/>
          </a:xfrm>
        </p:spPr>
        <p:txBody>
          <a:bodyPr/>
          <a:lstStyle/>
          <a:p>
            <a:r>
              <a:rPr lang="en-US" dirty="0"/>
              <a:t>as</a:t>
            </a:r>
          </a:p>
          <a:p>
            <a:r>
              <a:rPr lang="en-US" dirty="0"/>
              <a:t>are the contributions of scattering and absorption</a:t>
            </a:r>
          </a:p>
          <a:p>
            <a:r>
              <a:rPr lang="en-US" dirty="0"/>
              <a:t>to the extinction of the incident beam of radiation; i.e.,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2225040"/>
            <a:ext cx="4369117" cy="146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815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4 .4.1 Scattering by Air Molecules</a:t>
            </a:r>
            <a:endParaRPr lang="en-US" dirty="0"/>
          </a:p>
          <a:p>
            <a:r>
              <a:rPr lang="en-US" b="1" dirty="0"/>
              <a:t>and Particles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At any given place and time, particles including</a:t>
            </a:r>
          </a:p>
          <a:p>
            <a:r>
              <a:rPr lang="en-US" dirty="0"/>
              <a:t>aerosols with a wide variety of shapes and sizes, as</a:t>
            </a:r>
          </a:p>
          <a:p>
            <a:r>
              <a:rPr lang="en-US" dirty="0"/>
              <a:t>well as cloud droplets and ice crystals, may be present.</a:t>
            </a:r>
          </a:p>
          <a:p>
            <a:r>
              <a:rPr lang="en-US" dirty="0"/>
              <a:t>Non </a:t>
            </a:r>
            <a:r>
              <a:rPr lang="en-US" dirty="0" err="1"/>
              <a:t>etheless</a:t>
            </a:r>
            <a:r>
              <a:rPr lang="en-US" dirty="0"/>
              <a:t> it is instructive to consider the</a:t>
            </a:r>
          </a:p>
          <a:p>
            <a:r>
              <a:rPr lang="en-US" dirty="0"/>
              <a:t>case of scattering by a spherical particle of radius </a:t>
            </a:r>
            <a:r>
              <a:rPr lang="en-US" i="1" dirty="0"/>
              <a:t>r,</a:t>
            </a:r>
            <a:endParaRPr lang="en-US" dirty="0"/>
          </a:p>
          <a:p>
            <a:r>
              <a:rPr lang="en-US" dirty="0"/>
              <a:t>for which the scattering, absorption, or extinction</a:t>
            </a:r>
          </a:p>
          <a:p>
            <a:r>
              <a:rPr lang="en-US" dirty="0"/>
              <a:t>efficiency </a:t>
            </a:r>
            <a:r>
              <a:rPr lang="en-US" i="1" dirty="0"/>
              <a:t>KA </a:t>
            </a:r>
            <a:r>
              <a:rPr lang="en-US" dirty="0"/>
              <a:t>in ( 4.16) can be prescribed on the</a:t>
            </a:r>
          </a:p>
        </p:txBody>
      </p:sp>
    </p:spTree>
    <p:extLst>
      <p:ext uri="{BB962C8B-B14F-4D97-AF65-F5344CB8AC3E}">
        <p14:creationId xmlns:p14="http://schemas.microsoft.com/office/powerpoint/2010/main" val="2723685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5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4480" y="15029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4.11 Size parameter x as a function of wavelength (},.)</a:t>
            </a:r>
          </a:p>
          <a:p>
            <a:r>
              <a:rPr lang="en-US" dirty="0" smtClean="0"/>
              <a:t>of the incident radiation and particle radius r.</a:t>
            </a:r>
          </a:p>
          <a:p>
            <a:r>
              <a:rPr lang="en-US" dirty="0" smtClean="0"/>
              <a:t>basis of theory, as a function of a dimensionless size</a:t>
            </a:r>
          </a:p>
          <a:p>
            <a:r>
              <a:rPr lang="en-US" dirty="0" smtClean="0"/>
              <a:t>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78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(4.19)</a:t>
            </a:r>
          </a:p>
          <a:p>
            <a:r>
              <a:rPr lang="en-US" dirty="0" smtClean="0"/>
              <a:t>and a complex index of refraction of the particles</a:t>
            </a:r>
          </a:p>
          <a:p>
            <a:r>
              <a:rPr lang="en-US" dirty="0" smtClean="0"/>
              <a:t>(m == m,. + </a:t>
            </a:r>
            <a:r>
              <a:rPr lang="en-US" dirty="0" err="1" smtClean="0"/>
              <a:t>imi</a:t>
            </a:r>
            <a:r>
              <a:rPr lang="en-US" dirty="0" smtClean="0"/>
              <a:t>), whose real part m,. is the ratio of</a:t>
            </a:r>
          </a:p>
          <a:p>
            <a:r>
              <a:rPr lang="en-US" dirty="0" smtClean="0"/>
              <a:t>the speed of light in a vacuum to the speed at</a:t>
            </a:r>
          </a:p>
          <a:p>
            <a:r>
              <a:rPr lang="en-US" dirty="0" smtClean="0"/>
              <a:t>which light travels when it is passing through the</a:t>
            </a:r>
          </a:p>
          <a:p>
            <a:r>
              <a:rPr lang="en-US" dirty="0" smtClean="0"/>
              <a:t>particle. Figure 4.11 shows the range of size parameters</a:t>
            </a:r>
          </a:p>
          <a:p>
            <a:r>
              <a:rPr lang="en-US" dirty="0" smtClean="0"/>
              <a:t>for various kinds of particles in the atmosphere</a:t>
            </a:r>
          </a:p>
          <a:p>
            <a:r>
              <a:rPr lang="en-US" dirty="0" smtClean="0"/>
              <a:t>and radiation in various wavelength ranges.</a:t>
            </a:r>
          </a:p>
          <a:p>
            <a:r>
              <a:rPr lang="en-US" dirty="0" smtClean="0"/>
              <a:t>For the scattering of radiation in the visible part of</a:t>
            </a:r>
          </a:p>
          <a:p>
            <a:r>
              <a:rPr lang="en-US" dirty="0" smtClean="0"/>
              <a:t>the spectrum, x ranges from much Jess than 1 for</a:t>
            </a:r>
          </a:p>
          <a:p>
            <a:r>
              <a:rPr lang="en-US" dirty="0" smtClean="0"/>
              <a:t>air molecules to - 1 for haze and smoke particles to</a:t>
            </a:r>
          </a:p>
          <a:p>
            <a:r>
              <a:rPr lang="en-US" dirty="0" smtClean="0"/>
              <a:t>&gt; &gt; 1 for raindrops.</a:t>
            </a:r>
          </a:p>
          <a:p>
            <a:r>
              <a:rPr lang="en-US" dirty="0" smtClean="0"/>
              <a:t>Particles with x &lt;&lt; 1 are relatively ineffective at</a:t>
            </a:r>
          </a:p>
          <a:p>
            <a:r>
              <a:rPr lang="en-US" dirty="0" smtClean="0"/>
              <a:t>scattering radiation. Within this so-called Rayleigh</a:t>
            </a:r>
          </a:p>
          <a:p>
            <a:r>
              <a:rPr lang="en-US" dirty="0" smtClean="0"/>
              <a:t>scattering regime the expression for the scatte1ing</a:t>
            </a:r>
          </a:p>
          <a:p>
            <a:r>
              <a:rPr lang="en-US" dirty="0" smtClean="0"/>
              <a:t>efficiency is of the form</a:t>
            </a:r>
          </a:p>
          <a:p>
            <a:r>
              <a:rPr lang="en-US" dirty="0" smtClean="0"/>
              <a:t>(4.20)</a:t>
            </a:r>
          </a:p>
          <a:p>
            <a:r>
              <a:rPr lang="en-US" dirty="0" smtClean="0"/>
              <a:t>and the scattering is divided evenly between the</a:t>
            </a:r>
          </a:p>
          <a:p>
            <a:r>
              <a:rPr lang="en-US" dirty="0" smtClean="0"/>
              <a:t>forward and backward hemispheres, as indicated in</a:t>
            </a:r>
          </a:p>
          <a:p>
            <a:r>
              <a:rPr lang="en-US" dirty="0" smtClean="0"/>
              <a:t>Fig. 4.12a. For values of the size parameter comparable</a:t>
            </a:r>
          </a:p>
          <a:p>
            <a:r>
              <a:rPr lang="en-US" dirty="0" smtClean="0"/>
              <a:t>to or greater than 1 the scattered radiation is</a:t>
            </a:r>
          </a:p>
          <a:p>
            <a:r>
              <a:rPr lang="en-US" dirty="0" smtClean="0"/>
              <a:t>directed mainly into the forward hemisphere, as indicated</a:t>
            </a:r>
          </a:p>
          <a:p>
            <a:r>
              <a:rPr lang="en-US" dirty="0" smtClean="0"/>
              <a:t>in subsequent panels.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42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Figure 4.13 shows KA as a function of size parameter</a:t>
            </a:r>
          </a:p>
          <a:p>
            <a:r>
              <a:rPr lang="en-US" dirty="0" smtClean="0"/>
              <a:t>for particles with m,. = 1.5 and a range of values</a:t>
            </a:r>
          </a:p>
          <a:p>
            <a:r>
              <a:rPr lang="en-US" dirty="0" smtClean="0"/>
              <a:t>of m;. Consider just the top curve that corresponds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3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4.12 Schematic showing the angular distribution of the</a:t>
            </a:r>
          </a:p>
          <a:p>
            <a:r>
              <a:rPr lang="en-US" dirty="0" smtClean="0"/>
              <a:t>radiation at visible (0.5 </a:t>
            </a:r>
            <a:r>
              <a:rPr lang="en-US" dirty="0" err="1" smtClean="0"/>
              <a:t>μ,m</a:t>
            </a:r>
            <a:r>
              <a:rPr lang="en-US" dirty="0" smtClean="0"/>
              <a:t>) wavelength scattered by spherical</a:t>
            </a:r>
          </a:p>
          <a:p>
            <a:r>
              <a:rPr lang="en-US" dirty="0" smtClean="0"/>
              <a:t>particles with radii of(a) 10- 4 </a:t>
            </a:r>
            <a:r>
              <a:rPr lang="en-US" dirty="0" err="1" smtClean="0"/>
              <a:t>μ,m</a:t>
            </a:r>
            <a:r>
              <a:rPr lang="en-US" dirty="0" smtClean="0"/>
              <a:t> , (b) 0.1 </a:t>
            </a:r>
            <a:r>
              <a:rPr lang="en-US" dirty="0" err="1" smtClean="0"/>
              <a:t>μ,m</a:t>
            </a:r>
            <a:r>
              <a:rPr lang="en-US" dirty="0" smtClean="0"/>
              <a:t>, and (c) 1 </a:t>
            </a:r>
            <a:r>
              <a:rPr lang="en-US" dirty="0" err="1" smtClean="0"/>
              <a:t>μ,m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forward scattering for the 1-μ,m aerosol is extremely large</a:t>
            </a:r>
          </a:p>
          <a:p>
            <a:r>
              <a:rPr lang="en-US" dirty="0" smtClean="0"/>
              <a:t>, and is scaled for presentation purposes. [Adapted from</a:t>
            </a:r>
          </a:p>
          <a:p>
            <a:r>
              <a:rPr lang="en-US" dirty="0" smtClean="0"/>
              <a:t>K. N. </a:t>
            </a:r>
            <a:r>
              <a:rPr lang="en-US" dirty="0" err="1" smtClean="0"/>
              <a:t>Liou</a:t>
            </a:r>
            <a:r>
              <a:rPr lang="en-US" dirty="0" smtClean="0"/>
              <a:t>, An Introduction to Atmospheric Radiation, Academic</a:t>
            </a:r>
          </a:p>
          <a:p>
            <a:r>
              <a:rPr lang="en-US" dirty="0" smtClean="0"/>
              <a:t>Press, p. 7, Copyright (2002), with permission from Elsevier.]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48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338137"/>
            <a:ext cx="6350317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06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 .13 Scattering efficiency KA as a function of size</a:t>
            </a:r>
          </a:p>
          <a:p>
            <a:r>
              <a:rPr lang="en-US" dirty="0" smtClean="0"/>
              <a:t>parameter x, plotted on a logarithmic scale, for four different</a:t>
            </a:r>
          </a:p>
          <a:p>
            <a:r>
              <a:rPr lang="en-US" dirty="0" smtClean="0"/>
              <a:t>refractive indices with m, = 1.5 and m; ranging from Oto 1, as</a:t>
            </a:r>
          </a:p>
          <a:p>
            <a:r>
              <a:rPr lang="en-US" dirty="0" smtClean="0"/>
              <a:t>indicated. [From K. N. </a:t>
            </a:r>
            <a:r>
              <a:rPr lang="en-US" dirty="0" err="1" smtClean="0"/>
              <a:t>Liou</a:t>
            </a:r>
            <a:r>
              <a:rPr lang="en-US" dirty="0" smtClean="0"/>
              <a:t>, An Introduction to Atmospheric</a:t>
            </a:r>
          </a:p>
          <a:p>
            <a:r>
              <a:rPr lang="en-US" dirty="0" smtClean="0"/>
              <a:t>Radiation, Academic Press, p. 191, Copyright (2002), with</a:t>
            </a:r>
          </a:p>
          <a:p>
            <a:r>
              <a:rPr lang="en-US" dirty="0" smtClean="0"/>
              <a:t>permission from Elsevier.]</a:t>
            </a:r>
          </a:p>
          <a:p>
            <a:r>
              <a:rPr lang="en-US" dirty="0" smtClean="0"/>
              <a:t>tom;= 0 (no absorption). For 0.1 ~ x :5 50, referred</a:t>
            </a:r>
          </a:p>
          <a:p>
            <a:r>
              <a:rPr lang="en-US" dirty="0" smtClean="0"/>
              <a:t>to as the Mie10 scattering regime, KA exhibits a</a:t>
            </a:r>
          </a:p>
          <a:p>
            <a:r>
              <a:rPr lang="en-US" dirty="0" smtClean="0"/>
              <a:t>damped oscillatory behavior, with a mean around a</a:t>
            </a:r>
          </a:p>
          <a:p>
            <a:r>
              <a:rPr lang="en-US" dirty="0" smtClean="0"/>
              <a:t>value of 2, and for x ~ 50, the range referred to</a:t>
            </a:r>
          </a:p>
          <a:p>
            <a:endParaRPr lang="en-US" dirty="0" smtClean="0"/>
          </a:p>
          <a:p>
            <a:r>
              <a:rPr lang="en-US" dirty="0" smtClean="0"/>
              <a:t>the geometric optics regime, the oscillatory behavior</a:t>
            </a:r>
          </a:p>
          <a:p>
            <a:r>
              <a:rPr lang="en-US" dirty="0" smtClean="0"/>
              <a:t>is less prominent and KA =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13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Exercise 4.9 Estimate the relative efficiencies with</a:t>
            </a:r>
          </a:p>
          <a:p>
            <a:r>
              <a:rPr lang="en-US" dirty="0" smtClean="0"/>
              <a:t>which red light (A= 0.64μ,m) and blue light</a:t>
            </a:r>
          </a:p>
          <a:p>
            <a:r>
              <a:rPr lang="en-US" dirty="0" smtClean="0"/>
              <a:t>(A= 0.47 </a:t>
            </a:r>
            <a:r>
              <a:rPr lang="en-US" dirty="0" err="1" smtClean="0"/>
              <a:t>μ,m</a:t>
            </a:r>
            <a:r>
              <a:rPr lang="en-US" dirty="0" smtClean="0"/>
              <a:t>) are scattered by air molecules.</a:t>
            </a:r>
          </a:p>
          <a:p>
            <a:r>
              <a:rPr lang="en-US" dirty="0" smtClean="0"/>
              <a:t>Solution: From ( 4.20)</a:t>
            </a:r>
          </a:p>
          <a:p>
            <a:r>
              <a:rPr lang="en-US" dirty="0" smtClean="0"/>
              <a:t>K(blue) = (0.64)4 = 3.45</a:t>
            </a:r>
          </a:p>
          <a:p>
            <a:r>
              <a:rPr lang="en-US" dirty="0" smtClean="0"/>
              <a:t>K(red) 0.47'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1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75" y="2692335"/>
            <a:ext cx="4009250" cy="261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627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16756"/>
            <a:ext cx="6096000" cy="562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Hence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preponderance of blue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scatte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molecules,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ev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ced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blu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sky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days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aerosols.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4.14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shows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coloring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sky and sunlit objects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impart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Rayleigh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scat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photograph was taken just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s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sky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visible overhead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objects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foreground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aeroso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illuminat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 in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shorter wavelengths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(blue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been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leted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scattering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along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g, ob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liqu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 through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atmosphere.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d-base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radars and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mote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 from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carried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aboa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llit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oit the 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rong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dependence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tterin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effic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 </a:t>
            </a:r>
            <a:r>
              <a:rPr lang="en-US" i="1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upon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parameter </a:t>
            </a:r>
            <a:r>
              <a:rPr lang="en-US" sz="1600" i="1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microw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radiatio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1</a:t>
            </a:r>
            <a:r>
              <a:rPr lang="en-US" dirty="0" smtClean="0">
                <a:solidFill>
                  <a:srgbClr val="70717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10-cm wave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ngth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clouds with 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radii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llim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eters.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 to </a:t>
            </a:r>
            <a:r>
              <a:rPr lang="en-US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infrared radiation</a:t>
            </a:r>
            <a:r>
              <a:rPr lang="en-US" dirty="0" smtClean="0">
                <a:solidFill>
                  <a:srgbClr val="5C5C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</a:t>
            </a:r>
            <a:r>
              <a:rPr lang="en-US" dirty="0" smtClean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rgbClr val="5E78A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04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-495151"/>
            <a:ext cx="6096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is strongly absorbed by clouds, microwave radiation</a:t>
            </a:r>
          </a:p>
          <a:p>
            <a:r>
              <a:rPr lang="en-US" dirty="0" smtClean="0"/>
              <a:t>passes through clouds with droplets ranging up to</a:t>
            </a:r>
          </a:p>
          <a:p>
            <a:r>
              <a:rPr lang="en-US" dirty="0" smtClean="0"/>
              <a:t>hundreds of micrometers in radius with little or no</a:t>
            </a:r>
          </a:p>
          <a:p>
            <a:r>
              <a:rPr lang="en-US" dirty="0" smtClean="0"/>
              <a:t>scattering. Radiation backscattered from the pulsed</a:t>
            </a:r>
          </a:p>
          <a:p>
            <a:r>
              <a:rPr lang="en-US" dirty="0" smtClean="0"/>
              <a:t>radar signal by the larger drops reveals the regions of</a:t>
            </a:r>
          </a:p>
          <a:p>
            <a:r>
              <a:rPr lang="en-US" dirty="0" smtClean="0"/>
              <a:t>heavy precipitation.</a:t>
            </a:r>
          </a:p>
          <a:p>
            <a:r>
              <a:rPr lang="en-US" dirty="0" smtClean="0"/>
              <a:t>Scattering of parallel beam solar radiation and</a:t>
            </a:r>
          </a:p>
          <a:p>
            <a:r>
              <a:rPr lang="en-US" dirty="0" smtClean="0"/>
              <a:t>moonlight gives rise to a number of distinctive optical</a:t>
            </a:r>
          </a:p>
          <a:p>
            <a:r>
              <a:rPr lang="en-US" dirty="0" smtClean="0"/>
              <a:t>effects, that include</a:t>
            </a:r>
          </a:p>
          <a:p>
            <a:r>
              <a:rPr lang="en-US" dirty="0" smtClean="0"/>
              <a:t>• rainbows (Figs. 4.15 and 4.16) formed by the</a:t>
            </a:r>
          </a:p>
          <a:p>
            <a:r>
              <a:rPr lang="en-US" dirty="0" smtClean="0"/>
              <a:t>refraction and internal reflection of sunlight in</a:t>
            </a:r>
          </a:p>
          <a:p>
            <a:r>
              <a:rPr lang="en-US" dirty="0" smtClean="0"/>
              <a:t>water drops (usually raindrops). The bow</a:t>
            </a:r>
          </a:p>
          <a:p>
            <a:r>
              <a:rPr lang="en-US" dirty="0" smtClean="0"/>
              <a:t>appears as a circle, rarely complete, centered 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antisolar</a:t>
            </a:r>
            <a:r>
              <a:rPr lang="en-US" dirty="0" smtClean="0"/>
              <a:t> point, which lies on the line from</a:t>
            </a:r>
          </a:p>
          <a:p>
            <a:r>
              <a:rPr lang="en-US" dirty="0" smtClean="0"/>
              <a:t>the sun passing through the eye of the observer.</a:t>
            </a:r>
          </a:p>
          <a:p>
            <a:r>
              <a:rPr lang="en-US" dirty="0" smtClean="0"/>
              <a:t>The colors of the rainbow from its outer to its</a:t>
            </a:r>
          </a:p>
          <a:p>
            <a:r>
              <a:rPr lang="en-US" dirty="0" smtClean="0"/>
              <a:t>inner circumference are red, orange, yellow,</a:t>
            </a:r>
          </a:p>
          <a:p>
            <a:r>
              <a:rPr lang="en-US" dirty="0" smtClean="0"/>
              <a:t>green, blue, indigo, and violet. Rainbows are</a:t>
            </a:r>
          </a:p>
          <a:p>
            <a:r>
              <a:rPr lang="en-US" dirty="0" smtClean="0"/>
              <a:t>usually seen in falling rain with drop diameters</a:t>
            </a:r>
          </a:p>
          <a:p>
            <a:r>
              <a:rPr lang="en-US" dirty="0" smtClean="0"/>
              <a:t>of a few millimeters. Because the drops are much</a:t>
            </a:r>
          </a:p>
          <a:p>
            <a:r>
              <a:rPr lang="en-US" dirty="0" smtClean="0"/>
              <a:t>larger than the wavelength of the light, the</a:t>
            </a:r>
          </a:p>
          <a:p>
            <a:r>
              <a:rPr lang="en-US" dirty="0" smtClean="0"/>
              <a:t>classical theory of geometric optics provides a</a:t>
            </a:r>
          </a:p>
          <a:p>
            <a:r>
              <a:rPr lang="en-US" dirty="0" smtClean="0"/>
              <a:t>reasonable description for the primary bow.</a:t>
            </a:r>
          </a:p>
          <a:p>
            <a:r>
              <a:rPr lang="en-US" dirty="0" smtClean="0"/>
              <a:t>• bright haloes produced by the refraction of light</a:t>
            </a:r>
          </a:p>
          <a:p>
            <a:r>
              <a:rPr lang="en-US" dirty="0" smtClean="0"/>
              <a:t>by hexagonal, </a:t>
            </a:r>
            <a:r>
              <a:rPr lang="en-US" dirty="0" err="1" smtClean="0"/>
              <a:t>prismshaped</a:t>
            </a:r>
            <a:r>
              <a:rPr lang="en-US" dirty="0" smtClean="0"/>
              <a:t> ice crystals in high,</a:t>
            </a:r>
          </a:p>
          <a:p>
            <a:r>
              <a:rPr lang="en-US" dirty="0" smtClean="0"/>
              <a:t>thin cirrostratus cloud decks, the most common</a:t>
            </a:r>
          </a:p>
          <a:p>
            <a:r>
              <a:rPr lang="en-US" dirty="0" smtClean="0"/>
              <a:t>of which are at angles of 22° and 46°, as shown in</a:t>
            </a:r>
          </a:p>
          <a:p>
            <a:r>
              <a:rPr lang="en-US" dirty="0" smtClean="0"/>
              <a:t>Fig. 4.17 and the schematic Fig. 4.18.1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9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820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50" y="2368273"/>
            <a:ext cx="3755500" cy="326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196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2228850"/>
            <a:ext cx="2847975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302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9"/>
          <a:stretch/>
        </p:blipFill>
        <p:spPr bwMode="auto">
          <a:xfrm>
            <a:off x="4729162" y="1198880"/>
            <a:ext cx="2733675" cy="44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8739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77" y="2517569"/>
            <a:ext cx="2731245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5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4.16 A solar ray is refracted and internally reflected</a:t>
            </a:r>
          </a:p>
          <a:p>
            <a:r>
              <a:rPr lang="en-US" dirty="0" smtClean="0"/>
              <a:t>( once) and refracted again by a raindrop to form the (primary)</a:t>
            </a:r>
          </a:p>
          <a:p>
            <a:r>
              <a:rPr lang="en-US" dirty="0" smtClean="0"/>
              <a:t>rainbow. The rainbow ray is the brightest and has the</a:t>
            </a:r>
          </a:p>
          <a:p>
            <a:r>
              <a:rPr lang="en-US" dirty="0" smtClean="0"/>
              <a:t>smallest angle of deviation of all the rays that encounter raindrop</a:t>
            </a:r>
          </a:p>
          <a:p>
            <a:r>
              <a:rPr lang="en-US" dirty="0" smtClean="0"/>
              <a:t>undergo these optical processes. Like a prism, refraction</a:t>
            </a:r>
          </a:p>
          <a:p>
            <a:r>
              <a:rPr lang="en-US" dirty="0" smtClean="0"/>
              <a:t>by the raindrop disperses visible light into its component</a:t>
            </a:r>
          </a:p>
          <a:p>
            <a:r>
              <a:rPr lang="en-US" dirty="0" smtClean="0"/>
              <a:t>colors forming the rainbow color band. The secondary</a:t>
            </a:r>
          </a:p>
          <a:p>
            <a:r>
              <a:rPr lang="en-US" dirty="0" smtClean="0"/>
              <a:t>rainbow is produced by double reflection within raindrops,</a:t>
            </a:r>
          </a:p>
          <a:p>
            <a:r>
              <a:rPr lang="en-US" dirty="0" smtClean="0"/>
              <a:t>which appears about 8 degrees above the primary rainbow,</a:t>
            </a:r>
          </a:p>
          <a:p>
            <a:r>
              <a:rPr lang="en-US" dirty="0" smtClean="0"/>
              <a:t>with the order of the colors reversed. The rainbow is a mosaic</a:t>
            </a:r>
          </a:p>
          <a:p>
            <a:r>
              <a:rPr lang="en-US" dirty="0" smtClean="0"/>
              <a:t>produced by passage of light through the circular cross</a:t>
            </a:r>
          </a:p>
          <a:p>
            <a:r>
              <a:rPr lang="en-US" dirty="0" smtClean="0"/>
              <a:t>section of myriad raindrops.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24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9"/>
          <a:stretch/>
        </p:blipFill>
        <p:spPr bwMode="auto">
          <a:xfrm>
            <a:off x="4729162" y="2252662"/>
            <a:ext cx="2733675" cy="2352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96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876606"/>
            <a:ext cx="6675120" cy="3417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96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4.17 Haloes of 22° and 46° (faint) formed in a thin</a:t>
            </a:r>
          </a:p>
          <a:p>
            <a:r>
              <a:rPr lang="en-US" dirty="0" smtClean="0"/>
              <a:t>cloud consisting of ice crystals. (Photograph courtesy of</a:t>
            </a:r>
          </a:p>
          <a:p>
            <a:r>
              <a:rPr lang="en-US" dirty="0" smtClean="0"/>
              <a:t>Alistair Fraser.]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21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072" y="1889626"/>
            <a:ext cx="5169856" cy="3078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4560" y="5849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4.18 Refraction of light in hexagonal ice crystals to produce the 22 ° and 46° haloes.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62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• coronas produced by the diffraction of light in</a:t>
            </a:r>
          </a:p>
          <a:p>
            <a:r>
              <a:rPr lang="en-US" dirty="0" smtClean="0"/>
              <a:t>water droplets in low or (sometimes) middle</a:t>
            </a:r>
          </a:p>
          <a:p>
            <a:r>
              <a:rPr lang="en-US" dirty="0" smtClean="0"/>
              <a:t>cloud decks. They consist of colored rings at</a:t>
            </a:r>
          </a:p>
          <a:p>
            <a:r>
              <a:rPr lang="en-US" dirty="0" smtClean="0"/>
              <a:t>an angular radius of less than 15° from the</a:t>
            </a:r>
          </a:p>
          <a:p>
            <a:r>
              <a:rPr lang="en-US" dirty="0" smtClean="0"/>
              <a:t>light sources, e.g., the sun or moon. If the</a:t>
            </a:r>
          </a:p>
          <a:p>
            <a:r>
              <a:rPr lang="en-US" dirty="0" smtClean="0"/>
              <a:t>cloud droplets are fairly uniform in size,</a:t>
            </a:r>
          </a:p>
          <a:p>
            <a:r>
              <a:rPr lang="en-US" dirty="0" smtClean="0"/>
              <a:t>several sequences of rings may be seen: the</a:t>
            </a:r>
          </a:p>
          <a:p>
            <a:r>
              <a:rPr lang="en-US" dirty="0" smtClean="0"/>
              <a:t>spacing of the rings depends upon droplet</a:t>
            </a:r>
          </a:p>
          <a:p>
            <a:r>
              <a:rPr lang="en-US" dirty="0" smtClean="0"/>
              <a:t>size. In each sequence the inside ring is violet</a:t>
            </a:r>
          </a:p>
          <a:p>
            <a:r>
              <a:rPr lang="en-US" dirty="0" smtClean="0"/>
              <a:t>or blue and the outside ring is red. An example</a:t>
            </a:r>
          </a:p>
          <a:p>
            <a:r>
              <a:rPr lang="en-US" dirty="0" smtClean="0"/>
              <a:t>is shown in Fig. 4.19.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91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77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4.4.2 Absorption by Particles</a:t>
            </a:r>
          </a:p>
          <a:p>
            <a:r>
              <a:rPr lang="en-US" dirty="0" smtClean="0"/>
              <a:t>The absorption of radiation by particles is of</a:t>
            </a:r>
          </a:p>
          <a:p>
            <a:r>
              <a:rPr lang="en-US" dirty="0" smtClean="0"/>
              <a:t>interest in its own right, and affects scattering as</a:t>
            </a:r>
          </a:p>
          <a:p>
            <a:r>
              <a:rPr lang="en-US" dirty="0" smtClean="0"/>
              <a:t>well. The theoretical framework discussed in the</a:t>
            </a:r>
          </a:p>
          <a:p>
            <a:r>
              <a:rPr lang="en-US" dirty="0" smtClean="0"/>
              <a:t>previous subsection ( commonly referred to as</a:t>
            </a:r>
          </a:p>
          <a:p>
            <a:r>
              <a:rPr lang="en-US" dirty="0" smtClean="0"/>
              <a:t>Mie theory) predicts both the scattering and the</a:t>
            </a:r>
          </a:p>
          <a:p>
            <a:r>
              <a:rPr lang="en-US" dirty="0" smtClean="0"/>
              <a:t>absorption of radiation by homogeneous spherical</a:t>
            </a:r>
          </a:p>
          <a:p>
            <a:r>
              <a:rPr lang="en-US" dirty="0" smtClean="0"/>
              <a:t>particles, where the real part of the refractive</a:t>
            </a:r>
          </a:p>
          <a:p>
            <a:r>
              <a:rPr lang="en-US" dirty="0" smtClean="0"/>
              <a:t>index relates to the scattering and the imaginary</a:t>
            </a:r>
          </a:p>
          <a:p>
            <a:r>
              <a:rPr lang="en-US" dirty="0" smtClean="0"/>
              <a:t>part relates to the absorption. This brief section</a:t>
            </a:r>
          </a:p>
          <a:p>
            <a:r>
              <a:rPr lang="en-US" dirty="0" smtClean="0"/>
              <a:t>mentions just a few of the consequences of absorption</a:t>
            </a:r>
          </a:p>
          <a:p>
            <a:r>
              <a:rPr lang="en-US" dirty="0" smtClean="0"/>
              <a:t>. In the plot of K versus x (Fig. 4.13) the presence</a:t>
            </a:r>
          </a:p>
          <a:p>
            <a:r>
              <a:rPr lang="en-US" dirty="0" smtClean="0"/>
              <a:t>of absorption tends to damp the oscillatory</a:t>
            </a:r>
          </a:p>
          <a:p>
            <a:r>
              <a:rPr lang="en-US" dirty="0" smtClean="0"/>
              <a:t>behavior in the Mie regime. In the limit of x &gt; &gt; 1,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89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60" y="2215791"/>
            <a:ext cx="2847079" cy="24264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6440" y="5177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Fig. 4.19 A corona a round the sun produced by the d </a:t>
            </a:r>
            <a:r>
              <a:rPr lang="en-US" dirty="0" err="1" smtClean="0"/>
              <a:t>iffraction</a:t>
            </a:r>
            <a:endParaRPr lang="en-US" dirty="0" smtClean="0"/>
          </a:p>
          <a:p>
            <a:r>
              <a:rPr lang="en-US" dirty="0" smtClean="0"/>
              <a:t>of light in cloud droplets. [Photograph courtesy of Harald</a:t>
            </a:r>
          </a:p>
          <a:p>
            <a:r>
              <a:rPr lang="en-US" dirty="0" err="1" smtClean="0"/>
              <a:t>Edens</a:t>
            </a:r>
            <a:r>
              <a:rPr lang="en-US" dirty="0" smtClean="0"/>
              <a:t>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41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extinction coefficient always approaches 2 but,</a:t>
            </a:r>
          </a:p>
          <a:p>
            <a:r>
              <a:rPr lang="en-US" dirty="0" smtClean="0"/>
              <a:t>in accordance with (4.13) the scattering coefficient,</a:t>
            </a:r>
          </a:p>
          <a:p>
            <a:r>
              <a:rPr lang="en-US" dirty="0" smtClean="0"/>
              <a:t>ranges from as low as 1 in the case of strong absorption</a:t>
            </a:r>
          </a:p>
          <a:p>
            <a:r>
              <a:rPr lang="en-US" dirty="0" smtClean="0"/>
              <a:t>to as high as 2 for negligible absorption. In the</a:t>
            </a:r>
          </a:p>
          <a:p>
            <a:r>
              <a:rPr lang="en-US" dirty="0" smtClean="0"/>
              <a:t>longwave part of the electromagnetic spectrum,</a:t>
            </a:r>
          </a:p>
          <a:p>
            <a:r>
              <a:rPr lang="en-US" dirty="0" smtClean="0"/>
              <a:t>cloud droplets absorb radiation so strongly that</a:t>
            </a:r>
          </a:p>
          <a:p>
            <a:r>
              <a:rPr lang="en-US" dirty="0" smtClean="0"/>
              <a:t>even a relatively thin cloud layer of clouds behaves</a:t>
            </a:r>
          </a:p>
          <a:p>
            <a:r>
              <a:rPr lang="en-US" dirty="0" smtClean="0"/>
              <a:t>as a blackbody, absorbing virtually all the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1943100"/>
            <a:ext cx="277177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05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4.3.3 The </a:t>
            </a:r>
            <a:r>
              <a:rPr lang="en-US" dirty="0" err="1" smtClean="0"/>
              <a:t>Stefan:..Boltzmann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The blackbody flux density (or irradiance) obtained</a:t>
            </a:r>
          </a:p>
          <a:p>
            <a:r>
              <a:rPr lang="en-US" dirty="0" smtClean="0"/>
              <a:t>by integrating the Planck function TTBA over all wavelengths</a:t>
            </a:r>
          </a:p>
          <a:p>
            <a:r>
              <a:rPr lang="en-US" dirty="0" smtClean="0"/>
              <a:t>is given by the Stefan7- Boltzmann law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where σ, the Stefan- Boltzmann constant, is equal</a:t>
            </a:r>
          </a:p>
          <a:p>
            <a:r>
              <a:rPr lang="en-US" dirty="0" smtClean="0"/>
              <a:t>to 5.67 X 10-s W m-2 K-4. Given measurements of</a:t>
            </a:r>
          </a:p>
          <a:p>
            <a:r>
              <a:rPr lang="en-US" dirty="0" smtClean="0"/>
              <a:t>the flux density F from any black or non black body,</a:t>
            </a:r>
          </a:p>
          <a:p>
            <a:r>
              <a:rPr lang="en-US" dirty="0" smtClean="0"/>
              <a:t>(4.12) can be solved for the equivalent blackbody</a:t>
            </a:r>
          </a:p>
          <a:p>
            <a:r>
              <a:rPr lang="en-US" dirty="0" smtClean="0"/>
              <a:t>temperature (also referred to as the effective emission</a:t>
            </a:r>
          </a:p>
          <a:p>
            <a:r>
              <a:rPr lang="en-US" dirty="0" smtClean="0"/>
              <a:t>temperature) TE; that is, the temperature</a:t>
            </a:r>
          </a:p>
          <a:p>
            <a:r>
              <a:rPr lang="en-US" dirty="0" smtClean="0"/>
              <a:t>TE that a blackbody would need to be at in order</a:t>
            </a:r>
          </a:p>
          <a:p>
            <a:r>
              <a:rPr lang="en-US" dirty="0" smtClean="0"/>
              <a:t>to emit radiation at the measured rate F. If the</a:t>
            </a:r>
          </a:p>
          <a:p>
            <a:r>
              <a:rPr lang="en-US" dirty="0" smtClean="0"/>
              <a:t>body in question emits as a blackbody, its actual</a:t>
            </a:r>
          </a:p>
          <a:p>
            <a:r>
              <a:rPr lang="en-US" dirty="0" smtClean="0"/>
              <a:t>temperature and its equivalent blackbody temperature</a:t>
            </a:r>
          </a:p>
          <a:p>
            <a:r>
              <a:rPr lang="en-US" dirty="0" smtClean="0"/>
              <a:t>will be the same. Applications of the</a:t>
            </a:r>
          </a:p>
          <a:p>
            <a:r>
              <a:rPr lang="en-US" dirty="0" smtClean="0"/>
              <a:t>Stefan- Boltzmann law and the concept of equivalent</a:t>
            </a:r>
          </a:p>
          <a:p>
            <a:r>
              <a:rPr lang="en-US" dirty="0" smtClean="0"/>
              <a:t>blackbody temperature are </a:t>
            </a:r>
            <a:r>
              <a:rPr lang="en-US" dirty="0" err="1" smtClean="0"/>
              <a:t>illustra</a:t>
            </a:r>
            <a:r>
              <a:rPr lang="en-US" dirty="0" smtClean="0"/>
              <a:t> ted in the</a:t>
            </a:r>
          </a:p>
          <a:p>
            <a:r>
              <a:rPr lang="en-US" dirty="0" smtClean="0"/>
              <a:t>following 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0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70360"/>
            <a:ext cx="8168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Exercise 4.5 Calculate the equivalent blackbody</a:t>
            </a:r>
          </a:p>
          <a:p>
            <a:r>
              <a:rPr lang="en-US" dirty="0" smtClean="0"/>
              <a:t>temperature TE of the solar photosphere (i.e., the</a:t>
            </a:r>
          </a:p>
          <a:p>
            <a:r>
              <a:rPr lang="en-US" dirty="0" smtClean="0"/>
              <a:t>outermost visible layer of the sun) based on the</a:t>
            </a:r>
          </a:p>
          <a:p>
            <a:r>
              <a:rPr lang="en-US" dirty="0" smtClean="0"/>
              <a:t>following information. The flux density of solar</a:t>
            </a:r>
          </a:p>
          <a:p>
            <a:r>
              <a:rPr lang="en-US" dirty="0" smtClean="0"/>
              <a:t>radiation reaching the Earth, Fs, is 1368 W m-2. The</a:t>
            </a:r>
          </a:p>
          <a:p>
            <a:r>
              <a:rPr lang="en-US" dirty="0" smtClean="0"/>
              <a:t>Earth- sun distance d is 1.50 x 1011 m and the radius</a:t>
            </a:r>
          </a:p>
          <a:p>
            <a:r>
              <a:rPr lang="en-US" dirty="0" smtClean="0"/>
              <a:t>of the solar photosphere </a:t>
            </a:r>
            <a:r>
              <a:rPr lang="en-US" dirty="0" err="1" smtClean="0"/>
              <a:t>Rs</a:t>
            </a:r>
            <a:r>
              <a:rPr lang="en-US" dirty="0" smtClean="0"/>
              <a:t> is 7.00 X 10s m.</a:t>
            </a:r>
          </a:p>
          <a:p>
            <a:r>
              <a:rPr lang="en-US" dirty="0" smtClean="0"/>
              <a:t>Solution: We first calculate the flux density at</a:t>
            </a:r>
          </a:p>
          <a:p>
            <a:r>
              <a:rPr lang="en-US" dirty="0" smtClean="0"/>
              <a:t>the top of the layer, making use of the inverse square</a:t>
            </a:r>
          </a:p>
          <a:p>
            <a:r>
              <a:rPr lang="en-US" dirty="0" smtClean="0"/>
              <a:t>law (4.7).</a:t>
            </a:r>
          </a:p>
          <a:p>
            <a:r>
              <a:rPr lang="en-US" dirty="0" smtClean="0"/>
              <a:t>(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3444240"/>
            <a:ext cx="5806440" cy="309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41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14" y="752799"/>
            <a:ext cx="2542252" cy="1298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6840" y="29884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 = ( 6.28 x 101 )1/4</a:t>
            </a:r>
          </a:p>
          <a:p>
            <a:r>
              <a:rPr lang="en-US" dirty="0" smtClean="0"/>
              <a:t>E 5.67 X 10-8</a:t>
            </a:r>
          </a:p>
          <a:p>
            <a:r>
              <a:rPr lang="en-US" dirty="0" smtClean="0"/>
              <a:t>= (1108 x 101 2)1/4</a:t>
            </a:r>
          </a:p>
          <a:p>
            <a:r>
              <a:rPr lang="en-US" dirty="0" smtClean="0"/>
              <a:t>= 5.77 X 103</a:t>
            </a:r>
          </a:p>
          <a:p>
            <a:r>
              <a:rPr lang="en-US" dirty="0" smtClean="0"/>
              <a:t>= 5770 K • •</a:t>
            </a:r>
          </a:p>
          <a:p>
            <a:r>
              <a:rPr lang="en-US" dirty="0" smtClean="0"/>
              <a:t>That this value is slightly lower than the sun's color</a:t>
            </a:r>
          </a:p>
          <a:p>
            <a:r>
              <a:rPr lang="en-US" dirty="0" smtClean="0"/>
              <a:t>temperature estimated in the previous exercise is evidence</a:t>
            </a:r>
          </a:p>
          <a:p>
            <a:r>
              <a:rPr lang="en-US" dirty="0" smtClean="0"/>
              <a:t>that the spectrum of the sun's emission differs</a:t>
            </a:r>
          </a:p>
          <a:p>
            <a:r>
              <a:rPr lang="en-US" dirty="0" smtClean="0"/>
              <a:t>slightly from the blackbody spectrum prescribed by</a:t>
            </a:r>
          </a:p>
          <a:p>
            <a:r>
              <a:rPr lang="en-US" dirty="0" smtClean="0"/>
              <a:t>Planck's law ( 4.10).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3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3302</Words>
  <Application>Microsoft Office PowerPoint</Application>
  <PresentationFormat>Widescreen</PresentationFormat>
  <Paragraphs>410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Tahoma</vt:lpstr>
      <vt:lpstr>Times New Roman</vt:lpstr>
      <vt:lpstr>Office Theme</vt:lpstr>
      <vt:lpstr>AOSC400-2015 September 29,   Lecture # 8</vt:lpstr>
      <vt:lpstr>“The Greenhouse Effect”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Radiative Properties of Nonblack Materials </vt:lpstr>
      <vt:lpstr>PowerPoint Presentation</vt:lpstr>
      <vt:lpstr>and the (monochromatic) absorptivity, reflectivity, and transmissivityS the fractions of the incident monochromatic intensity that a body absorbs, reflects, and transmits, i.e.,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4.4 Physics of Scattering and Absorption and Emission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AOSC400-2015 September 29,   Lecture # 8</dc:title>
  <dc:creator>Pinker</dc:creator>
  <cp:lastModifiedBy>Pinker</cp:lastModifiedBy>
  <cp:revision>8</cp:revision>
  <dcterms:created xsi:type="dcterms:W3CDTF">2015-09-26T21:13:52Z</dcterms:created>
  <dcterms:modified xsi:type="dcterms:W3CDTF">2015-09-26T23:07:28Z</dcterms:modified>
</cp:coreProperties>
</file>