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306" r:id="rId2"/>
    <p:sldId id="312" r:id="rId3"/>
    <p:sldId id="309" r:id="rId4"/>
    <p:sldId id="311" r:id="rId5"/>
    <p:sldId id="316" r:id="rId6"/>
    <p:sldId id="313" r:id="rId7"/>
    <p:sldId id="319" r:id="rId8"/>
    <p:sldId id="305" r:id="rId9"/>
    <p:sldId id="344" r:id="rId10"/>
    <p:sldId id="343" r:id="rId11"/>
    <p:sldId id="339" r:id="rId12"/>
    <p:sldId id="340" r:id="rId13"/>
    <p:sldId id="341" r:id="rId14"/>
    <p:sldId id="257" r:id="rId15"/>
    <p:sldId id="258" r:id="rId16"/>
    <p:sldId id="259" r:id="rId17"/>
    <p:sldId id="260" r:id="rId18"/>
    <p:sldId id="261" r:id="rId19"/>
    <p:sldId id="262" r:id="rId20"/>
    <p:sldId id="263" r:id="rId21"/>
    <p:sldId id="264" r:id="rId22"/>
    <p:sldId id="265" r:id="rId23"/>
    <p:sldId id="321" r:id="rId24"/>
    <p:sldId id="322" r:id="rId25"/>
    <p:sldId id="323" r:id="rId26"/>
    <p:sldId id="324" r:id="rId27"/>
    <p:sldId id="325" r:id="rId28"/>
    <p:sldId id="326" r:id="rId29"/>
    <p:sldId id="327" r:id="rId30"/>
    <p:sldId id="328" r:id="rId31"/>
    <p:sldId id="329" r:id="rId32"/>
    <p:sldId id="335" r:id="rId33"/>
    <p:sldId id="336" r:id="rId34"/>
    <p:sldId id="308" r:id="rId35"/>
    <p:sldId id="330" r:id="rId36"/>
    <p:sldId id="267" r:id="rId37"/>
    <p:sldId id="268" r:id="rId38"/>
    <p:sldId id="269" r:id="rId39"/>
    <p:sldId id="272" r:id="rId40"/>
    <p:sldId id="273" r:id="rId41"/>
    <p:sldId id="274" r:id="rId42"/>
    <p:sldId id="275" r:id="rId43"/>
    <p:sldId id="276" r:id="rId44"/>
    <p:sldId id="277" r:id="rId45"/>
    <p:sldId id="278" r:id="rId46"/>
    <p:sldId id="279" r:id="rId47"/>
    <p:sldId id="280"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7" r:id="rId71"/>
    <p:sldId id="314" r:id="rId72"/>
    <p:sldId id="317" r:id="rId73"/>
    <p:sldId id="318" r:id="rId74"/>
    <p:sldId id="333" r:id="rId75"/>
    <p:sldId id="334" r:id="rId76"/>
    <p:sldId id="337" r:id="rId77"/>
    <p:sldId id="338" r:id="rId78"/>
    <p:sldId id="345"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5" autoAdjust="0"/>
    <p:restoredTop sz="94660"/>
  </p:normalViewPr>
  <p:slideViewPr>
    <p:cSldViewPr snapToGrid="0">
      <p:cViewPr varScale="1">
        <p:scale>
          <a:sx n="53" d="100"/>
          <a:sy n="53" d="100"/>
        </p:scale>
        <p:origin x="102" y="9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C2A8E-F3D2-49E1-AD27-50F238FA9529}" type="datetimeFigureOut">
              <a:rPr lang="en-US" smtClean="0"/>
              <a:t>9/22/2015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67F94-75E2-4E3B-BB7D-07C1DF1AAEA2}" type="slidenum">
              <a:rPr lang="en-US" smtClean="0"/>
              <a:t>‹#›</a:t>
            </a:fld>
            <a:endParaRPr lang="en-US"/>
          </a:p>
        </p:txBody>
      </p:sp>
    </p:spTree>
    <p:extLst>
      <p:ext uri="{BB962C8B-B14F-4D97-AF65-F5344CB8AC3E}">
        <p14:creationId xmlns:p14="http://schemas.microsoft.com/office/powerpoint/2010/main" val="397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7BD7EB-558B-4461-A2D9-C95DD53F55FD}" type="slidenum">
              <a:rPr lang="en-US" altLang="en-US" sz="1300" smtClean="0"/>
              <a:pPr>
                <a:spcBef>
                  <a:spcPct val="0"/>
                </a:spcBef>
              </a:pPr>
              <a:t>3</a:t>
            </a:fld>
            <a:endParaRPr lang="en-US" altLang="en-US" sz="1300"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82562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F826BE-C44F-4884-85C5-A14E06F8FA8C}" type="slidenum">
              <a:rPr lang="en-US" altLang="en-US" sz="1300" smtClean="0"/>
              <a:pPr>
                <a:spcBef>
                  <a:spcPct val="0"/>
                </a:spcBef>
              </a:pPr>
              <a:t>45</a:t>
            </a:fld>
            <a:endParaRPr lang="en-US" altLang="en-US" sz="1300"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5225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61CE07-D479-4D66-91AF-DA28F1AEA58A}" type="slidenum">
              <a:rPr lang="en-US" altLang="en-US" sz="1300" smtClean="0"/>
              <a:pPr>
                <a:spcBef>
                  <a:spcPct val="0"/>
                </a:spcBef>
              </a:pPr>
              <a:t>47</a:t>
            </a:fld>
            <a:endParaRPr lang="en-US" altLang="en-US" sz="13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72128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197625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0D4AD2-C9AD-4F30-9A5D-200D65426728}" type="slidenum">
              <a:rPr lang="en-US" altLang="en-US" sz="1300" smtClean="0"/>
              <a:pPr>
                <a:spcBef>
                  <a:spcPct val="0"/>
                </a:spcBef>
              </a:pPr>
              <a:t>49</a:t>
            </a:fld>
            <a:endParaRPr lang="en-US" altLang="en-US" sz="130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06578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91A4CF-FAA4-4880-945D-82632CC38396}" type="slidenum">
              <a:rPr lang="en-US" altLang="en-US" sz="1300" smtClean="0"/>
              <a:pPr>
                <a:spcBef>
                  <a:spcPct val="0"/>
                </a:spcBef>
              </a:pPr>
              <a:t>53</a:t>
            </a:fld>
            <a:endParaRPr lang="en-US" altLang="en-US" sz="1300"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7991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83693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C4DDAD-F082-48D4-9AF6-CDB706F954BC}" type="slidenum">
              <a:rPr lang="en-US" altLang="en-US" sz="1300" smtClean="0"/>
              <a:pPr>
                <a:spcBef>
                  <a:spcPct val="0"/>
                </a:spcBef>
              </a:pPr>
              <a:t>55</a:t>
            </a:fld>
            <a:endParaRPr lang="en-US" altLang="en-US" sz="130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43923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76262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31378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307385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D033789-9FF0-4A3D-8F1A-840C1ADA7D6E}" type="slidenum">
              <a:rPr lang="en-US" altLang="en-US" sz="1300"/>
              <a:pPr eaLnBrk="1" hangingPunct="1">
                <a:spcBef>
                  <a:spcPct val="0"/>
                </a:spcBef>
              </a:pPr>
              <a:t>9</a:t>
            </a:fld>
            <a:endParaRPr lang="en-US" altLang="en-US" sz="130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6918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260453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165582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92900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6D1D1A-DFAC-4FE3-8BED-2F32672CA3A3}" type="slidenum">
              <a:rPr lang="en-US" altLang="en-US" sz="1300" smtClean="0"/>
              <a:pPr>
                <a:spcBef>
                  <a:spcPct val="0"/>
                </a:spcBef>
              </a:pPr>
              <a:t>64</a:t>
            </a:fld>
            <a:endParaRPr lang="en-US" altLang="en-US" sz="130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618799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599FC1C-6BD1-4262-B537-E35DF5093D23}" type="slidenum">
              <a:rPr lang="en-US" altLang="en-US" sz="1300" smtClean="0"/>
              <a:pPr>
                <a:spcBef>
                  <a:spcPct val="0"/>
                </a:spcBef>
              </a:pPr>
              <a:t>65</a:t>
            </a:fld>
            <a:endParaRPr lang="en-US" altLang="en-US" sz="1300"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59204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Arial" charset="0"/>
                <a:cs typeface="Arial" charset="0"/>
              </a:defRPr>
            </a:lvl1pPr>
            <a:lvl2pPr marL="702756" indent="-270291" defTabSz="914485" eaLnBrk="0" hangingPunct="0">
              <a:spcBef>
                <a:spcPct val="30000"/>
              </a:spcBef>
              <a:defRPr sz="1100">
                <a:solidFill>
                  <a:schemeClr val="tx1"/>
                </a:solidFill>
                <a:latin typeface="Arial" charset="0"/>
                <a:cs typeface="Arial" charset="0"/>
              </a:defRPr>
            </a:lvl2pPr>
            <a:lvl3pPr marL="1081164" indent="-216233" defTabSz="914485" eaLnBrk="0" hangingPunct="0">
              <a:spcBef>
                <a:spcPct val="30000"/>
              </a:spcBef>
              <a:defRPr sz="1100">
                <a:solidFill>
                  <a:schemeClr val="tx1"/>
                </a:solidFill>
                <a:latin typeface="Arial" charset="0"/>
                <a:cs typeface="Arial" charset="0"/>
              </a:defRPr>
            </a:lvl3pPr>
            <a:lvl4pPr marL="1513629" indent="-216233" defTabSz="914485" eaLnBrk="0" hangingPunct="0">
              <a:spcBef>
                <a:spcPct val="30000"/>
              </a:spcBef>
              <a:defRPr sz="1100">
                <a:solidFill>
                  <a:schemeClr val="tx1"/>
                </a:solidFill>
                <a:latin typeface="Arial" charset="0"/>
                <a:cs typeface="Arial" charset="0"/>
              </a:defRPr>
            </a:lvl4pPr>
            <a:lvl5pPr marL="1946095" indent="-216233" defTabSz="914485" eaLnBrk="0" hangingPunct="0">
              <a:spcBef>
                <a:spcPct val="30000"/>
              </a:spcBef>
              <a:defRPr sz="1100">
                <a:solidFill>
                  <a:schemeClr val="tx1"/>
                </a:solidFill>
                <a:latin typeface="Arial" charset="0"/>
                <a:cs typeface="Arial" charset="0"/>
              </a:defRPr>
            </a:lvl5pPr>
            <a:lvl6pPr marL="2378560" indent="-216233" defTabSz="914485" eaLnBrk="0" fontAlgn="base" hangingPunct="0">
              <a:spcBef>
                <a:spcPct val="30000"/>
              </a:spcBef>
              <a:spcAft>
                <a:spcPct val="0"/>
              </a:spcAft>
              <a:defRPr sz="1100">
                <a:solidFill>
                  <a:schemeClr val="tx1"/>
                </a:solidFill>
                <a:latin typeface="Arial" charset="0"/>
                <a:cs typeface="Arial" charset="0"/>
              </a:defRPr>
            </a:lvl6pPr>
            <a:lvl7pPr marL="2811026" indent="-216233" defTabSz="914485" eaLnBrk="0" fontAlgn="base" hangingPunct="0">
              <a:spcBef>
                <a:spcPct val="30000"/>
              </a:spcBef>
              <a:spcAft>
                <a:spcPct val="0"/>
              </a:spcAft>
              <a:defRPr sz="1100">
                <a:solidFill>
                  <a:schemeClr val="tx1"/>
                </a:solidFill>
                <a:latin typeface="Arial" charset="0"/>
                <a:cs typeface="Arial" charset="0"/>
              </a:defRPr>
            </a:lvl7pPr>
            <a:lvl8pPr marL="3243491" indent="-216233" defTabSz="914485" eaLnBrk="0" fontAlgn="base" hangingPunct="0">
              <a:spcBef>
                <a:spcPct val="30000"/>
              </a:spcBef>
              <a:spcAft>
                <a:spcPct val="0"/>
              </a:spcAft>
              <a:defRPr sz="1100">
                <a:solidFill>
                  <a:schemeClr val="tx1"/>
                </a:solidFill>
                <a:latin typeface="Arial" charset="0"/>
                <a:cs typeface="Arial" charset="0"/>
              </a:defRPr>
            </a:lvl8pPr>
            <a:lvl9pPr marL="3675957" indent="-216233" defTabSz="914485" eaLnBrk="0" fontAlgn="base" hangingPunct="0">
              <a:spcBef>
                <a:spcPct val="30000"/>
              </a:spcBef>
              <a:spcAft>
                <a:spcPct val="0"/>
              </a:spcAft>
              <a:defRPr sz="1100">
                <a:solidFill>
                  <a:schemeClr val="tx1"/>
                </a:solidFill>
                <a:latin typeface="Arial" charset="0"/>
                <a:cs typeface="Arial" charset="0"/>
              </a:defRPr>
            </a:lvl9pPr>
          </a:lstStyle>
          <a:p>
            <a:pPr eaLnBrk="1" hangingPunct="1">
              <a:spcBef>
                <a:spcPct val="0"/>
              </a:spcBef>
            </a:pPr>
            <a:fld id="{EF4A5530-2576-4DD2-BF12-83A27AEB7C76}" type="slidenum">
              <a:rPr lang="en-US" altLang="en-US" sz="1200"/>
              <a:pPr eaLnBrk="1" hangingPunct="1">
                <a:spcBef>
                  <a:spcPct val="0"/>
                </a:spcBef>
              </a:pPr>
              <a:t>76</a:t>
            </a:fld>
            <a:endParaRPr lang="en-US" altLang="en-US"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33051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Ro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564850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93B0B5-E5E4-491D-BFFE-0A25DCAC786F}" type="slidenum">
              <a:rPr lang="en-US" altLang="en-US" sz="1300" smtClean="0"/>
              <a:pPr>
                <a:spcBef>
                  <a:spcPct val="0"/>
                </a:spcBef>
              </a:pPr>
              <a:t>14</a:t>
            </a:fld>
            <a:endParaRPr lang="en-US" altLang="en-US" sz="130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43216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spcBef>
                <a:spcPct val="30000"/>
              </a:spcBef>
              <a:defRPr sz="1100">
                <a:solidFill>
                  <a:schemeClr val="tx1"/>
                </a:solidFill>
                <a:latin typeface="Arial" charset="0"/>
                <a:cs typeface="Arial" charset="0"/>
              </a:defRPr>
            </a:lvl1pPr>
            <a:lvl2pPr marL="702756" indent="-270291" defTabSz="914485" eaLnBrk="0" hangingPunct="0">
              <a:spcBef>
                <a:spcPct val="30000"/>
              </a:spcBef>
              <a:defRPr sz="1100">
                <a:solidFill>
                  <a:schemeClr val="tx1"/>
                </a:solidFill>
                <a:latin typeface="Arial" charset="0"/>
                <a:cs typeface="Arial" charset="0"/>
              </a:defRPr>
            </a:lvl2pPr>
            <a:lvl3pPr marL="1081164" indent="-216233" defTabSz="914485" eaLnBrk="0" hangingPunct="0">
              <a:spcBef>
                <a:spcPct val="30000"/>
              </a:spcBef>
              <a:defRPr sz="1100">
                <a:solidFill>
                  <a:schemeClr val="tx1"/>
                </a:solidFill>
                <a:latin typeface="Arial" charset="0"/>
                <a:cs typeface="Arial" charset="0"/>
              </a:defRPr>
            </a:lvl3pPr>
            <a:lvl4pPr marL="1513629" indent="-216233" defTabSz="914485" eaLnBrk="0" hangingPunct="0">
              <a:spcBef>
                <a:spcPct val="30000"/>
              </a:spcBef>
              <a:defRPr sz="1100">
                <a:solidFill>
                  <a:schemeClr val="tx1"/>
                </a:solidFill>
                <a:latin typeface="Arial" charset="0"/>
                <a:cs typeface="Arial" charset="0"/>
              </a:defRPr>
            </a:lvl4pPr>
            <a:lvl5pPr marL="1946095" indent="-216233" defTabSz="914485" eaLnBrk="0" hangingPunct="0">
              <a:spcBef>
                <a:spcPct val="30000"/>
              </a:spcBef>
              <a:defRPr sz="1100">
                <a:solidFill>
                  <a:schemeClr val="tx1"/>
                </a:solidFill>
                <a:latin typeface="Arial" charset="0"/>
                <a:cs typeface="Arial" charset="0"/>
              </a:defRPr>
            </a:lvl5pPr>
            <a:lvl6pPr marL="2378560" indent="-216233" defTabSz="914485" eaLnBrk="0" fontAlgn="base" hangingPunct="0">
              <a:spcBef>
                <a:spcPct val="30000"/>
              </a:spcBef>
              <a:spcAft>
                <a:spcPct val="0"/>
              </a:spcAft>
              <a:defRPr sz="1100">
                <a:solidFill>
                  <a:schemeClr val="tx1"/>
                </a:solidFill>
                <a:latin typeface="Arial" charset="0"/>
                <a:cs typeface="Arial" charset="0"/>
              </a:defRPr>
            </a:lvl6pPr>
            <a:lvl7pPr marL="2811026" indent="-216233" defTabSz="914485" eaLnBrk="0" fontAlgn="base" hangingPunct="0">
              <a:spcBef>
                <a:spcPct val="30000"/>
              </a:spcBef>
              <a:spcAft>
                <a:spcPct val="0"/>
              </a:spcAft>
              <a:defRPr sz="1100">
                <a:solidFill>
                  <a:schemeClr val="tx1"/>
                </a:solidFill>
                <a:latin typeface="Arial" charset="0"/>
                <a:cs typeface="Arial" charset="0"/>
              </a:defRPr>
            </a:lvl7pPr>
            <a:lvl8pPr marL="3243491" indent="-216233" defTabSz="914485" eaLnBrk="0" fontAlgn="base" hangingPunct="0">
              <a:spcBef>
                <a:spcPct val="30000"/>
              </a:spcBef>
              <a:spcAft>
                <a:spcPct val="0"/>
              </a:spcAft>
              <a:defRPr sz="1100">
                <a:solidFill>
                  <a:schemeClr val="tx1"/>
                </a:solidFill>
                <a:latin typeface="Arial" charset="0"/>
                <a:cs typeface="Arial" charset="0"/>
              </a:defRPr>
            </a:lvl8pPr>
            <a:lvl9pPr marL="3675957" indent="-216233" defTabSz="914485" eaLnBrk="0" fontAlgn="base" hangingPunct="0">
              <a:spcBef>
                <a:spcPct val="30000"/>
              </a:spcBef>
              <a:spcAft>
                <a:spcPct val="0"/>
              </a:spcAft>
              <a:defRPr sz="1100">
                <a:solidFill>
                  <a:schemeClr val="tx1"/>
                </a:solidFill>
                <a:latin typeface="Arial" charset="0"/>
                <a:cs typeface="Arial" charset="0"/>
              </a:defRPr>
            </a:lvl9pPr>
          </a:lstStyle>
          <a:p>
            <a:pPr eaLnBrk="1" hangingPunct="1">
              <a:spcBef>
                <a:spcPct val="0"/>
              </a:spcBef>
            </a:pPr>
            <a:fld id="{13F74D31-9DC8-4261-8448-3A957352B6DD}" type="slidenum">
              <a:rPr lang="en-US" altLang="en-US" sz="1200"/>
              <a:pPr eaLnBrk="1" hangingPunct="1">
                <a:spcBef>
                  <a:spcPct val="0"/>
                </a:spcBef>
              </a:pPr>
              <a:t>34</a:t>
            </a:fld>
            <a:endParaRPr lang="en-US" alt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4193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89593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FABF66A-AE6F-458B-BC30-16B6249CD9BF}" type="slidenum">
              <a:rPr lang="en-US" altLang="en-US" sz="1300" smtClean="0"/>
              <a:pPr>
                <a:spcBef>
                  <a:spcPct val="0"/>
                </a:spcBef>
              </a:pPr>
              <a:t>41</a:t>
            </a:fld>
            <a:endParaRPr lang="en-US" altLang="en-US" sz="130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4220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ABDF30-2956-44D8-A53D-959D987BF999}" type="slidenum">
              <a:rPr lang="en-US" altLang="en-US" sz="1300" smtClean="0"/>
              <a:pPr>
                <a:spcBef>
                  <a:spcPct val="0"/>
                </a:spcBef>
              </a:pPr>
              <a:t>42</a:t>
            </a:fld>
            <a:endParaRPr lang="en-US" altLang="en-US" sz="1300"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38166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82985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748742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10B12C-9E45-4305-90DD-73F271092F31}"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340200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B12C-9E45-4305-90DD-73F271092F31}"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4166569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B12C-9E45-4305-90DD-73F271092F31}"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1549204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58F6C9F-520A-4F08-889D-EFBD2AE961D0}" type="slidenum">
              <a:rPr lang="en-US"/>
              <a:pPr>
                <a:defRPr/>
              </a:pPr>
              <a:t>‹#›</a:t>
            </a:fld>
            <a:endParaRPr lang="en-US"/>
          </a:p>
        </p:txBody>
      </p:sp>
    </p:spTree>
    <p:extLst>
      <p:ext uri="{BB962C8B-B14F-4D97-AF65-F5344CB8AC3E}">
        <p14:creationId xmlns:p14="http://schemas.microsoft.com/office/powerpoint/2010/main" val="2013281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0B12C-9E45-4305-90DD-73F271092F31}"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90765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10B12C-9E45-4305-90DD-73F271092F31}" type="datetimeFigureOut">
              <a:rPr lang="en-US" smtClean="0"/>
              <a:t>9/22/2015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23610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10B12C-9E45-4305-90DD-73F271092F31}"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4149877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10B12C-9E45-4305-90DD-73F271092F31}" type="datetimeFigureOut">
              <a:rPr lang="en-US" smtClean="0"/>
              <a:t>9/22/2015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11779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10B12C-9E45-4305-90DD-73F271092F31}" type="datetimeFigureOut">
              <a:rPr lang="en-US" smtClean="0"/>
              <a:t>9/22/2015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273927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0B12C-9E45-4305-90DD-73F271092F31}" type="datetimeFigureOut">
              <a:rPr lang="en-US" smtClean="0"/>
              <a:t>9/22/2015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420822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0B12C-9E45-4305-90DD-73F271092F31}"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2634901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0B12C-9E45-4305-90DD-73F271092F31}" type="datetimeFigureOut">
              <a:rPr lang="en-US" smtClean="0"/>
              <a:t>9/22/2015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A3021-8FF9-45FC-9768-277314880C30}" type="slidenum">
              <a:rPr lang="en-US" smtClean="0"/>
              <a:t>‹#›</a:t>
            </a:fld>
            <a:endParaRPr lang="en-US"/>
          </a:p>
        </p:txBody>
      </p:sp>
    </p:spTree>
    <p:extLst>
      <p:ext uri="{BB962C8B-B14F-4D97-AF65-F5344CB8AC3E}">
        <p14:creationId xmlns:p14="http://schemas.microsoft.com/office/powerpoint/2010/main" val="725834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0B12C-9E45-4305-90DD-73F271092F31}" type="datetimeFigureOut">
              <a:rPr lang="en-US" smtClean="0"/>
              <a:t>9/22/2015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A3021-8FF9-45FC-9768-277314880C30}" type="slidenum">
              <a:rPr lang="en-US" smtClean="0"/>
              <a:t>‹#›</a:t>
            </a:fld>
            <a:endParaRPr lang="en-US"/>
          </a:p>
        </p:txBody>
      </p:sp>
    </p:spTree>
    <p:extLst>
      <p:ext uri="{BB962C8B-B14F-4D97-AF65-F5344CB8AC3E}">
        <p14:creationId xmlns:p14="http://schemas.microsoft.com/office/powerpoint/2010/main" val="1752909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elanie@ucar.edu"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1.bin"/><Relationship Id="rId7"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2.wmf"/></Relationships>
</file>

<file path=ppt/slides/_rels/slide2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www.youtube.com/watch?v=9UJKVa2ClC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1.wmf"/><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srrb.noaa.gov/highlights/sunrise/sunrise.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6.png"/><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srrb.noaa.gov/highlights/sunrise/sunrise.html" TargetMode="External"/><Relationship Id="rId2" Type="http://schemas.openxmlformats.org/officeDocument/2006/relationships/hyperlink" Target="http://www.srrb.noaa.gov/surfrad/"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srrb.noaa.gov/highlights/sunrise/sunrise.html" TargetMode="External"/><Relationship Id="rId2" Type="http://schemas.openxmlformats.org/officeDocument/2006/relationships/hyperlink" Target="http://www.srrb.noaa.gov/surfrad/"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24" y="0"/>
            <a:ext cx="11839904" cy="1325563"/>
          </a:xfrm>
        </p:spPr>
        <p:txBody>
          <a:bodyPr/>
          <a:lstStyle/>
          <a:p>
            <a:pPr algn="ctr"/>
            <a:r>
              <a:rPr lang="en-US" dirty="0" smtClean="0">
                <a:solidFill>
                  <a:srgbClr val="C00000"/>
                </a:solidFill>
              </a:rPr>
              <a:t>Joint Base Andrews Air Show on Saturday </a:t>
            </a:r>
            <a:br>
              <a:rPr lang="en-US" dirty="0" smtClean="0">
                <a:solidFill>
                  <a:srgbClr val="C00000"/>
                </a:solidFill>
              </a:rPr>
            </a:br>
            <a:r>
              <a:rPr lang="en-US" dirty="0" smtClean="0">
                <a:solidFill>
                  <a:srgbClr val="C00000"/>
                </a:solidFill>
              </a:rPr>
              <a:t>Sept 19, 2015 in Price George’s County, MD.</a:t>
            </a:r>
            <a:endParaRPr lang="en-US" dirty="0">
              <a:solidFill>
                <a:srgbClr val="C00000"/>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4535"/>
          <a:stretch/>
        </p:blipFill>
        <p:spPr>
          <a:xfrm>
            <a:off x="-104715" y="1430132"/>
            <a:ext cx="12070743" cy="5281563"/>
          </a:xfrm>
        </p:spPr>
      </p:pic>
      <p:sp>
        <p:nvSpPr>
          <p:cNvPr id="3" name="Rectangle 2"/>
          <p:cNvSpPr/>
          <p:nvPr/>
        </p:nvSpPr>
        <p:spPr>
          <a:xfrm>
            <a:off x="4046464" y="3244334"/>
            <a:ext cx="4099071"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Melanie Russ [</a:t>
            </a:r>
            <a:r>
              <a:rPr lang="en-US"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mailto:melanie@ucar.edu</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20809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43000"/>
            <a:ext cx="52959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2"/>
          <p:cNvSpPr txBox="1">
            <a:spLocks noChangeArrowheads="1"/>
          </p:cNvSpPr>
          <p:nvPr/>
        </p:nvSpPr>
        <p:spPr bwMode="auto">
          <a:xfrm>
            <a:off x="152400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C00000"/>
                </a:solidFill>
              </a:rPr>
              <a:t>Earth’s albedo that includes clouds can be estimated from satellites</a:t>
            </a:r>
          </a:p>
        </p:txBody>
      </p:sp>
      <p:sp>
        <p:nvSpPr>
          <p:cNvPr id="37892" name="TextBox 3"/>
          <p:cNvSpPr txBox="1">
            <a:spLocks noChangeArrowheads="1"/>
          </p:cNvSpPr>
          <p:nvPr/>
        </p:nvSpPr>
        <p:spPr bwMode="auto">
          <a:xfrm>
            <a:off x="1752600" y="762001"/>
            <a:ext cx="32004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002060"/>
                </a:solidFill>
              </a:rPr>
              <a:t>The various elements that affect the Earth’s albedo cover a large range of values:</a:t>
            </a:r>
          </a:p>
          <a:p>
            <a:pPr algn="ctr" eaLnBrk="1" hangingPunct="1">
              <a:spcBef>
                <a:spcPct val="0"/>
              </a:spcBef>
              <a:buFontTx/>
              <a:buNone/>
            </a:pPr>
            <a:r>
              <a:rPr lang="en-US" altLang="en-US" sz="2800">
                <a:solidFill>
                  <a:srgbClr val="002060"/>
                </a:solidFill>
              </a:rPr>
              <a:t>Water: 10%</a:t>
            </a:r>
          </a:p>
          <a:p>
            <a:pPr algn="ctr" eaLnBrk="1" hangingPunct="1">
              <a:spcBef>
                <a:spcPct val="0"/>
              </a:spcBef>
              <a:buFontTx/>
              <a:buNone/>
            </a:pPr>
            <a:r>
              <a:rPr lang="en-US" altLang="en-US" sz="2800">
                <a:solidFill>
                  <a:srgbClr val="002060"/>
                </a:solidFill>
              </a:rPr>
              <a:t>Snow: 80-90%</a:t>
            </a:r>
          </a:p>
          <a:p>
            <a:pPr algn="ctr" eaLnBrk="1" hangingPunct="1">
              <a:spcBef>
                <a:spcPct val="0"/>
              </a:spcBef>
              <a:buFontTx/>
              <a:buNone/>
            </a:pPr>
            <a:r>
              <a:rPr lang="en-US" altLang="en-US" sz="2800">
                <a:solidFill>
                  <a:srgbClr val="002060"/>
                </a:solidFill>
              </a:rPr>
              <a:t>Desert sand: 40%</a:t>
            </a:r>
          </a:p>
          <a:p>
            <a:pPr algn="ctr" eaLnBrk="1" hangingPunct="1">
              <a:spcBef>
                <a:spcPct val="0"/>
              </a:spcBef>
              <a:buFontTx/>
              <a:buNone/>
            </a:pPr>
            <a:endParaRPr lang="en-US" altLang="en-US" sz="2800">
              <a:solidFill>
                <a:srgbClr val="C00000"/>
              </a:solidFill>
            </a:endParaRPr>
          </a:p>
          <a:p>
            <a:pPr algn="ctr" eaLnBrk="1" hangingPunct="1">
              <a:spcBef>
                <a:spcPct val="0"/>
              </a:spcBef>
              <a:buFontTx/>
              <a:buNone/>
            </a:pPr>
            <a:r>
              <a:rPr lang="en-US" altLang="en-US" sz="2800">
                <a:solidFill>
                  <a:srgbClr val="C00000"/>
                </a:solidFill>
              </a:rPr>
              <a:t>Earth average</a:t>
            </a:r>
            <a:r>
              <a:rPr lang="en-US" altLang="en-US" sz="2800">
                <a:solidFill>
                  <a:srgbClr val="002060"/>
                </a:solidFill>
              </a:rPr>
              <a:t>: 31%</a:t>
            </a:r>
          </a:p>
        </p:txBody>
      </p:sp>
      <p:sp>
        <p:nvSpPr>
          <p:cNvPr id="3789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085BD54C-ED5D-4B42-A5CA-191B0FBF26AD}" type="slidenum">
              <a:rPr lang="en-US" altLang="en-US" sz="1400"/>
              <a:pPr eaLnBrk="1" hangingPunct="1">
                <a:spcBef>
                  <a:spcPct val="0"/>
                </a:spcBef>
                <a:buFontTx/>
                <a:buNone/>
              </a:pPr>
              <a:t>10</a:t>
            </a:fld>
            <a:endParaRPr lang="en-US" altLang="en-US" sz="1400"/>
          </a:p>
        </p:txBody>
      </p:sp>
    </p:spTree>
    <p:extLst>
      <p:ext uri="{BB962C8B-B14F-4D97-AF65-F5344CB8AC3E}">
        <p14:creationId xmlns:p14="http://schemas.microsoft.com/office/powerpoint/2010/main" val="358775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0" y="152400"/>
            <a:ext cx="12192000" cy="6477000"/>
          </a:xfrm>
        </p:spPr>
        <p:txBody>
          <a:bodyPr>
            <a:noAutofit/>
          </a:bodyPr>
          <a:lstStyle/>
          <a:p>
            <a:pPr marL="0" indent="0" eaLnBrk="1" hangingPunct="1">
              <a:buNone/>
            </a:pPr>
            <a:r>
              <a:rPr lang="en-US" altLang="en-US" sz="3600" i="1" dirty="0" smtClean="0">
                <a:solidFill>
                  <a:srgbClr val="C00000"/>
                </a:solidFill>
                <a:latin typeface="Times New Roman" panose="02020603050405020304" pitchFamily="18" charset="0"/>
                <a:cs typeface="Times New Roman" panose="02020603050405020304" pitchFamily="18" charset="0"/>
              </a:rPr>
              <a:t>Reflection is the change of direction of wave</a:t>
            </a:r>
            <a:r>
              <a:rPr lang="en-US" altLang="en-US" sz="3600" dirty="0" smtClean="0">
                <a:solidFill>
                  <a:srgbClr val="002060"/>
                </a:solidFill>
                <a:latin typeface="Times New Roman" panose="02020603050405020304" pitchFamily="18" charset="0"/>
                <a:cs typeface="Times New Roman" panose="02020603050405020304" pitchFamily="18" charset="0"/>
              </a:rPr>
              <a:t>. </a:t>
            </a:r>
          </a:p>
          <a:p>
            <a:pPr eaLnBrk="1" hangingPunct="1"/>
            <a:endParaRPr lang="en-US" altLang="en-US" sz="3600" dirty="0" smtClean="0">
              <a:solidFill>
                <a:srgbClr val="002060"/>
              </a:solidFill>
              <a:latin typeface="Times New Roman" panose="02020603050405020304" pitchFamily="18" charset="0"/>
              <a:cs typeface="Times New Roman" panose="02020603050405020304" pitchFamily="18" charset="0"/>
            </a:endParaRPr>
          </a:p>
          <a:p>
            <a:pPr eaLnBrk="1" hangingPunct="1"/>
            <a:r>
              <a:rPr lang="en-US" altLang="en-US" sz="3600" dirty="0" smtClean="0">
                <a:solidFill>
                  <a:srgbClr val="002060"/>
                </a:solidFill>
                <a:latin typeface="Times New Roman" panose="02020603050405020304" pitchFamily="18" charset="0"/>
                <a:cs typeface="Times New Roman" panose="02020603050405020304" pitchFamily="18" charset="0"/>
              </a:rPr>
              <a:t>It can be categorized as the specular reflection, </a:t>
            </a:r>
            <a:r>
              <a:rPr lang="en-US" altLang="en-US" sz="3600" dirty="0" smtClean="0">
                <a:solidFill>
                  <a:srgbClr val="002060"/>
                </a:solidFill>
                <a:latin typeface="Times New Roman" panose="02020603050405020304" pitchFamily="18" charset="0"/>
                <a:cs typeface="Times New Roman" panose="02020603050405020304" pitchFamily="18" charset="0"/>
              </a:rPr>
              <a:t>bi-directionally </a:t>
            </a:r>
            <a:r>
              <a:rPr lang="en-US" altLang="en-US" sz="3600" dirty="0" smtClean="0">
                <a:solidFill>
                  <a:srgbClr val="002060"/>
                </a:solidFill>
                <a:latin typeface="Times New Roman" panose="02020603050405020304" pitchFamily="18" charset="0"/>
                <a:cs typeface="Times New Roman" panose="02020603050405020304" pitchFamily="18" charset="0"/>
              </a:rPr>
              <a:t>specular reflection and diffuse reflection. It is one of the ways to loss information.</a:t>
            </a:r>
          </a:p>
          <a:p>
            <a:pPr eaLnBrk="1" hangingPunct="1"/>
            <a:r>
              <a:rPr lang="en-US" altLang="en-US" sz="3600" dirty="0" smtClean="0">
                <a:solidFill>
                  <a:srgbClr val="002060"/>
                </a:solidFill>
                <a:latin typeface="Times New Roman" panose="02020603050405020304" pitchFamily="18" charset="0"/>
                <a:cs typeface="Times New Roman" panose="02020603050405020304" pitchFamily="18" charset="0"/>
              </a:rPr>
              <a:t>Absorption, scattering and reflection can happen at the same time.</a:t>
            </a:r>
          </a:p>
          <a:p>
            <a:r>
              <a:rPr lang="en-US" altLang="en-US" sz="3600" dirty="0">
                <a:latin typeface="Times New Roman" panose="02020603050405020304" pitchFamily="18" charset="0"/>
                <a:cs typeface="Times New Roman" panose="02020603050405020304" pitchFamily="18" charset="0"/>
              </a:rPr>
              <a:t>Surface albedo generally refers to the total solar spectrum integrated over all angles. </a:t>
            </a:r>
            <a:r>
              <a:rPr lang="en-US" altLang="en-US" sz="3600" dirty="0" smtClean="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a:p>
            <a:r>
              <a:rPr lang="en-US" altLang="en-US" sz="3600" dirty="0">
                <a:latin typeface="Times New Roman" panose="02020603050405020304" pitchFamily="18" charset="0"/>
                <a:cs typeface="Times New Roman" panose="02020603050405020304" pitchFamily="18" charset="0"/>
              </a:rPr>
              <a:t>Albedo is used in climate to form surface </a:t>
            </a:r>
          </a:p>
          <a:p>
            <a:r>
              <a:rPr lang="en-US" altLang="en-US" sz="3600" dirty="0">
                <a:latin typeface="Times New Roman" panose="02020603050405020304" pitchFamily="18" charset="0"/>
                <a:cs typeface="Times New Roman" panose="02020603050405020304" pitchFamily="18" charset="0"/>
              </a:rPr>
              <a:t>energy budgets.  For this purpose, the integrated albedo is needed.</a:t>
            </a:r>
          </a:p>
          <a:p>
            <a:pPr eaLnBrk="1" hangingPunct="1"/>
            <a:endParaRPr lang="en-US" altLang="en-US" sz="3600" dirty="0" smtClean="0">
              <a:solidFill>
                <a:srgbClr val="002060"/>
              </a:solidFill>
              <a:latin typeface="Times New Roman" panose="02020603050405020304" pitchFamily="18" charset="0"/>
              <a:cs typeface="Times New Roman" panose="02020603050405020304" pitchFamily="18" charset="0"/>
            </a:endParaRPr>
          </a:p>
          <a:p>
            <a:pPr eaLnBrk="1" hangingPunct="1"/>
            <a:endParaRPr lang="en-US" altLang="en-US" sz="3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6970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746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776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01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1" descr="0507"/>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09800" y="0"/>
            <a:ext cx="7772400" cy="6858000"/>
          </a:xfrm>
          <a:noFill/>
        </p:spPr>
      </p:pic>
      <p:sp>
        <p:nvSpPr>
          <p:cNvPr id="4915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4738AE-84F4-43CA-8CCB-20EBA3B2AA07}" type="slidenum">
              <a:rPr lang="en-US" altLang="en-US" sz="1400"/>
              <a:pPr>
                <a:spcBef>
                  <a:spcPct val="0"/>
                </a:spcBef>
                <a:buFontTx/>
                <a:buNone/>
              </a:pPr>
              <a:t>14</a:t>
            </a:fld>
            <a:endParaRPr lang="en-US" altLang="en-US" sz="1400"/>
          </a:p>
        </p:txBody>
      </p:sp>
    </p:spTree>
    <p:extLst>
      <p:ext uri="{BB962C8B-B14F-4D97-AF65-F5344CB8AC3E}">
        <p14:creationId xmlns:p14="http://schemas.microsoft.com/office/powerpoint/2010/main" val="3466942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
            <a:ext cx="8707438"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02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524000" y="55626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CC0000"/>
                </a:solidFill>
                <a:latin typeface="Times New Roman" panose="02020603050405020304" pitchFamily="18" charset="0"/>
                <a:cs typeface="Times New Roman" panose="02020603050405020304" pitchFamily="18" charset="0"/>
              </a:rPr>
              <a:t>The trajectory of a solar ray through the earth’s atmosphere. (a) Nonrefractive plane parallel atmosphere of uniform density. (b) Refractive spherical atmosphere of variable density.</a:t>
            </a: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288"/>
            <a:ext cx="8763000"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848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aron_scan0002"/>
          <p:cNvPicPr>
            <a:picLocks noChangeAspect="1" noChangeArrowheads="1"/>
          </p:cNvPicPr>
          <p:nvPr/>
        </p:nvPicPr>
        <p:blipFill>
          <a:blip r:embed="rId2">
            <a:extLst>
              <a:ext uri="{28A0092B-C50C-407E-A947-70E740481C1C}">
                <a14:useLocalDpi xmlns:a14="http://schemas.microsoft.com/office/drawing/2010/main" val="0"/>
              </a:ext>
            </a:extLst>
          </a:blip>
          <a:srcRect l="3023" r="50134" b="43785"/>
          <a:stretch>
            <a:fillRect/>
          </a:stretch>
        </p:blipFill>
        <p:spPr bwMode="auto">
          <a:xfrm>
            <a:off x="2057400" y="92076"/>
            <a:ext cx="8382000" cy="661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978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ron_scan0002"/>
          <p:cNvPicPr>
            <a:picLocks noChangeAspect="1" noChangeArrowheads="1"/>
          </p:cNvPicPr>
          <p:nvPr/>
        </p:nvPicPr>
        <p:blipFill>
          <a:blip r:embed="rId2">
            <a:extLst>
              <a:ext uri="{28A0092B-C50C-407E-A947-70E740481C1C}">
                <a14:useLocalDpi xmlns:a14="http://schemas.microsoft.com/office/drawing/2010/main" val="0"/>
              </a:ext>
            </a:extLst>
          </a:blip>
          <a:srcRect t="56215" r="50134"/>
          <a:stretch>
            <a:fillRect/>
          </a:stretch>
        </p:blipFill>
        <p:spPr bwMode="auto">
          <a:xfrm>
            <a:off x="1600200" y="381001"/>
            <a:ext cx="90678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408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aron_scan0002"/>
          <p:cNvPicPr>
            <a:picLocks noChangeAspect="1" noChangeArrowheads="1"/>
          </p:cNvPicPr>
          <p:nvPr/>
        </p:nvPicPr>
        <p:blipFill>
          <a:blip r:embed="rId2">
            <a:extLst>
              <a:ext uri="{28A0092B-C50C-407E-A947-70E740481C1C}">
                <a14:useLocalDpi xmlns:a14="http://schemas.microsoft.com/office/drawing/2010/main" val="0"/>
              </a:ext>
            </a:extLst>
          </a:blip>
          <a:srcRect l="49866" t="7890" b="41812"/>
          <a:stretch>
            <a:fillRect/>
          </a:stretch>
        </p:blipFill>
        <p:spPr bwMode="auto">
          <a:xfrm>
            <a:off x="1981200" y="119063"/>
            <a:ext cx="8458200" cy="650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168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928" y="2376805"/>
            <a:ext cx="10515600" cy="1325563"/>
          </a:xfrm>
        </p:spPr>
        <p:txBody>
          <a:bodyPr>
            <a:noAutofit/>
          </a:bodyPr>
          <a:lstStyle/>
          <a:p>
            <a:pPr algn="ctr"/>
            <a:r>
              <a:rPr lang="en-US" sz="6000" dirty="0" smtClean="0">
                <a:solidFill>
                  <a:srgbClr val="C00000"/>
                </a:solidFill>
              </a:rPr>
              <a:t>How to determine the length </a:t>
            </a:r>
            <a:br>
              <a:rPr lang="en-US" sz="6000" dirty="0" smtClean="0">
                <a:solidFill>
                  <a:srgbClr val="C00000"/>
                </a:solidFill>
              </a:rPr>
            </a:br>
            <a:r>
              <a:rPr lang="en-US" sz="6000" dirty="0" smtClean="0">
                <a:solidFill>
                  <a:srgbClr val="C00000"/>
                </a:solidFill>
              </a:rPr>
              <a:t>of a day?</a:t>
            </a:r>
            <a:endParaRPr lang="en-US" sz="6000" dirty="0">
              <a:solidFill>
                <a:srgbClr val="C00000"/>
              </a:solidFill>
            </a:endParaRPr>
          </a:p>
        </p:txBody>
      </p:sp>
    </p:spTree>
    <p:extLst>
      <p:ext uri="{BB962C8B-B14F-4D97-AF65-F5344CB8AC3E}">
        <p14:creationId xmlns:p14="http://schemas.microsoft.com/office/powerpoint/2010/main" val="2630504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ron_scan0002"/>
          <p:cNvPicPr>
            <a:picLocks noChangeAspect="1" noChangeArrowheads="1"/>
          </p:cNvPicPr>
          <p:nvPr/>
        </p:nvPicPr>
        <p:blipFill>
          <a:blip r:embed="rId2">
            <a:extLst>
              <a:ext uri="{28A0092B-C50C-407E-A947-70E740481C1C}">
                <a14:useLocalDpi xmlns:a14="http://schemas.microsoft.com/office/drawing/2010/main" val="0"/>
              </a:ext>
            </a:extLst>
          </a:blip>
          <a:srcRect l="52586" t="58188" r="5052" b="9267"/>
          <a:stretch>
            <a:fillRect/>
          </a:stretch>
        </p:blipFill>
        <p:spPr bwMode="auto">
          <a:xfrm>
            <a:off x="1752600" y="609601"/>
            <a:ext cx="85344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774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aron_scan0003"/>
          <p:cNvPicPr>
            <a:picLocks noChangeAspect="1" noChangeArrowheads="1"/>
          </p:cNvPicPr>
          <p:nvPr/>
        </p:nvPicPr>
        <p:blipFill>
          <a:blip r:embed="rId2">
            <a:extLst>
              <a:ext uri="{28A0092B-C50C-407E-A947-70E740481C1C}">
                <a14:useLocalDpi xmlns:a14="http://schemas.microsoft.com/office/drawing/2010/main" val="0"/>
              </a:ext>
            </a:extLst>
          </a:blip>
          <a:srcRect t="18208" r="22089" b="43860"/>
          <a:stretch>
            <a:fillRect/>
          </a:stretch>
        </p:blipFill>
        <p:spPr bwMode="auto">
          <a:xfrm>
            <a:off x="1828800" y="752476"/>
            <a:ext cx="8382000"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562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3"/>
          <p:cNvSpPr txBox="1">
            <a:spLocks noChangeArrowheads="1"/>
          </p:cNvSpPr>
          <p:nvPr/>
        </p:nvSpPr>
        <p:spPr bwMode="auto">
          <a:xfrm>
            <a:off x="1752600" y="457200"/>
            <a:ext cx="89154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dirty="0">
                <a:solidFill>
                  <a:srgbClr val="CC0000"/>
                </a:solidFill>
                <a:cs typeface="Arial" panose="020B0604020202020204" pitchFamily="34" charset="0"/>
              </a:rPr>
              <a:t>Empirical expression for air mass suggested by Rosenberg (1966) is:</a:t>
            </a:r>
          </a:p>
          <a:p>
            <a:pPr eaLnBrk="1" hangingPunct="1">
              <a:spcBef>
                <a:spcPct val="0"/>
              </a:spcBef>
              <a:buFontTx/>
              <a:buNone/>
            </a:pPr>
            <a:endParaRPr lang="en-US" altLang="en-US" sz="3600" dirty="0">
              <a:solidFill>
                <a:srgbClr val="CC0000"/>
              </a:solidFill>
              <a:cs typeface="Arial" panose="020B0604020202020204" pitchFamily="34" charset="0"/>
            </a:endParaRPr>
          </a:p>
          <a:p>
            <a:pPr algn="ctr" eaLnBrk="1" hangingPunct="1">
              <a:spcBef>
                <a:spcPct val="0"/>
              </a:spcBef>
              <a:buFontTx/>
              <a:buNone/>
            </a:pPr>
            <a:r>
              <a:rPr lang="en-US" altLang="en-US" sz="3600" b="1" dirty="0">
                <a:solidFill>
                  <a:schemeClr val="accent2"/>
                </a:solidFill>
                <a:cs typeface="Arial" panose="020B0604020202020204" pitchFamily="34" charset="0"/>
              </a:rPr>
              <a:t>m(</a:t>
            </a:r>
            <a:r>
              <a:rPr lang="el-GR" altLang="en-US" sz="3600" b="1" dirty="0">
                <a:solidFill>
                  <a:schemeClr val="accent2"/>
                </a:solidFill>
                <a:cs typeface="Arial" panose="020B0604020202020204" pitchFamily="34" charset="0"/>
              </a:rPr>
              <a:t>θ</a:t>
            </a:r>
            <a:r>
              <a:rPr lang="en-US" altLang="en-US" sz="3600" b="1" baseline="-25000" dirty="0">
                <a:solidFill>
                  <a:schemeClr val="accent2"/>
                </a:solidFill>
                <a:cs typeface="Arial" panose="020B0604020202020204" pitchFamily="34" charset="0"/>
              </a:rPr>
              <a:t>0</a:t>
            </a:r>
            <a:r>
              <a:rPr lang="en-US" altLang="en-US" sz="3600" b="1" dirty="0">
                <a:solidFill>
                  <a:schemeClr val="accent2"/>
                </a:solidFill>
                <a:cs typeface="Arial" panose="020B0604020202020204" pitchFamily="34" charset="0"/>
              </a:rPr>
              <a:t>) = (cos </a:t>
            </a:r>
            <a:r>
              <a:rPr lang="el-GR" altLang="en-US" sz="3600" b="1" dirty="0">
                <a:solidFill>
                  <a:schemeClr val="accent2"/>
                </a:solidFill>
                <a:cs typeface="Arial" panose="020B0604020202020204" pitchFamily="34" charset="0"/>
              </a:rPr>
              <a:t>θ</a:t>
            </a:r>
            <a:r>
              <a:rPr lang="en-US" altLang="en-US" sz="3600" b="1" baseline="-25000" dirty="0">
                <a:solidFill>
                  <a:schemeClr val="accent2"/>
                </a:solidFill>
                <a:cs typeface="Arial" panose="020B0604020202020204" pitchFamily="34" charset="0"/>
              </a:rPr>
              <a:t>0</a:t>
            </a:r>
            <a:r>
              <a:rPr lang="en-US" altLang="en-US" sz="3600" b="1" dirty="0">
                <a:solidFill>
                  <a:schemeClr val="accent2"/>
                </a:solidFill>
                <a:cs typeface="Arial" panose="020B0604020202020204" pitchFamily="34" charset="0"/>
              </a:rPr>
              <a:t> +0.025 e </a:t>
            </a:r>
            <a:r>
              <a:rPr lang="en-US" altLang="en-US" sz="3600" b="1" baseline="30000" dirty="0">
                <a:solidFill>
                  <a:schemeClr val="accent2"/>
                </a:solidFill>
                <a:cs typeface="Arial" panose="020B0604020202020204" pitchFamily="34" charset="0"/>
              </a:rPr>
              <a:t>-</a:t>
            </a:r>
            <a:r>
              <a:rPr lang="en-US" altLang="en-US" sz="4000" b="1" baseline="30000" dirty="0">
                <a:solidFill>
                  <a:schemeClr val="accent2"/>
                </a:solidFill>
                <a:cs typeface="Arial" panose="020B0604020202020204" pitchFamily="34" charset="0"/>
              </a:rPr>
              <a:t>11cos</a:t>
            </a:r>
            <a:r>
              <a:rPr lang="en-US" altLang="en-US" sz="3600" b="1" baseline="30000" dirty="0">
                <a:solidFill>
                  <a:schemeClr val="accent2"/>
                </a:solidFill>
                <a:cs typeface="Arial" panose="020B0604020202020204" pitchFamily="34" charset="0"/>
              </a:rPr>
              <a:t> </a:t>
            </a:r>
            <a:r>
              <a:rPr lang="el-GR" altLang="en-US" sz="4400" b="1" baseline="30000" dirty="0">
                <a:solidFill>
                  <a:schemeClr val="accent2"/>
                </a:solidFill>
                <a:cs typeface="Arial" panose="020B0604020202020204" pitchFamily="34" charset="0"/>
              </a:rPr>
              <a:t>θ</a:t>
            </a:r>
            <a:r>
              <a:rPr lang="en-US" altLang="en-US" sz="3600" b="1" baseline="30000" dirty="0">
                <a:solidFill>
                  <a:schemeClr val="accent2"/>
                </a:solidFill>
                <a:cs typeface="Arial" panose="020B0604020202020204" pitchFamily="34" charset="0"/>
              </a:rPr>
              <a:t>0</a:t>
            </a:r>
            <a:r>
              <a:rPr lang="en-US" altLang="en-US" sz="3600" b="1" dirty="0">
                <a:solidFill>
                  <a:schemeClr val="accent2"/>
                </a:solidFill>
                <a:cs typeface="Arial" panose="020B0604020202020204" pitchFamily="34" charset="0"/>
              </a:rPr>
              <a:t> ) </a:t>
            </a:r>
            <a:r>
              <a:rPr lang="en-US" altLang="en-US" sz="3600" b="1" baseline="30000" dirty="0">
                <a:solidFill>
                  <a:schemeClr val="accent2"/>
                </a:solidFill>
                <a:cs typeface="Arial" panose="020B0604020202020204" pitchFamily="34" charset="0"/>
              </a:rPr>
              <a:t>-1</a:t>
            </a:r>
          </a:p>
          <a:p>
            <a:pPr eaLnBrk="1" hangingPunct="1">
              <a:spcBef>
                <a:spcPct val="0"/>
              </a:spcBef>
              <a:buFontTx/>
              <a:buNone/>
            </a:pPr>
            <a:endParaRPr lang="en-US" altLang="en-US" sz="3600" b="1" dirty="0">
              <a:solidFill>
                <a:schemeClr val="accent2"/>
              </a:solidFill>
              <a:cs typeface="Arial" panose="020B0604020202020204" pitchFamily="34" charset="0"/>
            </a:endParaRPr>
          </a:p>
          <a:p>
            <a:pPr eaLnBrk="1" hangingPunct="1">
              <a:spcBef>
                <a:spcPct val="0"/>
              </a:spcBef>
              <a:buFontTx/>
              <a:buNone/>
            </a:pPr>
            <a:r>
              <a:rPr lang="en-US" altLang="en-US" sz="4000" dirty="0">
                <a:cs typeface="Arial" panose="020B0604020202020204" pitchFamily="34" charset="0"/>
              </a:rPr>
              <a:t>The second term accounts for the curvature of e-a system.</a:t>
            </a:r>
          </a:p>
          <a:p>
            <a:pPr eaLnBrk="1" hangingPunct="1">
              <a:spcBef>
                <a:spcPct val="0"/>
              </a:spcBef>
              <a:buFontTx/>
              <a:buNone/>
            </a:pPr>
            <a:r>
              <a:rPr lang="en-US" altLang="en-US" sz="4000" dirty="0">
                <a:cs typeface="Arial" panose="020B0604020202020204" pitchFamily="34" charset="0"/>
              </a:rPr>
              <a:t> </a:t>
            </a:r>
          </a:p>
          <a:p>
            <a:pPr eaLnBrk="1" hangingPunct="1">
              <a:spcBef>
                <a:spcPct val="0"/>
              </a:spcBef>
              <a:buFontTx/>
              <a:buNone/>
            </a:pPr>
            <a:r>
              <a:rPr lang="en-US" altLang="en-US" sz="4000" dirty="0">
                <a:cs typeface="Arial" panose="020B0604020202020204" pitchFamily="34" charset="0"/>
              </a:rPr>
              <a:t>Contributes significantly only for </a:t>
            </a:r>
          </a:p>
          <a:p>
            <a:pPr algn="ctr" eaLnBrk="1" hangingPunct="1">
              <a:spcBef>
                <a:spcPct val="0"/>
              </a:spcBef>
              <a:buFontTx/>
              <a:buNone/>
            </a:pPr>
            <a:r>
              <a:rPr lang="el-GR" altLang="en-US" sz="4000" dirty="0">
                <a:cs typeface="Arial" panose="020B0604020202020204" pitchFamily="34" charset="0"/>
              </a:rPr>
              <a:t>θ</a:t>
            </a:r>
            <a:r>
              <a:rPr lang="en-US" altLang="en-US" sz="4000" baseline="-25000" dirty="0">
                <a:cs typeface="Arial" panose="020B0604020202020204" pitchFamily="34" charset="0"/>
              </a:rPr>
              <a:t>0</a:t>
            </a:r>
            <a:r>
              <a:rPr lang="en-US" altLang="en-US" sz="4000" dirty="0">
                <a:cs typeface="Arial" panose="020B0604020202020204" pitchFamily="34" charset="0"/>
              </a:rPr>
              <a:t> &gt; 80</a:t>
            </a:r>
            <a:r>
              <a:rPr lang="en-US" altLang="en-US" sz="4000" baseline="30000" dirty="0">
                <a:cs typeface="Arial" panose="020B0604020202020204" pitchFamily="34" charset="0"/>
              </a:rPr>
              <a:t>0</a:t>
            </a:r>
          </a:p>
        </p:txBody>
      </p:sp>
    </p:spTree>
    <p:extLst>
      <p:ext uri="{BB962C8B-B14F-4D97-AF65-F5344CB8AC3E}">
        <p14:creationId xmlns:p14="http://schemas.microsoft.com/office/powerpoint/2010/main" val="4038692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81200" y="0"/>
            <a:ext cx="8229600" cy="762000"/>
          </a:xfrm>
        </p:spPr>
        <p:txBody>
          <a:bodyPr/>
          <a:lstStyle/>
          <a:p>
            <a:pPr eaLnBrk="1" hangingPunct="1"/>
            <a:r>
              <a:rPr lang="en-US" altLang="en-US" smtClean="0">
                <a:solidFill>
                  <a:srgbClr val="CC0000"/>
                </a:solidFill>
              </a:rPr>
              <a:t>Instruments and their Response</a:t>
            </a:r>
          </a:p>
        </p:txBody>
      </p:sp>
      <p:sp>
        <p:nvSpPr>
          <p:cNvPr id="68611" name="Rectangle 3"/>
          <p:cNvSpPr>
            <a:spLocks noGrp="1" noChangeArrowheads="1"/>
          </p:cNvSpPr>
          <p:nvPr>
            <p:ph type="body" sz="half" idx="3"/>
          </p:nvPr>
        </p:nvSpPr>
        <p:spPr>
          <a:xfrm>
            <a:off x="4953000" y="990600"/>
            <a:ext cx="5715000" cy="5029200"/>
          </a:xfrm>
        </p:spPr>
        <p:txBody>
          <a:bodyPr/>
          <a:lstStyle/>
          <a:p>
            <a:pPr eaLnBrk="1" hangingPunct="1"/>
            <a:r>
              <a:rPr lang="en-US" altLang="en-US"/>
              <a:t>Normal incidence pyrheliometer (NIP) responds to direct and circumsolar components output =</a:t>
            </a:r>
          </a:p>
          <a:p>
            <a:pPr eaLnBrk="1" hangingPunct="1"/>
            <a:endParaRPr lang="en-US" altLang="en-US"/>
          </a:p>
          <a:p>
            <a:pPr eaLnBrk="1" hangingPunct="1"/>
            <a:endParaRPr lang="en-US" altLang="en-US"/>
          </a:p>
          <a:p>
            <a:pPr eaLnBrk="1" hangingPunct="1"/>
            <a:r>
              <a:rPr lang="en-US" altLang="en-US"/>
              <a:t>Pyranometer (horizontal mount) responds to direct + circumsolar + diffuse components output =</a:t>
            </a:r>
          </a:p>
          <a:p>
            <a:pPr eaLnBrk="1" hangingPunct="1"/>
            <a:endParaRPr lang="en-US" altLang="en-US"/>
          </a:p>
          <a:p>
            <a:pPr eaLnBrk="1" hangingPunct="1"/>
            <a:endParaRPr lang="en-US" altLang="en-US"/>
          </a:p>
          <a:p>
            <a:pPr eaLnBrk="1" hangingPunct="1"/>
            <a:endParaRPr lang="en-US" altLang="en-US"/>
          </a:p>
          <a:p>
            <a:pPr eaLnBrk="1" hangingPunct="1"/>
            <a:endParaRPr lang="en-US" altLang="en-US"/>
          </a:p>
        </p:txBody>
      </p:sp>
      <p:graphicFrame>
        <p:nvGraphicFramePr>
          <p:cNvPr id="68612" name="Object 4"/>
          <p:cNvGraphicFramePr>
            <a:graphicFrameLocks noGrp="1" noChangeAspect="1"/>
          </p:cNvGraphicFramePr>
          <p:nvPr>
            <p:ph sz="quarter" idx="2"/>
          </p:nvPr>
        </p:nvGraphicFramePr>
        <p:xfrm>
          <a:off x="5791200" y="2286001"/>
          <a:ext cx="1828800" cy="715963"/>
        </p:xfrm>
        <a:graphic>
          <a:graphicData uri="http://schemas.openxmlformats.org/presentationml/2006/ole">
            <mc:AlternateContent xmlns:mc="http://schemas.openxmlformats.org/markup-compatibility/2006">
              <mc:Choice xmlns:v="urn:schemas-microsoft-com:vml" Requires="v">
                <p:oleObj spid="_x0000_s3082" name="Equation" r:id="rId3" imgW="583947" imgH="228501" progId="Equation.3">
                  <p:embed/>
                </p:oleObj>
              </mc:Choice>
              <mc:Fallback>
                <p:oleObj name="Equation" r:id="rId3" imgW="583947" imgH="228501" progId="Equation.3">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286001"/>
                        <a:ext cx="18288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613" name="Object 5"/>
          <p:cNvGraphicFramePr>
            <a:graphicFrameLocks noGrp="1" noChangeAspect="1"/>
          </p:cNvGraphicFramePr>
          <p:nvPr>
            <p:ph sz="quarter" idx="1"/>
          </p:nvPr>
        </p:nvGraphicFramePr>
        <p:xfrm>
          <a:off x="5486400" y="5257800"/>
          <a:ext cx="4724400" cy="679450"/>
        </p:xfrm>
        <a:graphic>
          <a:graphicData uri="http://schemas.openxmlformats.org/presentationml/2006/ole">
            <mc:AlternateContent xmlns:mc="http://schemas.openxmlformats.org/markup-compatibility/2006">
              <mc:Choice xmlns:v="urn:schemas-microsoft-com:vml" Requires="v">
                <p:oleObj spid="_x0000_s3083" name="Equation" r:id="rId5" imgW="1676400" imgH="241300" progId="Equation.3">
                  <p:embed/>
                </p:oleObj>
              </mc:Choice>
              <mc:Fallback>
                <p:oleObj name="Equation" r:id="rId5" imgW="1676400" imgH="241300" progId="Equation.3">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5257800"/>
                        <a:ext cx="47244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86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685800"/>
            <a:ext cx="2971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810000"/>
            <a:ext cx="25146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141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1524000" y="914400"/>
            <a:ext cx="5715000" cy="5715000"/>
          </a:xfrm>
        </p:spPr>
        <p:txBody>
          <a:bodyPr>
            <a:normAutofit fontScale="85000" lnSpcReduction="20000"/>
          </a:bodyPr>
          <a:lstStyle/>
          <a:p>
            <a:pPr eaLnBrk="1" hangingPunct="1">
              <a:lnSpc>
                <a:spcPct val="90000"/>
              </a:lnSpc>
              <a:buFontTx/>
              <a:buNone/>
              <a:defRPr/>
            </a:pPr>
            <a:r>
              <a:rPr lang="en-US" sz="2400" dirty="0"/>
              <a:t>  </a:t>
            </a:r>
            <a:r>
              <a:rPr lang="en-US" sz="3600" dirty="0">
                <a:solidFill>
                  <a:srgbClr val="002060"/>
                </a:solidFill>
                <a:latin typeface="Arial" panose="020B0604020202020204" pitchFamily="34" charset="0"/>
                <a:cs typeface="Arial" panose="020B0604020202020204" pitchFamily="34" charset="0"/>
              </a:rPr>
              <a:t>Campbell-Stokes sunshine recorder</a:t>
            </a:r>
          </a:p>
          <a:p>
            <a:pPr eaLnBrk="1" hangingPunct="1">
              <a:lnSpc>
                <a:spcPct val="90000"/>
              </a:lnSpc>
              <a:buFontTx/>
              <a:buNone/>
              <a:defRPr/>
            </a:pPr>
            <a:r>
              <a:rPr lang="en-US" sz="3600" dirty="0">
                <a:solidFill>
                  <a:srgbClr val="002060"/>
                </a:solidFill>
                <a:latin typeface="Arial" panose="020B0604020202020204" pitchFamily="34" charset="0"/>
                <a:cs typeface="Arial" panose="020B0604020202020204" pitchFamily="34" charset="0"/>
              </a:rPr>
              <a:t/>
            </a:r>
            <a:br>
              <a:rPr lang="en-US" sz="3600" dirty="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This type of equipment is the most widely found in traditional meteorological stations. </a:t>
            </a:r>
          </a:p>
          <a:p>
            <a:pPr eaLnBrk="1" hangingPunct="1">
              <a:lnSpc>
                <a:spcPct val="90000"/>
              </a:lnSpc>
              <a:buFontTx/>
              <a:buNone/>
              <a:defRPr/>
            </a:pPr>
            <a:endParaRPr lang="en-US" sz="3600" dirty="0">
              <a:solidFill>
                <a:srgbClr val="002060"/>
              </a:solidFill>
              <a:latin typeface="Arial" panose="020B0604020202020204" pitchFamily="34" charset="0"/>
              <a:cs typeface="Arial" panose="020B0604020202020204" pitchFamily="34" charset="0"/>
            </a:endParaRPr>
          </a:p>
          <a:p>
            <a:pPr eaLnBrk="1" hangingPunct="1">
              <a:lnSpc>
                <a:spcPct val="90000"/>
              </a:lnSpc>
              <a:buFontTx/>
              <a:buNone/>
              <a:defRPr/>
            </a:pPr>
            <a:r>
              <a:rPr lang="en-US" sz="3600" dirty="0">
                <a:solidFill>
                  <a:srgbClr val="002060"/>
                </a:solidFill>
                <a:latin typeface="Arial" panose="020B0604020202020204" pitchFamily="34" charset="0"/>
                <a:cs typeface="Arial" panose="020B0604020202020204" pitchFamily="34" charset="0"/>
              </a:rPr>
              <a:t>It distinguishes itself for its reliability, but only measures the number of </a:t>
            </a:r>
            <a:r>
              <a:rPr lang="en-US" sz="3600" dirty="0" err="1">
                <a:solidFill>
                  <a:srgbClr val="002060"/>
                </a:solidFill>
                <a:latin typeface="Arial" panose="020B0604020202020204" pitchFamily="34" charset="0"/>
                <a:cs typeface="Arial" panose="020B0604020202020204" pitchFamily="34" charset="0"/>
              </a:rPr>
              <a:t>insolation</a:t>
            </a:r>
            <a:r>
              <a:rPr lang="en-US" sz="3600" dirty="0">
                <a:solidFill>
                  <a:srgbClr val="002060"/>
                </a:solidFill>
                <a:latin typeface="Arial" panose="020B0604020202020204" pitchFamily="34" charset="0"/>
                <a:cs typeface="Arial" panose="020B0604020202020204" pitchFamily="34" charset="0"/>
              </a:rPr>
              <a:t> hours. To determine the solar radiation based on the number of hours of </a:t>
            </a:r>
            <a:r>
              <a:rPr lang="en-US" sz="3600" dirty="0" err="1">
                <a:solidFill>
                  <a:srgbClr val="002060"/>
                </a:solidFill>
                <a:latin typeface="Arial" panose="020B0604020202020204" pitchFamily="34" charset="0"/>
                <a:cs typeface="Arial" panose="020B0604020202020204" pitchFamily="34" charset="0"/>
              </a:rPr>
              <a:t>insolation</a:t>
            </a:r>
            <a:r>
              <a:rPr lang="en-US" sz="3600" dirty="0">
                <a:solidFill>
                  <a:srgbClr val="002060"/>
                </a:solidFill>
                <a:latin typeface="Arial" panose="020B0604020202020204" pitchFamily="34" charset="0"/>
                <a:cs typeface="Arial" panose="020B0604020202020204" pitchFamily="34" charset="0"/>
              </a:rPr>
              <a:t>, the  </a:t>
            </a:r>
            <a:r>
              <a:rPr lang="en-US" sz="3600" dirty="0" err="1">
                <a:solidFill>
                  <a:srgbClr val="002060"/>
                </a:solidFill>
                <a:latin typeface="Arial" panose="020B0604020202020204" pitchFamily="34" charset="0"/>
                <a:cs typeface="Arial" panose="020B0604020202020204" pitchFamily="34" charset="0"/>
              </a:rPr>
              <a:t>Angström</a:t>
            </a:r>
            <a:r>
              <a:rPr lang="en-US" sz="3600" dirty="0">
                <a:solidFill>
                  <a:srgbClr val="002060"/>
                </a:solidFill>
                <a:latin typeface="Arial" panose="020B0604020202020204" pitchFamily="34" charset="0"/>
                <a:cs typeface="Arial" panose="020B0604020202020204" pitchFamily="34" charset="0"/>
              </a:rPr>
              <a:t> method is used</a:t>
            </a:r>
            <a:r>
              <a:rPr lang="en-US" sz="2400" dirty="0">
                <a:solidFill>
                  <a:srgbClr val="002060"/>
                </a:solidFill>
                <a:latin typeface="Arial" panose="020B0604020202020204" pitchFamily="34" charset="0"/>
                <a:cs typeface="Arial" panose="020B0604020202020204" pitchFamily="34" charset="0"/>
              </a:rPr>
              <a:t>.</a:t>
            </a:r>
          </a:p>
        </p:txBody>
      </p:sp>
      <p:sp>
        <p:nvSpPr>
          <p:cNvPr id="41987" name="Rectangle 5"/>
          <p:cNvSpPr>
            <a:spLocks noGrp="1" noChangeArrowheads="1"/>
          </p:cNvSpPr>
          <p:nvPr>
            <p:ph type="title"/>
          </p:nvPr>
        </p:nvSpPr>
        <p:spPr>
          <a:xfrm>
            <a:off x="1828800" y="304801"/>
            <a:ext cx="8458200" cy="715963"/>
          </a:xfrm>
        </p:spPr>
        <p:txBody>
          <a:bodyPr>
            <a:normAutofit fontScale="90000"/>
          </a:bodyPr>
          <a:lstStyle/>
          <a:p>
            <a:pPr eaLnBrk="1" hangingPunct="1">
              <a:defRPr/>
            </a:pPr>
            <a:r>
              <a:rPr lang="en-US" dirty="0" smtClean="0">
                <a:solidFill>
                  <a:srgbClr val="CC0000"/>
                </a:solidFill>
              </a:rPr>
              <a:t>Measuring The Solar Radiation</a:t>
            </a:r>
            <a:r>
              <a:rPr lang="en-US" sz="4000" dirty="0"/>
              <a:t/>
            </a:r>
            <a:br>
              <a:rPr lang="en-US" sz="4000" dirty="0"/>
            </a:br>
            <a:endParaRPr lang="en-US" sz="4000" dirty="0"/>
          </a:p>
        </p:txBody>
      </p:sp>
      <p:pic>
        <p:nvPicPr>
          <p:cNvPr id="6963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762000"/>
            <a:ext cx="34671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483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981200" y="0"/>
            <a:ext cx="8229600" cy="838200"/>
          </a:xfrm>
        </p:spPr>
        <p:txBody>
          <a:bodyPr/>
          <a:lstStyle/>
          <a:p>
            <a:pPr eaLnBrk="1" hangingPunct="1"/>
            <a:r>
              <a:rPr lang="en-US" altLang="en-US" sz="4000">
                <a:solidFill>
                  <a:srgbClr val="CC0000"/>
                </a:solidFill>
                <a:latin typeface="Times New Roman" pitchFamily="18" charset="0"/>
                <a:cs typeface="Times New Roman" pitchFamily="18" charset="0"/>
              </a:rPr>
              <a:t>Pyranometer</a:t>
            </a:r>
          </a:p>
        </p:txBody>
      </p:sp>
      <p:sp>
        <p:nvSpPr>
          <p:cNvPr id="43011" name="Rectangle 5"/>
          <p:cNvSpPr>
            <a:spLocks noGrp="1" noChangeArrowheads="1"/>
          </p:cNvSpPr>
          <p:nvPr>
            <p:ph type="body" idx="1"/>
          </p:nvPr>
        </p:nvSpPr>
        <p:spPr>
          <a:xfrm>
            <a:off x="1524000" y="838200"/>
            <a:ext cx="5181600" cy="5867400"/>
          </a:xfrm>
        </p:spPr>
        <p:txBody>
          <a:bodyPr>
            <a:normAutofit fontScale="85000" lnSpcReduction="20000"/>
          </a:bodyPr>
          <a:lstStyle/>
          <a:p>
            <a:pPr eaLnBrk="1" hangingPunct="1">
              <a:lnSpc>
                <a:spcPct val="80000"/>
              </a:lnSpc>
              <a:buFontTx/>
              <a:buNone/>
              <a:defRPr/>
            </a:pP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This is the most widely-used equipment to measure global solar radiation. </a:t>
            </a:r>
          </a:p>
          <a:p>
            <a:pPr eaLnBrk="1" hangingPunct="1">
              <a:lnSpc>
                <a:spcPct val="80000"/>
              </a:lnSpc>
              <a:defRPr/>
            </a:pPr>
            <a:r>
              <a:rPr lang="en-US" sz="3600" dirty="0">
                <a:solidFill>
                  <a:srgbClr val="002060"/>
                </a:solidFill>
                <a:latin typeface="Arial" panose="020B0604020202020204" pitchFamily="34" charset="0"/>
                <a:cs typeface="Arial" panose="020B0604020202020204" pitchFamily="34" charset="0"/>
              </a:rPr>
              <a:t>There are different types of </a:t>
            </a:r>
            <a:r>
              <a:rPr lang="en-US" sz="3600" dirty="0" err="1">
                <a:solidFill>
                  <a:srgbClr val="002060"/>
                </a:solidFill>
                <a:latin typeface="Arial" panose="020B0604020202020204" pitchFamily="34" charset="0"/>
                <a:cs typeface="Arial" panose="020B0604020202020204" pitchFamily="34" charset="0"/>
              </a:rPr>
              <a:t>pyranometers</a:t>
            </a:r>
            <a:r>
              <a:rPr lang="en-US" sz="3600" dirty="0">
                <a:solidFill>
                  <a:srgbClr val="002060"/>
                </a:solidFill>
                <a:latin typeface="Arial" panose="020B0604020202020204" pitchFamily="34" charset="0"/>
                <a:cs typeface="Arial" panose="020B0604020202020204" pitchFamily="34" charset="0"/>
              </a:rPr>
              <a:t> ;  the most common those with sensors composed of thermopiles or photovoltaic cells. </a:t>
            </a:r>
          </a:p>
          <a:p>
            <a:pPr eaLnBrk="1" hangingPunct="1">
              <a:lnSpc>
                <a:spcPct val="80000"/>
              </a:lnSpc>
              <a:defRPr/>
            </a:pPr>
            <a:r>
              <a:rPr lang="en-US" sz="3600" dirty="0">
                <a:solidFill>
                  <a:srgbClr val="002060"/>
                </a:solidFill>
                <a:latin typeface="Arial" panose="020B0604020202020204" pitchFamily="34" charset="0"/>
                <a:cs typeface="Arial" panose="020B0604020202020204" pitchFamily="34" charset="0"/>
              </a:rPr>
              <a:t>The photovoltaic sensors are in general much less precise than the thermopiles due  to the fact that the spectral response is not the same in the entire solar radiation spectrum.</a:t>
            </a:r>
          </a:p>
        </p:txBody>
      </p:sp>
      <p:sp>
        <p:nvSpPr>
          <p:cNvPr id="70660" name="Text Box 6"/>
          <p:cNvSpPr txBox="1">
            <a:spLocks noChangeArrowheads="1"/>
          </p:cNvSpPr>
          <p:nvPr/>
        </p:nvSpPr>
        <p:spPr bwMode="auto">
          <a:xfrm>
            <a:off x="8594725" y="3008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en-US" altLang="en-US" sz="1800"/>
          </a:p>
        </p:txBody>
      </p:sp>
      <p:pic>
        <p:nvPicPr>
          <p:cNvPr id="7066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1752600"/>
            <a:ext cx="3581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1507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Autofit/>
          </a:bodyPr>
          <a:lstStyle/>
          <a:p>
            <a:pPr eaLnBrk="1" hangingPunct="1"/>
            <a:r>
              <a:rPr lang="en-US" altLang="en-US" dirty="0" smtClean="0">
                <a:solidFill>
                  <a:srgbClr val="CC0000"/>
                </a:solidFill>
                <a:latin typeface="Times New Roman" pitchFamily="18" charset="0"/>
                <a:cs typeface="Times New Roman" pitchFamily="18" charset="0"/>
              </a:rPr>
              <a:t>Shaded </a:t>
            </a:r>
            <a:r>
              <a:rPr lang="en-US" altLang="en-US" dirty="0" err="1" smtClean="0">
                <a:solidFill>
                  <a:srgbClr val="CC0000"/>
                </a:solidFill>
                <a:latin typeface="Times New Roman" pitchFamily="18" charset="0"/>
                <a:cs typeface="Times New Roman" pitchFamily="18" charset="0"/>
              </a:rPr>
              <a:t>pyranometer</a:t>
            </a:r>
            <a:r>
              <a:rPr lang="en-US" altLang="en-US" dirty="0" smtClean="0">
                <a:latin typeface="Times New Roman" pitchFamily="18" charset="0"/>
                <a:cs typeface="Times New Roman" pitchFamily="18" charset="0"/>
              </a:rPr>
              <a:t> </a:t>
            </a:r>
            <a:br>
              <a:rPr lang="en-US" altLang="en-US" dirty="0" smtClean="0">
                <a:latin typeface="Times New Roman" pitchFamily="18" charset="0"/>
                <a:cs typeface="Times New Roman" pitchFamily="18" charset="0"/>
              </a:rPr>
            </a:br>
            <a:endParaRPr lang="en-US" altLang="en-US" dirty="0" smtClean="0">
              <a:latin typeface="Times New Roman" pitchFamily="18" charset="0"/>
              <a:cs typeface="Times New Roman" pitchFamily="18" charset="0"/>
            </a:endParaRPr>
          </a:p>
        </p:txBody>
      </p:sp>
      <p:sp>
        <p:nvSpPr>
          <p:cNvPr id="71683" name="Rectangle 3"/>
          <p:cNvSpPr>
            <a:spLocks noGrp="1" noChangeArrowheads="1"/>
          </p:cNvSpPr>
          <p:nvPr>
            <p:ph type="body" idx="1"/>
          </p:nvPr>
        </p:nvSpPr>
        <p:spPr>
          <a:xfrm>
            <a:off x="1676400" y="1066800"/>
            <a:ext cx="5334000" cy="5791200"/>
          </a:xfrm>
        </p:spPr>
        <p:txBody>
          <a:bodyPr>
            <a:normAutofit fontScale="92500" lnSpcReduction="20000"/>
          </a:bodyPr>
          <a:lstStyle/>
          <a:p>
            <a:pPr eaLnBrk="1" hangingPunct="1">
              <a:lnSpc>
                <a:spcPct val="80000"/>
              </a:lnSpc>
              <a:buFontTx/>
              <a:buNone/>
            </a:pPr>
            <a:r>
              <a:rPr lang="en-US" altLang="en-US" sz="4300" dirty="0">
                <a:solidFill>
                  <a:srgbClr val="002060"/>
                </a:solidFill>
                <a:latin typeface="Arial" panose="020B0604020202020204" pitchFamily="34" charset="0"/>
                <a:cs typeface="Arial" panose="020B0604020202020204" pitchFamily="34" charset="0"/>
              </a:rPr>
              <a:t>Used to measure diffuse solar radiation. </a:t>
            </a:r>
          </a:p>
          <a:p>
            <a:pPr eaLnBrk="1" hangingPunct="1">
              <a:lnSpc>
                <a:spcPct val="80000"/>
              </a:lnSpc>
              <a:buFontTx/>
              <a:buNone/>
            </a:pPr>
            <a:endParaRPr lang="en-US" altLang="en-US" sz="4300" dirty="0">
              <a:solidFill>
                <a:srgbClr val="002060"/>
              </a:solidFill>
              <a:latin typeface="Arial" panose="020B0604020202020204" pitchFamily="34" charset="0"/>
              <a:cs typeface="Arial" panose="020B0604020202020204" pitchFamily="34" charset="0"/>
            </a:endParaRPr>
          </a:p>
          <a:p>
            <a:pPr eaLnBrk="1" hangingPunct="1">
              <a:lnSpc>
                <a:spcPct val="80000"/>
              </a:lnSpc>
              <a:buFontTx/>
              <a:buNone/>
            </a:pPr>
            <a:r>
              <a:rPr lang="en-US" altLang="en-US" sz="4300" dirty="0">
                <a:solidFill>
                  <a:srgbClr val="002060"/>
                </a:solidFill>
                <a:latin typeface="Arial" panose="020B0604020202020204" pitchFamily="34" charset="0"/>
                <a:cs typeface="Arial" panose="020B0604020202020204" pitchFamily="34" charset="0"/>
              </a:rPr>
              <a:t>It needs a shading device so that the sensor cannot “see” the sun, thus allowing, in this way, that the radiation which comes directly from the sun not be measured.</a:t>
            </a:r>
          </a:p>
          <a:p>
            <a:pPr eaLnBrk="1" hangingPunct="1">
              <a:lnSpc>
                <a:spcPct val="80000"/>
              </a:lnSpc>
              <a:buFontTx/>
              <a:buNone/>
            </a:pPr>
            <a:r>
              <a:rPr lang="en-US" altLang="en-US" sz="4000" dirty="0">
                <a:solidFill>
                  <a:srgbClr val="002060"/>
                </a:solidFill>
                <a:latin typeface="Times New Roman" pitchFamily="18" charset="0"/>
                <a:cs typeface="Times New Roman" pitchFamily="18" charset="0"/>
              </a:rPr>
              <a:t>	</a:t>
            </a:r>
          </a:p>
        </p:txBody>
      </p:sp>
      <p:pic>
        <p:nvPicPr>
          <p:cNvPr id="716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371600"/>
            <a:ext cx="3581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880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Autofit/>
          </a:bodyPr>
          <a:lstStyle/>
          <a:p>
            <a:pPr eaLnBrk="1" hangingPunct="1"/>
            <a:r>
              <a:rPr lang="en-US" altLang="en-US" dirty="0" err="1" smtClean="0">
                <a:solidFill>
                  <a:srgbClr val="CC0000"/>
                </a:solidFill>
                <a:latin typeface="Arial" panose="020B0604020202020204" pitchFamily="34" charset="0"/>
                <a:cs typeface="Arial" panose="020B0604020202020204" pitchFamily="34" charset="0"/>
              </a:rPr>
              <a:t>Pyranometer</a:t>
            </a:r>
            <a:r>
              <a:rPr lang="en-US" altLang="en-US" dirty="0" smtClean="0">
                <a:solidFill>
                  <a:srgbClr val="CC0000"/>
                </a:solidFill>
                <a:latin typeface="Arial" panose="020B0604020202020204" pitchFamily="34" charset="0"/>
                <a:cs typeface="Arial" panose="020B0604020202020204" pitchFamily="34" charset="0"/>
              </a:rPr>
              <a:t> With Shading Disc</a:t>
            </a:r>
            <a:br>
              <a:rPr lang="en-US" altLang="en-US" dirty="0" smtClean="0">
                <a:solidFill>
                  <a:srgbClr val="CC0000"/>
                </a:solidFill>
                <a:latin typeface="Arial" panose="020B0604020202020204" pitchFamily="34" charset="0"/>
                <a:cs typeface="Arial" panose="020B0604020202020204" pitchFamily="34" charset="0"/>
              </a:rPr>
            </a:br>
            <a:endParaRPr lang="en-US" altLang="en-US" dirty="0" smtClean="0">
              <a:solidFill>
                <a:srgbClr val="CC0000"/>
              </a:solidFill>
              <a:latin typeface="Arial" panose="020B0604020202020204" pitchFamily="34" charset="0"/>
              <a:cs typeface="Arial" panose="020B0604020202020204" pitchFamily="34" charset="0"/>
            </a:endParaRPr>
          </a:p>
        </p:txBody>
      </p:sp>
      <p:sp>
        <p:nvSpPr>
          <p:cNvPr id="72707" name="Rectangle 3"/>
          <p:cNvSpPr>
            <a:spLocks noGrp="1" noChangeArrowheads="1"/>
          </p:cNvSpPr>
          <p:nvPr>
            <p:ph type="body" idx="1"/>
          </p:nvPr>
        </p:nvSpPr>
        <p:spPr>
          <a:xfrm>
            <a:off x="1524000" y="1219200"/>
            <a:ext cx="8915400" cy="5334000"/>
          </a:xfrm>
        </p:spPr>
        <p:txBody>
          <a:bodyPr>
            <a:normAutofit/>
          </a:bodyPr>
          <a:lstStyle/>
          <a:p>
            <a:pPr eaLnBrk="1" hangingPunct="1"/>
            <a:r>
              <a:rPr lang="en-US" altLang="en-US" sz="4000" dirty="0">
                <a:solidFill>
                  <a:srgbClr val="002060"/>
                </a:solidFill>
                <a:latin typeface="Arial" panose="020B0604020202020204" pitchFamily="34" charset="0"/>
                <a:cs typeface="Arial" panose="020B0604020202020204" pitchFamily="34" charset="0"/>
              </a:rPr>
              <a:t>More expensive solution for diffuse solar radiation measurement. </a:t>
            </a:r>
          </a:p>
          <a:p>
            <a:pPr eaLnBrk="1" hangingPunct="1"/>
            <a:r>
              <a:rPr lang="en-US" altLang="en-US" sz="4000" dirty="0">
                <a:solidFill>
                  <a:srgbClr val="002060"/>
                </a:solidFill>
                <a:latin typeface="Arial" panose="020B0604020202020204" pitchFamily="34" charset="0"/>
                <a:cs typeface="Arial" panose="020B0604020202020204" pitchFamily="34" charset="0"/>
              </a:rPr>
              <a:t>Measured data do not require correction, because the disc obstructs only the path of direct radiation. </a:t>
            </a:r>
          </a:p>
          <a:p>
            <a:pPr eaLnBrk="1" hangingPunct="1"/>
            <a:r>
              <a:rPr lang="en-US" altLang="en-US" sz="4000" dirty="0">
                <a:solidFill>
                  <a:srgbClr val="002060"/>
                </a:solidFill>
                <a:latin typeface="Arial" panose="020B0604020202020204" pitchFamily="34" charset="0"/>
                <a:cs typeface="Arial" panose="020B0604020202020204" pitchFamily="34" charset="0"/>
              </a:rPr>
              <a:t>On the other hand, requires a sun-tracking device, which can be one or two axis.</a:t>
            </a:r>
          </a:p>
        </p:txBody>
      </p:sp>
    </p:spTree>
    <p:extLst>
      <p:ext uri="{BB962C8B-B14F-4D97-AF65-F5344CB8AC3E}">
        <p14:creationId xmlns:p14="http://schemas.microsoft.com/office/powerpoint/2010/main" val="1874756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81200" y="114300"/>
            <a:ext cx="8229600" cy="990600"/>
          </a:xfrm>
        </p:spPr>
        <p:txBody>
          <a:bodyPr>
            <a:noAutofit/>
          </a:bodyPr>
          <a:lstStyle/>
          <a:p>
            <a:pPr eaLnBrk="1" hangingPunct="1"/>
            <a:r>
              <a:rPr lang="en-US" altLang="en-US" dirty="0" err="1" smtClean="0">
                <a:solidFill>
                  <a:srgbClr val="CC0000"/>
                </a:solidFill>
                <a:latin typeface="Times New Roman" pitchFamily="18" charset="0"/>
                <a:cs typeface="Times New Roman" pitchFamily="18" charset="0"/>
              </a:rPr>
              <a:t>Pyrheliometer</a:t>
            </a:r>
            <a:r>
              <a:rPr lang="en-US" altLang="en-US" dirty="0" smtClean="0">
                <a:solidFill>
                  <a:srgbClr val="CC0000"/>
                </a:solidFill>
                <a:latin typeface="Times New Roman" pitchFamily="18" charset="0"/>
                <a:cs typeface="Times New Roman" pitchFamily="18" charset="0"/>
              </a:rPr>
              <a:t/>
            </a:r>
            <a:br>
              <a:rPr lang="en-US" altLang="en-US" dirty="0" smtClean="0">
                <a:solidFill>
                  <a:srgbClr val="CC0000"/>
                </a:solidFill>
                <a:latin typeface="Times New Roman" pitchFamily="18" charset="0"/>
                <a:cs typeface="Times New Roman" pitchFamily="18" charset="0"/>
              </a:rPr>
            </a:br>
            <a:endParaRPr lang="en-US" altLang="en-US" dirty="0" smtClean="0">
              <a:solidFill>
                <a:srgbClr val="CC0000"/>
              </a:solidFill>
              <a:latin typeface="Times New Roman" pitchFamily="18" charset="0"/>
              <a:cs typeface="Times New Roman" pitchFamily="18" charset="0"/>
            </a:endParaRPr>
          </a:p>
        </p:txBody>
      </p:sp>
      <p:sp>
        <p:nvSpPr>
          <p:cNvPr id="73731" name="Rectangle 3"/>
          <p:cNvSpPr>
            <a:spLocks noGrp="1" noChangeArrowheads="1"/>
          </p:cNvSpPr>
          <p:nvPr>
            <p:ph type="body" idx="1"/>
          </p:nvPr>
        </p:nvSpPr>
        <p:spPr>
          <a:xfrm>
            <a:off x="1689538" y="609600"/>
            <a:ext cx="5701862" cy="6019800"/>
          </a:xfrm>
        </p:spPr>
        <p:txBody>
          <a:bodyPr>
            <a:noAutofit/>
          </a:bodyPr>
          <a:lstStyle/>
          <a:p>
            <a:pPr eaLnBrk="1" hangingPunct="1">
              <a:lnSpc>
                <a:spcPct val="90000"/>
              </a:lnSpc>
              <a:buFontTx/>
              <a:buNone/>
            </a:pPr>
            <a:r>
              <a:rPr lang="en-US" altLang="en-US" dirty="0">
                <a:solidFill>
                  <a:srgbClr val="002060"/>
                </a:solidFill>
                <a:latin typeface="Arial" panose="020B0604020202020204" pitchFamily="34" charset="0"/>
                <a:cs typeface="Arial" panose="020B0604020202020204" pitchFamily="34" charset="0"/>
              </a:rPr>
              <a:t>This equipment is used to measure direct solar radiation. It works in a similar way as to the </a:t>
            </a:r>
            <a:r>
              <a:rPr lang="en-US" altLang="en-US" dirty="0" err="1">
                <a:solidFill>
                  <a:srgbClr val="002060"/>
                </a:solidFill>
                <a:latin typeface="Arial" panose="020B0604020202020204" pitchFamily="34" charset="0"/>
                <a:cs typeface="Arial" panose="020B0604020202020204" pitchFamily="34" charset="0"/>
              </a:rPr>
              <a:t>pyranometer</a:t>
            </a:r>
            <a:r>
              <a:rPr lang="en-US" altLang="en-US" dirty="0">
                <a:solidFill>
                  <a:srgbClr val="002060"/>
                </a:solidFill>
                <a:latin typeface="Arial" panose="020B0604020202020204" pitchFamily="34" charset="0"/>
                <a:cs typeface="Arial" panose="020B0604020202020204" pitchFamily="34" charset="0"/>
              </a:rPr>
              <a:t>, but a tube only allows that the direct solar radiation reaches the sensor. </a:t>
            </a:r>
          </a:p>
          <a:p>
            <a:pPr eaLnBrk="1" hangingPunct="1">
              <a:lnSpc>
                <a:spcPct val="90000"/>
              </a:lnSpc>
              <a:buFontTx/>
              <a:buNone/>
            </a:pPr>
            <a:r>
              <a:rPr lang="en-US" altLang="en-US" dirty="0">
                <a:solidFill>
                  <a:srgbClr val="002060"/>
                </a:solidFill>
                <a:latin typeface="Arial" panose="020B0604020202020204" pitchFamily="34" charset="0"/>
                <a:cs typeface="Arial" panose="020B0604020202020204" pitchFamily="34" charset="0"/>
              </a:rPr>
              <a:t>Since the position of the sun changes during the day, it is necessary to have a device, which does the sun-tracking, that is, it always needs to be aligned with the sun. </a:t>
            </a:r>
          </a:p>
          <a:p>
            <a:pPr eaLnBrk="1" hangingPunct="1">
              <a:lnSpc>
                <a:spcPct val="90000"/>
              </a:lnSpc>
              <a:buFontTx/>
              <a:buNone/>
            </a:pPr>
            <a:r>
              <a:rPr lang="en-US" altLang="en-US" dirty="0">
                <a:solidFill>
                  <a:srgbClr val="002060"/>
                </a:solidFill>
                <a:latin typeface="Arial" panose="020B0604020202020204" pitchFamily="34" charset="0"/>
                <a:cs typeface="Arial" panose="020B0604020202020204" pitchFamily="34" charset="0"/>
              </a:rPr>
              <a:t>The </a:t>
            </a:r>
            <a:r>
              <a:rPr lang="en-US" altLang="en-US" dirty="0" err="1">
                <a:solidFill>
                  <a:srgbClr val="002060"/>
                </a:solidFill>
                <a:latin typeface="Arial" panose="020B0604020202020204" pitchFamily="34" charset="0"/>
                <a:cs typeface="Arial" panose="020B0604020202020204" pitchFamily="34" charset="0"/>
              </a:rPr>
              <a:t>pyrheliometer</a:t>
            </a:r>
            <a:r>
              <a:rPr lang="en-US" altLang="en-US" dirty="0">
                <a:solidFill>
                  <a:srgbClr val="002060"/>
                </a:solidFill>
                <a:latin typeface="Arial" panose="020B0604020202020204" pitchFamily="34" charset="0"/>
                <a:cs typeface="Arial" panose="020B0604020202020204" pitchFamily="34" charset="0"/>
              </a:rPr>
              <a:t> is also utilized as a calibration reference of solar radiation sensors. </a:t>
            </a:r>
          </a:p>
        </p:txBody>
      </p:sp>
      <p:pic>
        <p:nvPicPr>
          <p:cNvPr id="737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609601"/>
            <a:ext cx="35814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5249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524000" y="274638"/>
            <a:ext cx="8839200" cy="1143000"/>
          </a:xfrm>
        </p:spPr>
        <p:txBody>
          <a:bodyPr/>
          <a:lstStyle/>
          <a:p>
            <a:pPr eaLnBrk="1" hangingPunct="1"/>
            <a:r>
              <a:rPr lang="en-US" altLang="en-US" sz="4000">
                <a:solidFill>
                  <a:srgbClr val="CC0000"/>
                </a:solidFill>
                <a:latin typeface="Times New Roman" pitchFamily="18" charset="0"/>
                <a:cs typeface="Times New Roman" pitchFamily="18" charset="0"/>
              </a:rPr>
              <a:t>Angström Compensation Pyrheliometer</a:t>
            </a:r>
          </a:p>
        </p:txBody>
      </p:sp>
      <p:sp>
        <p:nvSpPr>
          <p:cNvPr id="74755" name="Rectangle 3"/>
          <p:cNvSpPr>
            <a:spLocks noGrp="1" noChangeArrowheads="1"/>
          </p:cNvSpPr>
          <p:nvPr>
            <p:ph type="body" idx="1"/>
          </p:nvPr>
        </p:nvSpPr>
        <p:spPr>
          <a:xfrm>
            <a:off x="1524000" y="1600201"/>
            <a:ext cx="8915400" cy="4525963"/>
          </a:xfrm>
        </p:spPr>
        <p:txBody>
          <a:bodyPr/>
          <a:lstStyle/>
          <a:p>
            <a:pPr eaLnBrk="1" hangingPunct="1"/>
            <a:endParaRPr lang="en-US" altLang="en-US" smtClean="0"/>
          </a:p>
          <a:p>
            <a:pPr eaLnBrk="1" hangingPunct="1">
              <a:buFontTx/>
              <a:buNone/>
            </a:pPr>
            <a:r>
              <a:rPr lang="en-US" altLang="en-US" sz="4000">
                <a:solidFill>
                  <a:srgbClr val="002060"/>
                </a:solidFill>
                <a:latin typeface="Times New Roman" pitchFamily="18" charset="0"/>
                <a:cs typeface="Times New Roman" pitchFamily="18" charset="0"/>
              </a:rPr>
              <a:t>First instrument for precise direct solar radiation measurements </a:t>
            </a:r>
          </a:p>
          <a:p>
            <a:pPr eaLnBrk="1" hangingPunct="1">
              <a:buFontTx/>
              <a:buNone/>
            </a:pPr>
            <a:r>
              <a:rPr lang="en-US" altLang="en-US" sz="4000">
                <a:solidFill>
                  <a:srgbClr val="002060"/>
                </a:solidFill>
                <a:latin typeface="Times New Roman" pitchFamily="18" charset="0"/>
                <a:cs typeface="Times New Roman" pitchFamily="18" charset="0"/>
              </a:rPr>
              <a:t>(end of XIX century).</a:t>
            </a:r>
          </a:p>
        </p:txBody>
      </p:sp>
      <p:pic>
        <p:nvPicPr>
          <p:cNvPr id="747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1" y="3657601"/>
            <a:ext cx="211137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411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val 4"/>
          <p:cNvSpPr>
            <a:spLocks noChangeArrowheads="1"/>
          </p:cNvSpPr>
          <p:nvPr/>
        </p:nvSpPr>
        <p:spPr bwMode="auto">
          <a:xfrm>
            <a:off x="5791200" y="4800600"/>
            <a:ext cx="1752600" cy="1752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latin typeface="Times New Roman" panose="02020603050405020304" pitchFamily="18" charset="0"/>
              </a:rPr>
              <a:t>EARTH</a:t>
            </a:r>
          </a:p>
        </p:txBody>
      </p:sp>
      <p:sp>
        <p:nvSpPr>
          <p:cNvPr id="14339" name="Line 5"/>
          <p:cNvSpPr>
            <a:spLocks noChangeShapeType="1"/>
          </p:cNvSpPr>
          <p:nvPr/>
        </p:nvSpPr>
        <p:spPr bwMode="auto">
          <a:xfrm flipV="1">
            <a:off x="5867400" y="4800600"/>
            <a:ext cx="1600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0" name="AutoShape 6"/>
          <p:cNvSpPr>
            <a:spLocks noChangeArrowheads="1"/>
          </p:cNvSpPr>
          <p:nvPr/>
        </p:nvSpPr>
        <p:spPr bwMode="auto">
          <a:xfrm>
            <a:off x="2971800" y="1143000"/>
            <a:ext cx="457200" cy="457200"/>
          </a:xfrm>
          <a:prstGeom prst="sun">
            <a:avLst>
              <a:gd name="adj" fmla="val 25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4341" name="Line 7"/>
          <p:cNvSpPr>
            <a:spLocks noChangeShapeType="1"/>
          </p:cNvSpPr>
          <p:nvPr/>
        </p:nvSpPr>
        <p:spPr bwMode="auto">
          <a:xfrm>
            <a:off x="3276600" y="1524000"/>
            <a:ext cx="3429000" cy="327660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2" name="Line 8"/>
          <p:cNvSpPr>
            <a:spLocks noChangeShapeType="1"/>
          </p:cNvSpPr>
          <p:nvPr/>
        </p:nvSpPr>
        <p:spPr bwMode="auto">
          <a:xfrm>
            <a:off x="6705600" y="1447800"/>
            <a:ext cx="0" cy="3352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3" name="Text Box 9"/>
          <p:cNvSpPr txBox="1">
            <a:spLocks noChangeArrowheads="1"/>
          </p:cNvSpPr>
          <p:nvPr/>
        </p:nvSpPr>
        <p:spPr bwMode="auto">
          <a:xfrm>
            <a:off x="6232526" y="803275"/>
            <a:ext cx="1370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333399"/>
                </a:solidFill>
                <a:latin typeface="Times New Roman" panose="02020603050405020304" pitchFamily="18" charset="0"/>
              </a:rPr>
              <a:t>ZENITH</a:t>
            </a:r>
            <a:endParaRPr lang="en-US" altLang="en-US" sz="2400" b="1">
              <a:solidFill>
                <a:srgbClr val="333399"/>
              </a:solidFill>
            </a:endParaRPr>
          </a:p>
        </p:txBody>
      </p:sp>
      <p:sp>
        <p:nvSpPr>
          <p:cNvPr id="14344" name="Text Box 10"/>
          <p:cNvSpPr txBox="1">
            <a:spLocks noChangeArrowheads="1"/>
          </p:cNvSpPr>
          <p:nvPr/>
        </p:nvSpPr>
        <p:spPr bwMode="auto">
          <a:xfrm>
            <a:off x="1965325" y="574675"/>
            <a:ext cx="795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333399"/>
                </a:solidFill>
                <a:latin typeface="Times New Roman" panose="02020603050405020304" pitchFamily="18" charset="0"/>
              </a:rPr>
              <a:t>SUN</a:t>
            </a:r>
            <a:endParaRPr lang="en-US" altLang="en-US" sz="2400" b="1">
              <a:solidFill>
                <a:srgbClr val="333399"/>
              </a:solidFill>
            </a:endParaRPr>
          </a:p>
        </p:txBody>
      </p:sp>
      <p:sp>
        <p:nvSpPr>
          <p:cNvPr id="14345" name="Text Box 11"/>
          <p:cNvSpPr txBox="1">
            <a:spLocks noChangeArrowheads="1"/>
          </p:cNvSpPr>
          <p:nvPr/>
        </p:nvSpPr>
        <p:spPr bwMode="auto">
          <a:xfrm>
            <a:off x="7010400" y="2895601"/>
            <a:ext cx="236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333399"/>
                </a:solidFill>
                <a:latin typeface="Times New Roman" panose="02020603050405020304" pitchFamily="18" charset="0"/>
              </a:rPr>
              <a:t>HORIZONTAL </a:t>
            </a:r>
          </a:p>
          <a:p>
            <a:pPr eaLnBrk="1" hangingPunct="1">
              <a:spcBef>
                <a:spcPct val="0"/>
              </a:spcBef>
              <a:buFontTx/>
              <a:buNone/>
            </a:pPr>
            <a:r>
              <a:rPr lang="en-US" altLang="en-US" sz="2400" b="1" dirty="0">
                <a:solidFill>
                  <a:srgbClr val="333399"/>
                </a:solidFill>
                <a:latin typeface="Times New Roman" panose="02020603050405020304" pitchFamily="18" charset="0"/>
              </a:rPr>
              <a:t>IRRADIANCE I</a:t>
            </a:r>
            <a:r>
              <a:rPr lang="en-US" altLang="en-US" sz="2400" b="1" baseline="-25000" dirty="0">
                <a:solidFill>
                  <a:srgbClr val="333399"/>
                </a:solidFill>
                <a:latin typeface="Times New Roman" panose="02020603050405020304" pitchFamily="18" charset="0"/>
              </a:rPr>
              <a:t>o</a:t>
            </a:r>
            <a:endParaRPr lang="en-US" altLang="en-US" sz="2400" b="1" dirty="0">
              <a:solidFill>
                <a:srgbClr val="333399"/>
              </a:solidFill>
            </a:endParaRPr>
          </a:p>
        </p:txBody>
      </p:sp>
      <p:sp>
        <p:nvSpPr>
          <p:cNvPr id="14346" name="Text Box 12"/>
          <p:cNvSpPr txBox="1">
            <a:spLocks noChangeArrowheads="1"/>
          </p:cNvSpPr>
          <p:nvPr/>
        </p:nvSpPr>
        <p:spPr bwMode="auto">
          <a:xfrm>
            <a:off x="1524000" y="3276601"/>
            <a:ext cx="2514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333399"/>
                </a:solidFill>
                <a:latin typeface="Times New Roman" panose="02020603050405020304" pitchFamily="18" charset="0"/>
              </a:rPr>
              <a:t>NORMAL </a:t>
            </a:r>
          </a:p>
          <a:p>
            <a:pPr algn="ctr" eaLnBrk="1" hangingPunct="1">
              <a:spcBef>
                <a:spcPct val="0"/>
              </a:spcBef>
              <a:buFontTx/>
              <a:buNone/>
            </a:pPr>
            <a:r>
              <a:rPr lang="en-US" altLang="en-US" sz="2400" b="1">
                <a:solidFill>
                  <a:srgbClr val="333399"/>
                </a:solidFill>
                <a:latin typeface="Times New Roman" panose="02020603050405020304" pitchFamily="18" charset="0"/>
              </a:rPr>
              <a:t>IRRADIANCE I</a:t>
            </a:r>
            <a:r>
              <a:rPr lang="en-US" altLang="en-US" sz="2400" b="1" baseline="-25000">
                <a:solidFill>
                  <a:srgbClr val="333399"/>
                </a:solidFill>
                <a:latin typeface="Times New Roman" panose="02020603050405020304" pitchFamily="18" charset="0"/>
              </a:rPr>
              <a:t>on</a:t>
            </a:r>
            <a:endParaRPr lang="en-US" altLang="en-US" sz="2400" b="1">
              <a:solidFill>
                <a:srgbClr val="333399"/>
              </a:solidFill>
            </a:endParaRPr>
          </a:p>
        </p:txBody>
      </p:sp>
      <p:sp>
        <p:nvSpPr>
          <p:cNvPr id="14347" name="Text Box 13"/>
          <p:cNvSpPr txBox="1">
            <a:spLocks noChangeArrowheads="1"/>
          </p:cNvSpPr>
          <p:nvPr/>
        </p:nvSpPr>
        <p:spPr bwMode="auto">
          <a:xfrm>
            <a:off x="3641726" y="4537076"/>
            <a:ext cx="2282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333399"/>
                </a:solidFill>
                <a:latin typeface="Times New Roman" panose="02020603050405020304" pitchFamily="18" charset="0"/>
              </a:rPr>
              <a:t>HORIZONTAL</a:t>
            </a:r>
          </a:p>
          <a:p>
            <a:pPr eaLnBrk="1" hangingPunct="1">
              <a:spcBef>
                <a:spcPct val="0"/>
              </a:spcBef>
              <a:buFontTx/>
              <a:buNone/>
            </a:pPr>
            <a:r>
              <a:rPr lang="en-US" altLang="en-US" sz="2400" b="1">
                <a:solidFill>
                  <a:srgbClr val="333399"/>
                </a:solidFill>
                <a:latin typeface="Times New Roman" panose="02020603050405020304" pitchFamily="18" charset="0"/>
              </a:rPr>
              <a:t>SURFACE</a:t>
            </a:r>
            <a:endParaRPr lang="en-US" altLang="en-US" sz="2400" b="1">
              <a:solidFill>
                <a:srgbClr val="333399"/>
              </a:solidFill>
            </a:endParaRPr>
          </a:p>
        </p:txBody>
      </p:sp>
      <p:sp>
        <p:nvSpPr>
          <p:cNvPr id="14348" name="Text Box 14"/>
          <p:cNvSpPr txBox="1">
            <a:spLocks noChangeArrowheads="1"/>
          </p:cNvSpPr>
          <p:nvPr/>
        </p:nvSpPr>
        <p:spPr bwMode="auto">
          <a:xfrm>
            <a:off x="6096000" y="396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  </a:t>
            </a:r>
            <a:r>
              <a:rPr lang="en-US" altLang="en-US" sz="2400">
                <a:latin typeface="Times New Roman" panose="02020603050405020304" pitchFamily="18" charset="0"/>
                <a:sym typeface="Symbol" panose="05050102010706020507" pitchFamily="18" charset="2"/>
              </a:rPr>
              <a:t></a:t>
            </a:r>
            <a:r>
              <a:rPr lang="en-US" altLang="en-US" sz="2400" baseline="-25000">
                <a:latin typeface="Times New Roman" panose="02020603050405020304" pitchFamily="18" charset="0"/>
              </a:rPr>
              <a:t>z</a:t>
            </a:r>
            <a:endParaRPr lang="en-US" altLang="en-US" sz="2400"/>
          </a:p>
        </p:txBody>
      </p:sp>
      <p:sp>
        <p:nvSpPr>
          <p:cNvPr id="14349" name="Text Box 15"/>
          <p:cNvSpPr txBox="1">
            <a:spLocks noChangeArrowheads="1"/>
          </p:cNvSpPr>
          <p:nvPr/>
        </p:nvSpPr>
        <p:spPr bwMode="auto">
          <a:xfrm>
            <a:off x="1524000" y="-50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en-US" altLang="en-US" dirty="0">
                <a:solidFill>
                  <a:srgbClr val="002060"/>
                </a:solidFill>
              </a:rPr>
              <a:t>How to determine sun elevation </a:t>
            </a:r>
            <a:r>
              <a:rPr lang="el-GR" altLang="en-US" dirty="0">
                <a:solidFill>
                  <a:srgbClr val="002060"/>
                </a:solidFill>
                <a:cs typeface="Arial" panose="020B0604020202020204" pitchFamily="34" charset="0"/>
              </a:rPr>
              <a:t>θ</a:t>
            </a:r>
            <a:r>
              <a:rPr lang="en-US" altLang="en-US" dirty="0">
                <a:solidFill>
                  <a:srgbClr val="002060"/>
                </a:solidFill>
              </a:rPr>
              <a:t>?</a:t>
            </a:r>
          </a:p>
        </p:txBody>
      </p:sp>
      <p:sp>
        <p:nvSpPr>
          <p:cNvPr id="14350" name="Line 16"/>
          <p:cNvSpPr>
            <a:spLocks noChangeShapeType="1"/>
          </p:cNvSpPr>
          <p:nvPr/>
        </p:nvSpPr>
        <p:spPr bwMode="auto">
          <a:xfrm flipV="1">
            <a:off x="4038600" y="2209800"/>
            <a:ext cx="6858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1" name="Line 17"/>
          <p:cNvSpPr>
            <a:spLocks noChangeShapeType="1"/>
          </p:cNvSpPr>
          <p:nvPr/>
        </p:nvSpPr>
        <p:spPr bwMode="auto">
          <a:xfrm flipV="1">
            <a:off x="3810000" y="2743200"/>
            <a:ext cx="4572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20BF5D-2D38-4351-AE68-519BA2812F4B}" type="slidenum">
              <a:rPr lang="en-US" altLang="en-US" sz="1400"/>
              <a:pPr>
                <a:spcBef>
                  <a:spcPct val="0"/>
                </a:spcBef>
                <a:buFontTx/>
                <a:buNone/>
              </a:pPr>
              <a:t>3</a:t>
            </a:fld>
            <a:endParaRPr lang="en-US" altLang="en-US" sz="1400"/>
          </a:p>
        </p:txBody>
      </p:sp>
    </p:spTree>
    <p:extLst>
      <p:ext uri="{BB962C8B-B14F-4D97-AF65-F5344CB8AC3E}">
        <p14:creationId xmlns:p14="http://schemas.microsoft.com/office/powerpoint/2010/main" val="3717463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a:bodyPr>
          <a:lstStyle/>
          <a:p>
            <a:pPr eaLnBrk="1" hangingPunct="1"/>
            <a:r>
              <a:rPr lang="en-US" altLang="en-US" sz="4000">
                <a:solidFill>
                  <a:srgbClr val="CC0000"/>
                </a:solidFill>
                <a:latin typeface="Times New Roman" pitchFamily="18" charset="0"/>
                <a:cs typeface="Times New Roman" pitchFamily="18" charset="0"/>
              </a:rPr>
              <a:t>Pyrgeometer</a:t>
            </a:r>
            <a:br>
              <a:rPr lang="en-US" altLang="en-US" sz="4000">
                <a:solidFill>
                  <a:srgbClr val="CC0000"/>
                </a:solidFill>
                <a:latin typeface="Times New Roman" pitchFamily="18" charset="0"/>
                <a:cs typeface="Times New Roman" pitchFamily="18" charset="0"/>
              </a:rPr>
            </a:br>
            <a:endParaRPr lang="en-US" altLang="en-US" sz="4000">
              <a:solidFill>
                <a:srgbClr val="CC0000"/>
              </a:solidFill>
              <a:latin typeface="Times New Roman" pitchFamily="18" charset="0"/>
              <a:cs typeface="Times New Roman" pitchFamily="18" charset="0"/>
            </a:endParaRPr>
          </a:p>
        </p:txBody>
      </p:sp>
      <p:sp>
        <p:nvSpPr>
          <p:cNvPr id="48131" name="Rectangle 3"/>
          <p:cNvSpPr>
            <a:spLocks noGrp="1" noChangeArrowheads="1"/>
          </p:cNvSpPr>
          <p:nvPr>
            <p:ph type="body" idx="1"/>
          </p:nvPr>
        </p:nvSpPr>
        <p:spPr>
          <a:xfrm>
            <a:off x="1524000" y="1600200"/>
            <a:ext cx="8686800" cy="5257800"/>
          </a:xfrm>
        </p:spPr>
        <p:txBody>
          <a:bodyPr>
            <a:normAutofit fontScale="85000" lnSpcReduction="20000"/>
          </a:bodyPr>
          <a:lstStyle/>
          <a:p>
            <a:pPr eaLnBrk="1" hangingPunct="1">
              <a:lnSpc>
                <a:spcPct val="90000"/>
              </a:lnSpc>
              <a:defRPr/>
            </a:pPr>
            <a:r>
              <a:rPr lang="en-US" sz="3900" dirty="0" err="1">
                <a:solidFill>
                  <a:srgbClr val="002060"/>
                </a:solidFill>
                <a:latin typeface="Times New Roman" pitchFamily="18" charset="0"/>
                <a:cs typeface="Times New Roman" pitchFamily="18" charset="0"/>
              </a:rPr>
              <a:t>Pyrgeometer</a:t>
            </a:r>
            <a:r>
              <a:rPr lang="en-US" sz="3900" dirty="0">
                <a:solidFill>
                  <a:srgbClr val="002060"/>
                </a:solidFill>
                <a:latin typeface="Times New Roman" pitchFamily="18" charset="0"/>
                <a:cs typeface="Times New Roman" pitchFamily="18" charset="0"/>
              </a:rPr>
              <a:t> is used to measure long-wave radiation. </a:t>
            </a:r>
          </a:p>
          <a:p>
            <a:pPr eaLnBrk="1" hangingPunct="1">
              <a:lnSpc>
                <a:spcPct val="90000"/>
              </a:lnSpc>
              <a:defRPr/>
            </a:pPr>
            <a:endParaRPr lang="en-US" sz="3900" dirty="0">
              <a:solidFill>
                <a:srgbClr val="002060"/>
              </a:solidFill>
              <a:latin typeface="Times New Roman" pitchFamily="18" charset="0"/>
              <a:cs typeface="Times New Roman" pitchFamily="18" charset="0"/>
            </a:endParaRPr>
          </a:p>
          <a:p>
            <a:pPr eaLnBrk="1" hangingPunct="1">
              <a:lnSpc>
                <a:spcPct val="90000"/>
              </a:lnSpc>
              <a:defRPr/>
            </a:pPr>
            <a:r>
              <a:rPr lang="en-US" sz="3900" dirty="0">
                <a:solidFill>
                  <a:srgbClr val="002060"/>
                </a:solidFill>
                <a:latin typeface="Times New Roman" pitchFamily="18" charset="0"/>
                <a:cs typeface="Times New Roman" pitchFamily="18" charset="0"/>
              </a:rPr>
              <a:t>It is utilized with or without shading to block the direct solar radiation. </a:t>
            </a:r>
          </a:p>
          <a:p>
            <a:pPr eaLnBrk="1" hangingPunct="1">
              <a:lnSpc>
                <a:spcPct val="90000"/>
              </a:lnSpc>
              <a:defRPr/>
            </a:pPr>
            <a:endParaRPr lang="en-US" sz="3900" dirty="0">
              <a:solidFill>
                <a:srgbClr val="002060"/>
              </a:solidFill>
              <a:latin typeface="Times New Roman" pitchFamily="18" charset="0"/>
              <a:cs typeface="Times New Roman" pitchFamily="18" charset="0"/>
            </a:endParaRPr>
          </a:p>
          <a:p>
            <a:pPr eaLnBrk="1" hangingPunct="1">
              <a:lnSpc>
                <a:spcPct val="90000"/>
              </a:lnSpc>
              <a:defRPr/>
            </a:pPr>
            <a:r>
              <a:rPr lang="en-US" sz="3900" dirty="0">
                <a:solidFill>
                  <a:srgbClr val="002060"/>
                </a:solidFill>
                <a:latin typeface="Times New Roman" pitchFamily="18" charset="0"/>
                <a:cs typeface="Times New Roman" pitchFamily="18" charset="0"/>
              </a:rPr>
              <a:t>The protecting dome has </a:t>
            </a:r>
          </a:p>
          <a:p>
            <a:pPr eaLnBrk="1" hangingPunct="1">
              <a:lnSpc>
                <a:spcPct val="90000"/>
              </a:lnSpc>
              <a:buFontTx/>
              <a:buNone/>
              <a:defRPr/>
            </a:pPr>
            <a:r>
              <a:rPr lang="en-US" sz="3900" dirty="0">
                <a:solidFill>
                  <a:srgbClr val="002060"/>
                </a:solidFill>
                <a:latin typeface="Times New Roman" pitchFamily="18" charset="0"/>
                <a:cs typeface="Times New Roman" pitchFamily="18" charset="0"/>
              </a:rPr>
              <a:t>	filters to avoid the entrance </a:t>
            </a:r>
          </a:p>
          <a:p>
            <a:pPr eaLnBrk="1" hangingPunct="1">
              <a:lnSpc>
                <a:spcPct val="90000"/>
              </a:lnSpc>
              <a:buFontTx/>
              <a:buNone/>
              <a:defRPr/>
            </a:pPr>
            <a:r>
              <a:rPr lang="en-US" sz="3900" dirty="0">
                <a:solidFill>
                  <a:srgbClr val="002060"/>
                </a:solidFill>
                <a:latin typeface="Times New Roman" pitchFamily="18" charset="0"/>
                <a:cs typeface="Times New Roman" pitchFamily="18" charset="0"/>
              </a:rPr>
              <a:t>	of radiation of other </a:t>
            </a:r>
          </a:p>
          <a:p>
            <a:pPr eaLnBrk="1" hangingPunct="1">
              <a:lnSpc>
                <a:spcPct val="90000"/>
              </a:lnSpc>
              <a:buFontTx/>
              <a:buNone/>
              <a:defRPr/>
            </a:pPr>
            <a:r>
              <a:rPr lang="en-US" sz="3900" dirty="0">
                <a:solidFill>
                  <a:srgbClr val="002060"/>
                </a:solidFill>
                <a:latin typeface="Times New Roman" pitchFamily="18" charset="0"/>
                <a:cs typeface="Times New Roman" pitchFamily="18" charset="0"/>
              </a:rPr>
              <a:t>	wavelengths.	 </a:t>
            </a:r>
          </a:p>
          <a:p>
            <a:pPr eaLnBrk="1" hangingPunct="1">
              <a:lnSpc>
                <a:spcPct val="90000"/>
              </a:lnSpc>
              <a:buFontTx/>
              <a:buNone/>
              <a:defRPr/>
            </a:pPr>
            <a:r>
              <a:rPr lang="en-US" dirty="0" smtClean="0"/>
              <a:t/>
            </a:r>
            <a:br>
              <a:rPr lang="en-US" dirty="0" smtClean="0"/>
            </a:br>
            <a:endParaRPr lang="en-US" dirty="0" smtClean="0"/>
          </a:p>
        </p:txBody>
      </p:sp>
      <p:pic>
        <p:nvPicPr>
          <p:cNvPr id="7578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851" y="4495801"/>
            <a:ext cx="23399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144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6032" y="274638"/>
            <a:ext cx="11722608" cy="792162"/>
          </a:xfrm>
        </p:spPr>
        <p:txBody>
          <a:bodyPr/>
          <a:lstStyle/>
          <a:p>
            <a:pPr algn="ctr" eaLnBrk="1" hangingPunct="1"/>
            <a:r>
              <a:rPr lang="en-US" altLang="en-US" dirty="0" err="1" smtClean="0">
                <a:solidFill>
                  <a:srgbClr val="CC0000"/>
                </a:solidFill>
              </a:rPr>
              <a:t>Albedometer</a:t>
            </a:r>
            <a:endParaRPr lang="en-US" altLang="en-US" dirty="0" smtClean="0">
              <a:solidFill>
                <a:srgbClr val="CC0000"/>
              </a:solidFill>
            </a:endParaRPr>
          </a:p>
        </p:txBody>
      </p:sp>
      <p:sp>
        <p:nvSpPr>
          <p:cNvPr id="76803" name="Rectangle 3"/>
          <p:cNvSpPr>
            <a:spLocks noGrp="1" noChangeArrowheads="1"/>
          </p:cNvSpPr>
          <p:nvPr>
            <p:ph type="body" idx="1"/>
          </p:nvPr>
        </p:nvSpPr>
        <p:spPr>
          <a:xfrm>
            <a:off x="128016" y="1295400"/>
            <a:ext cx="11850624" cy="5562600"/>
          </a:xfrm>
        </p:spPr>
        <p:txBody>
          <a:bodyPr/>
          <a:lstStyle/>
          <a:p>
            <a:pPr eaLnBrk="1" hangingPunct="1">
              <a:lnSpc>
                <a:spcPct val="90000"/>
              </a:lnSpc>
            </a:pPr>
            <a:r>
              <a:rPr lang="en-US" altLang="en-US" sz="3600" dirty="0" smtClean="0">
                <a:solidFill>
                  <a:srgbClr val="002060"/>
                </a:solidFill>
                <a:latin typeface="Times New Roman" pitchFamily="18" charset="0"/>
                <a:cs typeface="Times New Roman" pitchFamily="18" charset="0"/>
              </a:rPr>
              <a:t>Albedo is the measurement which quantifies how much the medium (vegetation, buildings, mountains, soil, snow, etc.) reflects solar radiation that falls on it. </a:t>
            </a:r>
          </a:p>
          <a:p>
            <a:pPr eaLnBrk="1" hangingPunct="1">
              <a:lnSpc>
                <a:spcPct val="90000"/>
              </a:lnSpc>
            </a:pPr>
            <a:r>
              <a:rPr lang="en-US" altLang="en-US" sz="3600" dirty="0" smtClean="0">
                <a:solidFill>
                  <a:srgbClr val="002060"/>
                </a:solidFill>
                <a:latin typeface="Times New Roman" pitchFamily="18" charset="0"/>
                <a:cs typeface="Times New Roman" pitchFamily="18" charset="0"/>
              </a:rPr>
              <a:t>A value is calculated by dividing the total solar radiation reflected by the medium by the global solar radiation incident at the location.  </a:t>
            </a:r>
          </a:p>
          <a:p>
            <a:pPr eaLnBrk="1" hangingPunct="1">
              <a:lnSpc>
                <a:spcPct val="90000"/>
              </a:lnSpc>
            </a:pPr>
            <a:r>
              <a:rPr lang="en-US" altLang="en-US" sz="3600" dirty="0" smtClean="0">
                <a:solidFill>
                  <a:srgbClr val="002060"/>
                </a:solidFill>
                <a:latin typeface="Times New Roman" pitchFamily="18" charset="0"/>
                <a:cs typeface="Times New Roman" pitchFamily="18" charset="0"/>
              </a:rPr>
              <a:t> To assure a more precise measurement, it is generally installed several meters above the surface.</a:t>
            </a:r>
          </a:p>
          <a:p>
            <a:pPr>
              <a:lnSpc>
                <a:spcPct val="90000"/>
              </a:lnSpc>
            </a:pPr>
            <a:r>
              <a:rPr lang="en-US" altLang="en-US" sz="3600" dirty="0" smtClean="0">
                <a:solidFill>
                  <a:srgbClr val="002060"/>
                </a:solidFill>
                <a:latin typeface="Times New Roman" pitchFamily="18" charset="0"/>
                <a:cs typeface="Times New Roman" pitchFamily="18" charset="0"/>
                <a:hlinkClick r:id="rId2"/>
              </a:rPr>
              <a:t>http://www.youtube.com/watch?v=9UJKVa2ClCU</a:t>
            </a:r>
            <a:endParaRPr lang="en-US" altLang="en-US" sz="3600" dirty="0" smtClean="0">
              <a:solidFill>
                <a:srgbClr val="002060"/>
              </a:solidFill>
              <a:latin typeface="Times New Roman" pitchFamily="18" charset="0"/>
              <a:cs typeface="Times New Roman" pitchFamily="18" charset="0"/>
            </a:endParaRPr>
          </a:p>
          <a:p>
            <a:pPr>
              <a:lnSpc>
                <a:spcPct val="90000"/>
              </a:lnSpc>
            </a:pPr>
            <a:r>
              <a:rPr lang="en-US" altLang="en-US" sz="3600" dirty="0">
                <a:solidFill>
                  <a:srgbClr val="002060"/>
                </a:solidFill>
                <a:latin typeface="Times New Roman" pitchFamily="18" charset="0"/>
                <a:cs typeface="Times New Roman" pitchFamily="18" charset="0"/>
              </a:rPr>
              <a:t>https://www.youtube.com/watch?v=QgzggbEQ2MY</a:t>
            </a:r>
          </a:p>
          <a:p>
            <a:pPr>
              <a:lnSpc>
                <a:spcPct val="90000"/>
              </a:lnSpc>
            </a:pPr>
            <a:endParaRPr lang="en-US" altLang="en-US" dirty="0" smtClean="0">
              <a:solidFill>
                <a:srgbClr val="002060"/>
              </a:solidFill>
              <a:latin typeface="Times New Roman" pitchFamily="18" charset="0"/>
              <a:cs typeface="Times New Roman" pitchFamily="18" charset="0"/>
            </a:endParaRPr>
          </a:p>
          <a:p>
            <a:pPr>
              <a:lnSpc>
                <a:spcPct val="90000"/>
              </a:lnSpc>
            </a:pPr>
            <a:endParaRPr lang="en-US" altLang="en-US" dirty="0"/>
          </a:p>
          <a:p>
            <a:pPr eaLnBrk="1" hangingPunct="1">
              <a:lnSpc>
                <a:spcPct val="90000"/>
              </a:lnSpc>
            </a:pPr>
            <a:endParaRPr lang="en-US" altLang="en-US" dirty="0">
              <a:solidFill>
                <a:schemeClr val="accent2"/>
              </a:solidFill>
            </a:endParaRPr>
          </a:p>
          <a:p>
            <a:pPr eaLnBrk="1" hangingPunct="1">
              <a:lnSpc>
                <a:spcPct val="90000"/>
              </a:lnSpc>
            </a:pPr>
            <a:endParaRPr lang="en-US" altLang="en-US" dirty="0">
              <a:solidFill>
                <a:schemeClr val="accent2"/>
              </a:solidFill>
            </a:endParaRPr>
          </a:p>
        </p:txBody>
      </p:sp>
    </p:spTree>
    <p:extLst>
      <p:ext uri="{BB962C8B-B14F-4D97-AF65-F5344CB8AC3E}">
        <p14:creationId xmlns:p14="http://schemas.microsoft.com/office/powerpoint/2010/main" val="778877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a:xfrm>
            <a:off x="256032" y="11113"/>
            <a:ext cx="11704320" cy="533400"/>
          </a:xfrm>
        </p:spPr>
        <p:txBody>
          <a:bodyPr>
            <a:normAutofit fontScale="90000"/>
          </a:bodyPr>
          <a:lstStyle/>
          <a:p>
            <a:pPr algn="ctr" eaLnBrk="1" hangingPunct="1"/>
            <a:r>
              <a:rPr lang="en-US" altLang="en-US" sz="2800" dirty="0"/>
              <a:t/>
            </a:r>
            <a:br>
              <a:rPr lang="en-US" altLang="en-US" sz="2800" dirty="0"/>
            </a:br>
            <a:r>
              <a:rPr lang="en-US" altLang="en-US" dirty="0">
                <a:solidFill>
                  <a:srgbClr val="C00000"/>
                </a:solidFill>
              </a:rPr>
              <a:t>Components of radiation</a:t>
            </a:r>
            <a:br>
              <a:rPr lang="en-US" altLang="en-US" dirty="0">
                <a:solidFill>
                  <a:srgbClr val="C00000"/>
                </a:solidFill>
              </a:rPr>
            </a:br>
            <a:r>
              <a:rPr lang="en-US" altLang="en-US" sz="2800" dirty="0">
                <a:solidFill>
                  <a:srgbClr val="CC0000"/>
                </a:solidFill>
              </a:rPr>
              <a:t> </a:t>
            </a:r>
          </a:p>
        </p:txBody>
      </p:sp>
      <p:graphicFrame>
        <p:nvGraphicFramePr>
          <p:cNvPr id="29701" name="Group 5"/>
          <p:cNvGraphicFramePr>
            <a:graphicFrameLocks noGrp="1"/>
          </p:cNvGraphicFramePr>
          <p:nvPr>
            <p:extLst>
              <p:ext uri="{D42A27DB-BD31-4B8C-83A1-F6EECF244321}">
                <p14:modId xmlns:p14="http://schemas.microsoft.com/office/powerpoint/2010/main" val="2995008913"/>
              </p:ext>
            </p:extLst>
          </p:nvPr>
        </p:nvGraphicFramePr>
        <p:xfrm>
          <a:off x="475488" y="796926"/>
          <a:ext cx="10217912" cy="5872163"/>
        </p:xfrm>
        <a:graphic>
          <a:graphicData uri="http://schemas.openxmlformats.org/drawingml/2006/table">
            <a:tbl>
              <a:tblPr/>
              <a:tblGrid>
                <a:gridCol w="4167207"/>
                <a:gridCol w="238024"/>
                <a:gridCol w="5812681"/>
              </a:tblGrid>
              <a:tr h="457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cs typeface="Arial" charset="0"/>
                        </a:rPr>
                        <a:t>Terms</a:t>
                      </a: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charset="0"/>
                        <a:cs typeface="Arial"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cs typeface="Arial" charset="0"/>
                        </a:rPr>
                        <a:t>Descriptions</a:t>
                      </a: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716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Short-wave radiation (solar radiation)</a:t>
                      </a: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rgbClr val="C00000"/>
                        </a:solidFill>
                        <a:effectLst/>
                        <a:latin typeface="Arial" charset="0"/>
                        <a:cs typeface="Arial"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00000"/>
                          </a:solidFill>
                          <a:effectLst/>
                          <a:latin typeface="Arial" charset="0"/>
                          <a:cs typeface="Arial" charset="0"/>
                        </a:rPr>
                        <a:t>radiation of wavelength &lt;0.2-5μm </a:t>
                      </a: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8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Long-wave radiation (terrestrial radiation)</a:t>
                      </a: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rgbClr val="C00000"/>
                        </a:solidFill>
                        <a:effectLst/>
                        <a:latin typeface="Arial" charset="0"/>
                        <a:cs typeface="Arial"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00000"/>
                          </a:solidFill>
                          <a:effectLst/>
                          <a:latin typeface="Arial" charset="0"/>
                          <a:cs typeface="Arial" charset="0"/>
                        </a:rPr>
                        <a:t>radiation of wavelength &gt;2.5μm</a:t>
                      </a: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545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Direct solar radiation </a:t>
                      </a: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Arial" charset="0"/>
                        <a:cs typeface="Arial"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Solar radiation coming from the solid angle of the sun’s disc on a surface perpendicular the axis of the solid angle.</a:t>
                      </a: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20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Diffuse solar radiation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    ( sky radiation) </a:t>
                      </a:r>
                    </a:p>
                  </a:txBody>
                  <a:tcPr marL="91437" marR="91437"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rgbClr val="C00000"/>
                        </a:solidFill>
                        <a:effectLst/>
                        <a:latin typeface="Arial" charset="0"/>
                        <a:cs typeface="Arial" charset="0"/>
                      </a:endParaRPr>
                    </a:p>
                  </a:txBody>
                  <a:tcPr marL="91437" marR="91437"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downward solar radiation as received on a horizontal surface from a solid angle of 2π with the exception of the solid angle subtended by the sun’s disc</a:t>
                      </a:r>
                    </a:p>
                  </a:txBody>
                  <a:tcPr marL="91437" marR="91437"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97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120543-0715-42ED-B787-3F63B08AE94A}" type="slidenum">
              <a:rPr lang="en-US" altLang="en-US" sz="1400">
                <a:cs typeface="Arial" panose="020B0604020202020204" pitchFamily="34" charset="0"/>
              </a:rPr>
              <a:pPr>
                <a:spcBef>
                  <a:spcPct val="0"/>
                </a:spcBef>
                <a:buFontTx/>
                <a:buNone/>
              </a:pPr>
              <a:t>32</a:t>
            </a:fld>
            <a:endParaRPr lang="en-US" altLang="en-US" sz="1400">
              <a:cs typeface="Arial" panose="020B0604020202020204" pitchFamily="34" charset="0"/>
            </a:endParaRPr>
          </a:p>
        </p:txBody>
      </p:sp>
    </p:spTree>
    <p:extLst>
      <p:ext uri="{BB962C8B-B14F-4D97-AF65-F5344CB8AC3E}">
        <p14:creationId xmlns:p14="http://schemas.microsoft.com/office/powerpoint/2010/main" val="385768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90" name="Group 70"/>
          <p:cNvGraphicFramePr>
            <a:graphicFrameLocks noGrp="1"/>
          </p:cNvGraphicFramePr>
          <p:nvPr>
            <p:extLst>
              <p:ext uri="{D42A27DB-BD31-4B8C-83A1-F6EECF244321}">
                <p14:modId xmlns:p14="http://schemas.microsoft.com/office/powerpoint/2010/main" val="2916232036"/>
              </p:ext>
            </p:extLst>
          </p:nvPr>
        </p:nvGraphicFramePr>
        <p:xfrm>
          <a:off x="0" y="609601"/>
          <a:ext cx="10668000" cy="5962015"/>
        </p:xfrm>
        <a:graphic>
          <a:graphicData uri="http://schemas.openxmlformats.org/drawingml/2006/table">
            <a:tbl>
              <a:tblPr/>
              <a:tblGrid>
                <a:gridCol w="4720961"/>
                <a:gridCol w="470429"/>
                <a:gridCol w="5476610"/>
              </a:tblGrid>
              <a:tr h="148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Global solar radiation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rgbClr val="C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00000"/>
                          </a:solidFill>
                          <a:effectLst/>
                          <a:latin typeface="Arial" charset="0"/>
                          <a:cs typeface="Arial" charset="0"/>
                        </a:rPr>
                        <a:t>downward direct and diffuse radiation as received on a horizontal surface from a solid angle 2π</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3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Vertical component of direct solar radiation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rgbClr val="C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00000"/>
                          </a:solidFill>
                          <a:effectLst/>
                          <a:latin typeface="Arial" charset="0"/>
                          <a:cs typeface="Arial" charset="0"/>
                        </a:rPr>
                        <a:t>direct radiation as received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00000"/>
                          </a:solidFill>
                          <a:effectLst/>
                          <a:latin typeface="Arial" charset="0"/>
                          <a:cs typeface="Arial" charset="0"/>
                        </a:rPr>
                        <a:t>by horizontal surface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39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Atmospheric radiation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rgbClr val="C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radiation emitted by the atmosphere, and upward terrestrial radiation which includes both atmosphere and surface radiation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8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C00000"/>
                          </a:solidFill>
                          <a:effectLst/>
                          <a:latin typeface="Arial" charset="0"/>
                          <a:cs typeface="Arial" charset="0"/>
                        </a:rPr>
                        <a:t>Net radiation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rgbClr val="C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C00000"/>
                          </a:solidFill>
                          <a:effectLst/>
                          <a:latin typeface="Arial" charset="0"/>
                          <a:cs typeface="Arial" charset="0"/>
                        </a:rPr>
                        <a:t>net of the upward and downward components of both short and long wave radiation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3992" name="Text Box 68"/>
          <p:cNvSpPr txBox="1">
            <a:spLocks noChangeArrowheads="1"/>
          </p:cNvSpPr>
          <p:nvPr/>
        </p:nvSpPr>
        <p:spPr bwMode="auto">
          <a:xfrm>
            <a:off x="-777875" y="4075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83993" name="Text Box 71"/>
          <p:cNvSpPr txBox="1">
            <a:spLocks noChangeArrowheads="1"/>
          </p:cNvSpPr>
          <p:nvPr/>
        </p:nvSpPr>
        <p:spPr bwMode="auto">
          <a:xfrm>
            <a:off x="1752600" y="-73025"/>
            <a:ext cx="189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a:solidFill>
                  <a:srgbClr val="CC0000"/>
                </a:solidFill>
                <a:cs typeface="Arial" panose="020B0604020202020204" pitchFamily="34" charset="0"/>
              </a:rPr>
              <a:t>(Continued)</a:t>
            </a:r>
          </a:p>
        </p:txBody>
      </p:sp>
      <p:sp>
        <p:nvSpPr>
          <p:cNvPr id="839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747244-283F-4E76-B7DB-F5833F1452E7}" type="slidenum">
              <a:rPr lang="en-US" altLang="en-US" sz="1400">
                <a:cs typeface="Arial" panose="020B0604020202020204" pitchFamily="34" charset="0"/>
              </a:rPr>
              <a:pPr>
                <a:spcBef>
                  <a:spcPct val="0"/>
                </a:spcBef>
                <a:buFontTx/>
                <a:buNone/>
              </a:pPr>
              <a:t>33</a:t>
            </a:fld>
            <a:endParaRPr lang="en-US" altLang="en-US" sz="1400">
              <a:cs typeface="Arial" panose="020B0604020202020204" pitchFamily="34" charset="0"/>
            </a:endParaRPr>
          </a:p>
        </p:txBody>
      </p:sp>
    </p:spTree>
    <p:extLst>
      <p:ext uri="{BB962C8B-B14F-4D97-AF65-F5344CB8AC3E}">
        <p14:creationId xmlns:p14="http://schemas.microsoft.com/office/powerpoint/2010/main" val="2162882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057400" y="-228600"/>
            <a:ext cx="8229600" cy="1143000"/>
          </a:xfrm>
        </p:spPr>
        <p:txBody>
          <a:bodyPr/>
          <a:lstStyle/>
          <a:p>
            <a:pPr eaLnBrk="1" hangingPunct="1"/>
            <a:r>
              <a:rPr lang="en-US" altLang="en-US" sz="3600" dirty="0">
                <a:solidFill>
                  <a:srgbClr val="CC0000"/>
                </a:solidFill>
              </a:rPr>
              <a:t>Material characteristics</a:t>
            </a:r>
            <a:r>
              <a:rPr lang="en-US" altLang="en-US" dirty="0" smtClean="0"/>
              <a:t> </a:t>
            </a:r>
          </a:p>
        </p:txBody>
      </p:sp>
      <p:graphicFrame>
        <p:nvGraphicFramePr>
          <p:cNvPr id="59395" name="Object 3"/>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2064"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6" name="Object 4"/>
          <p:cNvGraphicFramePr>
            <a:graphicFrameLocks noGrp="1" noChangeAspect="1"/>
          </p:cNvGraphicFramePr>
          <p:nvPr>
            <p:ph sz="half" idx="2"/>
          </p:nvPr>
        </p:nvGraphicFramePr>
        <p:xfrm>
          <a:off x="7478714" y="2516188"/>
          <a:ext cx="1425575" cy="2692400"/>
        </p:xfrm>
        <a:graphic>
          <a:graphicData uri="http://schemas.openxmlformats.org/presentationml/2006/ole">
            <mc:AlternateContent xmlns:mc="http://schemas.openxmlformats.org/markup-compatibility/2006">
              <mc:Choice xmlns:v="urn:schemas-microsoft-com:vml" Requires="v">
                <p:oleObj spid="_x0000_s2065" name="Equation" r:id="rId6" imgW="114151" imgH="215619" progId="Equation.3">
                  <p:embed/>
                </p:oleObj>
              </mc:Choice>
              <mc:Fallback>
                <p:oleObj name="Equation" r:id="rId6"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8714" y="2516188"/>
                        <a:ext cx="1425575" cy="269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9397" name="Picture 5" descr="img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01700"/>
            <a:ext cx="1115568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7382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329184" y="138112"/>
            <a:ext cx="11558016" cy="6400800"/>
          </a:xfrm>
        </p:spPr>
        <p:txBody>
          <a:bodyPr>
            <a:normAutofit fontScale="92500"/>
          </a:bodyPr>
          <a:lstStyle/>
          <a:p>
            <a:pPr marL="0" indent="0" algn="ctr">
              <a:buNone/>
              <a:tabLst>
                <a:tab pos="914400" algn="l"/>
              </a:tabLst>
              <a:defRPr/>
            </a:pPr>
            <a:r>
              <a:rPr lang="en-US" b="1" dirty="0">
                <a:solidFill>
                  <a:srgbClr val="CC0000"/>
                </a:solidFill>
              </a:rPr>
              <a:t>  </a:t>
            </a:r>
            <a:r>
              <a:rPr lang="en-US" sz="3600" dirty="0">
                <a:solidFill>
                  <a:srgbClr val="CC0000"/>
                </a:solidFill>
              </a:rPr>
              <a:t>Properties of objects: </a:t>
            </a:r>
            <a:r>
              <a:rPr lang="en-US" sz="3600" dirty="0"/>
              <a:t>Blackbody</a:t>
            </a:r>
          </a:p>
          <a:p>
            <a:pPr marL="0" indent="0">
              <a:buNone/>
              <a:tabLst>
                <a:tab pos="914400" algn="l"/>
              </a:tabLst>
              <a:defRPr/>
            </a:pPr>
            <a:endParaRPr lang="en-US" dirty="0"/>
          </a:p>
          <a:p>
            <a:pPr>
              <a:tabLst>
                <a:tab pos="914400" algn="l"/>
              </a:tabLst>
              <a:defRPr/>
            </a:pPr>
            <a:r>
              <a:rPr lang="en-US" sz="3200" dirty="0">
                <a:solidFill>
                  <a:srgbClr val="002060"/>
                </a:solidFill>
              </a:rPr>
              <a:t>The </a:t>
            </a:r>
            <a:r>
              <a:rPr lang="en-US" sz="3200" b="1" i="1" dirty="0">
                <a:solidFill>
                  <a:srgbClr val="002060"/>
                </a:solidFill>
              </a:rPr>
              <a:t>blackbody</a:t>
            </a:r>
            <a:r>
              <a:rPr lang="en-US" sz="3200" dirty="0">
                <a:solidFill>
                  <a:srgbClr val="002060"/>
                </a:solidFill>
              </a:rPr>
              <a:t> concept serves as a useful standard for comparing the </a:t>
            </a:r>
            <a:r>
              <a:rPr lang="en-US" sz="3200" dirty="0" err="1">
                <a:solidFill>
                  <a:srgbClr val="002060"/>
                </a:solidFill>
              </a:rPr>
              <a:t>radiative</a:t>
            </a:r>
            <a:r>
              <a:rPr lang="en-US" sz="3200" dirty="0">
                <a:solidFill>
                  <a:srgbClr val="002060"/>
                </a:solidFill>
              </a:rPr>
              <a:t> properties of real surfaces with an ideal surface.</a:t>
            </a:r>
          </a:p>
          <a:p>
            <a:pPr>
              <a:tabLst>
                <a:tab pos="914400" algn="l"/>
              </a:tabLst>
              <a:defRPr/>
            </a:pPr>
            <a:r>
              <a:rPr lang="en-US" sz="3200" dirty="0">
                <a:solidFill>
                  <a:srgbClr val="002060"/>
                </a:solidFill>
              </a:rPr>
              <a:t>A real surface will partly reflect and partly absorb incident radiation.  It can also partly transmit the incident radiation, namely:</a:t>
            </a:r>
            <a:endParaRPr lang="en-US" sz="3200" u="sng" dirty="0">
              <a:solidFill>
                <a:srgbClr val="002060"/>
              </a:solidFill>
            </a:endParaRPr>
          </a:p>
          <a:p>
            <a:pPr>
              <a:tabLst>
                <a:tab pos="914400" algn="l"/>
              </a:tabLst>
              <a:defRPr/>
            </a:pPr>
            <a:r>
              <a:rPr lang="en-US" sz="3200" dirty="0">
                <a:solidFill>
                  <a:srgbClr val="002060"/>
                </a:solidFill>
              </a:rPr>
              <a:t>1= </a:t>
            </a:r>
            <a:r>
              <a:rPr lang="en-US" sz="3200" dirty="0">
                <a:solidFill>
                  <a:srgbClr val="002060"/>
                </a:solidFill>
                <a:sym typeface="Symbol" pitchFamily="18" charset="2"/>
              </a:rPr>
              <a:t></a:t>
            </a:r>
            <a:r>
              <a:rPr lang="en-US" sz="3200" baseline="-25000" dirty="0">
                <a:solidFill>
                  <a:srgbClr val="002060"/>
                </a:solidFill>
                <a:sym typeface="Symbol" pitchFamily="18" charset="2"/>
              </a:rPr>
              <a:t></a:t>
            </a:r>
            <a:r>
              <a:rPr lang="en-US" sz="3200" dirty="0">
                <a:solidFill>
                  <a:srgbClr val="002060"/>
                </a:solidFill>
              </a:rPr>
              <a:t> + </a:t>
            </a:r>
            <a:r>
              <a:rPr lang="en-US" sz="3200" dirty="0">
                <a:solidFill>
                  <a:srgbClr val="002060"/>
                </a:solidFill>
                <a:sym typeface="Symbol" pitchFamily="18" charset="2"/>
              </a:rPr>
              <a:t></a:t>
            </a:r>
            <a:r>
              <a:rPr lang="en-US" sz="3200" baseline="-25000" dirty="0">
                <a:solidFill>
                  <a:srgbClr val="002060"/>
                </a:solidFill>
                <a:sym typeface="Symbol" pitchFamily="18" charset="2"/>
              </a:rPr>
              <a:t></a:t>
            </a:r>
            <a:r>
              <a:rPr lang="en-US" sz="3200" dirty="0">
                <a:solidFill>
                  <a:srgbClr val="002060"/>
                </a:solidFill>
              </a:rPr>
              <a:t> + </a:t>
            </a:r>
            <a:r>
              <a:rPr lang="en-US" sz="3200" dirty="0">
                <a:solidFill>
                  <a:srgbClr val="002060"/>
                </a:solidFill>
                <a:sym typeface="Symbol" pitchFamily="18" charset="2"/>
              </a:rPr>
              <a:t></a:t>
            </a:r>
            <a:r>
              <a:rPr lang="en-US" sz="3200" baseline="-25000" dirty="0">
                <a:solidFill>
                  <a:srgbClr val="002060"/>
                </a:solidFill>
                <a:sym typeface="Symbol" pitchFamily="18" charset="2"/>
              </a:rPr>
              <a:t></a:t>
            </a:r>
          </a:p>
          <a:p>
            <a:pPr>
              <a:tabLst>
                <a:tab pos="914400" algn="l"/>
              </a:tabLst>
              <a:defRPr/>
            </a:pPr>
            <a:r>
              <a:rPr lang="en-US" sz="3200" dirty="0">
                <a:solidFill>
                  <a:srgbClr val="002060"/>
                </a:solidFill>
                <a:sym typeface="Symbol" pitchFamily="18" charset="2"/>
              </a:rPr>
              <a:t></a:t>
            </a:r>
            <a:r>
              <a:rPr lang="en-US" sz="3200" baseline="-25000" dirty="0">
                <a:solidFill>
                  <a:srgbClr val="002060"/>
                </a:solidFill>
                <a:sym typeface="Symbol" pitchFamily="18" charset="2"/>
              </a:rPr>
              <a:t>     </a:t>
            </a:r>
            <a:r>
              <a:rPr lang="en-US" sz="3200" dirty="0">
                <a:solidFill>
                  <a:srgbClr val="002060"/>
                </a:solidFill>
              </a:rPr>
              <a:t>is the monochromatic absorption, namely, the ratio of 	energy absorbed to incident energy</a:t>
            </a:r>
            <a:endParaRPr lang="en-US" sz="3200" dirty="0">
              <a:solidFill>
                <a:srgbClr val="002060"/>
              </a:solidFill>
              <a:sym typeface="Symbol" pitchFamily="18" charset="2"/>
            </a:endParaRPr>
          </a:p>
          <a:p>
            <a:pPr>
              <a:tabLst>
                <a:tab pos="914400" algn="l"/>
              </a:tabLst>
              <a:defRPr/>
            </a:pPr>
            <a:r>
              <a:rPr lang="en-US" sz="3200" dirty="0">
                <a:solidFill>
                  <a:srgbClr val="002060"/>
                </a:solidFill>
                <a:sym typeface="Symbol" pitchFamily="18" charset="2"/>
              </a:rPr>
              <a:t></a:t>
            </a:r>
            <a:r>
              <a:rPr lang="en-US" sz="3200" baseline="-25000" dirty="0">
                <a:solidFill>
                  <a:srgbClr val="002060"/>
                </a:solidFill>
                <a:sym typeface="Symbol" pitchFamily="18" charset="2"/>
              </a:rPr>
              <a:t></a:t>
            </a:r>
            <a:r>
              <a:rPr lang="en-US" sz="3200" dirty="0">
                <a:solidFill>
                  <a:srgbClr val="002060"/>
                </a:solidFill>
              </a:rPr>
              <a:t>	is the monochromatic reflectance, namely, the ratio 	of energy reflected to incident</a:t>
            </a:r>
            <a:endParaRPr lang="en-US" sz="3200" dirty="0">
              <a:solidFill>
                <a:srgbClr val="002060"/>
              </a:solidFill>
              <a:sym typeface="Symbol" pitchFamily="18" charset="2"/>
            </a:endParaRPr>
          </a:p>
          <a:p>
            <a:pPr>
              <a:tabLst>
                <a:tab pos="914400" algn="l"/>
              </a:tabLst>
              <a:defRPr/>
            </a:pPr>
            <a:r>
              <a:rPr lang="en-US" sz="3200" dirty="0">
                <a:solidFill>
                  <a:srgbClr val="002060"/>
                </a:solidFill>
                <a:sym typeface="Symbol" pitchFamily="18" charset="2"/>
              </a:rPr>
              <a:t></a:t>
            </a:r>
            <a:r>
              <a:rPr lang="en-US" sz="3200" baseline="-25000" dirty="0">
                <a:solidFill>
                  <a:srgbClr val="002060"/>
                </a:solidFill>
                <a:sym typeface="Symbol" pitchFamily="18" charset="2"/>
              </a:rPr>
              <a:t></a:t>
            </a:r>
            <a:r>
              <a:rPr lang="en-US" sz="3200" dirty="0">
                <a:solidFill>
                  <a:srgbClr val="002060"/>
                </a:solidFill>
              </a:rPr>
              <a:t>	is the monochromatic transmittance, namely, the 	ratio of energy transmitted to incident.</a:t>
            </a:r>
          </a:p>
        </p:txBody>
      </p:sp>
      <p:sp>
        <p:nvSpPr>
          <p:cNvPr id="6041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828851-9C23-4485-BC83-3B4BACC311F8}" type="slidenum">
              <a:rPr lang="en-US" altLang="en-US" sz="1400"/>
              <a:pPr>
                <a:spcBef>
                  <a:spcPct val="0"/>
                </a:spcBef>
                <a:buFontTx/>
                <a:buNone/>
              </a:pPr>
              <a:t>35</a:t>
            </a:fld>
            <a:endParaRPr lang="en-US" altLang="en-US" sz="1400"/>
          </a:p>
        </p:txBody>
      </p:sp>
    </p:spTree>
    <p:extLst>
      <p:ext uri="{BB962C8B-B14F-4D97-AF65-F5344CB8AC3E}">
        <p14:creationId xmlns:p14="http://schemas.microsoft.com/office/powerpoint/2010/main" val="2738521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93776" y="228600"/>
            <a:ext cx="9793224" cy="685800"/>
          </a:xfrm>
        </p:spPr>
        <p:txBody>
          <a:bodyPr>
            <a:noAutofit/>
          </a:bodyPr>
          <a:lstStyle/>
          <a:p>
            <a:pPr algn="ctr"/>
            <a:r>
              <a:rPr lang="en-US" altLang="en-US" dirty="0">
                <a:solidFill>
                  <a:srgbClr val="C00000"/>
                </a:solidFill>
              </a:rPr>
              <a:t>Radiation Laws</a:t>
            </a:r>
          </a:p>
        </p:txBody>
      </p:sp>
      <p:sp>
        <p:nvSpPr>
          <p:cNvPr id="3" name="Content Placeholder 2"/>
          <p:cNvSpPr>
            <a:spLocks noGrp="1"/>
          </p:cNvSpPr>
          <p:nvPr>
            <p:ph idx="1"/>
          </p:nvPr>
        </p:nvSpPr>
        <p:spPr>
          <a:xfrm>
            <a:off x="274320" y="1667256"/>
            <a:ext cx="11722608" cy="6096000"/>
          </a:xfrm>
        </p:spPr>
        <p:txBody>
          <a:bodyPr/>
          <a:lstStyle/>
          <a:p>
            <a:pPr marL="0" indent="0">
              <a:buNone/>
              <a:defRPr/>
            </a:pPr>
            <a:r>
              <a:rPr lang="en-US" sz="3600" dirty="0" smtClean="0">
                <a:solidFill>
                  <a:srgbClr val="002060"/>
                </a:solidFill>
              </a:rPr>
              <a:t>The average or bulk properties of electromagnetic radiation interacting with matter can be summarized in a simple set of rules called </a:t>
            </a:r>
            <a:r>
              <a:rPr lang="en-US" sz="3600" i="1" dirty="0" smtClean="0">
                <a:solidFill>
                  <a:srgbClr val="C00000"/>
                </a:solidFill>
              </a:rPr>
              <a:t>radiation laws</a:t>
            </a:r>
            <a:r>
              <a:rPr lang="en-US" sz="3600" dirty="0" smtClean="0">
                <a:solidFill>
                  <a:srgbClr val="002060"/>
                </a:solidFill>
              </a:rPr>
              <a:t>. </a:t>
            </a:r>
            <a:endParaRPr lang="en-US" sz="3600" dirty="0" smtClean="0">
              <a:solidFill>
                <a:srgbClr val="002060"/>
              </a:solidFill>
            </a:endParaRPr>
          </a:p>
          <a:p>
            <a:pPr marL="0" indent="0">
              <a:buNone/>
              <a:defRPr/>
            </a:pPr>
            <a:r>
              <a:rPr lang="en-US" sz="3600" dirty="0" smtClean="0">
                <a:solidFill>
                  <a:srgbClr val="002060"/>
                </a:solidFill>
              </a:rPr>
              <a:t>These </a:t>
            </a:r>
            <a:r>
              <a:rPr lang="en-US" sz="3600" dirty="0" smtClean="0">
                <a:solidFill>
                  <a:srgbClr val="002060"/>
                </a:solidFill>
              </a:rPr>
              <a:t>laws apply when the radiating body is what physicists call a </a:t>
            </a:r>
            <a:r>
              <a:rPr lang="en-US" sz="3600" i="1" dirty="0" smtClean="0">
                <a:solidFill>
                  <a:srgbClr val="C00000"/>
                </a:solidFill>
              </a:rPr>
              <a:t>blackbody radiator</a:t>
            </a:r>
            <a:r>
              <a:rPr lang="en-US" sz="3600" dirty="0" smtClean="0">
                <a:solidFill>
                  <a:srgbClr val="C00000"/>
                </a:solidFill>
              </a:rPr>
              <a:t>. </a:t>
            </a:r>
            <a:r>
              <a:rPr lang="en-US" sz="3600" dirty="0" smtClean="0">
                <a:solidFill>
                  <a:srgbClr val="002060"/>
                </a:solidFill>
              </a:rPr>
              <a:t>Generally, blackbody conditions apply when the radiator has very weak interaction with the surrounding environment and can be considered to be in a state of equilibrium.  </a:t>
            </a:r>
          </a:p>
          <a:p>
            <a:pPr marL="0" indent="0">
              <a:buNone/>
              <a:defRPr/>
            </a:pPr>
            <a:r>
              <a:rPr lang="en-US" sz="3600" dirty="0">
                <a:solidFill>
                  <a:srgbClr val="0000FF"/>
                </a:solidFill>
              </a:rPr>
              <a:t>All objects with a temperature above  absolute zero emit radiation</a:t>
            </a:r>
          </a:p>
          <a:p>
            <a:pPr marL="0" indent="0">
              <a:buNone/>
              <a:defRPr/>
            </a:pPr>
            <a:endParaRPr lang="en-US" dirty="0" smtClean="0">
              <a:solidFill>
                <a:srgbClr val="002060"/>
              </a:solidFill>
            </a:endParaRPr>
          </a:p>
          <a:p>
            <a:pPr marL="0" indent="0">
              <a:buNone/>
              <a:defRPr/>
            </a:pPr>
            <a:endParaRPr lang="en-US" dirty="0" smtClean="0">
              <a:solidFill>
                <a:srgbClr val="002060"/>
              </a:solidFill>
            </a:endParaRPr>
          </a:p>
          <a:p>
            <a:pPr>
              <a:defRPr/>
            </a:pPr>
            <a:endParaRPr lang="en-US" dirty="0">
              <a:solidFill>
                <a:srgbClr val="002060"/>
              </a:solidFill>
            </a:endParaRPr>
          </a:p>
        </p:txBody>
      </p:sp>
      <p:sp>
        <p:nvSpPr>
          <p:cNvPr id="624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654125-F9CB-4504-A862-39CD7A0DFB5D}" type="slidenum">
              <a:rPr lang="en-US" altLang="en-US" sz="1400"/>
              <a:pPr>
                <a:spcBef>
                  <a:spcPct val="0"/>
                </a:spcBef>
                <a:buFontTx/>
                <a:buNone/>
              </a:pPr>
              <a:t>36</a:t>
            </a:fld>
            <a:endParaRPr lang="en-US" altLang="en-US" sz="1400"/>
          </a:p>
        </p:txBody>
      </p:sp>
    </p:spTree>
    <p:extLst>
      <p:ext uri="{BB962C8B-B14F-4D97-AF65-F5344CB8AC3E}">
        <p14:creationId xmlns:p14="http://schemas.microsoft.com/office/powerpoint/2010/main" val="4051957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19456" y="0"/>
            <a:ext cx="11759184" cy="914400"/>
          </a:xfrm>
        </p:spPr>
        <p:txBody>
          <a:bodyPr>
            <a:noAutofit/>
          </a:bodyPr>
          <a:lstStyle/>
          <a:p>
            <a:pPr>
              <a:defRPr/>
            </a:pPr>
            <a:r>
              <a:rPr lang="en-US" altLang="en-US" sz="4000" dirty="0">
                <a:solidFill>
                  <a:srgbClr val="C00000"/>
                </a:solidFill>
              </a:rPr>
              <a:t>Planck Radiation </a:t>
            </a:r>
            <a:r>
              <a:rPr lang="en-US" altLang="en-US" sz="4000" dirty="0" smtClean="0">
                <a:solidFill>
                  <a:srgbClr val="C00000"/>
                </a:solidFill>
              </a:rPr>
              <a:t>Law</a:t>
            </a:r>
            <a:endParaRPr lang="en-US" altLang="en-US" sz="4000" dirty="0">
              <a:solidFill>
                <a:srgbClr val="C00000"/>
              </a:solidFill>
            </a:endParaRPr>
          </a:p>
        </p:txBody>
      </p:sp>
      <p:sp>
        <p:nvSpPr>
          <p:cNvPr id="3" name="Content Placeholder 2"/>
          <p:cNvSpPr>
            <a:spLocks noGrp="1"/>
          </p:cNvSpPr>
          <p:nvPr>
            <p:ph idx="1"/>
          </p:nvPr>
        </p:nvSpPr>
        <p:spPr>
          <a:xfrm>
            <a:off x="219456" y="914400"/>
            <a:ext cx="11759184" cy="5943600"/>
          </a:xfrm>
        </p:spPr>
        <p:txBody>
          <a:bodyPr/>
          <a:lstStyle/>
          <a:p>
            <a:pPr marL="0" indent="0">
              <a:buNone/>
              <a:defRPr/>
            </a:pPr>
            <a:r>
              <a:rPr lang="en-US" sz="4000" dirty="0" smtClean="0">
                <a:solidFill>
                  <a:srgbClr val="002060"/>
                </a:solidFill>
              </a:rPr>
              <a:t>The primary law governing </a:t>
            </a:r>
            <a:r>
              <a:rPr lang="en-US" sz="4000" i="1" dirty="0" smtClean="0"/>
              <a:t>blackbody </a:t>
            </a:r>
            <a:r>
              <a:rPr lang="en-US" sz="4000" dirty="0" smtClean="0">
                <a:solidFill>
                  <a:srgbClr val="002060"/>
                </a:solidFill>
              </a:rPr>
              <a:t>radiation is the </a:t>
            </a:r>
            <a:r>
              <a:rPr lang="en-US" sz="4000" i="1" dirty="0" smtClean="0">
                <a:solidFill>
                  <a:srgbClr val="C00000"/>
                </a:solidFill>
              </a:rPr>
              <a:t>Planck Radiation Law</a:t>
            </a:r>
            <a:r>
              <a:rPr lang="en-US" sz="4000" dirty="0" smtClean="0">
                <a:solidFill>
                  <a:srgbClr val="C00000"/>
                </a:solidFill>
              </a:rPr>
              <a:t>, </a:t>
            </a:r>
            <a:r>
              <a:rPr lang="en-US" sz="4000" dirty="0" smtClean="0">
                <a:solidFill>
                  <a:srgbClr val="002060"/>
                </a:solidFill>
              </a:rPr>
              <a:t>which governs the intensity of radiation emitted by unit surface area into a fixed direction (solid angle) from the blackbody as a function of wavelength for a fixed temperature. </a:t>
            </a:r>
            <a:endParaRPr lang="en-US" sz="4000" dirty="0" smtClean="0">
              <a:solidFill>
                <a:srgbClr val="002060"/>
              </a:solidFill>
            </a:endParaRPr>
          </a:p>
          <a:p>
            <a:pPr marL="0" indent="0">
              <a:buNone/>
              <a:defRPr/>
            </a:pPr>
            <a:r>
              <a:rPr lang="en-US" sz="4000" dirty="0" smtClean="0"/>
              <a:t>The </a:t>
            </a:r>
            <a:r>
              <a:rPr lang="en-US" sz="4000" dirty="0" smtClean="0"/>
              <a:t>law is named after Max Planck, who originally proposed it in 1900. Namely, </a:t>
            </a:r>
            <a:r>
              <a:rPr lang="en-US" sz="4000" b="1" dirty="0" smtClean="0"/>
              <a:t>Planck's law</a:t>
            </a:r>
            <a:r>
              <a:rPr lang="en-US" sz="4000" dirty="0" smtClean="0"/>
              <a:t> describes the amount of electromagnetic energy with a certain wavelength radiated by a </a:t>
            </a:r>
            <a:r>
              <a:rPr lang="en-US" sz="4000" dirty="0" smtClean="0">
                <a:solidFill>
                  <a:srgbClr val="C00000"/>
                </a:solidFill>
              </a:rPr>
              <a:t>black body </a:t>
            </a:r>
            <a:r>
              <a:rPr lang="en-US" sz="4000" dirty="0" smtClean="0"/>
              <a:t>in </a:t>
            </a:r>
            <a:r>
              <a:rPr lang="en-US" sz="4000" dirty="0" smtClean="0">
                <a:solidFill>
                  <a:srgbClr val="C00000"/>
                </a:solidFill>
              </a:rPr>
              <a:t>thermal equilibrium </a:t>
            </a:r>
            <a:r>
              <a:rPr lang="en-US" sz="4000" dirty="0" smtClean="0"/>
              <a:t>(i.e. the </a:t>
            </a:r>
            <a:r>
              <a:rPr lang="en-US" sz="4000" dirty="0" smtClean="0">
                <a:solidFill>
                  <a:srgbClr val="C00000"/>
                </a:solidFill>
              </a:rPr>
              <a:t>spectral radiance </a:t>
            </a:r>
            <a:r>
              <a:rPr lang="en-US" sz="4000" dirty="0" smtClean="0"/>
              <a:t>of a black body). </a:t>
            </a:r>
            <a:endParaRPr lang="en-US" sz="4000" dirty="0" smtClean="0">
              <a:solidFill>
                <a:srgbClr val="002060"/>
              </a:solidFill>
            </a:endParaRPr>
          </a:p>
          <a:p>
            <a:pPr>
              <a:defRPr/>
            </a:pPr>
            <a:endParaRPr lang="en-US" dirty="0"/>
          </a:p>
        </p:txBody>
      </p:sp>
      <p:sp>
        <p:nvSpPr>
          <p:cNvPr id="6349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5353C8-3671-4177-8305-0D35EEA158FC}" type="slidenum">
              <a:rPr lang="en-US" altLang="en-US" sz="1400"/>
              <a:pPr>
                <a:spcBef>
                  <a:spcPct val="0"/>
                </a:spcBef>
                <a:buFontTx/>
                <a:buNone/>
              </a:pPr>
              <a:t>37</a:t>
            </a:fld>
            <a:endParaRPr lang="en-US" altLang="en-US" sz="1400"/>
          </a:p>
        </p:txBody>
      </p:sp>
    </p:spTree>
    <p:extLst>
      <p:ext uri="{BB962C8B-B14F-4D97-AF65-F5344CB8AC3E}">
        <p14:creationId xmlns:p14="http://schemas.microsoft.com/office/powerpoint/2010/main" val="668923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82B718-7DF5-44F3-9DCB-B0EAD6EED35E}" type="slidenum">
              <a:rPr lang="en-US" altLang="en-US" sz="1400"/>
              <a:pPr>
                <a:spcBef>
                  <a:spcPct val="0"/>
                </a:spcBef>
                <a:buFontTx/>
                <a:buNone/>
              </a:pPr>
              <a:t>38</a:t>
            </a:fld>
            <a:endParaRPr lang="en-US" altLang="en-US" sz="1400"/>
          </a:p>
        </p:txBody>
      </p:sp>
      <p:pic>
        <p:nvPicPr>
          <p:cNvPr id="64515" name="Picture 2" descr="http://csep10.phys.utk.edu/astr162/lect/light/planckla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371600"/>
            <a:ext cx="8839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6"/>
          <p:cNvSpPr>
            <a:spLocks noChangeArrowheads="1"/>
          </p:cNvSpPr>
          <p:nvPr/>
        </p:nvSpPr>
        <p:spPr bwMode="auto">
          <a:xfrm>
            <a:off x="1695450" y="152400"/>
            <a:ext cx="8839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002060"/>
                </a:solidFill>
              </a:rPr>
              <a:t>The Planck Law can be expressed through the following equation: </a:t>
            </a:r>
            <a:br>
              <a:rPr lang="en-US" altLang="en-US" sz="2800">
                <a:solidFill>
                  <a:srgbClr val="002060"/>
                </a:solidFill>
              </a:rPr>
            </a:br>
            <a:endParaRPr lang="en-US" altLang="en-US" sz="2800"/>
          </a:p>
        </p:txBody>
      </p:sp>
    </p:spTree>
    <p:extLst>
      <p:ext uri="{BB962C8B-B14F-4D97-AF65-F5344CB8AC3E}">
        <p14:creationId xmlns:p14="http://schemas.microsoft.com/office/powerpoint/2010/main" val="311933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4B9C6D-7C23-44A2-B53A-FB431E7B5167}" type="slidenum">
              <a:rPr lang="en-US" altLang="en-US" sz="1400"/>
              <a:pPr>
                <a:spcBef>
                  <a:spcPct val="0"/>
                </a:spcBef>
                <a:buFontTx/>
                <a:buNone/>
              </a:pPr>
              <a:t>39</a:t>
            </a:fld>
            <a:endParaRPr lang="en-US" altLang="en-US" sz="1400"/>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l="18732" t="24478" r="47302" b="49480"/>
          <a:stretch>
            <a:fillRect/>
          </a:stretch>
        </p:blipFill>
        <p:spPr bwMode="auto">
          <a:xfrm>
            <a:off x="1962150" y="762000"/>
            <a:ext cx="855345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Rectangle 4"/>
          <p:cNvSpPr>
            <a:spLocks noChangeArrowheads="1"/>
          </p:cNvSpPr>
          <p:nvPr/>
        </p:nvSpPr>
        <p:spPr bwMode="auto">
          <a:xfrm>
            <a:off x="1676401" y="153988"/>
            <a:ext cx="8575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C00000"/>
                </a:solidFill>
              </a:rPr>
              <a:t>Planck's law expressed in terms of different spectral variables</a:t>
            </a:r>
          </a:p>
        </p:txBody>
      </p:sp>
    </p:spTree>
    <p:extLst>
      <p:ext uri="{BB962C8B-B14F-4D97-AF65-F5344CB8AC3E}">
        <p14:creationId xmlns:p14="http://schemas.microsoft.com/office/powerpoint/2010/main" val="1719283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676400" y="274638"/>
            <a:ext cx="8763000" cy="411162"/>
          </a:xfrm>
        </p:spPr>
        <p:txBody>
          <a:bodyPr>
            <a:noAutofit/>
          </a:bodyPr>
          <a:lstStyle/>
          <a:p>
            <a:pPr eaLnBrk="1" hangingPunct="1"/>
            <a:r>
              <a:rPr lang="en-US" altLang="en-US" sz="4000" dirty="0">
                <a:solidFill>
                  <a:srgbClr val="CC0000"/>
                </a:solidFill>
              </a:rPr>
              <a:t>How to compute the solar zenith angle</a:t>
            </a:r>
          </a:p>
        </p:txBody>
      </p:sp>
      <p:sp>
        <p:nvSpPr>
          <p:cNvPr id="23555" name="Rectangle 3"/>
          <p:cNvSpPr>
            <a:spLocks noGrp="1" noChangeArrowheads="1"/>
          </p:cNvSpPr>
          <p:nvPr>
            <p:ph type="body" idx="1"/>
          </p:nvPr>
        </p:nvSpPr>
        <p:spPr>
          <a:xfrm>
            <a:off x="182880" y="831469"/>
            <a:ext cx="12009120" cy="6035675"/>
          </a:xfrm>
        </p:spPr>
        <p:txBody>
          <a:bodyPr>
            <a:normAutofit fontScale="85000" lnSpcReduction="20000"/>
          </a:bodyPr>
          <a:lstStyle/>
          <a:p>
            <a:pPr marL="0" indent="0">
              <a:lnSpc>
                <a:spcPct val="80000"/>
              </a:lnSpc>
              <a:buNone/>
              <a:defRPr/>
            </a:pPr>
            <a:r>
              <a:rPr lang="en-US" sz="4600" dirty="0"/>
              <a:t>Based on spherical geometry, the following relationship between the relevant angles is derived:</a:t>
            </a:r>
          </a:p>
          <a:p>
            <a:pPr eaLnBrk="1" hangingPunct="1">
              <a:lnSpc>
                <a:spcPct val="80000"/>
              </a:lnSpc>
              <a:defRPr/>
            </a:pPr>
            <a:r>
              <a:rPr lang="en-US" sz="3600" dirty="0" smtClean="0">
                <a:solidFill>
                  <a:srgbClr val="002060"/>
                </a:solidFill>
              </a:rPr>
              <a:t>cos</a:t>
            </a:r>
            <a:r>
              <a:rPr lang="el-GR" sz="3600" dirty="0">
                <a:solidFill>
                  <a:srgbClr val="002060"/>
                </a:solidFill>
              </a:rPr>
              <a:t>θ</a:t>
            </a:r>
            <a:r>
              <a:rPr lang="en-US" sz="3600" baseline="-25000" dirty="0">
                <a:solidFill>
                  <a:srgbClr val="002060"/>
                </a:solidFill>
              </a:rPr>
              <a:t>z</a:t>
            </a:r>
            <a:r>
              <a:rPr lang="en-US" sz="3600" dirty="0">
                <a:solidFill>
                  <a:srgbClr val="002060"/>
                </a:solidFill>
              </a:rPr>
              <a:t> = sin(</a:t>
            </a:r>
            <a:r>
              <a:rPr lang="el-GR" sz="3600" dirty="0">
                <a:solidFill>
                  <a:srgbClr val="002060"/>
                </a:solidFill>
              </a:rPr>
              <a:t>δ</a:t>
            </a:r>
            <a:r>
              <a:rPr lang="en-US" sz="3600" dirty="0">
                <a:solidFill>
                  <a:srgbClr val="002060"/>
                </a:solidFill>
              </a:rPr>
              <a:t>)sin(</a:t>
            </a:r>
            <a:r>
              <a:rPr lang="el-GR" sz="3600" dirty="0">
                <a:solidFill>
                  <a:srgbClr val="002060"/>
                </a:solidFill>
              </a:rPr>
              <a:t>φ</a:t>
            </a:r>
            <a:r>
              <a:rPr lang="en-US" sz="3600" dirty="0">
                <a:solidFill>
                  <a:srgbClr val="002060"/>
                </a:solidFill>
              </a:rPr>
              <a:t>)+ </a:t>
            </a:r>
            <a:r>
              <a:rPr lang="en-US" sz="3600" dirty="0" err="1">
                <a:solidFill>
                  <a:srgbClr val="002060"/>
                </a:solidFill>
              </a:rPr>
              <a:t>cos</a:t>
            </a:r>
            <a:r>
              <a:rPr lang="en-US" sz="3600" dirty="0">
                <a:solidFill>
                  <a:srgbClr val="002060"/>
                </a:solidFill>
              </a:rPr>
              <a:t>(</a:t>
            </a:r>
            <a:r>
              <a:rPr lang="el-GR" sz="3600" dirty="0">
                <a:solidFill>
                  <a:srgbClr val="002060"/>
                </a:solidFill>
              </a:rPr>
              <a:t>δ</a:t>
            </a:r>
            <a:r>
              <a:rPr lang="en-US" sz="3600" dirty="0">
                <a:solidFill>
                  <a:srgbClr val="002060"/>
                </a:solidFill>
              </a:rPr>
              <a:t>)</a:t>
            </a:r>
            <a:r>
              <a:rPr lang="en-US" sz="3600" dirty="0" err="1">
                <a:solidFill>
                  <a:srgbClr val="002060"/>
                </a:solidFill>
              </a:rPr>
              <a:t>cos</a:t>
            </a:r>
            <a:r>
              <a:rPr lang="en-US" sz="3600" dirty="0">
                <a:solidFill>
                  <a:srgbClr val="002060"/>
                </a:solidFill>
              </a:rPr>
              <a:t>(</a:t>
            </a:r>
            <a:r>
              <a:rPr lang="el-GR" sz="3600" dirty="0">
                <a:solidFill>
                  <a:srgbClr val="002060"/>
                </a:solidFill>
              </a:rPr>
              <a:t>φ</a:t>
            </a:r>
            <a:r>
              <a:rPr lang="en-US" sz="3600" dirty="0">
                <a:solidFill>
                  <a:srgbClr val="002060"/>
                </a:solidFill>
              </a:rPr>
              <a:t>) </a:t>
            </a:r>
            <a:r>
              <a:rPr lang="en-US" sz="3600" dirty="0" err="1">
                <a:solidFill>
                  <a:srgbClr val="002060"/>
                </a:solidFill>
              </a:rPr>
              <a:t>cos</a:t>
            </a:r>
            <a:r>
              <a:rPr lang="en-US" sz="3600" dirty="0">
                <a:solidFill>
                  <a:srgbClr val="002060"/>
                </a:solidFill>
              </a:rPr>
              <a:t>(</a:t>
            </a:r>
            <a:r>
              <a:rPr lang="el-GR" sz="3600" dirty="0">
                <a:solidFill>
                  <a:srgbClr val="002060"/>
                </a:solidFill>
              </a:rPr>
              <a:t>ω</a:t>
            </a:r>
            <a:r>
              <a:rPr lang="en-US" sz="3600" dirty="0">
                <a:solidFill>
                  <a:srgbClr val="002060"/>
                </a:solidFill>
              </a:rPr>
              <a:t>)</a:t>
            </a:r>
          </a:p>
          <a:p>
            <a:pPr eaLnBrk="1" hangingPunct="1">
              <a:lnSpc>
                <a:spcPct val="80000"/>
              </a:lnSpc>
              <a:defRPr/>
            </a:pPr>
            <a:r>
              <a:rPr lang="el-GR" sz="3600" dirty="0">
                <a:solidFill>
                  <a:srgbClr val="002060"/>
                </a:solidFill>
              </a:rPr>
              <a:t>φ</a:t>
            </a:r>
            <a:r>
              <a:rPr lang="en-US" sz="3600" dirty="0">
                <a:solidFill>
                  <a:srgbClr val="002060"/>
                </a:solidFill>
              </a:rPr>
              <a:t> – latitude</a:t>
            </a:r>
          </a:p>
          <a:p>
            <a:pPr eaLnBrk="1" hangingPunct="1">
              <a:lnSpc>
                <a:spcPct val="80000"/>
              </a:lnSpc>
              <a:defRPr/>
            </a:pPr>
            <a:r>
              <a:rPr lang="el-GR" sz="3600" dirty="0">
                <a:solidFill>
                  <a:srgbClr val="002060"/>
                </a:solidFill>
              </a:rPr>
              <a:t>δ</a:t>
            </a:r>
            <a:r>
              <a:rPr lang="en-US" sz="3600" dirty="0">
                <a:solidFill>
                  <a:srgbClr val="002060"/>
                </a:solidFill>
              </a:rPr>
              <a:t> - declination</a:t>
            </a:r>
          </a:p>
          <a:p>
            <a:pPr eaLnBrk="1" hangingPunct="1">
              <a:lnSpc>
                <a:spcPct val="80000"/>
              </a:lnSpc>
              <a:defRPr/>
            </a:pPr>
            <a:r>
              <a:rPr lang="el-GR" sz="3600" dirty="0">
                <a:solidFill>
                  <a:srgbClr val="002060"/>
                </a:solidFill>
              </a:rPr>
              <a:t>ω</a:t>
            </a:r>
            <a:r>
              <a:rPr lang="en-US" sz="3600" dirty="0">
                <a:solidFill>
                  <a:srgbClr val="002060"/>
                </a:solidFill>
              </a:rPr>
              <a:t> hour angle</a:t>
            </a:r>
          </a:p>
          <a:p>
            <a:pPr eaLnBrk="1" hangingPunct="1">
              <a:lnSpc>
                <a:spcPct val="120000"/>
              </a:lnSpc>
              <a:spcBef>
                <a:spcPts val="0"/>
              </a:spcBef>
              <a:defRPr/>
            </a:pPr>
            <a:r>
              <a:rPr lang="en-US" sz="3600" dirty="0">
                <a:solidFill>
                  <a:srgbClr val="C00000"/>
                </a:solidFill>
              </a:rPr>
              <a:t>Hour angle </a:t>
            </a:r>
            <a:r>
              <a:rPr lang="el-GR" sz="3600" dirty="0">
                <a:solidFill>
                  <a:srgbClr val="C00000"/>
                </a:solidFill>
              </a:rPr>
              <a:t>ω</a:t>
            </a:r>
            <a:r>
              <a:rPr lang="en-US" sz="3600" dirty="0">
                <a:solidFill>
                  <a:srgbClr val="C00000"/>
                </a:solidFill>
              </a:rPr>
              <a:t> </a:t>
            </a:r>
            <a:r>
              <a:rPr lang="en-US" sz="3600" dirty="0"/>
              <a:t>is the distance in angle units from the solar noon (one hour is 15 </a:t>
            </a:r>
            <a:r>
              <a:rPr lang="en-US" sz="3600" dirty="0" err="1"/>
              <a:t>deg</a:t>
            </a:r>
            <a:r>
              <a:rPr lang="en-US" sz="3600" dirty="0"/>
              <a:t>). So first we need to derive the solar time for the location under consideration.</a:t>
            </a:r>
          </a:p>
          <a:p>
            <a:pPr eaLnBrk="1" hangingPunct="1">
              <a:lnSpc>
                <a:spcPct val="80000"/>
              </a:lnSpc>
              <a:defRPr/>
            </a:pPr>
            <a:r>
              <a:rPr lang="en-US" sz="3600" dirty="0">
                <a:solidFill>
                  <a:srgbClr val="002060"/>
                </a:solidFill>
              </a:rPr>
              <a:t>Solar time = standard time + E + 4 ( </a:t>
            </a:r>
            <a:r>
              <a:rPr lang="en-US" sz="3600" dirty="0" err="1">
                <a:solidFill>
                  <a:srgbClr val="002060"/>
                </a:solidFill>
              </a:rPr>
              <a:t>L</a:t>
            </a:r>
            <a:r>
              <a:rPr lang="en-US" sz="3600" baseline="-25000" dirty="0" err="1">
                <a:solidFill>
                  <a:srgbClr val="002060"/>
                </a:solidFill>
              </a:rPr>
              <a:t>st</a:t>
            </a:r>
            <a:r>
              <a:rPr lang="en-US" sz="3600" dirty="0">
                <a:solidFill>
                  <a:srgbClr val="002060"/>
                </a:solidFill>
              </a:rPr>
              <a:t> – L </a:t>
            </a:r>
            <a:r>
              <a:rPr lang="en-US" sz="3600" baseline="-25000" dirty="0" err="1">
                <a:solidFill>
                  <a:srgbClr val="002060"/>
                </a:solidFill>
              </a:rPr>
              <a:t>loc</a:t>
            </a:r>
            <a:r>
              <a:rPr lang="en-US" sz="3600" dirty="0">
                <a:solidFill>
                  <a:srgbClr val="002060"/>
                </a:solidFill>
              </a:rPr>
              <a:t>)</a:t>
            </a:r>
          </a:p>
          <a:p>
            <a:pPr eaLnBrk="1" hangingPunct="1">
              <a:lnSpc>
                <a:spcPct val="80000"/>
              </a:lnSpc>
              <a:defRPr/>
            </a:pPr>
            <a:r>
              <a:rPr lang="en-US" sz="3600" dirty="0" smtClean="0">
                <a:solidFill>
                  <a:srgbClr val="002060"/>
                </a:solidFill>
              </a:rPr>
              <a:t>E </a:t>
            </a:r>
            <a:r>
              <a:rPr lang="en-US" sz="3600" dirty="0">
                <a:solidFill>
                  <a:srgbClr val="002060"/>
                </a:solidFill>
              </a:rPr>
              <a:t>- equation in time in minutes</a:t>
            </a:r>
          </a:p>
          <a:p>
            <a:pPr eaLnBrk="1" hangingPunct="1">
              <a:lnSpc>
                <a:spcPct val="80000"/>
              </a:lnSpc>
              <a:defRPr/>
            </a:pPr>
            <a:r>
              <a:rPr lang="en-US" sz="3600" dirty="0" err="1">
                <a:solidFill>
                  <a:srgbClr val="002060"/>
                </a:solidFill>
              </a:rPr>
              <a:t>L</a:t>
            </a:r>
            <a:r>
              <a:rPr lang="en-US" sz="3600" baseline="-25000" dirty="0" err="1">
                <a:solidFill>
                  <a:srgbClr val="002060"/>
                </a:solidFill>
              </a:rPr>
              <a:t>st</a:t>
            </a:r>
            <a:r>
              <a:rPr lang="en-US" sz="3600" dirty="0">
                <a:solidFill>
                  <a:srgbClr val="002060"/>
                </a:solidFill>
              </a:rPr>
              <a:t> - standard meridian for local time zone</a:t>
            </a:r>
          </a:p>
          <a:p>
            <a:pPr eaLnBrk="1" hangingPunct="1">
              <a:lnSpc>
                <a:spcPct val="80000"/>
              </a:lnSpc>
              <a:defRPr/>
            </a:pPr>
            <a:r>
              <a:rPr lang="en-US" sz="3600" dirty="0" smtClean="0">
                <a:solidFill>
                  <a:srgbClr val="002060"/>
                </a:solidFill>
              </a:rPr>
              <a:t>L </a:t>
            </a:r>
            <a:r>
              <a:rPr lang="en-US" sz="3600" baseline="-25000" dirty="0" err="1" smtClean="0">
                <a:solidFill>
                  <a:srgbClr val="002060"/>
                </a:solidFill>
              </a:rPr>
              <a:t>loc</a:t>
            </a:r>
            <a:r>
              <a:rPr lang="en-US" sz="3600" dirty="0" smtClean="0">
                <a:solidFill>
                  <a:srgbClr val="002060"/>
                </a:solidFill>
              </a:rPr>
              <a:t> - longitude of location in degrees west</a:t>
            </a:r>
          </a:p>
          <a:p>
            <a:pPr>
              <a:lnSpc>
                <a:spcPct val="80000"/>
              </a:lnSpc>
              <a:defRPr/>
            </a:pPr>
            <a:r>
              <a:rPr lang="en-US" sz="3600" dirty="0"/>
              <a:t>sin (h) = sin (</a:t>
            </a:r>
            <a:r>
              <a:rPr lang="el-GR" sz="3600" dirty="0">
                <a:solidFill>
                  <a:srgbClr val="002060"/>
                </a:solidFill>
              </a:rPr>
              <a:t>φ</a:t>
            </a:r>
            <a:r>
              <a:rPr lang="en-US" sz="3600" dirty="0"/>
              <a:t>) * sin (</a:t>
            </a:r>
            <a:r>
              <a:rPr lang="el-GR" sz="3600" dirty="0">
                <a:solidFill>
                  <a:srgbClr val="002060"/>
                </a:solidFill>
              </a:rPr>
              <a:t>δ</a:t>
            </a:r>
            <a:r>
              <a:rPr lang="en-US" sz="3600" dirty="0"/>
              <a:t>)   + cos (</a:t>
            </a:r>
            <a:r>
              <a:rPr lang="el-GR" sz="3600" dirty="0">
                <a:solidFill>
                  <a:srgbClr val="002060"/>
                </a:solidFill>
              </a:rPr>
              <a:t>φ</a:t>
            </a:r>
            <a:r>
              <a:rPr lang="en-US" sz="3600" dirty="0"/>
              <a:t>) * cos (</a:t>
            </a:r>
            <a:r>
              <a:rPr lang="el-GR" sz="3600" dirty="0">
                <a:solidFill>
                  <a:srgbClr val="002060"/>
                </a:solidFill>
              </a:rPr>
              <a:t>δ</a:t>
            </a:r>
            <a:r>
              <a:rPr lang="en-US" sz="3600" dirty="0"/>
              <a:t>) * cos (</a:t>
            </a:r>
            <a:r>
              <a:rPr lang="el-GR" sz="3600" dirty="0">
                <a:solidFill>
                  <a:srgbClr val="002060"/>
                </a:solidFill>
              </a:rPr>
              <a:t>ω</a:t>
            </a:r>
            <a:r>
              <a:rPr lang="en-US" sz="3600" dirty="0"/>
              <a:t>)</a:t>
            </a:r>
            <a:endParaRPr lang="en-US" sz="4000" dirty="0">
              <a:solidFill>
                <a:schemeClr val="accent2"/>
              </a:solidFill>
            </a:endParaRPr>
          </a:p>
          <a:p>
            <a:pPr eaLnBrk="1" hangingPunct="1">
              <a:lnSpc>
                <a:spcPct val="80000"/>
              </a:lnSpc>
              <a:defRPr/>
            </a:pPr>
            <a:endParaRPr lang="en-US" sz="3600" dirty="0">
              <a:solidFill>
                <a:srgbClr val="002060"/>
              </a:solidFill>
            </a:endParaRPr>
          </a:p>
        </p:txBody>
      </p:sp>
      <p:sp>
        <p:nvSpPr>
          <p:cNvPr id="1741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6169AA-E71F-44CC-AAAE-53425162FCCE}" type="slidenum">
              <a:rPr lang="en-US" altLang="en-US" sz="1400">
                <a:cs typeface="Arial" panose="020B0604020202020204" pitchFamily="34" charset="0"/>
              </a:rPr>
              <a:pPr>
                <a:spcBef>
                  <a:spcPct val="0"/>
                </a:spcBef>
                <a:buFontTx/>
                <a:buNone/>
              </a:pPr>
              <a:t>4</a:t>
            </a:fld>
            <a:endParaRPr lang="en-US" altLang="en-US" sz="1400">
              <a:cs typeface="Arial" panose="020B0604020202020204" pitchFamily="34" charset="0"/>
            </a:endParaRPr>
          </a:p>
        </p:txBody>
      </p:sp>
    </p:spTree>
    <p:extLst>
      <p:ext uri="{BB962C8B-B14F-4D97-AF65-F5344CB8AC3E}">
        <p14:creationId xmlns:p14="http://schemas.microsoft.com/office/powerpoint/2010/main" val="2232887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1524000" y="274638"/>
            <a:ext cx="8915400" cy="1143000"/>
          </a:xfrm>
        </p:spPr>
        <p:txBody>
          <a:bodyPr>
            <a:noAutofit/>
          </a:bodyPr>
          <a:lstStyle/>
          <a:p>
            <a:r>
              <a:rPr lang="en-US" altLang="en-US" dirty="0">
                <a:solidFill>
                  <a:srgbClr val="C00000"/>
                </a:solidFill>
              </a:rPr>
              <a:t>The Wien and Stefan-Boltzmann Laws</a:t>
            </a:r>
            <a:r>
              <a:rPr lang="en-US" altLang="en-US" dirty="0"/>
              <a:t/>
            </a:r>
            <a:br>
              <a:rPr lang="en-US" altLang="en-US" dirty="0"/>
            </a:br>
            <a:endParaRPr lang="en-US" altLang="en-US" dirty="0"/>
          </a:p>
        </p:txBody>
      </p:sp>
      <p:sp>
        <p:nvSpPr>
          <p:cNvPr id="3" name="Content Placeholder 2"/>
          <p:cNvSpPr>
            <a:spLocks noGrp="1"/>
          </p:cNvSpPr>
          <p:nvPr>
            <p:ph idx="1"/>
          </p:nvPr>
        </p:nvSpPr>
        <p:spPr>
          <a:xfrm>
            <a:off x="0" y="1600201"/>
            <a:ext cx="12192000" cy="5121274"/>
          </a:xfrm>
        </p:spPr>
        <p:txBody>
          <a:bodyPr>
            <a:normAutofit fontScale="70000" lnSpcReduction="20000"/>
          </a:bodyPr>
          <a:lstStyle/>
          <a:p>
            <a:pPr marL="0" indent="0">
              <a:lnSpc>
                <a:spcPct val="200000"/>
              </a:lnSpc>
              <a:spcBef>
                <a:spcPts val="0"/>
              </a:spcBef>
              <a:buNone/>
              <a:defRPr/>
            </a:pPr>
            <a:r>
              <a:rPr lang="en-US" sz="4000" dirty="0">
                <a:solidFill>
                  <a:srgbClr val="002060"/>
                </a:solidFill>
              </a:rPr>
              <a:t>The </a:t>
            </a:r>
            <a:r>
              <a:rPr lang="en-US" sz="4000" dirty="0">
                <a:solidFill>
                  <a:srgbClr val="C00000"/>
                </a:solidFill>
              </a:rPr>
              <a:t>behavior</a:t>
            </a:r>
            <a:r>
              <a:rPr lang="en-US" sz="4000" dirty="0">
                <a:solidFill>
                  <a:srgbClr val="002060"/>
                </a:solidFill>
              </a:rPr>
              <a:t> of blackbody radiation is described by </a:t>
            </a:r>
            <a:r>
              <a:rPr lang="en-US" sz="4000" dirty="0">
                <a:solidFill>
                  <a:srgbClr val="C00000"/>
                </a:solidFill>
              </a:rPr>
              <a:t>the Planck Law, </a:t>
            </a:r>
            <a:r>
              <a:rPr lang="en-US" sz="4000" dirty="0">
                <a:solidFill>
                  <a:srgbClr val="002060"/>
                </a:solidFill>
              </a:rPr>
              <a:t>but we can derive from the Planck Law two other radiation laws that are very useful. </a:t>
            </a:r>
            <a:endParaRPr lang="en-US" sz="4000" dirty="0" smtClean="0">
              <a:solidFill>
                <a:srgbClr val="002060"/>
              </a:solidFill>
            </a:endParaRPr>
          </a:p>
          <a:p>
            <a:pPr>
              <a:lnSpc>
                <a:spcPct val="200000"/>
              </a:lnSpc>
              <a:spcBef>
                <a:spcPts val="0"/>
              </a:spcBef>
              <a:defRPr/>
            </a:pPr>
            <a:r>
              <a:rPr lang="en-US" sz="5100" dirty="0" smtClean="0">
                <a:solidFill>
                  <a:srgbClr val="002060"/>
                </a:solidFill>
              </a:rPr>
              <a:t>The </a:t>
            </a:r>
            <a:r>
              <a:rPr lang="en-US" sz="5100" dirty="0">
                <a:solidFill>
                  <a:srgbClr val="C00000"/>
                </a:solidFill>
              </a:rPr>
              <a:t>Wien Displacement Law</a:t>
            </a:r>
            <a:r>
              <a:rPr lang="en-US" sz="5100" dirty="0">
                <a:solidFill>
                  <a:srgbClr val="002060"/>
                </a:solidFill>
              </a:rPr>
              <a:t>, and the </a:t>
            </a:r>
            <a:endParaRPr lang="en-US" sz="5100" dirty="0" smtClean="0">
              <a:solidFill>
                <a:srgbClr val="002060"/>
              </a:solidFill>
            </a:endParaRPr>
          </a:p>
          <a:p>
            <a:pPr>
              <a:lnSpc>
                <a:spcPct val="200000"/>
              </a:lnSpc>
              <a:spcBef>
                <a:spcPts val="0"/>
              </a:spcBef>
              <a:defRPr/>
            </a:pPr>
            <a:r>
              <a:rPr lang="en-US" sz="5100" dirty="0" smtClean="0">
                <a:solidFill>
                  <a:srgbClr val="C00000"/>
                </a:solidFill>
              </a:rPr>
              <a:t>Stefan-Boltzmann </a:t>
            </a:r>
            <a:r>
              <a:rPr lang="en-US" sz="5100" dirty="0">
                <a:solidFill>
                  <a:srgbClr val="C00000"/>
                </a:solidFill>
              </a:rPr>
              <a:t>Law</a:t>
            </a:r>
            <a:r>
              <a:rPr lang="en-US" sz="5100" dirty="0">
                <a:solidFill>
                  <a:srgbClr val="002060"/>
                </a:solidFill>
              </a:rPr>
              <a:t> </a:t>
            </a:r>
            <a:endParaRPr lang="en-US" sz="5100" dirty="0" smtClean="0">
              <a:solidFill>
                <a:srgbClr val="002060"/>
              </a:solidFill>
            </a:endParaRPr>
          </a:p>
          <a:p>
            <a:pPr marL="0" indent="0">
              <a:lnSpc>
                <a:spcPct val="200000"/>
              </a:lnSpc>
              <a:spcBef>
                <a:spcPts val="0"/>
              </a:spcBef>
              <a:buNone/>
              <a:defRPr/>
            </a:pPr>
            <a:r>
              <a:rPr lang="en-US" sz="4000" dirty="0" smtClean="0">
                <a:solidFill>
                  <a:srgbClr val="002060"/>
                </a:solidFill>
              </a:rPr>
              <a:t>to </a:t>
            </a:r>
            <a:r>
              <a:rPr lang="en-US" sz="4000" dirty="0">
                <a:solidFill>
                  <a:srgbClr val="002060"/>
                </a:solidFill>
              </a:rPr>
              <a:t>be illustrated in the following equations. </a:t>
            </a:r>
          </a:p>
          <a:p>
            <a:pPr>
              <a:defRPr/>
            </a:pPr>
            <a:endParaRPr lang="en-US" dirty="0"/>
          </a:p>
        </p:txBody>
      </p:sp>
      <p:sp>
        <p:nvSpPr>
          <p:cNvPr id="6861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0E87CF-3F71-42B0-BA9E-009412A0AF18}" type="slidenum">
              <a:rPr lang="en-US" altLang="en-US" sz="1400"/>
              <a:pPr>
                <a:spcBef>
                  <a:spcPct val="0"/>
                </a:spcBef>
                <a:buFontTx/>
                <a:buNone/>
              </a:pPr>
              <a:t>40</a:t>
            </a:fld>
            <a:endParaRPr lang="en-US" altLang="en-US" sz="1400"/>
          </a:p>
        </p:txBody>
      </p:sp>
    </p:spTree>
    <p:extLst>
      <p:ext uri="{BB962C8B-B14F-4D97-AF65-F5344CB8AC3E}">
        <p14:creationId xmlns:p14="http://schemas.microsoft.com/office/powerpoint/2010/main" val="74552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1935480" y="-164592"/>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dirty="0">
                <a:solidFill>
                  <a:srgbClr val="CC0000"/>
                </a:solidFill>
              </a:rPr>
              <a:t>The Wien displacement law</a:t>
            </a:r>
          </a:p>
        </p:txBody>
      </p:sp>
      <p:sp>
        <p:nvSpPr>
          <p:cNvPr id="69635" name="Rectangle 5"/>
          <p:cNvSpPr>
            <a:spLocks noChangeArrowheads="1"/>
          </p:cNvSpPr>
          <p:nvPr/>
        </p:nvSpPr>
        <p:spPr bwMode="auto">
          <a:xfrm>
            <a:off x="274320" y="658368"/>
            <a:ext cx="11686032" cy="64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pPr>
            <a:r>
              <a:rPr lang="en-US" altLang="en-US" dirty="0">
                <a:solidFill>
                  <a:srgbClr val="0000FF"/>
                </a:solidFill>
              </a:rPr>
              <a:t>Temperature of the emitting body affects the wavelength of the maximal radiant energy emitted. </a:t>
            </a:r>
          </a:p>
          <a:p>
            <a:pPr eaLnBrk="1" hangingPunct="1">
              <a:lnSpc>
                <a:spcPct val="150000"/>
              </a:lnSpc>
            </a:pPr>
            <a:r>
              <a:rPr lang="en-US" altLang="en-US" dirty="0">
                <a:solidFill>
                  <a:srgbClr val="0000FF"/>
                </a:solidFill>
              </a:rPr>
              <a:t>German physicist </a:t>
            </a:r>
            <a:r>
              <a:rPr lang="en-US" altLang="en-US" dirty="0">
                <a:solidFill>
                  <a:srgbClr val="CC0000"/>
                </a:solidFill>
              </a:rPr>
              <a:t>Wilhelm Wien</a:t>
            </a:r>
            <a:r>
              <a:rPr lang="en-US" altLang="en-US" dirty="0">
                <a:solidFill>
                  <a:srgbClr val="0000FF"/>
                </a:solidFill>
              </a:rPr>
              <a:t>  won the 1911 Nobel Prize in physics for this discovery. </a:t>
            </a:r>
            <a:r>
              <a:rPr lang="en-US" altLang="en-US" dirty="0">
                <a:solidFill>
                  <a:srgbClr val="333399"/>
                </a:solidFill>
              </a:rPr>
              <a:t>Wien’s Law can be summarized as, </a:t>
            </a:r>
            <a:r>
              <a:rPr lang="en-US" altLang="en-US" i="1" dirty="0">
                <a:solidFill>
                  <a:srgbClr val="333399"/>
                </a:solidFill>
              </a:rPr>
              <a:t>the hotter an object, the shorter the wavelength of maximum emission of radiation.</a:t>
            </a:r>
            <a:r>
              <a:rPr lang="en-US" altLang="en-US" dirty="0">
                <a:solidFill>
                  <a:srgbClr val="333399"/>
                </a:solidFill>
              </a:rPr>
              <a:t> </a:t>
            </a:r>
            <a:endParaRPr lang="en-US" altLang="en-US" dirty="0">
              <a:solidFill>
                <a:srgbClr val="0000FF"/>
              </a:solidFill>
            </a:endParaRPr>
          </a:p>
          <a:p>
            <a:pPr eaLnBrk="1" hangingPunct="1">
              <a:lnSpc>
                <a:spcPct val="150000"/>
              </a:lnSpc>
            </a:pPr>
            <a:r>
              <a:rPr lang="en-US" altLang="en-US" sz="2800" dirty="0">
                <a:solidFill>
                  <a:srgbClr val="0000FF"/>
                </a:solidFill>
              </a:rPr>
              <a:t>Wavelength (µm) of max  energy= 2900/object temp (</a:t>
            </a:r>
            <a:r>
              <a:rPr lang="en-US" altLang="en-US" sz="2800" dirty="0" smtClean="0">
                <a:solidFill>
                  <a:srgbClr val="0000FF"/>
                </a:solidFill>
              </a:rPr>
              <a:t>K)</a:t>
            </a:r>
          </a:p>
          <a:p>
            <a:pPr marL="0" indent="0" algn="ctr" eaLnBrk="1" hangingPunct="1">
              <a:lnSpc>
                <a:spcPct val="150000"/>
              </a:lnSpc>
              <a:buNone/>
            </a:pPr>
            <a:r>
              <a:rPr lang="el-GR" altLang="en-US" dirty="0" smtClean="0">
                <a:solidFill>
                  <a:srgbClr val="CC0000"/>
                </a:solidFill>
              </a:rPr>
              <a:t>λ</a:t>
            </a:r>
            <a:r>
              <a:rPr lang="en-US" altLang="en-US" baseline="-25000" dirty="0">
                <a:solidFill>
                  <a:srgbClr val="CC0000"/>
                </a:solidFill>
              </a:rPr>
              <a:t>max</a:t>
            </a:r>
            <a:r>
              <a:rPr lang="en-US" altLang="en-US" dirty="0">
                <a:solidFill>
                  <a:srgbClr val="CC0000"/>
                </a:solidFill>
              </a:rPr>
              <a:t>=2900/T</a:t>
            </a:r>
          </a:p>
        </p:txBody>
      </p:sp>
      <p:sp>
        <p:nvSpPr>
          <p:cNvPr id="6963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21DD86-EFAA-4CCB-8515-5A14AB3FDE3F}" type="slidenum">
              <a:rPr lang="en-US" altLang="en-US" sz="1400"/>
              <a:pPr>
                <a:spcBef>
                  <a:spcPct val="0"/>
                </a:spcBef>
                <a:buFontTx/>
                <a:buNone/>
              </a:pPr>
              <a:t>41</a:t>
            </a:fld>
            <a:endParaRPr lang="en-US" altLang="en-US" sz="1400"/>
          </a:p>
        </p:txBody>
      </p:sp>
    </p:spTree>
    <p:extLst>
      <p:ext uri="{BB962C8B-B14F-4D97-AF65-F5344CB8AC3E}">
        <p14:creationId xmlns:p14="http://schemas.microsoft.com/office/powerpoint/2010/main" val="1248599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1" descr="020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533400"/>
            <a:ext cx="9144000" cy="6019800"/>
          </a:xfrm>
          <a:noFill/>
        </p:spPr>
      </p:pic>
      <p:sp>
        <p:nvSpPr>
          <p:cNvPr id="71683" name="Text Box 5"/>
          <p:cNvSpPr txBox="1">
            <a:spLocks noChangeArrowheads="1"/>
          </p:cNvSpPr>
          <p:nvPr/>
        </p:nvSpPr>
        <p:spPr bwMode="auto">
          <a:xfrm>
            <a:off x="2727326" y="15875"/>
            <a:ext cx="6645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a:solidFill>
                  <a:srgbClr val="CC0000"/>
                </a:solidFill>
              </a:rPr>
              <a:t>Wien’s Law</a:t>
            </a:r>
          </a:p>
        </p:txBody>
      </p:sp>
      <p:sp>
        <p:nvSpPr>
          <p:cNvPr id="71684" name="Text Box 6"/>
          <p:cNvSpPr txBox="1">
            <a:spLocks noChangeArrowheads="1"/>
          </p:cNvSpPr>
          <p:nvPr/>
        </p:nvSpPr>
        <p:spPr bwMode="auto">
          <a:xfrm>
            <a:off x="8077200" y="5868989"/>
            <a:ext cx="2590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n-US" b="1">
                <a:solidFill>
                  <a:srgbClr val="C00000"/>
                </a:solidFill>
              </a:rPr>
              <a:t>λ</a:t>
            </a:r>
            <a:r>
              <a:rPr lang="en-US" altLang="en-US" b="1" baseline="-25000">
                <a:solidFill>
                  <a:srgbClr val="C00000"/>
                </a:solidFill>
              </a:rPr>
              <a:t>max</a:t>
            </a:r>
            <a:r>
              <a:rPr lang="en-US" altLang="en-US" b="1">
                <a:solidFill>
                  <a:srgbClr val="C00000"/>
                </a:solidFill>
              </a:rPr>
              <a:t>=2900/T</a:t>
            </a:r>
          </a:p>
        </p:txBody>
      </p:sp>
      <p:sp>
        <p:nvSpPr>
          <p:cNvPr id="716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102A9A-DDAA-42AA-B83A-3661EC3F4012}" type="slidenum">
              <a:rPr lang="en-US" altLang="en-US" sz="1400"/>
              <a:pPr>
                <a:spcBef>
                  <a:spcPct val="0"/>
                </a:spcBef>
                <a:buFontTx/>
                <a:buNone/>
              </a:pPr>
              <a:t>42</a:t>
            </a:fld>
            <a:endParaRPr lang="en-US" altLang="en-US" sz="1400"/>
          </a:p>
        </p:txBody>
      </p:sp>
    </p:spTree>
    <p:extLst>
      <p:ext uri="{BB962C8B-B14F-4D97-AF65-F5344CB8AC3E}">
        <p14:creationId xmlns:p14="http://schemas.microsoft.com/office/powerpoint/2010/main" val="4135248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0" y="1066800"/>
            <a:ext cx="12192000" cy="5486400"/>
          </a:xfrm>
        </p:spPr>
        <p:txBody>
          <a:bodyPr/>
          <a:lstStyle/>
          <a:p>
            <a:pPr marL="0" indent="0">
              <a:lnSpc>
                <a:spcPct val="80000"/>
              </a:lnSpc>
              <a:buNone/>
              <a:defRPr/>
            </a:pPr>
            <a:endParaRPr lang="en-US" dirty="0">
              <a:solidFill>
                <a:srgbClr val="FF0000"/>
              </a:solidFill>
            </a:endParaRPr>
          </a:p>
          <a:p>
            <a:pPr eaLnBrk="1" hangingPunct="1">
              <a:lnSpc>
                <a:spcPct val="80000"/>
              </a:lnSpc>
              <a:spcBef>
                <a:spcPct val="0"/>
              </a:spcBef>
              <a:buFont typeface="Wingdings" pitchFamily="2" charset="2"/>
              <a:buChar char="v"/>
              <a:defRPr/>
            </a:pPr>
            <a:r>
              <a:rPr lang="en-US" dirty="0">
                <a:solidFill>
                  <a:srgbClr val="FF0000"/>
                </a:solidFill>
              </a:rPr>
              <a:t> </a:t>
            </a:r>
            <a:r>
              <a:rPr lang="en-US" sz="3600" dirty="0">
                <a:solidFill>
                  <a:srgbClr val="C00000"/>
                </a:solidFill>
              </a:rPr>
              <a:t>Stefan-Boltzmann Law  </a:t>
            </a:r>
            <a:r>
              <a:rPr lang="en-US" sz="3600" dirty="0">
                <a:solidFill>
                  <a:srgbClr val="0000FF"/>
                </a:solidFill>
              </a:rPr>
              <a:t>states that the amount of energy per square meter per second that is emitted by an object is related to the fourth  power of its Kelvin temperature: </a:t>
            </a:r>
            <a:r>
              <a:rPr lang="en-US" sz="3600" dirty="0">
                <a:solidFill>
                  <a:srgbClr val="CC0000"/>
                </a:solidFill>
              </a:rPr>
              <a:t>E~T</a:t>
            </a:r>
            <a:r>
              <a:rPr lang="en-US" sz="3600" baseline="30000" dirty="0">
                <a:solidFill>
                  <a:srgbClr val="CC0000"/>
                </a:solidFill>
              </a:rPr>
              <a:t>4</a:t>
            </a:r>
          </a:p>
          <a:p>
            <a:pPr eaLnBrk="1" hangingPunct="1">
              <a:lnSpc>
                <a:spcPct val="80000"/>
              </a:lnSpc>
              <a:spcBef>
                <a:spcPct val="0"/>
              </a:spcBef>
              <a:buFontTx/>
              <a:buNone/>
              <a:defRPr/>
            </a:pPr>
            <a:endParaRPr lang="en-US" sz="3600" dirty="0">
              <a:solidFill>
                <a:srgbClr val="CC0000"/>
              </a:solidFill>
            </a:endParaRPr>
          </a:p>
          <a:p>
            <a:pPr eaLnBrk="1" hangingPunct="1">
              <a:lnSpc>
                <a:spcPct val="80000"/>
              </a:lnSpc>
              <a:spcBef>
                <a:spcPct val="0"/>
              </a:spcBef>
              <a:buFont typeface="Wingdings" pitchFamily="2" charset="2"/>
              <a:buChar char="v"/>
              <a:defRPr/>
            </a:pPr>
            <a:r>
              <a:rPr lang="en-US" sz="3600" dirty="0">
                <a:solidFill>
                  <a:srgbClr val="0000FF"/>
                </a:solidFill>
              </a:rPr>
              <a:t> Therefore, a warmer object emits significantly more radiation than a cooler object- the Sun emits  more energy than the Earth.  </a:t>
            </a:r>
          </a:p>
          <a:p>
            <a:pPr marL="0" indent="0">
              <a:lnSpc>
                <a:spcPct val="80000"/>
              </a:lnSpc>
              <a:spcBef>
                <a:spcPct val="0"/>
              </a:spcBef>
              <a:buNone/>
              <a:defRPr/>
            </a:pPr>
            <a:endParaRPr lang="en-US" sz="3600" dirty="0">
              <a:solidFill>
                <a:srgbClr val="0000FF"/>
              </a:solidFill>
            </a:endParaRPr>
          </a:p>
          <a:p>
            <a:pPr marL="0" indent="0">
              <a:lnSpc>
                <a:spcPct val="80000"/>
              </a:lnSpc>
              <a:spcBef>
                <a:spcPct val="0"/>
              </a:spcBef>
              <a:buNone/>
              <a:defRPr/>
            </a:pPr>
            <a:r>
              <a:rPr lang="en-US" sz="3600" dirty="0">
                <a:solidFill>
                  <a:srgbClr val="0000FF"/>
                </a:solidFill>
              </a:rPr>
              <a:t>Note: </a:t>
            </a:r>
            <a:r>
              <a:rPr lang="en-US" sz="3600" dirty="0"/>
              <a:t>Sir William Herschel discovered the infrared portion of the spectrum when he placed thermometers above the red portion of a projected spectrum.</a:t>
            </a:r>
            <a:endParaRPr lang="en-US" sz="3600" dirty="0">
              <a:solidFill>
                <a:srgbClr val="0000FF"/>
              </a:solidFill>
            </a:endParaRPr>
          </a:p>
          <a:p>
            <a:pPr marL="0" indent="0">
              <a:lnSpc>
                <a:spcPct val="80000"/>
              </a:lnSpc>
              <a:spcBef>
                <a:spcPct val="0"/>
              </a:spcBef>
              <a:buNone/>
              <a:defRPr/>
            </a:pPr>
            <a:endParaRPr lang="en-US" sz="3600" dirty="0">
              <a:solidFill>
                <a:srgbClr val="0000FF"/>
              </a:solidFill>
            </a:endParaRPr>
          </a:p>
          <a:p>
            <a:pPr eaLnBrk="1" hangingPunct="1">
              <a:lnSpc>
                <a:spcPct val="80000"/>
              </a:lnSpc>
              <a:defRPr/>
            </a:pPr>
            <a:endParaRPr lang="en-US" dirty="0" smtClean="0"/>
          </a:p>
        </p:txBody>
      </p:sp>
      <p:sp>
        <p:nvSpPr>
          <p:cNvPr id="73731" name="Text Box 4"/>
          <p:cNvSpPr txBox="1">
            <a:spLocks noChangeArrowheads="1"/>
          </p:cNvSpPr>
          <p:nvPr/>
        </p:nvSpPr>
        <p:spPr bwMode="auto">
          <a:xfrm>
            <a:off x="1676400" y="1"/>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CC0000"/>
                </a:solidFill>
              </a:rPr>
              <a:t>Stefan-Boltzman Law</a:t>
            </a:r>
          </a:p>
        </p:txBody>
      </p:sp>
      <p:sp>
        <p:nvSpPr>
          <p:cNvPr id="7373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26F92E9-C4D4-45AE-8C81-B9F35418B787}" type="slidenum">
              <a:rPr lang="en-US" altLang="en-US" sz="1400"/>
              <a:pPr>
                <a:spcBef>
                  <a:spcPct val="0"/>
                </a:spcBef>
                <a:buFontTx/>
                <a:buNone/>
              </a:pPr>
              <a:t>43</a:t>
            </a:fld>
            <a:endParaRPr lang="en-US" altLang="en-US" sz="1400"/>
          </a:p>
        </p:txBody>
      </p:sp>
    </p:spTree>
    <p:extLst>
      <p:ext uri="{BB962C8B-B14F-4D97-AF65-F5344CB8AC3E}">
        <p14:creationId xmlns:p14="http://schemas.microsoft.com/office/powerpoint/2010/main" val="37409277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981200" y="50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b="1">
                <a:solidFill>
                  <a:srgbClr val="CC0000"/>
                </a:solidFill>
              </a:rPr>
              <a:t> </a:t>
            </a:r>
          </a:p>
        </p:txBody>
      </p:sp>
      <p:pic>
        <p:nvPicPr>
          <p:cNvPr id="75779" name="Picture1" descr="0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19250"/>
            <a:ext cx="88392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1"/>
          <p:cNvSpPr txBox="1">
            <a:spLocks noChangeArrowheads="1"/>
          </p:cNvSpPr>
          <p:nvPr/>
        </p:nvSpPr>
        <p:spPr bwMode="auto">
          <a:xfrm>
            <a:off x="1676400" y="10795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t>Implications of the </a:t>
            </a:r>
            <a:r>
              <a:rPr lang="en-US" altLang="en-US" sz="2400">
                <a:solidFill>
                  <a:srgbClr val="C00000"/>
                </a:solidFill>
              </a:rPr>
              <a:t>Stefan-Boltzmann Law:</a:t>
            </a:r>
          </a:p>
          <a:p>
            <a:pPr algn="ctr" eaLnBrk="1" hangingPunct="1">
              <a:spcBef>
                <a:spcPct val="0"/>
              </a:spcBef>
              <a:buFontTx/>
              <a:buNone/>
            </a:pPr>
            <a:r>
              <a:rPr lang="en-US" altLang="en-US" sz="2400">
                <a:solidFill>
                  <a:srgbClr val="C00000"/>
                </a:solidFill>
              </a:rPr>
              <a:t>Since the temperature of the sun is much higher than the temperature of the Earth, the amount of energy emitted from the Earth is much less when compared to that from the sun.</a:t>
            </a:r>
            <a:r>
              <a:rPr lang="en-US" altLang="en-US" sz="2400"/>
              <a:t> </a:t>
            </a:r>
          </a:p>
        </p:txBody>
      </p:sp>
      <p:sp>
        <p:nvSpPr>
          <p:cNvPr id="7578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C0C457-6522-40C8-9105-9B9A1AD4C27B}" type="slidenum">
              <a:rPr lang="en-US" altLang="en-US" sz="1400"/>
              <a:pPr>
                <a:spcBef>
                  <a:spcPct val="0"/>
                </a:spcBef>
                <a:buFontTx/>
                <a:buNone/>
              </a:pPr>
              <a:t>44</a:t>
            </a:fld>
            <a:endParaRPr lang="en-US" altLang="en-US" sz="1400"/>
          </a:p>
        </p:txBody>
      </p:sp>
    </p:spTree>
    <p:extLst>
      <p:ext uri="{BB962C8B-B14F-4D97-AF65-F5344CB8AC3E}">
        <p14:creationId xmlns:p14="http://schemas.microsoft.com/office/powerpoint/2010/main" val="425266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1"/>
          </p:nvPr>
        </p:nvSpPr>
        <p:spPr>
          <a:xfrm>
            <a:off x="1981200" y="1600200"/>
            <a:ext cx="8229600" cy="4800600"/>
          </a:xfrm>
        </p:spPr>
        <p:txBody>
          <a:bodyPr/>
          <a:lstStyle/>
          <a:p>
            <a:pPr eaLnBrk="1" hangingPunct="1"/>
            <a:r>
              <a:rPr lang="en-US" altLang="en-US" smtClean="0"/>
              <a:t>	</a:t>
            </a:r>
          </a:p>
        </p:txBody>
      </p:sp>
      <p:pic>
        <p:nvPicPr>
          <p:cNvPr id="77827" name="Picture 4"/>
          <p:cNvPicPr>
            <a:picLocks noChangeAspect="1" noChangeArrowheads="1"/>
          </p:cNvPicPr>
          <p:nvPr/>
        </p:nvPicPr>
        <p:blipFill>
          <a:blip r:embed="rId3">
            <a:extLst>
              <a:ext uri="{28A0092B-C50C-407E-A947-70E740481C1C}">
                <a14:useLocalDpi xmlns:a14="http://schemas.microsoft.com/office/drawing/2010/main" val="0"/>
              </a:ext>
            </a:extLst>
          </a:blip>
          <a:srcRect b="4167"/>
          <a:stretch>
            <a:fillRect/>
          </a:stretch>
        </p:blipFill>
        <p:spPr bwMode="auto">
          <a:xfrm>
            <a:off x="2057400" y="1600200"/>
            <a:ext cx="7924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5"/>
          <p:cNvSpPr txBox="1">
            <a:spLocks noChangeArrowheads="1"/>
          </p:cNvSpPr>
          <p:nvPr/>
        </p:nvSpPr>
        <p:spPr bwMode="auto">
          <a:xfrm>
            <a:off x="1524000" y="188914"/>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CC0000"/>
                </a:solidFill>
              </a:rPr>
              <a:t>The earth  emits radiation called terrestrial or long wave radiation which is less energetic than solar radiation and therefore characterized by longer wavelengths </a:t>
            </a:r>
            <a:r>
              <a:rPr lang="en-US" altLang="en-US" sz="2400" i="1"/>
              <a:t>(similar message as previous slide)</a:t>
            </a:r>
          </a:p>
        </p:txBody>
      </p:sp>
      <p:sp>
        <p:nvSpPr>
          <p:cNvPr id="7782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D9E2BF-77FC-4DFD-846B-BDA394AA0D15}" type="slidenum">
              <a:rPr lang="en-US" altLang="en-US" sz="1400"/>
              <a:pPr>
                <a:spcBef>
                  <a:spcPct val="0"/>
                </a:spcBef>
                <a:buFontTx/>
                <a:buNone/>
              </a:pPr>
              <a:t>45</a:t>
            </a:fld>
            <a:endParaRPr lang="en-US" altLang="en-US" sz="1400"/>
          </a:p>
        </p:txBody>
      </p:sp>
    </p:spTree>
    <p:extLst>
      <p:ext uri="{BB962C8B-B14F-4D97-AF65-F5344CB8AC3E}">
        <p14:creationId xmlns:p14="http://schemas.microsoft.com/office/powerpoint/2010/main" val="2601644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62C005-833C-42B0-8F09-BB5AB93C5EBF}" type="slidenum">
              <a:rPr lang="en-US" altLang="en-US" sz="1400"/>
              <a:pPr>
                <a:spcBef>
                  <a:spcPct val="0"/>
                </a:spcBef>
                <a:buFontTx/>
                <a:buNone/>
              </a:pPr>
              <a:t>46</a:t>
            </a:fld>
            <a:endParaRPr lang="en-US" altLang="en-US" sz="1400"/>
          </a:p>
        </p:txBody>
      </p:sp>
      <p:sp>
        <p:nvSpPr>
          <p:cNvPr id="79875" name="Rectangle 2"/>
          <p:cNvSpPr>
            <a:spLocks noChangeArrowheads="1"/>
          </p:cNvSpPr>
          <p:nvPr/>
        </p:nvSpPr>
        <p:spPr bwMode="auto">
          <a:xfrm>
            <a:off x="146304" y="352424"/>
            <a:ext cx="1175918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dirty="0">
                <a:solidFill>
                  <a:srgbClr val="002060"/>
                </a:solidFill>
              </a:rPr>
              <a:t>The </a:t>
            </a:r>
            <a:r>
              <a:rPr lang="en-US" altLang="en-US" sz="3600" i="1" dirty="0">
                <a:solidFill>
                  <a:srgbClr val="C00000"/>
                </a:solidFill>
              </a:rPr>
              <a:t>Wien Law </a:t>
            </a:r>
            <a:r>
              <a:rPr lang="en-US" altLang="en-US" sz="3600" dirty="0">
                <a:solidFill>
                  <a:srgbClr val="002060"/>
                </a:solidFill>
              </a:rPr>
              <a:t>gives the wavelength of the peak of the radiation distribution, while the</a:t>
            </a:r>
          </a:p>
          <a:p>
            <a:pPr>
              <a:spcBef>
                <a:spcPct val="0"/>
              </a:spcBef>
              <a:buFontTx/>
              <a:buNone/>
            </a:pPr>
            <a:r>
              <a:rPr lang="en-US" altLang="en-US" sz="3600" dirty="0">
                <a:solidFill>
                  <a:srgbClr val="002060"/>
                </a:solidFill>
              </a:rPr>
              <a:t> </a:t>
            </a:r>
            <a:r>
              <a:rPr lang="en-US" altLang="en-US" sz="3600" dirty="0">
                <a:solidFill>
                  <a:srgbClr val="C00000"/>
                </a:solidFill>
              </a:rPr>
              <a:t>Stefan-Boltzmann Law </a:t>
            </a:r>
            <a:r>
              <a:rPr lang="en-US" altLang="en-US" sz="3600" dirty="0">
                <a:solidFill>
                  <a:srgbClr val="002060"/>
                </a:solidFill>
              </a:rPr>
              <a:t>gives the total energy being emitted at all wavelengths by the blackbody (which is the area under the </a:t>
            </a:r>
            <a:r>
              <a:rPr lang="en-US" altLang="en-US" sz="3600" dirty="0">
                <a:solidFill>
                  <a:srgbClr val="C00000"/>
                </a:solidFill>
              </a:rPr>
              <a:t>Planck Law </a:t>
            </a:r>
            <a:r>
              <a:rPr lang="en-US" altLang="en-US" sz="3600" dirty="0">
                <a:solidFill>
                  <a:srgbClr val="002060"/>
                </a:solidFill>
              </a:rPr>
              <a:t>curve). Thus, the Wien Law</a:t>
            </a:r>
          </a:p>
          <a:p>
            <a:pPr>
              <a:spcBef>
                <a:spcPct val="0"/>
              </a:spcBef>
              <a:buFontTx/>
              <a:buNone/>
            </a:pPr>
            <a:r>
              <a:rPr lang="en-US" altLang="en-US" sz="3600" dirty="0">
                <a:solidFill>
                  <a:srgbClr val="002060"/>
                </a:solidFill>
              </a:rPr>
              <a:t> explains </a:t>
            </a:r>
            <a:r>
              <a:rPr lang="en-US" altLang="en-US" sz="3600" dirty="0">
                <a:solidFill>
                  <a:srgbClr val="C00000"/>
                </a:solidFill>
              </a:rPr>
              <a:t>the shift of the peak to shorter wavelengths</a:t>
            </a:r>
            <a:r>
              <a:rPr lang="en-US" altLang="en-US" sz="3600" dirty="0">
                <a:solidFill>
                  <a:srgbClr val="002060"/>
                </a:solidFill>
              </a:rPr>
              <a:t> as the temperature increases, </a:t>
            </a:r>
          </a:p>
          <a:p>
            <a:pPr>
              <a:spcBef>
                <a:spcPct val="0"/>
              </a:spcBef>
              <a:buFontTx/>
              <a:buNone/>
            </a:pPr>
            <a:r>
              <a:rPr lang="en-US" altLang="en-US" sz="3600" dirty="0">
                <a:solidFill>
                  <a:srgbClr val="002060"/>
                </a:solidFill>
              </a:rPr>
              <a:t>while the Stefan-Boltzmann Law explains the </a:t>
            </a:r>
            <a:r>
              <a:rPr lang="en-US" altLang="en-US" sz="3600" dirty="0">
                <a:solidFill>
                  <a:srgbClr val="C00000"/>
                </a:solidFill>
              </a:rPr>
              <a:t>growth in the height </a:t>
            </a:r>
            <a:r>
              <a:rPr lang="en-US" altLang="en-US" sz="3600" dirty="0">
                <a:solidFill>
                  <a:srgbClr val="002060"/>
                </a:solidFill>
              </a:rPr>
              <a:t>of the curve as the</a:t>
            </a:r>
          </a:p>
          <a:p>
            <a:pPr>
              <a:spcBef>
                <a:spcPct val="0"/>
              </a:spcBef>
              <a:buFontTx/>
              <a:buNone/>
            </a:pPr>
            <a:r>
              <a:rPr lang="en-US" altLang="en-US" sz="3600" dirty="0">
                <a:solidFill>
                  <a:srgbClr val="002060"/>
                </a:solidFill>
              </a:rPr>
              <a:t> temperature increases. </a:t>
            </a:r>
          </a:p>
        </p:txBody>
      </p:sp>
    </p:spTree>
    <p:extLst>
      <p:ext uri="{BB962C8B-B14F-4D97-AF65-F5344CB8AC3E}">
        <p14:creationId xmlns:p14="http://schemas.microsoft.com/office/powerpoint/2010/main" val="2762087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74320" y="274638"/>
            <a:ext cx="11558016" cy="1143000"/>
          </a:xfrm>
        </p:spPr>
        <p:txBody>
          <a:bodyPr>
            <a:noAutofit/>
          </a:bodyPr>
          <a:lstStyle/>
          <a:p>
            <a:pPr eaLnBrk="1" hangingPunct="1"/>
            <a:r>
              <a:rPr lang="en-US" altLang="en-US" sz="4000" dirty="0">
                <a:solidFill>
                  <a:srgbClr val="CC0000"/>
                </a:solidFill>
              </a:rPr>
              <a:t>a) The Planck function, or blackbody radiation curve; (b) Wien’s law; (c) the Stefan–Boltzmann law</a:t>
            </a:r>
          </a:p>
        </p:txBody>
      </p:sp>
      <p:pic>
        <p:nvPicPr>
          <p:cNvPr id="80899"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52600" y="1828800"/>
            <a:ext cx="8915400" cy="4800600"/>
          </a:xfrm>
          <a:noFill/>
        </p:spPr>
      </p:pic>
      <p:sp>
        <p:nvSpPr>
          <p:cNvPr id="809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9EBB3D-3296-4A9A-A609-173C67D8841F}" type="slidenum">
              <a:rPr lang="en-US" altLang="en-US" sz="1400"/>
              <a:pPr>
                <a:spcBef>
                  <a:spcPct val="0"/>
                </a:spcBef>
                <a:buFontTx/>
                <a:buNone/>
              </a:pPr>
              <a:t>47</a:t>
            </a:fld>
            <a:endParaRPr lang="en-US" altLang="en-US" sz="1400"/>
          </a:p>
        </p:txBody>
      </p:sp>
    </p:spTree>
    <p:extLst>
      <p:ext uri="{BB962C8B-B14F-4D97-AF65-F5344CB8AC3E}">
        <p14:creationId xmlns:p14="http://schemas.microsoft.com/office/powerpoint/2010/main" val="34718874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9"/>
          <p:cNvSpPr>
            <a:spLocks noGrp="1" noChangeArrowheads="1"/>
          </p:cNvSpPr>
          <p:nvPr>
            <p:ph type="title"/>
          </p:nvPr>
        </p:nvSpPr>
        <p:spPr>
          <a:xfrm>
            <a:off x="1981200" y="228600"/>
            <a:ext cx="8305800" cy="990600"/>
          </a:xfrm>
          <a:noFill/>
        </p:spPr>
        <p:txBody>
          <a:bodyPr>
            <a:normAutofit fontScale="90000"/>
          </a:bodyPr>
          <a:lstStyle/>
          <a:p>
            <a:pPr eaLnBrk="1" hangingPunct="1"/>
            <a:r>
              <a:rPr lang="en-US" altLang="en-US" sz="3600">
                <a:solidFill>
                  <a:srgbClr val="CC0000"/>
                </a:solidFill>
              </a:rPr>
              <a:t>SIMPLE GLOBAL RADIATIVE EQUILIBRIUM MODEL</a:t>
            </a:r>
          </a:p>
        </p:txBody>
      </p:sp>
      <p:sp>
        <p:nvSpPr>
          <p:cNvPr id="44035" name="Rectangle 10"/>
          <p:cNvSpPr>
            <a:spLocks noGrp="1" noChangeArrowheads="1"/>
          </p:cNvSpPr>
          <p:nvPr>
            <p:ph type="body" sz="half" idx="1"/>
          </p:nvPr>
        </p:nvSpPr>
        <p:spPr>
          <a:xfrm>
            <a:off x="6400800" y="1295400"/>
            <a:ext cx="4267200" cy="5791200"/>
          </a:xfrm>
        </p:spPr>
        <p:txBody>
          <a:bodyPr/>
          <a:lstStyle/>
          <a:p>
            <a:pPr marL="0" indent="0">
              <a:buNone/>
              <a:defRPr/>
            </a:pPr>
            <a:r>
              <a:rPr lang="en-US" dirty="0">
                <a:solidFill>
                  <a:srgbClr val="333399"/>
                </a:solidFill>
              </a:rPr>
              <a:t>Can evaluate the global </a:t>
            </a:r>
            <a:r>
              <a:rPr lang="en-US" dirty="0" err="1">
                <a:solidFill>
                  <a:srgbClr val="333399"/>
                </a:solidFill>
              </a:rPr>
              <a:t>radiative</a:t>
            </a:r>
            <a:r>
              <a:rPr lang="en-US" dirty="0">
                <a:solidFill>
                  <a:srgbClr val="333399"/>
                </a:solidFill>
              </a:rPr>
              <a:t> equilibrium temperature from the balance of the incoming solar flux and outgoing thermal infrared flux</a:t>
            </a:r>
            <a:r>
              <a:rPr lang="en-US" sz="2400" dirty="0">
                <a:solidFill>
                  <a:srgbClr val="333399"/>
                </a:solidFill>
              </a:rPr>
              <a:t>:</a:t>
            </a:r>
          </a:p>
          <a:p>
            <a:pPr eaLnBrk="1" hangingPunct="1">
              <a:defRPr/>
            </a:pPr>
            <a:endParaRPr lang="en-US" sz="2400" dirty="0"/>
          </a:p>
          <a:p>
            <a:pPr eaLnBrk="1" hangingPunct="1">
              <a:buFontTx/>
              <a:buNone/>
              <a:defRPr/>
            </a:pPr>
            <a:r>
              <a:rPr lang="en-US" sz="2400" dirty="0"/>
              <a:t>R = Global Albedo  </a:t>
            </a:r>
          </a:p>
          <a:p>
            <a:pPr eaLnBrk="1" hangingPunct="1">
              <a:buFontTx/>
              <a:buNone/>
              <a:defRPr/>
            </a:pPr>
            <a:r>
              <a:rPr lang="en-US" sz="2400" dirty="0"/>
              <a:t>S	=Solar Constant</a:t>
            </a:r>
          </a:p>
          <a:p>
            <a:pPr eaLnBrk="1" hangingPunct="1">
              <a:buFontTx/>
              <a:buNone/>
              <a:defRPr/>
            </a:pPr>
            <a:r>
              <a:rPr lang="en-US" sz="2400" dirty="0"/>
              <a:t>a      =	Radius of the Earth</a:t>
            </a:r>
          </a:p>
          <a:p>
            <a:pPr eaLnBrk="1" hangingPunct="1">
              <a:buFontTx/>
              <a:buNone/>
              <a:defRPr/>
            </a:pPr>
            <a:r>
              <a:rPr lang="en-US" sz="2400" dirty="0"/>
              <a:t>T      =	Temperature</a:t>
            </a:r>
          </a:p>
          <a:p>
            <a:pPr eaLnBrk="1" hangingPunct="1">
              <a:buFontTx/>
              <a:buNone/>
              <a:defRPr/>
            </a:pPr>
            <a:r>
              <a:rPr lang="en-US" sz="2400" dirty="0"/>
              <a:t> </a:t>
            </a:r>
            <a:r>
              <a:rPr lang="el-GR" sz="2400" dirty="0">
                <a:cs typeface="Arial" charset="0"/>
              </a:rPr>
              <a:t>σ</a:t>
            </a:r>
            <a:r>
              <a:rPr lang="en-US" sz="2400" dirty="0"/>
              <a:t>=	Stephan-</a:t>
            </a:r>
            <a:r>
              <a:rPr lang="en-US" sz="2400" dirty="0" err="1"/>
              <a:t>Boltzman</a:t>
            </a:r>
            <a:r>
              <a:rPr lang="en-US" sz="2400" dirty="0"/>
              <a:t> 		Constant</a:t>
            </a:r>
          </a:p>
          <a:p>
            <a:pPr eaLnBrk="1" hangingPunct="1">
              <a:lnSpc>
                <a:spcPct val="80000"/>
              </a:lnSpc>
              <a:buFontTx/>
              <a:buNone/>
              <a:defRPr/>
            </a:pPr>
            <a:endParaRPr lang="en-US" sz="2400" b="1" dirty="0"/>
          </a:p>
        </p:txBody>
      </p:sp>
      <p:sp>
        <p:nvSpPr>
          <p:cNvPr id="87044" name="Rectangle 11"/>
          <p:cNvSpPr>
            <a:spLocks noChangeArrowheads="1"/>
          </p:cNvSpPr>
          <p:nvPr/>
        </p:nvSpPr>
        <p:spPr bwMode="auto">
          <a:xfrm>
            <a:off x="1543050" y="1676400"/>
            <a:ext cx="4171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a:solidFill>
                  <a:srgbClr val="333399"/>
                </a:solidFill>
              </a:rPr>
              <a:t>Over a long period of time  the energy absorbed and emitted  balance each other so that equilibrium temperature is maintained.  </a:t>
            </a:r>
          </a:p>
        </p:txBody>
      </p:sp>
      <p:sp>
        <p:nvSpPr>
          <p:cNvPr id="87045" name="Rectangle 1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704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C4D6E9-9600-4100-BF52-6748A5CA1096}" type="slidenum">
              <a:rPr lang="en-US" altLang="en-US" sz="1400"/>
              <a:pPr>
                <a:spcBef>
                  <a:spcPct val="0"/>
                </a:spcBef>
                <a:buFontTx/>
                <a:buNone/>
              </a:pPr>
              <a:t>48</a:t>
            </a:fld>
            <a:endParaRPr lang="en-US" altLang="en-US" sz="1400"/>
          </a:p>
        </p:txBody>
      </p:sp>
    </p:spTree>
    <p:extLst>
      <p:ext uri="{BB962C8B-B14F-4D97-AF65-F5344CB8AC3E}">
        <p14:creationId xmlns:p14="http://schemas.microsoft.com/office/powerpoint/2010/main" val="2065282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body" idx="1"/>
          </p:nvPr>
        </p:nvSpPr>
        <p:spPr>
          <a:xfrm>
            <a:off x="1524000" y="152401"/>
            <a:ext cx="9144000" cy="5745163"/>
          </a:xfrm>
        </p:spPr>
        <p:txBody>
          <a:bodyPr>
            <a:normAutofit fontScale="92500"/>
          </a:bodyPr>
          <a:lstStyle/>
          <a:p>
            <a:pPr marL="0" indent="0">
              <a:buNone/>
            </a:pPr>
            <a:r>
              <a:rPr lang="en-US" altLang="en-US" sz="4000">
                <a:solidFill>
                  <a:srgbClr val="C00000"/>
                </a:solidFill>
              </a:rPr>
              <a:t>Stefan-Boltzmann Law  </a:t>
            </a:r>
            <a:r>
              <a:rPr lang="en-US" altLang="en-US" sz="4000">
                <a:solidFill>
                  <a:srgbClr val="0000FF"/>
                </a:solidFill>
              </a:rPr>
              <a:t>states that  total energy per square meter per second that is emitted by an object is related to the fourth power of its Kelvin temperature: </a:t>
            </a:r>
            <a:r>
              <a:rPr lang="en-US" altLang="en-US" sz="4000">
                <a:solidFill>
                  <a:srgbClr val="CC0000"/>
                </a:solidFill>
              </a:rPr>
              <a:t>E=</a:t>
            </a:r>
            <a:r>
              <a:rPr lang="el-GR" altLang="en-US" sz="4000">
                <a:solidFill>
                  <a:srgbClr val="CC0000"/>
                </a:solidFill>
              </a:rPr>
              <a:t>σ</a:t>
            </a:r>
            <a:r>
              <a:rPr lang="en-US" altLang="en-US" sz="4000">
                <a:solidFill>
                  <a:srgbClr val="CC0000"/>
                </a:solidFill>
              </a:rPr>
              <a:t>T</a:t>
            </a:r>
            <a:r>
              <a:rPr lang="en-US" altLang="en-US" sz="4000" baseline="30000">
                <a:solidFill>
                  <a:srgbClr val="CC0000"/>
                </a:solidFill>
              </a:rPr>
              <a:t>4</a:t>
            </a:r>
            <a:endParaRPr lang="en-US" altLang="en-US" sz="4000">
              <a:solidFill>
                <a:srgbClr val="CC0000"/>
              </a:solidFill>
            </a:endParaRPr>
          </a:p>
          <a:p>
            <a:pPr marL="0" indent="0">
              <a:buNone/>
            </a:pPr>
            <a:r>
              <a:rPr lang="en-US" altLang="en-US" sz="4000"/>
              <a:t>From earth emitted:</a:t>
            </a:r>
          </a:p>
          <a:p>
            <a:pPr marL="0" indent="0" algn="ctr">
              <a:buNone/>
            </a:pPr>
            <a:r>
              <a:rPr lang="en-US" altLang="en-US" sz="4000"/>
              <a:t> </a:t>
            </a:r>
            <a:r>
              <a:rPr lang="en-US" altLang="en-US" sz="4000">
                <a:solidFill>
                  <a:srgbClr val="CC0000"/>
                </a:solidFill>
              </a:rPr>
              <a:t>E=</a:t>
            </a:r>
            <a:r>
              <a:rPr lang="el-GR" altLang="en-US" sz="4000">
                <a:solidFill>
                  <a:srgbClr val="CC0000"/>
                </a:solidFill>
              </a:rPr>
              <a:t>σ</a:t>
            </a:r>
            <a:r>
              <a:rPr lang="en-US" altLang="en-US" sz="4000">
                <a:solidFill>
                  <a:srgbClr val="CC0000"/>
                </a:solidFill>
              </a:rPr>
              <a:t>T</a:t>
            </a:r>
            <a:r>
              <a:rPr lang="en-US" altLang="en-US" sz="4000" baseline="30000">
                <a:solidFill>
                  <a:srgbClr val="CC0000"/>
                </a:solidFill>
              </a:rPr>
              <a:t>4 </a:t>
            </a:r>
            <a:r>
              <a:rPr lang="en-US" altLang="en-US" sz="4000">
                <a:solidFill>
                  <a:srgbClr val="CC0000"/>
                </a:solidFill>
              </a:rPr>
              <a:t>x </a:t>
            </a:r>
            <a:r>
              <a:rPr lang="en-US" altLang="en-US" sz="4000"/>
              <a:t>area of earth=</a:t>
            </a:r>
            <a:r>
              <a:rPr lang="en-US" altLang="en-US" sz="4000">
                <a:solidFill>
                  <a:srgbClr val="CC0000"/>
                </a:solidFill>
              </a:rPr>
              <a:t> E=</a:t>
            </a:r>
            <a:r>
              <a:rPr lang="el-GR" altLang="en-US" sz="4000">
                <a:solidFill>
                  <a:srgbClr val="CC0000"/>
                </a:solidFill>
              </a:rPr>
              <a:t>σ</a:t>
            </a:r>
            <a:r>
              <a:rPr lang="en-US" altLang="en-US" sz="4000">
                <a:solidFill>
                  <a:srgbClr val="CC0000"/>
                </a:solidFill>
              </a:rPr>
              <a:t>T</a:t>
            </a:r>
            <a:r>
              <a:rPr lang="en-US" altLang="en-US" sz="4000" baseline="30000">
                <a:solidFill>
                  <a:srgbClr val="CC0000"/>
                </a:solidFill>
              </a:rPr>
              <a:t>4 </a:t>
            </a:r>
            <a:r>
              <a:rPr lang="en-US" altLang="en-US" sz="4000">
                <a:solidFill>
                  <a:srgbClr val="CC0000"/>
                </a:solidFill>
              </a:rPr>
              <a:t>x 4</a:t>
            </a:r>
            <a:r>
              <a:rPr lang="el-GR" altLang="en-US" sz="4000">
                <a:solidFill>
                  <a:srgbClr val="CC0000"/>
                </a:solidFill>
              </a:rPr>
              <a:t>π</a:t>
            </a:r>
            <a:r>
              <a:rPr lang="en-US" altLang="en-US" sz="4000">
                <a:solidFill>
                  <a:srgbClr val="CC0000"/>
                </a:solidFill>
              </a:rPr>
              <a:t>r</a:t>
            </a:r>
            <a:r>
              <a:rPr lang="en-US" altLang="en-US" sz="4000" baseline="30000">
                <a:solidFill>
                  <a:srgbClr val="CC0000"/>
                </a:solidFill>
              </a:rPr>
              <a:t>2</a:t>
            </a:r>
            <a:endParaRPr lang="en-US" altLang="en-US" sz="4000" baseline="30000"/>
          </a:p>
          <a:p>
            <a:pPr marL="0" indent="0">
              <a:buNone/>
            </a:pPr>
            <a:r>
              <a:rPr lang="en-US" altLang="en-US" sz="4000"/>
              <a:t>We can derive the equilibrium temperature T</a:t>
            </a:r>
            <a:r>
              <a:rPr lang="en-US" altLang="en-US" sz="4000" baseline="-25000"/>
              <a:t>E</a:t>
            </a:r>
            <a:r>
              <a:rPr lang="en-US" altLang="en-US" sz="4000"/>
              <a:t> of Earth by requiring a balance between incoming solar (SW) and outgoing longwave  (LW) radiation.</a:t>
            </a:r>
          </a:p>
          <a:p>
            <a:pPr marL="0" indent="0">
              <a:buNone/>
            </a:pPr>
            <a:endParaRPr lang="en-US" altLang="en-US" smtClean="0"/>
          </a:p>
        </p:txBody>
      </p:sp>
      <p:sp>
        <p:nvSpPr>
          <p:cNvPr id="8909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65F390-BB5E-417D-8BE0-4EAEFD2FD7C2}" type="slidenum">
              <a:rPr lang="en-US" altLang="en-US" sz="1400"/>
              <a:pPr>
                <a:spcBef>
                  <a:spcPct val="0"/>
                </a:spcBef>
                <a:buFontTx/>
                <a:buNone/>
              </a:pPr>
              <a:t>49</a:t>
            </a:fld>
            <a:endParaRPr lang="en-US" altLang="en-US" sz="1400"/>
          </a:p>
        </p:txBody>
      </p:sp>
    </p:spTree>
    <p:extLst>
      <p:ext uri="{BB962C8B-B14F-4D97-AF65-F5344CB8AC3E}">
        <p14:creationId xmlns:p14="http://schemas.microsoft.com/office/powerpoint/2010/main" val="183804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09" y="0"/>
            <a:ext cx="11173691" cy="997527"/>
          </a:xfrm>
        </p:spPr>
        <p:txBody>
          <a:bodyPr/>
          <a:lstStyle/>
          <a:p>
            <a:r>
              <a:rPr lang="en-US" dirty="0" smtClean="0">
                <a:solidFill>
                  <a:srgbClr val="C00000"/>
                </a:solidFill>
              </a:rPr>
              <a:t>Example:</a:t>
            </a:r>
            <a:endParaRPr lang="en-US" dirty="0">
              <a:solidFill>
                <a:srgbClr val="C00000"/>
              </a:solidFill>
            </a:endParaRPr>
          </a:p>
        </p:txBody>
      </p:sp>
      <p:sp>
        <p:nvSpPr>
          <p:cNvPr id="3" name="Content Placeholder 2"/>
          <p:cNvSpPr>
            <a:spLocks noGrp="1"/>
          </p:cNvSpPr>
          <p:nvPr>
            <p:ph idx="1"/>
          </p:nvPr>
        </p:nvSpPr>
        <p:spPr>
          <a:xfrm>
            <a:off x="180109" y="858982"/>
            <a:ext cx="11173691" cy="6747163"/>
          </a:xfrm>
        </p:spPr>
        <p:txBody>
          <a:bodyPr>
            <a:normAutofit fontScale="25000" lnSpcReduction="20000"/>
          </a:bodyPr>
          <a:lstStyle/>
          <a:p>
            <a:pPr marL="0" indent="0">
              <a:buNone/>
            </a:pPr>
            <a:r>
              <a:rPr lang="en-US" sz="11200" dirty="0" smtClean="0">
                <a:latin typeface="Times New Roman" panose="02020603050405020304" pitchFamily="18" charset="0"/>
                <a:cs typeface="Times New Roman" panose="02020603050405020304" pitchFamily="18" charset="0"/>
              </a:rPr>
              <a:t>Compute length of day for June 21, at </a:t>
            </a:r>
            <a:r>
              <a:rPr lang="en-US" sz="11200" dirty="0" err="1" smtClean="0">
                <a:latin typeface="Times New Roman" panose="02020603050405020304" pitchFamily="18" charset="0"/>
                <a:cs typeface="Times New Roman" panose="02020603050405020304" pitchFamily="18" charset="0"/>
              </a:rPr>
              <a:t>lat</a:t>
            </a:r>
            <a:r>
              <a:rPr lang="en-US" sz="11200" dirty="0" smtClean="0">
                <a:latin typeface="Times New Roman" panose="02020603050405020304" pitchFamily="18" charset="0"/>
                <a:cs typeface="Times New Roman" panose="02020603050405020304" pitchFamily="18" charset="0"/>
              </a:rPr>
              <a:t> of 48</a:t>
            </a:r>
            <a:r>
              <a:rPr lang="en-US" sz="11200" baseline="30000" dirty="0" smtClean="0">
                <a:latin typeface="Times New Roman" panose="02020603050405020304" pitchFamily="18" charset="0"/>
                <a:cs typeface="Times New Roman" panose="02020603050405020304" pitchFamily="18" charset="0"/>
              </a:rPr>
              <a:t>0</a:t>
            </a:r>
          </a:p>
          <a:p>
            <a:pPr marL="0" indent="0">
              <a:buNone/>
            </a:pPr>
            <a:endParaRPr lang="en-US" sz="11200" dirty="0">
              <a:latin typeface="Times New Roman" panose="02020603050405020304" pitchFamily="18" charset="0"/>
              <a:cs typeface="Times New Roman" panose="02020603050405020304" pitchFamily="18" charset="0"/>
            </a:endParaRPr>
          </a:p>
          <a:p>
            <a:pPr marL="0" indent="0">
              <a:buNone/>
            </a:pPr>
            <a:r>
              <a:rPr lang="en-US" sz="11200" dirty="0" smtClean="0">
                <a:latin typeface="Times New Roman" panose="02020603050405020304" pitchFamily="18" charset="0"/>
                <a:cs typeface="Times New Roman" panose="02020603050405020304" pitchFamily="18" charset="0"/>
              </a:rPr>
              <a:t>June </a:t>
            </a:r>
            <a:r>
              <a:rPr lang="en-US" sz="11200" dirty="0">
                <a:latin typeface="Times New Roman" panose="02020603050405020304" pitchFamily="18" charset="0"/>
                <a:cs typeface="Times New Roman" panose="02020603050405020304" pitchFamily="18" charset="0"/>
              </a:rPr>
              <a:t>21, </a:t>
            </a:r>
            <a:r>
              <a:rPr lang="el-GR" sz="11200" dirty="0">
                <a:solidFill>
                  <a:srgbClr val="002060"/>
                </a:solidFill>
                <a:latin typeface="Times New Roman" panose="02020603050405020304" pitchFamily="18" charset="0"/>
                <a:cs typeface="Times New Roman" panose="02020603050405020304" pitchFamily="18" charset="0"/>
              </a:rPr>
              <a:t>δ </a:t>
            </a:r>
            <a:r>
              <a:rPr lang="en-US" sz="11200" dirty="0" smtClean="0">
                <a:latin typeface="Times New Roman" panose="02020603050405020304" pitchFamily="18" charset="0"/>
                <a:cs typeface="Times New Roman" panose="02020603050405020304" pitchFamily="18" charset="0"/>
              </a:rPr>
              <a:t>=</a:t>
            </a:r>
            <a:r>
              <a:rPr lang="en-US" sz="11200" dirty="0">
                <a:latin typeface="Times New Roman" panose="02020603050405020304" pitchFamily="18" charset="0"/>
                <a:cs typeface="Times New Roman" panose="02020603050405020304" pitchFamily="18" charset="0"/>
              </a:rPr>
              <a:t>23.5°, </a:t>
            </a:r>
            <a:r>
              <a:rPr lang="el-GR" sz="11200" dirty="0">
                <a:solidFill>
                  <a:srgbClr val="002060"/>
                </a:solidFill>
                <a:latin typeface="Times New Roman" panose="02020603050405020304" pitchFamily="18" charset="0"/>
                <a:cs typeface="Times New Roman" panose="02020603050405020304" pitchFamily="18" charset="0"/>
              </a:rPr>
              <a:t>φ </a:t>
            </a:r>
            <a:r>
              <a:rPr lang="en-US" sz="11200" dirty="0" smtClean="0">
                <a:latin typeface="Times New Roman" panose="02020603050405020304" pitchFamily="18" charset="0"/>
                <a:cs typeface="Times New Roman" panose="02020603050405020304" pitchFamily="18" charset="0"/>
              </a:rPr>
              <a:t>=</a:t>
            </a:r>
            <a:r>
              <a:rPr lang="en-US" sz="11200" dirty="0">
                <a:latin typeface="Times New Roman" panose="02020603050405020304" pitchFamily="18" charset="0"/>
                <a:cs typeface="Times New Roman" panose="02020603050405020304" pitchFamily="18" charset="0"/>
              </a:rPr>
              <a:t>48° </a:t>
            </a:r>
            <a:r>
              <a:rPr lang="en-US" sz="11200" dirty="0" smtClean="0">
                <a:latin typeface="Times New Roman" panose="02020603050405020304" pitchFamily="18" charset="0"/>
                <a:cs typeface="Times New Roman" panose="02020603050405020304" pitchFamily="18" charset="0"/>
              </a:rPr>
              <a:t> </a:t>
            </a:r>
          </a:p>
          <a:p>
            <a:pPr marL="0" indent="0">
              <a:buNone/>
            </a:pPr>
            <a:endParaRPr lang="en-US" sz="11200" dirty="0" smtClean="0">
              <a:latin typeface="Times New Roman" panose="02020603050405020304" pitchFamily="18" charset="0"/>
              <a:cs typeface="Times New Roman" panose="02020603050405020304" pitchFamily="18" charset="0"/>
            </a:endParaRPr>
          </a:p>
          <a:p>
            <a:pPr marL="0" indent="0">
              <a:buNone/>
            </a:pPr>
            <a:r>
              <a:rPr lang="en-US" sz="11200" dirty="0" smtClean="0">
                <a:latin typeface="Times New Roman" panose="02020603050405020304" pitchFamily="18" charset="0"/>
                <a:cs typeface="Times New Roman" panose="02020603050405020304" pitchFamily="18" charset="0"/>
              </a:rPr>
              <a:t>Substitute in:</a:t>
            </a:r>
          </a:p>
          <a:p>
            <a:pPr marL="0" indent="0">
              <a:buNone/>
            </a:pPr>
            <a:endParaRPr lang="en-US" sz="11200" dirty="0" smtClean="0">
              <a:latin typeface="Times New Roman" panose="02020603050405020304" pitchFamily="18" charset="0"/>
              <a:cs typeface="Times New Roman" panose="02020603050405020304" pitchFamily="18" charset="0"/>
            </a:endParaRPr>
          </a:p>
          <a:p>
            <a:pPr marL="0" indent="0">
              <a:buNone/>
            </a:pPr>
            <a:r>
              <a:rPr lang="en-US" sz="11200" dirty="0">
                <a:solidFill>
                  <a:srgbClr val="002060"/>
                </a:solidFill>
                <a:latin typeface="Times New Roman" panose="02020603050405020304" pitchFamily="18" charset="0"/>
                <a:cs typeface="Times New Roman" panose="02020603050405020304" pitchFamily="18" charset="0"/>
              </a:rPr>
              <a:t>cos</a:t>
            </a:r>
            <a:r>
              <a:rPr lang="el-GR" sz="11200" dirty="0">
                <a:solidFill>
                  <a:srgbClr val="002060"/>
                </a:solidFill>
                <a:latin typeface="Times New Roman" panose="02020603050405020304" pitchFamily="18" charset="0"/>
                <a:cs typeface="Times New Roman" panose="02020603050405020304" pitchFamily="18" charset="0"/>
              </a:rPr>
              <a:t>θ</a:t>
            </a:r>
            <a:r>
              <a:rPr lang="en-US" sz="11200" baseline="-25000" dirty="0">
                <a:solidFill>
                  <a:srgbClr val="002060"/>
                </a:solidFill>
                <a:latin typeface="Times New Roman" panose="02020603050405020304" pitchFamily="18" charset="0"/>
                <a:cs typeface="Times New Roman" panose="02020603050405020304" pitchFamily="18" charset="0"/>
              </a:rPr>
              <a:t>z</a:t>
            </a:r>
            <a:r>
              <a:rPr lang="en-US" sz="11200" dirty="0">
                <a:solidFill>
                  <a:srgbClr val="002060"/>
                </a:solidFill>
                <a:latin typeface="Times New Roman" panose="02020603050405020304" pitchFamily="18" charset="0"/>
                <a:cs typeface="Times New Roman" panose="02020603050405020304" pitchFamily="18" charset="0"/>
              </a:rPr>
              <a:t> = sin(</a:t>
            </a:r>
            <a:r>
              <a:rPr lang="el-GR" sz="11200" dirty="0">
                <a:solidFill>
                  <a:srgbClr val="002060"/>
                </a:solidFill>
                <a:latin typeface="Times New Roman" panose="02020603050405020304" pitchFamily="18" charset="0"/>
                <a:cs typeface="Times New Roman" panose="02020603050405020304" pitchFamily="18" charset="0"/>
              </a:rPr>
              <a:t>δ</a:t>
            </a:r>
            <a:r>
              <a:rPr lang="en-US" sz="11200" dirty="0">
                <a:solidFill>
                  <a:srgbClr val="002060"/>
                </a:solidFill>
                <a:latin typeface="Times New Roman" panose="02020603050405020304" pitchFamily="18" charset="0"/>
                <a:cs typeface="Times New Roman" panose="02020603050405020304" pitchFamily="18" charset="0"/>
              </a:rPr>
              <a:t>)sin(</a:t>
            </a:r>
            <a:r>
              <a:rPr lang="el-GR" sz="11200" dirty="0">
                <a:solidFill>
                  <a:srgbClr val="002060"/>
                </a:solidFill>
                <a:latin typeface="Times New Roman" panose="02020603050405020304" pitchFamily="18" charset="0"/>
                <a:cs typeface="Times New Roman" panose="02020603050405020304" pitchFamily="18" charset="0"/>
              </a:rPr>
              <a:t>φ</a:t>
            </a:r>
            <a:r>
              <a:rPr lang="en-US" sz="11200" dirty="0">
                <a:solidFill>
                  <a:srgbClr val="002060"/>
                </a:solidFill>
                <a:latin typeface="Times New Roman" panose="02020603050405020304" pitchFamily="18" charset="0"/>
                <a:cs typeface="Times New Roman" panose="02020603050405020304" pitchFamily="18" charset="0"/>
              </a:rPr>
              <a:t>)+ cos(</a:t>
            </a:r>
            <a:r>
              <a:rPr lang="el-GR" sz="11200" dirty="0">
                <a:solidFill>
                  <a:srgbClr val="002060"/>
                </a:solidFill>
                <a:latin typeface="Times New Roman" panose="02020603050405020304" pitchFamily="18" charset="0"/>
                <a:cs typeface="Times New Roman" panose="02020603050405020304" pitchFamily="18" charset="0"/>
              </a:rPr>
              <a:t>δ</a:t>
            </a:r>
            <a:r>
              <a:rPr lang="en-US" sz="11200" dirty="0">
                <a:solidFill>
                  <a:srgbClr val="002060"/>
                </a:solidFill>
                <a:latin typeface="Times New Roman" panose="02020603050405020304" pitchFamily="18" charset="0"/>
                <a:cs typeface="Times New Roman" panose="02020603050405020304" pitchFamily="18" charset="0"/>
              </a:rPr>
              <a:t>)cos(</a:t>
            </a:r>
            <a:r>
              <a:rPr lang="el-GR" sz="11200" dirty="0">
                <a:solidFill>
                  <a:srgbClr val="002060"/>
                </a:solidFill>
                <a:latin typeface="Times New Roman" panose="02020603050405020304" pitchFamily="18" charset="0"/>
                <a:cs typeface="Times New Roman" panose="02020603050405020304" pitchFamily="18" charset="0"/>
              </a:rPr>
              <a:t>φ</a:t>
            </a:r>
            <a:r>
              <a:rPr lang="en-US" sz="11200" dirty="0">
                <a:solidFill>
                  <a:srgbClr val="002060"/>
                </a:solidFill>
                <a:latin typeface="Times New Roman" panose="02020603050405020304" pitchFamily="18" charset="0"/>
                <a:cs typeface="Times New Roman" panose="02020603050405020304" pitchFamily="18" charset="0"/>
              </a:rPr>
              <a:t>) cos(</a:t>
            </a:r>
            <a:r>
              <a:rPr lang="el-GR" sz="11200" dirty="0">
                <a:solidFill>
                  <a:srgbClr val="002060"/>
                </a:solidFill>
                <a:latin typeface="Times New Roman" panose="02020603050405020304" pitchFamily="18" charset="0"/>
                <a:cs typeface="Times New Roman" panose="02020603050405020304" pitchFamily="18" charset="0"/>
              </a:rPr>
              <a:t>ω</a:t>
            </a:r>
            <a:r>
              <a:rPr lang="en-US" sz="11200" dirty="0">
                <a:solidFill>
                  <a:srgbClr val="002060"/>
                </a:solidFill>
                <a:latin typeface="Times New Roman" panose="02020603050405020304" pitchFamily="18" charset="0"/>
                <a:cs typeface="Times New Roman" panose="02020603050405020304" pitchFamily="18" charset="0"/>
              </a:rPr>
              <a:t>)</a:t>
            </a:r>
          </a:p>
          <a:p>
            <a:pPr marL="0" indent="0">
              <a:buNone/>
            </a:pPr>
            <a:endParaRPr lang="en-US" sz="11200" dirty="0">
              <a:latin typeface="Times New Roman" panose="02020603050405020304" pitchFamily="18" charset="0"/>
              <a:cs typeface="Times New Roman" panose="02020603050405020304" pitchFamily="18" charset="0"/>
            </a:endParaRPr>
          </a:p>
          <a:p>
            <a:pPr marL="0" indent="0">
              <a:buNone/>
            </a:pPr>
            <a:r>
              <a:rPr lang="en-US" sz="11200" dirty="0" smtClean="0">
                <a:latin typeface="Times New Roman" panose="02020603050405020304" pitchFamily="18" charset="0"/>
                <a:cs typeface="Times New Roman" panose="02020603050405020304" pitchFamily="18" charset="0"/>
              </a:rPr>
              <a:t>we </a:t>
            </a:r>
            <a:r>
              <a:rPr lang="en-US" sz="11200" dirty="0">
                <a:latin typeface="Times New Roman" panose="02020603050405020304" pitchFamily="18" charset="0"/>
                <a:cs typeface="Times New Roman" panose="02020603050405020304" pitchFamily="18" charset="0"/>
              </a:rPr>
              <a:t>get </a:t>
            </a:r>
            <a:r>
              <a:rPr lang="el-GR" sz="11200" dirty="0">
                <a:solidFill>
                  <a:srgbClr val="002060"/>
                </a:solidFill>
                <a:latin typeface="Times New Roman" panose="02020603050405020304" pitchFamily="18" charset="0"/>
                <a:cs typeface="Times New Roman" panose="02020603050405020304" pitchFamily="18" charset="0"/>
              </a:rPr>
              <a:t>ω</a:t>
            </a:r>
            <a:r>
              <a:rPr lang="en-US" sz="11200" dirty="0" smtClean="0">
                <a:latin typeface="Times New Roman" panose="02020603050405020304" pitchFamily="18" charset="0"/>
                <a:cs typeface="Times New Roman" panose="02020603050405020304" pitchFamily="18" charset="0"/>
              </a:rPr>
              <a:t> </a:t>
            </a:r>
            <a:r>
              <a:rPr lang="en-US" sz="11200" dirty="0">
                <a:latin typeface="Times New Roman" panose="02020603050405020304" pitchFamily="18" charset="0"/>
                <a:cs typeface="Times New Roman" panose="02020603050405020304" pitchFamily="18" charset="0"/>
              </a:rPr>
              <a:t>= 118.9°</a:t>
            </a:r>
            <a:br>
              <a:rPr lang="en-US" sz="11200" dirty="0">
                <a:latin typeface="Times New Roman" panose="02020603050405020304" pitchFamily="18" charset="0"/>
                <a:cs typeface="Times New Roman" panose="02020603050405020304" pitchFamily="18" charset="0"/>
              </a:rPr>
            </a:br>
            <a:r>
              <a:rPr lang="en-US" sz="11200" dirty="0">
                <a:latin typeface="Times New Roman" panose="02020603050405020304" pitchFamily="18" charset="0"/>
                <a:cs typeface="Times New Roman" panose="02020603050405020304" pitchFamily="18" charset="0"/>
              </a:rPr>
              <a:t>corresponding to 7.93 hours (since </a:t>
            </a:r>
            <a:r>
              <a:rPr lang="el-GR" sz="11200" dirty="0">
                <a:solidFill>
                  <a:srgbClr val="002060"/>
                </a:solidFill>
                <a:latin typeface="Times New Roman" panose="02020603050405020304" pitchFamily="18" charset="0"/>
                <a:cs typeface="Times New Roman" panose="02020603050405020304" pitchFamily="18" charset="0"/>
              </a:rPr>
              <a:t>ω </a:t>
            </a:r>
            <a:r>
              <a:rPr lang="en-US" sz="11200" dirty="0" smtClean="0">
                <a:latin typeface="Times New Roman" panose="02020603050405020304" pitchFamily="18" charset="0"/>
                <a:cs typeface="Times New Roman" panose="02020603050405020304" pitchFamily="18" charset="0"/>
              </a:rPr>
              <a:t>=</a:t>
            </a:r>
            <a:r>
              <a:rPr lang="en-US" sz="11200" dirty="0">
                <a:latin typeface="Times New Roman" panose="02020603050405020304" pitchFamily="18" charset="0"/>
                <a:cs typeface="Times New Roman" panose="02020603050405020304" pitchFamily="18" charset="0"/>
              </a:rPr>
              <a:t>360° corresponds to 24 hours)</a:t>
            </a:r>
            <a:br>
              <a:rPr lang="en-US" sz="11200" dirty="0">
                <a:latin typeface="Times New Roman" panose="02020603050405020304" pitchFamily="18" charset="0"/>
                <a:cs typeface="Times New Roman" panose="02020603050405020304" pitchFamily="18" charset="0"/>
              </a:rPr>
            </a:br>
            <a:endParaRPr lang="en-US" sz="11200" dirty="0" smtClean="0">
              <a:latin typeface="Times New Roman" panose="02020603050405020304" pitchFamily="18" charset="0"/>
              <a:cs typeface="Times New Roman" panose="02020603050405020304" pitchFamily="18" charset="0"/>
            </a:endParaRPr>
          </a:p>
          <a:p>
            <a:pPr marL="0" indent="0">
              <a:buNone/>
            </a:pPr>
            <a:r>
              <a:rPr lang="en-US" sz="11200" dirty="0" smtClean="0">
                <a:latin typeface="Times New Roman" panose="02020603050405020304" pitchFamily="18" charset="0"/>
                <a:cs typeface="Times New Roman" panose="02020603050405020304" pitchFamily="18" charset="0"/>
              </a:rPr>
              <a:t>The </a:t>
            </a:r>
            <a:r>
              <a:rPr lang="en-US" sz="11200" dirty="0">
                <a:latin typeface="Times New Roman" panose="02020603050405020304" pitchFamily="18" charset="0"/>
                <a:cs typeface="Times New Roman" panose="02020603050405020304" pitchFamily="18" charset="0"/>
              </a:rPr>
              <a:t>Sun rises 7.93 hours before </a:t>
            </a:r>
            <a:r>
              <a:rPr lang="en-US" sz="11200" dirty="0" smtClean="0">
                <a:latin typeface="Times New Roman" panose="02020603050405020304" pitchFamily="18" charset="0"/>
                <a:cs typeface="Times New Roman" panose="02020603050405020304" pitchFamily="18" charset="0"/>
              </a:rPr>
              <a:t>solar noon  and </a:t>
            </a:r>
            <a:r>
              <a:rPr lang="en-US" sz="11200" dirty="0">
                <a:latin typeface="Times New Roman" panose="02020603050405020304" pitchFamily="18" charset="0"/>
                <a:cs typeface="Times New Roman" panose="02020603050405020304" pitchFamily="18" charset="0"/>
              </a:rPr>
              <a:t>sets 7.93 hours </a:t>
            </a:r>
            <a:r>
              <a:rPr lang="en-US" sz="11200" dirty="0" smtClean="0">
                <a:latin typeface="Times New Roman" panose="02020603050405020304" pitchFamily="18" charset="0"/>
                <a:cs typeface="Times New Roman" panose="02020603050405020304" pitchFamily="18" charset="0"/>
              </a:rPr>
              <a:t>after, length </a:t>
            </a:r>
            <a:r>
              <a:rPr lang="en-US" sz="11200" dirty="0">
                <a:latin typeface="Times New Roman" panose="02020603050405020304" pitchFamily="18" charset="0"/>
                <a:cs typeface="Times New Roman" panose="02020603050405020304" pitchFamily="18" charset="0"/>
              </a:rPr>
              <a:t>of solar day is </a:t>
            </a:r>
            <a:r>
              <a:rPr lang="en-US" sz="11200" dirty="0" smtClean="0">
                <a:latin typeface="Times New Roman" panose="02020603050405020304" pitchFamily="18" charset="0"/>
                <a:cs typeface="Times New Roman" panose="02020603050405020304" pitchFamily="18" charset="0"/>
              </a:rPr>
              <a:t>about 15.85 hours.</a:t>
            </a:r>
            <a:r>
              <a:rPr lang="en-US" sz="11200" dirty="0">
                <a:latin typeface="Times New Roman" panose="02020603050405020304" pitchFamily="18" charset="0"/>
                <a:cs typeface="Times New Roman" panose="02020603050405020304" pitchFamily="18" charset="0"/>
              </a:rPr>
              <a:t/>
            </a:r>
            <a:br>
              <a:rPr lang="en-US" sz="11200" dirty="0">
                <a:latin typeface="Times New Roman" panose="02020603050405020304" pitchFamily="18" charset="0"/>
                <a:cs typeface="Times New Roman" panose="02020603050405020304" pitchFamily="18" charset="0"/>
              </a:rPr>
            </a:br>
            <a:r>
              <a:rPr lang="en-US" sz="11200" dirty="0" smtClean="0">
                <a:latin typeface="Times New Roman" panose="02020603050405020304" pitchFamily="18" charset="0"/>
                <a:cs typeface="Times New Roman" panose="02020603050405020304" pitchFamily="18" charset="0"/>
              </a:rPr>
              <a:t> </a:t>
            </a:r>
            <a:endParaRPr lang="en-US" sz="11200" dirty="0">
              <a:latin typeface="Times New Roman" panose="02020603050405020304" pitchFamily="18" charset="0"/>
              <a:cs typeface="Times New Roman" panose="02020603050405020304" pitchFamily="18" charset="0"/>
            </a:endParaRPr>
          </a:p>
          <a:p>
            <a:r>
              <a:rPr lang="en-US" altLang="en-US" sz="800" dirty="0" smtClean="0"/>
              <a:t> </a:t>
            </a:r>
            <a:r>
              <a:rPr lang="en-US" altLang="en-US" sz="100" dirty="0">
                <a:hlinkClick r:id="rId2"/>
              </a:rPr>
              <a:t>http://www.srrb.noaa.gov/highlights/sunrise/sunrise.html</a:t>
            </a:r>
            <a:endParaRPr lang="en-US" altLang="en-US" sz="100" dirty="0"/>
          </a:p>
          <a:p>
            <a:endParaRPr lang="en-US" altLang="en-US" sz="800" dirty="0"/>
          </a:p>
          <a:p>
            <a:endParaRPr lang="en-US" sz="112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51169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303E0C-96DE-41E9-B013-794C34959F57}" type="slidenum">
              <a:rPr lang="en-US" altLang="en-US" sz="1400"/>
              <a:pPr>
                <a:spcBef>
                  <a:spcPct val="0"/>
                </a:spcBef>
                <a:buFontTx/>
                <a:buNone/>
              </a:pPr>
              <a:t>50</a:t>
            </a:fld>
            <a:endParaRPr lang="en-US" altLang="en-US" sz="1400"/>
          </a:p>
        </p:txBody>
      </p:sp>
      <p:pic>
        <p:nvPicPr>
          <p:cNvPr id="91139" name="Picture 5"/>
          <p:cNvPicPr>
            <a:picLocks noChangeAspect="1" noChangeArrowheads="1"/>
          </p:cNvPicPr>
          <p:nvPr/>
        </p:nvPicPr>
        <p:blipFill>
          <a:blip r:embed="rId2">
            <a:extLst>
              <a:ext uri="{28A0092B-C50C-407E-A947-70E740481C1C}">
                <a14:useLocalDpi xmlns:a14="http://schemas.microsoft.com/office/drawing/2010/main" val="0"/>
              </a:ext>
            </a:extLst>
          </a:blip>
          <a:srcRect l="17754" t="33270" r="62032" b="41252"/>
          <a:stretch>
            <a:fillRect/>
          </a:stretch>
        </p:blipFill>
        <p:spPr bwMode="auto">
          <a:xfrm>
            <a:off x="1752600" y="122238"/>
            <a:ext cx="8763000"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6"/>
          <p:cNvSpPr>
            <a:spLocks noChangeArrowheads="1"/>
          </p:cNvSpPr>
          <p:nvPr/>
        </p:nvSpPr>
        <p:spPr bwMode="auto">
          <a:xfrm>
            <a:off x="1752600" y="4724400"/>
            <a:ext cx="8763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C00000"/>
                </a:solidFill>
              </a:rPr>
              <a:t>Relationship between incoming solar radiation and outgoing thermal infrared radiation for a spherical object.</a:t>
            </a:r>
          </a:p>
        </p:txBody>
      </p:sp>
    </p:spTree>
    <p:extLst>
      <p:ext uri="{BB962C8B-B14F-4D97-AF65-F5344CB8AC3E}">
        <p14:creationId xmlns:p14="http://schemas.microsoft.com/office/powerpoint/2010/main" val="1923308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7"/>
          <p:cNvSpPr>
            <a:spLocks noGrp="1"/>
          </p:cNvSpPr>
          <p:nvPr>
            <p:ph idx="1"/>
          </p:nvPr>
        </p:nvSpPr>
        <p:spPr>
          <a:xfrm>
            <a:off x="1752600" y="304800"/>
            <a:ext cx="8915400" cy="6553200"/>
          </a:xfrm>
        </p:spPr>
        <p:txBody>
          <a:bodyPr/>
          <a:lstStyle/>
          <a:p>
            <a:pPr marL="0" indent="0">
              <a:buNone/>
            </a:pPr>
            <a:r>
              <a:rPr lang="en-US" altLang="en-US" sz="3600">
                <a:solidFill>
                  <a:srgbClr val="000066"/>
                </a:solidFill>
              </a:rPr>
              <a:t>The SW is given by the area of the shadow of the object (i.e., its </a:t>
            </a:r>
            <a:r>
              <a:rPr lang="en-US" altLang="en-US" sz="3600">
                <a:solidFill>
                  <a:srgbClr val="C00000"/>
                </a:solidFill>
              </a:rPr>
              <a:t>cross-sectional area</a:t>
            </a:r>
            <a:r>
              <a:rPr lang="en-US" altLang="en-US" sz="3600">
                <a:solidFill>
                  <a:srgbClr val="000066"/>
                </a:solidFill>
              </a:rPr>
              <a:t>) times the solar flux: </a:t>
            </a:r>
          </a:p>
          <a:p>
            <a:pPr marL="0" indent="0">
              <a:buNone/>
            </a:pPr>
            <a:r>
              <a:rPr lang="en-US" altLang="en-US" sz="3600">
                <a:solidFill>
                  <a:srgbClr val="000066"/>
                </a:solidFill>
                <a:cs typeface="Arial" panose="020B0604020202020204" pitchFamily="34" charset="0"/>
              </a:rPr>
              <a:t>			</a:t>
            </a:r>
            <a:r>
              <a:rPr lang="el-GR" altLang="en-US" sz="3600">
                <a:solidFill>
                  <a:srgbClr val="C00000"/>
                </a:solidFill>
                <a:cs typeface="Arial" panose="020B0604020202020204" pitchFamily="34" charset="0"/>
              </a:rPr>
              <a:t>π</a:t>
            </a:r>
            <a:r>
              <a:rPr lang="en-US" altLang="en-US" sz="3600">
                <a:solidFill>
                  <a:srgbClr val="C00000"/>
                </a:solidFill>
              </a:rPr>
              <a:t>R</a:t>
            </a:r>
            <a:r>
              <a:rPr lang="en-US" altLang="en-US" sz="3600" baseline="30000">
                <a:solidFill>
                  <a:srgbClr val="C00000"/>
                </a:solidFill>
              </a:rPr>
              <a:t>2 </a:t>
            </a:r>
            <a:r>
              <a:rPr lang="en-US" altLang="en-US" sz="3600">
                <a:solidFill>
                  <a:srgbClr val="000066"/>
                </a:solidFill>
              </a:rPr>
              <a:t>S</a:t>
            </a:r>
            <a:r>
              <a:rPr lang="en-US" altLang="en-US" sz="3600" baseline="-25000">
                <a:solidFill>
                  <a:srgbClr val="000066"/>
                </a:solidFill>
              </a:rPr>
              <a:t>0</a:t>
            </a:r>
            <a:endParaRPr lang="en-US" altLang="en-US" sz="3600">
              <a:solidFill>
                <a:srgbClr val="000066"/>
              </a:solidFill>
            </a:endParaRPr>
          </a:p>
          <a:p>
            <a:pPr marL="0" indent="0">
              <a:buNone/>
            </a:pPr>
            <a:r>
              <a:rPr lang="en-US" altLang="en-US" sz="3600">
                <a:solidFill>
                  <a:srgbClr val="000066"/>
                </a:solidFill>
              </a:rPr>
              <a:t>Part of the incoming SW is reflected back. If the albedo (capacity to reflect) is A:</a:t>
            </a:r>
          </a:p>
          <a:p>
            <a:pPr marL="0" indent="0">
              <a:buNone/>
            </a:pPr>
            <a:r>
              <a:rPr lang="en-US" altLang="en-US" sz="3600">
                <a:solidFill>
                  <a:srgbClr val="000066"/>
                </a:solidFill>
              </a:rPr>
              <a:t>Reflected part is: </a:t>
            </a:r>
            <a:r>
              <a:rPr lang="el-GR" altLang="en-US" sz="3600">
                <a:solidFill>
                  <a:srgbClr val="000066"/>
                </a:solidFill>
                <a:cs typeface="Arial" panose="020B0604020202020204" pitchFamily="34" charset="0"/>
              </a:rPr>
              <a:t>π</a:t>
            </a:r>
            <a:r>
              <a:rPr lang="en-US" altLang="en-US" sz="3600">
                <a:solidFill>
                  <a:srgbClr val="000066"/>
                </a:solidFill>
              </a:rPr>
              <a:t>R</a:t>
            </a:r>
            <a:r>
              <a:rPr lang="en-US" altLang="en-US" sz="3600" baseline="30000">
                <a:solidFill>
                  <a:srgbClr val="000066"/>
                </a:solidFill>
              </a:rPr>
              <a:t>2 </a:t>
            </a:r>
            <a:r>
              <a:rPr lang="en-US" altLang="en-US" sz="3600">
                <a:solidFill>
                  <a:srgbClr val="000066"/>
                </a:solidFill>
              </a:rPr>
              <a:t>S</a:t>
            </a:r>
            <a:r>
              <a:rPr lang="en-US" altLang="en-US" sz="3600" baseline="-25000">
                <a:solidFill>
                  <a:srgbClr val="000066"/>
                </a:solidFill>
              </a:rPr>
              <a:t>0</a:t>
            </a:r>
            <a:r>
              <a:rPr lang="en-US" altLang="en-US" sz="3600">
                <a:solidFill>
                  <a:srgbClr val="000066"/>
                </a:solidFill>
              </a:rPr>
              <a:t> xA</a:t>
            </a:r>
          </a:p>
          <a:p>
            <a:pPr marL="0" indent="0">
              <a:buNone/>
            </a:pPr>
            <a:r>
              <a:rPr lang="en-US" altLang="en-US" sz="3600">
                <a:solidFill>
                  <a:srgbClr val="000066"/>
                </a:solidFill>
              </a:rPr>
              <a:t>We subtract what comes down and what goes back:</a:t>
            </a:r>
          </a:p>
          <a:p>
            <a:pPr marL="0" indent="0">
              <a:buNone/>
            </a:pPr>
            <a:r>
              <a:rPr lang="en-US" altLang="en-US" sz="3600">
                <a:solidFill>
                  <a:srgbClr val="333399"/>
                </a:solidFill>
                <a:cs typeface="Arial" panose="020B0604020202020204" pitchFamily="34" charset="0"/>
              </a:rPr>
              <a:t>		</a:t>
            </a:r>
            <a:r>
              <a:rPr lang="el-GR" altLang="en-US" sz="3600">
                <a:solidFill>
                  <a:srgbClr val="333399"/>
                </a:solidFill>
                <a:cs typeface="Arial" panose="020B0604020202020204" pitchFamily="34" charset="0"/>
              </a:rPr>
              <a:t>π</a:t>
            </a:r>
            <a:r>
              <a:rPr lang="en-US" altLang="en-US" sz="3600">
                <a:solidFill>
                  <a:srgbClr val="333399"/>
                </a:solidFill>
              </a:rPr>
              <a:t>R</a:t>
            </a:r>
            <a:r>
              <a:rPr lang="en-US" altLang="en-US" sz="3600" baseline="30000">
                <a:solidFill>
                  <a:srgbClr val="333399"/>
                </a:solidFill>
              </a:rPr>
              <a:t>2 </a:t>
            </a:r>
            <a:r>
              <a:rPr lang="en-US" altLang="en-US" sz="3600">
                <a:solidFill>
                  <a:srgbClr val="333399"/>
                </a:solidFill>
              </a:rPr>
              <a:t>S</a:t>
            </a:r>
            <a:r>
              <a:rPr lang="en-US" altLang="en-US" sz="3600" baseline="-25000">
                <a:solidFill>
                  <a:srgbClr val="333399"/>
                </a:solidFill>
              </a:rPr>
              <a:t>0</a:t>
            </a:r>
            <a:r>
              <a:rPr lang="en-US" altLang="en-US" sz="3600">
                <a:solidFill>
                  <a:srgbClr val="333399"/>
                </a:solidFill>
              </a:rPr>
              <a:t>-</a:t>
            </a:r>
            <a:r>
              <a:rPr lang="el-GR" altLang="en-US" sz="3600">
                <a:solidFill>
                  <a:srgbClr val="333399"/>
                </a:solidFill>
                <a:cs typeface="Arial" panose="020B0604020202020204" pitchFamily="34" charset="0"/>
              </a:rPr>
              <a:t>π</a:t>
            </a:r>
            <a:r>
              <a:rPr lang="en-US" altLang="en-US" sz="3600">
                <a:solidFill>
                  <a:srgbClr val="333399"/>
                </a:solidFill>
              </a:rPr>
              <a:t>R</a:t>
            </a:r>
            <a:r>
              <a:rPr lang="en-US" altLang="en-US" sz="3600" baseline="30000">
                <a:solidFill>
                  <a:srgbClr val="333399"/>
                </a:solidFill>
              </a:rPr>
              <a:t>2 </a:t>
            </a:r>
            <a:r>
              <a:rPr lang="en-US" altLang="en-US" sz="3600">
                <a:solidFill>
                  <a:srgbClr val="333399"/>
                </a:solidFill>
              </a:rPr>
              <a:t>S</a:t>
            </a:r>
            <a:r>
              <a:rPr lang="en-US" altLang="en-US" sz="3600" baseline="-25000">
                <a:solidFill>
                  <a:srgbClr val="333399"/>
                </a:solidFill>
              </a:rPr>
              <a:t>0</a:t>
            </a:r>
            <a:r>
              <a:rPr lang="en-US" altLang="en-US" sz="3600">
                <a:solidFill>
                  <a:srgbClr val="333399"/>
                </a:solidFill>
              </a:rPr>
              <a:t>xA=</a:t>
            </a:r>
            <a:r>
              <a:rPr lang="el-GR" altLang="en-US" sz="3600">
                <a:solidFill>
                  <a:srgbClr val="333399"/>
                </a:solidFill>
                <a:cs typeface="Arial" panose="020B0604020202020204" pitchFamily="34" charset="0"/>
              </a:rPr>
              <a:t>π</a:t>
            </a:r>
            <a:r>
              <a:rPr lang="en-US" altLang="en-US" sz="3600">
                <a:solidFill>
                  <a:srgbClr val="333399"/>
                </a:solidFill>
              </a:rPr>
              <a:t>R</a:t>
            </a:r>
            <a:r>
              <a:rPr lang="en-US" altLang="en-US" sz="3600" baseline="30000">
                <a:solidFill>
                  <a:srgbClr val="333399"/>
                </a:solidFill>
              </a:rPr>
              <a:t>2 </a:t>
            </a:r>
            <a:r>
              <a:rPr lang="en-US" altLang="en-US" sz="3600">
                <a:solidFill>
                  <a:srgbClr val="333399"/>
                </a:solidFill>
              </a:rPr>
              <a:t>S</a:t>
            </a:r>
            <a:r>
              <a:rPr lang="en-US" altLang="en-US" sz="3600" baseline="-25000">
                <a:solidFill>
                  <a:srgbClr val="333399"/>
                </a:solidFill>
              </a:rPr>
              <a:t>0</a:t>
            </a:r>
            <a:r>
              <a:rPr lang="en-US" altLang="en-US" sz="3600">
                <a:solidFill>
                  <a:srgbClr val="333399"/>
                </a:solidFill>
              </a:rPr>
              <a:t>(1-A)</a:t>
            </a:r>
          </a:p>
          <a:p>
            <a:pPr marL="0" indent="0">
              <a:buNone/>
            </a:pPr>
            <a:endParaRPr lang="en-US" altLang="en-US" smtClean="0">
              <a:solidFill>
                <a:srgbClr val="333399"/>
              </a:solidFill>
            </a:endParaRPr>
          </a:p>
          <a:p>
            <a:pPr marL="0" indent="0">
              <a:buNone/>
            </a:pPr>
            <a:endParaRPr lang="en-US" altLang="en-US" smtClean="0">
              <a:solidFill>
                <a:srgbClr val="333399"/>
              </a:solidFill>
            </a:endParaRPr>
          </a:p>
          <a:p>
            <a:pPr marL="0" indent="0">
              <a:buNone/>
            </a:pPr>
            <a:endParaRPr lang="en-US" altLang="en-US" smtClean="0">
              <a:solidFill>
                <a:srgbClr val="000066"/>
              </a:solidFill>
            </a:endParaRPr>
          </a:p>
          <a:p>
            <a:pPr marL="0" indent="0">
              <a:buNone/>
            </a:pPr>
            <a:endParaRPr lang="en-US" altLang="en-US" smtClean="0">
              <a:solidFill>
                <a:srgbClr val="000066"/>
              </a:solidFill>
            </a:endParaRPr>
          </a:p>
        </p:txBody>
      </p:sp>
      <p:sp>
        <p:nvSpPr>
          <p:cNvPr id="921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1C0873-3ECD-4654-BE18-167B4E4E4C73}" type="slidenum">
              <a:rPr lang="en-US" altLang="en-US" sz="1400"/>
              <a:pPr>
                <a:spcBef>
                  <a:spcPct val="0"/>
                </a:spcBef>
                <a:buFontTx/>
                <a:buNone/>
              </a:pPr>
              <a:t>51</a:t>
            </a:fld>
            <a:endParaRPr lang="en-US" altLang="en-US" sz="1400"/>
          </a:p>
        </p:txBody>
      </p:sp>
    </p:spTree>
    <p:extLst>
      <p:ext uri="{BB962C8B-B14F-4D97-AF65-F5344CB8AC3E}">
        <p14:creationId xmlns:p14="http://schemas.microsoft.com/office/powerpoint/2010/main" val="2068569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9BACAC-3072-42EC-9B28-F6FD14309997}" type="slidenum">
              <a:rPr lang="en-US" altLang="en-US" sz="1400"/>
              <a:pPr>
                <a:spcBef>
                  <a:spcPct val="0"/>
                </a:spcBef>
                <a:buFontTx/>
                <a:buNone/>
              </a:pPr>
              <a:t>52</a:t>
            </a:fld>
            <a:endParaRPr lang="en-US" altLang="en-US" sz="1400"/>
          </a:p>
        </p:txBody>
      </p:sp>
      <p:sp>
        <p:nvSpPr>
          <p:cNvPr id="93187" name="Rectangle 4"/>
          <p:cNvSpPr>
            <a:spLocks noChangeArrowheads="1"/>
          </p:cNvSpPr>
          <p:nvPr/>
        </p:nvSpPr>
        <p:spPr bwMode="auto">
          <a:xfrm>
            <a:off x="1504950" y="228600"/>
            <a:ext cx="8839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000066"/>
                </a:solidFill>
              </a:rPr>
              <a:t>The second is given by the Stefan-Boltzmann relationship times the surface area: </a:t>
            </a:r>
          </a:p>
          <a:p>
            <a:pPr eaLnBrk="1" hangingPunct="1">
              <a:spcBef>
                <a:spcPct val="0"/>
              </a:spcBef>
              <a:buFontTx/>
              <a:buNone/>
            </a:pPr>
            <a:endParaRPr lang="en-US" altLang="en-US" sz="1800">
              <a:solidFill>
                <a:srgbClr val="000066"/>
              </a:solidFill>
            </a:endParaRPr>
          </a:p>
        </p:txBody>
      </p:sp>
      <p:sp>
        <p:nvSpPr>
          <p:cNvPr id="93188" name="Rectangle 6"/>
          <p:cNvSpPr>
            <a:spLocks noChangeArrowheads="1"/>
          </p:cNvSpPr>
          <p:nvPr/>
        </p:nvSpPr>
        <p:spPr bwMode="auto">
          <a:xfrm>
            <a:off x="4267200" y="1914525"/>
            <a:ext cx="2743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90000"/>
              </a:lnSpc>
              <a:spcBef>
                <a:spcPct val="0"/>
              </a:spcBef>
              <a:buFontTx/>
              <a:buNone/>
            </a:pPr>
            <a:r>
              <a:rPr lang="el-GR" altLang="en-US" sz="3600">
                <a:solidFill>
                  <a:srgbClr val="CC0000"/>
                </a:solidFill>
              </a:rPr>
              <a:t>σ</a:t>
            </a:r>
            <a:r>
              <a:rPr lang="en-US" altLang="en-US" sz="3600">
                <a:solidFill>
                  <a:srgbClr val="CC0000"/>
                </a:solidFill>
              </a:rPr>
              <a:t>T</a:t>
            </a:r>
            <a:r>
              <a:rPr lang="en-US" altLang="en-US" sz="3600" baseline="30000">
                <a:solidFill>
                  <a:srgbClr val="CC0000"/>
                </a:solidFill>
              </a:rPr>
              <a:t>4 </a:t>
            </a:r>
            <a:r>
              <a:rPr lang="en-US" altLang="en-US" sz="3600">
                <a:solidFill>
                  <a:srgbClr val="CC0000"/>
                </a:solidFill>
              </a:rPr>
              <a:t>x 4</a:t>
            </a:r>
            <a:r>
              <a:rPr lang="el-GR" altLang="en-US" sz="3600">
                <a:solidFill>
                  <a:srgbClr val="CC0000"/>
                </a:solidFill>
              </a:rPr>
              <a:t>π</a:t>
            </a:r>
            <a:r>
              <a:rPr lang="en-US" altLang="en-US" sz="3600">
                <a:solidFill>
                  <a:srgbClr val="CC0000"/>
                </a:solidFill>
              </a:rPr>
              <a:t>r</a:t>
            </a:r>
            <a:r>
              <a:rPr lang="en-US" altLang="en-US" sz="3600" baseline="30000">
                <a:solidFill>
                  <a:srgbClr val="CC0000"/>
                </a:solidFill>
              </a:rPr>
              <a:t>2</a:t>
            </a:r>
            <a:endParaRPr lang="en-US" altLang="en-US" sz="3600" baseline="30000"/>
          </a:p>
        </p:txBody>
      </p:sp>
      <p:sp>
        <p:nvSpPr>
          <p:cNvPr id="93189" name="Rectangle 7"/>
          <p:cNvSpPr>
            <a:spLocks noChangeArrowheads="1"/>
          </p:cNvSpPr>
          <p:nvPr/>
        </p:nvSpPr>
        <p:spPr bwMode="auto">
          <a:xfrm>
            <a:off x="1590675" y="3962400"/>
            <a:ext cx="90106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333399"/>
                </a:solidFill>
              </a:rPr>
              <a:t>4</a:t>
            </a:r>
            <a:r>
              <a:rPr lang="el-GR" altLang="en-US" sz="3600">
                <a:solidFill>
                  <a:srgbClr val="333399"/>
                </a:solidFill>
                <a:cs typeface="Arial" panose="020B0604020202020204" pitchFamily="34" charset="0"/>
              </a:rPr>
              <a:t>π</a:t>
            </a:r>
            <a:r>
              <a:rPr lang="en-US" altLang="en-US" sz="3600">
                <a:solidFill>
                  <a:srgbClr val="333399"/>
                </a:solidFill>
              </a:rPr>
              <a:t>R</a:t>
            </a:r>
            <a:r>
              <a:rPr lang="en-US" altLang="en-US" sz="3600" baseline="30000">
                <a:solidFill>
                  <a:srgbClr val="333399"/>
                </a:solidFill>
              </a:rPr>
              <a:t>2</a:t>
            </a:r>
            <a:r>
              <a:rPr lang="el-GR" altLang="en-US" sz="3600">
                <a:solidFill>
                  <a:srgbClr val="333399"/>
                </a:solidFill>
              </a:rPr>
              <a:t>σ</a:t>
            </a:r>
            <a:r>
              <a:rPr lang="en-US" altLang="en-US" sz="3600">
                <a:solidFill>
                  <a:srgbClr val="333399"/>
                </a:solidFill>
              </a:rPr>
              <a:t>T</a:t>
            </a:r>
            <a:r>
              <a:rPr lang="en-US" altLang="en-US" sz="3600" baseline="30000">
                <a:solidFill>
                  <a:srgbClr val="333399"/>
                </a:solidFill>
              </a:rPr>
              <a:t>4 </a:t>
            </a:r>
            <a:r>
              <a:rPr lang="en-US" altLang="en-US" sz="3600">
                <a:solidFill>
                  <a:srgbClr val="333399"/>
                </a:solidFill>
              </a:rPr>
              <a:t> </a:t>
            </a:r>
            <a:r>
              <a:rPr lang="en-US" altLang="en-US" sz="3600" baseline="30000">
                <a:solidFill>
                  <a:srgbClr val="333399"/>
                </a:solidFill>
              </a:rPr>
              <a:t> = </a:t>
            </a:r>
            <a:r>
              <a:rPr lang="el-GR" altLang="en-US" sz="3600">
                <a:solidFill>
                  <a:srgbClr val="333399"/>
                </a:solidFill>
                <a:cs typeface="Arial" panose="020B0604020202020204" pitchFamily="34" charset="0"/>
              </a:rPr>
              <a:t>π</a:t>
            </a:r>
            <a:r>
              <a:rPr lang="en-US" altLang="en-US" sz="3600">
                <a:solidFill>
                  <a:srgbClr val="333399"/>
                </a:solidFill>
              </a:rPr>
              <a:t>R</a:t>
            </a:r>
            <a:r>
              <a:rPr lang="en-US" altLang="en-US" sz="3600" baseline="30000">
                <a:solidFill>
                  <a:srgbClr val="333399"/>
                </a:solidFill>
              </a:rPr>
              <a:t>2 </a:t>
            </a:r>
            <a:r>
              <a:rPr lang="en-US" altLang="en-US" sz="3600">
                <a:solidFill>
                  <a:srgbClr val="333399"/>
                </a:solidFill>
              </a:rPr>
              <a:t>S</a:t>
            </a:r>
            <a:r>
              <a:rPr lang="en-US" altLang="en-US" sz="3600" baseline="-25000">
                <a:solidFill>
                  <a:srgbClr val="333399"/>
                </a:solidFill>
              </a:rPr>
              <a:t>0</a:t>
            </a:r>
            <a:r>
              <a:rPr lang="en-US" altLang="en-US" sz="3600">
                <a:solidFill>
                  <a:srgbClr val="333399"/>
                </a:solidFill>
              </a:rPr>
              <a:t>(1-A)</a:t>
            </a:r>
          </a:p>
          <a:p>
            <a:pPr eaLnBrk="1" hangingPunct="1">
              <a:spcBef>
                <a:spcPct val="0"/>
              </a:spcBef>
              <a:buFontTx/>
              <a:buNone/>
            </a:pPr>
            <a:endParaRPr lang="en-US" altLang="en-US" sz="1800">
              <a:solidFill>
                <a:srgbClr val="CC0000"/>
              </a:solidFill>
            </a:endParaRPr>
          </a:p>
          <a:p>
            <a:pPr eaLnBrk="1" hangingPunct="1">
              <a:spcBef>
                <a:spcPct val="0"/>
              </a:spcBef>
              <a:buFontTx/>
              <a:buNone/>
            </a:pPr>
            <a:r>
              <a:rPr lang="en-US" altLang="en-US" sz="2800">
                <a:solidFill>
                  <a:srgbClr val="CC0000"/>
                </a:solidFill>
              </a:rPr>
              <a:t>Solve for T:</a:t>
            </a:r>
          </a:p>
          <a:p>
            <a:pPr eaLnBrk="1" hangingPunct="1">
              <a:spcBef>
                <a:spcPct val="0"/>
              </a:spcBef>
              <a:buFontTx/>
              <a:buNone/>
            </a:pPr>
            <a:endParaRPr lang="en-US" altLang="en-US" sz="2800">
              <a:solidFill>
                <a:srgbClr val="CC0000"/>
              </a:solidFill>
            </a:endParaRPr>
          </a:p>
          <a:p>
            <a:pPr eaLnBrk="1" hangingPunct="1">
              <a:spcBef>
                <a:spcPct val="0"/>
              </a:spcBef>
              <a:buFontTx/>
              <a:buNone/>
            </a:pPr>
            <a:r>
              <a:rPr lang="en-US" altLang="en-US" sz="4000"/>
              <a:t>Average Temperature of Earth -18</a:t>
            </a:r>
            <a:r>
              <a:rPr lang="en-US" altLang="en-US" sz="4000" baseline="30000"/>
              <a:t>0</a:t>
            </a:r>
            <a:r>
              <a:rPr lang="en-US" altLang="en-US" sz="4000"/>
              <a:t> C</a:t>
            </a:r>
          </a:p>
        </p:txBody>
      </p:sp>
      <p:sp>
        <p:nvSpPr>
          <p:cNvPr id="93190" name="Rectangle 8"/>
          <p:cNvSpPr>
            <a:spLocks noChangeArrowheads="1"/>
          </p:cNvSpPr>
          <p:nvPr/>
        </p:nvSpPr>
        <p:spPr bwMode="auto">
          <a:xfrm>
            <a:off x="1524000" y="2874963"/>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t>Setting the two fluxes equal to each other:</a:t>
            </a:r>
          </a:p>
        </p:txBody>
      </p:sp>
    </p:spTree>
    <p:extLst>
      <p:ext uri="{BB962C8B-B14F-4D97-AF65-F5344CB8AC3E}">
        <p14:creationId xmlns:p14="http://schemas.microsoft.com/office/powerpoint/2010/main" val="3402947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981200" y="0"/>
            <a:ext cx="8229600" cy="685800"/>
          </a:xfrm>
        </p:spPr>
        <p:txBody>
          <a:bodyPr/>
          <a:lstStyle/>
          <a:p>
            <a:pPr eaLnBrk="1" hangingPunct="1"/>
            <a:r>
              <a:rPr lang="en-US" altLang="en-US" sz="4000">
                <a:solidFill>
                  <a:srgbClr val="CC0000"/>
                </a:solidFill>
              </a:rPr>
              <a:t>Basic Climate Model</a:t>
            </a:r>
          </a:p>
        </p:txBody>
      </p:sp>
      <p:pic>
        <p:nvPicPr>
          <p:cNvPr id="94211" name="Picture1" descr="0302"/>
          <p:cNvPicPr preferRelativeResize="0">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b="2702"/>
          <a:stretch>
            <a:fillRect/>
          </a:stretch>
        </p:blipFill>
        <p:spPr>
          <a:xfrm>
            <a:off x="1676400" y="685801"/>
            <a:ext cx="8686800" cy="4905375"/>
          </a:xfrm>
          <a:noFill/>
        </p:spPr>
      </p:pic>
      <p:sp>
        <p:nvSpPr>
          <p:cNvPr id="94212" name="Text Box 5"/>
          <p:cNvSpPr txBox="1">
            <a:spLocks noChangeArrowheads="1"/>
          </p:cNvSpPr>
          <p:nvPr/>
        </p:nvSpPr>
        <p:spPr bwMode="auto">
          <a:xfrm>
            <a:off x="1524000" y="5715000"/>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CC0000"/>
                </a:solidFill>
              </a:rPr>
              <a:t>This model yields an average earth temperature </a:t>
            </a:r>
          </a:p>
          <a:p>
            <a:pPr algn="ctr" eaLnBrk="1" hangingPunct="1">
              <a:spcBef>
                <a:spcPct val="0"/>
              </a:spcBef>
              <a:buFontTx/>
              <a:buNone/>
            </a:pPr>
            <a:r>
              <a:rPr lang="en-US" altLang="en-US" sz="2800">
                <a:solidFill>
                  <a:srgbClr val="CC0000"/>
                </a:solidFill>
              </a:rPr>
              <a:t>of -18</a:t>
            </a:r>
            <a:r>
              <a:rPr lang="en-US" altLang="en-US" sz="2800" baseline="30000">
                <a:solidFill>
                  <a:srgbClr val="CC0000"/>
                </a:solidFill>
              </a:rPr>
              <a:t>0</a:t>
            </a:r>
            <a:r>
              <a:rPr lang="en-US" altLang="en-US" sz="2800">
                <a:solidFill>
                  <a:srgbClr val="CC0000"/>
                </a:solidFill>
              </a:rPr>
              <a:t> C	;    </a:t>
            </a:r>
            <a:r>
              <a:rPr lang="en-US" altLang="en-US" sz="2800">
                <a:solidFill>
                  <a:srgbClr val="333399"/>
                </a:solidFill>
              </a:rPr>
              <a:t>Actual value is 15</a:t>
            </a:r>
            <a:r>
              <a:rPr lang="en-US" altLang="en-US" sz="2800" baseline="30000">
                <a:solidFill>
                  <a:srgbClr val="333399"/>
                </a:solidFill>
              </a:rPr>
              <a:t>0</a:t>
            </a:r>
            <a:r>
              <a:rPr lang="en-US" altLang="en-US" sz="2800">
                <a:solidFill>
                  <a:srgbClr val="333399"/>
                </a:solidFill>
              </a:rPr>
              <a:t> C.</a:t>
            </a:r>
          </a:p>
        </p:txBody>
      </p:sp>
      <p:sp>
        <p:nvSpPr>
          <p:cNvPr id="9421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14B157-4EE7-429A-9134-6A19E3ECB120}" type="slidenum">
              <a:rPr lang="en-US" altLang="en-US" sz="1400"/>
              <a:pPr>
                <a:spcBef>
                  <a:spcPct val="0"/>
                </a:spcBef>
                <a:buFontTx/>
                <a:buNone/>
              </a:pPr>
              <a:t>53</a:t>
            </a:fld>
            <a:endParaRPr lang="en-US" altLang="en-US" sz="1400"/>
          </a:p>
        </p:txBody>
      </p:sp>
    </p:spTree>
    <p:extLst>
      <p:ext uri="{BB962C8B-B14F-4D97-AF65-F5344CB8AC3E}">
        <p14:creationId xmlns:p14="http://schemas.microsoft.com/office/powerpoint/2010/main" val="2892910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1524000" y="269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CC0000"/>
                </a:solidFill>
              </a:rPr>
              <a:t>The reason that the actual average Earth temperature is </a:t>
            </a:r>
          </a:p>
          <a:p>
            <a:pPr algn="ctr" eaLnBrk="1" hangingPunct="1">
              <a:spcBef>
                <a:spcPct val="0"/>
              </a:spcBef>
              <a:buFontTx/>
              <a:buNone/>
            </a:pPr>
            <a:r>
              <a:rPr lang="en-US" altLang="en-US" sz="2800">
                <a:solidFill>
                  <a:srgbClr val="CC0000"/>
                </a:solidFill>
              </a:rPr>
              <a:t>about 15</a:t>
            </a:r>
            <a:r>
              <a:rPr lang="en-US" altLang="en-US" sz="2800" baseline="30000">
                <a:solidFill>
                  <a:srgbClr val="CC0000"/>
                </a:solidFill>
              </a:rPr>
              <a:t>0</a:t>
            </a:r>
            <a:r>
              <a:rPr lang="en-US" altLang="en-US" sz="2800">
                <a:solidFill>
                  <a:srgbClr val="CC0000"/>
                </a:solidFill>
              </a:rPr>
              <a:t> C is due to the  role of  Atmospheric Greenhouse Gases</a:t>
            </a:r>
          </a:p>
        </p:txBody>
      </p:sp>
      <p:pic>
        <p:nvPicPr>
          <p:cNvPr id="96259" name="Picture 5"/>
          <p:cNvPicPr>
            <a:picLocks noChangeAspect="1" noChangeArrowheads="1"/>
          </p:cNvPicPr>
          <p:nvPr/>
        </p:nvPicPr>
        <p:blipFill>
          <a:blip r:embed="rId3">
            <a:extLst>
              <a:ext uri="{28A0092B-C50C-407E-A947-70E740481C1C}">
                <a14:useLocalDpi xmlns:a14="http://schemas.microsoft.com/office/drawing/2010/main" val="0"/>
              </a:ext>
            </a:extLst>
          </a:blip>
          <a:srcRect t="20204"/>
          <a:stretch>
            <a:fillRect/>
          </a:stretch>
        </p:blipFill>
        <p:spPr bwMode="auto">
          <a:xfrm>
            <a:off x="1524000" y="1524000"/>
            <a:ext cx="91440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8410CB-1934-4DEE-84F5-F0EA24B8F0F2}" type="slidenum">
              <a:rPr lang="en-US" altLang="en-US" sz="1400"/>
              <a:pPr>
                <a:spcBef>
                  <a:spcPct val="0"/>
                </a:spcBef>
                <a:buFontTx/>
                <a:buNone/>
              </a:pPr>
              <a:t>54</a:t>
            </a:fld>
            <a:endParaRPr lang="en-US" altLang="en-US" sz="1400"/>
          </a:p>
        </p:txBody>
      </p:sp>
    </p:spTree>
    <p:extLst>
      <p:ext uri="{BB962C8B-B14F-4D97-AF65-F5344CB8AC3E}">
        <p14:creationId xmlns:p14="http://schemas.microsoft.com/office/powerpoint/2010/main" val="1969343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809750" y="152400"/>
            <a:ext cx="8229600" cy="838200"/>
          </a:xfrm>
        </p:spPr>
        <p:txBody>
          <a:bodyPr>
            <a:normAutofit fontScale="90000"/>
          </a:bodyPr>
          <a:lstStyle/>
          <a:p>
            <a:pPr eaLnBrk="1" hangingPunct="1"/>
            <a:r>
              <a:rPr lang="en-US" altLang="en-US" sz="4000" b="1">
                <a:solidFill>
                  <a:srgbClr val="CC0000"/>
                </a:solidFill>
              </a:rPr>
              <a:t/>
            </a:r>
            <a:br>
              <a:rPr lang="en-US" altLang="en-US" sz="4000" b="1">
                <a:solidFill>
                  <a:srgbClr val="CC0000"/>
                </a:solidFill>
              </a:rPr>
            </a:br>
            <a:r>
              <a:rPr lang="en-US" altLang="en-US" sz="2800">
                <a:solidFill>
                  <a:srgbClr val="CC0000"/>
                </a:solidFill>
              </a:rPr>
              <a:t>Assumptions for formulating a simple radiation balance climate model: </a:t>
            </a:r>
            <a:r>
              <a:rPr lang="en-US" altLang="en-US" sz="2800">
                <a:solidFill>
                  <a:srgbClr val="002060"/>
                </a:solidFill>
              </a:rPr>
              <a:t>SW and LW fluxes balance each other</a:t>
            </a:r>
            <a:br>
              <a:rPr lang="en-US" altLang="en-US" sz="2800">
                <a:solidFill>
                  <a:srgbClr val="002060"/>
                </a:solidFill>
              </a:rPr>
            </a:br>
            <a:endParaRPr lang="en-US" altLang="en-US" sz="2800">
              <a:solidFill>
                <a:srgbClr val="002060"/>
              </a:solidFill>
            </a:endParaRPr>
          </a:p>
        </p:txBody>
      </p:sp>
      <p:sp>
        <p:nvSpPr>
          <p:cNvPr id="84995" name="Rectangle 3"/>
          <p:cNvSpPr>
            <a:spLocks noGrp="1" noChangeArrowheads="1"/>
          </p:cNvSpPr>
          <p:nvPr>
            <p:ph type="body" idx="1"/>
          </p:nvPr>
        </p:nvSpPr>
        <p:spPr/>
        <p:txBody>
          <a:bodyPr/>
          <a:lstStyle/>
          <a:p>
            <a:pPr eaLnBrk="1" hangingPunct="1"/>
            <a:endParaRPr lang="en-US" altLang="en-US" b="1" smtClean="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0"/>
            <a:ext cx="8382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FCFEE9-E20D-4851-88EE-B19B66B678B6}" type="slidenum">
              <a:rPr lang="en-US" altLang="en-US" sz="1400"/>
              <a:pPr>
                <a:spcBef>
                  <a:spcPct val="0"/>
                </a:spcBef>
                <a:buFontTx/>
                <a:buNone/>
              </a:pPr>
              <a:t>55</a:t>
            </a:fld>
            <a:endParaRPr lang="en-US" altLang="en-US" sz="1400"/>
          </a:p>
        </p:txBody>
      </p:sp>
    </p:spTree>
    <p:extLst>
      <p:ext uri="{BB962C8B-B14F-4D97-AF65-F5344CB8AC3E}">
        <p14:creationId xmlns:p14="http://schemas.microsoft.com/office/powerpoint/2010/main" val="33546232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ChangeArrowheads="1"/>
          </p:cNvSpPr>
          <p:nvPr/>
        </p:nvSpPr>
        <p:spPr bwMode="auto">
          <a:xfrm>
            <a:off x="1524000" y="0"/>
            <a:ext cx="891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CC0000"/>
                </a:solidFill>
              </a:rPr>
              <a:t>Properties of the atmosphere</a:t>
            </a:r>
          </a:p>
        </p:txBody>
      </p:sp>
      <p:pic>
        <p:nvPicPr>
          <p:cNvPr id="98307" name="Picture1" descr="02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46CD7A-AE8C-4BED-8C32-D8D9305D5FB4}" type="slidenum">
              <a:rPr lang="en-US" altLang="en-US" sz="1400"/>
              <a:pPr>
                <a:spcBef>
                  <a:spcPct val="0"/>
                </a:spcBef>
                <a:buFontTx/>
                <a:buNone/>
              </a:pPr>
              <a:t>56</a:t>
            </a:fld>
            <a:endParaRPr lang="en-US" altLang="en-US" sz="1400"/>
          </a:p>
        </p:txBody>
      </p:sp>
    </p:spTree>
    <p:extLst>
      <p:ext uri="{BB962C8B-B14F-4D97-AF65-F5344CB8AC3E}">
        <p14:creationId xmlns:p14="http://schemas.microsoft.com/office/powerpoint/2010/main" val="2345109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upload.wikimedia.org/wikipedia/commons/7/7c/Atmospheric_Transmis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31764"/>
            <a:ext cx="7162800"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p:cNvSpPr>
            <a:spLocks noChangeArrowheads="1"/>
          </p:cNvSpPr>
          <p:nvPr/>
        </p:nvSpPr>
        <p:spPr bwMode="auto">
          <a:xfrm>
            <a:off x="1676400" y="5033964"/>
            <a:ext cx="8839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C00000"/>
                </a:solidFill>
              </a:rPr>
              <a:t>Transformation of radiation that reaches the earth, the Red line indicates radiation that reaches the outer atmosphere, whereas the painted red area is the radiation as it reaches the surface, Aerosols can lower this even more.</a:t>
            </a:r>
          </a:p>
        </p:txBody>
      </p:sp>
      <p:sp>
        <p:nvSpPr>
          <p:cNvPr id="10035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BD1F13-EB5C-4556-8836-CD70FFE66E04}" type="slidenum">
              <a:rPr lang="en-US" altLang="en-US" sz="1400"/>
              <a:pPr>
                <a:spcBef>
                  <a:spcPct val="0"/>
                </a:spcBef>
                <a:buFontTx/>
                <a:buNone/>
              </a:pPr>
              <a:t>57</a:t>
            </a:fld>
            <a:endParaRPr lang="en-US" altLang="en-US" sz="1400"/>
          </a:p>
        </p:txBody>
      </p:sp>
    </p:spTree>
    <p:extLst>
      <p:ext uri="{BB962C8B-B14F-4D97-AF65-F5344CB8AC3E}">
        <p14:creationId xmlns:p14="http://schemas.microsoft.com/office/powerpoint/2010/main" val="2830148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ChangeArrowheads="1"/>
          </p:cNvSpPr>
          <p:nvPr>
            <p:ph type="title"/>
          </p:nvPr>
        </p:nvSpPr>
        <p:spPr>
          <a:xfrm>
            <a:off x="1524000" y="0"/>
            <a:ext cx="9144000" cy="1600200"/>
          </a:xfrm>
        </p:spPr>
        <p:txBody>
          <a:bodyPr/>
          <a:lstStyle/>
          <a:p>
            <a:pPr algn="l" eaLnBrk="1" hangingPunct="1">
              <a:lnSpc>
                <a:spcPct val="90000"/>
              </a:lnSpc>
            </a:pPr>
            <a:r>
              <a:rPr lang="en-US" altLang="en-US" smtClean="0"/>
              <a:t/>
            </a:r>
            <a:br>
              <a:rPr lang="en-US" altLang="en-US" smtClean="0"/>
            </a:br>
            <a:endParaRPr lang="en-US" altLang="en-US" smtClean="0"/>
          </a:p>
        </p:txBody>
      </p:sp>
      <p:pic>
        <p:nvPicPr>
          <p:cNvPr id="101379" name="Picture 5"/>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52600" y="2362200"/>
            <a:ext cx="8915400" cy="4495800"/>
          </a:xfrm>
        </p:spPr>
      </p:pic>
      <p:sp>
        <p:nvSpPr>
          <p:cNvPr id="101380" name="Text Box 6"/>
          <p:cNvSpPr txBox="1">
            <a:spLocks noChangeArrowheads="1"/>
          </p:cNvSpPr>
          <p:nvPr/>
        </p:nvSpPr>
        <p:spPr bwMode="auto">
          <a:xfrm>
            <a:off x="1676401" y="1"/>
            <a:ext cx="9032875"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CC0000"/>
                </a:solidFill>
                <a:latin typeface="Times New Roman" panose="02020603050405020304" pitchFamily="18" charset="0"/>
                <a:cs typeface="Times New Roman" panose="02020603050405020304" pitchFamily="18" charset="0"/>
              </a:rPr>
              <a:t>Absorption of 100% - no radiation penetrates the atmosphere. The large absorption beyond 13 </a:t>
            </a:r>
            <a:r>
              <a:rPr lang="el-GR" altLang="en-US" sz="2800">
                <a:solidFill>
                  <a:srgbClr val="CC0000"/>
                </a:solidFill>
                <a:latin typeface="Times New Roman" panose="02020603050405020304" pitchFamily="18" charset="0"/>
                <a:cs typeface="Times New Roman" panose="02020603050405020304" pitchFamily="18" charset="0"/>
              </a:rPr>
              <a:t>μ</a:t>
            </a:r>
            <a:r>
              <a:rPr lang="en-US" altLang="en-US" sz="2800">
                <a:solidFill>
                  <a:srgbClr val="CC0000"/>
                </a:solidFill>
                <a:latin typeface="Times New Roman" panose="02020603050405020304" pitchFamily="18" charset="0"/>
                <a:cs typeface="Times New Roman" panose="02020603050405020304" pitchFamily="18" charset="0"/>
              </a:rPr>
              <a:t>m is caused by CO</a:t>
            </a:r>
            <a:r>
              <a:rPr lang="en-US" altLang="en-US" sz="2800" baseline="-25000">
                <a:solidFill>
                  <a:srgbClr val="CC0000"/>
                </a:solidFill>
                <a:latin typeface="Times New Roman" panose="02020603050405020304" pitchFamily="18" charset="0"/>
                <a:cs typeface="Times New Roman" panose="02020603050405020304" pitchFamily="18" charset="0"/>
              </a:rPr>
              <a:t>2 </a:t>
            </a:r>
            <a:r>
              <a:rPr lang="en-US" altLang="en-US" sz="2800">
                <a:solidFill>
                  <a:srgbClr val="CC0000"/>
                </a:solidFill>
                <a:latin typeface="Times New Roman" panose="02020603050405020304" pitchFamily="18" charset="0"/>
                <a:cs typeface="Times New Roman" panose="02020603050405020304" pitchFamily="18" charset="0"/>
              </a:rPr>
              <a:t>and H</a:t>
            </a:r>
            <a:r>
              <a:rPr lang="en-US" altLang="en-US" sz="2800" baseline="-25000">
                <a:solidFill>
                  <a:srgbClr val="CC0000"/>
                </a:solidFill>
                <a:latin typeface="Times New Roman" panose="02020603050405020304" pitchFamily="18" charset="0"/>
                <a:cs typeface="Times New Roman" panose="02020603050405020304" pitchFamily="18" charset="0"/>
              </a:rPr>
              <a:t>2</a:t>
            </a:r>
            <a:r>
              <a:rPr lang="en-US" altLang="en-US" sz="2800">
                <a:solidFill>
                  <a:srgbClr val="CC0000"/>
                </a:solidFill>
                <a:latin typeface="Times New Roman" panose="02020603050405020304" pitchFamily="18" charset="0"/>
                <a:cs typeface="Times New Roman" panose="02020603050405020304" pitchFamily="18" charset="0"/>
              </a:rPr>
              <a:t>O. Both gases also absorb solar radiation in the near infrared (wavelengths between about 0.7 and 5 </a:t>
            </a:r>
            <a:r>
              <a:rPr lang="el-GR" altLang="en-US" sz="2800">
                <a:solidFill>
                  <a:srgbClr val="CC0000"/>
                </a:solidFill>
                <a:latin typeface="Times New Roman" panose="02020603050405020304" pitchFamily="18" charset="0"/>
                <a:cs typeface="Times New Roman" panose="02020603050405020304" pitchFamily="18" charset="0"/>
              </a:rPr>
              <a:t>μ</a:t>
            </a:r>
            <a:r>
              <a:rPr lang="en-US" altLang="en-US" sz="2800">
                <a:solidFill>
                  <a:srgbClr val="CC0000"/>
                </a:solidFill>
                <a:latin typeface="Times New Roman" panose="02020603050405020304" pitchFamily="18" charset="0"/>
                <a:cs typeface="Times New Roman" panose="02020603050405020304" pitchFamily="18" charset="0"/>
              </a:rPr>
              <a:t>m). The absorption at 9.6 </a:t>
            </a:r>
            <a:r>
              <a:rPr lang="el-GR" altLang="en-US" sz="2800">
                <a:solidFill>
                  <a:srgbClr val="CC0000"/>
                </a:solidFill>
                <a:latin typeface="Times New Roman" panose="02020603050405020304" pitchFamily="18" charset="0"/>
                <a:cs typeface="Times New Roman" panose="02020603050405020304" pitchFamily="18" charset="0"/>
              </a:rPr>
              <a:t>μ</a:t>
            </a:r>
            <a:r>
              <a:rPr lang="en-US" altLang="en-US" sz="2800">
                <a:solidFill>
                  <a:srgbClr val="CC0000"/>
                </a:solidFill>
                <a:latin typeface="Times New Roman" panose="02020603050405020304" pitchFamily="18" charset="0"/>
                <a:cs typeface="Times New Roman" panose="02020603050405020304" pitchFamily="18" charset="0"/>
              </a:rPr>
              <a:t>m is caused by ozone</a:t>
            </a:r>
            <a:r>
              <a:rPr lang="en-US" altLang="en-US" sz="2400">
                <a:solidFill>
                  <a:srgbClr val="CC0000"/>
                </a:solidFill>
                <a:latin typeface="Times New Roman" panose="02020603050405020304" pitchFamily="18" charset="0"/>
                <a:cs typeface="Times New Roman" panose="02020603050405020304" pitchFamily="18" charset="0"/>
              </a:rPr>
              <a:t>.</a:t>
            </a:r>
          </a:p>
        </p:txBody>
      </p:sp>
      <p:sp>
        <p:nvSpPr>
          <p:cNvPr id="10138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011A37-A0D9-4640-A646-4F3147E7F40F}" type="slidenum">
              <a:rPr lang="en-US" altLang="en-US" sz="1400"/>
              <a:pPr>
                <a:spcBef>
                  <a:spcPct val="0"/>
                </a:spcBef>
                <a:buFontTx/>
                <a:buNone/>
              </a:pPr>
              <a:t>58</a:t>
            </a:fld>
            <a:endParaRPr lang="en-US" altLang="en-US" sz="1400"/>
          </a:p>
        </p:txBody>
      </p:sp>
    </p:spTree>
    <p:extLst>
      <p:ext uri="{BB962C8B-B14F-4D97-AF65-F5344CB8AC3E}">
        <p14:creationId xmlns:p14="http://schemas.microsoft.com/office/powerpoint/2010/main" val="3979384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ChangeArrowheads="1"/>
          </p:cNvSpPr>
          <p:nvPr/>
        </p:nvSpPr>
        <p:spPr bwMode="auto">
          <a:xfrm>
            <a:off x="2286000" y="762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CC0000"/>
                </a:solidFill>
              </a:rPr>
              <a:t>Re-emission of Infrared Radiation</a:t>
            </a:r>
          </a:p>
        </p:txBody>
      </p:sp>
      <p:graphicFrame>
        <p:nvGraphicFramePr>
          <p:cNvPr id="103427" name="Object 5"/>
          <p:cNvGraphicFramePr>
            <a:graphicFrameLocks noChangeAspect="1"/>
          </p:cNvGraphicFramePr>
          <p:nvPr/>
        </p:nvGraphicFramePr>
        <p:xfrm>
          <a:off x="2057400" y="881063"/>
          <a:ext cx="8001000" cy="5948362"/>
        </p:xfrm>
        <a:graphic>
          <a:graphicData uri="http://schemas.openxmlformats.org/presentationml/2006/ole">
            <mc:AlternateContent xmlns:mc="http://schemas.openxmlformats.org/markup-compatibility/2006">
              <mc:Choice xmlns:v="urn:schemas-microsoft-com:vml" Requires="v">
                <p:oleObj spid="_x0000_s1040" name="Paint Shop Pro Image" r:id="rId4" imgW="2956098" imgH="2224390" progId="PaintShopPro">
                  <p:embed/>
                </p:oleObj>
              </mc:Choice>
              <mc:Fallback>
                <p:oleObj name="Paint Shop Pro Image" r:id="rId4" imgW="2956098" imgH="2224390"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881063"/>
                        <a:ext cx="8001000" cy="59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2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373281-2C78-488F-946F-61B3DB29F3EF}" type="slidenum">
              <a:rPr lang="en-US" altLang="en-US" sz="1400"/>
              <a:pPr>
                <a:spcBef>
                  <a:spcPct val="0"/>
                </a:spcBef>
                <a:buFontTx/>
                <a:buNone/>
              </a:pPr>
              <a:t>59</a:t>
            </a:fld>
            <a:endParaRPr lang="en-US" altLang="en-US" sz="1400"/>
          </a:p>
        </p:txBody>
      </p:sp>
    </p:spTree>
    <p:extLst>
      <p:ext uri="{BB962C8B-B14F-4D97-AF65-F5344CB8AC3E}">
        <p14:creationId xmlns:p14="http://schemas.microsoft.com/office/powerpoint/2010/main" val="375389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ron_scan0004"/>
          <p:cNvPicPr>
            <a:picLocks noChangeAspect="1" noChangeArrowheads="1"/>
          </p:cNvPicPr>
          <p:nvPr/>
        </p:nvPicPr>
        <p:blipFill>
          <a:blip r:embed="rId2">
            <a:extLst>
              <a:ext uri="{28A0092B-C50C-407E-A947-70E740481C1C}">
                <a14:useLocalDpi xmlns:a14="http://schemas.microsoft.com/office/drawing/2010/main" val="0"/>
              </a:ext>
            </a:extLst>
          </a:blip>
          <a:srcRect l="16766" t="11380" r="19128" b="14272"/>
          <a:stretch>
            <a:fillRect/>
          </a:stretch>
        </p:blipFill>
        <p:spPr bwMode="auto">
          <a:xfrm>
            <a:off x="2286000" y="0"/>
            <a:ext cx="769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58561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p:nvPr>
        </p:nvSpPr>
        <p:spPr>
          <a:xfrm>
            <a:off x="1981200" y="0"/>
            <a:ext cx="8229600" cy="838200"/>
          </a:xfrm>
        </p:spPr>
        <p:txBody>
          <a:bodyPr/>
          <a:lstStyle/>
          <a:p>
            <a:pPr eaLnBrk="1" hangingPunct="1"/>
            <a:r>
              <a:rPr lang="en-US" altLang="en-US" b="1" smtClean="0"/>
              <a:t>“The Greenhouse Effect”</a:t>
            </a:r>
          </a:p>
        </p:txBody>
      </p:sp>
      <p:pic>
        <p:nvPicPr>
          <p:cNvPr id="105475" name="Picture1" descr="021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24000" y="990600"/>
            <a:ext cx="9144000" cy="5410200"/>
          </a:xfrm>
        </p:spPr>
      </p:pic>
      <p:sp>
        <p:nvSpPr>
          <p:cNvPr id="105476" name="Text Box 6"/>
          <p:cNvSpPr txBox="1">
            <a:spLocks noChangeArrowheads="1"/>
          </p:cNvSpPr>
          <p:nvPr/>
        </p:nvSpPr>
        <p:spPr bwMode="auto">
          <a:xfrm>
            <a:off x="1828800" y="6175375"/>
            <a:ext cx="8839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b="1">
                <a:solidFill>
                  <a:srgbClr val="CC0000"/>
                </a:solidFill>
              </a:rPr>
              <a:t>T</a:t>
            </a:r>
            <a:r>
              <a:rPr lang="en-US" altLang="en-US" b="1" baseline="-25000">
                <a:solidFill>
                  <a:srgbClr val="CC0000"/>
                </a:solidFill>
              </a:rPr>
              <a:t>e</a:t>
            </a:r>
            <a:r>
              <a:rPr lang="en-US" altLang="en-US" b="1">
                <a:solidFill>
                  <a:srgbClr val="CC0000"/>
                </a:solidFill>
              </a:rPr>
              <a:t>=[(1-r)S/4</a:t>
            </a:r>
            <a:r>
              <a:rPr lang="el-GR" altLang="en-US" b="1">
                <a:solidFill>
                  <a:srgbClr val="CC0000"/>
                </a:solidFill>
              </a:rPr>
              <a:t>σ</a:t>
            </a:r>
            <a:r>
              <a:rPr lang="en-US" altLang="en-US" b="1">
                <a:solidFill>
                  <a:srgbClr val="CC0000"/>
                </a:solidFill>
              </a:rPr>
              <a:t>]</a:t>
            </a:r>
            <a:r>
              <a:rPr lang="en-US" altLang="en-US" b="1" baseline="30000">
                <a:solidFill>
                  <a:srgbClr val="CC0000"/>
                </a:solidFill>
              </a:rPr>
              <a:t>1/4;   </a:t>
            </a:r>
            <a:r>
              <a:rPr lang="en-US" altLang="en-US" b="1">
                <a:solidFill>
                  <a:srgbClr val="333399"/>
                </a:solidFill>
              </a:rPr>
              <a:t>Actual value of </a:t>
            </a:r>
            <a:r>
              <a:rPr lang="en-US" altLang="en-US" b="1">
                <a:solidFill>
                  <a:srgbClr val="CC0000"/>
                </a:solidFill>
              </a:rPr>
              <a:t>T</a:t>
            </a:r>
            <a:r>
              <a:rPr lang="en-US" altLang="en-US" b="1" baseline="-25000">
                <a:solidFill>
                  <a:srgbClr val="CC0000"/>
                </a:solidFill>
              </a:rPr>
              <a:t>e</a:t>
            </a:r>
            <a:r>
              <a:rPr lang="en-US" altLang="en-US"/>
              <a:t> </a:t>
            </a:r>
            <a:r>
              <a:rPr lang="en-US" altLang="en-US" b="1">
                <a:solidFill>
                  <a:srgbClr val="333399"/>
                </a:solidFill>
              </a:rPr>
              <a:t>is 15</a:t>
            </a:r>
            <a:r>
              <a:rPr lang="en-US" altLang="en-US" b="1" baseline="30000">
                <a:solidFill>
                  <a:srgbClr val="333399"/>
                </a:solidFill>
              </a:rPr>
              <a:t>0</a:t>
            </a:r>
            <a:r>
              <a:rPr lang="en-US" altLang="en-US" b="1">
                <a:solidFill>
                  <a:srgbClr val="333399"/>
                </a:solidFill>
              </a:rPr>
              <a:t> C.</a:t>
            </a:r>
          </a:p>
        </p:txBody>
      </p:sp>
      <p:sp>
        <p:nvSpPr>
          <p:cNvPr id="10547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038F9F-8F7A-45D5-9A90-1527ED0D39E8}" type="slidenum">
              <a:rPr lang="en-US" altLang="en-US" sz="1400"/>
              <a:pPr>
                <a:spcBef>
                  <a:spcPct val="0"/>
                </a:spcBef>
                <a:buFontTx/>
                <a:buNone/>
              </a:pPr>
              <a:t>60</a:t>
            </a:fld>
            <a:endParaRPr lang="en-US" altLang="en-US" sz="1400"/>
          </a:p>
        </p:txBody>
      </p:sp>
    </p:spTree>
    <p:extLst>
      <p:ext uri="{BB962C8B-B14F-4D97-AF65-F5344CB8AC3E}">
        <p14:creationId xmlns:p14="http://schemas.microsoft.com/office/powerpoint/2010/main" val="5094494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ChangeArrowheads="1"/>
          </p:cNvSpPr>
          <p:nvPr/>
        </p:nvSpPr>
        <p:spPr bwMode="auto">
          <a:xfrm>
            <a:off x="1752600" y="228600"/>
            <a:ext cx="8763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a:solidFill>
                  <a:srgbClr val="CC0000"/>
                </a:solidFill>
              </a:rPr>
              <a:t>What drives climate to change?</a:t>
            </a:r>
            <a:r>
              <a:rPr lang="en-US" altLang="en-US">
                <a:solidFill>
                  <a:srgbClr val="CC0066"/>
                </a:solidFill>
              </a:rPr>
              <a:t> - </a:t>
            </a:r>
            <a:r>
              <a:rPr lang="en-US" altLang="en-US" b="1">
                <a:solidFill>
                  <a:schemeClr val="accent2"/>
                </a:solidFill>
              </a:rPr>
              <a:t>“radiative forcing”</a:t>
            </a:r>
            <a:r>
              <a:rPr lang="en-US" altLang="en-US">
                <a:solidFill>
                  <a:srgbClr val="CC0000"/>
                </a:solidFill>
              </a:rPr>
              <a:t>: A small change in the energy balance of the earth can change surface temperatures, winds, precipitation patterns =&gt;</a:t>
            </a:r>
            <a:r>
              <a:rPr lang="en-US" altLang="en-US">
                <a:solidFill>
                  <a:srgbClr val="CC0066"/>
                </a:solidFill>
              </a:rPr>
              <a:t> </a:t>
            </a:r>
            <a:r>
              <a:rPr lang="en-US" altLang="en-US" b="1">
                <a:solidFill>
                  <a:schemeClr val="accent2"/>
                </a:solidFill>
              </a:rPr>
              <a:t>its climate</a:t>
            </a:r>
          </a:p>
          <a:p>
            <a:pPr algn="ctr" eaLnBrk="1" hangingPunct="1">
              <a:buFontTx/>
              <a:buNone/>
            </a:pPr>
            <a:endParaRPr lang="en-US" altLang="en-US">
              <a:solidFill>
                <a:srgbClr val="CC0066"/>
              </a:solidFill>
            </a:endParaRPr>
          </a:p>
        </p:txBody>
      </p:sp>
      <p:pic>
        <p:nvPicPr>
          <p:cNvPr id="1075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743201"/>
            <a:ext cx="6781800" cy="40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CCB3C71-7229-41B2-AF8C-6DFA18014823}" type="slidenum">
              <a:rPr lang="en-US" altLang="en-US" sz="1400"/>
              <a:pPr>
                <a:spcBef>
                  <a:spcPct val="0"/>
                </a:spcBef>
                <a:buFontTx/>
                <a:buNone/>
              </a:pPr>
              <a:t>61</a:t>
            </a:fld>
            <a:endParaRPr lang="en-US" altLang="en-US" sz="1400"/>
          </a:p>
        </p:txBody>
      </p:sp>
    </p:spTree>
    <p:extLst>
      <p:ext uri="{BB962C8B-B14F-4D97-AF65-F5344CB8AC3E}">
        <p14:creationId xmlns:p14="http://schemas.microsoft.com/office/powerpoint/2010/main" val="3875106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1752600" y="228600"/>
            <a:ext cx="8534400" cy="685800"/>
          </a:xfrm>
        </p:spPr>
        <p:txBody>
          <a:bodyPr/>
          <a:lstStyle/>
          <a:p>
            <a:r>
              <a:rPr lang="en-US" altLang="en-US" sz="3600">
                <a:solidFill>
                  <a:srgbClr val="C00000"/>
                </a:solidFill>
              </a:rPr>
              <a:t>Radiation Laws</a:t>
            </a:r>
          </a:p>
        </p:txBody>
      </p:sp>
      <p:sp>
        <p:nvSpPr>
          <p:cNvPr id="3" name="Content Placeholder 2"/>
          <p:cNvSpPr>
            <a:spLocks noGrp="1"/>
          </p:cNvSpPr>
          <p:nvPr>
            <p:ph idx="1"/>
          </p:nvPr>
        </p:nvSpPr>
        <p:spPr>
          <a:xfrm>
            <a:off x="1524000" y="990600"/>
            <a:ext cx="8915400" cy="6096000"/>
          </a:xfrm>
        </p:spPr>
        <p:txBody>
          <a:bodyPr/>
          <a:lstStyle/>
          <a:p>
            <a:pPr marL="0" indent="0">
              <a:buNone/>
              <a:defRPr/>
            </a:pPr>
            <a:r>
              <a:rPr lang="en-US" dirty="0" smtClean="0">
                <a:solidFill>
                  <a:srgbClr val="002060"/>
                </a:solidFill>
              </a:rPr>
              <a:t>The average or bulk properties of electromagnetic radiation interacting with matter can be summarized in a simple set of rules called </a:t>
            </a:r>
            <a:r>
              <a:rPr lang="en-US" i="1" dirty="0" smtClean="0">
                <a:solidFill>
                  <a:srgbClr val="C00000"/>
                </a:solidFill>
              </a:rPr>
              <a:t>radiation laws</a:t>
            </a:r>
            <a:r>
              <a:rPr lang="en-US" dirty="0" smtClean="0">
                <a:solidFill>
                  <a:srgbClr val="002060"/>
                </a:solidFill>
              </a:rPr>
              <a:t>. These laws apply when the radiating body is what physicists call a </a:t>
            </a:r>
            <a:r>
              <a:rPr lang="en-US" i="1" dirty="0" smtClean="0">
                <a:solidFill>
                  <a:srgbClr val="C00000"/>
                </a:solidFill>
              </a:rPr>
              <a:t>blackbody radiator</a:t>
            </a:r>
            <a:r>
              <a:rPr lang="en-US" dirty="0" smtClean="0">
                <a:solidFill>
                  <a:srgbClr val="C00000"/>
                </a:solidFill>
              </a:rPr>
              <a:t>. </a:t>
            </a:r>
            <a:r>
              <a:rPr lang="en-US" dirty="0" smtClean="0">
                <a:solidFill>
                  <a:srgbClr val="002060"/>
                </a:solidFill>
              </a:rPr>
              <a:t>Generally, blackbody conditions apply when the radiator has very weak interaction with the surrounding environment and can be considered to be in a state of equilibrium.  </a:t>
            </a:r>
          </a:p>
          <a:p>
            <a:pPr marL="0" indent="0">
              <a:buNone/>
              <a:defRPr/>
            </a:pPr>
            <a:r>
              <a:rPr lang="en-US" dirty="0">
                <a:solidFill>
                  <a:srgbClr val="0000FF"/>
                </a:solidFill>
              </a:rPr>
              <a:t>All objects with a temperature above  absolute zero emit radiation</a:t>
            </a:r>
          </a:p>
          <a:p>
            <a:pPr marL="0" indent="0">
              <a:buNone/>
              <a:defRPr/>
            </a:pPr>
            <a:endParaRPr lang="en-US" dirty="0" smtClean="0">
              <a:solidFill>
                <a:srgbClr val="002060"/>
              </a:solidFill>
            </a:endParaRPr>
          </a:p>
          <a:p>
            <a:pPr marL="0" indent="0">
              <a:buNone/>
              <a:defRPr/>
            </a:pPr>
            <a:endParaRPr lang="en-US" dirty="0" smtClean="0">
              <a:solidFill>
                <a:srgbClr val="002060"/>
              </a:solidFill>
            </a:endParaRPr>
          </a:p>
          <a:p>
            <a:pPr>
              <a:defRPr/>
            </a:pPr>
            <a:endParaRPr lang="en-US" dirty="0">
              <a:solidFill>
                <a:srgbClr val="002060"/>
              </a:solidFill>
            </a:endParaRPr>
          </a:p>
        </p:txBody>
      </p:sp>
      <p:sp>
        <p:nvSpPr>
          <p:cNvPr id="1105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038165-079B-4195-B334-9E0D3EA1030A}" type="slidenum">
              <a:rPr lang="en-US" altLang="en-US" sz="1400"/>
              <a:pPr>
                <a:spcBef>
                  <a:spcPct val="0"/>
                </a:spcBef>
                <a:buFontTx/>
                <a:buNone/>
              </a:pPr>
              <a:t>62</a:t>
            </a:fld>
            <a:endParaRPr lang="en-US" altLang="en-US" sz="1400"/>
          </a:p>
        </p:txBody>
      </p:sp>
    </p:spTree>
    <p:extLst>
      <p:ext uri="{BB962C8B-B14F-4D97-AF65-F5344CB8AC3E}">
        <p14:creationId xmlns:p14="http://schemas.microsoft.com/office/powerpoint/2010/main" val="1644083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1524000" y="228600"/>
            <a:ext cx="8915400" cy="6400800"/>
          </a:xfrm>
        </p:spPr>
        <p:txBody>
          <a:bodyPr>
            <a:normAutofit lnSpcReduction="10000"/>
          </a:bodyPr>
          <a:lstStyle/>
          <a:p>
            <a:pPr marL="0" indent="0" algn="ctr">
              <a:buNone/>
              <a:tabLst>
                <a:tab pos="914400" algn="l"/>
              </a:tabLst>
              <a:defRPr/>
            </a:pPr>
            <a:r>
              <a:rPr lang="en-US" b="1" dirty="0">
                <a:solidFill>
                  <a:srgbClr val="CC0000"/>
                </a:solidFill>
              </a:rPr>
              <a:t>  </a:t>
            </a:r>
            <a:r>
              <a:rPr lang="en-US" sz="3600" dirty="0">
                <a:solidFill>
                  <a:srgbClr val="CC0000"/>
                </a:solidFill>
              </a:rPr>
              <a:t>Properties of objects: </a:t>
            </a:r>
            <a:r>
              <a:rPr lang="en-US" sz="3600" dirty="0"/>
              <a:t>Blackbody</a:t>
            </a:r>
          </a:p>
          <a:p>
            <a:pPr marL="0" indent="0">
              <a:buNone/>
              <a:tabLst>
                <a:tab pos="914400" algn="l"/>
              </a:tabLst>
              <a:defRPr/>
            </a:pPr>
            <a:endParaRPr lang="en-US" dirty="0"/>
          </a:p>
          <a:p>
            <a:pPr>
              <a:tabLst>
                <a:tab pos="914400" algn="l"/>
              </a:tabLst>
              <a:defRPr/>
            </a:pPr>
            <a:r>
              <a:rPr lang="en-US" dirty="0">
                <a:solidFill>
                  <a:schemeClr val="accent2"/>
                </a:solidFill>
              </a:rPr>
              <a:t>The </a:t>
            </a:r>
            <a:r>
              <a:rPr lang="en-US" b="1" i="1" dirty="0">
                <a:solidFill>
                  <a:srgbClr val="C00000"/>
                </a:solidFill>
              </a:rPr>
              <a:t>blackbody</a:t>
            </a:r>
            <a:r>
              <a:rPr lang="en-US" dirty="0">
                <a:solidFill>
                  <a:schemeClr val="accent2"/>
                </a:solidFill>
              </a:rPr>
              <a:t> concept serves as a useful standard for comparing the </a:t>
            </a:r>
            <a:r>
              <a:rPr lang="en-US" dirty="0" err="1">
                <a:solidFill>
                  <a:schemeClr val="accent2"/>
                </a:solidFill>
              </a:rPr>
              <a:t>radiative</a:t>
            </a:r>
            <a:r>
              <a:rPr lang="en-US" dirty="0">
                <a:solidFill>
                  <a:schemeClr val="accent2"/>
                </a:solidFill>
              </a:rPr>
              <a:t> properties of real surfaces with an ideal surface.</a:t>
            </a:r>
          </a:p>
          <a:p>
            <a:pPr>
              <a:tabLst>
                <a:tab pos="914400" algn="l"/>
              </a:tabLst>
              <a:defRPr/>
            </a:pPr>
            <a:r>
              <a:rPr lang="en-US" dirty="0">
                <a:solidFill>
                  <a:schemeClr val="accent2"/>
                </a:solidFill>
              </a:rPr>
              <a:t>A real surface will partly reflect and partly absorb incident radiation.  It can also partly transmit the incident radiation, namely:</a:t>
            </a:r>
            <a:endParaRPr lang="en-US" u="sng" dirty="0">
              <a:solidFill>
                <a:schemeClr val="accent2"/>
              </a:solidFill>
            </a:endParaRPr>
          </a:p>
          <a:p>
            <a:pPr>
              <a:tabLst>
                <a:tab pos="914400" algn="l"/>
              </a:tabLst>
              <a:defRPr/>
            </a:pPr>
            <a:r>
              <a:rPr lang="en-US" dirty="0">
                <a:solidFill>
                  <a:schemeClr val="accent2"/>
                </a:solidFill>
              </a:rPr>
              <a:t>1= </a:t>
            </a:r>
            <a:r>
              <a:rPr lang="en-US" dirty="0">
                <a:solidFill>
                  <a:schemeClr val="accent2"/>
                </a:solidFill>
                <a:sym typeface="Symbol" pitchFamily="18" charset="2"/>
              </a:rPr>
              <a:t></a:t>
            </a:r>
            <a:r>
              <a:rPr lang="en-US" baseline="-25000" dirty="0">
                <a:solidFill>
                  <a:schemeClr val="accent2"/>
                </a:solidFill>
                <a:sym typeface="Symbol" pitchFamily="18" charset="2"/>
              </a:rPr>
              <a:t></a:t>
            </a:r>
            <a:r>
              <a:rPr lang="en-US" dirty="0">
                <a:solidFill>
                  <a:schemeClr val="accent2"/>
                </a:solidFill>
              </a:rPr>
              <a:t> + </a:t>
            </a:r>
            <a:r>
              <a:rPr lang="en-US" dirty="0">
                <a:solidFill>
                  <a:schemeClr val="accent2"/>
                </a:solidFill>
                <a:sym typeface="Symbol" pitchFamily="18" charset="2"/>
              </a:rPr>
              <a:t></a:t>
            </a:r>
            <a:r>
              <a:rPr lang="en-US" baseline="-25000" dirty="0">
                <a:solidFill>
                  <a:schemeClr val="accent2"/>
                </a:solidFill>
                <a:sym typeface="Symbol" pitchFamily="18" charset="2"/>
              </a:rPr>
              <a:t></a:t>
            </a:r>
            <a:r>
              <a:rPr lang="en-US" dirty="0">
                <a:solidFill>
                  <a:schemeClr val="accent2"/>
                </a:solidFill>
              </a:rPr>
              <a:t> + </a:t>
            </a:r>
            <a:r>
              <a:rPr lang="en-US" dirty="0">
                <a:solidFill>
                  <a:schemeClr val="accent2"/>
                </a:solidFill>
                <a:sym typeface="Symbol" pitchFamily="18" charset="2"/>
              </a:rPr>
              <a:t></a:t>
            </a:r>
            <a:r>
              <a:rPr lang="en-US" baseline="-25000" dirty="0">
                <a:solidFill>
                  <a:schemeClr val="accent2"/>
                </a:solidFill>
                <a:sym typeface="Symbol" pitchFamily="18" charset="2"/>
              </a:rPr>
              <a:t></a:t>
            </a:r>
          </a:p>
          <a:p>
            <a:pPr>
              <a:tabLst>
                <a:tab pos="914400" algn="l"/>
              </a:tabLst>
              <a:defRPr/>
            </a:pPr>
            <a:r>
              <a:rPr lang="en-US" dirty="0">
                <a:solidFill>
                  <a:schemeClr val="accent2"/>
                </a:solidFill>
                <a:sym typeface="Symbol" pitchFamily="18" charset="2"/>
              </a:rPr>
              <a:t></a:t>
            </a:r>
            <a:r>
              <a:rPr lang="en-US" baseline="-25000" dirty="0">
                <a:solidFill>
                  <a:schemeClr val="accent2"/>
                </a:solidFill>
                <a:sym typeface="Symbol" pitchFamily="18" charset="2"/>
              </a:rPr>
              <a:t>     </a:t>
            </a:r>
            <a:r>
              <a:rPr lang="en-US" dirty="0">
                <a:solidFill>
                  <a:schemeClr val="accent2"/>
                </a:solidFill>
              </a:rPr>
              <a:t>is the monochromatic absorption, namely, the ratio of 	energy absorbed to incident energy</a:t>
            </a:r>
            <a:endParaRPr lang="en-US" dirty="0">
              <a:solidFill>
                <a:schemeClr val="accent2"/>
              </a:solidFill>
              <a:sym typeface="Symbol" pitchFamily="18" charset="2"/>
            </a:endParaRPr>
          </a:p>
          <a:p>
            <a:pPr>
              <a:tabLst>
                <a:tab pos="914400" algn="l"/>
              </a:tabLst>
              <a:defRPr/>
            </a:pPr>
            <a:r>
              <a:rPr lang="en-US" dirty="0">
                <a:solidFill>
                  <a:schemeClr val="accent2"/>
                </a:solidFill>
                <a:sym typeface="Symbol" pitchFamily="18" charset="2"/>
              </a:rPr>
              <a:t></a:t>
            </a:r>
            <a:r>
              <a:rPr lang="en-US" baseline="-25000" dirty="0">
                <a:solidFill>
                  <a:schemeClr val="accent2"/>
                </a:solidFill>
                <a:sym typeface="Symbol" pitchFamily="18" charset="2"/>
              </a:rPr>
              <a:t></a:t>
            </a:r>
            <a:r>
              <a:rPr lang="en-US" dirty="0">
                <a:solidFill>
                  <a:schemeClr val="accent2"/>
                </a:solidFill>
              </a:rPr>
              <a:t>	is the monochromatic reflectance, namely, the ratio 	of energy reflected to incident</a:t>
            </a:r>
            <a:endParaRPr lang="en-US" dirty="0">
              <a:solidFill>
                <a:schemeClr val="accent2"/>
              </a:solidFill>
              <a:sym typeface="Symbol" pitchFamily="18" charset="2"/>
            </a:endParaRPr>
          </a:p>
          <a:p>
            <a:pPr>
              <a:tabLst>
                <a:tab pos="914400" algn="l"/>
              </a:tabLst>
              <a:defRPr/>
            </a:pPr>
            <a:r>
              <a:rPr lang="en-US" dirty="0">
                <a:solidFill>
                  <a:schemeClr val="accent2"/>
                </a:solidFill>
                <a:sym typeface="Symbol" pitchFamily="18" charset="2"/>
              </a:rPr>
              <a:t></a:t>
            </a:r>
            <a:r>
              <a:rPr lang="en-US" baseline="-25000" dirty="0">
                <a:solidFill>
                  <a:schemeClr val="accent2"/>
                </a:solidFill>
                <a:sym typeface="Symbol" pitchFamily="18" charset="2"/>
              </a:rPr>
              <a:t></a:t>
            </a:r>
            <a:r>
              <a:rPr lang="en-US" dirty="0">
                <a:solidFill>
                  <a:schemeClr val="accent2"/>
                </a:solidFill>
              </a:rPr>
              <a:t>	is the monochromatic transmittance, namely, the 	ratio of energy transmitted to incident.</a:t>
            </a:r>
          </a:p>
        </p:txBody>
      </p:sp>
      <p:sp>
        <p:nvSpPr>
          <p:cNvPr id="11161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840721-28AB-424F-A650-70592DA7C377}" type="slidenum">
              <a:rPr lang="en-US" altLang="en-US" sz="1400"/>
              <a:pPr>
                <a:spcBef>
                  <a:spcPct val="0"/>
                </a:spcBef>
                <a:buFontTx/>
                <a:buNone/>
              </a:pPr>
              <a:t>63</a:t>
            </a:fld>
            <a:endParaRPr lang="en-US" altLang="en-US" sz="1400"/>
          </a:p>
        </p:txBody>
      </p:sp>
    </p:spTree>
    <p:extLst>
      <p:ext uri="{BB962C8B-B14F-4D97-AF65-F5344CB8AC3E}">
        <p14:creationId xmlns:p14="http://schemas.microsoft.com/office/powerpoint/2010/main" val="225318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0" y="0"/>
            <a:ext cx="8991600" cy="838200"/>
          </a:xfrm>
        </p:spPr>
        <p:txBody>
          <a:bodyPr/>
          <a:lstStyle/>
          <a:p>
            <a:pPr eaLnBrk="1" hangingPunct="1"/>
            <a:r>
              <a:rPr lang="en-US" altLang="en-US" sz="2400">
                <a:solidFill>
                  <a:srgbClr val="C00000"/>
                </a:solidFill>
              </a:rPr>
              <a:t>The Earth reflects part of the energy received from the sun  </a:t>
            </a:r>
          </a:p>
        </p:txBody>
      </p:sp>
      <p:pic>
        <p:nvPicPr>
          <p:cNvPr id="113667"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71650" y="1219201"/>
            <a:ext cx="8591550" cy="4016375"/>
          </a:xfrm>
          <a:solidFill>
            <a:schemeClr val="tx1"/>
          </a:solidFill>
        </p:spPr>
      </p:pic>
      <p:sp>
        <p:nvSpPr>
          <p:cNvPr id="113668" name="Text Box 11"/>
          <p:cNvSpPr txBox="1">
            <a:spLocks noChangeArrowheads="1"/>
          </p:cNvSpPr>
          <p:nvPr/>
        </p:nvSpPr>
        <p:spPr bwMode="auto">
          <a:xfrm>
            <a:off x="8839200" y="2057401"/>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13669" name="Text Box 12"/>
          <p:cNvSpPr txBox="1">
            <a:spLocks noChangeArrowheads="1"/>
          </p:cNvSpPr>
          <p:nvPr/>
        </p:nvSpPr>
        <p:spPr bwMode="auto">
          <a:xfrm>
            <a:off x="8839201" y="2590801"/>
            <a:ext cx="1349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113670" name="Text Box 14"/>
          <p:cNvSpPr txBox="1">
            <a:spLocks noChangeArrowheads="1"/>
          </p:cNvSpPr>
          <p:nvPr/>
        </p:nvSpPr>
        <p:spPr bwMode="auto">
          <a:xfrm>
            <a:off x="1524000" y="53340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u="sng">
                <a:solidFill>
                  <a:srgbClr val="CC0000"/>
                </a:solidFill>
              </a:rPr>
              <a:t>Of interest:</a:t>
            </a:r>
            <a:r>
              <a:rPr lang="en-US" altLang="en-US">
                <a:solidFill>
                  <a:srgbClr val="CC0000"/>
                </a:solidFill>
              </a:rPr>
              <a:t> </a:t>
            </a:r>
            <a:r>
              <a:rPr lang="en-US" altLang="en-US">
                <a:solidFill>
                  <a:schemeClr val="accent2"/>
                </a:solidFill>
              </a:rPr>
              <a:t>what fraction of received goes back</a:t>
            </a:r>
          </a:p>
          <a:p>
            <a:pPr algn="ctr" eaLnBrk="1" hangingPunct="1">
              <a:spcBef>
                <a:spcPct val="0"/>
              </a:spcBef>
              <a:buFontTx/>
              <a:buNone/>
            </a:pPr>
            <a:r>
              <a:rPr lang="en-US" altLang="en-US">
                <a:solidFill>
                  <a:schemeClr val="accent2"/>
                </a:solidFill>
              </a:rPr>
              <a:t>The ratio between the r</a:t>
            </a:r>
            <a:r>
              <a:rPr lang="en-US" altLang="en-US" i="1">
                <a:solidFill>
                  <a:srgbClr val="C00000"/>
                </a:solidFill>
              </a:rPr>
              <a:t>eflected</a:t>
            </a:r>
            <a:r>
              <a:rPr lang="en-US" altLang="en-US">
                <a:solidFill>
                  <a:schemeClr val="accent2"/>
                </a:solidFill>
              </a:rPr>
              <a:t> part and the </a:t>
            </a:r>
            <a:r>
              <a:rPr lang="en-US" altLang="en-US" i="1">
                <a:solidFill>
                  <a:srgbClr val="C00000"/>
                </a:solidFill>
              </a:rPr>
              <a:t>incoming</a:t>
            </a:r>
            <a:r>
              <a:rPr lang="en-US" altLang="en-US">
                <a:solidFill>
                  <a:schemeClr val="accent2"/>
                </a:solidFill>
              </a:rPr>
              <a:t> part is called albedo (A)</a:t>
            </a:r>
          </a:p>
        </p:txBody>
      </p:sp>
      <p:sp>
        <p:nvSpPr>
          <p:cNvPr id="11367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B0FE6D-4A69-4A6B-990C-DF08A3882CC0}" type="slidenum">
              <a:rPr lang="en-US" altLang="en-US" sz="1400"/>
              <a:pPr>
                <a:spcBef>
                  <a:spcPct val="0"/>
                </a:spcBef>
                <a:buFontTx/>
                <a:buNone/>
              </a:pPr>
              <a:t>64</a:t>
            </a:fld>
            <a:endParaRPr lang="en-US" altLang="en-US" sz="1400"/>
          </a:p>
        </p:txBody>
      </p:sp>
    </p:spTree>
    <p:extLst>
      <p:ext uri="{BB962C8B-B14F-4D97-AF65-F5344CB8AC3E}">
        <p14:creationId xmlns:p14="http://schemas.microsoft.com/office/powerpoint/2010/main" val="23672292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1" descr="02T03"/>
          <p:cNvPicPr>
            <a:picLocks noChangeAspect="1" noChangeArrowheads="1"/>
          </p:cNvPicPr>
          <p:nvPr/>
        </p:nvPicPr>
        <p:blipFill>
          <a:blip r:embed="rId3">
            <a:extLst>
              <a:ext uri="{28A0092B-C50C-407E-A947-70E740481C1C}">
                <a14:useLocalDpi xmlns:a14="http://schemas.microsoft.com/office/drawing/2010/main" val="0"/>
              </a:ext>
            </a:extLst>
          </a:blip>
          <a:srcRect t="4745" b="9708"/>
          <a:stretch>
            <a:fillRect/>
          </a:stretch>
        </p:blipFill>
        <p:spPr bwMode="auto">
          <a:xfrm>
            <a:off x="1543051" y="533401"/>
            <a:ext cx="8951913"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6BCC47-AB87-46C2-AFAB-BD159BEA2090}" type="slidenum">
              <a:rPr lang="en-US" altLang="en-US" sz="1400"/>
              <a:pPr>
                <a:spcBef>
                  <a:spcPct val="0"/>
                </a:spcBef>
                <a:buFontTx/>
                <a:buNone/>
              </a:pPr>
              <a:t>65</a:t>
            </a:fld>
            <a:endParaRPr lang="en-US" altLang="en-US" sz="1400"/>
          </a:p>
        </p:txBody>
      </p:sp>
    </p:spTree>
    <p:extLst>
      <p:ext uri="{BB962C8B-B14F-4D97-AF65-F5344CB8AC3E}">
        <p14:creationId xmlns:p14="http://schemas.microsoft.com/office/powerpoint/2010/main" val="2414769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524000" y="0"/>
            <a:ext cx="9144000" cy="762000"/>
          </a:xfrm>
        </p:spPr>
        <p:txBody>
          <a:bodyPr/>
          <a:lstStyle/>
          <a:p>
            <a:pPr eaLnBrk="1" hangingPunct="1"/>
            <a:r>
              <a:rPr lang="en-US" altLang="en-US" b="1" smtClean="0">
                <a:solidFill>
                  <a:srgbClr val="CC0000"/>
                </a:solidFill>
              </a:rPr>
              <a:t>Combination of the two factors:</a:t>
            </a:r>
          </a:p>
        </p:txBody>
      </p:sp>
      <p:sp>
        <p:nvSpPr>
          <p:cNvPr id="117763" name="Rectangle 3"/>
          <p:cNvSpPr>
            <a:spLocks noGrp="1" noChangeArrowheads="1"/>
          </p:cNvSpPr>
          <p:nvPr>
            <p:ph type="body" idx="1"/>
          </p:nvPr>
        </p:nvSpPr>
        <p:spPr>
          <a:xfrm>
            <a:off x="1524000" y="838200"/>
            <a:ext cx="8915400" cy="6019800"/>
          </a:xfrm>
        </p:spPr>
        <p:txBody>
          <a:bodyPr/>
          <a:lstStyle/>
          <a:p>
            <a:pPr eaLnBrk="1" hangingPunct="1">
              <a:lnSpc>
                <a:spcPct val="80000"/>
              </a:lnSpc>
              <a:spcBef>
                <a:spcPct val="0"/>
              </a:spcBef>
              <a:buFontTx/>
              <a:buNone/>
            </a:pPr>
            <a:r>
              <a:rPr lang="en-US" altLang="en-US" sz="3600" u="sng">
                <a:solidFill>
                  <a:srgbClr val="000066"/>
                </a:solidFill>
              </a:rPr>
              <a:t>Simple statement</a:t>
            </a:r>
          </a:p>
          <a:p>
            <a:pPr algn="ctr" eaLnBrk="1" hangingPunct="1">
              <a:lnSpc>
                <a:spcPct val="80000"/>
              </a:lnSpc>
              <a:spcBef>
                <a:spcPct val="0"/>
              </a:spcBef>
              <a:buFontTx/>
              <a:buNone/>
            </a:pPr>
            <a:r>
              <a:rPr lang="en-US" altLang="en-US" sz="3600">
                <a:solidFill>
                  <a:srgbClr val="000066"/>
                </a:solidFill>
              </a:rPr>
              <a:t>The irradiance over an area A  depends on the angle between the overhead direction  and the central ray to the sun and inversely to the distance from the sun</a:t>
            </a:r>
          </a:p>
          <a:p>
            <a:pPr algn="ctr" eaLnBrk="1" hangingPunct="1">
              <a:lnSpc>
                <a:spcPct val="80000"/>
              </a:lnSpc>
              <a:spcBef>
                <a:spcPct val="0"/>
              </a:spcBef>
              <a:buFontTx/>
              <a:buNone/>
            </a:pPr>
            <a:endParaRPr lang="en-US" altLang="en-US" sz="3600">
              <a:solidFill>
                <a:srgbClr val="000066"/>
              </a:solidFill>
            </a:endParaRPr>
          </a:p>
          <a:p>
            <a:pPr eaLnBrk="1" hangingPunct="1">
              <a:lnSpc>
                <a:spcPct val="80000"/>
              </a:lnSpc>
              <a:spcBef>
                <a:spcPct val="0"/>
              </a:spcBef>
              <a:buFontTx/>
              <a:buNone/>
            </a:pPr>
            <a:r>
              <a:rPr lang="en-US" altLang="en-US" sz="3600" u="sng"/>
              <a:t>Mathematical statement</a:t>
            </a:r>
          </a:p>
          <a:p>
            <a:pPr algn="ctr" eaLnBrk="1" hangingPunct="1">
              <a:lnSpc>
                <a:spcPct val="80000"/>
              </a:lnSpc>
              <a:spcBef>
                <a:spcPct val="0"/>
              </a:spcBef>
              <a:buFontTx/>
              <a:buNone/>
            </a:pPr>
            <a:r>
              <a:rPr lang="en-US" altLang="en-US" sz="3600"/>
              <a:t>The irradiance over an area A is proportional to the cosine of the angle between the surface normal and the central ray and inversely to the distance from the sun</a:t>
            </a:r>
          </a:p>
          <a:p>
            <a:pPr algn="ctr" eaLnBrk="1" hangingPunct="1">
              <a:lnSpc>
                <a:spcPct val="80000"/>
              </a:lnSpc>
              <a:spcBef>
                <a:spcPct val="0"/>
              </a:spcBef>
              <a:buFontTx/>
              <a:buNone/>
            </a:pPr>
            <a:r>
              <a:rPr lang="en-US" altLang="en-US" sz="3600">
                <a:solidFill>
                  <a:srgbClr val="CC0000"/>
                </a:solidFill>
              </a:rPr>
              <a:t>E=</a:t>
            </a:r>
            <a:r>
              <a:rPr lang="en-US" altLang="en-US" sz="3600">
                <a:solidFill>
                  <a:srgbClr val="333399"/>
                </a:solidFill>
              </a:rPr>
              <a:t>I</a:t>
            </a:r>
            <a:r>
              <a:rPr lang="en-US" altLang="en-US" sz="3600" baseline="-25000">
                <a:solidFill>
                  <a:srgbClr val="333399"/>
                </a:solidFill>
              </a:rPr>
              <a:t>on</a:t>
            </a:r>
            <a:r>
              <a:rPr lang="en-US" altLang="en-US" sz="3600">
                <a:solidFill>
                  <a:srgbClr val="CC0000"/>
                </a:solidFill>
              </a:rPr>
              <a:t>cos</a:t>
            </a:r>
            <a:r>
              <a:rPr lang="el-GR" altLang="en-US" sz="3600">
                <a:solidFill>
                  <a:srgbClr val="CC0000"/>
                </a:solidFill>
              </a:rPr>
              <a:t>θ</a:t>
            </a:r>
            <a:r>
              <a:rPr lang="en-US" altLang="en-US" sz="3600">
                <a:solidFill>
                  <a:srgbClr val="CC0000"/>
                </a:solidFill>
              </a:rPr>
              <a:t>/r</a:t>
            </a:r>
            <a:r>
              <a:rPr lang="en-US" altLang="en-US" sz="3600" baseline="30000">
                <a:solidFill>
                  <a:srgbClr val="CC0000"/>
                </a:solidFill>
              </a:rPr>
              <a:t>2</a:t>
            </a:r>
            <a:endParaRPr lang="en-US" altLang="en-US" sz="3600"/>
          </a:p>
          <a:p>
            <a:pPr eaLnBrk="1" hangingPunct="1">
              <a:lnSpc>
                <a:spcPct val="80000"/>
              </a:lnSpc>
            </a:pPr>
            <a:endParaRPr lang="en-US" altLang="en-US" sz="3600"/>
          </a:p>
          <a:p>
            <a:pPr eaLnBrk="1" hangingPunct="1">
              <a:lnSpc>
                <a:spcPct val="80000"/>
              </a:lnSpc>
            </a:pPr>
            <a:endParaRPr lang="en-US" altLang="en-US" sz="3600"/>
          </a:p>
        </p:txBody>
      </p:sp>
    </p:spTree>
    <p:extLst>
      <p:ext uri="{BB962C8B-B14F-4D97-AF65-F5344CB8AC3E}">
        <p14:creationId xmlns:p14="http://schemas.microsoft.com/office/powerpoint/2010/main" val="23705318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1"/>
          <p:cNvSpPr txBox="1">
            <a:spLocks noChangeArrowheads="1"/>
          </p:cNvSpPr>
          <p:nvPr/>
        </p:nvSpPr>
        <p:spPr bwMode="auto">
          <a:xfrm>
            <a:off x="1524000" y="152401"/>
            <a:ext cx="8915400" cy="788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More detail on the </a:t>
            </a:r>
            <a:r>
              <a:rPr lang="en-US" altLang="en-US">
                <a:solidFill>
                  <a:srgbClr val="002060"/>
                </a:solidFill>
              </a:rPr>
              <a:t>Inverse square law:</a:t>
            </a:r>
          </a:p>
          <a:p>
            <a:pPr eaLnBrk="1" hangingPunct="1">
              <a:spcBef>
                <a:spcPct val="0"/>
              </a:spcBef>
              <a:buFontTx/>
              <a:buNone/>
            </a:pPr>
            <a:r>
              <a:rPr lang="en-US" altLang="en-US">
                <a:solidFill>
                  <a:srgbClr val="002060"/>
                </a:solidFill>
              </a:rPr>
              <a:t>Energy received from sun at a distance of </a:t>
            </a:r>
            <a:r>
              <a:rPr lang="en-US" altLang="en-US">
                <a:solidFill>
                  <a:srgbClr val="C00000"/>
                </a:solidFill>
              </a:rPr>
              <a:t>r</a:t>
            </a:r>
            <a:r>
              <a:rPr lang="en-US" altLang="en-US" baseline="-25000">
                <a:solidFill>
                  <a:srgbClr val="C00000"/>
                </a:solidFill>
              </a:rPr>
              <a:t>0 </a:t>
            </a:r>
          </a:p>
          <a:p>
            <a:pPr eaLnBrk="1" hangingPunct="1">
              <a:spcBef>
                <a:spcPct val="0"/>
              </a:spcBef>
              <a:buFontTx/>
              <a:buNone/>
            </a:pPr>
            <a:r>
              <a:rPr lang="en-US" altLang="en-US">
                <a:solidFill>
                  <a:srgbClr val="002060"/>
                </a:solidFill>
              </a:rPr>
              <a:t>Is inversely proportional to distance square</a:t>
            </a:r>
            <a:r>
              <a:rPr lang="en-US" altLang="en-US">
                <a:solidFill>
                  <a:srgbClr val="C00000"/>
                </a:solidFill>
              </a:rPr>
              <a:t>:</a:t>
            </a:r>
            <a:endParaRPr lang="en-US" altLang="en-US" baseline="-25000">
              <a:solidFill>
                <a:srgbClr val="C00000"/>
              </a:solidFill>
            </a:endParaRPr>
          </a:p>
          <a:p>
            <a:pPr eaLnBrk="1" hangingPunct="1">
              <a:spcBef>
                <a:spcPct val="0"/>
              </a:spcBef>
              <a:buFontTx/>
              <a:buNone/>
            </a:pPr>
            <a:r>
              <a:rPr lang="en-US" altLang="en-US">
                <a:solidFill>
                  <a:srgbClr val="C00000"/>
                </a:solidFill>
              </a:rPr>
              <a:t>				S</a:t>
            </a:r>
            <a:r>
              <a:rPr lang="en-US" altLang="en-US" baseline="-25000">
                <a:solidFill>
                  <a:srgbClr val="C00000"/>
                </a:solidFill>
              </a:rPr>
              <a:t>0</a:t>
            </a:r>
            <a:r>
              <a:rPr lang="en-US" altLang="en-US">
                <a:solidFill>
                  <a:srgbClr val="C00000"/>
                </a:solidFill>
              </a:rPr>
              <a:t> ~ 1/r</a:t>
            </a:r>
            <a:r>
              <a:rPr lang="en-US" altLang="en-US" baseline="-25000">
                <a:solidFill>
                  <a:srgbClr val="C00000"/>
                </a:solidFill>
              </a:rPr>
              <a:t>0</a:t>
            </a:r>
            <a:r>
              <a:rPr lang="en-US" altLang="en-US" baseline="30000">
                <a:solidFill>
                  <a:srgbClr val="C00000"/>
                </a:solidFill>
              </a:rPr>
              <a:t>2</a:t>
            </a:r>
          </a:p>
          <a:p>
            <a:pPr eaLnBrk="1" hangingPunct="1">
              <a:spcBef>
                <a:spcPct val="0"/>
              </a:spcBef>
              <a:buFontTx/>
              <a:buNone/>
            </a:pPr>
            <a:r>
              <a:rPr lang="en-US" altLang="en-US">
                <a:solidFill>
                  <a:srgbClr val="002060"/>
                </a:solidFill>
              </a:rPr>
              <a:t>Energy received from sun at a distance of </a:t>
            </a:r>
            <a:r>
              <a:rPr lang="en-US" altLang="en-US">
                <a:solidFill>
                  <a:srgbClr val="C00000"/>
                </a:solidFill>
              </a:rPr>
              <a:t>r</a:t>
            </a:r>
            <a:r>
              <a:rPr lang="en-US" altLang="en-US" baseline="-25000">
                <a:solidFill>
                  <a:srgbClr val="C00000"/>
                </a:solidFill>
              </a:rPr>
              <a:t>  </a:t>
            </a:r>
          </a:p>
          <a:p>
            <a:pPr eaLnBrk="1" hangingPunct="1">
              <a:spcBef>
                <a:spcPct val="0"/>
              </a:spcBef>
              <a:buFontTx/>
              <a:buNone/>
            </a:pPr>
            <a:r>
              <a:rPr lang="en-US" altLang="en-US">
                <a:solidFill>
                  <a:srgbClr val="002060"/>
                </a:solidFill>
              </a:rPr>
              <a:t>Is inversely proportional to distance square</a:t>
            </a:r>
            <a:r>
              <a:rPr lang="en-US" altLang="en-US">
                <a:solidFill>
                  <a:srgbClr val="C00000"/>
                </a:solidFill>
              </a:rPr>
              <a:t>:</a:t>
            </a:r>
          </a:p>
          <a:p>
            <a:pPr algn="ctr" eaLnBrk="1" hangingPunct="1">
              <a:spcBef>
                <a:spcPct val="0"/>
              </a:spcBef>
              <a:buFontTx/>
              <a:buNone/>
            </a:pPr>
            <a:r>
              <a:rPr lang="en-US" altLang="en-US">
                <a:solidFill>
                  <a:srgbClr val="C00000"/>
                </a:solidFill>
              </a:rPr>
              <a:t>S ~ 1/r</a:t>
            </a:r>
            <a:r>
              <a:rPr lang="en-US" altLang="en-US" baseline="30000">
                <a:solidFill>
                  <a:srgbClr val="C00000"/>
                </a:solidFill>
              </a:rPr>
              <a:t>2</a:t>
            </a:r>
          </a:p>
          <a:p>
            <a:pPr eaLnBrk="1" hangingPunct="1">
              <a:spcBef>
                <a:spcPct val="0"/>
              </a:spcBef>
              <a:buFontTx/>
              <a:buNone/>
            </a:pPr>
            <a:r>
              <a:rPr lang="en-US" altLang="en-US">
                <a:solidFill>
                  <a:srgbClr val="002060"/>
                </a:solidFill>
              </a:rPr>
              <a:t>Divide the two by each other:</a:t>
            </a:r>
          </a:p>
          <a:p>
            <a:pPr algn="ctr" eaLnBrk="1" hangingPunct="1">
              <a:spcBef>
                <a:spcPct val="0"/>
              </a:spcBef>
              <a:buFontTx/>
              <a:buNone/>
            </a:pPr>
            <a:r>
              <a:rPr lang="en-US" altLang="en-US">
                <a:solidFill>
                  <a:srgbClr val="C00000"/>
                </a:solidFill>
              </a:rPr>
              <a:t>S /S</a:t>
            </a:r>
            <a:r>
              <a:rPr lang="en-US" altLang="en-US" baseline="-25000">
                <a:solidFill>
                  <a:srgbClr val="C00000"/>
                </a:solidFill>
              </a:rPr>
              <a:t>0</a:t>
            </a:r>
            <a:r>
              <a:rPr lang="en-US" altLang="en-US">
                <a:solidFill>
                  <a:srgbClr val="C00000"/>
                </a:solidFill>
              </a:rPr>
              <a:t>  = 1/r </a:t>
            </a:r>
            <a:r>
              <a:rPr lang="en-US" altLang="en-US" baseline="30000">
                <a:solidFill>
                  <a:srgbClr val="C00000"/>
                </a:solidFill>
              </a:rPr>
              <a:t>2</a:t>
            </a:r>
            <a:r>
              <a:rPr lang="en-US" altLang="en-US">
                <a:solidFill>
                  <a:srgbClr val="C00000"/>
                </a:solidFill>
              </a:rPr>
              <a:t>/1/r</a:t>
            </a:r>
            <a:r>
              <a:rPr lang="en-US" altLang="en-US" baseline="-25000">
                <a:solidFill>
                  <a:srgbClr val="C00000"/>
                </a:solidFill>
              </a:rPr>
              <a:t>0</a:t>
            </a:r>
            <a:r>
              <a:rPr lang="en-US" altLang="en-US" baseline="30000">
                <a:solidFill>
                  <a:srgbClr val="C00000"/>
                </a:solidFill>
              </a:rPr>
              <a:t>2</a:t>
            </a:r>
            <a:r>
              <a:rPr lang="en-US" altLang="en-US">
                <a:solidFill>
                  <a:srgbClr val="C00000"/>
                </a:solidFill>
              </a:rPr>
              <a:t>  =r</a:t>
            </a:r>
            <a:r>
              <a:rPr lang="en-US" altLang="en-US" baseline="-25000">
                <a:solidFill>
                  <a:srgbClr val="C00000"/>
                </a:solidFill>
              </a:rPr>
              <a:t>0</a:t>
            </a:r>
            <a:r>
              <a:rPr lang="en-US" altLang="en-US" baseline="30000">
                <a:solidFill>
                  <a:srgbClr val="C00000"/>
                </a:solidFill>
              </a:rPr>
              <a:t>2</a:t>
            </a:r>
            <a:r>
              <a:rPr lang="en-US" altLang="en-US">
                <a:solidFill>
                  <a:srgbClr val="C00000"/>
                </a:solidFill>
              </a:rPr>
              <a:t>/r</a:t>
            </a:r>
            <a:r>
              <a:rPr lang="en-US" altLang="en-US" baseline="30000">
                <a:solidFill>
                  <a:srgbClr val="C00000"/>
                </a:solidFill>
              </a:rPr>
              <a:t>2</a:t>
            </a:r>
            <a:r>
              <a:rPr lang="en-US" altLang="en-US">
                <a:solidFill>
                  <a:srgbClr val="C00000"/>
                </a:solidFill>
              </a:rPr>
              <a:t> = (r</a:t>
            </a:r>
            <a:r>
              <a:rPr lang="en-US" altLang="en-US" baseline="-25000">
                <a:solidFill>
                  <a:srgbClr val="C00000"/>
                </a:solidFill>
              </a:rPr>
              <a:t>0</a:t>
            </a:r>
            <a:r>
              <a:rPr lang="en-US" altLang="en-US">
                <a:solidFill>
                  <a:srgbClr val="C00000"/>
                </a:solidFill>
              </a:rPr>
              <a:t>/r)</a:t>
            </a:r>
            <a:r>
              <a:rPr lang="en-US" altLang="en-US" baseline="30000">
                <a:solidFill>
                  <a:srgbClr val="C00000"/>
                </a:solidFill>
              </a:rPr>
              <a:t>2</a:t>
            </a:r>
          </a:p>
          <a:p>
            <a:pPr algn="ctr" eaLnBrk="1" hangingPunct="1">
              <a:spcBef>
                <a:spcPct val="0"/>
              </a:spcBef>
              <a:buFontTx/>
              <a:buNone/>
            </a:pPr>
            <a:r>
              <a:rPr lang="en-US" altLang="en-US">
                <a:solidFill>
                  <a:srgbClr val="C00000"/>
                </a:solidFill>
              </a:rPr>
              <a:t>or (like on previous slide):</a:t>
            </a:r>
          </a:p>
          <a:p>
            <a:pPr algn="ctr" eaLnBrk="1" hangingPunct="1">
              <a:spcBef>
                <a:spcPct val="0"/>
              </a:spcBef>
              <a:buFontTx/>
              <a:buNone/>
            </a:pPr>
            <a:r>
              <a:rPr lang="en-US" altLang="en-US" sz="4000">
                <a:solidFill>
                  <a:srgbClr val="002060"/>
                </a:solidFill>
              </a:rPr>
              <a:t>S = S</a:t>
            </a:r>
            <a:r>
              <a:rPr lang="en-US" altLang="en-US" sz="4000" baseline="-25000">
                <a:solidFill>
                  <a:srgbClr val="002060"/>
                </a:solidFill>
              </a:rPr>
              <a:t>0</a:t>
            </a:r>
            <a:r>
              <a:rPr lang="en-US" altLang="en-US" sz="4000">
                <a:solidFill>
                  <a:srgbClr val="002060"/>
                </a:solidFill>
              </a:rPr>
              <a:t> (r</a:t>
            </a:r>
            <a:r>
              <a:rPr lang="en-US" altLang="en-US" sz="4000" baseline="-25000">
                <a:solidFill>
                  <a:srgbClr val="002060"/>
                </a:solidFill>
              </a:rPr>
              <a:t>0</a:t>
            </a:r>
            <a:r>
              <a:rPr lang="en-US" altLang="en-US" sz="4000">
                <a:solidFill>
                  <a:srgbClr val="002060"/>
                </a:solidFill>
              </a:rPr>
              <a:t>/r)</a:t>
            </a:r>
            <a:r>
              <a:rPr lang="en-US" altLang="en-US" sz="4000" baseline="30000">
                <a:solidFill>
                  <a:srgbClr val="002060"/>
                </a:solidFill>
              </a:rPr>
              <a:t>2</a:t>
            </a:r>
          </a:p>
          <a:p>
            <a:pPr algn="ctr" eaLnBrk="1" hangingPunct="1">
              <a:spcBef>
                <a:spcPct val="0"/>
              </a:spcBef>
              <a:buFontTx/>
              <a:buNone/>
            </a:pPr>
            <a:r>
              <a:rPr lang="en-US" altLang="en-US" sz="4000">
                <a:solidFill>
                  <a:srgbClr val="002060"/>
                </a:solidFill>
              </a:rPr>
              <a:t>The ratio (r</a:t>
            </a:r>
            <a:r>
              <a:rPr lang="en-US" altLang="en-US" sz="4000" baseline="-25000">
                <a:solidFill>
                  <a:srgbClr val="002060"/>
                </a:solidFill>
              </a:rPr>
              <a:t>0</a:t>
            </a:r>
            <a:r>
              <a:rPr lang="en-US" altLang="en-US" sz="4000">
                <a:solidFill>
                  <a:srgbClr val="002060"/>
                </a:solidFill>
              </a:rPr>
              <a:t>/r)</a:t>
            </a:r>
            <a:r>
              <a:rPr lang="en-US" altLang="en-US" sz="4000" baseline="30000">
                <a:solidFill>
                  <a:srgbClr val="002060"/>
                </a:solidFill>
              </a:rPr>
              <a:t>2 </a:t>
            </a:r>
            <a:r>
              <a:rPr lang="en-US" altLang="en-US" sz="4000">
                <a:solidFill>
                  <a:srgbClr val="002060"/>
                </a:solidFill>
              </a:rPr>
              <a:t>is denoted by </a:t>
            </a:r>
            <a:r>
              <a:rPr lang="el-GR" altLang="en-US" sz="4000">
                <a:solidFill>
                  <a:srgbClr val="C00000"/>
                </a:solidFill>
                <a:latin typeface="Times New Roman" panose="02020603050405020304" pitchFamily="18" charset="0"/>
              </a:rPr>
              <a:t>ε</a:t>
            </a:r>
            <a:r>
              <a:rPr lang="pt-BR" altLang="en-US" sz="4000" baseline="-25000">
                <a:solidFill>
                  <a:srgbClr val="C00000"/>
                </a:solidFill>
                <a:latin typeface="Times New Roman" panose="02020603050405020304" pitchFamily="18" charset="0"/>
              </a:rPr>
              <a:t>0</a:t>
            </a:r>
            <a:r>
              <a:rPr lang="en-US" altLang="en-US" sz="4000">
                <a:solidFill>
                  <a:srgbClr val="C00000"/>
                </a:solidFill>
                <a:latin typeface="Times New Roman" panose="02020603050405020304" pitchFamily="18" charset="0"/>
              </a:rPr>
              <a:t> </a:t>
            </a:r>
          </a:p>
          <a:p>
            <a:pPr algn="ctr" eaLnBrk="1" hangingPunct="1">
              <a:spcBef>
                <a:spcPct val="0"/>
              </a:spcBef>
              <a:buFontTx/>
              <a:buNone/>
            </a:pPr>
            <a:r>
              <a:rPr lang="en-US" altLang="en-US" sz="4000">
                <a:solidFill>
                  <a:srgbClr val="C00000"/>
                </a:solidFill>
                <a:latin typeface="Times New Roman" panose="02020603050405020304" pitchFamily="18" charset="0"/>
              </a:rPr>
              <a:t>and can be computed as follows:</a:t>
            </a:r>
          </a:p>
          <a:p>
            <a:pPr algn="ctr" eaLnBrk="1" hangingPunct="1">
              <a:spcBef>
                <a:spcPct val="0"/>
              </a:spcBef>
              <a:buFontTx/>
              <a:buNone/>
            </a:pPr>
            <a:endParaRPr lang="en-US" altLang="en-US" sz="4000">
              <a:solidFill>
                <a:srgbClr val="002060"/>
              </a:solidFill>
            </a:endParaRPr>
          </a:p>
          <a:p>
            <a:pPr algn="ctr" eaLnBrk="1" hangingPunct="1">
              <a:spcBef>
                <a:spcPct val="0"/>
              </a:spcBef>
              <a:buFontTx/>
              <a:buNone/>
            </a:pPr>
            <a:endParaRPr lang="en-US" altLang="en-US" sz="4000" baseline="30000">
              <a:solidFill>
                <a:srgbClr val="002060"/>
              </a:solidFill>
            </a:endParaRPr>
          </a:p>
        </p:txBody>
      </p:sp>
      <p:sp>
        <p:nvSpPr>
          <p:cNvPr id="11878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DFE7BB8-FFB3-4E3E-9DE5-11C416C11F62}" type="slidenum">
              <a:rPr lang="en-US" altLang="en-US" sz="1400"/>
              <a:pPr>
                <a:spcBef>
                  <a:spcPct val="0"/>
                </a:spcBef>
                <a:buFontTx/>
                <a:buNone/>
              </a:pPr>
              <a:t>67</a:t>
            </a:fld>
            <a:endParaRPr lang="en-US" altLang="en-US" sz="1400"/>
          </a:p>
        </p:txBody>
      </p:sp>
    </p:spTree>
    <p:extLst>
      <p:ext uri="{BB962C8B-B14F-4D97-AF65-F5344CB8AC3E}">
        <p14:creationId xmlns:p14="http://schemas.microsoft.com/office/powerpoint/2010/main" val="3021841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3"/>
          <p:cNvSpPr>
            <a:spLocks noGrp="1" noChangeArrowheads="1"/>
          </p:cNvSpPr>
          <p:nvPr>
            <p:ph type="body" idx="1"/>
          </p:nvPr>
        </p:nvSpPr>
        <p:spPr>
          <a:xfrm>
            <a:off x="1752600" y="0"/>
            <a:ext cx="8915400" cy="6858000"/>
          </a:xfrm>
        </p:spPr>
        <p:txBody>
          <a:bodyPr>
            <a:normAutofit fontScale="92500" lnSpcReduction="10000"/>
          </a:bodyPr>
          <a:lstStyle/>
          <a:p>
            <a:pPr>
              <a:lnSpc>
                <a:spcPct val="90000"/>
              </a:lnSpc>
              <a:defRPr/>
            </a:pPr>
            <a:r>
              <a:rPr lang="en-US" dirty="0">
                <a:solidFill>
                  <a:srgbClr val="002060"/>
                </a:solidFill>
                <a:latin typeface="Times New Roman" pitchFamily="18" charset="0"/>
                <a:cs typeface="Times New Roman" pitchFamily="18" charset="0"/>
              </a:rPr>
              <a:t>Formula for the reciprocal of the square of the radius vector of the earth-the eccentricity correction factor of the earth orbit, E</a:t>
            </a:r>
            <a:r>
              <a:rPr lang="en-US" baseline="-25000" dirty="0">
                <a:solidFill>
                  <a:srgbClr val="002060"/>
                </a:solidFill>
                <a:latin typeface="Times New Roman" pitchFamily="18" charset="0"/>
                <a:cs typeface="Times New Roman" pitchFamily="18" charset="0"/>
              </a:rPr>
              <a:t>0</a:t>
            </a:r>
            <a:r>
              <a:rPr lang="en-US" dirty="0">
                <a:solidFill>
                  <a:srgbClr val="002060"/>
                </a:solidFill>
                <a:latin typeface="Times New Roman" pitchFamily="18" charset="0"/>
                <a:cs typeface="Times New Roman" pitchFamily="18" charset="0"/>
              </a:rPr>
              <a:t> is:</a:t>
            </a:r>
          </a:p>
          <a:p>
            <a:pPr>
              <a:lnSpc>
                <a:spcPct val="90000"/>
              </a:lnSpc>
              <a:buFontTx/>
              <a:buNone/>
              <a:defRPr/>
            </a:pPr>
            <a:endParaRPr lang="pt-BR" dirty="0">
              <a:solidFill>
                <a:srgbClr val="002060"/>
              </a:solidFill>
              <a:latin typeface="Times New Roman" pitchFamily="18" charset="0"/>
              <a:cs typeface="Times New Roman" pitchFamily="18" charset="0"/>
            </a:endParaRPr>
          </a:p>
          <a:p>
            <a:pPr>
              <a:lnSpc>
                <a:spcPct val="90000"/>
              </a:lnSpc>
              <a:buFontTx/>
              <a:buNone/>
              <a:defRPr/>
            </a:pPr>
            <a:r>
              <a:rPr lang="pt-BR" dirty="0">
                <a:solidFill>
                  <a:srgbClr val="002060"/>
                </a:solidFill>
                <a:latin typeface="Times New Roman" pitchFamily="18" charset="0"/>
                <a:cs typeface="Times New Roman" pitchFamily="18" charset="0"/>
              </a:rPr>
              <a:t>E</a:t>
            </a:r>
            <a:r>
              <a:rPr lang="pt-BR" baseline="-25000" dirty="0">
                <a:solidFill>
                  <a:srgbClr val="002060"/>
                </a:solidFill>
                <a:latin typeface="Times New Roman" pitchFamily="18" charset="0"/>
                <a:cs typeface="Times New Roman" pitchFamily="18" charset="0"/>
              </a:rPr>
              <a:t>0</a:t>
            </a:r>
            <a:r>
              <a:rPr lang="pt-BR" dirty="0">
                <a:solidFill>
                  <a:srgbClr val="002060"/>
                </a:solidFill>
                <a:latin typeface="Times New Roman" pitchFamily="18" charset="0"/>
                <a:cs typeface="Times New Roman" pitchFamily="18" charset="0"/>
              </a:rPr>
              <a:t> = (r</a:t>
            </a:r>
            <a:r>
              <a:rPr lang="pt-BR" baseline="-25000" dirty="0">
                <a:solidFill>
                  <a:srgbClr val="002060"/>
                </a:solidFill>
                <a:latin typeface="Times New Roman" pitchFamily="18" charset="0"/>
                <a:cs typeface="Times New Roman" pitchFamily="18" charset="0"/>
              </a:rPr>
              <a:t>0</a:t>
            </a:r>
            <a:r>
              <a:rPr lang="pt-BR" dirty="0">
                <a:solidFill>
                  <a:srgbClr val="002060"/>
                </a:solidFill>
                <a:latin typeface="Times New Roman" pitchFamily="18" charset="0"/>
                <a:cs typeface="Times New Roman" pitchFamily="18" charset="0"/>
              </a:rPr>
              <a:t>/r)</a:t>
            </a:r>
            <a:r>
              <a:rPr lang="pt-BR" baseline="30000" dirty="0">
                <a:solidFill>
                  <a:srgbClr val="002060"/>
                </a:solidFill>
                <a:latin typeface="Times New Roman" pitchFamily="18" charset="0"/>
                <a:cs typeface="Times New Roman" pitchFamily="18" charset="0"/>
              </a:rPr>
              <a:t>2</a:t>
            </a:r>
            <a:r>
              <a:rPr lang="pt-BR" dirty="0">
                <a:solidFill>
                  <a:srgbClr val="002060"/>
                </a:solidFill>
                <a:latin typeface="Times New Roman" pitchFamily="18" charset="0"/>
                <a:cs typeface="Times New Roman" pitchFamily="18" charset="0"/>
              </a:rPr>
              <a:t> 1.000110+0.034221cos</a:t>
            </a:r>
            <a:r>
              <a:rPr lang="pt-BR" dirty="0">
                <a:solidFill>
                  <a:srgbClr val="002060"/>
                </a:solidFill>
                <a:latin typeface="Times New Roman" pitchFamily="18" charset="0"/>
                <a:cs typeface="Times New Roman" pitchFamily="18" charset="0"/>
                <a:sym typeface="Symbol" pitchFamily="18" charset="2"/>
              </a:rPr>
              <a:t></a:t>
            </a:r>
            <a:r>
              <a:rPr lang="pt-BR" dirty="0">
                <a:solidFill>
                  <a:srgbClr val="002060"/>
                </a:solidFill>
                <a:latin typeface="Times New Roman" pitchFamily="18" charset="0"/>
                <a:cs typeface="Times New Roman" pitchFamily="18" charset="0"/>
              </a:rPr>
              <a:t>+</a:t>
            </a:r>
          </a:p>
          <a:p>
            <a:pPr>
              <a:lnSpc>
                <a:spcPct val="90000"/>
              </a:lnSpc>
              <a:buFontTx/>
              <a:buNone/>
              <a:defRPr/>
            </a:pPr>
            <a:r>
              <a:rPr lang="pt-BR" dirty="0">
                <a:solidFill>
                  <a:srgbClr val="002060"/>
                </a:solidFill>
                <a:latin typeface="Times New Roman" pitchFamily="18" charset="0"/>
                <a:cs typeface="Times New Roman" pitchFamily="18" charset="0"/>
              </a:rPr>
              <a:t>			0.001280sin</a:t>
            </a:r>
            <a:r>
              <a:rPr lang="pt-BR" dirty="0">
                <a:solidFill>
                  <a:srgbClr val="002060"/>
                </a:solidFill>
                <a:latin typeface="Times New Roman" pitchFamily="18" charset="0"/>
                <a:cs typeface="Times New Roman" pitchFamily="18" charset="0"/>
                <a:sym typeface="Symbol" pitchFamily="18" charset="2"/>
              </a:rPr>
              <a:t></a:t>
            </a:r>
            <a:r>
              <a:rPr lang="pt-BR" dirty="0">
                <a:solidFill>
                  <a:srgbClr val="002060"/>
                </a:solidFill>
                <a:latin typeface="Times New Roman" pitchFamily="18" charset="0"/>
                <a:cs typeface="Times New Roman" pitchFamily="18" charset="0"/>
              </a:rPr>
              <a:t>+0.000719cos2</a:t>
            </a:r>
            <a:r>
              <a:rPr lang="pt-BR" dirty="0">
                <a:solidFill>
                  <a:srgbClr val="002060"/>
                </a:solidFill>
                <a:latin typeface="Times New Roman" pitchFamily="18" charset="0"/>
                <a:cs typeface="Times New Roman" pitchFamily="18" charset="0"/>
                <a:sym typeface="Symbol" pitchFamily="18" charset="2"/>
              </a:rPr>
              <a:t></a:t>
            </a:r>
            <a:r>
              <a:rPr lang="pt-BR" dirty="0">
                <a:solidFill>
                  <a:srgbClr val="002060"/>
                </a:solidFill>
                <a:latin typeface="Times New Roman" pitchFamily="18" charset="0"/>
                <a:cs typeface="Times New Roman" pitchFamily="18" charset="0"/>
              </a:rPr>
              <a:t>+</a:t>
            </a:r>
            <a:endParaRPr lang="en-US" dirty="0">
              <a:solidFill>
                <a:srgbClr val="002060"/>
              </a:solidFill>
              <a:latin typeface="Times New Roman" pitchFamily="18" charset="0"/>
              <a:cs typeface="Times New Roman" pitchFamily="18" charset="0"/>
            </a:endParaRPr>
          </a:p>
          <a:p>
            <a:pPr>
              <a:lnSpc>
                <a:spcPct val="90000"/>
              </a:lnSpc>
              <a:buFontTx/>
              <a:buNone/>
              <a:defRPr/>
            </a:pPr>
            <a:r>
              <a:rPr lang="en-US" dirty="0">
                <a:solidFill>
                  <a:srgbClr val="002060"/>
                </a:solidFill>
                <a:latin typeface="Times New Roman" pitchFamily="18" charset="0"/>
                <a:cs typeface="Times New Roman" pitchFamily="18" charset="0"/>
              </a:rPr>
              <a:t>			0.000077sin2</a:t>
            </a:r>
            <a:r>
              <a:rPr lang="pt-BR" dirty="0">
                <a:solidFill>
                  <a:srgbClr val="002060"/>
                </a:solidFill>
                <a:latin typeface="Times New Roman" pitchFamily="18" charset="0"/>
                <a:cs typeface="Times New Roman" pitchFamily="18" charset="0"/>
                <a:sym typeface="Symbol" pitchFamily="18" charset="2"/>
              </a:rPr>
              <a:t></a:t>
            </a:r>
            <a:endParaRPr lang="en-US" dirty="0">
              <a:solidFill>
                <a:srgbClr val="002060"/>
              </a:solidFill>
              <a:latin typeface="Times New Roman" pitchFamily="18" charset="0"/>
              <a:cs typeface="Times New Roman" pitchFamily="18" charset="0"/>
            </a:endParaRPr>
          </a:p>
          <a:p>
            <a:pPr>
              <a:lnSpc>
                <a:spcPct val="90000"/>
              </a:lnSpc>
              <a:buFontTx/>
              <a:buNone/>
              <a:defRPr/>
            </a:pPr>
            <a:r>
              <a:rPr lang="en-US" dirty="0">
                <a:solidFill>
                  <a:srgbClr val="002060"/>
                </a:solidFill>
                <a:latin typeface="Times New Roman" pitchFamily="18" charset="0"/>
                <a:cs typeface="Times New Roman" pitchFamily="18" charset="0"/>
              </a:rPr>
              <a:t>Here </a:t>
            </a:r>
            <a:r>
              <a:rPr lang="en-US" dirty="0">
                <a:solidFill>
                  <a:srgbClr val="002060"/>
                </a:solidFill>
                <a:latin typeface="Times New Roman" pitchFamily="18" charset="0"/>
                <a:cs typeface="Times New Roman" pitchFamily="18" charset="0"/>
                <a:sym typeface="Symbol" pitchFamily="18" charset="2"/>
              </a:rPr>
              <a:t></a:t>
            </a:r>
            <a:r>
              <a:rPr lang="en-US" dirty="0">
                <a:solidFill>
                  <a:srgbClr val="002060"/>
                </a:solidFill>
                <a:latin typeface="Times New Roman" pitchFamily="18" charset="0"/>
                <a:cs typeface="Times New Roman" pitchFamily="18" charset="0"/>
              </a:rPr>
              <a:t> is in radians and known as the day angle and equals:</a:t>
            </a:r>
            <a:endParaRPr lang="en-US" dirty="0">
              <a:solidFill>
                <a:srgbClr val="002060"/>
              </a:solidFill>
              <a:latin typeface="Times New Roman" pitchFamily="18" charset="0"/>
              <a:cs typeface="Times New Roman" pitchFamily="18" charset="0"/>
              <a:sym typeface="Symbol" pitchFamily="18" charset="2"/>
            </a:endParaRPr>
          </a:p>
          <a:p>
            <a:pPr algn="ctr">
              <a:lnSpc>
                <a:spcPct val="90000"/>
              </a:lnSpc>
              <a:buFontTx/>
              <a:buNone/>
              <a:defRPr/>
            </a:pPr>
            <a:r>
              <a:rPr lang="en-US" dirty="0">
                <a:solidFill>
                  <a:srgbClr val="002060"/>
                </a:solidFill>
                <a:latin typeface="Times New Roman" pitchFamily="18" charset="0"/>
                <a:cs typeface="Times New Roman" pitchFamily="18" charset="0"/>
                <a:sym typeface="Symbol" pitchFamily="18" charset="2"/>
              </a:rPr>
              <a:t>		</a:t>
            </a:r>
            <a:r>
              <a:rPr lang="en-US" dirty="0">
                <a:solidFill>
                  <a:srgbClr val="002060"/>
                </a:solidFill>
                <a:latin typeface="Times New Roman" pitchFamily="18" charset="0"/>
                <a:cs typeface="Times New Roman" pitchFamily="18" charset="0"/>
              </a:rPr>
              <a:t> = 2</a:t>
            </a:r>
            <a:r>
              <a:rPr lang="en-US" dirty="0">
                <a:solidFill>
                  <a:srgbClr val="002060"/>
                </a:solidFill>
                <a:latin typeface="Times New Roman" pitchFamily="18" charset="0"/>
                <a:cs typeface="Times New Roman" pitchFamily="18" charset="0"/>
                <a:sym typeface="Symbol" pitchFamily="18" charset="2"/>
              </a:rPr>
              <a:t></a:t>
            </a:r>
            <a:r>
              <a:rPr lang="en-US" dirty="0">
                <a:solidFill>
                  <a:srgbClr val="002060"/>
                </a:solidFill>
                <a:latin typeface="Times New Roman" pitchFamily="18" charset="0"/>
                <a:cs typeface="Times New Roman" pitchFamily="18" charset="0"/>
              </a:rPr>
              <a:t>(d</a:t>
            </a:r>
            <a:r>
              <a:rPr lang="en-US" baseline="-25000" dirty="0">
                <a:solidFill>
                  <a:srgbClr val="002060"/>
                </a:solidFill>
                <a:latin typeface="Times New Roman" pitchFamily="18" charset="0"/>
                <a:cs typeface="Times New Roman" pitchFamily="18" charset="0"/>
              </a:rPr>
              <a:t>n</a:t>
            </a:r>
            <a:r>
              <a:rPr lang="en-US" dirty="0">
                <a:solidFill>
                  <a:srgbClr val="002060"/>
                </a:solidFill>
                <a:latin typeface="Times New Roman" pitchFamily="18" charset="0"/>
                <a:cs typeface="Times New Roman" pitchFamily="18" charset="0"/>
              </a:rPr>
              <a:t>-1)/365</a:t>
            </a:r>
          </a:p>
          <a:p>
            <a:pPr>
              <a:lnSpc>
                <a:spcPct val="90000"/>
              </a:lnSpc>
              <a:buFontTx/>
              <a:buNone/>
              <a:defRPr/>
            </a:pPr>
            <a:r>
              <a:rPr lang="en-US" dirty="0">
                <a:solidFill>
                  <a:srgbClr val="002060"/>
                </a:solidFill>
                <a:latin typeface="Times New Roman" pitchFamily="18" charset="0"/>
                <a:cs typeface="Times New Roman" pitchFamily="18" charset="0"/>
              </a:rPr>
              <a:t>	</a:t>
            </a:r>
            <a:r>
              <a:rPr lang="en-US" dirty="0" err="1">
                <a:solidFill>
                  <a:srgbClr val="002060"/>
                </a:solidFill>
                <a:latin typeface="Times New Roman" pitchFamily="18" charset="0"/>
                <a:cs typeface="Times New Roman" pitchFamily="18" charset="0"/>
              </a:rPr>
              <a:t>d</a:t>
            </a:r>
            <a:r>
              <a:rPr lang="en-US" baseline="-25000" dirty="0" err="1">
                <a:solidFill>
                  <a:srgbClr val="002060"/>
                </a:solidFill>
                <a:latin typeface="Times New Roman" pitchFamily="18" charset="0"/>
                <a:cs typeface="Times New Roman" pitchFamily="18" charset="0"/>
              </a:rPr>
              <a:t>n</a:t>
            </a:r>
            <a:r>
              <a:rPr lang="en-US" dirty="0">
                <a:solidFill>
                  <a:srgbClr val="002060"/>
                </a:solidFill>
                <a:latin typeface="Times New Roman" pitchFamily="18" charset="0"/>
                <a:cs typeface="Times New Roman" pitchFamily="18" charset="0"/>
              </a:rPr>
              <a:t> is the day number of the year ranging from 1 on January 1 to 365 on December 31.</a:t>
            </a:r>
          </a:p>
          <a:p>
            <a:pPr>
              <a:lnSpc>
                <a:spcPct val="90000"/>
              </a:lnSpc>
              <a:buFontTx/>
              <a:buNone/>
              <a:defRPr/>
            </a:pPr>
            <a:endParaRPr lang="en-US" dirty="0">
              <a:solidFill>
                <a:srgbClr val="002060"/>
              </a:solidFill>
              <a:latin typeface="Times New Roman" pitchFamily="18" charset="0"/>
              <a:cs typeface="Times New Roman" pitchFamily="18" charset="0"/>
            </a:endParaRPr>
          </a:p>
          <a:p>
            <a:pPr>
              <a:lnSpc>
                <a:spcPct val="90000"/>
              </a:lnSpc>
              <a:buFontTx/>
              <a:buNone/>
              <a:defRPr/>
            </a:pPr>
            <a:r>
              <a:rPr lang="en-US" dirty="0">
                <a:solidFill>
                  <a:srgbClr val="002060"/>
                </a:solidFill>
                <a:latin typeface="Times New Roman" pitchFamily="18" charset="0"/>
                <a:cs typeface="Times New Roman" pitchFamily="18" charset="0"/>
              </a:rPr>
              <a:t>For engineering application: </a:t>
            </a:r>
          </a:p>
          <a:p>
            <a:pPr algn="ctr">
              <a:lnSpc>
                <a:spcPct val="90000"/>
              </a:lnSpc>
              <a:buFontTx/>
              <a:buNone/>
              <a:defRPr/>
            </a:pPr>
            <a:r>
              <a:rPr lang="en-US" dirty="0">
                <a:solidFill>
                  <a:srgbClr val="002060"/>
                </a:solidFill>
                <a:latin typeface="Times New Roman" pitchFamily="18" charset="0"/>
                <a:cs typeface="Times New Roman" pitchFamily="18" charset="0"/>
              </a:rPr>
              <a:t>		E</a:t>
            </a:r>
            <a:r>
              <a:rPr lang="en-US" baseline="-25000" dirty="0">
                <a:solidFill>
                  <a:srgbClr val="002060"/>
                </a:solidFill>
                <a:latin typeface="Times New Roman" pitchFamily="18" charset="0"/>
                <a:cs typeface="Times New Roman" pitchFamily="18" charset="0"/>
              </a:rPr>
              <a:t>0</a:t>
            </a:r>
            <a:r>
              <a:rPr lang="en-US" dirty="0">
                <a:solidFill>
                  <a:srgbClr val="002060"/>
                </a:solidFill>
                <a:latin typeface="Times New Roman" pitchFamily="18" charset="0"/>
                <a:cs typeface="Times New Roman" pitchFamily="18" charset="0"/>
              </a:rPr>
              <a:t> = (r</a:t>
            </a:r>
            <a:r>
              <a:rPr lang="en-US" baseline="-25000" dirty="0">
                <a:solidFill>
                  <a:srgbClr val="002060"/>
                </a:solidFill>
                <a:latin typeface="Times New Roman" pitchFamily="18" charset="0"/>
                <a:cs typeface="Times New Roman" pitchFamily="18" charset="0"/>
              </a:rPr>
              <a:t>0</a:t>
            </a:r>
            <a:r>
              <a:rPr lang="en-US" dirty="0">
                <a:solidFill>
                  <a:srgbClr val="002060"/>
                </a:solidFill>
                <a:latin typeface="Times New Roman" pitchFamily="18" charset="0"/>
                <a:cs typeface="Times New Roman" pitchFamily="18" charset="0"/>
              </a:rPr>
              <a:t>/r)</a:t>
            </a:r>
            <a:r>
              <a:rPr lang="en-US" baseline="30000" dirty="0">
                <a:solidFill>
                  <a:srgbClr val="002060"/>
                </a:solidFill>
                <a:latin typeface="Times New Roman" pitchFamily="18" charset="0"/>
                <a:cs typeface="Times New Roman" pitchFamily="18" charset="0"/>
              </a:rPr>
              <a:t>2</a:t>
            </a:r>
            <a:r>
              <a:rPr lang="en-US" dirty="0">
                <a:solidFill>
                  <a:srgbClr val="002060"/>
                </a:solidFill>
                <a:latin typeface="Times New Roman" pitchFamily="18" charset="0"/>
                <a:cs typeface="Times New Roman" pitchFamily="18" charset="0"/>
              </a:rPr>
              <a:t> = 1+0.033cos[(2</a:t>
            </a:r>
            <a:r>
              <a:rPr lang="en-US" dirty="0">
                <a:solidFill>
                  <a:srgbClr val="002060"/>
                </a:solidFill>
                <a:latin typeface="Times New Roman" pitchFamily="18" charset="0"/>
                <a:cs typeface="Times New Roman" pitchFamily="18" charset="0"/>
                <a:sym typeface="Symbol" pitchFamily="18" charset="2"/>
              </a:rPr>
              <a:t></a:t>
            </a:r>
            <a:r>
              <a:rPr lang="en-US" dirty="0">
                <a:solidFill>
                  <a:srgbClr val="002060"/>
                </a:solidFill>
                <a:latin typeface="Times New Roman" pitchFamily="18" charset="0"/>
                <a:cs typeface="Times New Roman" pitchFamily="18" charset="0"/>
              </a:rPr>
              <a:t>d</a:t>
            </a:r>
            <a:r>
              <a:rPr lang="en-US" baseline="-25000" dirty="0">
                <a:solidFill>
                  <a:srgbClr val="002060"/>
                </a:solidFill>
                <a:latin typeface="Times New Roman" pitchFamily="18" charset="0"/>
                <a:cs typeface="Times New Roman" pitchFamily="18" charset="0"/>
              </a:rPr>
              <a:t>n</a:t>
            </a:r>
            <a:r>
              <a:rPr lang="en-US" dirty="0">
                <a:solidFill>
                  <a:srgbClr val="002060"/>
                </a:solidFill>
                <a:latin typeface="Times New Roman" pitchFamily="18" charset="0"/>
                <a:cs typeface="Times New Roman" pitchFamily="18" charset="0"/>
              </a:rPr>
              <a:t>/365)]</a:t>
            </a:r>
          </a:p>
          <a:p>
            <a:pPr>
              <a:lnSpc>
                <a:spcPct val="90000"/>
              </a:lnSpc>
              <a:buFontTx/>
              <a:buNone/>
              <a:defRPr/>
            </a:pPr>
            <a:r>
              <a:rPr lang="en-US" dirty="0"/>
              <a:t/>
            </a:r>
            <a:br>
              <a:rPr lang="en-US" dirty="0"/>
            </a:br>
            <a:endParaRPr lang="en-US" dirty="0"/>
          </a:p>
        </p:txBody>
      </p:sp>
    </p:spTree>
    <p:extLst>
      <p:ext uri="{BB962C8B-B14F-4D97-AF65-F5344CB8AC3E}">
        <p14:creationId xmlns:p14="http://schemas.microsoft.com/office/powerpoint/2010/main" val="1175948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981200" y="0"/>
            <a:ext cx="8229600" cy="1066800"/>
          </a:xfrm>
        </p:spPr>
        <p:txBody>
          <a:bodyPr/>
          <a:lstStyle/>
          <a:p>
            <a:r>
              <a:rPr lang="en-US" altLang="en-US" sz="4000" u="sng">
                <a:solidFill>
                  <a:srgbClr val="CC0000"/>
                </a:solidFill>
              </a:rPr>
              <a:t>Second</a:t>
            </a:r>
            <a:r>
              <a:rPr lang="en-US" altLang="en-US" sz="4000">
                <a:solidFill>
                  <a:srgbClr val="CC0000"/>
                </a:solidFill>
              </a:rPr>
              <a:t>-equation of time</a:t>
            </a:r>
          </a:p>
        </p:txBody>
      </p:sp>
      <p:sp>
        <p:nvSpPr>
          <p:cNvPr id="189443" name="Rectangle 3"/>
          <p:cNvSpPr>
            <a:spLocks noGrp="1" noChangeArrowheads="1"/>
          </p:cNvSpPr>
          <p:nvPr>
            <p:ph type="body" idx="1"/>
          </p:nvPr>
        </p:nvSpPr>
        <p:spPr>
          <a:xfrm>
            <a:off x="1752600" y="1219200"/>
            <a:ext cx="8915400" cy="5410200"/>
          </a:xfrm>
        </p:spPr>
        <p:txBody>
          <a:bodyPr>
            <a:normAutofit/>
          </a:bodyPr>
          <a:lstStyle/>
          <a:p>
            <a:pPr>
              <a:defRPr/>
            </a:pPr>
            <a:r>
              <a:rPr lang="en-US" dirty="0" smtClean="0">
                <a:solidFill>
                  <a:srgbClr val="002060"/>
                </a:solidFill>
                <a:latin typeface="Times New Roman" pitchFamily="18" charset="0"/>
                <a:cs typeface="Times New Roman" pitchFamily="18" charset="0"/>
              </a:rPr>
              <a:t>Takes </a:t>
            </a:r>
            <a:r>
              <a:rPr lang="en-US" dirty="0">
                <a:solidFill>
                  <a:srgbClr val="002060"/>
                </a:solidFill>
                <a:latin typeface="Times New Roman" pitchFamily="18" charset="0"/>
                <a:cs typeface="Times New Roman" pitchFamily="18" charset="0"/>
              </a:rPr>
              <a:t>into account the perturbation in the earth rate of rotation which affect the time the sun crosses the observer’s meridian. Solar time is related to standard time </a:t>
            </a:r>
            <a:r>
              <a:rPr lang="en-US" dirty="0" smtClean="0">
                <a:solidFill>
                  <a:srgbClr val="002060"/>
                </a:solidFill>
                <a:latin typeface="Times New Roman" pitchFamily="18" charset="0"/>
                <a:cs typeface="Times New Roman" pitchFamily="18" charset="0"/>
              </a:rPr>
              <a:t>by</a:t>
            </a:r>
          </a:p>
          <a:p>
            <a:pPr>
              <a:defRPr/>
            </a:pPr>
            <a:endParaRPr lang="en-US" dirty="0">
              <a:solidFill>
                <a:srgbClr val="002060"/>
              </a:solidFill>
              <a:latin typeface="Times New Roman" pitchFamily="18" charset="0"/>
              <a:cs typeface="Times New Roman" pitchFamily="18" charset="0"/>
            </a:endParaRPr>
          </a:p>
          <a:p>
            <a:pPr>
              <a:defRPr/>
            </a:pPr>
            <a:r>
              <a:rPr lang="en-US" dirty="0">
                <a:solidFill>
                  <a:srgbClr val="002060"/>
                </a:solidFill>
                <a:latin typeface="Times New Roman" pitchFamily="18" charset="0"/>
                <a:cs typeface="Times New Roman" pitchFamily="18" charset="0"/>
              </a:rPr>
              <a:t>Solar time = standard time + 4(</a:t>
            </a:r>
            <a:r>
              <a:rPr lang="en-US" dirty="0" err="1">
                <a:solidFill>
                  <a:srgbClr val="002060"/>
                </a:solidFill>
                <a:latin typeface="Times New Roman" pitchFamily="18" charset="0"/>
                <a:cs typeface="Times New Roman" pitchFamily="18" charset="0"/>
              </a:rPr>
              <a:t>L</a:t>
            </a:r>
            <a:r>
              <a:rPr lang="en-US" baseline="-25000" dirty="0" err="1">
                <a:solidFill>
                  <a:srgbClr val="002060"/>
                </a:solidFill>
                <a:latin typeface="Times New Roman" pitchFamily="18" charset="0"/>
                <a:cs typeface="Times New Roman" pitchFamily="18" charset="0"/>
              </a:rPr>
              <a:t>st</a:t>
            </a:r>
            <a:r>
              <a:rPr lang="en-US" dirty="0">
                <a:solidFill>
                  <a:srgbClr val="002060"/>
                </a:solidFill>
                <a:latin typeface="Times New Roman" pitchFamily="18" charset="0"/>
                <a:cs typeface="Times New Roman" pitchFamily="18" charset="0"/>
              </a:rPr>
              <a:t> – </a:t>
            </a:r>
            <a:r>
              <a:rPr lang="en-US" dirty="0" err="1">
                <a:solidFill>
                  <a:srgbClr val="002060"/>
                </a:solidFill>
                <a:latin typeface="Times New Roman" pitchFamily="18" charset="0"/>
                <a:cs typeface="Times New Roman" pitchFamily="18" charset="0"/>
              </a:rPr>
              <a:t>L</a:t>
            </a:r>
            <a:r>
              <a:rPr lang="en-US" baseline="-25000" dirty="0" err="1">
                <a:solidFill>
                  <a:srgbClr val="002060"/>
                </a:solidFill>
                <a:latin typeface="Times New Roman" pitchFamily="18" charset="0"/>
                <a:cs typeface="Times New Roman" pitchFamily="18" charset="0"/>
              </a:rPr>
              <a:t>loc</a:t>
            </a:r>
            <a:r>
              <a:rPr lang="en-US" dirty="0">
                <a:solidFill>
                  <a:srgbClr val="002060"/>
                </a:solidFill>
                <a:latin typeface="Times New Roman" pitchFamily="18" charset="0"/>
                <a:cs typeface="Times New Roman" pitchFamily="18" charset="0"/>
              </a:rPr>
              <a:t>) + </a:t>
            </a:r>
            <a:r>
              <a:rPr lang="en-US" dirty="0" smtClean="0">
                <a:solidFill>
                  <a:srgbClr val="002060"/>
                </a:solidFill>
                <a:latin typeface="Times New Roman" pitchFamily="18" charset="0"/>
                <a:cs typeface="Times New Roman" pitchFamily="18" charset="0"/>
              </a:rPr>
              <a:t>E</a:t>
            </a:r>
          </a:p>
          <a:p>
            <a:pPr>
              <a:defRPr/>
            </a:pPr>
            <a:endParaRPr lang="en-US" dirty="0">
              <a:solidFill>
                <a:srgbClr val="002060"/>
              </a:solidFill>
              <a:latin typeface="Times New Roman" pitchFamily="18" charset="0"/>
              <a:cs typeface="Times New Roman" pitchFamily="18" charset="0"/>
            </a:endParaRPr>
          </a:p>
          <a:p>
            <a:pPr>
              <a:defRPr/>
            </a:pPr>
            <a:r>
              <a:rPr lang="es-AR" dirty="0">
                <a:solidFill>
                  <a:srgbClr val="002060"/>
                </a:solidFill>
                <a:latin typeface="Times New Roman" pitchFamily="18" charset="0"/>
                <a:cs typeface="Times New Roman" pitchFamily="18" charset="0"/>
              </a:rPr>
              <a:t>E = (0.000075+0.001868cos</a:t>
            </a:r>
            <a:r>
              <a:rPr lang="en-US" dirty="0">
                <a:solidFill>
                  <a:srgbClr val="002060"/>
                </a:solidFill>
                <a:latin typeface="Times New Roman" pitchFamily="18" charset="0"/>
                <a:cs typeface="Times New Roman" pitchFamily="18" charset="0"/>
                <a:sym typeface="Symbol" pitchFamily="18" charset="2"/>
              </a:rPr>
              <a:t></a:t>
            </a:r>
            <a:r>
              <a:rPr lang="es-AR" dirty="0">
                <a:solidFill>
                  <a:srgbClr val="002060"/>
                </a:solidFill>
                <a:latin typeface="Times New Roman" pitchFamily="18" charset="0"/>
                <a:cs typeface="Times New Roman" pitchFamily="18" charset="0"/>
              </a:rPr>
              <a:t>-0.032077sin</a:t>
            </a:r>
            <a:r>
              <a:rPr lang="en-US" dirty="0">
                <a:solidFill>
                  <a:srgbClr val="002060"/>
                </a:solidFill>
                <a:latin typeface="Times New Roman" pitchFamily="18" charset="0"/>
                <a:cs typeface="Times New Roman" pitchFamily="18" charset="0"/>
                <a:sym typeface="Symbol" pitchFamily="18" charset="2"/>
              </a:rPr>
              <a:t></a:t>
            </a:r>
            <a:r>
              <a:rPr lang="es-AR" dirty="0">
                <a:solidFill>
                  <a:srgbClr val="002060"/>
                </a:solidFill>
                <a:latin typeface="Times New Roman" pitchFamily="18" charset="0"/>
                <a:cs typeface="Times New Roman" pitchFamily="18" charset="0"/>
              </a:rPr>
              <a:t>-0.014615cos2</a:t>
            </a:r>
            <a:r>
              <a:rPr lang="en-US" dirty="0">
                <a:solidFill>
                  <a:srgbClr val="002060"/>
                </a:solidFill>
                <a:latin typeface="Times New Roman" pitchFamily="18" charset="0"/>
                <a:cs typeface="Times New Roman" pitchFamily="18" charset="0"/>
                <a:sym typeface="Symbol" pitchFamily="18" charset="2"/>
              </a:rPr>
              <a:t></a:t>
            </a:r>
            <a:r>
              <a:rPr lang="es-AR" dirty="0">
                <a:solidFill>
                  <a:srgbClr val="002060"/>
                </a:solidFill>
                <a:latin typeface="Times New Roman" pitchFamily="18" charset="0"/>
                <a:cs typeface="Times New Roman" pitchFamily="18" charset="0"/>
              </a:rPr>
              <a:t>-0.04089sin2</a:t>
            </a:r>
            <a:r>
              <a:rPr lang="en-US" dirty="0">
                <a:solidFill>
                  <a:srgbClr val="002060"/>
                </a:solidFill>
                <a:latin typeface="Times New Roman" pitchFamily="18" charset="0"/>
                <a:cs typeface="Times New Roman" pitchFamily="18" charset="0"/>
                <a:sym typeface="Symbol" pitchFamily="18" charset="2"/>
              </a:rPr>
              <a:t></a:t>
            </a:r>
            <a:r>
              <a:rPr lang="es-AR" dirty="0">
                <a:solidFill>
                  <a:srgbClr val="002060"/>
                </a:solidFill>
                <a:latin typeface="Times New Roman" pitchFamily="18" charset="0"/>
                <a:cs typeface="Times New Roman" pitchFamily="18" charset="0"/>
              </a:rPr>
              <a:t>) (229.18)</a:t>
            </a:r>
            <a:endParaRPr lang="en-US" dirty="0">
              <a:solidFill>
                <a:srgbClr val="002060"/>
              </a:solidFill>
              <a:latin typeface="Times New Roman" pitchFamily="18" charset="0"/>
              <a:cs typeface="Times New Roman" pitchFamily="18" charset="0"/>
            </a:endParaRPr>
          </a:p>
          <a:p>
            <a:pPr>
              <a:buFontTx/>
              <a:buNone/>
              <a:defRPr/>
            </a:pPr>
            <a:r>
              <a:rPr lang="en-US" dirty="0">
                <a:solidFill>
                  <a:srgbClr val="002060"/>
                </a:solidFill>
                <a:latin typeface="Times New Roman" pitchFamily="18" charset="0"/>
                <a:cs typeface="Times New Roman" pitchFamily="18" charset="0"/>
              </a:rPr>
              <a:t>The number 229.18 converts radians into minutes.</a:t>
            </a:r>
            <a:endParaRPr lang="en-US" dirty="0">
              <a:solidFill>
                <a:srgbClr val="002060"/>
              </a:solidFill>
              <a:latin typeface="Times New Roman" pitchFamily="18" charset="0"/>
              <a:cs typeface="Times New Roman" pitchFamily="18" charset="0"/>
              <a:sym typeface="Symbol" pitchFamily="18" charset="2"/>
            </a:endParaRPr>
          </a:p>
          <a:p>
            <a:pPr>
              <a:defRPr/>
            </a:pPr>
            <a:r>
              <a:rPr lang="en-US" dirty="0">
                <a:solidFill>
                  <a:srgbClr val="002060"/>
                </a:solidFill>
                <a:latin typeface="Times New Roman" pitchFamily="18" charset="0"/>
                <a:cs typeface="Times New Roman" pitchFamily="18" charset="0"/>
                <a:sym typeface="Symbol" pitchFamily="18" charset="2"/>
              </a:rPr>
              <a:t></a:t>
            </a:r>
            <a:r>
              <a:rPr lang="en-US" dirty="0">
                <a:solidFill>
                  <a:srgbClr val="002060"/>
                </a:solidFill>
                <a:latin typeface="Times New Roman" pitchFamily="18" charset="0"/>
                <a:cs typeface="Times New Roman" pitchFamily="18" charset="0"/>
              </a:rPr>
              <a:t> = 2</a:t>
            </a:r>
            <a:r>
              <a:rPr lang="en-US" dirty="0">
                <a:solidFill>
                  <a:srgbClr val="002060"/>
                </a:solidFill>
                <a:latin typeface="Times New Roman" pitchFamily="18" charset="0"/>
                <a:cs typeface="Times New Roman" pitchFamily="18" charset="0"/>
                <a:sym typeface="Symbol" pitchFamily="18" charset="2"/>
              </a:rPr>
              <a:t></a:t>
            </a:r>
            <a:r>
              <a:rPr lang="en-US" dirty="0">
                <a:solidFill>
                  <a:srgbClr val="002060"/>
                </a:solidFill>
                <a:latin typeface="Times New Roman" pitchFamily="18" charset="0"/>
                <a:cs typeface="Times New Roman" pitchFamily="18" charset="0"/>
              </a:rPr>
              <a:t>(d</a:t>
            </a:r>
            <a:r>
              <a:rPr lang="en-US" baseline="-25000" dirty="0">
                <a:solidFill>
                  <a:srgbClr val="002060"/>
                </a:solidFill>
                <a:latin typeface="Times New Roman" pitchFamily="18" charset="0"/>
                <a:cs typeface="Times New Roman" pitchFamily="18" charset="0"/>
              </a:rPr>
              <a:t>n</a:t>
            </a:r>
            <a:r>
              <a:rPr lang="en-US" dirty="0">
                <a:solidFill>
                  <a:srgbClr val="002060"/>
                </a:solidFill>
                <a:latin typeface="Times New Roman" pitchFamily="18" charset="0"/>
                <a:cs typeface="Times New Roman" pitchFamily="18" charset="0"/>
              </a:rPr>
              <a:t>-1)/365</a:t>
            </a:r>
          </a:p>
        </p:txBody>
      </p:sp>
    </p:spTree>
    <p:extLst>
      <p:ext uri="{BB962C8B-B14F-4D97-AF65-F5344CB8AC3E}">
        <p14:creationId xmlns:p14="http://schemas.microsoft.com/office/powerpoint/2010/main" val="590112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2800" dirty="0">
                <a:solidFill>
                  <a:srgbClr val="C00000"/>
                </a:solidFill>
              </a:rPr>
              <a:t>Solar Calculators</a:t>
            </a:r>
          </a:p>
        </p:txBody>
      </p:sp>
      <p:sp>
        <p:nvSpPr>
          <p:cNvPr id="50179" name="Content Placeholder 2"/>
          <p:cNvSpPr>
            <a:spLocks noGrp="1"/>
          </p:cNvSpPr>
          <p:nvPr>
            <p:ph idx="1"/>
          </p:nvPr>
        </p:nvSpPr>
        <p:spPr/>
        <p:txBody>
          <a:bodyPr/>
          <a:lstStyle/>
          <a:p>
            <a:pPr>
              <a:defRPr/>
            </a:pPr>
            <a:r>
              <a:rPr lang="en-US" altLang="en-US" dirty="0" smtClean="0">
                <a:hlinkClick r:id="rId2"/>
              </a:rPr>
              <a:t>http://www.srrb.noaa.gov/surfrad/</a:t>
            </a:r>
            <a:endParaRPr lang="en-US" altLang="en-US" dirty="0" smtClean="0"/>
          </a:p>
          <a:p>
            <a:pPr>
              <a:defRPr/>
            </a:pPr>
            <a:endParaRPr lang="en-US" altLang="en-US" dirty="0" smtClean="0"/>
          </a:p>
          <a:p>
            <a:pPr>
              <a:defRPr/>
            </a:pPr>
            <a:r>
              <a:rPr lang="en-US" altLang="en-US" dirty="0" smtClean="0">
                <a:hlinkClick r:id="rId3"/>
              </a:rPr>
              <a:t>http://www.srrb.noaa.gov/highlights/sunrise/sunrise.html</a:t>
            </a:r>
            <a:endParaRPr lang="en-US" altLang="en-US" dirty="0" smtClean="0"/>
          </a:p>
          <a:p>
            <a:pPr marL="0" indent="0">
              <a:buNone/>
              <a:defRPr/>
            </a:pPr>
            <a:r>
              <a:rPr lang="en-US" altLang="en-US" dirty="0" smtClean="0"/>
              <a:t> </a:t>
            </a:r>
          </a:p>
          <a:p>
            <a:pPr>
              <a:defRPr/>
            </a:pPr>
            <a:endParaRPr lang="en-US" altLang="en-US" dirty="0" smtClean="0"/>
          </a:p>
        </p:txBody>
      </p:sp>
    </p:spTree>
    <p:extLst>
      <p:ext uri="{BB962C8B-B14F-4D97-AF65-F5344CB8AC3E}">
        <p14:creationId xmlns:p14="http://schemas.microsoft.com/office/powerpoint/2010/main" val="36823019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2800" dirty="0">
                <a:solidFill>
                  <a:srgbClr val="C00000"/>
                </a:solidFill>
              </a:rPr>
              <a:t>Solar Calculators</a:t>
            </a:r>
          </a:p>
        </p:txBody>
      </p:sp>
      <p:sp>
        <p:nvSpPr>
          <p:cNvPr id="50179" name="Content Placeholder 2"/>
          <p:cNvSpPr>
            <a:spLocks noGrp="1"/>
          </p:cNvSpPr>
          <p:nvPr>
            <p:ph idx="1"/>
          </p:nvPr>
        </p:nvSpPr>
        <p:spPr/>
        <p:txBody>
          <a:bodyPr/>
          <a:lstStyle/>
          <a:p>
            <a:pPr>
              <a:defRPr/>
            </a:pPr>
            <a:r>
              <a:rPr lang="en-US" altLang="en-US" dirty="0" smtClean="0">
                <a:hlinkClick r:id="rId2"/>
              </a:rPr>
              <a:t>http://www.srrb.noaa.gov/surfrad/</a:t>
            </a:r>
            <a:endParaRPr lang="en-US" altLang="en-US" dirty="0" smtClean="0"/>
          </a:p>
          <a:p>
            <a:pPr>
              <a:defRPr/>
            </a:pPr>
            <a:endParaRPr lang="en-US" altLang="en-US" dirty="0" smtClean="0"/>
          </a:p>
          <a:p>
            <a:pPr>
              <a:defRPr/>
            </a:pPr>
            <a:r>
              <a:rPr lang="en-US" altLang="en-US" dirty="0" smtClean="0">
                <a:hlinkClick r:id="rId3"/>
              </a:rPr>
              <a:t>http://www.srrb.noaa.gov/highlights/sunrise/sunrise.html</a:t>
            </a:r>
            <a:endParaRPr lang="en-US" altLang="en-US" dirty="0" smtClean="0"/>
          </a:p>
          <a:p>
            <a:pPr marL="0" indent="0">
              <a:buNone/>
              <a:defRPr/>
            </a:pPr>
            <a:r>
              <a:rPr lang="en-US" altLang="en-US" dirty="0" smtClean="0"/>
              <a:t> </a:t>
            </a:r>
          </a:p>
          <a:p>
            <a:pPr>
              <a:defRPr/>
            </a:pPr>
            <a:endParaRPr lang="en-US" altLang="en-US" dirty="0" smtClean="0"/>
          </a:p>
        </p:txBody>
      </p:sp>
    </p:spTree>
    <p:extLst>
      <p:ext uri="{BB962C8B-B14F-4D97-AF65-F5344CB8AC3E}">
        <p14:creationId xmlns:p14="http://schemas.microsoft.com/office/powerpoint/2010/main" val="1107171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ge 8"/>
          <p:cNvPicPr>
            <a:picLocks noChangeAspect="1" noChangeArrowheads="1"/>
          </p:cNvPicPr>
          <p:nvPr/>
        </p:nvPicPr>
        <p:blipFill>
          <a:blip r:embed="rId2">
            <a:extLst>
              <a:ext uri="{28A0092B-C50C-407E-A947-70E740481C1C}">
                <a14:useLocalDpi xmlns:a14="http://schemas.microsoft.com/office/drawing/2010/main" val="0"/>
              </a:ext>
            </a:extLst>
          </a:blip>
          <a:srcRect l="3886" t="4932" r="9830" b="9267"/>
          <a:stretch>
            <a:fillRect/>
          </a:stretch>
        </p:blipFill>
        <p:spPr bwMode="auto">
          <a:xfrm>
            <a:off x="1981200" y="0"/>
            <a:ext cx="8458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375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December 21, </a:t>
            </a:r>
            <a:r>
              <a:rPr lang="el-GR" dirty="0">
                <a:solidFill>
                  <a:srgbClr val="002060"/>
                </a:solidFill>
              </a:rPr>
              <a:t>δ </a:t>
            </a:r>
            <a:r>
              <a:rPr lang="en-US" dirty="0" smtClean="0"/>
              <a:t>=-</a:t>
            </a:r>
            <a:r>
              <a:rPr lang="en-US" dirty="0"/>
              <a:t>23.5°, </a:t>
            </a:r>
            <a:r>
              <a:rPr lang="el-GR" dirty="0">
                <a:solidFill>
                  <a:srgbClr val="002060"/>
                </a:solidFill>
              </a:rPr>
              <a:t>φ </a:t>
            </a:r>
            <a:r>
              <a:rPr lang="en-US" dirty="0" smtClean="0"/>
              <a:t>=</a:t>
            </a:r>
            <a:r>
              <a:rPr lang="en-US" dirty="0"/>
              <a:t>48° (Vienna), we get tau = 61.1°</a:t>
            </a:r>
            <a:br>
              <a:rPr lang="en-US" dirty="0"/>
            </a:br>
            <a:r>
              <a:rPr lang="en-US" dirty="0"/>
              <a:t>corresponding to 4.07 hours (since tau=360° corresponds to 24 hours)</a:t>
            </a:r>
            <a:br>
              <a:rPr lang="en-US" dirty="0"/>
            </a:br>
            <a:r>
              <a:rPr lang="en-US" dirty="0"/>
              <a:t>Sun rises 4.07 hours before transit (Culmination) and sets 4.07 hours after,</a:t>
            </a:r>
            <a:br>
              <a:rPr lang="en-US" dirty="0"/>
            </a:br>
            <a:r>
              <a:rPr lang="en-US" dirty="0"/>
              <a:t>length of solar day is 8.15 hours,</a:t>
            </a:r>
            <a:br>
              <a:rPr lang="en-US" dirty="0"/>
            </a:br>
            <a:r>
              <a:rPr lang="en-US" dirty="0"/>
              <a:t>exact value is: 8.36 hours.</a:t>
            </a:r>
          </a:p>
          <a:p>
            <a:r>
              <a:rPr lang="en-US" dirty="0"/>
              <a:t> </a:t>
            </a:r>
          </a:p>
          <a:p>
            <a:endParaRPr lang="en-US" dirty="0"/>
          </a:p>
        </p:txBody>
      </p:sp>
    </p:spTree>
    <p:extLst>
      <p:ext uri="{BB962C8B-B14F-4D97-AF65-F5344CB8AC3E}">
        <p14:creationId xmlns:p14="http://schemas.microsoft.com/office/powerpoint/2010/main" val="16138721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02_T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720726"/>
            <a:ext cx="85344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1524001" y="112714"/>
            <a:ext cx="88423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a:solidFill>
                  <a:srgbClr val="CC0000"/>
                </a:solidFill>
                <a:cs typeface="Arial" panose="020B0604020202020204" pitchFamily="34" charset="0"/>
              </a:rPr>
              <a:t>Once you know how to derive the solar zenith angle, you can estimate the length of the day. How?</a:t>
            </a:r>
          </a:p>
        </p:txBody>
      </p:sp>
      <p:sp>
        <p:nvSpPr>
          <p:cNvPr id="337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872D91-C8D8-4776-969F-7AED1117F909}" type="slidenum">
              <a:rPr lang="en-US" altLang="en-US" sz="1400">
                <a:cs typeface="Arial" panose="020B0604020202020204" pitchFamily="34" charset="0"/>
              </a:rPr>
              <a:pPr>
                <a:spcBef>
                  <a:spcPct val="0"/>
                </a:spcBef>
                <a:buFontTx/>
                <a:buNone/>
              </a:pPr>
              <a:t>73</a:t>
            </a:fld>
            <a:endParaRPr lang="en-US" altLang="en-US" sz="1400">
              <a:cs typeface="Arial" panose="020B0604020202020204" pitchFamily="34" charset="0"/>
            </a:endParaRPr>
          </a:p>
        </p:txBody>
      </p:sp>
    </p:spTree>
    <p:extLst>
      <p:ext uri="{BB962C8B-B14F-4D97-AF65-F5344CB8AC3E}">
        <p14:creationId xmlns:p14="http://schemas.microsoft.com/office/powerpoint/2010/main" val="31121690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981200" y="0"/>
            <a:ext cx="8229600" cy="1143000"/>
          </a:xfrm>
        </p:spPr>
        <p:txBody>
          <a:bodyPr/>
          <a:lstStyle/>
          <a:p>
            <a:r>
              <a:rPr lang="en-US" altLang="en-US" sz="3600">
                <a:solidFill>
                  <a:srgbClr val="C00000"/>
                </a:solidFill>
              </a:rPr>
              <a:t>Planck Radiation Law</a:t>
            </a:r>
            <a:br>
              <a:rPr lang="en-US" altLang="en-US" sz="3600">
                <a:solidFill>
                  <a:srgbClr val="C00000"/>
                </a:solidFill>
              </a:rPr>
            </a:br>
            <a:endParaRPr lang="en-US" altLang="en-US" sz="3600">
              <a:solidFill>
                <a:srgbClr val="C00000"/>
              </a:solidFill>
            </a:endParaRPr>
          </a:p>
        </p:txBody>
      </p:sp>
      <p:sp>
        <p:nvSpPr>
          <p:cNvPr id="3" name="Content Placeholder 2"/>
          <p:cNvSpPr>
            <a:spLocks noGrp="1"/>
          </p:cNvSpPr>
          <p:nvPr>
            <p:ph idx="1"/>
          </p:nvPr>
        </p:nvSpPr>
        <p:spPr>
          <a:xfrm>
            <a:off x="1676400" y="609600"/>
            <a:ext cx="8610600" cy="5943600"/>
          </a:xfrm>
        </p:spPr>
        <p:txBody>
          <a:bodyPr/>
          <a:lstStyle/>
          <a:p>
            <a:pPr marL="0" indent="0">
              <a:buNone/>
              <a:defRPr/>
            </a:pPr>
            <a:r>
              <a:rPr lang="en-US" dirty="0" smtClean="0">
                <a:solidFill>
                  <a:srgbClr val="002060"/>
                </a:solidFill>
              </a:rPr>
              <a:t>The primary law governing </a:t>
            </a:r>
            <a:r>
              <a:rPr lang="en-US" i="1" dirty="0" smtClean="0"/>
              <a:t>blackbody </a:t>
            </a:r>
            <a:r>
              <a:rPr lang="en-US" dirty="0" smtClean="0">
                <a:solidFill>
                  <a:srgbClr val="002060"/>
                </a:solidFill>
              </a:rPr>
              <a:t>radiation is the </a:t>
            </a:r>
            <a:r>
              <a:rPr lang="en-US" i="1" dirty="0" smtClean="0">
                <a:solidFill>
                  <a:srgbClr val="C00000"/>
                </a:solidFill>
              </a:rPr>
              <a:t>Planck Radiation Law</a:t>
            </a:r>
            <a:r>
              <a:rPr lang="en-US" dirty="0" smtClean="0">
                <a:solidFill>
                  <a:srgbClr val="C00000"/>
                </a:solidFill>
              </a:rPr>
              <a:t>, </a:t>
            </a:r>
            <a:r>
              <a:rPr lang="en-US" dirty="0" smtClean="0">
                <a:solidFill>
                  <a:srgbClr val="002060"/>
                </a:solidFill>
              </a:rPr>
              <a:t>which governs the intensity of radiation emitted by unit surface area into a fixed direction (solid angle) from the blackbody as a function of wavelength for a fixed temperature. </a:t>
            </a:r>
            <a:r>
              <a:rPr lang="en-US" dirty="0" smtClean="0"/>
              <a:t>The law is named after Max Planck, who originally proposed it in 1900. Namely, </a:t>
            </a:r>
            <a:r>
              <a:rPr lang="en-US" b="1" dirty="0" smtClean="0"/>
              <a:t>Planck's law</a:t>
            </a:r>
            <a:r>
              <a:rPr lang="en-US" dirty="0" smtClean="0"/>
              <a:t> describes the amount of electromagnetic energy with a certain wavelength radiated by a </a:t>
            </a:r>
            <a:r>
              <a:rPr lang="en-US" dirty="0" smtClean="0">
                <a:solidFill>
                  <a:srgbClr val="C00000"/>
                </a:solidFill>
              </a:rPr>
              <a:t>black body </a:t>
            </a:r>
            <a:r>
              <a:rPr lang="en-US" dirty="0" smtClean="0"/>
              <a:t>in </a:t>
            </a:r>
            <a:r>
              <a:rPr lang="en-US" dirty="0" smtClean="0">
                <a:solidFill>
                  <a:srgbClr val="C00000"/>
                </a:solidFill>
              </a:rPr>
              <a:t>thermal equilibrium </a:t>
            </a:r>
            <a:r>
              <a:rPr lang="en-US" dirty="0" smtClean="0"/>
              <a:t>(i.e. the </a:t>
            </a:r>
            <a:r>
              <a:rPr lang="en-US" dirty="0" smtClean="0">
                <a:solidFill>
                  <a:srgbClr val="C00000"/>
                </a:solidFill>
              </a:rPr>
              <a:t>spectral radiance </a:t>
            </a:r>
            <a:r>
              <a:rPr lang="en-US" dirty="0" smtClean="0"/>
              <a:t>of a black body). </a:t>
            </a:r>
            <a:endParaRPr lang="en-US" dirty="0" smtClean="0">
              <a:solidFill>
                <a:srgbClr val="002060"/>
              </a:solidFill>
            </a:endParaRPr>
          </a:p>
          <a:p>
            <a:pPr>
              <a:defRPr/>
            </a:pPr>
            <a:endParaRPr lang="en-US" dirty="0"/>
          </a:p>
        </p:txBody>
      </p:sp>
      <p:sp>
        <p:nvSpPr>
          <p:cNvPr id="6554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2939EF-D2F7-49A1-8B08-29B3807B4B7D}" type="slidenum">
              <a:rPr lang="en-US" altLang="en-US" sz="1400"/>
              <a:pPr>
                <a:spcBef>
                  <a:spcPct val="0"/>
                </a:spcBef>
                <a:buFontTx/>
                <a:buNone/>
              </a:pPr>
              <a:t>74</a:t>
            </a:fld>
            <a:endParaRPr lang="en-US" altLang="en-US" sz="1400"/>
          </a:p>
        </p:txBody>
      </p:sp>
    </p:spTree>
    <p:extLst>
      <p:ext uri="{BB962C8B-B14F-4D97-AF65-F5344CB8AC3E}">
        <p14:creationId xmlns:p14="http://schemas.microsoft.com/office/powerpoint/2010/main" val="3524139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328A93-9E18-492E-BED5-DFF78A3A8533}" type="slidenum">
              <a:rPr lang="en-US" altLang="en-US" sz="1400"/>
              <a:pPr>
                <a:spcBef>
                  <a:spcPct val="0"/>
                </a:spcBef>
                <a:buFontTx/>
                <a:buNone/>
              </a:pPr>
              <a:t>75</a:t>
            </a:fld>
            <a:endParaRPr lang="en-US" altLang="en-US" sz="1400"/>
          </a:p>
        </p:txBody>
      </p:sp>
      <p:pic>
        <p:nvPicPr>
          <p:cNvPr id="66563" name="Picture 2" descr="http://csep10.phys.utk.edu/astr162/lect/light/planckla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371600"/>
            <a:ext cx="8839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Rectangle 6"/>
          <p:cNvSpPr>
            <a:spLocks noChangeArrowheads="1"/>
          </p:cNvSpPr>
          <p:nvPr/>
        </p:nvSpPr>
        <p:spPr bwMode="auto">
          <a:xfrm>
            <a:off x="1695450" y="152400"/>
            <a:ext cx="8839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rgbClr val="002060"/>
                </a:solidFill>
              </a:rPr>
              <a:t>The Planck Law can be expressed through the following equation: </a:t>
            </a:r>
            <a:br>
              <a:rPr lang="en-US" altLang="en-US" sz="2800">
                <a:solidFill>
                  <a:srgbClr val="002060"/>
                </a:solidFill>
              </a:rPr>
            </a:br>
            <a:endParaRPr lang="en-US" altLang="en-US" sz="2800"/>
          </a:p>
        </p:txBody>
      </p:sp>
    </p:spTree>
    <p:extLst>
      <p:ext uri="{BB962C8B-B14F-4D97-AF65-F5344CB8AC3E}">
        <p14:creationId xmlns:p14="http://schemas.microsoft.com/office/powerpoint/2010/main" val="31257144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16" y="530352"/>
            <a:ext cx="11795760" cy="574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8462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29" y="841248"/>
            <a:ext cx="12251859" cy="579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8439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524000" y="0"/>
            <a:ext cx="891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C00000"/>
                </a:solidFill>
              </a:rPr>
              <a:t>Earth’s albedo about 31% %</a:t>
            </a:r>
          </a:p>
        </p:txBody>
      </p:sp>
      <p:pic>
        <p:nvPicPr>
          <p:cNvPr id="35843" name="Picture 3" descr="FG04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7D31948B-8EF4-4EEA-995A-0E3B5E3228CD}" type="slidenum">
              <a:rPr lang="en-US" altLang="en-US" sz="1400"/>
              <a:pPr eaLnBrk="1" hangingPunct="1">
                <a:spcBef>
                  <a:spcPct val="0"/>
                </a:spcBef>
                <a:buFontTx/>
                <a:buNone/>
              </a:pPr>
              <a:t>78</a:t>
            </a:fld>
            <a:endParaRPr lang="en-US" altLang="en-US" sz="1400"/>
          </a:p>
        </p:txBody>
      </p:sp>
    </p:spTree>
    <p:extLst>
      <p:ext uri="{BB962C8B-B14F-4D97-AF65-F5344CB8AC3E}">
        <p14:creationId xmlns:p14="http://schemas.microsoft.com/office/powerpoint/2010/main" val="1827730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169"/>
            <a:ext cx="11996928" cy="1444751"/>
          </a:xfrm>
        </p:spPr>
        <p:txBody>
          <a:bodyPr>
            <a:normAutofit fontScale="90000"/>
          </a:bodyPr>
          <a:lstStyle/>
          <a:p>
            <a:pPr algn="ctr">
              <a:defRPr/>
            </a:pPr>
            <a:r>
              <a:rPr lang="en-US" altLang="en-US" dirty="0">
                <a:solidFill>
                  <a:srgbClr val="C00000"/>
                </a:solidFill>
                <a:latin typeface="Tahoma" panose="020B0604030504040204" pitchFamily="34" charset="0"/>
                <a:cs typeface="Tahoma" panose="020B0604030504040204" pitchFamily="34" charset="0"/>
              </a:rPr>
              <a:t>AOSC400-2015</a:t>
            </a:r>
            <a:br>
              <a:rPr lang="en-US" altLang="en-US" dirty="0">
                <a:solidFill>
                  <a:srgbClr val="C00000"/>
                </a:solidFill>
                <a:latin typeface="Tahoma" panose="020B0604030504040204" pitchFamily="34" charset="0"/>
                <a:cs typeface="Tahoma" panose="020B0604030504040204" pitchFamily="34" charset="0"/>
              </a:rPr>
            </a:br>
            <a:r>
              <a:rPr lang="en-US" altLang="en-US" dirty="0">
                <a:solidFill>
                  <a:srgbClr val="C00000"/>
                </a:solidFill>
                <a:latin typeface="Tahoma" panose="020B0604030504040204" pitchFamily="34" charset="0"/>
                <a:cs typeface="Tahoma" panose="020B0604030504040204" pitchFamily="34" charset="0"/>
              </a:rPr>
              <a:t>September </a:t>
            </a:r>
            <a:r>
              <a:rPr lang="en-US" altLang="en-US" dirty="0" smtClean="0">
                <a:solidFill>
                  <a:srgbClr val="C00000"/>
                </a:solidFill>
                <a:latin typeface="Tahoma" panose="020B0604030504040204" pitchFamily="34" charset="0"/>
                <a:cs typeface="Tahoma" panose="020B0604030504040204" pitchFamily="34" charset="0"/>
              </a:rPr>
              <a:t>22,   </a:t>
            </a:r>
            <a:r>
              <a:rPr lang="en-US" altLang="en-US" dirty="0">
                <a:solidFill>
                  <a:srgbClr val="C00000"/>
                </a:solidFill>
                <a:latin typeface="Tahoma" panose="020B0604030504040204" pitchFamily="34" charset="0"/>
                <a:cs typeface="Tahoma" panose="020B0604030504040204" pitchFamily="34" charset="0"/>
              </a:rPr>
              <a:t>Lecture # </a:t>
            </a:r>
            <a:r>
              <a:rPr lang="en-US" altLang="en-US" dirty="0" smtClean="0">
                <a:solidFill>
                  <a:srgbClr val="C00000"/>
                </a:solidFill>
                <a:latin typeface="Tahoma" panose="020B0604030504040204" pitchFamily="34" charset="0"/>
                <a:cs typeface="Tahoma" panose="020B0604030504040204" pitchFamily="34" charset="0"/>
              </a:rPr>
              <a:t>6</a:t>
            </a:r>
            <a:r>
              <a:rPr lang="en-US" altLang="en-US" dirty="0">
                <a:solidFill>
                  <a:srgbClr val="C00000"/>
                </a:solidFill>
                <a:latin typeface="Tahoma" panose="020B0604030504040204" pitchFamily="34" charset="0"/>
                <a:cs typeface="Tahoma" panose="020B0604030504040204" pitchFamily="34" charset="0"/>
              </a:rPr>
              <a:t/>
            </a:r>
            <a:br>
              <a:rPr lang="en-US" altLang="en-US" dirty="0">
                <a:solidFill>
                  <a:srgbClr val="C00000"/>
                </a:solidFill>
                <a:latin typeface="Tahoma" panose="020B0604030504040204" pitchFamily="34" charset="0"/>
                <a:cs typeface="Tahoma" panose="020B0604030504040204" pitchFamily="34" charset="0"/>
              </a:rPr>
            </a:br>
            <a:endParaRPr lang="en-US" dirty="0"/>
          </a:p>
        </p:txBody>
      </p:sp>
      <p:sp>
        <p:nvSpPr>
          <p:cNvPr id="3" name="Content Placeholder 2"/>
          <p:cNvSpPr>
            <a:spLocks noGrp="1"/>
          </p:cNvSpPr>
          <p:nvPr>
            <p:ph idx="1"/>
          </p:nvPr>
        </p:nvSpPr>
        <p:spPr>
          <a:xfrm>
            <a:off x="18289" y="1170432"/>
            <a:ext cx="11996928" cy="4761063"/>
          </a:xfrm>
        </p:spPr>
        <p:txBody>
          <a:bodyPr>
            <a:noAutofit/>
          </a:bodyPr>
          <a:lstStyle/>
          <a:p>
            <a:pPr>
              <a:lnSpc>
                <a:spcPct val="100000"/>
              </a:lnSpc>
              <a:spcBef>
                <a:spcPts val="0"/>
              </a:spcBef>
            </a:pPr>
            <a:r>
              <a:rPr lang="en-US" altLang="en-US" sz="3600" dirty="0" smtClean="0">
                <a:solidFill>
                  <a:srgbClr val="002060"/>
                </a:solidFill>
                <a:cs typeface="Tahoma" panose="020B0604030504040204" pitchFamily="34" charset="0"/>
              </a:rPr>
              <a:t>Reflection/Refraction</a:t>
            </a:r>
          </a:p>
          <a:p>
            <a:pPr>
              <a:lnSpc>
                <a:spcPct val="100000"/>
              </a:lnSpc>
              <a:spcBef>
                <a:spcPts val="0"/>
              </a:spcBef>
            </a:pPr>
            <a:r>
              <a:rPr lang="en-US" altLang="en-US" sz="3600" dirty="0" smtClean="0">
                <a:solidFill>
                  <a:srgbClr val="002060"/>
                </a:solidFill>
                <a:cs typeface="Tahoma" panose="020B0604030504040204" pitchFamily="34" charset="0"/>
              </a:rPr>
              <a:t>Relative optical path length</a:t>
            </a:r>
          </a:p>
          <a:p>
            <a:pPr>
              <a:lnSpc>
                <a:spcPct val="100000"/>
              </a:lnSpc>
              <a:spcBef>
                <a:spcPts val="0"/>
              </a:spcBef>
            </a:pPr>
            <a:r>
              <a:rPr lang="en-US" altLang="en-US" sz="3600" dirty="0">
                <a:solidFill>
                  <a:srgbClr val="002060"/>
                </a:solidFill>
                <a:cs typeface="Arial" panose="020B0604020202020204" pitchFamily="34" charset="0"/>
              </a:rPr>
              <a:t>Empirical expression for air </a:t>
            </a:r>
            <a:r>
              <a:rPr lang="en-US" altLang="en-US" sz="3600" dirty="0" smtClean="0">
                <a:solidFill>
                  <a:srgbClr val="002060"/>
                </a:solidFill>
                <a:cs typeface="Arial" panose="020B0604020202020204" pitchFamily="34" charset="0"/>
              </a:rPr>
              <a:t>mass</a:t>
            </a:r>
          </a:p>
          <a:p>
            <a:pPr>
              <a:lnSpc>
                <a:spcPct val="100000"/>
              </a:lnSpc>
              <a:spcBef>
                <a:spcPts val="0"/>
              </a:spcBef>
            </a:pPr>
            <a:endParaRPr lang="en-US" altLang="en-US" sz="3600" dirty="0" smtClean="0">
              <a:solidFill>
                <a:srgbClr val="002060"/>
              </a:solidFill>
              <a:cs typeface="Tahoma" panose="020B0604030504040204" pitchFamily="34" charset="0"/>
            </a:endParaRPr>
          </a:p>
          <a:p>
            <a:pPr>
              <a:lnSpc>
                <a:spcPct val="100000"/>
              </a:lnSpc>
              <a:spcBef>
                <a:spcPts val="0"/>
              </a:spcBef>
              <a:buFont typeface="Wingdings" panose="05000000000000000000" pitchFamily="2" charset="2"/>
              <a:buChar char="v"/>
            </a:pPr>
            <a:r>
              <a:rPr lang="en-US" altLang="en-US" sz="3600" dirty="0" smtClean="0">
                <a:solidFill>
                  <a:srgbClr val="002060"/>
                </a:solidFill>
                <a:cs typeface="Tahoma" panose="020B0604030504040204" pitchFamily="34" charset="0"/>
              </a:rPr>
              <a:t>Thermal radiation  </a:t>
            </a:r>
            <a:br>
              <a:rPr lang="en-US" altLang="en-US" sz="3600" dirty="0" smtClean="0">
                <a:solidFill>
                  <a:srgbClr val="002060"/>
                </a:solidFill>
                <a:cs typeface="Tahoma" panose="020B0604030504040204" pitchFamily="34" charset="0"/>
              </a:rPr>
            </a:br>
            <a:r>
              <a:rPr lang="en-US" altLang="en-US" sz="3600" dirty="0" smtClean="0">
                <a:solidFill>
                  <a:srgbClr val="002060"/>
                </a:solidFill>
                <a:cs typeface="Tahoma" panose="020B0604030504040204" pitchFamily="34" charset="0"/>
              </a:rPr>
              <a:t>	</a:t>
            </a:r>
            <a:r>
              <a:rPr lang="en-US" altLang="en-US" sz="3600" dirty="0" smtClean="0">
                <a:solidFill>
                  <a:srgbClr val="C00000"/>
                </a:solidFill>
                <a:cs typeface="Tahoma" panose="020B0604030504040204" pitchFamily="34" charset="0"/>
              </a:rPr>
              <a:t>Basic long-wave (thermal) radiation laws: </a:t>
            </a:r>
            <a:br>
              <a:rPr lang="en-US" altLang="en-US" sz="3600" dirty="0" smtClean="0">
                <a:solidFill>
                  <a:srgbClr val="C00000"/>
                </a:solidFill>
                <a:cs typeface="Tahoma" panose="020B0604030504040204" pitchFamily="34" charset="0"/>
              </a:rPr>
            </a:br>
            <a:r>
              <a:rPr lang="en-US" altLang="en-US" sz="3600" dirty="0" smtClean="0">
                <a:solidFill>
                  <a:srgbClr val="C00000"/>
                </a:solidFill>
                <a:cs typeface="Tahoma" panose="020B0604030504040204" pitchFamily="34" charset="0"/>
              </a:rPr>
              <a:t>	Plank; Stefan-Boltzmann; Wien</a:t>
            </a:r>
            <a:br>
              <a:rPr lang="en-US" altLang="en-US" sz="3600" dirty="0" smtClean="0">
                <a:solidFill>
                  <a:srgbClr val="C00000"/>
                </a:solidFill>
                <a:cs typeface="Tahoma" panose="020B0604030504040204" pitchFamily="34" charset="0"/>
              </a:rPr>
            </a:br>
            <a:r>
              <a:rPr lang="en-US" altLang="en-US" sz="3600" dirty="0" smtClean="0">
                <a:solidFill>
                  <a:srgbClr val="C00000"/>
                </a:solidFill>
                <a:cs typeface="Tahoma" panose="020B0604030504040204" pitchFamily="34" charset="0"/>
              </a:rPr>
              <a:t>	Simple radiation balance </a:t>
            </a:r>
            <a:r>
              <a:rPr lang="en-US" altLang="en-US" sz="3600" u="sng" dirty="0" smtClean="0">
                <a:solidFill>
                  <a:srgbClr val="C00000"/>
                </a:solidFill>
                <a:cs typeface="Tahoma" panose="020B0604030504040204" pitchFamily="34" charset="0"/>
              </a:rPr>
              <a:t>climate model</a:t>
            </a:r>
            <a:r>
              <a:rPr lang="en-US" altLang="en-US" sz="3600" dirty="0" smtClean="0">
                <a:solidFill>
                  <a:srgbClr val="C00000"/>
                </a:solidFill>
                <a:cs typeface="Tahoma" panose="020B0604030504040204" pitchFamily="34" charset="0"/>
              </a:rPr>
              <a:t> </a:t>
            </a:r>
            <a:br>
              <a:rPr lang="en-US" altLang="en-US" sz="3600" dirty="0" smtClean="0">
                <a:solidFill>
                  <a:srgbClr val="C00000"/>
                </a:solidFill>
                <a:cs typeface="Tahoma" panose="020B0604030504040204" pitchFamily="34" charset="0"/>
              </a:rPr>
            </a:br>
            <a:endParaRPr lang="en-US" sz="3600" dirty="0">
              <a:solidFill>
                <a:srgbClr val="C00000"/>
              </a:solidFill>
            </a:endParaRPr>
          </a:p>
        </p:txBody>
      </p:sp>
      <p:sp>
        <p:nvSpPr>
          <p:cNvPr id="4" name="TextBox 3"/>
          <p:cNvSpPr txBox="1"/>
          <p:nvPr/>
        </p:nvSpPr>
        <p:spPr>
          <a:xfrm>
            <a:off x="219457" y="5931495"/>
            <a:ext cx="11777472" cy="923330"/>
          </a:xfrm>
          <a:prstGeom prst="rect">
            <a:avLst/>
          </a:prstGeom>
          <a:noFill/>
        </p:spPr>
        <p:txBody>
          <a:bodyPr wrap="square" rtlCol="0">
            <a:spAutoFit/>
          </a:bodyPr>
          <a:lstStyle/>
          <a:p>
            <a:r>
              <a:rPr lang="en-US" altLang="en-US"/>
              <a:t>Copyright@2015 University of Maryland</a:t>
            </a:r>
            <a:br>
              <a:rPr lang="en-US" altLang="en-US"/>
            </a:br>
            <a:r>
              <a:rPr lang="en-US" altLang="en-US"/>
              <a:t>This material may not be reproduced or redistributed, in whole or in part, without written permission of Rachel T. Pinker</a:t>
            </a:r>
            <a:br>
              <a:rPr lang="en-US" altLang="en-US"/>
            </a:br>
            <a:endParaRPr lang="en-US" dirty="0"/>
          </a:p>
        </p:txBody>
      </p:sp>
    </p:spTree>
    <p:extLst>
      <p:ext uri="{BB962C8B-B14F-4D97-AF65-F5344CB8AC3E}">
        <p14:creationId xmlns:p14="http://schemas.microsoft.com/office/powerpoint/2010/main" val="95643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0" y="0"/>
            <a:ext cx="8991600" cy="1417638"/>
          </a:xfrm>
        </p:spPr>
        <p:txBody>
          <a:bodyPr/>
          <a:lstStyle/>
          <a:p>
            <a:pPr eaLnBrk="1" hangingPunct="1"/>
            <a:r>
              <a:rPr lang="en-US" altLang="en-US" sz="2800">
                <a:solidFill>
                  <a:srgbClr val="CC0000"/>
                </a:solidFill>
              </a:rPr>
              <a:t>The  Energy Source for Weather and Climate is Solar Radiation from the Sun</a:t>
            </a:r>
          </a:p>
        </p:txBody>
      </p:sp>
      <p:pic>
        <p:nvPicPr>
          <p:cNvPr id="33795" name="Picture 3"/>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71650" y="1219201"/>
            <a:ext cx="8591550" cy="4016375"/>
          </a:xfrm>
          <a:solidFill>
            <a:schemeClr val="tx1"/>
          </a:solidFill>
        </p:spPr>
      </p:pic>
      <p:sp>
        <p:nvSpPr>
          <p:cNvPr id="33796" name="Text Box 11"/>
          <p:cNvSpPr txBox="1">
            <a:spLocks noChangeArrowheads="1"/>
          </p:cNvSpPr>
          <p:nvPr/>
        </p:nvSpPr>
        <p:spPr bwMode="auto">
          <a:xfrm>
            <a:off x="8839200" y="2057401"/>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3797" name="Text Box 12"/>
          <p:cNvSpPr txBox="1">
            <a:spLocks noChangeArrowheads="1"/>
          </p:cNvSpPr>
          <p:nvPr/>
        </p:nvSpPr>
        <p:spPr bwMode="auto">
          <a:xfrm>
            <a:off x="8839201" y="2590801"/>
            <a:ext cx="1349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3798" name="Text Box 14"/>
          <p:cNvSpPr txBox="1">
            <a:spLocks noChangeArrowheads="1"/>
          </p:cNvSpPr>
          <p:nvPr/>
        </p:nvSpPr>
        <p:spPr bwMode="auto">
          <a:xfrm>
            <a:off x="1524000" y="53340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u="sng">
                <a:solidFill>
                  <a:srgbClr val="CC0000"/>
                </a:solidFill>
              </a:rPr>
              <a:t>Of interest:</a:t>
            </a:r>
            <a:r>
              <a:rPr lang="en-US" altLang="en-US">
                <a:solidFill>
                  <a:srgbClr val="CC0000"/>
                </a:solidFill>
              </a:rPr>
              <a:t> </a:t>
            </a:r>
            <a:r>
              <a:rPr lang="en-US" altLang="en-US">
                <a:solidFill>
                  <a:schemeClr val="accent2"/>
                </a:solidFill>
              </a:rPr>
              <a:t>what fraction of received goes back</a:t>
            </a:r>
          </a:p>
          <a:p>
            <a:pPr algn="ctr" eaLnBrk="1" hangingPunct="1">
              <a:spcBef>
                <a:spcPct val="0"/>
              </a:spcBef>
              <a:buFontTx/>
              <a:buNone/>
            </a:pPr>
            <a:r>
              <a:rPr lang="en-US" altLang="en-US">
                <a:solidFill>
                  <a:schemeClr val="accent2"/>
                </a:solidFill>
              </a:rPr>
              <a:t>The ratio between the r</a:t>
            </a:r>
            <a:r>
              <a:rPr lang="en-US" altLang="en-US" i="1">
                <a:solidFill>
                  <a:srgbClr val="C00000"/>
                </a:solidFill>
              </a:rPr>
              <a:t>eflected</a:t>
            </a:r>
            <a:r>
              <a:rPr lang="en-US" altLang="en-US">
                <a:solidFill>
                  <a:schemeClr val="accent2"/>
                </a:solidFill>
              </a:rPr>
              <a:t> part and the </a:t>
            </a:r>
            <a:r>
              <a:rPr lang="en-US" altLang="en-US" i="1">
                <a:solidFill>
                  <a:srgbClr val="C00000"/>
                </a:solidFill>
              </a:rPr>
              <a:t>incoming</a:t>
            </a:r>
            <a:r>
              <a:rPr lang="en-US" altLang="en-US">
                <a:solidFill>
                  <a:schemeClr val="accent2"/>
                </a:solidFill>
              </a:rPr>
              <a:t> part is called albedo (A)</a:t>
            </a:r>
          </a:p>
        </p:txBody>
      </p:sp>
      <p:sp>
        <p:nvSpPr>
          <p:cNvPr id="3379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BA933A10-BB9A-41B4-9A4E-C816A7470CAB}" type="slidenum">
              <a:rPr lang="en-US" altLang="en-US" sz="1400"/>
              <a:pPr eaLnBrk="1" hangingPunct="1">
                <a:spcBef>
                  <a:spcPct val="0"/>
                </a:spcBef>
                <a:buFontTx/>
                <a:buNone/>
              </a:pPr>
              <a:t>9</a:t>
            </a:fld>
            <a:endParaRPr lang="en-US" altLang="en-US" sz="1400"/>
          </a:p>
        </p:txBody>
      </p:sp>
    </p:spTree>
    <p:extLst>
      <p:ext uri="{BB962C8B-B14F-4D97-AF65-F5344CB8AC3E}">
        <p14:creationId xmlns:p14="http://schemas.microsoft.com/office/powerpoint/2010/main" val="27824862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2664</Words>
  <Application>Microsoft Office PowerPoint</Application>
  <PresentationFormat>Widescreen</PresentationFormat>
  <Paragraphs>367</Paragraphs>
  <Slides>78</Slides>
  <Notes>26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78</vt:i4>
      </vt:variant>
    </vt:vector>
  </HeadingPairs>
  <TitlesOfParts>
    <vt:vector size="88" baseType="lpstr">
      <vt:lpstr>Arial</vt:lpstr>
      <vt:lpstr>Calibri</vt:lpstr>
      <vt:lpstr>Calibri Light</vt:lpstr>
      <vt:lpstr>Symbol</vt:lpstr>
      <vt:lpstr>Tahoma</vt:lpstr>
      <vt:lpstr>Times New Roman</vt:lpstr>
      <vt:lpstr>Wingdings</vt:lpstr>
      <vt:lpstr>Office Theme</vt:lpstr>
      <vt:lpstr>Equation</vt:lpstr>
      <vt:lpstr>Paint Shop Pro Image</vt:lpstr>
      <vt:lpstr>Joint Base Andrews Air Show on Saturday  Sept 19, 2015 in Price George’s County, MD.</vt:lpstr>
      <vt:lpstr>How to determine the length  of a day?</vt:lpstr>
      <vt:lpstr>PowerPoint Presentation</vt:lpstr>
      <vt:lpstr>How to compute the solar zenith angle</vt:lpstr>
      <vt:lpstr>Example:</vt:lpstr>
      <vt:lpstr>PowerPoint Presentation</vt:lpstr>
      <vt:lpstr>Solar Calculators</vt:lpstr>
      <vt:lpstr>AOSC400-2015 September 22,   Lecture # 6 </vt:lpstr>
      <vt:lpstr>The  Energy Source for Weather and Climate is Solar Radiation from the Sun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Instruments and their Response</vt:lpstr>
      <vt:lpstr>Measuring The Solar Radiation </vt:lpstr>
      <vt:lpstr>Pyranometer</vt:lpstr>
      <vt:lpstr>Shaded pyranometer  </vt:lpstr>
      <vt:lpstr>Pyranometer With Shading Disc </vt:lpstr>
      <vt:lpstr>Pyrheliometer </vt:lpstr>
      <vt:lpstr>Angström Compensation Pyrheliometer</vt:lpstr>
      <vt:lpstr>Pyrgeometer </vt:lpstr>
      <vt:lpstr>Albedometer</vt:lpstr>
      <vt:lpstr> Components of radiation  </vt:lpstr>
      <vt:lpstr>PowerPoint Presentation</vt:lpstr>
      <vt:lpstr>Material characteristics </vt:lpstr>
      <vt:lpstr>PowerPoint Presentation</vt:lpstr>
      <vt:lpstr>Radiation Laws</vt:lpstr>
      <vt:lpstr>Planck Radiation Law</vt:lpstr>
      <vt:lpstr>PowerPoint Presentation</vt:lpstr>
      <vt:lpstr>PowerPoint Presentation</vt:lpstr>
      <vt:lpstr>The Wien and Stefan-Boltzmann Laws </vt:lpstr>
      <vt:lpstr>PowerPoint Presentation</vt:lpstr>
      <vt:lpstr>PowerPoint Presentation</vt:lpstr>
      <vt:lpstr>PowerPoint Presentation</vt:lpstr>
      <vt:lpstr>PowerPoint Presentation</vt:lpstr>
      <vt:lpstr>PowerPoint Presentation</vt:lpstr>
      <vt:lpstr>PowerPoint Presentation</vt:lpstr>
      <vt:lpstr>a) The Planck function, or blackbody radiation curve; (b) Wien’s law; (c) the Stefan–Boltzmann law</vt:lpstr>
      <vt:lpstr>SIMPLE GLOBAL RADIATIVE EQUILIBRIUM MODEL</vt:lpstr>
      <vt:lpstr>PowerPoint Presentation</vt:lpstr>
      <vt:lpstr>PowerPoint Presentation</vt:lpstr>
      <vt:lpstr>PowerPoint Presentation</vt:lpstr>
      <vt:lpstr>PowerPoint Presentation</vt:lpstr>
      <vt:lpstr>Basic Climate Model</vt:lpstr>
      <vt:lpstr>PowerPoint Presentation</vt:lpstr>
      <vt:lpstr> Assumptions for formulating a simple radiation balance climate model: SW and LW fluxes balance each other </vt:lpstr>
      <vt:lpstr>PowerPoint Presentation</vt:lpstr>
      <vt:lpstr>PowerPoint Presentation</vt:lpstr>
      <vt:lpstr> </vt:lpstr>
      <vt:lpstr>PowerPoint Presentation</vt:lpstr>
      <vt:lpstr>“The Greenhouse Effect”</vt:lpstr>
      <vt:lpstr>PowerPoint Presentation</vt:lpstr>
      <vt:lpstr>Radiation Laws</vt:lpstr>
      <vt:lpstr>PowerPoint Presentation</vt:lpstr>
      <vt:lpstr>The Earth reflects part of the energy received from the sun  </vt:lpstr>
      <vt:lpstr>PowerPoint Presentation</vt:lpstr>
      <vt:lpstr>Combination of the two factors:</vt:lpstr>
      <vt:lpstr>PowerPoint Presentation</vt:lpstr>
      <vt:lpstr>PowerPoint Presentation</vt:lpstr>
      <vt:lpstr>Second-equation of time</vt:lpstr>
      <vt:lpstr>Solar Calculators</vt:lpstr>
      <vt:lpstr>PowerPoint Presentation</vt:lpstr>
      <vt:lpstr>PowerPoint Presentation</vt:lpstr>
      <vt:lpstr>PowerPoint Presentation</vt:lpstr>
      <vt:lpstr>Planck Radiation Law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Thermal radiation   Basic long-wave (thermal) radiation laws:   Plank; Stefan-Boltzmann; Wien Simple radiation balance climate model   Copyright@2015 University of Maryland This material may not be reproduced or redistributed, in whole or in part, without written permission of Rachel T. Pinker</dc:title>
  <dc:creator>Pinker</dc:creator>
  <cp:lastModifiedBy>Pinker</cp:lastModifiedBy>
  <cp:revision>16</cp:revision>
  <dcterms:created xsi:type="dcterms:W3CDTF">2015-09-17T17:26:29Z</dcterms:created>
  <dcterms:modified xsi:type="dcterms:W3CDTF">2015-09-22T14:36:29Z</dcterms:modified>
</cp:coreProperties>
</file>