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73" r:id="rId3"/>
    <p:sldId id="274" r:id="rId4"/>
    <p:sldId id="275"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0" d="100"/>
          <a:sy n="60" d="100"/>
        </p:scale>
        <p:origin x="4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90357-766C-4BC3-8C98-29D3BB5FEC90}" type="datetimeFigureOut">
              <a:rPr lang="en-US" smtClean="0"/>
              <a:t>10/30/2015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524612-88AF-4569-BF56-AF4A1E448761}" type="slidenum">
              <a:rPr lang="en-US" smtClean="0"/>
              <a:t>‹#›</a:t>
            </a:fld>
            <a:endParaRPr lang="en-US"/>
          </a:p>
        </p:txBody>
      </p:sp>
    </p:spTree>
    <p:extLst>
      <p:ext uri="{BB962C8B-B14F-4D97-AF65-F5344CB8AC3E}">
        <p14:creationId xmlns:p14="http://schemas.microsoft.com/office/powerpoint/2010/main" val="1232716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0E47BAD-3838-4DD5-B9A3-F9D2F01207F1}" type="slidenum">
              <a:rPr lang="en-US" altLang="en-US" sz="1300"/>
              <a:pPr eaLnBrk="1" hangingPunct="1">
                <a:spcBef>
                  <a:spcPct val="0"/>
                </a:spcBef>
              </a:pPr>
              <a:t>22</a:t>
            </a:fld>
            <a:endParaRPr lang="en-US" altLang="en-US" sz="13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05884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877916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p:cNvSpPr>
            <a:spLocks noGrp="1" noRot="1" noChangeAspect="1" noChangeArrowheads="1" noTextEdit="1"/>
          </p:cNvSpPr>
          <p:nvPr>
            <p:ph type="sldImg"/>
          </p:nvPr>
        </p:nvSpPr>
        <p:spPr>
          <a:ln/>
        </p:spPr>
      </p:sp>
      <p:sp>
        <p:nvSpPr>
          <p:cNvPr id="5529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956543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2E9A53E-06EB-429C-8DD4-063F492BB5B1}" type="slidenum">
              <a:rPr lang="en-US" altLang="en-US" sz="1300"/>
              <a:pPr eaLnBrk="1" hangingPunct="1">
                <a:spcBef>
                  <a:spcPct val="0"/>
                </a:spcBef>
              </a:pPr>
              <a:t>25</a:t>
            </a:fld>
            <a:endParaRPr lang="en-US" altLang="en-US" sz="13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723400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1D40140-1C5F-4CF1-BD91-EECADE5A511D}" type="slidenum">
              <a:rPr lang="en-US" altLang="en-US" sz="1300"/>
              <a:pPr eaLnBrk="1" hangingPunct="1">
                <a:spcBef>
                  <a:spcPct val="0"/>
                </a:spcBef>
              </a:pPr>
              <a:t>26</a:t>
            </a:fld>
            <a:endParaRPr lang="en-US" altLang="en-US" sz="13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032493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3634A8-F502-43F4-A4CD-0C9CD37BCF6B}" type="datetimeFigureOut">
              <a:rPr lang="en-US" smtClean="0"/>
              <a:t>10/30/2015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99D79-4868-4FF5-AFA2-2AFE033C6BE9}" type="slidenum">
              <a:rPr lang="en-US" smtClean="0"/>
              <a:t>‹#›</a:t>
            </a:fld>
            <a:endParaRPr lang="en-US"/>
          </a:p>
        </p:txBody>
      </p:sp>
    </p:spTree>
    <p:extLst>
      <p:ext uri="{BB962C8B-B14F-4D97-AF65-F5344CB8AC3E}">
        <p14:creationId xmlns:p14="http://schemas.microsoft.com/office/powerpoint/2010/main" val="4105276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634A8-F502-43F4-A4CD-0C9CD37BCF6B}" type="datetimeFigureOut">
              <a:rPr lang="en-US" smtClean="0"/>
              <a:t>10/30/2015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99D79-4868-4FF5-AFA2-2AFE033C6BE9}" type="slidenum">
              <a:rPr lang="en-US" smtClean="0"/>
              <a:t>‹#›</a:t>
            </a:fld>
            <a:endParaRPr lang="en-US"/>
          </a:p>
        </p:txBody>
      </p:sp>
    </p:spTree>
    <p:extLst>
      <p:ext uri="{BB962C8B-B14F-4D97-AF65-F5344CB8AC3E}">
        <p14:creationId xmlns:p14="http://schemas.microsoft.com/office/powerpoint/2010/main" val="3511200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634A8-F502-43F4-A4CD-0C9CD37BCF6B}" type="datetimeFigureOut">
              <a:rPr lang="en-US" smtClean="0"/>
              <a:t>10/30/2015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99D79-4868-4FF5-AFA2-2AFE033C6BE9}" type="slidenum">
              <a:rPr lang="en-US" smtClean="0"/>
              <a:t>‹#›</a:t>
            </a:fld>
            <a:endParaRPr lang="en-US"/>
          </a:p>
        </p:txBody>
      </p:sp>
    </p:spTree>
    <p:extLst>
      <p:ext uri="{BB962C8B-B14F-4D97-AF65-F5344CB8AC3E}">
        <p14:creationId xmlns:p14="http://schemas.microsoft.com/office/powerpoint/2010/main" val="2325776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634A8-F502-43F4-A4CD-0C9CD37BCF6B}" type="datetimeFigureOut">
              <a:rPr lang="en-US" smtClean="0"/>
              <a:t>10/30/2015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99D79-4868-4FF5-AFA2-2AFE033C6BE9}" type="slidenum">
              <a:rPr lang="en-US" smtClean="0"/>
              <a:t>‹#›</a:t>
            </a:fld>
            <a:endParaRPr lang="en-US"/>
          </a:p>
        </p:txBody>
      </p:sp>
    </p:spTree>
    <p:extLst>
      <p:ext uri="{BB962C8B-B14F-4D97-AF65-F5344CB8AC3E}">
        <p14:creationId xmlns:p14="http://schemas.microsoft.com/office/powerpoint/2010/main" val="3123600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3634A8-F502-43F4-A4CD-0C9CD37BCF6B}" type="datetimeFigureOut">
              <a:rPr lang="en-US" smtClean="0"/>
              <a:t>10/30/2015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99D79-4868-4FF5-AFA2-2AFE033C6BE9}" type="slidenum">
              <a:rPr lang="en-US" smtClean="0"/>
              <a:t>‹#›</a:t>
            </a:fld>
            <a:endParaRPr lang="en-US"/>
          </a:p>
        </p:txBody>
      </p:sp>
    </p:spTree>
    <p:extLst>
      <p:ext uri="{BB962C8B-B14F-4D97-AF65-F5344CB8AC3E}">
        <p14:creationId xmlns:p14="http://schemas.microsoft.com/office/powerpoint/2010/main" val="300273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3634A8-F502-43F4-A4CD-0C9CD37BCF6B}" type="datetimeFigureOut">
              <a:rPr lang="en-US" smtClean="0"/>
              <a:t>10/30/2015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99D79-4868-4FF5-AFA2-2AFE033C6BE9}" type="slidenum">
              <a:rPr lang="en-US" smtClean="0"/>
              <a:t>‹#›</a:t>
            </a:fld>
            <a:endParaRPr lang="en-US"/>
          </a:p>
        </p:txBody>
      </p:sp>
    </p:spTree>
    <p:extLst>
      <p:ext uri="{BB962C8B-B14F-4D97-AF65-F5344CB8AC3E}">
        <p14:creationId xmlns:p14="http://schemas.microsoft.com/office/powerpoint/2010/main" val="3397267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3634A8-F502-43F4-A4CD-0C9CD37BCF6B}" type="datetimeFigureOut">
              <a:rPr lang="en-US" smtClean="0"/>
              <a:t>10/30/2015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A99D79-4868-4FF5-AFA2-2AFE033C6BE9}" type="slidenum">
              <a:rPr lang="en-US" smtClean="0"/>
              <a:t>‹#›</a:t>
            </a:fld>
            <a:endParaRPr lang="en-US"/>
          </a:p>
        </p:txBody>
      </p:sp>
    </p:spTree>
    <p:extLst>
      <p:ext uri="{BB962C8B-B14F-4D97-AF65-F5344CB8AC3E}">
        <p14:creationId xmlns:p14="http://schemas.microsoft.com/office/powerpoint/2010/main" val="1667019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3634A8-F502-43F4-A4CD-0C9CD37BCF6B}" type="datetimeFigureOut">
              <a:rPr lang="en-US" smtClean="0"/>
              <a:t>10/30/2015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A99D79-4868-4FF5-AFA2-2AFE033C6BE9}" type="slidenum">
              <a:rPr lang="en-US" smtClean="0"/>
              <a:t>‹#›</a:t>
            </a:fld>
            <a:endParaRPr lang="en-US"/>
          </a:p>
        </p:txBody>
      </p:sp>
    </p:spTree>
    <p:extLst>
      <p:ext uri="{BB962C8B-B14F-4D97-AF65-F5344CB8AC3E}">
        <p14:creationId xmlns:p14="http://schemas.microsoft.com/office/powerpoint/2010/main" val="462472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634A8-F502-43F4-A4CD-0C9CD37BCF6B}" type="datetimeFigureOut">
              <a:rPr lang="en-US" smtClean="0"/>
              <a:t>10/30/2015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A99D79-4868-4FF5-AFA2-2AFE033C6BE9}" type="slidenum">
              <a:rPr lang="en-US" smtClean="0"/>
              <a:t>‹#›</a:t>
            </a:fld>
            <a:endParaRPr lang="en-US"/>
          </a:p>
        </p:txBody>
      </p:sp>
    </p:spTree>
    <p:extLst>
      <p:ext uri="{BB962C8B-B14F-4D97-AF65-F5344CB8AC3E}">
        <p14:creationId xmlns:p14="http://schemas.microsoft.com/office/powerpoint/2010/main" val="4218614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634A8-F502-43F4-A4CD-0C9CD37BCF6B}" type="datetimeFigureOut">
              <a:rPr lang="en-US" smtClean="0"/>
              <a:t>10/30/2015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99D79-4868-4FF5-AFA2-2AFE033C6BE9}" type="slidenum">
              <a:rPr lang="en-US" smtClean="0"/>
              <a:t>‹#›</a:t>
            </a:fld>
            <a:endParaRPr lang="en-US"/>
          </a:p>
        </p:txBody>
      </p:sp>
    </p:spTree>
    <p:extLst>
      <p:ext uri="{BB962C8B-B14F-4D97-AF65-F5344CB8AC3E}">
        <p14:creationId xmlns:p14="http://schemas.microsoft.com/office/powerpoint/2010/main" val="2095663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634A8-F502-43F4-A4CD-0C9CD37BCF6B}" type="datetimeFigureOut">
              <a:rPr lang="en-US" smtClean="0"/>
              <a:t>10/30/2015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99D79-4868-4FF5-AFA2-2AFE033C6BE9}" type="slidenum">
              <a:rPr lang="en-US" smtClean="0"/>
              <a:t>‹#›</a:t>
            </a:fld>
            <a:endParaRPr lang="en-US"/>
          </a:p>
        </p:txBody>
      </p:sp>
    </p:spTree>
    <p:extLst>
      <p:ext uri="{BB962C8B-B14F-4D97-AF65-F5344CB8AC3E}">
        <p14:creationId xmlns:p14="http://schemas.microsoft.com/office/powerpoint/2010/main" val="281740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3634A8-F502-43F4-A4CD-0C9CD37BCF6B}" type="datetimeFigureOut">
              <a:rPr lang="en-US" smtClean="0"/>
              <a:t>10/30/2015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99D79-4868-4FF5-AFA2-2AFE033C6BE9}" type="slidenum">
              <a:rPr lang="en-US" smtClean="0"/>
              <a:t>‹#›</a:t>
            </a:fld>
            <a:endParaRPr lang="en-US"/>
          </a:p>
        </p:txBody>
      </p:sp>
    </p:spTree>
    <p:extLst>
      <p:ext uri="{BB962C8B-B14F-4D97-AF65-F5344CB8AC3E}">
        <p14:creationId xmlns:p14="http://schemas.microsoft.com/office/powerpoint/2010/main" val="2223794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hyperlink" Target="http://www.dewbow.co.uk/index.html" TargetMode="External"/><Relationship Id="rId5" Type="http://schemas.openxmlformats.org/officeDocument/2006/relationships/image" Target="../media/image52.jpeg"/><Relationship Id="rId4" Type="http://schemas.openxmlformats.org/officeDocument/2006/relationships/image" Target="../media/image5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3.png"/><Relationship Id="rId26" Type="http://schemas.openxmlformats.org/officeDocument/2006/relationships/image" Target="../media/image23.jpeg"/><Relationship Id="rId3" Type="http://schemas.openxmlformats.org/officeDocument/2006/relationships/image" Target="../media/image4.png"/><Relationship Id="rId21" Type="http://schemas.openxmlformats.org/officeDocument/2006/relationships/image" Target="../media/image18.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oleObject" Target="../embeddings/oleObject2.bin"/><Relationship Id="rId25" Type="http://schemas.openxmlformats.org/officeDocument/2006/relationships/image" Target="../media/image22.png"/><Relationship Id="rId2" Type="http://schemas.openxmlformats.org/officeDocument/2006/relationships/slideLayout" Target="../slideLayouts/slideLayout7.xml"/><Relationship Id="rId16" Type="http://schemas.openxmlformats.org/officeDocument/2006/relationships/image" Target="../media/image15.png"/><Relationship Id="rId20" Type="http://schemas.openxmlformats.org/officeDocument/2006/relationships/image" Target="../media/image17.png"/><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1.png"/><Relationship Id="rId5" Type="http://schemas.openxmlformats.org/officeDocument/2006/relationships/image" Target="../media/image2.png"/><Relationship Id="rId15" Type="http://schemas.openxmlformats.org/officeDocument/2006/relationships/image" Target="../media/image14.png"/><Relationship Id="rId23" Type="http://schemas.openxmlformats.org/officeDocument/2006/relationships/image" Target="../media/image20.png"/><Relationship Id="rId10" Type="http://schemas.openxmlformats.org/officeDocument/2006/relationships/image" Target="../media/image9.png"/><Relationship Id="rId19" Type="http://schemas.openxmlformats.org/officeDocument/2006/relationships/image" Target="../media/image16.png"/><Relationship Id="rId4" Type="http://schemas.openxmlformats.org/officeDocument/2006/relationships/oleObject" Target="../embeddings/oleObject1.bin"/><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19.png"/><Relationship Id="rId27" Type="http://schemas.openxmlformats.org/officeDocument/2006/relationships/image" Target="../media/image2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post_aosc400_lecture_16_radiation_Continued_10_29_2015_short</a:t>
            </a:r>
            <a:endParaRPr lang="en-US" dirty="0"/>
          </a:p>
        </p:txBody>
      </p:sp>
    </p:spTree>
    <p:extLst>
      <p:ext uri="{BB962C8B-B14F-4D97-AF65-F5344CB8AC3E}">
        <p14:creationId xmlns:p14="http://schemas.microsoft.com/office/powerpoint/2010/main" val="2662773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66700" y="304800"/>
            <a:ext cx="11531600" cy="6553200"/>
          </a:xfrm>
        </p:spPr>
        <p:txBody>
          <a:bodyPr/>
          <a:lstStyle/>
          <a:p>
            <a:pPr algn="l">
              <a:defRPr/>
            </a:pPr>
            <a:r>
              <a:rPr lang="en-US" altLang="en-US" sz="2800" dirty="0">
                <a:solidFill>
                  <a:srgbClr val="C00000"/>
                </a:solidFill>
              </a:rPr>
              <a:t> </a:t>
            </a:r>
            <a:r>
              <a:rPr lang="en-US" altLang="en-US" sz="2800" dirty="0">
                <a:solidFill>
                  <a:srgbClr val="C00000"/>
                </a:solidFill>
                <a:latin typeface="+mn-lt"/>
              </a:rPr>
              <a:t>Global ice cover </a:t>
            </a:r>
            <a:r>
              <a:rPr lang="en-US" altLang="en-US" sz="2800" dirty="0">
                <a:solidFill>
                  <a:srgbClr val="002060"/>
                </a:solidFill>
                <a:latin typeface="+mn-lt"/>
              </a:rPr>
              <a:t>-- monitor changes to Earth’s sea ice, land ice and glaciers to track the pace of climate change </a:t>
            </a:r>
            <a:br>
              <a:rPr lang="en-US" altLang="en-US" sz="2800" dirty="0">
                <a:solidFill>
                  <a:srgbClr val="002060"/>
                </a:solidFill>
                <a:latin typeface="+mn-lt"/>
              </a:rPr>
            </a:br>
            <a:r>
              <a:rPr lang="en-US" altLang="en-US" sz="2800" dirty="0">
                <a:solidFill>
                  <a:srgbClr val="002060"/>
                </a:solidFill>
                <a:latin typeface="+mn-lt"/>
              </a:rPr>
              <a:t> </a:t>
            </a:r>
            <a:r>
              <a:rPr lang="en-US" altLang="en-US" sz="2800" dirty="0">
                <a:solidFill>
                  <a:srgbClr val="C00000"/>
                </a:solidFill>
                <a:latin typeface="+mn-lt"/>
              </a:rPr>
              <a:t>Air pollution </a:t>
            </a:r>
            <a:r>
              <a:rPr lang="en-US" altLang="en-US" sz="2800" dirty="0">
                <a:solidFill>
                  <a:srgbClr val="002060"/>
                </a:solidFill>
                <a:latin typeface="+mn-lt"/>
              </a:rPr>
              <a:t>-- monitor the spread of health-sapping pollutants such as soot, particulate matter, nitrogen dioxide and sulfur dioxide </a:t>
            </a:r>
            <a:r>
              <a:rPr lang="en-US" altLang="en-US" dirty="0" smtClean="0">
                <a:solidFill>
                  <a:srgbClr val="002060"/>
                </a:solidFill>
                <a:latin typeface="+mn-lt"/>
              </a:rPr>
              <a:t/>
            </a:r>
            <a:br>
              <a:rPr lang="en-US" altLang="en-US" dirty="0" smtClean="0">
                <a:solidFill>
                  <a:srgbClr val="002060"/>
                </a:solidFill>
                <a:latin typeface="+mn-lt"/>
              </a:rPr>
            </a:br>
            <a:r>
              <a:rPr lang="en-US" altLang="en-US" dirty="0" smtClean="0">
                <a:solidFill>
                  <a:srgbClr val="002060"/>
                </a:solidFill>
                <a:latin typeface="+mn-lt"/>
              </a:rPr>
              <a:t> </a:t>
            </a:r>
            <a:r>
              <a:rPr lang="en-US" altLang="en-US" sz="3200" dirty="0">
                <a:solidFill>
                  <a:srgbClr val="C00000"/>
                </a:solidFill>
                <a:latin typeface="+mn-lt"/>
              </a:rPr>
              <a:t>Temperatures </a:t>
            </a:r>
            <a:r>
              <a:rPr lang="en-US" altLang="en-US" sz="3200" dirty="0">
                <a:solidFill>
                  <a:srgbClr val="002060"/>
                </a:solidFill>
                <a:latin typeface="+mn-lt"/>
              </a:rPr>
              <a:t>-- maintain a global record of atmospheric, land surface and sea surface temperatures critical to understanding the long-term dynamics of climate change </a:t>
            </a:r>
            <a:br>
              <a:rPr lang="en-US" altLang="en-US" sz="3200" dirty="0">
                <a:solidFill>
                  <a:srgbClr val="002060"/>
                </a:solidFill>
                <a:latin typeface="+mn-lt"/>
              </a:rPr>
            </a:br>
            <a:r>
              <a:rPr lang="en-US" altLang="en-US" sz="3200" dirty="0">
                <a:solidFill>
                  <a:srgbClr val="002060"/>
                </a:solidFill>
                <a:latin typeface="+mn-lt"/>
              </a:rPr>
              <a:t> </a:t>
            </a:r>
            <a:r>
              <a:rPr lang="en-US" altLang="en-US" sz="3200" dirty="0">
                <a:solidFill>
                  <a:srgbClr val="C00000"/>
                </a:solidFill>
                <a:latin typeface="+mn-lt"/>
              </a:rPr>
              <a:t>Earth’s energy budget </a:t>
            </a:r>
            <a:r>
              <a:rPr lang="en-US" altLang="en-US" sz="3200" dirty="0">
                <a:solidFill>
                  <a:srgbClr val="002060"/>
                </a:solidFill>
                <a:latin typeface="+mn-lt"/>
              </a:rPr>
              <a:t>-- make measurements to determine how much energy is entering and exiting Earth's atmosphere </a:t>
            </a:r>
            <a:br>
              <a:rPr lang="en-US" altLang="en-US" sz="3200" dirty="0">
                <a:solidFill>
                  <a:srgbClr val="002060"/>
                </a:solidFill>
                <a:latin typeface="+mn-lt"/>
              </a:rPr>
            </a:br>
            <a:endParaRPr lang="en-US" altLang="en-US" sz="3200" dirty="0">
              <a:solidFill>
                <a:srgbClr val="002060"/>
              </a:solidFill>
              <a:latin typeface="+mn-lt"/>
            </a:endParaRPr>
          </a:p>
        </p:txBody>
      </p:sp>
    </p:spTree>
    <p:extLst>
      <p:ext uri="{BB962C8B-B14F-4D97-AF65-F5344CB8AC3E}">
        <p14:creationId xmlns:p14="http://schemas.microsoft.com/office/powerpoint/2010/main" val="1469988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0"/>
            <a:ext cx="11938000" cy="5105400"/>
          </a:xfrm>
        </p:spPr>
        <p:txBody>
          <a:bodyPr>
            <a:normAutofit fontScale="90000"/>
          </a:bodyPr>
          <a:lstStyle/>
          <a:p>
            <a:pPr algn="l">
              <a:defRPr/>
            </a:pPr>
            <a:r>
              <a:rPr lang="en-US" altLang="en-US" sz="1600" dirty="0"/>
              <a:t/>
            </a:r>
            <a:br>
              <a:rPr lang="en-US" altLang="en-US" sz="1600" dirty="0"/>
            </a:br>
            <a:r>
              <a:rPr lang="en-US" altLang="en-US" sz="1600" dirty="0"/>
              <a:t/>
            </a:r>
            <a:br>
              <a:rPr lang="en-US" altLang="en-US" sz="1600" dirty="0"/>
            </a:br>
            <a:r>
              <a:rPr lang="en-US" altLang="en-US" sz="1600" dirty="0"/>
              <a:t/>
            </a:r>
            <a:br>
              <a:rPr lang="en-US" altLang="en-US" sz="1600" dirty="0"/>
            </a:br>
            <a:r>
              <a:rPr lang="en-US" altLang="en-US" sz="1600" dirty="0"/>
              <a:t/>
            </a:r>
            <a:br>
              <a:rPr lang="en-US" altLang="en-US" sz="1600" dirty="0"/>
            </a:br>
            <a:r>
              <a:rPr lang="en-US" altLang="en-US" sz="1600" dirty="0"/>
              <a:t/>
            </a:r>
            <a:br>
              <a:rPr lang="en-US" altLang="en-US" sz="1600" dirty="0"/>
            </a:br>
            <a:r>
              <a:rPr lang="en-US" altLang="en-US" sz="1600" dirty="0"/>
              <a:t/>
            </a:r>
            <a:br>
              <a:rPr lang="en-US" altLang="en-US" sz="1600" dirty="0"/>
            </a:br>
            <a:r>
              <a:rPr lang="en-US" altLang="en-US" sz="1600" dirty="0"/>
              <a:t/>
            </a:r>
            <a:br>
              <a:rPr lang="en-US" altLang="en-US" sz="1600" dirty="0"/>
            </a:br>
            <a:r>
              <a:rPr lang="en-US" altLang="en-US" sz="1600" dirty="0"/>
              <a:t/>
            </a:r>
            <a:br>
              <a:rPr lang="en-US" altLang="en-US" sz="1600" dirty="0"/>
            </a:br>
            <a:r>
              <a:rPr lang="en-US" altLang="en-US" sz="1600" dirty="0"/>
              <a:t/>
            </a:r>
            <a:br>
              <a:rPr lang="en-US" altLang="en-US" sz="1600" dirty="0"/>
            </a:br>
            <a:r>
              <a:rPr lang="en-US" altLang="en-US" sz="2800" dirty="0">
                <a:solidFill>
                  <a:srgbClr val="C00000"/>
                </a:solidFill>
                <a:latin typeface="+mn-lt"/>
              </a:rPr>
              <a:t>The five instruments on the NPP satellite are:</a:t>
            </a:r>
            <a:r>
              <a:rPr lang="en-US" altLang="en-US" sz="1600" dirty="0">
                <a:latin typeface="+mn-lt"/>
              </a:rPr>
              <a:t/>
            </a:r>
            <a:br>
              <a:rPr lang="en-US" altLang="en-US" sz="1600" dirty="0">
                <a:latin typeface="+mn-lt"/>
              </a:rPr>
            </a:br>
            <a:r>
              <a:rPr lang="en-US" altLang="en-US" sz="2000" dirty="0">
                <a:latin typeface="+mn-lt"/>
              </a:rPr>
              <a:t> </a:t>
            </a:r>
            <a:r>
              <a:rPr lang="en-US" altLang="en-US" sz="2400" b="1" dirty="0">
                <a:solidFill>
                  <a:srgbClr val="C00000"/>
                </a:solidFill>
                <a:latin typeface="+mn-lt"/>
              </a:rPr>
              <a:t>Advanced Technology Microwave Sounder (ATMS)</a:t>
            </a:r>
            <a:r>
              <a:rPr lang="en-US" altLang="en-US" sz="2400" b="1" dirty="0">
                <a:latin typeface="+mn-lt"/>
              </a:rPr>
              <a:t/>
            </a:r>
            <a:br>
              <a:rPr lang="en-US" altLang="en-US" sz="2400" b="1" dirty="0">
                <a:latin typeface="+mn-lt"/>
              </a:rPr>
            </a:br>
            <a:r>
              <a:rPr lang="en-US" altLang="en-US" sz="2400" dirty="0">
                <a:latin typeface="+mn-lt"/>
              </a:rPr>
              <a:t>22-channel passive microwave radiometer, to create global models of temperature and moisture profiles that meteorologists will enter into weather forecasting models. </a:t>
            </a:r>
            <a:br>
              <a:rPr lang="en-US" altLang="en-US" sz="2400" dirty="0">
                <a:latin typeface="+mn-lt"/>
              </a:rPr>
            </a:br>
            <a:r>
              <a:rPr lang="en-US" altLang="en-US" sz="2400" dirty="0">
                <a:latin typeface="+mn-lt"/>
              </a:rPr>
              <a:t/>
            </a:r>
            <a:br>
              <a:rPr lang="en-US" altLang="en-US" sz="2400" dirty="0">
                <a:latin typeface="+mn-lt"/>
              </a:rPr>
            </a:br>
            <a:r>
              <a:rPr lang="en-US" altLang="en-US" sz="2400" b="1" dirty="0">
                <a:solidFill>
                  <a:srgbClr val="C00000"/>
                </a:solidFill>
                <a:latin typeface="+mn-lt"/>
              </a:rPr>
              <a:t>Cross-track Infrared Sounder (</a:t>
            </a:r>
            <a:r>
              <a:rPr lang="en-US" altLang="en-US" sz="2400" b="1" dirty="0" err="1">
                <a:solidFill>
                  <a:srgbClr val="C00000"/>
                </a:solidFill>
                <a:latin typeface="+mn-lt"/>
              </a:rPr>
              <a:t>CrIS</a:t>
            </a:r>
            <a:r>
              <a:rPr lang="en-US" altLang="en-US" sz="2400" b="1" dirty="0">
                <a:solidFill>
                  <a:srgbClr val="C00000"/>
                </a:solidFill>
                <a:latin typeface="+mn-lt"/>
              </a:rPr>
              <a:t>)</a:t>
            </a:r>
            <a:r>
              <a:rPr lang="en-US" altLang="en-US" sz="2400" b="1" dirty="0">
                <a:latin typeface="+mn-lt"/>
              </a:rPr>
              <a:t/>
            </a:r>
            <a:br>
              <a:rPr lang="en-US" altLang="en-US" sz="2400" b="1" dirty="0">
                <a:latin typeface="+mn-lt"/>
              </a:rPr>
            </a:br>
            <a:r>
              <a:rPr lang="en-US" altLang="en-US" sz="2400" dirty="0">
                <a:latin typeface="+mn-lt"/>
              </a:rPr>
              <a:t>Michelson interferometer, will monitor characteristics of the atmosphere, such as moisture and pressure that will be used to produce improvements in both short-and-long term weather forecasting. </a:t>
            </a:r>
            <a:br>
              <a:rPr lang="en-US" altLang="en-US" sz="2400" dirty="0">
                <a:latin typeface="+mn-lt"/>
              </a:rPr>
            </a:br>
            <a:r>
              <a:rPr lang="en-US" altLang="en-US" sz="2400" dirty="0">
                <a:latin typeface="+mn-lt"/>
              </a:rPr>
              <a:t/>
            </a:r>
            <a:br>
              <a:rPr lang="en-US" altLang="en-US" sz="2400" dirty="0">
                <a:latin typeface="+mn-lt"/>
              </a:rPr>
            </a:br>
            <a:r>
              <a:rPr lang="en-US" altLang="en-US" sz="2400" b="1" dirty="0">
                <a:solidFill>
                  <a:srgbClr val="C00000"/>
                </a:solidFill>
                <a:latin typeface="+mn-lt"/>
              </a:rPr>
              <a:t>Ozone Mapping and Profiler Suite (OMPS)</a:t>
            </a:r>
            <a:r>
              <a:rPr lang="en-US" altLang="en-US" sz="2400" b="1" dirty="0">
                <a:latin typeface="+mn-lt"/>
              </a:rPr>
              <a:t/>
            </a:r>
            <a:br>
              <a:rPr lang="en-US" altLang="en-US" sz="2400" b="1" dirty="0">
                <a:latin typeface="+mn-lt"/>
              </a:rPr>
            </a:br>
            <a:r>
              <a:rPr lang="en-US" altLang="en-US" sz="2400" dirty="0">
                <a:latin typeface="+mn-lt"/>
              </a:rPr>
              <a:t>OMPS, built by Ball Aerospace, incorporates an advanced nadir-viewing sensor and a highly innovative limb-viewing sensor. OMPS instrument continues Ball's history of building ozone-measuring instruments and will continue the long-term continuous data record of ozone measurements from space. </a:t>
            </a:r>
            <a:br>
              <a:rPr lang="en-US" altLang="en-US" sz="2400" dirty="0">
                <a:latin typeface="+mn-lt"/>
              </a:rPr>
            </a:br>
            <a:endParaRPr lang="en-US" altLang="en-US" sz="2400" dirty="0">
              <a:latin typeface="+mn-lt"/>
            </a:endParaRPr>
          </a:p>
        </p:txBody>
      </p:sp>
    </p:spTree>
    <p:extLst>
      <p:ext uri="{BB962C8B-B14F-4D97-AF65-F5344CB8AC3E}">
        <p14:creationId xmlns:p14="http://schemas.microsoft.com/office/powerpoint/2010/main" val="18835881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190500" y="228601"/>
            <a:ext cx="11811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r>
              <a:rPr lang="en-US" altLang="en-US" b="1" dirty="0">
                <a:solidFill>
                  <a:srgbClr val="C00000"/>
                </a:solidFill>
                <a:latin typeface="+mn-lt"/>
              </a:rPr>
              <a:t>Visible Infrared Imaging Radiometer Suite (VIIRS)</a:t>
            </a:r>
            <a:r>
              <a:rPr lang="en-US" altLang="en-US" b="1" dirty="0">
                <a:latin typeface="+mn-lt"/>
              </a:rPr>
              <a:t/>
            </a:r>
            <a:br>
              <a:rPr lang="en-US" altLang="en-US" b="1" dirty="0">
                <a:latin typeface="+mn-lt"/>
              </a:rPr>
            </a:br>
            <a:r>
              <a:rPr lang="en-US" altLang="en-US" sz="2400" dirty="0">
                <a:latin typeface="+mn-lt"/>
              </a:rPr>
              <a:t>VIIRS, developed by Raytheon Space and Airborne Systems, has a 22-band radiometer similar to the MODIS instrument. It will collect visible and infrared views of Earth's dynamic surface processes, such as wildfires, land changes, and ice movement. VIIRS will also measure atmospheric and oceanic properties, including clouds and sea surface temperature. </a:t>
            </a:r>
          </a:p>
          <a:p>
            <a:pPr eaLnBrk="1" hangingPunct="1">
              <a:spcBef>
                <a:spcPct val="0"/>
              </a:spcBef>
              <a:buFontTx/>
              <a:buNone/>
              <a:defRPr/>
            </a:pPr>
            <a:r>
              <a:rPr lang="en-US" altLang="en-US" sz="2400" dirty="0">
                <a:latin typeface="+mn-lt"/>
              </a:rPr>
              <a:t/>
            </a:r>
            <a:br>
              <a:rPr lang="en-US" altLang="en-US" sz="2400" dirty="0">
                <a:latin typeface="+mn-lt"/>
              </a:rPr>
            </a:br>
            <a:r>
              <a:rPr lang="en-US" altLang="en-US" b="1" dirty="0">
                <a:solidFill>
                  <a:srgbClr val="C00000"/>
                </a:solidFill>
                <a:latin typeface="+mn-lt"/>
              </a:rPr>
              <a:t>Clouds and the Earth's Radiant Energy System (CERES)</a:t>
            </a:r>
            <a:r>
              <a:rPr lang="en-US" altLang="en-US" b="1" dirty="0">
                <a:latin typeface="+mn-lt"/>
              </a:rPr>
              <a:t/>
            </a:r>
            <a:br>
              <a:rPr lang="en-US" altLang="en-US" b="1" dirty="0">
                <a:latin typeface="+mn-lt"/>
              </a:rPr>
            </a:br>
            <a:r>
              <a:rPr lang="en-US" altLang="en-US" sz="2400" dirty="0">
                <a:latin typeface="+mn-lt"/>
              </a:rPr>
              <a:t>3-channel radiometer measuring reflected solar radiation, emitted terrestrial radiation, and total radiation, will monitor the natural and anthropogenic effects on the Earth's total thermal radiation budget.</a:t>
            </a:r>
            <a:br>
              <a:rPr lang="en-US" altLang="en-US" sz="2400" dirty="0">
                <a:latin typeface="+mn-lt"/>
              </a:rPr>
            </a:br>
            <a:r>
              <a:rPr lang="en-US" altLang="en-US" sz="2400" dirty="0">
                <a:latin typeface="+mn-lt"/>
              </a:rPr>
              <a:t/>
            </a:r>
            <a:br>
              <a:rPr lang="en-US" altLang="en-US" sz="2400" dirty="0">
                <a:latin typeface="+mn-lt"/>
              </a:rPr>
            </a:br>
            <a:r>
              <a:rPr lang="en-US" altLang="en-US" sz="2400" dirty="0"/>
              <a:t/>
            </a:r>
            <a:br>
              <a:rPr lang="en-US" altLang="en-US" sz="2400" dirty="0"/>
            </a:br>
            <a:r>
              <a:rPr lang="en-US" altLang="en-US" sz="2400" dirty="0"/>
              <a:t/>
            </a:r>
            <a:br>
              <a:rPr lang="en-US" altLang="en-US" sz="2400" dirty="0"/>
            </a:br>
            <a:r>
              <a:rPr lang="en-US" altLang="en-US" sz="2400" dirty="0"/>
              <a:t/>
            </a:r>
            <a:br>
              <a:rPr lang="en-US" altLang="en-US" sz="2400" dirty="0"/>
            </a:br>
            <a:r>
              <a:rPr lang="en-US" altLang="en-US" sz="2400" dirty="0"/>
              <a:t/>
            </a:r>
            <a:br>
              <a:rPr lang="en-US" altLang="en-US" sz="2400" dirty="0"/>
            </a:br>
            <a:r>
              <a:rPr lang="en-US" altLang="en-US" sz="2400" dirty="0"/>
              <a:t/>
            </a:r>
            <a:br>
              <a:rPr lang="en-US" altLang="en-US" sz="2400" dirty="0"/>
            </a:br>
            <a:endParaRPr lang="en-US" altLang="en-US" dirty="0"/>
          </a:p>
        </p:txBody>
      </p:sp>
    </p:spTree>
    <p:extLst>
      <p:ext uri="{BB962C8B-B14F-4D97-AF65-F5344CB8AC3E}">
        <p14:creationId xmlns:p14="http://schemas.microsoft.com/office/powerpoint/2010/main" val="1248017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20700" y="228600"/>
            <a:ext cx="10147300" cy="4775200"/>
          </a:xfrm>
        </p:spPr>
        <p:txBody>
          <a:bodyPr>
            <a:normAutofit fontScale="90000"/>
          </a:bodyPr>
          <a:lstStyle/>
          <a:p>
            <a:pPr algn="l"/>
            <a:r>
              <a:rPr lang="en-US" altLang="en-US" sz="4000" dirty="0">
                <a:solidFill>
                  <a:srgbClr val="C00000"/>
                </a:solidFill>
              </a:rPr>
              <a:t>What is FOV? </a:t>
            </a:r>
            <a:br>
              <a:rPr lang="en-US" altLang="en-US" sz="4000" dirty="0">
                <a:solidFill>
                  <a:srgbClr val="C00000"/>
                </a:solidFill>
              </a:rPr>
            </a:br>
            <a:r>
              <a:rPr lang="en-US" altLang="en-US" dirty="0" smtClean="0"/>
              <a:t/>
            </a:r>
            <a:br>
              <a:rPr lang="en-US" altLang="en-US" dirty="0" smtClean="0"/>
            </a:br>
            <a:r>
              <a:rPr lang="en-US" altLang="en-US" sz="4000" dirty="0">
                <a:solidFill>
                  <a:srgbClr val="002060"/>
                </a:solidFill>
              </a:rPr>
              <a:t>The terms Field of View (FOV) and footprint are synonymous. The CERES FOV is determined by its PSF (Point Spread Function) which is a two-dimensional, bell-shaped function that defines the CERES instrument response to the viewed radiation field</a:t>
            </a:r>
            <a:r>
              <a:rPr lang="en-US" altLang="en-US" sz="3600" dirty="0">
                <a:solidFill>
                  <a:srgbClr val="002060"/>
                </a:solidFill>
              </a:rPr>
              <a:t>. </a:t>
            </a:r>
            <a:br>
              <a:rPr lang="en-US" altLang="en-US" sz="3600" dirty="0">
                <a:solidFill>
                  <a:srgbClr val="002060"/>
                </a:solidFill>
              </a:rPr>
            </a:br>
            <a:r>
              <a:rPr lang="en-US" altLang="en-US" sz="3600" dirty="0"/>
              <a:t/>
            </a:r>
            <a:br>
              <a:rPr lang="en-US" altLang="en-US" sz="3600" dirty="0"/>
            </a:br>
            <a:r>
              <a:rPr lang="en-US" altLang="en-US" sz="2400" dirty="0"/>
              <a:t> </a:t>
            </a:r>
          </a:p>
        </p:txBody>
      </p:sp>
    </p:spTree>
    <p:extLst>
      <p:ext uri="{BB962C8B-B14F-4D97-AF65-F5344CB8AC3E}">
        <p14:creationId xmlns:p14="http://schemas.microsoft.com/office/powerpoint/2010/main" val="3637337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3486151"/>
            <a:ext cx="4610100"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ChangeArrowheads="1"/>
          </p:cNvSpPr>
          <p:nvPr/>
        </p:nvSpPr>
        <p:spPr bwMode="auto">
          <a:xfrm>
            <a:off x="1524000" y="0"/>
            <a:ext cx="9144000" cy="501676"/>
          </a:xfrm>
          <a:prstGeom prst="rect">
            <a:avLst/>
          </a:prstGeom>
          <a:noFill/>
          <a:ln>
            <a:noFill/>
          </a:ln>
          <a:extLst/>
        </p:spPr>
        <p:txBody>
          <a:bodyPr>
            <a:spAutoFit/>
          </a:bodyPr>
          <a:lstStyle/>
          <a:p>
            <a:pPr algn="ctr" eaLnBrk="0" hangingPunct="0">
              <a:lnSpc>
                <a:spcPct val="95000"/>
              </a:lnSpc>
              <a:defRPr/>
            </a:pPr>
            <a:r>
              <a:rPr lang="en-US" sz="2800" dirty="0">
                <a:solidFill>
                  <a:srgbClr val="C00000"/>
                </a:solidFill>
                <a:latin typeface="+mj-lt"/>
              </a:rPr>
              <a:t>Instantaneous Fluxes at TOA and Angular Distribution Models</a:t>
            </a:r>
          </a:p>
        </p:txBody>
      </p:sp>
      <p:sp>
        <p:nvSpPr>
          <p:cNvPr id="48132" name="Oval 4"/>
          <p:cNvSpPr>
            <a:spLocks noChangeArrowheads="1"/>
          </p:cNvSpPr>
          <p:nvPr/>
        </p:nvSpPr>
        <p:spPr bwMode="auto">
          <a:xfrm>
            <a:off x="4114800" y="2690813"/>
            <a:ext cx="1371600" cy="12192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p>
        </p:txBody>
      </p:sp>
      <p:grpSp>
        <p:nvGrpSpPr>
          <p:cNvPr id="48133" name="Group 5"/>
          <p:cNvGrpSpPr>
            <a:grpSpLocks/>
          </p:cNvGrpSpPr>
          <p:nvPr/>
        </p:nvGrpSpPr>
        <p:grpSpPr bwMode="auto">
          <a:xfrm>
            <a:off x="2146300" y="889000"/>
            <a:ext cx="7010400" cy="2108200"/>
            <a:chOff x="384" y="672"/>
            <a:chExt cx="4416" cy="1267"/>
          </a:xfrm>
        </p:grpSpPr>
        <p:sp>
          <p:nvSpPr>
            <p:cNvPr id="48140" name="Line 6"/>
            <p:cNvSpPr>
              <a:spLocks noChangeShapeType="1"/>
            </p:cNvSpPr>
            <p:nvPr/>
          </p:nvSpPr>
          <p:spPr bwMode="auto">
            <a:xfrm flipH="1" flipV="1">
              <a:off x="1528" y="975"/>
              <a:ext cx="344" cy="185"/>
            </a:xfrm>
            <a:prstGeom prst="line">
              <a:avLst/>
            </a:prstGeom>
            <a:noFill/>
            <a:ln w="9525">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48141" name="Line 7"/>
            <p:cNvSpPr>
              <a:spLocks noChangeShapeType="1"/>
            </p:cNvSpPr>
            <p:nvPr/>
          </p:nvSpPr>
          <p:spPr bwMode="auto">
            <a:xfrm flipV="1">
              <a:off x="3751" y="879"/>
              <a:ext cx="0" cy="288"/>
            </a:xfrm>
            <a:prstGeom prst="line">
              <a:avLst/>
            </a:prstGeom>
            <a:noFill/>
            <a:ln w="9525">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48142" name="Line 8"/>
            <p:cNvSpPr>
              <a:spLocks noChangeShapeType="1"/>
            </p:cNvSpPr>
            <p:nvPr/>
          </p:nvSpPr>
          <p:spPr bwMode="auto">
            <a:xfrm flipV="1">
              <a:off x="3751" y="927"/>
              <a:ext cx="240" cy="240"/>
            </a:xfrm>
            <a:prstGeom prst="line">
              <a:avLst/>
            </a:prstGeom>
            <a:noFill/>
            <a:ln w="9525">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48143" name="Line 9"/>
            <p:cNvSpPr>
              <a:spLocks noChangeShapeType="1"/>
            </p:cNvSpPr>
            <p:nvPr/>
          </p:nvSpPr>
          <p:spPr bwMode="auto">
            <a:xfrm flipH="1" flipV="1">
              <a:off x="3559" y="927"/>
              <a:ext cx="192" cy="240"/>
            </a:xfrm>
            <a:prstGeom prst="line">
              <a:avLst/>
            </a:prstGeom>
            <a:noFill/>
            <a:ln w="9525">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48144" name="Line 10"/>
            <p:cNvSpPr>
              <a:spLocks noChangeShapeType="1"/>
            </p:cNvSpPr>
            <p:nvPr/>
          </p:nvSpPr>
          <p:spPr bwMode="auto">
            <a:xfrm flipV="1">
              <a:off x="3751" y="1071"/>
              <a:ext cx="336" cy="96"/>
            </a:xfrm>
            <a:prstGeom prst="line">
              <a:avLst/>
            </a:prstGeom>
            <a:noFill/>
            <a:ln w="9525">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48145" name="Line 11"/>
            <p:cNvSpPr>
              <a:spLocks noChangeShapeType="1"/>
            </p:cNvSpPr>
            <p:nvPr/>
          </p:nvSpPr>
          <p:spPr bwMode="auto">
            <a:xfrm flipH="1" flipV="1">
              <a:off x="3415" y="1119"/>
              <a:ext cx="336" cy="48"/>
            </a:xfrm>
            <a:prstGeom prst="line">
              <a:avLst/>
            </a:prstGeom>
            <a:noFill/>
            <a:ln w="9525">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48146" name="Text Box 12"/>
            <p:cNvSpPr txBox="1">
              <a:spLocks noChangeArrowheads="1"/>
            </p:cNvSpPr>
            <p:nvPr/>
          </p:nvSpPr>
          <p:spPr bwMode="auto">
            <a:xfrm>
              <a:off x="2736" y="1359"/>
              <a:ext cx="528"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latin typeface="Palatino" charset="0"/>
                  <a:sym typeface="Symbol" panose="05050102010706020507" pitchFamily="18" charset="2"/>
                </a:rPr>
                <a:t></a:t>
              </a:r>
              <a:endParaRPr lang="en-US" altLang="en-US" sz="2800" b="1">
                <a:latin typeface="Palatino" charset="0"/>
              </a:endParaRPr>
            </a:p>
          </p:txBody>
        </p:sp>
        <p:sp>
          <p:nvSpPr>
            <p:cNvPr id="48147" name="Oval 13"/>
            <p:cNvSpPr>
              <a:spLocks noChangeArrowheads="1"/>
            </p:cNvSpPr>
            <p:nvPr/>
          </p:nvSpPr>
          <p:spPr bwMode="auto">
            <a:xfrm>
              <a:off x="1488" y="1157"/>
              <a:ext cx="927" cy="702"/>
            </a:xfrm>
            <a:prstGeom prst="ellipse">
              <a:avLst/>
            </a:prstGeom>
            <a:solidFill>
              <a:schemeClr val="accent2"/>
            </a:solidFill>
            <a:ln w="9525">
              <a:solidFill>
                <a:schemeClr val="accent2"/>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p>
          </p:txBody>
        </p:sp>
        <p:sp>
          <p:nvSpPr>
            <p:cNvPr id="48148" name="Oval 14"/>
            <p:cNvSpPr>
              <a:spLocks noChangeArrowheads="1"/>
            </p:cNvSpPr>
            <p:nvPr/>
          </p:nvSpPr>
          <p:spPr bwMode="auto">
            <a:xfrm>
              <a:off x="1408" y="1075"/>
              <a:ext cx="1083" cy="864"/>
            </a:xfrm>
            <a:prstGeom prst="ellipse">
              <a:avLst/>
            </a:prstGeom>
            <a:noFill/>
            <a:ln w="9525">
              <a:solidFill>
                <a:schemeClr val="tx1"/>
              </a:solidFill>
              <a:prstDash val="dash"/>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p>
          </p:txBody>
        </p:sp>
        <p:sp>
          <p:nvSpPr>
            <p:cNvPr id="48149" name="Text Box 15"/>
            <p:cNvSpPr txBox="1">
              <a:spLocks noChangeArrowheads="1"/>
            </p:cNvSpPr>
            <p:nvPr/>
          </p:nvSpPr>
          <p:spPr bwMode="auto">
            <a:xfrm>
              <a:off x="384" y="672"/>
              <a:ext cx="2256"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dirty="0">
                  <a:solidFill>
                    <a:srgbClr val="002060"/>
                  </a:solidFill>
                  <a:latin typeface="Palatino" charset="0"/>
                </a:rPr>
                <a:t>CERES Radiance Measurement</a:t>
              </a:r>
            </a:p>
          </p:txBody>
        </p:sp>
        <p:sp>
          <p:nvSpPr>
            <p:cNvPr id="48150" name="Text Box 16"/>
            <p:cNvSpPr txBox="1">
              <a:spLocks noChangeArrowheads="1"/>
            </p:cNvSpPr>
            <p:nvPr/>
          </p:nvSpPr>
          <p:spPr bwMode="auto">
            <a:xfrm>
              <a:off x="3120" y="672"/>
              <a:ext cx="134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a:solidFill>
                    <a:srgbClr val="002060"/>
                  </a:solidFill>
                  <a:latin typeface="Palatino" charset="0"/>
                </a:rPr>
                <a:t>TOA Flux Estimate </a:t>
              </a:r>
              <a:endParaRPr lang="en-US" altLang="en-US" sz="1800" i="1" dirty="0">
                <a:solidFill>
                  <a:srgbClr val="002060"/>
                </a:solidFill>
                <a:latin typeface="Palatino" charset="0"/>
              </a:endParaRPr>
            </a:p>
          </p:txBody>
        </p:sp>
        <p:sp>
          <p:nvSpPr>
            <p:cNvPr id="48151" name="Text Box 17"/>
            <p:cNvSpPr txBox="1">
              <a:spLocks noChangeArrowheads="1"/>
            </p:cNvSpPr>
            <p:nvPr/>
          </p:nvSpPr>
          <p:spPr bwMode="auto">
            <a:xfrm>
              <a:off x="934" y="833"/>
              <a:ext cx="65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latin typeface="Palatino" charset="0"/>
              </a:endParaRPr>
            </a:p>
          </p:txBody>
        </p:sp>
        <p:sp>
          <p:nvSpPr>
            <p:cNvPr id="48152" name="Text Box 18"/>
            <p:cNvSpPr txBox="1">
              <a:spLocks noChangeArrowheads="1"/>
            </p:cNvSpPr>
            <p:nvPr/>
          </p:nvSpPr>
          <p:spPr bwMode="auto">
            <a:xfrm>
              <a:off x="4372" y="672"/>
              <a:ext cx="4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latin typeface="Palatino" charset="0"/>
              </a:endParaRPr>
            </a:p>
          </p:txBody>
        </p:sp>
        <p:sp>
          <p:nvSpPr>
            <p:cNvPr id="48153" name="Oval 19"/>
            <p:cNvSpPr>
              <a:spLocks noChangeArrowheads="1"/>
            </p:cNvSpPr>
            <p:nvPr/>
          </p:nvSpPr>
          <p:spPr bwMode="auto">
            <a:xfrm>
              <a:off x="3296" y="1154"/>
              <a:ext cx="927" cy="702"/>
            </a:xfrm>
            <a:prstGeom prst="ellipse">
              <a:avLst/>
            </a:prstGeom>
            <a:solidFill>
              <a:schemeClr val="accent2"/>
            </a:solidFill>
            <a:ln w="9525">
              <a:solidFill>
                <a:schemeClr val="accent2"/>
              </a:solidFill>
              <a:round/>
              <a:headEnd type="none" w="sm" len="sm"/>
              <a:tailEnd type="none" w="sm" len="sm"/>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p>
          </p:txBody>
        </p:sp>
        <p:sp>
          <p:nvSpPr>
            <p:cNvPr id="48154" name="Oval 20"/>
            <p:cNvSpPr>
              <a:spLocks noChangeArrowheads="1"/>
            </p:cNvSpPr>
            <p:nvPr/>
          </p:nvSpPr>
          <p:spPr bwMode="auto">
            <a:xfrm>
              <a:off x="3216" y="1072"/>
              <a:ext cx="1083" cy="864"/>
            </a:xfrm>
            <a:prstGeom prst="ellipse">
              <a:avLst/>
            </a:prstGeom>
            <a:noFill/>
            <a:ln w="9525">
              <a:solidFill>
                <a:schemeClr val="tx1"/>
              </a:solidFill>
              <a:prstDash val="dash"/>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p>
          </p:txBody>
        </p:sp>
      </p:grpSp>
      <p:sp>
        <p:nvSpPr>
          <p:cNvPr id="48134" name="Line 22"/>
          <p:cNvSpPr>
            <a:spLocks noChangeShapeType="1"/>
          </p:cNvSpPr>
          <p:nvPr/>
        </p:nvSpPr>
        <p:spPr bwMode="auto">
          <a:xfrm flipV="1">
            <a:off x="2895600" y="889000"/>
            <a:ext cx="7620000" cy="0"/>
          </a:xfrm>
          <a:prstGeom prst="line">
            <a:avLst/>
          </a:prstGeom>
          <a:noFill/>
          <a:ln w="28575">
            <a:solidFill>
              <a:srgbClr val="FFCC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8135" name="Text Box 23"/>
          <p:cNvSpPr txBox="1">
            <a:spLocks noChangeArrowheads="1"/>
          </p:cNvSpPr>
          <p:nvPr/>
        </p:nvSpPr>
        <p:spPr bwMode="auto">
          <a:xfrm>
            <a:off x="9398000" y="1000126"/>
            <a:ext cx="685800" cy="1025525"/>
          </a:xfrm>
          <a:prstGeom prst="rect">
            <a:avLst/>
          </a:prstGeom>
          <a:noFill/>
          <a:ln w="19050">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a:latin typeface="Palatino" charset="0"/>
              </a:rPr>
              <a:t>SW</a:t>
            </a:r>
          </a:p>
          <a:p>
            <a:pPr algn="ctr" eaLnBrk="1" hangingPunct="1">
              <a:spcBef>
                <a:spcPct val="0"/>
              </a:spcBef>
              <a:buFontTx/>
              <a:buNone/>
            </a:pPr>
            <a:r>
              <a:rPr lang="en-US" altLang="en-US" sz="2000">
                <a:latin typeface="Palatino" charset="0"/>
              </a:rPr>
              <a:t>LW</a:t>
            </a:r>
          </a:p>
          <a:p>
            <a:pPr algn="ctr" eaLnBrk="1" hangingPunct="1">
              <a:spcBef>
                <a:spcPct val="0"/>
              </a:spcBef>
              <a:buFontTx/>
              <a:buNone/>
            </a:pPr>
            <a:r>
              <a:rPr lang="en-US" altLang="en-US" sz="2000">
                <a:latin typeface="Palatino" charset="0"/>
              </a:rPr>
              <a:t>WN</a:t>
            </a:r>
          </a:p>
        </p:txBody>
      </p:sp>
      <p:pic>
        <p:nvPicPr>
          <p:cNvPr id="48136"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1403350"/>
            <a:ext cx="13335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4825" y="1316038"/>
            <a:ext cx="9334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8"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9825" y="3011488"/>
            <a:ext cx="50863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9" name="Text Box 27"/>
          <p:cNvSpPr txBox="1">
            <a:spLocks noChangeArrowheads="1"/>
          </p:cNvSpPr>
          <p:nvPr/>
        </p:nvSpPr>
        <p:spPr bwMode="auto">
          <a:xfrm>
            <a:off x="570500" y="6122988"/>
            <a:ext cx="30251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dirty="0"/>
              <a:t>(after N. </a:t>
            </a:r>
            <a:r>
              <a:rPr lang="en-US" altLang="en-US" sz="2400" dirty="0" smtClean="0"/>
              <a:t>Loeb, 2009)</a:t>
            </a:r>
            <a:endParaRPr lang="en-US" altLang="en-US" sz="2400" dirty="0"/>
          </a:p>
        </p:txBody>
      </p:sp>
    </p:spTree>
    <p:extLst>
      <p:ext uri="{BB962C8B-B14F-4D97-AF65-F5344CB8AC3E}">
        <p14:creationId xmlns:p14="http://schemas.microsoft.com/office/powerpoint/2010/main" val="2623460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ceres_bds062401hdfra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0488" y="3311526"/>
            <a:ext cx="3884612"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5"/>
          <p:cNvSpPr txBox="1">
            <a:spLocks noChangeArrowheads="1"/>
          </p:cNvSpPr>
          <p:nvPr/>
        </p:nvSpPr>
        <p:spPr bwMode="auto">
          <a:xfrm>
            <a:off x="3086100" y="26988"/>
            <a:ext cx="7239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3600">
                <a:solidFill>
                  <a:srgbClr val="CC0000"/>
                </a:solidFill>
                <a:latin typeface="Palatino" charset="0"/>
              </a:rPr>
              <a:t>Angular Distribution Models</a:t>
            </a:r>
          </a:p>
        </p:txBody>
      </p:sp>
      <p:sp>
        <p:nvSpPr>
          <p:cNvPr id="51204" name="Text Box 6"/>
          <p:cNvSpPr txBox="1">
            <a:spLocks noChangeArrowheads="1"/>
          </p:cNvSpPr>
          <p:nvPr/>
        </p:nvSpPr>
        <p:spPr bwMode="auto">
          <a:xfrm>
            <a:off x="6275388" y="838200"/>
            <a:ext cx="4049712"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25000"/>
              </a:spcBef>
            </a:pPr>
            <a:r>
              <a:rPr lang="en-US" altLang="en-US" sz="2000">
                <a:solidFill>
                  <a:schemeClr val="accent2"/>
                </a:solidFill>
                <a:latin typeface="Palatino" charset="0"/>
              </a:rPr>
              <a:t>Multi-angle radiance data are collected using the rotating azimuth plane scanning (RAPS) mode of CERES</a:t>
            </a:r>
          </a:p>
          <a:p>
            <a:pPr eaLnBrk="1" hangingPunct="1">
              <a:spcBef>
                <a:spcPct val="25000"/>
              </a:spcBef>
            </a:pPr>
            <a:r>
              <a:rPr lang="en-US" altLang="en-US" sz="2000">
                <a:solidFill>
                  <a:schemeClr val="accent2"/>
                </a:solidFill>
                <a:latin typeface="Palatino" charset="0"/>
              </a:rPr>
              <a:t>One CERES instrument dedicated to RAPS observations on Terra and Aqua</a:t>
            </a:r>
          </a:p>
        </p:txBody>
      </p:sp>
      <p:sp>
        <p:nvSpPr>
          <p:cNvPr id="51205" name="Line 7"/>
          <p:cNvSpPr>
            <a:spLocks noChangeShapeType="1"/>
          </p:cNvSpPr>
          <p:nvPr/>
        </p:nvSpPr>
        <p:spPr bwMode="auto">
          <a:xfrm>
            <a:off x="6170613" y="1155700"/>
            <a:ext cx="0" cy="495300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pic>
        <p:nvPicPr>
          <p:cNvPr id="51206" name="Picture 8" descr="raps_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219201"/>
            <a:ext cx="4127500"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817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l="4062" t="12434" r="4062" b="571"/>
          <a:stretch>
            <a:fillRect/>
          </a:stretch>
        </p:blipFill>
        <p:spPr bwMode="auto">
          <a:xfrm>
            <a:off x="2438401" y="1143001"/>
            <a:ext cx="7358063" cy="535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 Box 3"/>
          <p:cNvSpPr txBox="1">
            <a:spLocks noChangeArrowheads="1"/>
          </p:cNvSpPr>
          <p:nvPr/>
        </p:nvSpPr>
        <p:spPr bwMode="auto">
          <a:xfrm>
            <a:off x="0" y="39689"/>
            <a:ext cx="11620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dirty="0">
                <a:solidFill>
                  <a:srgbClr val="CC0000"/>
                </a:solidFill>
              </a:rPr>
              <a:t>Annual Average Zonal Mean Net Flux Profile</a:t>
            </a:r>
          </a:p>
          <a:p>
            <a:pPr algn="ctr" eaLnBrk="1" hangingPunct="1">
              <a:spcBef>
                <a:spcPct val="0"/>
              </a:spcBef>
              <a:buFontTx/>
              <a:buNone/>
            </a:pPr>
            <a:r>
              <a:rPr lang="en-US" altLang="en-US" sz="2400" dirty="0">
                <a:solidFill>
                  <a:srgbClr val="CC0000"/>
                </a:solidFill>
              </a:rPr>
              <a:t>CERES/TERRA, March 2000 to February 2001</a:t>
            </a:r>
          </a:p>
        </p:txBody>
      </p:sp>
    </p:spTree>
    <p:extLst>
      <p:ext uri="{BB962C8B-B14F-4D97-AF65-F5344CB8AC3E}">
        <p14:creationId xmlns:p14="http://schemas.microsoft.com/office/powerpoint/2010/main" val="1209503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t="47043"/>
          <a:stretch>
            <a:fillRect/>
          </a:stretch>
        </p:blipFill>
        <p:spPr bwMode="auto">
          <a:xfrm>
            <a:off x="1981200" y="762001"/>
            <a:ext cx="8305800"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p:cNvSpPr txBox="1">
            <a:spLocks noChangeArrowheads="1"/>
          </p:cNvSpPr>
          <p:nvPr/>
        </p:nvSpPr>
        <p:spPr bwMode="auto">
          <a:xfrm>
            <a:off x="1806575" y="304801"/>
            <a:ext cx="8624888" cy="523875"/>
          </a:xfrm>
          <a:prstGeom prst="rect">
            <a:avLst/>
          </a:prstGeom>
          <a:noFill/>
          <a:ln>
            <a:noFill/>
          </a:ln>
          <a:extLst/>
        </p:spPr>
        <p:txBody>
          <a:bodyPr>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algn="ctr">
              <a:defRPr/>
            </a:pPr>
            <a:r>
              <a:rPr lang="en-US" sz="2800" dirty="0">
                <a:solidFill>
                  <a:srgbClr val="CC0000"/>
                </a:solidFill>
                <a:latin typeface="+mn-lt"/>
              </a:rPr>
              <a:t>CERES Net Cloud Forcing (July, 2000)</a:t>
            </a:r>
          </a:p>
        </p:txBody>
      </p:sp>
    </p:spTree>
    <p:extLst>
      <p:ext uri="{BB962C8B-B14F-4D97-AF65-F5344CB8AC3E}">
        <p14:creationId xmlns:p14="http://schemas.microsoft.com/office/powerpoint/2010/main" val="883131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676400" y="152401"/>
            <a:ext cx="8991600" cy="614363"/>
          </a:xfrm>
        </p:spPr>
        <p:txBody>
          <a:bodyPr>
            <a:noAutofit/>
          </a:bodyPr>
          <a:lstStyle/>
          <a:p>
            <a:pPr eaLnBrk="1" hangingPunct="1"/>
            <a:r>
              <a:rPr lang="en-US" altLang="en-US" sz="4000" dirty="0">
                <a:solidFill>
                  <a:srgbClr val="CC0000"/>
                </a:solidFill>
              </a:rPr>
              <a:t>Why is the cloud problem so hard? </a:t>
            </a:r>
            <a:br>
              <a:rPr lang="en-US" altLang="en-US" sz="4000" dirty="0">
                <a:solidFill>
                  <a:srgbClr val="CC0000"/>
                </a:solidFill>
              </a:rPr>
            </a:br>
            <a:endParaRPr lang="en-US" altLang="en-US" sz="4000" dirty="0">
              <a:solidFill>
                <a:srgbClr val="CC0000"/>
              </a:solidFill>
            </a:endParaRPr>
          </a:p>
        </p:txBody>
      </p:sp>
      <p:sp>
        <p:nvSpPr>
          <p:cNvPr id="61443" name="Rectangle 3"/>
          <p:cNvSpPr>
            <a:spLocks noGrp="1" noChangeArrowheads="1"/>
          </p:cNvSpPr>
          <p:nvPr>
            <p:ph type="body" idx="1"/>
          </p:nvPr>
        </p:nvSpPr>
        <p:spPr>
          <a:xfrm>
            <a:off x="177800" y="609600"/>
            <a:ext cx="12014200" cy="6096000"/>
          </a:xfrm>
        </p:spPr>
        <p:txBody>
          <a:bodyPr>
            <a:noAutofit/>
          </a:bodyPr>
          <a:lstStyle/>
          <a:p>
            <a:pPr eaLnBrk="1" hangingPunct="1"/>
            <a:r>
              <a:rPr lang="en-US" altLang="en-US" sz="3200" dirty="0">
                <a:solidFill>
                  <a:srgbClr val="002060"/>
                </a:solidFill>
              </a:rPr>
              <a:t>We lack a good cloud database - historical record - only cloud fraction:</a:t>
            </a:r>
          </a:p>
          <a:p>
            <a:pPr marL="457200" lvl="1" indent="0" eaLnBrk="1" hangingPunct="1">
              <a:buNone/>
            </a:pPr>
            <a:r>
              <a:rPr lang="en-US" altLang="en-US" sz="3200" dirty="0">
                <a:solidFill>
                  <a:srgbClr val="002060"/>
                </a:solidFill>
              </a:rPr>
              <a:t>hard to define what is a cloud  </a:t>
            </a:r>
            <a:endParaRPr lang="en-US" altLang="en-US" sz="3200" dirty="0" smtClean="0">
              <a:solidFill>
                <a:srgbClr val="002060"/>
              </a:solidFill>
            </a:endParaRPr>
          </a:p>
          <a:p>
            <a:pPr eaLnBrk="1" hangingPunct="1"/>
            <a:r>
              <a:rPr lang="en-US" altLang="en-US" sz="3200" dirty="0">
                <a:solidFill>
                  <a:srgbClr val="002060"/>
                </a:solidFill>
              </a:rPr>
              <a:t>The existing database is very limited in number of variables, and controversial:</a:t>
            </a:r>
            <a:endParaRPr lang="en-US" altLang="en-US" sz="3200" dirty="0" smtClean="0">
              <a:solidFill>
                <a:srgbClr val="002060"/>
              </a:solidFill>
            </a:endParaRPr>
          </a:p>
          <a:p>
            <a:pPr lvl="1" eaLnBrk="1" hangingPunct="1">
              <a:spcBef>
                <a:spcPct val="30000"/>
              </a:spcBef>
            </a:pPr>
            <a:r>
              <a:rPr lang="en-US" altLang="en-US" sz="3200" dirty="0" smtClean="0">
                <a:solidFill>
                  <a:srgbClr val="002060"/>
                </a:solidFill>
              </a:rPr>
              <a:t> Hahn/Warren </a:t>
            </a:r>
            <a:r>
              <a:rPr lang="en-US" altLang="en-US" sz="3200" dirty="0">
                <a:solidFill>
                  <a:srgbClr val="002060"/>
                </a:solidFill>
              </a:rPr>
              <a:t>surface climatology</a:t>
            </a:r>
          </a:p>
          <a:p>
            <a:pPr lvl="1" eaLnBrk="1" hangingPunct="1">
              <a:spcBef>
                <a:spcPct val="30000"/>
              </a:spcBef>
            </a:pPr>
            <a:r>
              <a:rPr lang="en-US" altLang="en-US" sz="3200" dirty="0">
                <a:solidFill>
                  <a:srgbClr val="002060"/>
                </a:solidFill>
              </a:rPr>
              <a:t>Terra (1999 launch) making first major effort to go beyond these limited efforts (but hard to validate!)</a:t>
            </a:r>
          </a:p>
          <a:p>
            <a:pPr lvl="1" eaLnBrk="1" hangingPunct="1">
              <a:spcBef>
                <a:spcPct val="30000"/>
              </a:spcBef>
            </a:pPr>
            <a:r>
              <a:rPr lang="en-US" altLang="en-US" sz="3200" dirty="0">
                <a:solidFill>
                  <a:srgbClr val="002060"/>
                </a:solidFill>
              </a:rPr>
              <a:t>Under the </a:t>
            </a:r>
            <a:r>
              <a:rPr lang="en-US" altLang="en-US" sz="3200" i="1" dirty="0">
                <a:solidFill>
                  <a:srgbClr val="002060"/>
                </a:solidFill>
              </a:rPr>
              <a:t>Atmospheric Radiation Measurement (ARM) </a:t>
            </a:r>
            <a:r>
              <a:rPr lang="en-US" altLang="en-US" sz="3200" dirty="0">
                <a:solidFill>
                  <a:srgbClr val="002060"/>
                </a:solidFill>
              </a:rPr>
              <a:t>Program, effort underway  to develop a coordinated dataset of cloud and radiation variables. </a:t>
            </a:r>
          </a:p>
          <a:p>
            <a:pPr lvl="1" eaLnBrk="1" hangingPunct="1">
              <a:spcBef>
                <a:spcPct val="30000"/>
              </a:spcBef>
            </a:pPr>
            <a:r>
              <a:rPr lang="en-US" altLang="en-US" sz="3200" dirty="0">
                <a:solidFill>
                  <a:srgbClr val="002060"/>
                </a:solidFill>
              </a:rPr>
              <a:t> 3 major sites operational, including development of many new instruments (incl. cloud radar)</a:t>
            </a:r>
          </a:p>
          <a:p>
            <a:pPr lvl="1" eaLnBrk="1" hangingPunct="1">
              <a:spcBef>
                <a:spcPct val="30000"/>
              </a:spcBef>
            </a:pPr>
            <a:r>
              <a:rPr lang="en-US" altLang="en-US" sz="3200" dirty="0">
                <a:solidFill>
                  <a:srgbClr val="002060"/>
                </a:solidFill>
              </a:rPr>
              <a:t> </a:t>
            </a:r>
            <a:br>
              <a:rPr lang="en-US" altLang="en-US" sz="3200" dirty="0">
                <a:solidFill>
                  <a:srgbClr val="002060"/>
                </a:solidFill>
              </a:rPr>
            </a:br>
            <a:endParaRPr lang="en-US" altLang="en-US" sz="3200" dirty="0">
              <a:solidFill>
                <a:srgbClr val="002060"/>
              </a:solidFill>
            </a:endParaRPr>
          </a:p>
        </p:txBody>
      </p:sp>
    </p:spTree>
    <p:extLst>
      <p:ext uri="{BB962C8B-B14F-4D97-AF65-F5344CB8AC3E}">
        <p14:creationId xmlns:p14="http://schemas.microsoft.com/office/powerpoint/2010/main" val="27311993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981200" y="152400"/>
            <a:ext cx="8229600" cy="457200"/>
          </a:xfrm>
        </p:spPr>
        <p:txBody>
          <a:bodyPr>
            <a:normAutofit fontScale="90000"/>
          </a:bodyPr>
          <a:lstStyle/>
          <a:p>
            <a:pPr eaLnBrk="1" hangingPunct="1"/>
            <a:r>
              <a:rPr lang="en-US" altLang="en-US" sz="2800">
                <a:solidFill>
                  <a:srgbClr val="CC0000"/>
                </a:solidFill>
              </a:rPr>
              <a:t>ARM Oklahoma:  A “Field of Beams”</a:t>
            </a:r>
          </a:p>
        </p:txBody>
      </p:sp>
      <p:pic>
        <p:nvPicPr>
          <p:cNvPr id="624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0938" y="990601"/>
            <a:ext cx="2608262"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524000"/>
            <a:ext cx="457200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119438"/>
            <a:ext cx="4038600"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7468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920" y="0"/>
            <a:ext cx="10942320" cy="1355189"/>
          </a:xfrm>
        </p:spPr>
        <p:txBody>
          <a:bodyPr>
            <a:normAutofit/>
          </a:bodyPr>
          <a:lstStyle/>
          <a:p>
            <a:r>
              <a:rPr lang="en-US" altLang="en-US" sz="4400" dirty="0" smtClean="0">
                <a:solidFill>
                  <a:srgbClr val="C00000"/>
                </a:solidFill>
                <a:latin typeface="Tahoma" panose="020B0604030504040204" pitchFamily="34" charset="0"/>
                <a:cs typeface="Tahoma" panose="020B0604030504040204" pitchFamily="34" charset="0"/>
              </a:rPr>
              <a:t>AOSC400-2015</a:t>
            </a:r>
            <a:br>
              <a:rPr lang="en-US" altLang="en-US" sz="4400" dirty="0" smtClean="0">
                <a:solidFill>
                  <a:srgbClr val="C00000"/>
                </a:solidFill>
                <a:latin typeface="Tahoma" panose="020B0604030504040204" pitchFamily="34" charset="0"/>
                <a:cs typeface="Tahoma" panose="020B0604030504040204" pitchFamily="34" charset="0"/>
              </a:rPr>
            </a:br>
            <a:r>
              <a:rPr lang="en-US" altLang="en-US" sz="4400" dirty="0" smtClean="0">
                <a:solidFill>
                  <a:srgbClr val="C00000"/>
                </a:solidFill>
                <a:latin typeface="Tahoma" panose="020B0604030504040204" pitchFamily="34" charset="0"/>
                <a:cs typeface="Tahoma" panose="020B0604030504040204" pitchFamily="34" charset="0"/>
              </a:rPr>
              <a:t>October 29, Lecture # 16</a:t>
            </a:r>
            <a:endParaRPr lang="en-US" sz="4400" dirty="0"/>
          </a:p>
        </p:txBody>
      </p:sp>
      <p:sp>
        <p:nvSpPr>
          <p:cNvPr id="4" name="Rectangle 3"/>
          <p:cNvSpPr/>
          <p:nvPr/>
        </p:nvSpPr>
        <p:spPr>
          <a:xfrm>
            <a:off x="166255" y="5783097"/>
            <a:ext cx="11925836" cy="646331"/>
          </a:xfrm>
          <a:prstGeom prst="rect">
            <a:avLst/>
          </a:prstGeom>
        </p:spPr>
        <p:txBody>
          <a:bodyPr wrap="square">
            <a:spAutoFit/>
          </a:bodyPr>
          <a:lstStyle/>
          <a:p>
            <a:r>
              <a:rPr lang="en-US" dirty="0" smtClean="0"/>
              <a:t>Copyright@2015 University of Maryland</a:t>
            </a:r>
            <a:br>
              <a:rPr lang="en-US" dirty="0" smtClean="0"/>
            </a:br>
            <a:r>
              <a:rPr lang="en-US" dirty="0" smtClean="0"/>
              <a:t>This material may not be reproduced or redistributed, in whole or in part, without written permission of Rachel T. Pinker</a:t>
            </a:r>
            <a:endParaRPr lang="en-US" dirty="0"/>
          </a:p>
        </p:txBody>
      </p:sp>
      <p:sp>
        <p:nvSpPr>
          <p:cNvPr id="6" name="TextBox 5"/>
          <p:cNvSpPr txBox="1"/>
          <p:nvPr/>
        </p:nvSpPr>
        <p:spPr>
          <a:xfrm>
            <a:off x="11162" y="6489270"/>
            <a:ext cx="7156254" cy="369332"/>
          </a:xfrm>
          <a:prstGeom prst="rect">
            <a:avLst/>
          </a:prstGeom>
          <a:noFill/>
        </p:spPr>
        <p:txBody>
          <a:bodyPr wrap="none" rtlCol="0">
            <a:spAutoFit/>
          </a:bodyPr>
          <a:lstStyle/>
          <a:p>
            <a:r>
              <a:rPr lang="en-US" dirty="0" smtClean="0"/>
              <a:t>*</a:t>
            </a:r>
            <a:r>
              <a:rPr lang="en-US" dirty="0" smtClean="0">
                <a:solidFill>
                  <a:srgbClr val="002060"/>
                </a:solidFill>
              </a:rPr>
              <a:t>Sources of information used for this lecture are listed in updated Syllabus.</a:t>
            </a:r>
            <a:endParaRPr lang="en-US" dirty="0">
              <a:solidFill>
                <a:srgbClr val="002060"/>
              </a:solidFill>
            </a:endParaRPr>
          </a:p>
        </p:txBody>
      </p:sp>
      <p:sp>
        <p:nvSpPr>
          <p:cNvPr id="7" name="Rectangle 6"/>
          <p:cNvSpPr/>
          <p:nvPr/>
        </p:nvSpPr>
        <p:spPr>
          <a:xfrm>
            <a:off x="11162" y="1415031"/>
            <a:ext cx="11774437" cy="4401205"/>
          </a:xfrm>
          <a:prstGeom prst="rect">
            <a:avLst/>
          </a:prstGeom>
        </p:spPr>
        <p:txBody>
          <a:bodyPr wrap="square">
            <a:spAutoFit/>
          </a:bodyPr>
          <a:lstStyle/>
          <a:p>
            <a:pPr marL="457200" indent="-457200">
              <a:buFont typeface="Courier New" panose="02070309020205020404" pitchFamily="49" charset="0"/>
              <a:buChar char="o"/>
            </a:pPr>
            <a:r>
              <a:rPr lang="en-US" altLang="en-US" sz="4000" dirty="0">
                <a:solidFill>
                  <a:srgbClr val="002060"/>
                </a:solidFill>
              </a:rPr>
              <a:t>Global Radiation Budget</a:t>
            </a:r>
          </a:p>
          <a:p>
            <a:pPr marL="457200" indent="-457200">
              <a:buFont typeface="Courier New" panose="02070309020205020404" pitchFamily="49" charset="0"/>
              <a:buChar char="o"/>
            </a:pPr>
            <a:r>
              <a:rPr lang="en-US" altLang="en-US" sz="4000" dirty="0">
                <a:solidFill>
                  <a:srgbClr val="002060"/>
                </a:solidFill>
              </a:rPr>
              <a:t>Climate Sensitivity to Clouds</a:t>
            </a:r>
          </a:p>
          <a:p>
            <a:pPr marL="457200" indent="-457200">
              <a:buFont typeface="Courier New" panose="02070309020205020404" pitchFamily="49" charset="0"/>
              <a:buChar char="o"/>
            </a:pPr>
            <a:r>
              <a:rPr lang="en-US" altLang="en-US" sz="4000" dirty="0">
                <a:solidFill>
                  <a:srgbClr val="002060"/>
                </a:solidFill>
              </a:rPr>
              <a:t>Cloud Radiative Forcing</a:t>
            </a:r>
          </a:p>
          <a:p>
            <a:pPr marL="457200" indent="-457200">
              <a:buFont typeface="Courier New" panose="02070309020205020404" pitchFamily="49" charset="0"/>
              <a:buChar char="o"/>
            </a:pPr>
            <a:r>
              <a:rPr lang="en-US" altLang="en-US" sz="4000" dirty="0">
                <a:solidFill>
                  <a:srgbClr val="002060"/>
                </a:solidFill>
              </a:rPr>
              <a:t> Results from Radiation Budget Missions (ERBE; CERES)</a:t>
            </a:r>
          </a:p>
          <a:p>
            <a:pPr marL="457200" indent="-457200">
              <a:buFont typeface="Courier New" panose="02070309020205020404" pitchFamily="49" charset="0"/>
              <a:buChar char="o"/>
            </a:pPr>
            <a:r>
              <a:rPr lang="en-US" altLang="en-US" sz="4000" dirty="0">
                <a:solidFill>
                  <a:srgbClr val="002060"/>
                </a:solidFill>
              </a:rPr>
              <a:t>Special Programs to Better Understand Clouds (ARM)</a:t>
            </a:r>
          </a:p>
          <a:p>
            <a:pPr marL="457200" indent="-457200">
              <a:buFont typeface="Courier New" panose="02070309020205020404" pitchFamily="49" charset="0"/>
              <a:buChar char="o"/>
            </a:pPr>
            <a:r>
              <a:rPr lang="en-US" altLang="en-US" sz="4000" dirty="0">
                <a:solidFill>
                  <a:srgbClr val="002060"/>
                </a:solidFill>
              </a:rPr>
              <a:t>Angular Distribution Models (ADM)  Models</a:t>
            </a:r>
          </a:p>
        </p:txBody>
      </p:sp>
    </p:spTree>
    <p:extLst>
      <p:ext uri="{BB962C8B-B14F-4D97-AF65-F5344CB8AC3E}">
        <p14:creationId xmlns:p14="http://schemas.microsoft.com/office/powerpoint/2010/main" val="2369177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676400" y="0"/>
            <a:ext cx="8991600" cy="381000"/>
          </a:xfrm>
        </p:spPr>
        <p:txBody>
          <a:bodyPr>
            <a:normAutofit fontScale="90000"/>
          </a:bodyPr>
          <a:lstStyle/>
          <a:p>
            <a:pPr eaLnBrk="1" hangingPunct="1"/>
            <a:r>
              <a:rPr lang="en-US" altLang="en-US" sz="3200">
                <a:solidFill>
                  <a:srgbClr val="CC0000"/>
                </a:solidFill>
              </a:rPr>
              <a:t/>
            </a:r>
            <a:br>
              <a:rPr lang="en-US" altLang="en-US" sz="3200">
                <a:solidFill>
                  <a:srgbClr val="CC0000"/>
                </a:solidFill>
              </a:rPr>
            </a:br>
            <a:r>
              <a:rPr lang="en-US" altLang="en-US" sz="3200">
                <a:solidFill>
                  <a:srgbClr val="C00000"/>
                </a:solidFill>
              </a:rPr>
              <a:t>ARM:  Major Cloud Characterization Instruments</a:t>
            </a:r>
          </a:p>
        </p:txBody>
      </p:sp>
      <p:pic>
        <p:nvPicPr>
          <p:cNvPr id="6349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1" y="990600"/>
            <a:ext cx="3273425"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286126"/>
            <a:ext cx="33528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838200"/>
            <a:ext cx="3568700"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Text Box 6"/>
          <p:cNvSpPr txBox="1">
            <a:spLocks noChangeArrowheads="1"/>
          </p:cNvSpPr>
          <p:nvPr/>
        </p:nvSpPr>
        <p:spPr bwMode="auto">
          <a:xfrm>
            <a:off x="5318125" y="1020764"/>
            <a:ext cx="10541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a:solidFill>
                  <a:srgbClr val="C00000"/>
                </a:solidFill>
                <a:latin typeface="Times" panose="02020603050405020304" pitchFamily="18" charset="0"/>
              </a:rPr>
              <a:t>Whole</a:t>
            </a:r>
          </a:p>
          <a:p>
            <a:pPr algn="ctr">
              <a:spcBef>
                <a:spcPct val="0"/>
              </a:spcBef>
              <a:buFontTx/>
              <a:buNone/>
            </a:pPr>
            <a:r>
              <a:rPr lang="en-US" altLang="en-US" sz="2400">
                <a:solidFill>
                  <a:srgbClr val="C00000"/>
                </a:solidFill>
                <a:latin typeface="Times" panose="02020603050405020304" pitchFamily="18" charset="0"/>
              </a:rPr>
              <a:t>Sky</a:t>
            </a:r>
          </a:p>
          <a:p>
            <a:pPr algn="ctr">
              <a:spcBef>
                <a:spcPct val="0"/>
              </a:spcBef>
              <a:buFontTx/>
              <a:buNone/>
            </a:pPr>
            <a:r>
              <a:rPr lang="en-US" altLang="en-US" sz="2400">
                <a:solidFill>
                  <a:srgbClr val="C00000"/>
                </a:solidFill>
                <a:latin typeface="Times" panose="02020603050405020304" pitchFamily="18" charset="0"/>
              </a:rPr>
              <a:t>Imager</a:t>
            </a:r>
          </a:p>
          <a:p>
            <a:pPr algn="ctr">
              <a:spcBef>
                <a:spcPct val="0"/>
              </a:spcBef>
              <a:buFontTx/>
              <a:buNone/>
            </a:pPr>
            <a:r>
              <a:rPr lang="en-US" altLang="en-US" sz="2400">
                <a:solidFill>
                  <a:srgbClr val="C00000"/>
                </a:solidFill>
                <a:latin typeface="Times" panose="02020603050405020304" pitchFamily="18" charset="0"/>
              </a:rPr>
              <a:t>(DoD)</a:t>
            </a:r>
          </a:p>
        </p:txBody>
      </p:sp>
      <p:sp>
        <p:nvSpPr>
          <p:cNvPr id="63495" name="Text Box 7"/>
          <p:cNvSpPr txBox="1">
            <a:spLocks noChangeArrowheads="1"/>
          </p:cNvSpPr>
          <p:nvPr/>
        </p:nvSpPr>
        <p:spPr bwMode="auto">
          <a:xfrm>
            <a:off x="6629400" y="874713"/>
            <a:ext cx="3352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a:solidFill>
                  <a:srgbClr val="C00000"/>
                </a:solidFill>
                <a:latin typeface="Times" panose="02020603050405020304" pitchFamily="18" charset="0"/>
              </a:rPr>
              <a:t>Microwave radiometer</a:t>
            </a:r>
          </a:p>
          <a:p>
            <a:pPr algn="ctr">
              <a:spcBef>
                <a:spcPct val="0"/>
              </a:spcBef>
              <a:buFontTx/>
              <a:buNone/>
            </a:pPr>
            <a:r>
              <a:rPr lang="en-US" altLang="en-US" sz="2400">
                <a:solidFill>
                  <a:srgbClr val="C00000"/>
                </a:solidFill>
                <a:latin typeface="Times" panose="02020603050405020304" pitchFamily="18" charset="0"/>
              </a:rPr>
              <a:t>(for liquid water path)</a:t>
            </a:r>
          </a:p>
        </p:txBody>
      </p:sp>
    </p:spTree>
    <p:extLst>
      <p:ext uri="{BB962C8B-B14F-4D97-AF65-F5344CB8AC3E}">
        <p14:creationId xmlns:p14="http://schemas.microsoft.com/office/powerpoint/2010/main" val="38769399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2">
            <a:extLst>
              <a:ext uri="{28A0092B-C50C-407E-A947-70E740481C1C}">
                <a14:useLocalDpi xmlns:a14="http://schemas.microsoft.com/office/drawing/2010/main" val="0"/>
              </a:ext>
            </a:extLst>
          </a:blip>
          <a:srcRect l="8292" t="6352" r="9872" b="29590"/>
          <a:stretch>
            <a:fillRect/>
          </a:stretch>
        </p:blipFill>
        <p:spPr bwMode="auto">
          <a:xfrm>
            <a:off x="1524000" y="762000"/>
            <a:ext cx="9144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3"/>
          <p:cNvSpPr txBox="1">
            <a:spLocks noChangeArrowheads="1"/>
          </p:cNvSpPr>
          <p:nvPr/>
        </p:nvSpPr>
        <p:spPr bwMode="auto">
          <a:xfrm>
            <a:off x="1524000" y="48768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solidFill>
                  <a:srgbClr val="002060"/>
                </a:solidFill>
              </a:rPr>
              <a:t>Matt Evans, 8, runs through the fountain at Georgetown Waterfront Park. Friday was humid with a high close to 90 degrees. It will be similar on Saturday until a </a:t>
            </a:r>
            <a:r>
              <a:rPr lang="en-US" altLang="en-US" sz="2400" i="1" u="sng">
                <a:solidFill>
                  <a:srgbClr val="C00000"/>
                </a:solidFill>
              </a:rPr>
              <a:t>cold front brings the possibility of severe storms</a:t>
            </a:r>
            <a:r>
              <a:rPr lang="en-US" altLang="en-US" sz="2400">
                <a:solidFill>
                  <a:srgbClr val="002060"/>
                </a:solidFill>
              </a:rPr>
              <a:t> in the late afternoon and evening. </a:t>
            </a:r>
          </a:p>
          <a:p>
            <a:pPr algn="ctr" eaLnBrk="1" hangingPunct="1">
              <a:spcBef>
                <a:spcPct val="0"/>
              </a:spcBef>
              <a:buFontTx/>
              <a:buNone/>
            </a:pPr>
            <a:r>
              <a:rPr lang="en-US" altLang="en-US" sz="2400">
                <a:solidFill>
                  <a:srgbClr val="002060"/>
                </a:solidFill>
              </a:rPr>
              <a:t>09/08/2012 </a:t>
            </a:r>
            <a:r>
              <a:rPr lang="en-US" altLang="en-US" sz="2400" i="1">
                <a:solidFill>
                  <a:srgbClr val="002060"/>
                </a:solidFill>
              </a:rPr>
              <a:t>(Washington Post)</a:t>
            </a:r>
          </a:p>
        </p:txBody>
      </p:sp>
      <p:sp>
        <p:nvSpPr>
          <p:cNvPr id="2052" name="TextBox 4"/>
          <p:cNvSpPr txBox="1">
            <a:spLocks noChangeArrowheads="1"/>
          </p:cNvSpPr>
          <p:nvPr/>
        </p:nvSpPr>
        <p:spPr bwMode="auto">
          <a:xfrm>
            <a:off x="2209800" y="0"/>
            <a:ext cx="739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i="1" u="sng">
                <a:solidFill>
                  <a:srgbClr val="C00000"/>
                </a:solidFill>
              </a:rPr>
              <a:t>Chase the Rainbow</a:t>
            </a:r>
          </a:p>
        </p:txBody>
      </p:sp>
      <p:sp>
        <p:nvSpPr>
          <p:cNvPr id="205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76379379-34CD-4276-8BC3-CFEE04501654}" type="slidenum">
              <a:rPr lang="en-US" altLang="en-US" sz="1400"/>
              <a:pPr eaLnBrk="1" hangingPunct="1">
                <a:spcBef>
                  <a:spcPct val="0"/>
                </a:spcBef>
                <a:buFontTx/>
                <a:buNone/>
              </a:pPr>
              <a:t>21</a:t>
            </a:fld>
            <a:endParaRPr lang="en-US" altLang="en-US" sz="1400"/>
          </a:p>
        </p:txBody>
      </p:sp>
    </p:spTree>
    <p:extLst>
      <p:ext uri="{BB962C8B-B14F-4D97-AF65-F5344CB8AC3E}">
        <p14:creationId xmlns:p14="http://schemas.microsoft.com/office/powerpoint/2010/main" val="328141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1" descr="0507"/>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209800" y="0"/>
            <a:ext cx="7772400" cy="6858000"/>
          </a:xfrm>
          <a:noFill/>
        </p:spPr>
      </p:pic>
      <p:sp>
        <p:nvSpPr>
          <p:cNvPr id="512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A44BF1A9-7570-45B4-91BF-2B661B54FB18}" type="slidenum">
              <a:rPr lang="en-US" altLang="en-US" sz="1400"/>
              <a:pPr eaLnBrk="1" hangingPunct="1">
                <a:spcBef>
                  <a:spcPct val="0"/>
                </a:spcBef>
                <a:buFontTx/>
                <a:buNone/>
              </a:pPr>
              <a:t>22</a:t>
            </a:fld>
            <a:endParaRPr lang="en-US" altLang="en-US" sz="1400"/>
          </a:p>
        </p:txBody>
      </p:sp>
    </p:spTree>
    <p:extLst>
      <p:ext uri="{BB962C8B-B14F-4D97-AF65-F5344CB8AC3E}">
        <p14:creationId xmlns:p14="http://schemas.microsoft.com/office/powerpoint/2010/main" val="2166780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1981200" y="1905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solidFill>
                  <a:srgbClr val="CC0000"/>
                </a:solidFill>
              </a:rPr>
              <a:t>The visible spectrum</a:t>
            </a:r>
          </a:p>
        </p:txBody>
      </p:sp>
      <p:pic>
        <p:nvPicPr>
          <p:cNvPr id="6147" name="Picture1" descr="0208"/>
          <p:cNvPicPr>
            <a:picLocks noChangeAspect="1" noChangeArrowheads="1"/>
          </p:cNvPicPr>
          <p:nvPr/>
        </p:nvPicPr>
        <p:blipFill>
          <a:blip r:embed="rId3">
            <a:extLst>
              <a:ext uri="{28A0092B-C50C-407E-A947-70E740481C1C}">
                <a14:useLocalDpi xmlns:a14="http://schemas.microsoft.com/office/drawing/2010/main" val="0"/>
              </a:ext>
            </a:extLst>
          </a:blip>
          <a:srcRect r="33226"/>
          <a:stretch>
            <a:fillRect/>
          </a:stretch>
        </p:blipFill>
        <p:spPr bwMode="auto">
          <a:xfrm>
            <a:off x="1981200" y="628651"/>
            <a:ext cx="8001000"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261920C1-E5FA-4372-8128-C73EDE4C7916}" type="slidenum">
              <a:rPr lang="en-US" altLang="en-US" sz="1400"/>
              <a:pPr eaLnBrk="1" hangingPunct="1">
                <a:spcBef>
                  <a:spcPct val="0"/>
                </a:spcBef>
                <a:buFontTx/>
                <a:buNone/>
              </a:pPr>
              <a:t>23</a:t>
            </a:fld>
            <a:endParaRPr lang="en-US" altLang="en-US" sz="1400"/>
          </a:p>
        </p:txBody>
      </p:sp>
      <p:sp>
        <p:nvSpPr>
          <p:cNvPr id="6149" name="TextBox 2"/>
          <p:cNvSpPr txBox="1">
            <a:spLocks noChangeArrowheads="1"/>
          </p:cNvSpPr>
          <p:nvPr/>
        </p:nvSpPr>
        <p:spPr bwMode="auto">
          <a:xfrm>
            <a:off x="1676400" y="5867401"/>
            <a:ext cx="8991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002060"/>
                </a:solidFill>
              </a:rPr>
              <a:t>Sir Isaac Newton used a prism to split sunlight into its fundamental colors of the rainbow.</a:t>
            </a:r>
          </a:p>
        </p:txBody>
      </p:sp>
    </p:spTree>
    <p:extLst>
      <p:ext uri="{BB962C8B-B14F-4D97-AF65-F5344CB8AC3E}">
        <p14:creationId xmlns:p14="http://schemas.microsoft.com/office/powerpoint/2010/main" val="1780999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a:solidFill>
                  <a:srgbClr val="CC0000"/>
                </a:solidFill>
              </a:rPr>
              <a:t>Each wavelength is refracted differently</a:t>
            </a:r>
          </a:p>
        </p:txBody>
      </p:sp>
      <p:pic>
        <p:nvPicPr>
          <p:cNvPr id="7171" name="Picture1" descr="05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908176"/>
            <a:ext cx="82296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99DC4541-3379-485A-B89A-8CE1079509B9}" type="slidenum">
              <a:rPr lang="en-US" altLang="en-US" sz="1400"/>
              <a:pPr eaLnBrk="1" hangingPunct="1">
                <a:spcBef>
                  <a:spcPct val="0"/>
                </a:spcBef>
                <a:buFontTx/>
                <a:buNone/>
              </a:pPr>
              <a:t>24</a:t>
            </a:fld>
            <a:endParaRPr lang="en-US" altLang="en-US" sz="1400"/>
          </a:p>
        </p:txBody>
      </p:sp>
    </p:spTree>
    <p:extLst>
      <p:ext uri="{BB962C8B-B14F-4D97-AF65-F5344CB8AC3E}">
        <p14:creationId xmlns:p14="http://schemas.microsoft.com/office/powerpoint/2010/main" val="681240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05000" y="228601"/>
            <a:ext cx="8229600" cy="563563"/>
          </a:xfrm>
        </p:spPr>
        <p:txBody>
          <a:bodyPr>
            <a:normAutofit fontScale="90000"/>
          </a:bodyPr>
          <a:lstStyle/>
          <a:p>
            <a:pPr eaLnBrk="1" hangingPunct="1"/>
            <a:r>
              <a:rPr lang="en-US" altLang="en-US" sz="2800">
                <a:solidFill>
                  <a:srgbClr val="CC0000"/>
                </a:solidFill>
              </a:rPr>
              <a:t>Example of the concepts of refraction and reflection: </a:t>
            </a:r>
            <a:r>
              <a:rPr lang="en-US" altLang="en-US" sz="2800">
                <a:solidFill>
                  <a:srgbClr val="002060"/>
                </a:solidFill>
              </a:rPr>
              <a:t>The Rainbow</a:t>
            </a:r>
          </a:p>
        </p:txBody>
      </p:sp>
      <p:pic>
        <p:nvPicPr>
          <p:cNvPr id="8195" name="Picture1" descr="0532"/>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819400" y="1066800"/>
            <a:ext cx="7086600" cy="4510088"/>
          </a:xfrm>
          <a:noFill/>
        </p:spPr>
      </p:pic>
      <p:sp>
        <p:nvSpPr>
          <p:cNvPr id="8196" name="Rectangle 1"/>
          <p:cNvSpPr>
            <a:spLocks noChangeArrowheads="1"/>
          </p:cNvSpPr>
          <p:nvPr/>
        </p:nvSpPr>
        <p:spPr bwMode="auto">
          <a:xfrm>
            <a:off x="1905000" y="549910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solidFill>
                  <a:srgbClr val="C00000"/>
                </a:solidFill>
              </a:rPr>
              <a:t>Rainbows result from </a:t>
            </a:r>
            <a:r>
              <a:rPr lang="en-US" altLang="en-US" sz="2400" i="1"/>
              <a:t>refraction</a:t>
            </a:r>
            <a:r>
              <a:rPr lang="en-US" altLang="en-US" sz="2400">
                <a:solidFill>
                  <a:srgbClr val="C00000"/>
                </a:solidFill>
              </a:rPr>
              <a:t> of sunlight in falling water droplets plus </a:t>
            </a:r>
            <a:r>
              <a:rPr lang="en-US" altLang="en-US" sz="2400">
                <a:solidFill>
                  <a:srgbClr val="002060"/>
                </a:solidFill>
              </a:rPr>
              <a:t>reflection </a:t>
            </a:r>
            <a:r>
              <a:rPr lang="en-US" altLang="en-US" sz="2400">
                <a:solidFill>
                  <a:srgbClr val="C00000"/>
                </a:solidFill>
              </a:rPr>
              <a:t>of the light from the back of the droplet. </a:t>
            </a:r>
          </a:p>
        </p:txBody>
      </p:sp>
      <p:sp>
        <p:nvSpPr>
          <p:cNvPr id="819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3307A06C-1C79-44DD-876B-1779BB7FFCAA}" type="slidenum">
              <a:rPr lang="en-US" altLang="en-US" sz="1400"/>
              <a:pPr eaLnBrk="1" hangingPunct="1">
                <a:spcBef>
                  <a:spcPct val="0"/>
                </a:spcBef>
                <a:buFontTx/>
                <a:buNone/>
              </a:pPr>
              <a:t>25</a:t>
            </a:fld>
            <a:endParaRPr lang="en-US" altLang="en-US" sz="1400"/>
          </a:p>
        </p:txBody>
      </p:sp>
    </p:spTree>
    <p:extLst>
      <p:ext uri="{BB962C8B-B14F-4D97-AF65-F5344CB8AC3E}">
        <p14:creationId xmlns:p14="http://schemas.microsoft.com/office/powerpoint/2010/main" val="673153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81200" y="381000"/>
            <a:ext cx="8229600" cy="457200"/>
          </a:xfrm>
        </p:spPr>
        <p:txBody>
          <a:bodyPr>
            <a:normAutofit fontScale="90000"/>
          </a:bodyPr>
          <a:lstStyle/>
          <a:p>
            <a:pPr eaLnBrk="1" hangingPunct="1"/>
            <a:r>
              <a:rPr lang="en-US" altLang="en-US" sz="4000">
                <a:solidFill>
                  <a:srgbClr val="CC0000"/>
                </a:solidFill>
              </a:rPr>
              <a:t>Principle of rainbow formation</a:t>
            </a:r>
          </a:p>
        </p:txBody>
      </p:sp>
      <p:pic>
        <p:nvPicPr>
          <p:cNvPr id="9219" name="Picture1" descr="053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133600" y="1123950"/>
            <a:ext cx="7315200" cy="5734050"/>
          </a:xfrm>
          <a:noFill/>
        </p:spPr>
      </p:pic>
      <p:sp>
        <p:nvSpPr>
          <p:cNvPr id="922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0080870E-6C63-4287-B04A-3CF28ED79BCF}" type="slidenum">
              <a:rPr lang="en-US" altLang="en-US" sz="1400"/>
              <a:pPr eaLnBrk="1" hangingPunct="1">
                <a:spcBef>
                  <a:spcPct val="0"/>
                </a:spcBef>
                <a:buFontTx/>
                <a:buNone/>
              </a:pPr>
              <a:t>26</a:t>
            </a:fld>
            <a:endParaRPr lang="en-US" altLang="en-US" sz="1400"/>
          </a:p>
        </p:txBody>
      </p:sp>
    </p:spTree>
    <p:extLst>
      <p:ext uri="{BB962C8B-B14F-4D97-AF65-F5344CB8AC3E}">
        <p14:creationId xmlns:p14="http://schemas.microsoft.com/office/powerpoint/2010/main" val="2191032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http://farm5.staticflickr.com/4116/4782652632_cd0d4c7e44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304801"/>
            <a:ext cx="8531225" cy="481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ChangeArrowheads="1"/>
          </p:cNvSpPr>
          <p:nvPr/>
        </p:nvSpPr>
        <p:spPr bwMode="auto">
          <a:xfrm>
            <a:off x="1676401" y="5410200"/>
            <a:ext cx="86836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rgbClr val="C00000"/>
                </a:solidFill>
              </a:rPr>
              <a:t>Light can be reflected more than once inside a raindrop. Rays escaping after </a:t>
            </a:r>
            <a:r>
              <a:rPr lang="en-US" altLang="en-US" sz="2800" u="sng">
                <a:solidFill>
                  <a:srgbClr val="C00000"/>
                </a:solidFill>
              </a:rPr>
              <a:t>two reflections</a:t>
            </a:r>
            <a:r>
              <a:rPr lang="en-US" altLang="en-US" sz="2800">
                <a:solidFill>
                  <a:srgbClr val="C00000"/>
                </a:solidFill>
              </a:rPr>
              <a:t> make a </a:t>
            </a:r>
            <a:r>
              <a:rPr lang="en-US" altLang="en-US" sz="2800" b="1">
                <a:solidFill>
                  <a:srgbClr val="C00000"/>
                </a:solidFill>
              </a:rPr>
              <a:t>secondary bow</a:t>
            </a:r>
            <a:endParaRPr lang="en-US" altLang="en-US" sz="2800">
              <a:solidFill>
                <a:srgbClr val="C00000"/>
              </a:solidFill>
            </a:endParaRPr>
          </a:p>
        </p:txBody>
      </p:sp>
      <p:sp>
        <p:nvSpPr>
          <p:cNvPr id="1024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D8D66A1B-4DE2-48A9-9986-D47C3D8ADD55}" type="slidenum">
              <a:rPr lang="en-US" altLang="en-US" sz="1400"/>
              <a:pPr eaLnBrk="1" hangingPunct="1">
                <a:spcBef>
                  <a:spcPct val="0"/>
                </a:spcBef>
                <a:buFontTx/>
                <a:buNone/>
              </a:pPr>
              <a:t>27</a:t>
            </a:fld>
            <a:endParaRPr lang="en-US" altLang="en-US" sz="1400"/>
          </a:p>
        </p:txBody>
      </p:sp>
    </p:spTree>
    <p:extLst>
      <p:ext uri="{BB962C8B-B14F-4D97-AF65-F5344CB8AC3E}">
        <p14:creationId xmlns:p14="http://schemas.microsoft.com/office/powerpoint/2010/main" val="1558312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l="30550" t="38362" r="7408" b="26724"/>
          <a:stretch>
            <a:fillRect/>
          </a:stretch>
        </p:blipFill>
        <p:spPr bwMode="auto">
          <a:xfrm>
            <a:off x="1736726" y="609601"/>
            <a:ext cx="8931275" cy="37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Rectangle 3"/>
          <p:cNvSpPr>
            <a:spLocks noChangeArrowheads="1"/>
          </p:cNvSpPr>
          <p:nvPr/>
        </p:nvSpPr>
        <p:spPr bwMode="auto">
          <a:xfrm>
            <a:off x="1733550" y="4648200"/>
            <a:ext cx="8686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solidFill>
                  <a:srgbClr val="C00000"/>
                </a:solidFill>
              </a:rPr>
              <a:t>The primary rainbow forms between about 40° and 42° from the anti-solar point. The light path involves refraction and a single reflection inside the water droplet. If the drops are large, 1 millimeter or more in diameter, red, green, and violet are bright but there is little blue.  </a:t>
            </a:r>
          </a:p>
        </p:txBody>
      </p:sp>
      <p:sp>
        <p:nvSpPr>
          <p:cNvPr id="1126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1679EF1E-743B-4BBD-8F9E-C5057E57CE88}" type="slidenum">
              <a:rPr lang="en-US" altLang="en-US" sz="1400"/>
              <a:pPr eaLnBrk="1" hangingPunct="1">
                <a:spcBef>
                  <a:spcPct val="0"/>
                </a:spcBef>
                <a:buFontTx/>
                <a:buNone/>
              </a:pPr>
              <a:t>28</a:t>
            </a:fld>
            <a:endParaRPr lang="en-US" altLang="en-US" sz="1400"/>
          </a:p>
        </p:txBody>
      </p:sp>
      <p:sp>
        <p:nvSpPr>
          <p:cNvPr id="11269" name="TextBox 1"/>
          <p:cNvSpPr txBox="1">
            <a:spLocks noChangeArrowheads="1"/>
          </p:cNvSpPr>
          <p:nvPr/>
        </p:nvSpPr>
        <p:spPr bwMode="auto">
          <a:xfrm>
            <a:off x="2209800" y="120651"/>
            <a:ext cx="4910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002060"/>
                </a:solidFill>
              </a:rPr>
              <a:t>More details on rainbow formation:</a:t>
            </a:r>
          </a:p>
        </p:txBody>
      </p:sp>
    </p:spTree>
    <p:extLst>
      <p:ext uri="{BB962C8B-B14F-4D97-AF65-F5344CB8AC3E}">
        <p14:creationId xmlns:p14="http://schemas.microsoft.com/office/powerpoint/2010/main" val="2398542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1828800" y="533400"/>
            <a:ext cx="84582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solidFill>
                  <a:srgbClr val="002060"/>
                </a:solidFill>
              </a:rPr>
              <a:t>Rainbows are not seen in midday since the whole 42° circle is below the horizon at most latitudes. So </a:t>
            </a:r>
            <a:r>
              <a:rPr lang="en-US" altLang="en-US" sz="3600">
                <a:solidFill>
                  <a:srgbClr val="C00000"/>
                </a:solidFill>
              </a:rPr>
              <a:t>rainbows tend to be seen most in the later afternoon when a thundershower has passed and the sun from the west is illuminating the receding edge of an eastwardly moving raincloud</a:t>
            </a:r>
            <a:r>
              <a:rPr lang="en-US" altLang="en-US" sz="3600">
                <a:solidFill>
                  <a:srgbClr val="002060"/>
                </a:solidFill>
              </a:rPr>
              <a:t>. It is possible to see the entire circle of the rainbow from an airplane since there can be falling droplets both above and below you. </a:t>
            </a:r>
          </a:p>
        </p:txBody>
      </p:sp>
      <p:sp>
        <p:nvSpPr>
          <p:cNvPr id="1229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FE6240E-26D4-4D96-9C82-627BDDF71696}" type="slidenum">
              <a:rPr lang="en-US" altLang="en-US" sz="1400"/>
              <a:pPr eaLnBrk="1" hangingPunct="1">
                <a:spcBef>
                  <a:spcPct val="0"/>
                </a:spcBef>
                <a:buFontTx/>
                <a:buNone/>
              </a:pPr>
              <a:t>29</a:t>
            </a:fld>
            <a:endParaRPr lang="en-US" altLang="en-US" sz="1400"/>
          </a:p>
        </p:txBody>
      </p:sp>
    </p:spTree>
    <p:extLst>
      <p:ext uri="{BB962C8B-B14F-4D97-AF65-F5344CB8AC3E}">
        <p14:creationId xmlns:p14="http://schemas.microsoft.com/office/powerpoint/2010/main" val="2065610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60400" y="0"/>
            <a:ext cx="106680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dirty="0">
                <a:solidFill>
                  <a:srgbClr val="C00000"/>
                </a:solidFill>
              </a:rPr>
              <a:t>A configuration of several satellites with complimentary capabilities is considered as ideal for cloud research. In particular, the newer systems with active capabilities.</a:t>
            </a:r>
          </a:p>
        </p:txBody>
      </p:sp>
      <p:pic>
        <p:nvPicPr>
          <p:cNvPr id="24579" name="Picture 3" descr="F:\PICASSO\3-satellite fig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143001"/>
            <a:ext cx="7848600"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p:cNvSpPr txBox="1">
            <a:spLocks noChangeArrowheads="1"/>
          </p:cNvSpPr>
          <p:nvPr/>
        </p:nvSpPr>
        <p:spPr bwMode="auto">
          <a:xfrm>
            <a:off x="5257800" y="2057401"/>
            <a:ext cx="1281120" cy="3077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b="1">
                <a:solidFill>
                  <a:srgbClr val="FFFF00"/>
                </a:solidFill>
                <a:latin typeface="Palatino" charset="0"/>
              </a:rPr>
              <a:t>      CALIPSO</a:t>
            </a:r>
          </a:p>
        </p:txBody>
      </p:sp>
      <p:sp>
        <p:nvSpPr>
          <p:cNvPr id="24581" name="Text Box 5"/>
          <p:cNvSpPr txBox="1">
            <a:spLocks noChangeArrowheads="1"/>
          </p:cNvSpPr>
          <p:nvPr/>
        </p:nvSpPr>
        <p:spPr bwMode="auto">
          <a:xfrm>
            <a:off x="3733800" y="1981201"/>
            <a:ext cx="923394" cy="3077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b="1">
                <a:solidFill>
                  <a:srgbClr val="FFFF00"/>
                </a:solidFill>
                <a:latin typeface="Palatino" charset="0"/>
              </a:rPr>
              <a:t>      Aqua</a:t>
            </a:r>
          </a:p>
        </p:txBody>
      </p:sp>
      <p:sp>
        <p:nvSpPr>
          <p:cNvPr id="24582" name="Text Box 6"/>
          <p:cNvSpPr txBox="1">
            <a:spLocks noChangeArrowheads="1"/>
          </p:cNvSpPr>
          <p:nvPr/>
        </p:nvSpPr>
        <p:spPr bwMode="auto">
          <a:xfrm>
            <a:off x="7543801" y="2286001"/>
            <a:ext cx="970137" cy="3077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b="1">
                <a:solidFill>
                  <a:srgbClr val="FFFF00"/>
                </a:solidFill>
                <a:latin typeface="Palatino" charset="0"/>
              </a:rPr>
              <a:t>CloudSat</a:t>
            </a:r>
          </a:p>
        </p:txBody>
      </p:sp>
    </p:spTree>
    <p:extLst>
      <p:ext uri="{BB962C8B-B14F-4D97-AF65-F5344CB8AC3E}">
        <p14:creationId xmlns:p14="http://schemas.microsoft.com/office/powerpoint/2010/main" val="38855171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l="23761" t="21121" r="16110" b="24138"/>
          <a:stretch>
            <a:fillRect/>
          </a:stretch>
        </p:blipFill>
        <p:spPr bwMode="auto">
          <a:xfrm>
            <a:off x="1828800" y="534989"/>
            <a:ext cx="8458200" cy="577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96C44B2A-073C-4020-A8CA-BC4BAB537A65}" type="slidenum">
              <a:rPr lang="en-US" altLang="en-US" sz="1400"/>
              <a:pPr eaLnBrk="1" hangingPunct="1">
                <a:spcBef>
                  <a:spcPct val="0"/>
                </a:spcBef>
                <a:buFontTx/>
                <a:buNone/>
              </a:pPr>
              <a:t>30</a:t>
            </a:fld>
            <a:endParaRPr lang="en-US" altLang="en-US" sz="1400"/>
          </a:p>
        </p:txBody>
      </p:sp>
      <p:sp>
        <p:nvSpPr>
          <p:cNvPr id="13316" name="TextBox 1"/>
          <p:cNvSpPr txBox="1">
            <a:spLocks noChangeArrowheads="1"/>
          </p:cNvSpPr>
          <p:nvPr/>
        </p:nvSpPr>
        <p:spPr bwMode="auto">
          <a:xfrm>
            <a:off x="2114550" y="73026"/>
            <a:ext cx="5048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C00000"/>
                </a:solidFill>
              </a:rPr>
              <a:t>More details on secondary rainbow</a:t>
            </a:r>
            <a:r>
              <a:rPr lang="en-US" altLang="en-US" sz="2400"/>
              <a:t>:</a:t>
            </a:r>
          </a:p>
        </p:txBody>
      </p:sp>
    </p:spTree>
    <p:extLst>
      <p:ext uri="{BB962C8B-B14F-4D97-AF65-F5344CB8AC3E}">
        <p14:creationId xmlns:p14="http://schemas.microsoft.com/office/powerpoint/2010/main" val="2404477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551837"/>
            <a:ext cx="6096000" cy="1754326"/>
          </a:xfrm>
          <a:prstGeom prst="rect">
            <a:avLst/>
          </a:prstGeom>
        </p:spPr>
        <p:txBody>
          <a:bodyPr>
            <a:spAutoFit/>
          </a:bodyPr>
          <a:lstStyle/>
          <a:p>
            <a:r>
              <a:rPr lang="en-US" dirty="0"/>
              <a:t>Light playing on water drops, dust or ice crystals in the atmosphere produces a host of visual spectacles - rainbows, halos, glories, coronas and many more. Some can be seen almost every day or so, some are once in a lifetime sights. Find out where to see them and how they are formed. Then seek and enjoy them outdoors. </a:t>
            </a:r>
          </a:p>
        </p:txBody>
      </p:sp>
      <p:sp>
        <p:nvSpPr>
          <p:cNvPr id="3" name="Rectangle 2"/>
          <p:cNvSpPr/>
          <p:nvPr/>
        </p:nvSpPr>
        <p:spPr>
          <a:xfrm>
            <a:off x="570807" y="4306163"/>
            <a:ext cx="6096000" cy="2585323"/>
          </a:xfrm>
          <a:prstGeom prst="rect">
            <a:avLst/>
          </a:prstGeom>
        </p:spPr>
        <p:txBody>
          <a:bodyPr>
            <a:spAutoFit/>
          </a:bodyPr>
          <a:lstStyle/>
          <a:p>
            <a:r>
              <a:rPr lang="en-US" dirty="0"/>
              <a:t> 	</a:t>
            </a:r>
          </a:p>
          <a:p>
            <a:r>
              <a:rPr lang="en-US" dirty="0"/>
              <a:t>Dust, small aerosols and moisture droplets scatter light to make the sun's rays visible and cloud and mountain shadowed air dark by comparison. Air and very small particles scatter </a:t>
            </a:r>
            <a:r>
              <a:rPr lang="en-US" dirty="0" err="1"/>
              <a:t>colours</a:t>
            </a:r>
            <a:r>
              <a:rPr lang="en-US" dirty="0"/>
              <a:t> selectively to paint the blues of skies and fires of sunsets. Air at varied temperatures and densities refracts the rays of setting suns and moons to fashion fantastic shapes and green flashes. Perspective generates apparent glows around shadows even on the airless Moon.</a:t>
            </a:r>
          </a:p>
        </p:txBody>
      </p:sp>
    </p:spTree>
    <p:extLst>
      <p:ext uri="{BB962C8B-B14F-4D97-AF65-F5344CB8AC3E}">
        <p14:creationId xmlns:p14="http://schemas.microsoft.com/office/powerpoint/2010/main" val="581051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toptics.co.uk/images1/drkey1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139" y="729123"/>
            <a:ext cx="5286375" cy="319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490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500190" y="160814"/>
          <a:ext cx="7899779" cy="365760"/>
        </p:xfrm>
        <a:graphic>
          <a:graphicData uri="http://schemas.openxmlformats.org/drawingml/2006/table">
            <a:tbl>
              <a:tblPr/>
              <a:tblGrid>
                <a:gridCol w="7620000"/>
                <a:gridCol w="279779"/>
              </a:tblGrid>
              <a:tr h="0">
                <a:tc>
                  <a:txBody>
                    <a:bodyPr/>
                    <a:lstStyle/>
                    <a:p>
                      <a:r>
                        <a:rPr lang="en-US" b="1" dirty="0"/>
                        <a:t>Haloes </a:t>
                      </a:r>
                    </a:p>
                  </a:txBody>
                  <a:tcPr anchor="ctr">
                    <a:lnL>
                      <a:noFill/>
                    </a:lnL>
                    <a:lnR>
                      <a:noFill/>
                    </a:lnR>
                    <a:lnT>
                      <a:noFill/>
                    </a:lnT>
                    <a:lnB>
                      <a:noFill/>
                    </a:lnB>
                  </a:tcPr>
                </a:tc>
                <a:tc>
                  <a:txBody>
                    <a:bodyPr/>
                    <a:lstStyle/>
                    <a:p>
                      <a:endParaRPr lang="en-US" dirty="0"/>
                    </a:p>
                  </a:txBody>
                  <a:tcPr anchor="ctr">
                    <a:lnL>
                      <a:noFill/>
                    </a:lnL>
                    <a:lnR>
                      <a:noFill/>
                    </a:lnR>
                    <a:lnT>
                      <a:noFill/>
                    </a:lnT>
                    <a:lnB>
                      <a:noFill/>
                    </a:lnB>
                  </a:tcPr>
                </a:tc>
              </a:tr>
            </a:tbl>
          </a:graphicData>
        </a:graphic>
      </p:graphicFrame>
      <p:sp>
        <p:nvSpPr>
          <p:cNvPr id="6" name="Rectangle 5"/>
          <p:cNvSpPr/>
          <p:nvPr/>
        </p:nvSpPr>
        <p:spPr>
          <a:xfrm>
            <a:off x="1751215" y="160814"/>
            <a:ext cx="6096000" cy="3416320"/>
          </a:xfrm>
          <a:prstGeom prst="rect">
            <a:avLst/>
          </a:prstGeom>
        </p:spPr>
        <p:txBody>
          <a:bodyPr>
            <a:spAutoFit/>
          </a:bodyPr>
          <a:lstStyle/>
          <a:p>
            <a:r>
              <a:rPr lang="en-US" dirty="0"/>
              <a:t>his section covers the optical effects caused by ice crystals. For those living in temperate latitudes displays are usually limited to cirrus clouds. Displays showing all the phenomena are rare because it needs a very large area of sky to be covered in ice crystals with the right optical properties. The most spectacular displays are usually seen from very cold climates when the ice crystals surround the observer. </a:t>
            </a:r>
            <a:br>
              <a:rPr lang="en-US" dirty="0"/>
            </a:br>
            <a:r>
              <a:rPr lang="en-US" dirty="0"/>
              <a:t/>
            </a:r>
            <a:br>
              <a:rPr lang="en-US" dirty="0"/>
            </a:br>
            <a:r>
              <a:rPr lang="en-US" dirty="0"/>
              <a:t>Because some effects are often only visible in a single patch of cirrus they may last for just a few minutes and are easily missed. The key is knowing what to look for and checking the sky whenever possible. </a:t>
            </a:r>
          </a:p>
        </p:txBody>
      </p:sp>
    </p:spTree>
    <p:extLst>
      <p:ext uri="{BB962C8B-B14F-4D97-AF65-F5344CB8AC3E}">
        <p14:creationId xmlns:p14="http://schemas.microsoft.com/office/powerpoint/2010/main" val="21126106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undo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9516" y="2888674"/>
            <a:ext cx="1905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un Ha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74174"/>
            <a:ext cx="2286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un pill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4288" y="612198"/>
            <a:ext cx="1905000" cy="141922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22 degree hal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8899" y="1174174"/>
            <a:ext cx="1905000" cy="14287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269288" y="3244748"/>
            <a:ext cx="6096000" cy="2862322"/>
          </a:xfrm>
          <a:prstGeom prst="rect">
            <a:avLst/>
          </a:prstGeom>
        </p:spPr>
        <p:txBody>
          <a:bodyPr>
            <a:spAutoFit/>
          </a:bodyPr>
          <a:lstStyle/>
          <a:p>
            <a:r>
              <a:rPr lang="en-US" b="1" i="1" dirty="0">
                <a:latin typeface="Arial, Helvetica, sans-serif"/>
              </a:rPr>
              <a:t>Corona around the sun.</a:t>
            </a:r>
            <a:r>
              <a:rPr lang="en-US" i="1" dirty="0">
                <a:latin typeface="Arial, Helvetica, sans-serif"/>
              </a:rPr>
              <a:t/>
            </a:r>
            <a:br>
              <a:rPr lang="en-US" i="1" dirty="0">
                <a:latin typeface="Arial, Helvetica, sans-serif"/>
              </a:rPr>
            </a:br>
            <a:r>
              <a:rPr lang="en-US" i="1" dirty="0">
                <a:latin typeface="Arial, Helvetica, sans-serif"/>
              </a:rPr>
              <a:t/>
            </a:r>
            <a:br>
              <a:rPr lang="en-US" i="1" dirty="0">
                <a:latin typeface="Arial, Helvetica, sans-serif"/>
              </a:rPr>
            </a:br>
            <a:r>
              <a:rPr lang="en-US" i="1" dirty="0">
                <a:latin typeface="Arial, Helvetica, sans-serif"/>
              </a:rPr>
              <a:t>The central blindingly bright disk fringed with red is the aureole. Two rings surround it. The rings in this corona are slightly off </a:t>
            </a:r>
            <a:r>
              <a:rPr lang="en-US" i="1" dirty="0" err="1">
                <a:latin typeface="Arial, Helvetica, sans-serif"/>
              </a:rPr>
              <a:t>centre</a:t>
            </a:r>
            <a:r>
              <a:rPr lang="en-US" i="1" dirty="0">
                <a:latin typeface="Arial, Helvetica, sans-serif"/>
              </a:rPr>
              <a:t> because of a gradation in droplets sizes in the cloud.</a:t>
            </a:r>
            <a:br>
              <a:rPr lang="en-US" i="1" dirty="0">
                <a:latin typeface="Arial, Helvetica, sans-serif"/>
              </a:rPr>
            </a:br>
            <a:r>
              <a:rPr lang="en-US" i="1" dirty="0">
                <a:latin typeface="Arial, Helvetica, sans-serif"/>
              </a:rPr>
              <a:t/>
            </a:r>
            <a:br>
              <a:rPr lang="en-US" i="1" dirty="0">
                <a:latin typeface="Arial, Helvetica, sans-serif"/>
              </a:rPr>
            </a:br>
            <a:r>
              <a:rPr lang="en-US" i="1" dirty="0">
                <a:latin typeface="Arial, Helvetica, sans-serif"/>
              </a:rPr>
              <a:t>Imaged by Richard Fleet (</a:t>
            </a:r>
            <a:r>
              <a:rPr lang="en-US" i="1" u="sng" dirty="0">
                <a:latin typeface="Arial, Helvetica, sans-serif"/>
                <a:hlinkClick r:id="rId6"/>
              </a:rPr>
              <a:t>Glows, Bows &amp; Haloes</a:t>
            </a:r>
            <a:r>
              <a:rPr lang="en-US" i="1" dirty="0">
                <a:latin typeface="Arial, Helvetica, sans-serif"/>
              </a:rPr>
              <a:t>) in Wiltshire, England during the summer of 2003.</a:t>
            </a:r>
            <a:br>
              <a:rPr lang="en-US" i="1" dirty="0">
                <a:latin typeface="Arial, Helvetica, sans-serif"/>
              </a:rPr>
            </a:br>
            <a:endParaRPr lang="en-US" dirty="0"/>
          </a:p>
        </p:txBody>
      </p:sp>
    </p:spTree>
    <p:extLst>
      <p:ext uri="{BB962C8B-B14F-4D97-AF65-F5344CB8AC3E}">
        <p14:creationId xmlns:p14="http://schemas.microsoft.com/office/powerpoint/2010/main" val="3464374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79653"/>
            <a:ext cx="6096000" cy="7017306"/>
          </a:xfrm>
          <a:prstGeom prst="rect">
            <a:avLst/>
          </a:prstGeom>
        </p:spPr>
        <p:txBody>
          <a:bodyPr>
            <a:spAutoFit/>
          </a:bodyPr>
          <a:lstStyle/>
          <a:p>
            <a:r>
              <a:rPr lang="en-US" dirty="0"/>
              <a:t>A corona may be seen when thin clouds partially veil the sun or moon. Look for one around the moon when it is near to full and the sky is dark. When searching for a solar corona, shield the sun and reduce the light intensity to safer levels by looking at the sky reflected in a pool of water or a mirror of plain glass. Staring directly at or near to the sun can permanently damage eyesight.</a:t>
            </a:r>
          </a:p>
          <a:p>
            <a:endParaRPr lang="en-US" dirty="0"/>
          </a:p>
          <a:p>
            <a:r>
              <a:rPr lang="en-US" dirty="0"/>
              <a:t>Coronae have an intensely bright central aureole which is almost white and fringed with yellows and reds. Sometimes that is all to be seen but the better coronas have one or more successively fainter and gently </a:t>
            </a:r>
            <a:r>
              <a:rPr lang="en-US" dirty="0" err="1"/>
              <a:t>coloured</a:t>
            </a:r>
            <a:r>
              <a:rPr lang="en-US" dirty="0"/>
              <a:t> soft rings surrounding the aureole. The first ring is bluish on the inside grading through greens and yellows to red outermost. The </a:t>
            </a:r>
            <a:r>
              <a:rPr lang="en-US" dirty="0" err="1"/>
              <a:t>colours</a:t>
            </a:r>
            <a:r>
              <a:rPr lang="en-US" dirty="0"/>
              <a:t> are subtle mixtures rather than the more direct hues of the rainbow. The corona can be 15º or so in diameter and often it shrinks and swells as different clouds scud across the moon.</a:t>
            </a:r>
          </a:p>
          <a:p>
            <a:endParaRPr lang="en-US" dirty="0"/>
          </a:p>
          <a:p>
            <a:r>
              <a:rPr lang="en-US" dirty="0"/>
              <a:t>  	The coronae is much smaller than the 22° halo which can also ring the sun and moon. The corona also has nothing to do with the Sun's outer atmosphere visible during a total eclipse and confusingly given the same name.</a:t>
            </a:r>
          </a:p>
          <a:p>
            <a:endParaRPr lang="en-US" dirty="0"/>
          </a:p>
          <a:p>
            <a:r>
              <a:rPr lang="en-US" dirty="0"/>
              <a:t>Coronae are produced by the diffraction of light by tiny cloud droplets or sometimes small ice crystals.</a:t>
            </a:r>
          </a:p>
        </p:txBody>
      </p:sp>
    </p:spTree>
    <p:extLst>
      <p:ext uri="{BB962C8B-B14F-4D97-AF65-F5344CB8AC3E}">
        <p14:creationId xmlns:p14="http://schemas.microsoft.com/office/powerpoint/2010/main" val="2207930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068639" y="5070476"/>
            <a:ext cx="536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000" b="1" i="1"/>
              <a:t>ERBS</a:t>
            </a:r>
          </a:p>
        </p:txBody>
      </p:sp>
      <p:sp>
        <p:nvSpPr>
          <p:cNvPr id="17411" name="Text Box 3"/>
          <p:cNvSpPr txBox="1">
            <a:spLocks noChangeArrowheads="1"/>
          </p:cNvSpPr>
          <p:nvPr/>
        </p:nvSpPr>
        <p:spPr bwMode="auto">
          <a:xfrm>
            <a:off x="1752600" y="150813"/>
            <a:ext cx="883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3600" dirty="0" err="1">
                <a:solidFill>
                  <a:srgbClr val="C00000"/>
                </a:solidFill>
                <a:latin typeface="+mn-lt"/>
              </a:rPr>
              <a:t>Spaceborne</a:t>
            </a:r>
            <a:r>
              <a:rPr lang="en-US" altLang="en-US" sz="3600" dirty="0">
                <a:solidFill>
                  <a:srgbClr val="C00000"/>
                </a:solidFill>
                <a:latin typeface="+mn-lt"/>
              </a:rPr>
              <a:t> Earth Observation Systems</a:t>
            </a:r>
          </a:p>
        </p:txBody>
      </p:sp>
      <p:pic>
        <p:nvPicPr>
          <p:cNvPr id="17412" name="Picture 4" descr="map"/>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576763" y="2120901"/>
            <a:ext cx="3198812"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4479926" y="2006601"/>
            <a:ext cx="3382963" cy="3382963"/>
            <a:chOff x="2537" y="1182"/>
            <a:chExt cx="2131" cy="2131"/>
          </a:xfrm>
        </p:grpSpPr>
        <p:sp>
          <p:nvSpPr>
            <p:cNvPr id="17467" name="Oval 6"/>
            <p:cNvSpPr>
              <a:spLocks noChangeArrowheads="1"/>
            </p:cNvSpPr>
            <p:nvPr/>
          </p:nvSpPr>
          <p:spPr bwMode="auto">
            <a:xfrm>
              <a:off x="2537" y="1182"/>
              <a:ext cx="2131" cy="2131"/>
            </a:xfrm>
            <a:prstGeom prst="ellipse">
              <a:avLst/>
            </a:prstGeom>
            <a:solidFill>
              <a:schemeClr val="bg1"/>
            </a:solidFill>
            <a:ln>
              <a:noFill/>
            </a:ln>
            <a:extLst>
              <a:ext uri="{91240B29-F687-4F45-9708-019B960494DF}">
                <a14:hiddenLine xmlns:a14="http://schemas.microsoft.com/office/drawing/2010/main" w="3175" cap="rnd">
                  <a:solidFill>
                    <a:srgbClr val="000000"/>
                  </a:solidFill>
                  <a:prstDash val="sysDot"/>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a:p>
          </p:txBody>
        </p:sp>
        <p:graphicFrame>
          <p:nvGraphicFramePr>
            <p:cNvPr id="17468" name="Object 7"/>
            <p:cNvGraphicFramePr>
              <a:graphicFrameLocks/>
            </p:cNvGraphicFramePr>
            <p:nvPr/>
          </p:nvGraphicFramePr>
          <p:xfrm>
            <a:off x="2580" y="1211"/>
            <a:ext cx="2073" cy="2073"/>
          </p:xfrm>
          <a:graphic>
            <a:graphicData uri="http://schemas.openxmlformats.org/presentationml/2006/ole">
              <mc:AlternateContent xmlns:mc="http://schemas.openxmlformats.org/markup-compatibility/2006">
                <mc:Choice xmlns:v="urn:schemas-microsoft-com:vml" Requires="v">
                  <p:oleObj spid="_x0000_s1026" name="Photo Editor Photo" r:id="rId4" imgW="1561905" imgH="1533739" progId="MSPhotoEd.3">
                    <p:embed/>
                  </p:oleObj>
                </mc:Choice>
                <mc:Fallback>
                  <p:oleObj name="Photo Editor Photo" r:id="rId4" imgW="1561905" imgH="1533739" progId="MSPhotoEd.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0" y="1211"/>
                          <a:ext cx="2073" cy="207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53882" dir="2700000" algn="ctr" rotWithShape="0">
                                  <a:srgbClr val="000032">
                                    <a:alpha val="50000"/>
                                  </a:srgbClr>
                                </a:outerShdw>
                              </a:effectLst>
                            </a14:hiddenEffects>
                          </a:ext>
                        </a:extLst>
                      </p:spPr>
                    </p:pic>
                  </p:oleObj>
                </mc:Fallback>
              </mc:AlternateContent>
            </a:graphicData>
          </a:graphic>
        </p:graphicFrame>
      </p:grpSp>
      <p:grpSp>
        <p:nvGrpSpPr>
          <p:cNvPr id="3" name="Group 8"/>
          <p:cNvGrpSpPr>
            <a:grpSpLocks/>
          </p:cNvGrpSpPr>
          <p:nvPr/>
        </p:nvGrpSpPr>
        <p:grpSpPr bwMode="auto">
          <a:xfrm>
            <a:off x="4486276" y="2006601"/>
            <a:ext cx="3382963" cy="3382963"/>
            <a:chOff x="396" y="874"/>
            <a:chExt cx="2131" cy="2131"/>
          </a:xfrm>
        </p:grpSpPr>
        <p:sp>
          <p:nvSpPr>
            <p:cNvPr id="17465" name="Oval 9"/>
            <p:cNvSpPr>
              <a:spLocks noChangeArrowheads="1"/>
            </p:cNvSpPr>
            <p:nvPr/>
          </p:nvSpPr>
          <p:spPr bwMode="auto">
            <a:xfrm>
              <a:off x="396" y="874"/>
              <a:ext cx="2131" cy="2131"/>
            </a:xfrm>
            <a:prstGeom prst="ellipse">
              <a:avLst/>
            </a:prstGeom>
            <a:solidFill>
              <a:schemeClr val="bg1"/>
            </a:solidFill>
            <a:ln>
              <a:noFill/>
            </a:ln>
            <a:extLst>
              <a:ext uri="{91240B29-F687-4F45-9708-019B960494DF}">
                <a14:hiddenLine xmlns:a14="http://schemas.microsoft.com/office/drawing/2010/main" w="3175" cap="rnd">
                  <a:solidFill>
                    <a:srgbClr val="000000"/>
                  </a:solidFill>
                  <a:prstDash val="sysDot"/>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a:p>
          </p:txBody>
        </p:sp>
        <p:pic>
          <p:nvPicPr>
            <p:cNvPr id="1746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 y="941"/>
              <a:ext cx="2015" cy="20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4" name="Group 11"/>
          <p:cNvGrpSpPr>
            <a:grpSpLocks/>
          </p:cNvGrpSpPr>
          <p:nvPr/>
        </p:nvGrpSpPr>
        <p:grpSpPr bwMode="auto">
          <a:xfrm>
            <a:off x="4487863" y="2020888"/>
            <a:ext cx="3382962" cy="3382962"/>
            <a:chOff x="424" y="892"/>
            <a:chExt cx="2131" cy="2131"/>
          </a:xfrm>
        </p:grpSpPr>
        <p:sp>
          <p:nvSpPr>
            <p:cNvPr id="17463" name="Oval 12"/>
            <p:cNvSpPr>
              <a:spLocks noChangeArrowheads="1"/>
            </p:cNvSpPr>
            <p:nvPr/>
          </p:nvSpPr>
          <p:spPr bwMode="auto">
            <a:xfrm>
              <a:off x="424" y="892"/>
              <a:ext cx="2131" cy="2131"/>
            </a:xfrm>
            <a:prstGeom prst="ellipse">
              <a:avLst/>
            </a:prstGeom>
            <a:solidFill>
              <a:schemeClr val="bg1"/>
            </a:solidFill>
            <a:ln>
              <a:noFill/>
            </a:ln>
            <a:extLst>
              <a:ext uri="{91240B29-F687-4F45-9708-019B960494DF}">
                <a14:hiddenLine xmlns:a14="http://schemas.microsoft.com/office/drawing/2010/main" w="3175" cap="rnd">
                  <a:solidFill>
                    <a:srgbClr val="000000"/>
                  </a:solidFill>
                  <a:prstDash val="sysDot"/>
                  <a:round/>
                  <a:headEnd/>
                  <a:tailEnd/>
                </a14:hiddenLine>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a:p>
          </p:txBody>
        </p:sp>
        <p:pic>
          <p:nvPicPr>
            <p:cNvPr id="17464"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 y="927"/>
              <a:ext cx="2073" cy="20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7416" name="Group 14"/>
          <p:cNvGrpSpPr>
            <a:grpSpLocks/>
          </p:cNvGrpSpPr>
          <p:nvPr/>
        </p:nvGrpSpPr>
        <p:grpSpPr bwMode="auto">
          <a:xfrm>
            <a:off x="7329489" y="5534026"/>
            <a:ext cx="1208087" cy="639763"/>
            <a:chOff x="126" y="1904"/>
            <a:chExt cx="460" cy="314"/>
          </a:xfrm>
        </p:grpSpPr>
        <p:pic>
          <p:nvPicPr>
            <p:cNvPr id="17461" name="Picture 15" descr="terr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 y="1931"/>
              <a:ext cx="460"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2" name="Text Box 16"/>
            <p:cNvSpPr txBox="1">
              <a:spLocks noChangeArrowheads="1"/>
            </p:cNvSpPr>
            <p:nvPr/>
          </p:nvSpPr>
          <p:spPr bwMode="auto">
            <a:xfrm>
              <a:off x="392" y="1904"/>
              <a:ext cx="121"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Terra</a:t>
              </a:r>
            </a:p>
          </p:txBody>
        </p:sp>
      </p:grpSp>
      <p:grpSp>
        <p:nvGrpSpPr>
          <p:cNvPr id="17417" name="Group 17"/>
          <p:cNvGrpSpPr>
            <a:grpSpLocks/>
          </p:cNvGrpSpPr>
          <p:nvPr/>
        </p:nvGrpSpPr>
        <p:grpSpPr bwMode="auto">
          <a:xfrm>
            <a:off x="7505701" y="1397000"/>
            <a:ext cx="1285875" cy="647700"/>
            <a:chOff x="3730" y="651"/>
            <a:chExt cx="810" cy="408"/>
          </a:xfrm>
        </p:grpSpPr>
        <p:pic>
          <p:nvPicPr>
            <p:cNvPr id="17459" name="Picture 18" descr="Aqua"/>
            <p:cNvPicPr>
              <a:picLocks noChangeAspect="1" noChangeArrowheads="1"/>
            </p:cNvPicPr>
            <p:nvPr/>
          </p:nvPicPr>
          <p:blipFill>
            <a:blip r:embed="rId9">
              <a:lum bright="38000"/>
              <a:extLst>
                <a:ext uri="{28A0092B-C50C-407E-A947-70E740481C1C}">
                  <a14:useLocalDpi xmlns:a14="http://schemas.microsoft.com/office/drawing/2010/main" val="0"/>
                </a:ext>
              </a:extLst>
            </a:blip>
            <a:srcRect/>
            <a:stretch>
              <a:fillRect/>
            </a:stretch>
          </p:blipFill>
          <p:spPr bwMode="auto">
            <a:xfrm>
              <a:off x="3730" y="684"/>
              <a:ext cx="810"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0" name="Text Box 19"/>
            <p:cNvSpPr txBox="1">
              <a:spLocks noChangeArrowheads="1"/>
            </p:cNvSpPr>
            <p:nvPr/>
          </p:nvSpPr>
          <p:spPr bwMode="auto">
            <a:xfrm>
              <a:off x="3951" y="651"/>
              <a:ext cx="2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Aqua</a:t>
              </a:r>
            </a:p>
          </p:txBody>
        </p:sp>
      </p:grpSp>
      <p:grpSp>
        <p:nvGrpSpPr>
          <p:cNvPr id="17418" name="Group 20"/>
          <p:cNvGrpSpPr>
            <a:grpSpLocks/>
          </p:cNvGrpSpPr>
          <p:nvPr/>
        </p:nvGrpSpPr>
        <p:grpSpPr bwMode="auto">
          <a:xfrm>
            <a:off x="3867150" y="5613401"/>
            <a:ext cx="1112838" cy="715963"/>
            <a:chOff x="1486" y="3187"/>
            <a:chExt cx="701" cy="451"/>
          </a:xfrm>
        </p:grpSpPr>
        <p:pic>
          <p:nvPicPr>
            <p:cNvPr id="17457" name="Picture 21" descr="grac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86" y="3290"/>
              <a:ext cx="701"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8" name="Text Box 22"/>
            <p:cNvSpPr txBox="1">
              <a:spLocks noChangeArrowheads="1"/>
            </p:cNvSpPr>
            <p:nvPr/>
          </p:nvSpPr>
          <p:spPr bwMode="auto">
            <a:xfrm>
              <a:off x="1697" y="3187"/>
              <a:ext cx="2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Grace</a:t>
              </a:r>
            </a:p>
          </p:txBody>
        </p:sp>
      </p:grpSp>
      <p:grpSp>
        <p:nvGrpSpPr>
          <p:cNvPr id="17419" name="Group 23"/>
          <p:cNvGrpSpPr>
            <a:grpSpLocks/>
          </p:cNvGrpSpPr>
          <p:nvPr/>
        </p:nvGrpSpPr>
        <p:grpSpPr bwMode="auto">
          <a:xfrm>
            <a:off x="2870200" y="1806575"/>
            <a:ext cx="1009650" cy="958850"/>
            <a:chOff x="780" y="909"/>
            <a:chExt cx="636" cy="604"/>
          </a:xfrm>
        </p:grpSpPr>
        <p:pic>
          <p:nvPicPr>
            <p:cNvPr id="17455" name="Picture 24" descr="quicksca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7" y="1058"/>
              <a:ext cx="499"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6" name="Text Box 25"/>
            <p:cNvSpPr txBox="1">
              <a:spLocks noChangeArrowheads="1"/>
            </p:cNvSpPr>
            <p:nvPr/>
          </p:nvSpPr>
          <p:spPr bwMode="auto">
            <a:xfrm>
              <a:off x="780" y="909"/>
              <a:ext cx="34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QuikScat</a:t>
              </a:r>
            </a:p>
          </p:txBody>
        </p:sp>
      </p:grpSp>
      <p:grpSp>
        <p:nvGrpSpPr>
          <p:cNvPr id="17420" name="Group 26"/>
          <p:cNvGrpSpPr>
            <a:grpSpLocks/>
          </p:cNvGrpSpPr>
          <p:nvPr/>
        </p:nvGrpSpPr>
        <p:grpSpPr bwMode="auto">
          <a:xfrm>
            <a:off x="8602664" y="1716088"/>
            <a:ext cx="860425" cy="914400"/>
            <a:chOff x="4325" y="936"/>
            <a:chExt cx="542" cy="576"/>
          </a:xfrm>
        </p:grpSpPr>
        <p:pic>
          <p:nvPicPr>
            <p:cNvPr id="17453" name="Picture 27" descr="sag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25" y="1100"/>
              <a:ext cx="542"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4" name="Text Box 28"/>
            <p:cNvSpPr txBox="1">
              <a:spLocks noChangeArrowheads="1"/>
            </p:cNvSpPr>
            <p:nvPr/>
          </p:nvSpPr>
          <p:spPr bwMode="auto">
            <a:xfrm>
              <a:off x="4586" y="936"/>
              <a:ext cx="19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Sage</a:t>
              </a:r>
            </a:p>
          </p:txBody>
        </p:sp>
      </p:grpSp>
      <p:grpSp>
        <p:nvGrpSpPr>
          <p:cNvPr id="17421" name="Group 29"/>
          <p:cNvGrpSpPr>
            <a:grpSpLocks/>
          </p:cNvGrpSpPr>
          <p:nvPr/>
        </p:nvGrpSpPr>
        <p:grpSpPr bwMode="auto">
          <a:xfrm>
            <a:off x="2209801" y="4303713"/>
            <a:ext cx="1135063" cy="1028700"/>
            <a:chOff x="991" y="1853"/>
            <a:chExt cx="354" cy="415"/>
          </a:xfrm>
        </p:grpSpPr>
        <p:pic>
          <p:nvPicPr>
            <p:cNvPr id="17451" name="Picture 30" descr="seawind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2" y="1951"/>
              <a:ext cx="283"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2" name="Text Box 31"/>
            <p:cNvSpPr txBox="1">
              <a:spLocks noChangeArrowheads="1"/>
            </p:cNvSpPr>
            <p:nvPr/>
          </p:nvSpPr>
          <p:spPr bwMode="auto">
            <a:xfrm>
              <a:off x="991" y="1853"/>
              <a:ext cx="190"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SeaWinds</a:t>
              </a:r>
            </a:p>
          </p:txBody>
        </p:sp>
      </p:grpSp>
      <p:grpSp>
        <p:nvGrpSpPr>
          <p:cNvPr id="17422" name="Group 32"/>
          <p:cNvGrpSpPr>
            <a:grpSpLocks/>
          </p:cNvGrpSpPr>
          <p:nvPr/>
        </p:nvGrpSpPr>
        <p:grpSpPr bwMode="auto">
          <a:xfrm>
            <a:off x="9191626" y="3590925"/>
            <a:ext cx="942975" cy="679450"/>
            <a:chOff x="4394" y="1467"/>
            <a:chExt cx="594" cy="428"/>
          </a:xfrm>
        </p:grpSpPr>
        <p:pic>
          <p:nvPicPr>
            <p:cNvPr id="17449" name="Picture 33" descr="trmm cop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11" y="1467"/>
              <a:ext cx="477"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0" name="Text Box 34"/>
            <p:cNvSpPr txBox="1">
              <a:spLocks noChangeArrowheads="1"/>
            </p:cNvSpPr>
            <p:nvPr/>
          </p:nvSpPr>
          <p:spPr bwMode="auto">
            <a:xfrm>
              <a:off x="4394" y="1554"/>
              <a:ext cx="24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TRMM</a:t>
              </a:r>
            </a:p>
          </p:txBody>
        </p:sp>
      </p:grpSp>
      <p:sp>
        <p:nvSpPr>
          <p:cNvPr id="17423" name="Text Box 35"/>
          <p:cNvSpPr txBox="1">
            <a:spLocks noChangeArrowheads="1"/>
          </p:cNvSpPr>
          <p:nvPr/>
        </p:nvSpPr>
        <p:spPr bwMode="auto">
          <a:xfrm>
            <a:off x="8509001" y="5006975"/>
            <a:ext cx="5508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Toms-EP</a:t>
            </a:r>
          </a:p>
        </p:txBody>
      </p:sp>
      <p:grpSp>
        <p:nvGrpSpPr>
          <p:cNvPr id="17424" name="Group 36"/>
          <p:cNvGrpSpPr>
            <a:grpSpLocks/>
          </p:cNvGrpSpPr>
          <p:nvPr/>
        </p:nvGrpSpPr>
        <p:grpSpPr bwMode="auto">
          <a:xfrm>
            <a:off x="5073651" y="5821364"/>
            <a:ext cx="995363" cy="790575"/>
            <a:chOff x="1538" y="2602"/>
            <a:chExt cx="310" cy="319"/>
          </a:xfrm>
        </p:grpSpPr>
        <p:pic>
          <p:nvPicPr>
            <p:cNvPr id="17447" name="Picture 37" descr="uar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38" y="2659"/>
              <a:ext cx="310"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8" name="Text Box 38"/>
            <p:cNvSpPr txBox="1">
              <a:spLocks noChangeArrowheads="1"/>
            </p:cNvSpPr>
            <p:nvPr/>
          </p:nvSpPr>
          <p:spPr bwMode="auto">
            <a:xfrm>
              <a:off x="1576" y="2602"/>
              <a:ext cx="113"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UARS</a:t>
              </a:r>
            </a:p>
          </p:txBody>
        </p:sp>
      </p:grpSp>
      <p:sp>
        <p:nvSpPr>
          <p:cNvPr id="17425" name="Text Box 39"/>
          <p:cNvSpPr txBox="1">
            <a:spLocks noChangeArrowheads="1"/>
          </p:cNvSpPr>
          <p:nvPr/>
        </p:nvSpPr>
        <p:spPr bwMode="auto">
          <a:xfrm>
            <a:off x="6640513" y="5627689"/>
            <a:ext cx="550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000" b="1"/>
              <a:t>Jason</a:t>
            </a:r>
          </a:p>
        </p:txBody>
      </p:sp>
      <p:grpSp>
        <p:nvGrpSpPr>
          <p:cNvPr id="17426" name="Group 40"/>
          <p:cNvGrpSpPr>
            <a:grpSpLocks/>
          </p:cNvGrpSpPr>
          <p:nvPr/>
        </p:nvGrpSpPr>
        <p:grpSpPr bwMode="auto">
          <a:xfrm>
            <a:off x="6288088" y="1108076"/>
            <a:ext cx="984250" cy="746125"/>
            <a:chOff x="933" y="2989"/>
            <a:chExt cx="530" cy="272"/>
          </a:xfrm>
        </p:grpSpPr>
        <p:pic>
          <p:nvPicPr>
            <p:cNvPr id="17445" name="Picture 41" descr="landsat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33" y="3067"/>
              <a:ext cx="53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6" name="Text Box 42"/>
            <p:cNvSpPr txBox="1">
              <a:spLocks noChangeArrowheads="1"/>
            </p:cNvSpPr>
            <p:nvPr/>
          </p:nvSpPr>
          <p:spPr bwMode="auto">
            <a:xfrm>
              <a:off x="989" y="2989"/>
              <a:ext cx="308"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Landsat</a:t>
              </a:r>
              <a:r>
                <a:rPr lang="en-US" altLang="en-US" sz="800" b="1" i="1"/>
                <a:t> 7</a:t>
              </a:r>
            </a:p>
          </p:txBody>
        </p:sp>
      </p:grpSp>
      <p:grpSp>
        <p:nvGrpSpPr>
          <p:cNvPr id="17427" name="Group 43"/>
          <p:cNvGrpSpPr>
            <a:grpSpLocks/>
          </p:cNvGrpSpPr>
          <p:nvPr/>
        </p:nvGrpSpPr>
        <p:grpSpPr bwMode="auto">
          <a:xfrm>
            <a:off x="3503614" y="1354139"/>
            <a:ext cx="1438275" cy="879475"/>
            <a:chOff x="1383" y="666"/>
            <a:chExt cx="906" cy="554"/>
          </a:xfrm>
        </p:grpSpPr>
        <p:graphicFrame>
          <p:nvGraphicFramePr>
            <p:cNvPr id="17443" name="Object 44"/>
            <p:cNvGraphicFramePr>
              <a:graphicFrameLocks noChangeAspect="1"/>
            </p:cNvGraphicFramePr>
            <p:nvPr/>
          </p:nvGraphicFramePr>
          <p:xfrm>
            <a:off x="1688" y="712"/>
            <a:ext cx="601" cy="508"/>
          </p:xfrm>
          <a:graphic>
            <a:graphicData uri="http://schemas.openxmlformats.org/presentationml/2006/ole">
              <mc:AlternateContent xmlns:mc="http://schemas.openxmlformats.org/markup-compatibility/2006">
                <mc:Choice xmlns:v="urn:schemas-microsoft-com:vml" Requires="v">
                  <p:oleObj spid="_x0000_s1027" name="Photo Editor Photo" r:id="rId17" imgW="3333333" imgH="2819794" progId="MSPhotoEd.3">
                    <p:embed/>
                  </p:oleObj>
                </mc:Choice>
                <mc:Fallback>
                  <p:oleObj name="Photo Editor Photo" r:id="rId17" imgW="3333333" imgH="2819794" progId="MSPhotoEd.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88" y="712"/>
                          <a:ext cx="601" cy="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44" name="Rectangle 45"/>
            <p:cNvSpPr>
              <a:spLocks noChangeArrowheads="1"/>
            </p:cNvSpPr>
            <p:nvPr/>
          </p:nvSpPr>
          <p:spPr bwMode="auto">
            <a:xfrm>
              <a:off x="1383" y="666"/>
              <a:ext cx="40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000" b="1" i="1"/>
                <a:t>SORCE</a:t>
              </a:r>
            </a:p>
          </p:txBody>
        </p:sp>
      </p:grpSp>
      <p:sp>
        <p:nvSpPr>
          <p:cNvPr id="17428" name="Text Box 46"/>
          <p:cNvSpPr txBox="1">
            <a:spLocks noChangeArrowheads="1"/>
          </p:cNvSpPr>
          <p:nvPr/>
        </p:nvSpPr>
        <p:spPr bwMode="auto">
          <a:xfrm>
            <a:off x="9699626" y="4383088"/>
            <a:ext cx="6780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ACRIMSAT</a:t>
            </a:r>
          </a:p>
        </p:txBody>
      </p:sp>
      <p:sp>
        <p:nvSpPr>
          <p:cNvPr id="17429" name="Text Box 47"/>
          <p:cNvSpPr txBox="1">
            <a:spLocks noChangeArrowheads="1"/>
          </p:cNvSpPr>
          <p:nvPr/>
        </p:nvSpPr>
        <p:spPr bwMode="auto">
          <a:xfrm>
            <a:off x="9166226" y="2554289"/>
            <a:ext cx="481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000" b="1" i="1"/>
              <a:t>EO-1</a:t>
            </a:r>
          </a:p>
        </p:txBody>
      </p:sp>
      <p:grpSp>
        <p:nvGrpSpPr>
          <p:cNvPr id="17430" name="Group 48"/>
          <p:cNvGrpSpPr>
            <a:grpSpLocks/>
          </p:cNvGrpSpPr>
          <p:nvPr/>
        </p:nvGrpSpPr>
        <p:grpSpPr bwMode="auto">
          <a:xfrm>
            <a:off x="4745039" y="1030288"/>
            <a:ext cx="1373187" cy="944562"/>
            <a:chOff x="1919" y="432"/>
            <a:chExt cx="865" cy="595"/>
          </a:xfrm>
        </p:grpSpPr>
        <p:sp>
          <p:nvSpPr>
            <p:cNvPr id="17441" name="Text Box 49"/>
            <p:cNvSpPr txBox="1">
              <a:spLocks noChangeArrowheads="1"/>
            </p:cNvSpPr>
            <p:nvPr/>
          </p:nvSpPr>
          <p:spPr bwMode="auto">
            <a:xfrm>
              <a:off x="1919" y="432"/>
              <a:ext cx="76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en-US" altLang="en-US" sz="1000" b="1" i="1"/>
                <a:t>TOPEX/Poseidon</a:t>
              </a:r>
            </a:p>
          </p:txBody>
        </p:sp>
        <p:pic>
          <p:nvPicPr>
            <p:cNvPr id="17442" name="Picture 50" descr="TOPEX-Poseidon-sc-wht"/>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124" y="576"/>
              <a:ext cx="660"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31" name="Picture 51" descr="SEAWiFS"/>
          <p:cNvPicPr>
            <a:picLocks noChangeAspect="1" noChangeArrowheads="1"/>
          </p:cNvPicPr>
          <p:nvPr/>
        </p:nvPicPr>
        <p:blipFill>
          <a:blip r:embed="rId20">
            <a:extLst>
              <a:ext uri="{28A0092B-C50C-407E-A947-70E740481C1C}">
                <a14:useLocalDpi xmlns:a14="http://schemas.microsoft.com/office/drawing/2010/main" val="0"/>
              </a:ext>
            </a:extLst>
          </a:blip>
          <a:srcRect r="16176" b="11765"/>
          <a:stretch>
            <a:fillRect/>
          </a:stretch>
        </p:blipFill>
        <p:spPr bwMode="auto">
          <a:xfrm>
            <a:off x="2536825" y="2782888"/>
            <a:ext cx="10858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2" name="Text Box 52"/>
          <p:cNvSpPr txBox="1">
            <a:spLocks noChangeArrowheads="1"/>
          </p:cNvSpPr>
          <p:nvPr/>
        </p:nvSpPr>
        <p:spPr bwMode="auto">
          <a:xfrm>
            <a:off x="2232026" y="2859088"/>
            <a:ext cx="542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SeaWiFS</a:t>
            </a:r>
          </a:p>
        </p:txBody>
      </p:sp>
      <p:pic>
        <p:nvPicPr>
          <p:cNvPr id="17433" name="Picture 53" descr="icesat_whit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84425" y="3544888"/>
            <a:ext cx="100965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4" name="Text Box 54"/>
          <p:cNvSpPr txBox="1">
            <a:spLocks noChangeArrowheads="1"/>
          </p:cNvSpPr>
          <p:nvPr/>
        </p:nvSpPr>
        <p:spPr bwMode="auto">
          <a:xfrm>
            <a:off x="2170113" y="3448050"/>
            <a:ext cx="3746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1000" b="1" i="1"/>
              <a:t>IceSat</a:t>
            </a:r>
          </a:p>
        </p:txBody>
      </p:sp>
      <p:pic>
        <p:nvPicPr>
          <p:cNvPr id="17435" name="Picture 55" descr="ERBS-SC-wht"/>
          <p:cNvPicPr>
            <a:picLocks noChangeAspect="1" noChangeArrowheads="1"/>
          </p:cNvPicPr>
          <p:nvPr/>
        </p:nvPicPr>
        <p:blipFill>
          <a:blip r:embed="rId22">
            <a:extLst>
              <a:ext uri="{28A0092B-C50C-407E-A947-70E740481C1C}">
                <a14:useLocalDpi xmlns:a14="http://schemas.microsoft.com/office/drawing/2010/main" val="0"/>
              </a:ext>
            </a:extLst>
          </a:blip>
          <a:srcRect l="5556" t="516" r="38426" b="58798"/>
          <a:stretch>
            <a:fillRect/>
          </a:stretch>
        </p:blipFill>
        <p:spPr bwMode="auto">
          <a:xfrm>
            <a:off x="2917826" y="5297489"/>
            <a:ext cx="115252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6" name="Picture 56" descr="jason-1-sc-wht"/>
          <p:cNvPicPr>
            <a:picLocks noChangeAspect="1" noChangeArrowheads="1"/>
          </p:cNvPicPr>
          <p:nvPr/>
        </p:nvPicPr>
        <p:blipFill>
          <a:blip r:embed="rId23" cstate="print">
            <a:clrChange>
              <a:clrFrom>
                <a:srgbClr val="F4F9EF"/>
              </a:clrFrom>
              <a:clrTo>
                <a:srgbClr val="F4F9EF">
                  <a:alpha val="0"/>
                </a:srgbClr>
              </a:clrTo>
            </a:clrChange>
            <a:extLst>
              <a:ext uri="{28A0092B-C50C-407E-A947-70E740481C1C}">
                <a14:useLocalDpi xmlns:a14="http://schemas.microsoft.com/office/drawing/2010/main" val="0"/>
              </a:ext>
            </a:extLst>
          </a:blip>
          <a:srcRect/>
          <a:stretch>
            <a:fillRect/>
          </a:stretch>
        </p:blipFill>
        <p:spPr bwMode="auto">
          <a:xfrm>
            <a:off x="6126163" y="5883275"/>
            <a:ext cx="13335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7" name="Picture 57" descr="AcrimSat"/>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318625" y="4611688"/>
            <a:ext cx="8572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8" name="Picture 58" descr="toms-ep-sc2-wht"/>
          <p:cNvPicPr>
            <a:picLocks noChangeAspect="1" noChangeArrowheads="1"/>
          </p:cNvPicPr>
          <p:nvPr/>
        </p:nvPicPr>
        <p:blipFill>
          <a:blip r:embed="rId25" cstate="print">
            <a:extLst>
              <a:ext uri="{28A0092B-C50C-407E-A947-70E740481C1C}">
                <a14:useLocalDpi xmlns:a14="http://schemas.microsoft.com/office/drawing/2010/main" val="0"/>
              </a:ext>
            </a:extLst>
          </a:blip>
          <a:srcRect l="55173" t="30168" b="2794"/>
          <a:stretch>
            <a:fillRect/>
          </a:stretch>
        </p:blipFill>
        <p:spPr bwMode="auto">
          <a:xfrm>
            <a:off x="8632826" y="5221288"/>
            <a:ext cx="100012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9" name="Picture 59" descr="eo_1_rende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090025" y="2782889"/>
            <a:ext cx="9144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64" name="Picture 6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533901" y="2097088"/>
            <a:ext cx="32543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3B61ACE0-B4C6-4281-9137-DAF2A4BC917B}" type="slidenum">
              <a:rPr lang="en-US" smtClean="0"/>
              <a:pPr/>
              <a:t>4</a:t>
            </a:fld>
            <a:endParaRPr lang="en-US"/>
          </a:p>
        </p:txBody>
      </p:sp>
    </p:spTree>
    <p:extLst>
      <p:ext uri="{BB962C8B-B14F-4D97-AF65-F5344CB8AC3E}">
        <p14:creationId xmlns:p14="http://schemas.microsoft.com/office/powerpoint/2010/main" val="1128751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nodeType="afterGroup">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3"/>
                                        </p:tgtEl>
                                        <p:attrNameLst>
                                          <p:attrName>style.visibility</p:attrName>
                                        </p:attrNameLst>
                                      </p:cBhvr>
                                      <p:to>
                                        <p:strVal val="visible"/>
                                      </p:to>
                                    </p:set>
                                  </p:childTnLst>
                                </p:cTn>
                              </p:par>
                            </p:childTnLst>
                          </p:cTn>
                        </p:par>
                        <p:par>
                          <p:cTn id="10" fill="hold" nodeType="afterGroup">
                            <p:stCondLst>
                              <p:cond delay="3000"/>
                            </p:stCondLst>
                            <p:childTnLst>
                              <p:par>
                                <p:cTn id="11" presetID="1" presetClass="entr" presetSubtype="0" fill="hold" nodeType="afterEffect">
                                  <p:stCondLst>
                                    <p:cond delay="1000"/>
                                  </p:stCondLst>
                                  <p:childTnLst>
                                    <p:set>
                                      <p:cBhvr>
                                        <p:cTn id="12" dur="1" fill="hold">
                                          <p:stCondLst>
                                            <p:cond delay="499"/>
                                          </p:stCondLst>
                                        </p:cTn>
                                        <p:tgtEl>
                                          <p:spTgt spid="4"/>
                                        </p:tgtEl>
                                        <p:attrNameLst>
                                          <p:attrName>style.visibility</p:attrName>
                                        </p:attrNameLst>
                                      </p:cBhvr>
                                      <p:to>
                                        <p:strVal val="visible"/>
                                      </p:to>
                                    </p:set>
                                  </p:childTnLst>
                                </p:cTn>
                              </p:par>
                            </p:childTnLst>
                          </p:cTn>
                        </p:par>
                        <p:par>
                          <p:cTn id="13" fill="hold" nodeType="afterGroup">
                            <p:stCondLst>
                              <p:cond delay="4500"/>
                            </p:stCondLst>
                            <p:childTnLst>
                              <p:par>
                                <p:cTn id="14" presetID="1" presetClass="entr" presetSubtype="0" fill="hold" nodeType="afterEffect">
                                  <p:stCondLst>
                                    <p:cond delay="1000"/>
                                  </p:stCondLst>
                                  <p:childTnLst>
                                    <p:set>
                                      <p:cBhvr>
                                        <p:cTn id="15" dur="1" fill="hold">
                                          <p:stCondLst>
                                            <p:cond delay="499"/>
                                          </p:stCondLst>
                                        </p:cTn>
                                        <p:tgtEl>
                                          <p:spTgt spid="123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1752600" y="0"/>
            <a:ext cx="8610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dirty="0" smtClean="0">
                <a:solidFill>
                  <a:srgbClr val="C00000"/>
                </a:solidFill>
              </a:rPr>
              <a:t> Key </a:t>
            </a:r>
            <a:r>
              <a:rPr lang="en-US" altLang="en-US" sz="2800" dirty="0">
                <a:solidFill>
                  <a:srgbClr val="C00000"/>
                </a:solidFill>
              </a:rPr>
              <a:t>Areas of Uncertainty in</a:t>
            </a:r>
          </a:p>
          <a:p>
            <a:pPr algn="ctr" eaLnBrk="1" hangingPunct="1">
              <a:spcBef>
                <a:spcPct val="0"/>
              </a:spcBef>
              <a:buFontTx/>
              <a:buNone/>
            </a:pPr>
            <a:r>
              <a:rPr lang="en-US" altLang="en-US" sz="2800" dirty="0">
                <a:solidFill>
                  <a:srgbClr val="C00000"/>
                </a:solidFill>
              </a:rPr>
              <a:t>Understanding Climate &amp; Global Change</a:t>
            </a:r>
          </a:p>
        </p:txBody>
      </p:sp>
      <p:sp>
        <p:nvSpPr>
          <p:cNvPr id="31747" name="Rectangle 5"/>
          <p:cNvSpPr>
            <a:spLocks noChangeArrowheads="1"/>
          </p:cNvSpPr>
          <p:nvPr/>
        </p:nvSpPr>
        <p:spPr bwMode="auto">
          <a:xfrm>
            <a:off x="152400" y="1143001"/>
            <a:ext cx="11658600"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dirty="0">
                <a:solidFill>
                  <a:srgbClr val="002060"/>
                </a:solidFill>
              </a:rPr>
              <a:t>Earth’s radiation balance and the influence of clouds on radiation and the hydrologic cycle</a:t>
            </a:r>
          </a:p>
          <a:p>
            <a:pPr eaLnBrk="1" hangingPunct="1">
              <a:spcBef>
                <a:spcPct val="0"/>
              </a:spcBef>
              <a:buFontTx/>
              <a:buNone/>
            </a:pPr>
            <a:r>
              <a:rPr lang="en-US" altLang="en-US" sz="2400" dirty="0">
                <a:solidFill>
                  <a:srgbClr val="002060"/>
                </a:solidFill>
              </a:rPr>
              <a:t>❑ Oceanic productivity, circulation and air-sea exchange</a:t>
            </a:r>
          </a:p>
          <a:p>
            <a:pPr eaLnBrk="1" hangingPunct="1">
              <a:spcBef>
                <a:spcPct val="0"/>
              </a:spcBef>
              <a:buFontTx/>
              <a:buNone/>
            </a:pPr>
            <a:r>
              <a:rPr lang="en-US" altLang="en-US" sz="2400" dirty="0">
                <a:solidFill>
                  <a:srgbClr val="002060"/>
                </a:solidFill>
              </a:rPr>
              <a:t>❑ Transformation of greenhouse gases in the lower   </a:t>
            </a:r>
          </a:p>
          <a:p>
            <a:pPr eaLnBrk="1" hangingPunct="1">
              <a:spcBef>
                <a:spcPct val="0"/>
              </a:spcBef>
              <a:buFontTx/>
              <a:buNone/>
            </a:pPr>
            <a:r>
              <a:rPr lang="en-US" altLang="en-US" sz="2400" dirty="0">
                <a:solidFill>
                  <a:srgbClr val="002060"/>
                </a:solidFill>
              </a:rPr>
              <a:t>      atmosphere, with emphasis on the carbon cycle</a:t>
            </a:r>
          </a:p>
          <a:p>
            <a:pPr eaLnBrk="1" hangingPunct="1">
              <a:spcBef>
                <a:spcPct val="0"/>
              </a:spcBef>
              <a:buFontTx/>
              <a:buNone/>
            </a:pPr>
            <a:r>
              <a:rPr lang="en-US" altLang="en-US" sz="2400" dirty="0">
                <a:solidFill>
                  <a:srgbClr val="002060"/>
                </a:solidFill>
              </a:rPr>
              <a:t>❑ Changes in land use, land cover and primary </a:t>
            </a:r>
          </a:p>
          <a:p>
            <a:pPr eaLnBrk="1" hangingPunct="1">
              <a:spcBef>
                <a:spcPct val="0"/>
              </a:spcBef>
              <a:buFontTx/>
              <a:buNone/>
            </a:pPr>
            <a:r>
              <a:rPr lang="en-US" altLang="en-US" sz="2400" dirty="0">
                <a:solidFill>
                  <a:srgbClr val="002060"/>
                </a:solidFill>
              </a:rPr>
              <a:t>     productivity, including deforestation</a:t>
            </a:r>
          </a:p>
          <a:p>
            <a:pPr eaLnBrk="1" hangingPunct="1">
              <a:spcBef>
                <a:spcPct val="0"/>
              </a:spcBef>
              <a:buFontTx/>
              <a:buNone/>
            </a:pPr>
            <a:r>
              <a:rPr lang="en-US" altLang="en-US" sz="2400" dirty="0">
                <a:solidFill>
                  <a:srgbClr val="002060"/>
                </a:solidFill>
              </a:rPr>
              <a:t>❑ Sea level variability and impacts of ice sheet volume</a:t>
            </a:r>
          </a:p>
          <a:p>
            <a:pPr eaLnBrk="1" hangingPunct="1">
              <a:spcBef>
                <a:spcPct val="0"/>
              </a:spcBef>
              <a:buFontTx/>
              <a:buNone/>
            </a:pPr>
            <a:r>
              <a:rPr lang="en-US" altLang="en-US" sz="2400" dirty="0">
                <a:solidFill>
                  <a:srgbClr val="002060"/>
                </a:solidFill>
              </a:rPr>
              <a:t>❑ Chemistry of the middle and upper stratosphere, </a:t>
            </a:r>
          </a:p>
          <a:p>
            <a:pPr eaLnBrk="1" hangingPunct="1">
              <a:spcBef>
                <a:spcPct val="0"/>
              </a:spcBef>
              <a:buFontTx/>
              <a:buNone/>
            </a:pPr>
            <a:r>
              <a:rPr lang="en-US" altLang="en-US" sz="2400" dirty="0">
                <a:solidFill>
                  <a:srgbClr val="002060"/>
                </a:solidFill>
              </a:rPr>
              <a:t>     including sources and sinks of stratospheric ozone</a:t>
            </a:r>
          </a:p>
          <a:p>
            <a:pPr eaLnBrk="1" hangingPunct="1">
              <a:spcBef>
                <a:spcPct val="0"/>
              </a:spcBef>
              <a:buFontTx/>
              <a:buNone/>
            </a:pPr>
            <a:r>
              <a:rPr lang="en-US" altLang="en-US" sz="2400" dirty="0">
                <a:solidFill>
                  <a:srgbClr val="002060"/>
                </a:solidFill>
              </a:rPr>
              <a:t>❑ Volcanic eruptions and their role in climate change</a:t>
            </a:r>
          </a:p>
          <a:p>
            <a:pPr eaLnBrk="1" hangingPunct="1">
              <a:spcBef>
                <a:spcPct val="0"/>
              </a:spcBef>
              <a:buFontTx/>
              <a:buNone/>
            </a:pPr>
            <a:endParaRPr lang="en-US" altLang="en-US" sz="2400" dirty="0">
              <a:solidFill>
                <a:srgbClr val="002060"/>
              </a:solidFill>
            </a:endParaRPr>
          </a:p>
          <a:p>
            <a:pPr eaLnBrk="1" hangingPunct="1">
              <a:spcBef>
                <a:spcPct val="0"/>
              </a:spcBef>
              <a:buFontTx/>
              <a:buNone/>
            </a:pPr>
            <a:r>
              <a:rPr lang="en-US" altLang="en-US" sz="2400" i="1" dirty="0">
                <a:solidFill>
                  <a:srgbClr val="002060"/>
                </a:solidFill>
              </a:rPr>
              <a:t>     </a:t>
            </a:r>
            <a:r>
              <a:rPr lang="en-US" altLang="en-US" sz="2000" i="1" dirty="0"/>
              <a:t>EOS Science Plan: The State of Science in the EOS Program (M. D. King, Ed. ). </a:t>
            </a:r>
            <a:r>
              <a:rPr lang="en-US" altLang="en-US" sz="2000" dirty="0"/>
              <a:t>Available in hard copy and CD ROM versions from the EOS Project Science Office, NASA Goddard Space Flight Center</a:t>
            </a:r>
          </a:p>
          <a:p>
            <a:pPr eaLnBrk="1" hangingPunct="1">
              <a:spcBef>
                <a:spcPct val="0"/>
              </a:spcBef>
              <a:buFontTx/>
              <a:buNone/>
            </a:pPr>
            <a:r>
              <a:rPr lang="en-US" altLang="en-US" sz="2400" dirty="0">
                <a:solidFill>
                  <a:srgbClr val="002060"/>
                </a:solidFill>
              </a:rPr>
              <a:t>     </a:t>
            </a:r>
          </a:p>
        </p:txBody>
      </p:sp>
    </p:spTree>
    <p:extLst>
      <p:ext uri="{BB962C8B-B14F-4D97-AF65-F5344CB8AC3E}">
        <p14:creationId xmlns:p14="http://schemas.microsoft.com/office/powerpoint/2010/main" val="950119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892175"/>
            <a:ext cx="12065000" cy="7750175"/>
          </a:xfrm>
        </p:spPr>
        <p:txBody>
          <a:bodyPr/>
          <a:lstStyle/>
          <a:p>
            <a:r>
              <a:rPr lang="en-US" altLang="en-US" sz="1600" dirty="0"/>
              <a:t/>
            </a:r>
            <a:br>
              <a:rPr lang="en-US" altLang="en-US" sz="1600" dirty="0"/>
            </a:br>
            <a:r>
              <a:rPr lang="en-US" altLang="en-US" sz="1600" dirty="0"/>
              <a:t/>
            </a:r>
            <a:br>
              <a:rPr lang="en-US" altLang="en-US" sz="1600" dirty="0"/>
            </a:br>
            <a:r>
              <a:rPr lang="en-US" altLang="en-US" sz="1600" dirty="0"/>
              <a:t/>
            </a:r>
            <a:br>
              <a:rPr lang="en-US" altLang="en-US" sz="1600" dirty="0"/>
            </a:br>
            <a:r>
              <a:rPr lang="en-US" altLang="en-US" sz="1600" dirty="0"/>
              <a:t/>
            </a:r>
            <a:br>
              <a:rPr lang="en-US" altLang="en-US" sz="1600" dirty="0"/>
            </a:br>
            <a:r>
              <a:rPr lang="en-US" altLang="en-US" sz="1600" dirty="0"/>
              <a:t/>
            </a:r>
            <a:br>
              <a:rPr lang="en-US" altLang="en-US" sz="1600" dirty="0"/>
            </a:br>
            <a:r>
              <a:rPr lang="en-US" altLang="en-US" sz="1600" dirty="0"/>
              <a:t/>
            </a:r>
            <a:br>
              <a:rPr lang="en-US" altLang="en-US" sz="1600" dirty="0"/>
            </a:br>
            <a:r>
              <a:rPr lang="en-US" altLang="en-US" sz="3200" i="1" dirty="0">
                <a:solidFill>
                  <a:srgbClr val="C00000"/>
                </a:solidFill>
              </a:rPr>
              <a:t>Suomi National Polar-orbiting Partnership, formerly known as the NPOESS Preparatory Project (NPP)</a:t>
            </a:r>
            <a:r>
              <a:rPr lang="en-US" altLang="en-US" sz="3200" dirty="0">
                <a:solidFill>
                  <a:srgbClr val="002060"/>
                </a:solidFill>
              </a:rPr>
              <a:t> will serve as a bridge between the EOS satellites and the forthcoming series of </a:t>
            </a:r>
            <a:r>
              <a:rPr lang="en-US" altLang="en-US" sz="3200" i="1" dirty="0">
                <a:solidFill>
                  <a:srgbClr val="C00000"/>
                </a:solidFill>
              </a:rPr>
              <a:t>Joint Polar Satellite System (JPSS</a:t>
            </a:r>
            <a:r>
              <a:rPr lang="en-US" altLang="en-US" sz="3200" dirty="0">
                <a:solidFill>
                  <a:srgbClr val="002060"/>
                </a:solidFill>
              </a:rPr>
              <a:t>) satellites. Suomi NPP represents a critical first step in building this next-generation satellite system. The JPSS satellites, previously called the National Polar-orbiting Operational Environmental Satellite System (NPOESS), will be developed by NASA for the National Oceanic and Atmospheric Administration (NOAA).</a:t>
            </a:r>
            <a:r>
              <a:rPr lang="en-US" altLang="en-US" sz="3200" dirty="0"/>
              <a:t/>
            </a:r>
            <a:br>
              <a:rPr lang="en-US" altLang="en-US" sz="3200" dirty="0"/>
            </a:br>
            <a:r>
              <a:rPr lang="en-US" altLang="en-US" sz="1600" dirty="0"/>
              <a:t/>
            </a:r>
            <a:br>
              <a:rPr lang="en-US" altLang="en-US" sz="1600" dirty="0"/>
            </a:br>
            <a:endParaRPr lang="en-US" altLang="en-US" sz="1600" dirty="0"/>
          </a:p>
        </p:txBody>
      </p:sp>
    </p:spTree>
    <p:extLst>
      <p:ext uri="{BB962C8B-B14F-4D97-AF65-F5344CB8AC3E}">
        <p14:creationId xmlns:p14="http://schemas.microsoft.com/office/powerpoint/2010/main" val="3023805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274638"/>
            <a:ext cx="11950700" cy="6049962"/>
          </a:xfrm>
        </p:spPr>
        <p:txBody>
          <a:bodyPr>
            <a:normAutofit/>
          </a:bodyPr>
          <a:lstStyle/>
          <a:p>
            <a:pPr algn="l"/>
            <a:r>
              <a:rPr lang="en-US" altLang="en-US" sz="1800" dirty="0"/>
              <a:t/>
            </a:r>
            <a:br>
              <a:rPr lang="en-US" altLang="en-US" sz="1800" dirty="0"/>
            </a:br>
            <a:r>
              <a:rPr lang="en-US" altLang="en-US" sz="1800" dirty="0"/>
              <a:t/>
            </a:r>
            <a:br>
              <a:rPr lang="en-US" altLang="en-US" sz="1800" dirty="0"/>
            </a:br>
            <a:r>
              <a:rPr lang="en-US" altLang="en-US" sz="1800" dirty="0"/>
              <a:t/>
            </a:r>
            <a:br>
              <a:rPr lang="en-US" altLang="en-US" sz="1800" dirty="0"/>
            </a:br>
            <a:r>
              <a:rPr lang="en-US" altLang="en-US" sz="3200" dirty="0"/>
              <a:t>The NPP satellite has 5 instruments on board: </a:t>
            </a:r>
            <a:r>
              <a:rPr lang="en-US" altLang="en-US" sz="3200" i="1" dirty="0">
                <a:solidFill>
                  <a:srgbClr val="C00000"/>
                </a:solidFill>
              </a:rPr>
              <a:t>VIIRS, CERES, </a:t>
            </a:r>
            <a:r>
              <a:rPr lang="en-US" altLang="en-US" sz="3200" i="1" dirty="0" err="1">
                <a:solidFill>
                  <a:srgbClr val="C00000"/>
                </a:solidFill>
              </a:rPr>
              <a:t>CrIS</a:t>
            </a:r>
            <a:r>
              <a:rPr lang="en-US" altLang="en-US" sz="3200" i="1" dirty="0">
                <a:solidFill>
                  <a:srgbClr val="C00000"/>
                </a:solidFill>
              </a:rPr>
              <a:t>, ATMS, and OMPS. </a:t>
            </a:r>
            <a:r>
              <a:rPr lang="en-US" altLang="en-US" sz="3200" dirty="0"/>
              <a:t>Each one will deliver a specific set of data helping weather prediction and climate studies.  </a:t>
            </a:r>
            <a:br>
              <a:rPr lang="en-US" altLang="en-US" sz="3200" dirty="0"/>
            </a:br>
            <a:r>
              <a:rPr lang="en-US" altLang="en-US" sz="3200" dirty="0"/>
              <a:t/>
            </a:r>
            <a:br>
              <a:rPr lang="en-US" altLang="en-US" sz="3200" dirty="0"/>
            </a:br>
            <a:r>
              <a:rPr lang="en-US" altLang="en-US" sz="3200" dirty="0"/>
              <a:t>In October 2011 when NASA launches its next-generation Earth-observing satellite, NPP (NPOESS Preparatory Project), one of the instruments aboard will be the latest in a series of instruments that has studied the Earth's climate for nearly 30 years. </a:t>
            </a:r>
            <a:br>
              <a:rPr lang="en-US" altLang="en-US" sz="3200" dirty="0"/>
            </a:br>
            <a:r>
              <a:rPr lang="en-US" altLang="en-US" sz="3200" dirty="0"/>
              <a:t/>
            </a:r>
            <a:br>
              <a:rPr lang="en-US" altLang="en-US" sz="3200" dirty="0"/>
            </a:br>
            <a:endParaRPr lang="en-US" altLang="en-US" sz="3200" dirty="0"/>
          </a:p>
        </p:txBody>
      </p:sp>
    </p:spTree>
    <p:extLst>
      <p:ext uri="{BB962C8B-B14F-4D97-AF65-F5344CB8AC3E}">
        <p14:creationId xmlns:p14="http://schemas.microsoft.com/office/powerpoint/2010/main" val="633461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39700" y="0"/>
            <a:ext cx="11696700" cy="6477000"/>
          </a:xfrm>
        </p:spPr>
        <p:txBody>
          <a:bodyPr/>
          <a:lstStyle/>
          <a:p>
            <a:r>
              <a:rPr lang="en-US" altLang="en-US" sz="2800" dirty="0"/>
              <a:t/>
            </a:r>
            <a:br>
              <a:rPr lang="en-US" altLang="en-US" sz="2800" dirty="0"/>
            </a:br>
            <a:r>
              <a:rPr lang="en-US" altLang="en-US" sz="2800" dirty="0">
                <a:solidFill>
                  <a:srgbClr val="002060"/>
                </a:solidFill>
              </a:rPr>
              <a:t>Suomi NPP carries five   instruments and will test key technologies for the JPSS missions. Suomi NPP is the first satellite mission to address the challenge of acquiring a wide range of land, ocean, and atmospheric measurements for Earth system science while simultaneously preparing to address operational requirements for weather forecasting.</a:t>
            </a:r>
            <a:br>
              <a:rPr lang="en-US" altLang="en-US" sz="2800" dirty="0">
                <a:solidFill>
                  <a:srgbClr val="002060"/>
                </a:solidFill>
              </a:rPr>
            </a:br>
            <a:r>
              <a:rPr lang="en-US" altLang="en-US" sz="2800" dirty="0">
                <a:solidFill>
                  <a:srgbClr val="002060"/>
                </a:solidFill>
              </a:rPr>
              <a:t/>
            </a:r>
            <a:br>
              <a:rPr lang="en-US" altLang="en-US" sz="2800" dirty="0">
                <a:solidFill>
                  <a:srgbClr val="002060"/>
                </a:solidFill>
              </a:rPr>
            </a:br>
            <a:r>
              <a:rPr lang="en-US" altLang="en-US" sz="2800" dirty="0">
                <a:solidFill>
                  <a:srgbClr val="002060"/>
                </a:solidFill>
              </a:rPr>
              <a:t>Suomi NPP also represents the gateway to the creation of a U.S. climate monitoring system, collecting both climate and operational weather data and continuing key data records that are critical for global change science. </a:t>
            </a:r>
            <a:br>
              <a:rPr lang="en-US" altLang="en-US" sz="2800" dirty="0">
                <a:solidFill>
                  <a:srgbClr val="002060"/>
                </a:solidFill>
              </a:rPr>
            </a:br>
            <a:r>
              <a:rPr lang="en-US" altLang="en-US" sz="1600" dirty="0"/>
              <a:t/>
            </a:r>
            <a:br>
              <a:rPr lang="en-US" altLang="en-US" sz="1600" dirty="0"/>
            </a:br>
            <a:endParaRPr lang="en-US" altLang="en-US" sz="1600" dirty="0"/>
          </a:p>
        </p:txBody>
      </p:sp>
    </p:spTree>
    <p:extLst>
      <p:ext uri="{BB962C8B-B14F-4D97-AF65-F5344CB8AC3E}">
        <p14:creationId xmlns:p14="http://schemas.microsoft.com/office/powerpoint/2010/main" val="17773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0"/>
            <a:ext cx="11798300" cy="6553200"/>
          </a:xfrm>
        </p:spPr>
        <p:txBody>
          <a:bodyPr>
            <a:normAutofit/>
          </a:bodyPr>
          <a:lstStyle/>
          <a:p>
            <a:pPr marL="342900" indent="-342900">
              <a:buFontTx/>
              <a:buChar char="•"/>
              <a:defRPr/>
            </a:pPr>
            <a:r>
              <a:rPr lang="en-US" altLang="en-US" sz="2400" dirty="0">
                <a:solidFill>
                  <a:srgbClr val="C00000"/>
                </a:solidFill>
              </a:rPr>
              <a:t/>
            </a:r>
            <a:br>
              <a:rPr lang="en-US" altLang="en-US" sz="2400" dirty="0">
                <a:solidFill>
                  <a:srgbClr val="C00000"/>
                </a:solidFill>
              </a:rPr>
            </a:br>
            <a:r>
              <a:rPr lang="en-US" altLang="en-US" sz="2400" dirty="0">
                <a:solidFill>
                  <a:srgbClr val="C00000"/>
                </a:solidFill>
              </a:rPr>
              <a:t/>
            </a:r>
            <a:br>
              <a:rPr lang="en-US" altLang="en-US" sz="2400" dirty="0">
                <a:solidFill>
                  <a:srgbClr val="C00000"/>
                </a:solidFill>
              </a:rPr>
            </a:br>
            <a:r>
              <a:rPr lang="en-US" altLang="en-US" sz="2400" dirty="0">
                <a:solidFill>
                  <a:srgbClr val="C00000"/>
                </a:solidFill>
                <a:latin typeface="+mn-lt"/>
              </a:rPr>
              <a:t>Key science objectives and capabilities of </a:t>
            </a:r>
            <a:r>
              <a:rPr lang="en-US" altLang="en-US" sz="2400" dirty="0" err="1">
                <a:solidFill>
                  <a:srgbClr val="C00000"/>
                </a:solidFill>
                <a:latin typeface="+mn-lt"/>
              </a:rPr>
              <a:t>Suomi</a:t>
            </a:r>
            <a:r>
              <a:rPr lang="en-US" altLang="en-US" sz="2400" dirty="0">
                <a:solidFill>
                  <a:srgbClr val="C00000"/>
                </a:solidFill>
                <a:latin typeface="+mn-lt"/>
              </a:rPr>
              <a:t> NPP: </a:t>
            </a:r>
            <a:br>
              <a:rPr lang="en-US" altLang="en-US" sz="2400" dirty="0">
                <a:solidFill>
                  <a:srgbClr val="C00000"/>
                </a:solidFill>
                <a:latin typeface="+mn-lt"/>
              </a:rPr>
            </a:br>
            <a:r>
              <a:rPr lang="en-US" altLang="en-US" sz="2000" dirty="0">
                <a:latin typeface="+mn-lt"/>
              </a:rPr>
              <a:t/>
            </a:r>
            <a:br>
              <a:rPr lang="en-US" altLang="en-US" sz="2000" dirty="0">
                <a:latin typeface="+mn-lt"/>
              </a:rPr>
            </a:br>
            <a:r>
              <a:rPr lang="en-US" altLang="en-US" sz="2000" dirty="0">
                <a:latin typeface="+mn-lt"/>
              </a:rPr>
              <a:t>   </a:t>
            </a:r>
            <a:r>
              <a:rPr lang="en-US" altLang="en-US" sz="2400" dirty="0">
                <a:solidFill>
                  <a:srgbClr val="C00000"/>
                </a:solidFill>
                <a:latin typeface="+mn-lt"/>
              </a:rPr>
              <a:t>Climate change </a:t>
            </a:r>
            <a:r>
              <a:rPr lang="en-US" altLang="en-US" sz="2400" dirty="0">
                <a:solidFill>
                  <a:srgbClr val="002060"/>
                </a:solidFill>
                <a:latin typeface="+mn-lt"/>
              </a:rPr>
              <a:t>-- contribute to long-term records of global environmental data critical for understanding the dynamics of climate change </a:t>
            </a:r>
            <a:br>
              <a:rPr lang="en-US" altLang="en-US" sz="2400" dirty="0">
                <a:solidFill>
                  <a:srgbClr val="002060"/>
                </a:solidFill>
                <a:latin typeface="+mn-lt"/>
              </a:rPr>
            </a:br>
            <a:r>
              <a:rPr lang="en-US" altLang="en-US" sz="2400" dirty="0">
                <a:solidFill>
                  <a:srgbClr val="002060"/>
                </a:solidFill>
                <a:latin typeface="+mn-lt"/>
              </a:rPr>
              <a:t>  </a:t>
            </a:r>
            <a:r>
              <a:rPr lang="en-US" altLang="en-US" sz="2400" dirty="0">
                <a:solidFill>
                  <a:srgbClr val="C00000"/>
                </a:solidFill>
                <a:latin typeface="+mn-lt"/>
              </a:rPr>
              <a:t>Health of the ozone layer </a:t>
            </a:r>
            <a:r>
              <a:rPr lang="en-US" altLang="en-US" sz="2400" dirty="0">
                <a:solidFill>
                  <a:srgbClr val="002060"/>
                </a:solidFill>
                <a:latin typeface="+mn-lt"/>
              </a:rPr>
              <a:t>-- daily measurements of the atmospheric ozone layer that will determine whether the ozone layer is recovering as expected </a:t>
            </a:r>
            <a:br>
              <a:rPr lang="en-US" altLang="en-US" sz="2400" dirty="0">
                <a:solidFill>
                  <a:srgbClr val="002060"/>
                </a:solidFill>
                <a:latin typeface="+mn-lt"/>
              </a:rPr>
            </a:br>
            <a:r>
              <a:rPr lang="en-US" altLang="en-US" sz="2400" dirty="0">
                <a:solidFill>
                  <a:srgbClr val="C00000"/>
                </a:solidFill>
                <a:latin typeface="+mn-lt"/>
              </a:rPr>
              <a:t>  Natural disasters </a:t>
            </a:r>
            <a:r>
              <a:rPr lang="en-US" altLang="en-US" sz="2400" dirty="0">
                <a:solidFill>
                  <a:srgbClr val="002060"/>
                </a:solidFill>
                <a:latin typeface="+mn-lt"/>
              </a:rPr>
              <a:t>-- monitor wildfires, volcanic eruptions, snowstorms, droughts, floods, hurricanes and dust plumes </a:t>
            </a:r>
            <a:br>
              <a:rPr lang="en-US" altLang="en-US" sz="2400" dirty="0">
                <a:solidFill>
                  <a:srgbClr val="002060"/>
                </a:solidFill>
                <a:latin typeface="+mn-lt"/>
              </a:rPr>
            </a:br>
            <a:r>
              <a:rPr lang="en-US" altLang="en-US" sz="2400" dirty="0">
                <a:solidFill>
                  <a:srgbClr val="C00000"/>
                </a:solidFill>
                <a:latin typeface="+mn-lt"/>
              </a:rPr>
              <a:t>  Weather predictions </a:t>
            </a:r>
            <a:r>
              <a:rPr lang="en-US" altLang="en-US" sz="2400" dirty="0">
                <a:solidFill>
                  <a:srgbClr val="002060"/>
                </a:solidFill>
                <a:latin typeface="+mn-lt"/>
              </a:rPr>
              <a:t>-- a sounding instrument will collect information about cloud cover, atmospheric temperatures, humidity and other variables critical to accurate weather prediction </a:t>
            </a:r>
            <a:br>
              <a:rPr lang="en-US" altLang="en-US" sz="2400" dirty="0">
                <a:solidFill>
                  <a:srgbClr val="002060"/>
                </a:solidFill>
                <a:latin typeface="+mn-lt"/>
              </a:rPr>
            </a:br>
            <a:r>
              <a:rPr lang="en-US" altLang="en-US" sz="2400" dirty="0">
                <a:solidFill>
                  <a:srgbClr val="002060"/>
                </a:solidFill>
                <a:latin typeface="+mn-lt"/>
              </a:rPr>
              <a:t>  </a:t>
            </a:r>
            <a:r>
              <a:rPr lang="en-US" altLang="en-US" sz="2400" dirty="0">
                <a:solidFill>
                  <a:srgbClr val="C00000"/>
                </a:solidFill>
                <a:latin typeface="+mn-lt"/>
              </a:rPr>
              <a:t>Vegetation -</a:t>
            </a:r>
            <a:r>
              <a:rPr lang="en-US" altLang="en-US" sz="2400" dirty="0">
                <a:solidFill>
                  <a:srgbClr val="002060"/>
                </a:solidFill>
                <a:latin typeface="+mn-lt"/>
              </a:rPr>
              <a:t>- map global land vegetation and quantify changes in plant productivity to understand the global carbon cycle and monitor agricultural processes to predict and respond to food shortages and famines </a:t>
            </a:r>
            <a:br>
              <a:rPr lang="en-US" altLang="en-US" sz="2400" dirty="0">
                <a:solidFill>
                  <a:srgbClr val="002060"/>
                </a:solidFill>
                <a:latin typeface="+mn-lt"/>
              </a:rPr>
            </a:br>
            <a:endParaRPr lang="en-US" altLang="en-US" sz="2400" dirty="0">
              <a:solidFill>
                <a:srgbClr val="002060"/>
              </a:solidFill>
              <a:latin typeface="+mn-lt"/>
            </a:endParaRPr>
          </a:p>
        </p:txBody>
      </p:sp>
    </p:spTree>
    <p:extLst>
      <p:ext uri="{BB962C8B-B14F-4D97-AF65-F5344CB8AC3E}">
        <p14:creationId xmlns:p14="http://schemas.microsoft.com/office/powerpoint/2010/main" val="2016746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1133</Words>
  <Application>Microsoft Office PowerPoint</Application>
  <PresentationFormat>Widescreen</PresentationFormat>
  <Paragraphs>129</Paragraphs>
  <Slides>35</Slides>
  <Notes>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6" baseType="lpstr">
      <vt:lpstr>Arial</vt:lpstr>
      <vt:lpstr>Arial, Helvetica, sans-serif</vt:lpstr>
      <vt:lpstr>Calibri</vt:lpstr>
      <vt:lpstr>Calibri Light</vt:lpstr>
      <vt:lpstr>Courier New</vt:lpstr>
      <vt:lpstr>Palatino</vt:lpstr>
      <vt:lpstr>Symbol</vt:lpstr>
      <vt:lpstr>Tahoma</vt:lpstr>
      <vt:lpstr>Times</vt:lpstr>
      <vt:lpstr>Office Theme</vt:lpstr>
      <vt:lpstr>Photo Editor Photo</vt:lpstr>
      <vt:lpstr>PowerPoint Presentation</vt:lpstr>
      <vt:lpstr>AOSC400-2015 October 29, Lecture # 16</vt:lpstr>
      <vt:lpstr>PowerPoint Presentation</vt:lpstr>
      <vt:lpstr>PowerPoint Presentation</vt:lpstr>
      <vt:lpstr>PowerPoint Presentation</vt:lpstr>
      <vt:lpstr>      Suomi National Polar-orbiting Partnership, formerly known as the NPOESS Preparatory Project (NPP) will serve as a bridge between the EOS satellites and the forthcoming series of Joint Polar Satellite System (JPSS) satellites. Suomi NPP represents a critical first step in building this next-generation satellite system. The JPSS satellites, previously called the National Polar-orbiting Operational Environmental Satellite System (NPOESS), will be developed by NASA for the National Oceanic and Atmospheric Administration (NOAA).  </vt:lpstr>
      <vt:lpstr>   The NPP satellite has 5 instruments on board: VIIRS, CERES, CrIS, ATMS, and OMPS. Each one will deliver a specific set of data helping weather prediction and climate studies.    In October 2011 when NASA launches its next-generation Earth-observing satellite, NPP (NPOESS Preparatory Project), one of the instruments aboard will be the latest in a series of instruments that has studied the Earth's climate for nearly 30 years.   </vt:lpstr>
      <vt:lpstr> Suomi NPP carries five   instruments and will test key technologies for the JPSS missions. Suomi NPP is the first satellite mission to address the challenge of acquiring a wide range of land, ocean, and atmospheric measurements for Earth system science while simultaneously preparing to address operational requirements for weather forecasting.  Suomi NPP also represents the gateway to the creation of a U.S. climate monitoring system, collecting both climate and operational weather data and continuing key data records that are critical for global change science.   </vt:lpstr>
      <vt:lpstr>  Key science objectives and capabilities of Suomi NPP:      Climate change -- contribute to long-term records of global environmental data critical for understanding the dynamics of climate change    Health of the ozone layer -- daily measurements of the atmospheric ozone layer that will determine whether the ozone layer is recovering as expected    Natural disasters -- monitor wildfires, volcanic eruptions, snowstorms, droughts, floods, hurricanes and dust plumes    Weather predictions -- a sounding instrument will collect information about cloud cover, atmospheric temperatures, humidity and other variables critical to accurate weather prediction    Vegetation -- map global land vegetation and quantify changes in plant productivity to understand the global carbon cycle and monitor agricultural processes to predict and respond to food shortages and famines  </vt:lpstr>
      <vt:lpstr> Global ice cover -- monitor changes to Earth’s sea ice, land ice and glaciers to track the pace of climate change   Air pollution -- monitor the spread of health-sapping pollutants such as soot, particulate matter, nitrogen dioxide and sulfur dioxide   Temperatures -- maintain a global record of atmospheric, land surface and sea surface temperatures critical to understanding the long-term dynamics of climate change   Earth’s energy budget -- make measurements to determine how much energy is entering and exiting Earth's atmosphere  </vt:lpstr>
      <vt:lpstr>         The five instruments on the NPP satellite are:  Advanced Technology Microwave Sounder (ATMS) 22-channel passive microwave radiometer, to create global models of temperature and moisture profiles that meteorologists will enter into weather forecasting models.   Cross-track Infrared Sounder (CrIS) Michelson interferometer, will monitor characteristics of the atmosphere, such as moisture and pressure that will be used to produce improvements in both short-and-long term weather forecasting.   Ozone Mapping and Profiler Suite (OMPS) OMPS, built by Ball Aerospace, incorporates an advanced nadir-viewing sensor and a highly innovative limb-viewing sensor. OMPS instrument continues Ball's history of building ozone-measuring instruments and will continue the long-term continuous data record of ozone measurements from space.  </vt:lpstr>
      <vt:lpstr>PowerPoint Presentation</vt:lpstr>
      <vt:lpstr>What is FOV?   The terms Field of View (FOV) and footprint are synonymous. The CERES FOV is determined by its PSF (Point Spread Function) which is a two-dimensional, bell-shaped function that defines the CERES instrument response to the viewed radiation field.    </vt:lpstr>
      <vt:lpstr>PowerPoint Presentation</vt:lpstr>
      <vt:lpstr>PowerPoint Presentation</vt:lpstr>
      <vt:lpstr>PowerPoint Presentation</vt:lpstr>
      <vt:lpstr>PowerPoint Presentation</vt:lpstr>
      <vt:lpstr>Why is the cloud problem so hard?  </vt:lpstr>
      <vt:lpstr>ARM Oklahoma:  A “Field of Beams”</vt:lpstr>
      <vt:lpstr> ARM:  Major Cloud Characterization Instruments</vt:lpstr>
      <vt:lpstr>PowerPoint Presentation</vt:lpstr>
      <vt:lpstr>PowerPoint Presentation</vt:lpstr>
      <vt:lpstr>PowerPoint Presentation</vt:lpstr>
      <vt:lpstr>PowerPoint Presentation</vt:lpstr>
      <vt:lpstr>Example of the concepts of refraction and reflection: The Rainbow</vt:lpstr>
      <vt:lpstr>Principle of rainbow 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Pinker</dc:creator>
  <cp:lastModifiedBy>Pinker</cp:lastModifiedBy>
  <cp:revision>2</cp:revision>
  <dcterms:created xsi:type="dcterms:W3CDTF">2015-10-30T23:40:13Z</dcterms:created>
  <dcterms:modified xsi:type="dcterms:W3CDTF">2015-10-30T23:51:16Z</dcterms:modified>
</cp:coreProperties>
</file>