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334" r:id="rId3"/>
    <p:sldId id="261" r:id="rId4"/>
    <p:sldId id="456" r:id="rId5"/>
    <p:sldId id="263" r:id="rId6"/>
    <p:sldId id="288" r:id="rId7"/>
    <p:sldId id="289" r:id="rId8"/>
    <p:sldId id="401" r:id="rId9"/>
    <p:sldId id="402" r:id="rId10"/>
    <p:sldId id="403" r:id="rId11"/>
    <p:sldId id="404" r:id="rId12"/>
    <p:sldId id="405" r:id="rId13"/>
    <p:sldId id="406" r:id="rId14"/>
    <p:sldId id="407" r:id="rId15"/>
    <p:sldId id="409" r:id="rId16"/>
    <p:sldId id="408" r:id="rId17"/>
    <p:sldId id="410" r:id="rId18"/>
    <p:sldId id="411" r:id="rId19"/>
    <p:sldId id="412" r:id="rId20"/>
    <p:sldId id="458" r:id="rId21"/>
    <p:sldId id="459" r:id="rId22"/>
    <p:sldId id="414" r:id="rId23"/>
    <p:sldId id="415" r:id="rId24"/>
    <p:sldId id="416" r:id="rId25"/>
    <p:sldId id="417" r:id="rId26"/>
    <p:sldId id="418" r:id="rId27"/>
    <p:sldId id="420" r:id="rId28"/>
    <p:sldId id="421" r:id="rId29"/>
    <p:sldId id="422" r:id="rId30"/>
    <p:sldId id="423" r:id="rId31"/>
    <p:sldId id="424" r:id="rId32"/>
    <p:sldId id="425" r:id="rId33"/>
    <p:sldId id="426" r:id="rId34"/>
    <p:sldId id="427" r:id="rId35"/>
    <p:sldId id="428" r:id="rId36"/>
    <p:sldId id="429" r:id="rId37"/>
    <p:sldId id="430" r:id="rId38"/>
    <p:sldId id="431" r:id="rId39"/>
    <p:sldId id="432" r:id="rId40"/>
    <p:sldId id="433" r:id="rId41"/>
    <p:sldId id="434" r:id="rId42"/>
    <p:sldId id="435" r:id="rId43"/>
    <p:sldId id="436" r:id="rId44"/>
    <p:sldId id="439" r:id="rId45"/>
    <p:sldId id="440" r:id="rId46"/>
    <p:sldId id="441" r:id="rId47"/>
    <p:sldId id="442" r:id="rId48"/>
    <p:sldId id="443" r:id="rId49"/>
    <p:sldId id="444" r:id="rId50"/>
    <p:sldId id="445" r:id="rId51"/>
    <p:sldId id="446" r:id="rId52"/>
    <p:sldId id="447" r:id="rId53"/>
    <p:sldId id="448" r:id="rId54"/>
    <p:sldId id="449" r:id="rId55"/>
    <p:sldId id="450" r:id="rId56"/>
    <p:sldId id="451" r:id="rId57"/>
    <p:sldId id="452" r:id="rId58"/>
    <p:sldId id="453" r:id="rId59"/>
    <p:sldId id="454" r:id="rId60"/>
    <p:sldId id="455" r:id="rId61"/>
    <p:sldId id="437" r:id="rId62"/>
    <p:sldId id="438" r:id="rId63"/>
    <p:sldId id="291" r:id="rId64"/>
    <p:sldId id="292" r:id="rId65"/>
    <p:sldId id="293" r:id="rId66"/>
    <p:sldId id="294" r:id="rId67"/>
    <p:sldId id="295" r:id="rId68"/>
    <p:sldId id="296" r:id="rId69"/>
    <p:sldId id="297" r:id="rId70"/>
    <p:sldId id="298" r:id="rId71"/>
    <p:sldId id="338" r:id="rId72"/>
    <p:sldId id="339" r:id="rId73"/>
    <p:sldId id="457" r:id="rId74"/>
    <p:sldId id="397"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76" d="100"/>
          <a:sy n="76" d="100"/>
        </p:scale>
        <p:origin x="132"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image" Target="../media/image3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948A03-AF79-4353-8A9A-30F4E125B85C}" type="datetimeFigureOut">
              <a:rPr lang="en-US" smtClean="0"/>
              <a:t>10/29/2015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8AE726-C32F-45FE-9EE3-2A76641A03A2}" type="slidenum">
              <a:rPr lang="en-US" smtClean="0"/>
              <a:t>‹#›</a:t>
            </a:fld>
            <a:endParaRPr lang="en-US"/>
          </a:p>
        </p:txBody>
      </p:sp>
    </p:spTree>
    <p:extLst>
      <p:ext uri="{BB962C8B-B14F-4D97-AF65-F5344CB8AC3E}">
        <p14:creationId xmlns:p14="http://schemas.microsoft.com/office/powerpoint/2010/main" val="320404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TIM was originally planned to fly on three missions with more than 6 month overlap.</a:t>
            </a:r>
          </a:p>
          <a:p>
            <a:r>
              <a:rPr lang="en-US" altLang="en-US" smtClean="0">
                <a:latin typeface="Arial" panose="020B0604020202020204" pitchFamily="34" charset="0"/>
                <a:cs typeface="Arial" panose="020B0604020202020204" pitchFamily="34" charset="0"/>
              </a:rPr>
              <a:t>SORCE : continuing, however battery Degrading, lost 4 cells out of 11, unexpected degrading may happen without warning</a:t>
            </a:r>
          </a:p>
          <a:p>
            <a:r>
              <a:rPr lang="en-US" altLang="en-US" smtClean="0">
                <a:latin typeface="Arial" panose="020B0604020202020204" pitchFamily="34" charset="0"/>
                <a:cs typeface="Arial" panose="020B0604020202020204" pitchFamily="34" charset="0"/>
              </a:rPr>
              <a:t>Glory : failed but provided </a:t>
            </a:r>
          </a:p>
          <a:p>
            <a:r>
              <a:rPr lang="en-US" altLang="en-US" smtClean="0">
                <a:latin typeface="Arial" panose="020B0604020202020204" pitchFamily="34" charset="0"/>
                <a:cs typeface="Arial" panose="020B0604020202020204" pitchFamily="34" charset="0"/>
              </a:rPr>
              <a:t>TSIS : Elimination of NPOESS climate mission decision on TSIS flight opportunity was delayed.  TSIS flight is set to launch in July, 2016.  This effectively eliminates all reasonable possibility of continuing the 35 year continuous solar irradiance data record.</a:t>
            </a:r>
          </a:p>
          <a:p>
            <a:r>
              <a:rPr lang="en-US" altLang="en-US" smtClean="0">
                <a:latin typeface="Arial" panose="020B0604020202020204" pitchFamily="34" charset="0"/>
                <a:cs typeface="Arial" panose="020B0604020202020204" pitchFamily="34" charset="0"/>
              </a:rPr>
              <a:t>TCTE may reduce the data gap, even though it cannot be  a definite solution for the data continuity.</a:t>
            </a:r>
          </a:p>
          <a:p>
            <a:r>
              <a:rPr lang="en-US" altLang="en-US" smtClean="0">
                <a:latin typeface="Arial" panose="020B0604020202020204" pitchFamily="34" charset="0"/>
                <a:cs typeface="Arial" panose="020B0604020202020204" pitchFamily="34" charset="0"/>
              </a:rPr>
              <a:t>Success of TCTE is only limited to TSI record, but not for SSI.  SSI record gap is inevitable.</a:t>
            </a:r>
          </a:p>
          <a:p>
            <a:endParaRPr lang="en-US" altLang="en-US" smtClean="0">
              <a:latin typeface="Arial" panose="020B0604020202020204" pitchFamily="34" charset="0"/>
              <a:cs typeface="Arial" panose="020B0604020202020204" pitchFamily="34" charset="0"/>
            </a:endParaRPr>
          </a:p>
          <a:p>
            <a:endParaRPr lang="en-US" altLang="en-US" smtClean="0">
              <a:latin typeface="Arial" panose="020B0604020202020204" pitchFamily="34" charset="0"/>
              <a:cs typeface="Arial" panose="020B0604020202020204" pitchFamily="34" charset="0"/>
            </a:endParaRPr>
          </a:p>
          <a:p>
            <a:r>
              <a:rPr lang="en-US" altLang="en-US" smtClean="0">
                <a:latin typeface="Arial" panose="020B0604020202020204" pitchFamily="34" charset="0"/>
                <a:cs typeface="Arial" panose="020B0604020202020204" pitchFamily="34" charset="0"/>
              </a:rPr>
              <a:t>STP : Space Test Program experimental satellite. Life time requirement is one year,  but STPSat2 launched in Nov. 2010 continued its mission after the completion of the requirement</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CC275B75-597D-4901-9757-5396686CF43F}" type="slidenum">
              <a:rPr lang="en-US" altLang="en-US"/>
              <a:pPr eaLnBrk="1" hangingPunct="1">
                <a:spcBef>
                  <a:spcPct val="0"/>
                </a:spcBef>
              </a:pPr>
              <a:t>19</a:t>
            </a:fld>
            <a:endParaRPr lang="en-US" altLang="en-US"/>
          </a:p>
        </p:txBody>
      </p:sp>
    </p:spTree>
    <p:extLst>
      <p:ext uri="{BB962C8B-B14F-4D97-AF65-F5344CB8AC3E}">
        <p14:creationId xmlns:p14="http://schemas.microsoft.com/office/powerpoint/2010/main" val="4291737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C7CCCDFD-D50D-48F7-9E3F-6C78726BF11A}" type="slidenum">
              <a:rPr lang="en-US" altLang="en-US"/>
              <a:pPr eaLnBrk="1" hangingPunct="1">
                <a:spcBef>
                  <a:spcPct val="0"/>
                </a:spcBef>
              </a:pPr>
              <a:t>53</a:t>
            </a:fld>
            <a:endParaRPr lang="en-US" altLang="en-US"/>
          </a:p>
        </p:txBody>
      </p:sp>
      <p:sp>
        <p:nvSpPr>
          <p:cNvPr id="67587" name="Rectangle 2"/>
          <p:cNvSpPr>
            <a:spLocks noChangeArrowheads="1" noTextEdit="1"/>
          </p:cNvSpPr>
          <p:nvPr>
            <p:ph type="sldImg"/>
          </p:nvPr>
        </p:nvSpPr>
        <p:spPr>
          <a:xfrm>
            <a:off x="382588" y="685800"/>
            <a:ext cx="6096000" cy="3429000"/>
          </a:xfrm>
          <a:ln/>
        </p:spPr>
      </p:sp>
      <p:sp>
        <p:nvSpPr>
          <p:cNvPr id="675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713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E35F7F-5A12-4A7C-B16A-9E8741186F0E}"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50F47-E110-4353-80EB-AB407E0ED9CF}" type="slidenum">
              <a:rPr lang="en-US" smtClean="0"/>
              <a:t>‹#›</a:t>
            </a:fld>
            <a:endParaRPr lang="en-US"/>
          </a:p>
        </p:txBody>
      </p:sp>
    </p:spTree>
    <p:extLst>
      <p:ext uri="{BB962C8B-B14F-4D97-AF65-F5344CB8AC3E}">
        <p14:creationId xmlns:p14="http://schemas.microsoft.com/office/powerpoint/2010/main" val="2771206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E35F7F-5A12-4A7C-B16A-9E8741186F0E}"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50F47-E110-4353-80EB-AB407E0ED9CF}" type="slidenum">
              <a:rPr lang="en-US" smtClean="0"/>
              <a:t>‹#›</a:t>
            </a:fld>
            <a:endParaRPr lang="en-US"/>
          </a:p>
        </p:txBody>
      </p:sp>
    </p:spTree>
    <p:extLst>
      <p:ext uri="{BB962C8B-B14F-4D97-AF65-F5344CB8AC3E}">
        <p14:creationId xmlns:p14="http://schemas.microsoft.com/office/powerpoint/2010/main" val="705022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E35F7F-5A12-4A7C-B16A-9E8741186F0E}"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50F47-E110-4353-80EB-AB407E0ED9CF}" type="slidenum">
              <a:rPr lang="en-US" smtClean="0"/>
              <a:t>‹#›</a:t>
            </a:fld>
            <a:endParaRPr lang="en-US"/>
          </a:p>
        </p:txBody>
      </p:sp>
    </p:spTree>
    <p:extLst>
      <p:ext uri="{BB962C8B-B14F-4D97-AF65-F5344CB8AC3E}">
        <p14:creationId xmlns:p14="http://schemas.microsoft.com/office/powerpoint/2010/main" val="2752349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E35F7F-5A12-4A7C-B16A-9E8741186F0E}"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50F47-E110-4353-80EB-AB407E0ED9CF}" type="slidenum">
              <a:rPr lang="en-US" smtClean="0"/>
              <a:t>‹#›</a:t>
            </a:fld>
            <a:endParaRPr lang="en-US"/>
          </a:p>
        </p:txBody>
      </p:sp>
    </p:spTree>
    <p:extLst>
      <p:ext uri="{BB962C8B-B14F-4D97-AF65-F5344CB8AC3E}">
        <p14:creationId xmlns:p14="http://schemas.microsoft.com/office/powerpoint/2010/main" val="1250532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E35F7F-5A12-4A7C-B16A-9E8741186F0E}"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50F47-E110-4353-80EB-AB407E0ED9CF}" type="slidenum">
              <a:rPr lang="en-US" smtClean="0"/>
              <a:t>‹#›</a:t>
            </a:fld>
            <a:endParaRPr lang="en-US"/>
          </a:p>
        </p:txBody>
      </p:sp>
    </p:spTree>
    <p:extLst>
      <p:ext uri="{BB962C8B-B14F-4D97-AF65-F5344CB8AC3E}">
        <p14:creationId xmlns:p14="http://schemas.microsoft.com/office/powerpoint/2010/main" val="2662305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E35F7F-5A12-4A7C-B16A-9E8741186F0E}"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50F47-E110-4353-80EB-AB407E0ED9CF}" type="slidenum">
              <a:rPr lang="en-US" smtClean="0"/>
              <a:t>‹#›</a:t>
            </a:fld>
            <a:endParaRPr lang="en-US"/>
          </a:p>
        </p:txBody>
      </p:sp>
    </p:spTree>
    <p:extLst>
      <p:ext uri="{BB962C8B-B14F-4D97-AF65-F5344CB8AC3E}">
        <p14:creationId xmlns:p14="http://schemas.microsoft.com/office/powerpoint/2010/main" val="79674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E35F7F-5A12-4A7C-B16A-9E8741186F0E}" type="datetimeFigureOut">
              <a:rPr lang="en-US" smtClean="0"/>
              <a:t>10/29/2015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250F47-E110-4353-80EB-AB407E0ED9CF}" type="slidenum">
              <a:rPr lang="en-US" smtClean="0"/>
              <a:t>‹#›</a:t>
            </a:fld>
            <a:endParaRPr lang="en-US"/>
          </a:p>
        </p:txBody>
      </p:sp>
    </p:spTree>
    <p:extLst>
      <p:ext uri="{BB962C8B-B14F-4D97-AF65-F5344CB8AC3E}">
        <p14:creationId xmlns:p14="http://schemas.microsoft.com/office/powerpoint/2010/main" val="2260495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E35F7F-5A12-4A7C-B16A-9E8741186F0E}" type="datetimeFigureOut">
              <a:rPr lang="en-US" smtClean="0"/>
              <a:t>10/29/2015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250F47-E110-4353-80EB-AB407E0ED9CF}" type="slidenum">
              <a:rPr lang="en-US" smtClean="0"/>
              <a:t>‹#›</a:t>
            </a:fld>
            <a:endParaRPr lang="en-US"/>
          </a:p>
        </p:txBody>
      </p:sp>
    </p:spTree>
    <p:extLst>
      <p:ext uri="{BB962C8B-B14F-4D97-AF65-F5344CB8AC3E}">
        <p14:creationId xmlns:p14="http://schemas.microsoft.com/office/powerpoint/2010/main" val="3249968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E35F7F-5A12-4A7C-B16A-9E8741186F0E}" type="datetimeFigureOut">
              <a:rPr lang="en-US" smtClean="0"/>
              <a:t>10/29/2015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250F47-E110-4353-80EB-AB407E0ED9CF}" type="slidenum">
              <a:rPr lang="en-US" smtClean="0"/>
              <a:t>‹#›</a:t>
            </a:fld>
            <a:endParaRPr lang="en-US"/>
          </a:p>
        </p:txBody>
      </p:sp>
    </p:spTree>
    <p:extLst>
      <p:ext uri="{BB962C8B-B14F-4D97-AF65-F5344CB8AC3E}">
        <p14:creationId xmlns:p14="http://schemas.microsoft.com/office/powerpoint/2010/main" val="3652539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35F7F-5A12-4A7C-B16A-9E8741186F0E}"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50F47-E110-4353-80EB-AB407E0ED9CF}" type="slidenum">
              <a:rPr lang="en-US" smtClean="0"/>
              <a:t>‹#›</a:t>
            </a:fld>
            <a:endParaRPr lang="en-US"/>
          </a:p>
        </p:txBody>
      </p:sp>
    </p:spTree>
    <p:extLst>
      <p:ext uri="{BB962C8B-B14F-4D97-AF65-F5344CB8AC3E}">
        <p14:creationId xmlns:p14="http://schemas.microsoft.com/office/powerpoint/2010/main" val="246750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35F7F-5A12-4A7C-B16A-9E8741186F0E}"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50F47-E110-4353-80EB-AB407E0ED9CF}" type="slidenum">
              <a:rPr lang="en-US" smtClean="0"/>
              <a:t>‹#›</a:t>
            </a:fld>
            <a:endParaRPr lang="en-US"/>
          </a:p>
        </p:txBody>
      </p:sp>
    </p:spTree>
    <p:extLst>
      <p:ext uri="{BB962C8B-B14F-4D97-AF65-F5344CB8AC3E}">
        <p14:creationId xmlns:p14="http://schemas.microsoft.com/office/powerpoint/2010/main" val="371575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E35F7F-5A12-4A7C-B16A-9E8741186F0E}" type="datetimeFigureOut">
              <a:rPr lang="en-US" smtClean="0"/>
              <a:t>10/29/2015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250F47-E110-4353-80EB-AB407E0ED9CF}" type="slidenum">
              <a:rPr lang="en-US" smtClean="0"/>
              <a:t>‹#›</a:t>
            </a:fld>
            <a:endParaRPr lang="en-US"/>
          </a:p>
        </p:txBody>
      </p:sp>
    </p:spTree>
    <p:extLst>
      <p:ext uri="{BB962C8B-B14F-4D97-AF65-F5344CB8AC3E}">
        <p14:creationId xmlns:p14="http://schemas.microsoft.com/office/powerpoint/2010/main" val="3468177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3.e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3.emf"/><Relationship Id="rId5" Type="http://schemas.openxmlformats.org/officeDocument/2006/relationships/oleObject" Target="../embeddings/oleObject3.bin"/><Relationship Id="rId4" Type="http://schemas.openxmlformats.org/officeDocument/2006/relationships/image" Target="../media/image32.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4.emf"/></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38.png"/><Relationship Id="rId26" Type="http://schemas.openxmlformats.org/officeDocument/2006/relationships/image" Target="../media/image58.jpeg"/><Relationship Id="rId3" Type="http://schemas.openxmlformats.org/officeDocument/2006/relationships/image" Target="../media/image39.png"/><Relationship Id="rId21" Type="http://schemas.openxmlformats.org/officeDocument/2006/relationships/image" Target="../media/image53.jpe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oleObject" Target="../embeddings/oleObject5.bin"/><Relationship Id="rId25" Type="http://schemas.openxmlformats.org/officeDocument/2006/relationships/image" Target="../media/image57.png"/><Relationship Id="rId2" Type="http://schemas.openxmlformats.org/officeDocument/2006/relationships/slideLayout" Target="../slideLayouts/slideLayout7.xml"/><Relationship Id="rId16" Type="http://schemas.openxmlformats.org/officeDocument/2006/relationships/image" Target="../media/image50.png"/><Relationship Id="rId20" Type="http://schemas.openxmlformats.org/officeDocument/2006/relationships/image" Target="../media/image52.png"/><Relationship Id="rId1" Type="http://schemas.openxmlformats.org/officeDocument/2006/relationships/vmlDrawing" Target="../drawings/vmlDrawing4.vml"/><Relationship Id="rId6" Type="http://schemas.openxmlformats.org/officeDocument/2006/relationships/image" Target="../media/image40.png"/><Relationship Id="rId11" Type="http://schemas.openxmlformats.org/officeDocument/2006/relationships/image" Target="../media/image45.png"/><Relationship Id="rId24" Type="http://schemas.openxmlformats.org/officeDocument/2006/relationships/image" Target="../media/image56.png"/><Relationship Id="rId5" Type="http://schemas.openxmlformats.org/officeDocument/2006/relationships/image" Target="../media/image37.png"/><Relationship Id="rId15" Type="http://schemas.openxmlformats.org/officeDocument/2006/relationships/image" Target="../media/image49.png"/><Relationship Id="rId23" Type="http://schemas.openxmlformats.org/officeDocument/2006/relationships/image" Target="../media/image55.png"/><Relationship Id="rId10" Type="http://schemas.openxmlformats.org/officeDocument/2006/relationships/image" Target="../media/image44.png"/><Relationship Id="rId19" Type="http://schemas.openxmlformats.org/officeDocument/2006/relationships/image" Target="../media/image51.png"/><Relationship Id="rId4" Type="http://schemas.openxmlformats.org/officeDocument/2006/relationships/oleObject" Target="../embeddings/oleObject4.bin"/><Relationship Id="rId9" Type="http://schemas.openxmlformats.org/officeDocument/2006/relationships/image" Target="../media/image43.png"/><Relationship Id="rId14" Type="http://schemas.openxmlformats.org/officeDocument/2006/relationships/image" Target="../media/image48.png"/><Relationship Id="rId22" Type="http://schemas.openxmlformats.org/officeDocument/2006/relationships/image" Target="../media/image54.png"/><Relationship Id="rId27" Type="http://schemas.openxmlformats.org/officeDocument/2006/relationships/image" Target="../media/image59.jpeg"/></Relationships>
</file>

<file path=ppt/slides/_rels/slide7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upload.wikimedia.org/wikipedia/commons/b/bb/Radiative-forcings.svg" TargetMode="Externa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42538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524000" y="127001"/>
            <a:ext cx="9144000" cy="2246313"/>
          </a:xfrm>
          <a:prstGeom prst="rect">
            <a:avLst/>
          </a:prstGeom>
          <a:noFill/>
          <a:ln w="9525">
            <a:noFill/>
            <a:miter lim="800000"/>
            <a:headEnd type="none" w="sm" len="sm"/>
            <a:tailEnd type="none" w="sm" len="sm"/>
          </a:ln>
          <a:effectLst/>
        </p:spPr>
        <p:txBody>
          <a:bodyPr>
            <a:spAutoFit/>
          </a:bodyPr>
          <a:lstStyle/>
          <a:p>
            <a:pPr>
              <a:defRPr/>
            </a:pPr>
            <a:r>
              <a:rPr lang="en-US" sz="2800" dirty="0">
                <a:solidFill>
                  <a:srgbClr val="C00000"/>
                </a:solidFill>
                <a:latin typeface="Palatino" charset="0"/>
                <a:cs typeface="Arial" charset="0"/>
              </a:rPr>
              <a:t>Another example is related to direct aerosol forcing. Direct TOA  Aerosol Radiative Effects  are defined as:</a:t>
            </a:r>
            <a:endParaRPr lang="en-US" sz="2800" b="1" dirty="0">
              <a:solidFill>
                <a:srgbClr val="0000FF"/>
              </a:solidFill>
              <a:latin typeface="Palatino" charset="0"/>
              <a:cs typeface="Arial" charset="0"/>
            </a:endParaRPr>
          </a:p>
          <a:p>
            <a:pPr algn="ctr">
              <a:spcBef>
                <a:spcPct val="50000"/>
              </a:spcBef>
              <a:defRPr/>
            </a:pPr>
            <a:endParaRPr lang="en-US" sz="2800" dirty="0">
              <a:latin typeface="+mj-lt"/>
              <a:cs typeface="Arial" charset="0"/>
            </a:endParaRPr>
          </a:p>
          <a:p>
            <a:pPr algn="ctr">
              <a:spcBef>
                <a:spcPct val="50000"/>
              </a:spcBef>
              <a:defRPr/>
            </a:pPr>
            <a:r>
              <a:rPr lang="en-US" sz="2800" dirty="0">
                <a:latin typeface="+mj-lt"/>
                <a:cs typeface="Arial" charset="0"/>
              </a:rPr>
              <a:t>DF</a:t>
            </a:r>
            <a:r>
              <a:rPr lang="en-US" sz="2800" baseline="-25000" dirty="0">
                <a:latin typeface="+mj-lt"/>
                <a:cs typeface="Arial" charset="0"/>
              </a:rPr>
              <a:t> </a:t>
            </a:r>
            <a:r>
              <a:rPr lang="en-US" sz="2800" dirty="0">
                <a:latin typeface="+mj-lt"/>
                <a:cs typeface="Arial" charset="0"/>
              </a:rPr>
              <a:t>(AER) = F</a:t>
            </a:r>
            <a:r>
              <a:rPr lang="en-US" sz="2800" baseline="-25000" dirty="0">
                <a:latin typeface="+mj-lt"/>
                <a:cs typeface="Arial" charset="0"/>
              </a:rPr>
              <a:t> </a:t>
            </a:r>
            <a:r>
              <a:rPr lang="en-US" sz="2800" dirty="0">
                <a:latin typeface="+mj-lt"/>
                <a:cs typeface="Arial" charset="0"/>
              </a:rPr>
              <a:t>(no AER) - F</a:t>
            </a:r>
            <a:r>
              <a:rPr lang="en-US" sz="2800" baseline="-25000" dirty="0">
                <a:latin typeface="+mj-lt"/>
                <a:cs typeface="Arial" charset="0"/>
              </a:rPr>
              <a:t> </a:t>
            </a:r>
            <a:r>
              <a:rPr lang="en-US" sz="2800" dirty="0">
                <a:latin typeface="+mj-lt"/>
                <a:cs typeface="Arial" charset="0"/>
              </a:rPr>
              <a:t>(OBS)</a:t>
            </a:r>
          </a:p>
        </p:txBody>
      </p:sp>
      <p:sp>
        <p:nvSpPr>
          <p:cNvPr id="18435" name="Rectangle 3"/>
          <p:cNvSpPr>
            <a:spLocks noChangeArrowheads="1"/>
          </p:cNvSpPr>
          <p:nvPr/>
        </p:nvSpPr>
        <p:spPr bwMode="auto">
          <a:xfrm>
            <a:off x="1517650" y="2438401"/>
            <a:ext cx="9144000" cy="4401205"/>
          </a:xfrm>
          <a:prstGeom prst="rect">
            <a:avLst/>
          </a:prstGeom>
          <a:noFill/>
          <a:ln>
            <a:noFill/>
          </a:ln>
          <a:extLst/>
        </p:spPr>
        <p:txBody>
          <a:bodyPr>
            <a:spAutoFit/>
          </a:bodyPr>
          <a:lstStyle/>
          <a:p>
            <a:pPr marL="1944688" indent="-1944688">
              <a:tabLst>
                <a:tab pos="1600200" algn="l"/>
              </a:tabLst>
              <a:defRPr/>
            </a:pPr>
            <a:r>
              <a:rPr lang="en-US" sz="2800" dirty="0">
                <a:solidFill>
                  <a:srgbClr val="002060"/>
                </a:solidFill>
              </a:rPr>
              <a:t>Where:</a:t>
            </a:r>
          </a:p>
          <a:p>
            <a:pPr marL="1944688" indent="-1944688">
              <a:spcBef>
                <a:spcPct val="50000"/>
              </a:spcBef>
              <a:tabLst>
                <a:tab pos="1600200" algn="l"/>
              </a:tabLst>
              <a:defRPr/>
            </a:pPr>
            <a:r>
              <a:rPr lang="en-US" sz="2800" dirty="0">
                <a:solidFill>
                  <a:srgbClr val="002060"/>
                </a:solidFill>
              </a:rPr>
              <a:t>F(OBS)	=	</a:t>
            </a:r>
            <a:r>
              <a:rPr lang="en-US" sz="2800" i="1" dirty="0">
                <a:solidFill>
                  <a:srgbClr val="002060"/>
                </a:solidFill>
              </a:rPr>
              <a:t>SW  TOA  flux inferred from cloud-free SW radiances</a:t>
            </a:r>
          </a:p>
          <a:p>
            <a:pPr marL="1944688" indent="-1944688">
              <a:spcBef>
                <a:spcPct val="50000"/>
              </a:spcBef>
              <a:tabLst>
                <a:tab pos="1600200" algn="l"/>
              </a:tabLst>
              <a:defRPr/>
            </a:pPr>
            <a:endParaRPr lang="en-US" sz="2800" dirty="0">
              <a:solidFill>
                <a:srgbClr val="002060"/>
              </a:solidFill>
            </a:endParaRPr>
          </a:p>
          <a:p>
            <a:pPr marL="1944688" indent="-1944688">
              <a:tabLst>
                <a:tab pos="1600200" algn="l"/>
              </a:tabLst>
              <a:defRPr/>
            </a:pPr>
            <a:r>
              <a:rPr lang="en-US" sz="2800" dirty="0">
                <a:solidFill>
                  <a:srgbClr val="002060"/>
                </a:solidFill>
              </a:rPr>
              <a:t>F(no AER)	=	</a:t>
            </a:r>
            <a:r>
              <a:rPr lang="en-US" sz="2800" i="1" dirty="0">
                <a:solidFill>
                  <a:srgbClr val="002060"/>
                </a:solidFill>
              </a:rPr>
              <a:t>“No aerosol” flux approximated by the intercept of TOA flux against  aerosol optical depth</a:t>
            </a:r>
          </a:p>
          <a:p>
            <a:pPr marL="1944688" indent="-1944688">
              <a:tabLst>
                <a:tab pos="1600200" algn="l"/>
              </a:tabLst>
              <a:defRPr/>
            </a:pPr>
            <a:endParaRPr lang="en-US" sz="2800" i="1" dirty="0">
              <a:solidFill>
                <a:srgbClr val="002060"/>
              </a:solidFill>
            </a:endParaRPr>
          </a:p>
          <a:p>
            <a:pPr marL="1944688" indent="-1944688">
              <a:tabLst>
                <a:tab pos="1600200" algn="l"/>
              </a:tabLst>
              <a:defRPr/>
            </a:pPr>
            <a:r>
              <a:rPr lang="en-US" sz="2800" dirty="0"/>
              <a:t>Similar concepts apply to clouds:</a:t>
            </a:r>
          </a:p>
          <a:p>
            <a:pPr marL="1944688" indent="-1944688">
              <a:tabLst>
                <a:tab pos="1600200" algn="l"/>
              </a:tabLst>
              <a:defRPr/>
            </a:pPr>
            <a:endParaRPr lang="en-US" sz="2800" i="1" dirty="0">
              <a:solidFill>
                <a:srgbClr val="002060"/>
              </a:solidFill>
            </a:endParaRPr>
          </a:p>
        </p:txBody>
      </p:sp>
      <p:sp>
        <p:nvSpPr>
          <p:cNvPr id="6148" name="Rectangle 4"/>
          <p:cNvSpPr>
            <a:spLocks noChangeArrowheads="1"/>
          </p:cNvSpPr>
          <p:nvPr/>
        </p:nvSpPr>
        <p:spPr bwMode="auto">
          <a:xfrm>
            <a:off x="3213100" y="1447800"/>
            <a:ext cx="6172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p>
        </p:txBody>
      </p:sp>
    </p:spTree>
    <p:extLst>
      <p:ext uri="{BB962C8B-B14F-4D97-AF65-F5344CB8AC3E}">
        <p14:creationId xmlns:p14="http://schemas.microsoft.com/office/powerpoint/2010/main" val="3808687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65100" y="990600"/>
            <a:ext cx="11823700" cy="5616922"/>
          </a:xfrm>
          <a:prstGeom prst="rect">
            <a:avLst/>
          </a:prstGeom>
          <a:noFill/>
          <a:ln>
            <a:noFill/>
          </a:ln>
          <a:extLst/>
        </p:spPr>
        <p:txBody>
          <a:bodyPr wrap="square">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eaLnBrk="1" hangingPunct="1">
              <a:defRPr/>
            </a:pPr>
            <a:r>
              <a:rPr lang="en-US" dirty="0">
                <a:solidFill>
                  <a:srgbClr val="C00000"/>
                </a:solidFill>
                <a:latin typeface="+mn-lt"/>
                <a:cs typeface="Times New Roman" pitchFamily="18" charset="0"/>
              </a:rPr>
              <a:t>The effect of clouds on the Earth's radiation balance is measured as the difference between clear-sky and all-sky radiation results </a:t>
            </a:r>
          </a:p>
          <a:p>
            <a:pPr algn="ctr" eaLnBrk="1" hangingPunct="1">
              <a:defRPr/>
            </a:pPr>
            <a:r>
              <a:rPr lang="en-US" dirty="0">
                <a:latin typeface="+mn-lt"/>
                <a:cs typeface="Times New Roman" pitchFamily="18" charset="0"/>
              </a:rPr>
              <a:t>F</a:t>
            </a:r>
            <a:r>
              <a:rPr lang="en-US" baseline="30000" dirty="0">
                <a:latin typeface="+mn-lt"/>
                <a:cs typeface="Times New Roman" pitchFamily="18" charset="0"/>
              </a:rPr>
              <a:t>X</a:t>
            </a:r>
            <a:r>
              <a:rPr lang="en-US" dirty="0">
                <a:latin typeface="+mn-lt"/>
                <a:cs typeface="Times New Roman" pitchFamily="18" charset="0"/>
              </a:rPr>
              <a:t>(cloud) = F</a:t>
            </a:r>
            <a:r>
              <a:rPr lang="en-US" baseline="30000" dirty="0">
                <a:latin typeface="+mn-lt"/>
                <a:cs typeface="Times New Roman" pitchFamily="18" charset="0"/>
              </a:rPr>
              <a:t>X</a:t>
            </a:r>
            <a:r>
              <a:rPr lang="en-US" dirty="0">
                <a:latin typeface="+mn-lt"/>
                <a:cs typeface="Times New Roman" pitchFamily="18" charset="0"/>
              </a:rPr>
              <a:t>(clear) – F</a:t>
            </a:r>
            <a:r>
              <a:rPr lang="en-US" baseline="30000" dirty="0">
                <a:latin typeface="+mn-lt"/>
                <a:cs typeface="Times New Roman" pitchFamily="18" charset="0"/>
              </a:rPr>
              <a:t>X</a:t>
            </a:r>
            <a:r>
              <a:rPr lang="en-US" dirty="0">
                <a:latin typeface="+mn-lt"/>
                <a:cs typeface="Times New Roman" pitchFamily="18" charset="0"/>
              </a:rPr>
              <a:t>(all-sky)</a:t>
            </a:r>
          </a:p>
          <a:p>
            <a:pPr algn="ctr" eaLnBrk="1" hangingPunct="1">
              <a:spcBef>
                <a:spcPct val="100000"/>
              </a:spcBef>
              <a:defRPr/>
            </a:pPr>
            <a:r>
              <a:rPr lang="en-US" dirty="0" err="1">
                <a:latin typeface="+mn-lt"/>
                <a:cs typeface="Times New Roman" pitchFamily="18" charset="0"/>
              </a:rPr>
              <a:t>F</a:t>
            </a:r>
            <a:r>
              <a:rPr lang="en-US" baseline="30000" dirty="0" err="1">
                <a:latin typeface="+mn-lt"/>
                <a:cs typeface="Times New Roman" pitchFamily="18" charset="0"/>
              </a:rPr>
              <a:t>Net</a:t>
            </a:r>
            <a:r>
              <a:rPr lang="en-US" dirty="0">
                <a:latin typeface="+mn-lt"/>
                <a:cs typeface="Times New Roman" pitchFamily="18" charset="0"/>
              </a:rPr>
              <a:t>(cloud) = F</a:t>
            </a:r>
            <a:r>
              <a:rPr lang="en-US" baseline="30000" dirty="0">
                <a:latin typeface="+mn-lt"/>
                <a:cs typeface="Times New Roman" pitchFamily="18" charset="0"/>
              </a:rPr>
              <a:t>SW</a:t>
            </a:r>
            <a:r>
              <a:rPr lang="en-US" dirty="0">
                <a:latin typeface="+mn-lt"/>
                <a:cs typeface="Times New Roman" pitchFamily="18" charset="0"/>
              </a:rPr>
              <a:t>(cloud) + F</a:t>
            </a:r>
            <a:r>
              <a:rPr lang="en-US" baseline="30000" dirty="0">
                <a:latin typeface="+mn-lt"/>
                <a:cs typeface="Times New Roman" pitchFamily="18" charset="0"/>
              </a:rPr>
              <a:t>LW</a:t>
            </a:r>
            <a:r>
              <a:rPr lang="en-US" dirty="0">
                <a:latin typeface="+mn-lt"/>
                <a:cs typeface="Times New Roman" pitchFamily="18" charset="0"/>
              </a:rPr>
              <a:t>(cloud)</a:t>
            </a:r>
          </a:p>
          <a:p>
            <a:pPr eaLnBrk="1" hangingPunct="1">
              <a:spcBef>
                <a:spcPct val="50000"/>
              </a:spcBef>
              <a:defRPr/>
            </a:pPr>
            <a:r>
              <a:rPr lang="en-US" dirty="0">
                <a:latin typeface="+mn-lt"/>
              </a:rPr>
              <a:t>where X= SW or LW</a:t>
            </a:r>
            <a:endParaRPr lang="en-US" dirty="0">
              <a:solidFill>
                <a:srgbClr val="0000FF"/>
              </a:solidFill>
              <a:latin typeface="+mn-lt"/>
            </a:endParaRPr>
          </a:p>
          <a:p>
            <a:pPr eaLnBrk="1" hangingPunct="1">
              <a:spcBef>
                <a:spcPct val="50000"/>
              </a:spcBef>
              <a:defRPr/>
            </a:pPr>
            <a:r>
              <a:rPr lang="en-US" dirty="0">
                <a:solidFill>
                  <a:srgbClr val="C00000"/>
                </a:solidFill>
                <a:latin typeface="+mn-lt"/>
              </a:rPr>
              <a:t>Negative </a:t>
            </a:r>
            <a:r>
              <a:rPr lang="en-US" dirty="0" err="1">
                <a:solidFill>
                  <a:srgbClr val="C00000"/>
                </a:solidFill>
                <a:latin typeface="+mn-lt"/>
              </a:rPr>
              <a:t>F</a:t>
            </a:r>
            <a:r>
              <a:rPr lang="en-US" baseline="30000" dirty="0" err="1">
                <a:solidFill>
                  <a:srgbClr val="C00000"/>
                </a:solidFill>
                <a:latin typeface="+mn-lt"/>
              </a:rPr>
              <a:t>Net</a:t>
            </a:r>
            <a:r>
              <a:rPr lang="en-US" dirty="0">
                <a:solidFill>
                  <a:srgbClr val="C00000"/>
                </a:solidFill>
                <a:latin typeface="+mn-lt"/>
              </a:rPr>
              <a:t>(cloud)  =&gt; Clouds have a cooling effect on Climate</a:t>
            </a:r>
          </a:p>
          <a:p>
            <a:pPr eaLnBrk="1" hangingPunct="1">
              <a:spcBef>
                <a:spcPct val="50000"/>
              </a:spcBef>
              <a:defRPr/>
            </a:pPr>
            <a:r>
              <a:rPr lang="en-US" dirty="0">
                <a:solidFill>
                  <a:srgbClr val="C00000"/>
                </a:solidFill>
                <a:latin typeface="+mn-lt"/>
              </a:rPr>
              <a:t>Positive   </a:t>
            </a:r>
            <a:r>
              <a:rPr lang="en-US" dirty="0" err="1">
                <a:solidFill>
                  <a:srgbClr val="C00000"/>
                </a:solidFill>
                <a:latin typeface="+mn-lt"/>
              </a:rPr>
              <a:t>F</a:t>
            </a:r>
            <a:r>
              <a:rPr lang="en-US" baseline="30000" dirty="0" err="1">
                <a:solidFill>
                  <a:srgbClr val="C00000"/>
                </a:solidFill>
                <a:latin typeface="+mn-lt"/>
              </a:rPr>
              <a:t>Net</a:t>
            </a:r>
            <a:r>
              <a:rPr lang="en-US" dirty="0">
                <a:solidFill>
                  <a:srgbClr val="C00000"/>
                </a:solidFill>
                <a:latin typeface="+mn-lt"/>
              </a:rPr>
              <a:t>(cloud) =&gt; Clouds have a warming effect on Climate</a:t>
            </a:r>
          </a:p>
          <a:p>
            <a:pPr eaLnBrk="1" hangingPunct="1">
              <a:spcBef>
                <a:spcPct val="50000"/>
              </a:spcBef>
              <a:defRPr/>
            </a:pPr>
            <a:endParaRPr lang="en-US" sz="2200" dirty="0">
              <a:solidFill>
                <a:schemeClr val="accent2"/>
              </a:solidFill>
              <a:latin typeface="Palatino" charset="0"/>
            </a:endParaRPr>
          </a:p>
          <a:p>
            <a:pPr eaLnBrk="1" hangingPunct="1">
              <a:defRPr/>
            </a:pPr>
            <a:endParaRPr lang="en-US" sz="2200" dirty="0">
              <a:solidFill>
                <a:schemeClr val="accent2"/>
              </a:solidFill>
              <a:latin typeface="Palatino" charset="0"/>
            </a:endParaRPr>
          </a:p>
        </p:txBody>
      </p:sp>
      <p:sp>
        <p:nvSpPr>
          <p:cNvPr id="19459" name="Text Box 3"/>
          <p:cNvSpPr txBox="1">
            <a:spLocks noChangeArrowheads="1"/>
          </p:cNvSpPr>
          <p:nvPr/>
        </p:nvSpPr>
        <p:spPr bwMode="auto">
          <a:xfrm>
            <a:off x="1662114" y="23813"/>
            <a:ext cx="8853487" cy="646112"/>
          </a:xfrm>
          <a:prstGeom prst="rect">
            <a:avLst/>
          </a:prstGeom>
          <a:noFill/>
          <a:ln>
            <a:noFill/>
          </a:ln>
          <a:extLst/>
        </p:spPr>
        <p:txBody>
          <a:bodyPr>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ctr">
              <a:defRPr/>
            </a:pPr>
            <a:r>
              <a:rPr lang="en-US" sz="3600" dirty="0">
                <a:solidFill>
                  <a:srgbClr val="CC0000"/>
                </a:solidFill>
                <a:latin typeface="+mn-lt"/>
              </a:rPr>
              <a:t>Cloud </a:t>
            </a:r>
            <a:r>
              <a:rPr lang="en-US" sz="3600" dirty="0" err="1">
                <a:solidFill>
                  <a:srgbClr val="CC0000"/>
                </a:solidFill>
                <a:latin typeface="+mn-lt"/>
              </a:rPr>
              <a:t>Radiative</a:t>
            </a:r>
            <a:r>
              <a:rPr lang="en-US" sz="3600" dirty="0">
                <a:solidFill>
                  <a:srgbClr val="CC0000"/>
                </a:solidFill>
                <a:latin typeface="+mn-lt"/>
              </a:rPr>
              <a:t> Effects </a:t>
            </a:r>
          </a:p>
        </p:txBody>
      </p:sp>
    </p:spTree>
    <p:extLst>
      <p:ext uri="{BB962C8B-B14F-4D97-AF65-F5344CB8AC3E}">
        <p14:creationId xmlns:p14="http://schemas.microsoft.com/office/powerpoint/2010/main" val="3330716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676400" y="0"/>
            <a:ext cx="8839200" cy="533400"/>
          </a:xfrm>
        </p:spPr>
        <p:txBody>
          <a:bodyPr/>
          <a:lstStyle/>
          <a:p>
            <a:pPr eaLnBrk="1" hangingPunct="1"/>
            <a:r>
              <a:rPr lang="en-US" altLang="en-US" sz="3200">
                <a:solidFill>
                  <a:srgbClr val="C00000"/>
                </a:solidFill>
              </a:rPr>
              <a:t>Net Cloud Radiative Forcing from 19 GCMs</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t="2684"/>
          <a:stretch>
            <a:fillRect/>
          </a:stretch>
        </p:blipFill>
        <p:spPr bwMode="auto">
          <a:xfrm>
            <a:off x="2057400" y="644526"/>
            <a:ext cx="8153400"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4"/>
          <p:cNvSpPr txBox="1">
            <a:spLocks noChangeArrowheads="1"/>
          </p:cNvSpPr>
          <p:nvPr/>
        </p:nvSpPr>
        <p:spPr bwMode="auto">
          <a:xfrm>
            <a:off x="1524000" y="5883275"/>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a:solidFill>
                  <a:schemeClr val="accent2"/>
                </a:solidFill>
              </a:rPr>
              <a:t> </a:t>
            </a:r>
          </a:p>
        </p:txBody>
      </p:sp>
      <p:sp>
        <p:nvSpPr>
          <p:cNvPr id="8197" name="TextBox 1"/>
          <p:cNvSpPr txBox="1">
            <a:spLocks noChangeArrowheads="1"/>
          </p:cNvSpPr>
          <p:nvPr/>
        </p:nvSpPr>
        <p:spPr bwMode="auto">
          <a:xfrm>
            <a:off x="1676400" y="5883275"/>
            <a:ext cx="8991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a:solidFill>
                  <a:srgbClr val="002060"/>
                </a:solidFill>
              </a:rPr>
              <a:t>“</a:t>
            </a:r>
            <a:r>
              <a:rPr lang="en-US" altLang="en-US" sz="2800">
                <a:solidFill>
                  <a:srgbClr val="002060"/>
                </a:solidFill>
              </a:rPr>
              <a:t>Back of the envelope “ computation from Loeb et al. shown in next slide:</a:t>
            </a:r>
          </a:p>
        </p:txBody>
      </p:sp>
    </p:spTree>
    <p:extLst>
      <p:ext uri="{BB962C8B-B14F-4D97-AF65-F5344CB8AC3E}">
        <p14:creationId xmlns:p14="http://schemas.microsoft.com/office/powerpoint/2010/main" val="1541529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55600" y="0"/>
            <a:ext cx="1156970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dirty="0">
                <a:solidFill>
                  <a:srgbClr val="CC0000"/>
                </a:solidFill>
                <a:latin typeface="Palatino" charset="0"/>
                <a:cs typeface="Times New Roman" panose="02020603050405020304" pitchFamily="18" charset="0"/>
              </a:rPr>
              <a:t>Cloud Forcing for Different Cloud Types</a:t>
            </a:r>
          </a:p>
          <a:p>
            <a:pPr eaLnBrk="1" hangingPunct="1">
              <a:spcBef>
                <a:spcPct val="50000"/>
              </a:spcBef>
              <a:buFontTx/>
              <a:buChar char="-"/>
            </a:pPr>
            <a:r>
              <a:rPr lang="en-US" altLang="en-US" sz="2800" u="sng" dirty="0">
                <a:latin typeface="Palatino" charset="0"/>
                <a:cs typeface="Times New Roman" panose="02020603050405020304" pitchFamily="18" charset="0"/>
              </a:rPr>
              <a:t>Optically thick low-level clouds</a:t>
            </a:r>
            <a:r>
              <a:rPr lang="en-US" altLang="en-US" sz="2800" dirty="0">
                <a:latin typeface="Palatino" charset="0"/>
                <a:cs typeface="Times New Roman" panose="02020603050405020304" pitchFamily="18" charset="0"/>
              </a:rPr>
              <a:t>:</a:t>
            </a:r>
            <a:r>
              <a:rPr lang="en-US" altLang="en-US" sz="2800" dirty="0">
                <a:solidFill>
                  <a:srgbClr val="0000FF"/>
                </a:solidFill>
                <a:latin typeface="Palatino" charset="0"/>
                <a:cs typeface="Times New Roman" panose="02020603050405020304" pitchFamily="18" charset="0"/>
              </a:rPr>
              <a:t> Reflect more SW radiation back to space than the darker surface would in their absence. Thus, less solar energy is available. </a:t>
            </a:r>
          </a:p>
          <a:p>
            <a:pPr eaLnBrk="1" hangingPunct="1">
              <a:spcBef>
                <a:spcPct val="0"/>
              </a:spcBef>
              <a:buFontTx/>
              <a:buNone/>
            </a:pPr>
            <a:r>
              <a:rPr lang="en-US" altLang="en-US" sz="2800" dirty="0">
                <a:solidFill>
                  <a:srgbClr val="0000FF"/>
                </a:solidFill>
                <a:latin typeface="Palatino" charset="0"/>
                <a:cs typeface="Times New Roman" panose="02020603050405020304" pitchFamily="18" charset="0"/>
              </a:rPr>
              <a:t>	=&gt; cooling effect</a:t>
            </a:r>
          </a:p>
          <a:p>
            <a:pPr eaLnBrk="1" hangingPunct="1">
              <a:spcBef>
                <a:spcPct val="50000"/>
              </a:spcBef>
              <a:buFontTx/>
              <a:buChar char="-"/>
            </a:pPr>
            <a:r>
              <a:rPr lang="en-US" altLang="en-US" sz="2800" u="sng" dirty="0">
                <a:latin typeface="Palatino" charset="0"/>
                <a:cs typeface="Times New Roman" panose="02020603050405020304" pitchFamily="18" charset="0"/>
              </a:rPr>
              <a:t>High thin cirrus clouds:</a:t>
            </a:r>
            <a:r>
              <a:rPr lang="en-US" altLang="en-US" sz="2800" dirty="0">
                <a:solidFill>
                  <a:srgbClr val="0000FF"/>
                </a:solidFill>
                <a:latin typeface="Palatino" charset="0"/>
                <a:cs typeface="Times New Roman" panose="02020603050405020304" pitchFamily="18" charset="0"/>
              </a:rPr>
              <a:t> Transmit most of the incoming solar radiation while, simultaneously, they absorb some of the Earth's infrared radiation and radiate it back to the surface </a:t>
            </a:r>
          </a:p>
          <a:p>
            <a:pPr eaLnBrk="1" hangingPunct="1">
              <a:spcBef>
                <a:spcPct val="0"/>
              </a:spcBef>
              <a:buFontTx/>
              <a:buNone/>
            </a:pPr>
            <a:r>
              <a:rPr lang="en-US" altLang="en-US" sz="2800" dirty="0">
                <a:solidFill>
                  <a:srgbClr val="0000FF"/>
                </a:solidFill>
                <a:latin typeface="Palatino" charset="0"/>
                <a:cs typeface="Times New Roman" panose="02020603050405020304" pitchFamily="18" charset="0"/>
              </a:rPr>
              <a:t>	=&gt; warming effect</a:t>
            </a:r>
          </a:p>
          <a:p>
            <a:pPr eaLnBrk="1" hangingPunct="1">
              <a:spcBef>
                <a:spcPct val="50000"/>
              </a:spcBef>
              <a:buFontTx/>
              <a:buNone/>
            </a:pPr>
            <a:r>
              <a:rPr lang="en-US" altLang="en-US" sz="2800" dirty="0">
                <a:solidFill>
                  <a:srgbClr val="0000FF"/>
                </a:solidFill>
                <a:latin typeface="Palatino" charset="0"/>
                <a:cs typeface="Times New Roman" panose="02020603050405020304" pitchFamily="18" charset="0"/>
              </a:rPr>
              <a:t>- </a:t>
            </a:r>
            <a:r>
              <a:rPr lang="en-US" altLang="en-US" sz="2800" u="sng" dirty="0">
                <a:latin typeface="Palatino" charset="0"/>
                <a:cs typeface="Times New Roman" panose="02020603050405020304" pitchFamily="18" charset="0"/>
              </a:rPr>
              <a:t>Deep convective clouds</a:t>
            </a:r>
            <a:r>
              <a:rPr lang="en-US" altLang="en-US" sz="2800" dirty="0">
                <a:latin typeface="Palatino" charset="0"/>
                <a:cs typeface="Times New Roman" panose="02020603050405020304" pitchFamily="18" charset="0"/>
              </a:rPr>
              <a:t>:</a:t>
            </a:r>
            <a:r>
              <a:rPr lang="en-US" altLang="en-US" sz="2800" dirty="0">
                <a:solidFill>
                  <a:srgbClr val="0000FF"/>
                </a:solidFill>
                <a:latin typeface="Palatino" charset="0"/>
                <a:cs typeface="Times New Roman" panose="02020603050405020304" pitchFamily="18" charset="0"/>
              </a:rPr>
              <a:t> Have neither a warming nor a cooling effect because their cloud greenhouse effect, although large, is nearly balanced by the reflected SW radiation due to their high albedo</a:t>
            </a:r>
          </a:p>
        </p:txBody>
      </p:sp>
    </p:spTree>
    <p:extLst>
      <p:ext uri="{BB962C8B-B14F-4D97-AF65-F5344CB8AC3E}">
        <p14:creationId xmlns:p14="http://schemas.microsoft.com/office/powerpoint/2010/main" val="3084934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524000" y="1447800"/>
            <a:ext cx="88392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p>
        </p:txBody>
      </p:sp>
      <p:sp>
        <p:nvSpPr>
          <p:cNvPr id="11267" name="Text Box 3"/>
          <p:cNvSpPr txBox="1">
            <a:spLocks noChangeArrowheads="1"/>
          </p:cNvSpPr>
          <p:nvPr/>
        </p:nvSpPr>
        <p:spPr bwMode="auto">
          <a:xfrm rot="-5400000">
            <a:off x="3102999" y="4569332"/>
            <a:ext cx="12330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latin typeface="Palatino" charset="0"/>
              </a:rPr>
              <a:t>Low Cloud</a:t>
            </a:r>
          </a:p>
          <a:p>
            <a:pPr algn="ctr">
              <a:spcBef>
                <a:spcPct val="0"/>
              </a:spcBef>
              <a:buFontTx/>
              <a:buNone/>
            </a:pPr>
            <a:r>
              <a:rPr lang="en-US" altLang="en-US" sz="1600" b="1">
                <a:latin typeface="Palatino" charset="0"/>
              </a:rPr>
              <a:t>Amount</a:t>
            </a:r>
          </a:p>
        </p:txBody>
      </p:sp>
      <p:sp>
        <p:nvSpPr>
          <p:cNvPr id="11268" name="Text Box 4"/>
          <p:cNvSpPr txBox="1">
            <a:spLocks noChangeArrowheads="1"/>
          </p:cNvSpPr>
          <p:nvPr/>
        </p:nvSpPr>
        <p:spPr bwMode="auto">
          <a:xfrm rot="-5400000">
            <a:off x="4869292" y="4611401"/>
            <a:ext cx="15199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latin typeface="Palatino" charset="0"/>
              </a:rPr>
              <a:t>Cloud Optical</a:t>
            </a:r>
          </a:p>
          <a:p>
            <a:pPr algn="ctr">
              <a:spcBef>
                <a:spcPct val="0"/>
              </a:spcBef>
              <a:buFontTx/>
              <a:buNone/>
            </a:pPr>
            <a:r>
              <a:rPr lang="en-US" altLang="en-US" sz="1600" b="1">
                <a:latin typeface="Palatino" charset="0"/>
              </a:rPr>
              <a:t>Depth</a:t>
            </a:r>
          </a:p>
        </p:txBody>
      </p:sp>
      <p:sp>
        <p:nvSpPr>
          <p:cNvPr id="11269" name="Text Box 5"/>
          <p:cNvSpPr txBox="1">
            <a:spLocks noChangeArrowheads="1"/>
          </p:cNvSpPr>
          <p:nvPr/>
        </p:nvSpPr>
        <p:spPr bwMode="auto">
          <a:xfrm rot="-5400000">
            <a:off x="3688558" y="2261395"/>
            <a:ext cx="12842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latin typeface="Palatino" charset="0"/>
              </a:rPr>
              <a:t>High Cloud</a:t>
            </a:r>
          </a:p>
          <a:p>
            <a:pPr algn="ctr">
              <a:spcBef>
                <a:spcPct val="0"/>
              </a:spcBef>
              <a:buFontTx/>
              <a:buNone/>
            </a:pPr>
            <a:r>
              <a:rPr lang="en-US" altLang="en-US" sz="1600" b="1">
                <a:latin typeface="Palatino" charset="0"/>
              </a:rPr>
              <a:t>Amount</a:t>
            </a:r>
          </a:p>
        </p:txBody>
      </p:sp>
      <p:sp>
        <p:nvSpPr>
          <p:cNvPr id="11270" name="Text Box 6"/>
          <p:cNvSpPr txBox="1">
            <a:spLocks noChangeArrowheads="1"/>
          </p:cNvSpPr>
          <p:nvPr/>
        </p:nvSpPr>
        <p:spPr bwMode="auto">
          <a:xfrm rot="-5400000">
            <a:off x="4602958" y="1931195"/>
            <a:ext cx="8270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latin typeface="Palatino" charset="0"/>
              </a:rPr>
              <a:t>Cloud</a:t>
            </a:r>
          </a:p>
          <a:p>
            <a:pPr algn="ctr">
              <a:spcBef>
                <a:spcPct val="0"/>
              </a:spcBef>
              <a:buFontTx/>
              <a:buNone/>
            </a:pPr>
            <a:r>
              <a:rPr lang="en-US" altLang="en-US" sz="1600" b="1">
                <a:latin typeface="Palatino" charset="0"/>
              </a:rPr>
              <a:t>Height</a:t>
            </a:r>
          </a:p>
        </p:txBody>
      </p:sp>
      <p:sp>
        <p:nvSpPr>
          <p:cNvPr id="11271" name="Text Box 7"/>
          <p:cNvSpPr txBox="1">
            <a:spLocks noChangeArrowheads="1"/>
          </p:cNvSpPr>
          <p:nvPr/>
        </p:nvSpPr>
        <p:spPr bwMode="auto">
          <a:xfrm rot="-5400000">
            <a:off x="5523512" y="2257932"/>
            <a:ext cx="14847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latin typeface="Palatino" charset="0"/>
              </a:rPr>
              <a:t>Particle Size</a:t>
            </a:r>
          </a:p>
          <a:p>
            <a:pPr algn="ctr">
              <a:spcBef>
                <a:spcPct val="0"/>
              </a:spcBef>
              <a:buFontTx/>
              <a:buNone/>
            </a:pPr>
            <a:r>
              <a:rPr lang="en-US" altLang="en-US" sz="1600" b="1">
                <a:latin typeface="Palatino" charset="0"/>
              </a:rPr>
              <a:t>(Low Clouds)</a:t>
            </a:r>
          </a:p>
        </p:txBody>
      </p:sp>
      <p:sp>
        <p:nvSpPr>
          <p:cNvPr id="11272" name="Text Box 8"/>
          <p:cNvSpPr txBox="1">
            <a:spLocks noChangeArrowheads="1"/>
          </p:cNvSpPr>
          <p:nvPr/>
        </p:nvSpPr>
        <p:spPr bwMode="auto">
          <a:xfrm rot="-5400000">
            <a:off x="6048344" y="4748720"/>
            <a:ext cx="17399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latin typeface="Palatino" charset="0"/>
              </a:rPr>
              <a:t>Indirect Aerosol</a:t>
            </a:r>
          </a:p>
          <a:p>
            <a:pPr algn="ctr">
              <a:spcBef>
                <a:spcPct val="0"/>
              </a:spcBef>
              <a:buFontTx/>
              <a:buNone/>
            </a:pPr>
            <a:r>
              <a:rPr lang="en-US" altLang="en-US" sz="1600" b="1">
                <a:latin typeface="Palatino" charset="0"/>
              </a:rPr>
              <a:t>Forcing</a:t>
            </a:r>
          </a:p>
        </p:txBody>
      </p:sp>
      <p:sp>
        <p:nvSpPr>
          <p:cNvPr id="11273" name="Text Box 9"/>
          <p:cNvSpPr txBox="1">
            <a:spLocks noChangeArrowheads="1"/>
          </p:cNvSpPr>
          <p:nvPr/>
        </p:nvSpPr>
        <p:spPr bwMode="auto">
          <a:xfrm rot="-5400000">
            <a:off x="6394219" y="5038438"/>
            <a:ext cx="22737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latin typeface="Palatino" charset="0"/>
              </a:rPr>
              <a:t>Direct Anthropogenic</a:t>
            </a:r>
          </a:p>
          <a:p>
            <a:pPr algn="ctr">
              <a:spcBef>
                <a:spcPct val="0"/>
              </a:spcBef>
              <a:buFontTx/>
              <a:buNone/>
            </a:pPr>
            <a:r>
              <a:rPr lang="en-US" altLang="en-US" sz="1600" b="1">
                <a:latin typeface="Palatino" charset="0"/>
              </a:rPr>
              <a:t>Aerosol Forcing</a:t>
            </a:r>
          </a:p>
        </p:txBody>
      </p:sp>
      <p:sp>
        <p:nvSpPr>
          <p:cNvPr id="11274" name="Text Box 10"/>
          <p:cNvSpPr txBox="1">
            <a:spLocks noChangeArrowheads="1"/>
          </p:cNvSpPr>
          <p:nvPr/>
        </p:nvSpPr>
        <p:spPr bwMode="auto">
          <a:xfrm rot="-5400000">
            <a:off x="7415704" y="2832607"/>
            <a:ext cx="15071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latin typeface="Palatino" charset="0"/>
              </a:rPr>
              <a:t>Stratospheric</a:t>
            </a:r>
          </a:p>
          <a:p>
            <a:pPr algn="ctr">
              <a:spcBef>
                <a:spcPct val="0"/>
              </a:spcBef>
              <a:buFontTx/>
              <a:buNone/>
            </a:pPr>
            <a:r>
              <a:rPr lang="en-US" altLang="en-US" sz="1600" b="1">
                <a:latin typeface="Palatino" charset="0"/>
              </a:rPr>
              <a:t>Ozone</a:t>
            </a:r>
          </a:p>
        </p:txBody>
      </p:sp>
      <p:sp>
        <p:nvSpPr>
          <p:cNvPr id="11275" name="Text Box 11"/>
          <p:cNvSpPr txBox="1">
            <a:spLocks noChangeArrowheads="1"/>
          </p:cNvSpPr>
          <p:nvPr/>
        </p:nvSpPr>
        <p:spPr bwMode="auto">
          <a:xfrm rot="-5400000">
            <a:off x="8149370" y="5094873"/>
            <a:ext cx="14177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latin typeface="Palatino" charset="0"/>
              </a:rPr>
              <a:t>Land Albedo</a:t>
            </a:r>
          </a:p>
        </p:txBody>
      </p:sp>
      <p:sp>
        <p:nvSpPr>
          <p:cNvPr id="11276" name="Text Box 12"/>
          <p:cNvSpPr txBox="1">
            <a:spLocks noChangeArrowheads="1"/>
          </p:cNvSpPr>
          <p:nvPr/>
        </p:nvSpPr>
        <p:spPr bwMode="auto">
          <a:xfrm rot="-5400000">
            <a:off x="9051133" y="2947195"/>
            <a:ext cx="9286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latin typeface="Palatino" charset="0"/>
              </a:rPr>
              <a:t>Carbon</a:t>
            </a:r>
          </a:p>
          <a:p>
            <a:pPr algn="ctr">
              <a:spcBef>
                <a:spcPct val="0"/>
              </a:spcBef>
              <a:buFontTx/>
              <a:buNone/>
            </a:pPr>
            <a:r>
              <a:rPr lang="en-US" altLang="en-US" sz="1600" b="1">
                <a:latin typeface="Palatino" charset="0"/>
              </a:rPr>
              <a:t>Dioxide</a:t>
            </a:r>
          </a:p>
        </p:txBody>
      </p:sp>
      <p:sp>
        <p:nvSpPr>
          <p:cNvPr id="12301" name="Text Box 13"/>
          <p:cNvSpPr txBox="1">
            <a:spLocks noChangeArrowheads="1"/>
          </p:cNvSpPr>
          <p:nvPr/>
        </p:nvSpPr>
        <p:spPr bwMode="auto">
          <a:xfrm>
            <a:off x="3086099" y="150813"/>
            <a:ext cx="5941427" cy="707886"/>
          </a:xfrm>
          <a:prstGeom prst="rect">
            <a:avLst/>
          </a:prstGeom>
          <a:noFill/>
          <a:ln>
            <a:noFill/>
          </a:ln>
          <a:extLst/>
        </p:spPr>
        <p:txBody>
          <a:bodyPr wrap="square">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ctr">
              <a:defRPr/>
            </a:pPr>
            <a:r>
              <a:rPr lang="en-US" sz="4000" dirty="0">
                <a:solidFill>
                  <a:srgbClr val="C00000"/>
                </a:solidFill>
                <a:latin typeface="+mn-lt"/>
              </a:rPr>
              <a:t>Climate Sensitivity</a:t>
            </a:r>
          </a:p>
        </p:txBody>
      </p:sp>
      <p:sp>
        <p:nvSpPr>
          <p:cNvPr id="11278" name="Text Box 14"/>
          <p:cNvSpPr txBox="1">
            <a:spLocks noChangeArrowheads="1"/>
          </p:cNvSpPr>
          <p:nvPr/>
        </p:nvSpPr>
        <p:spPr bwMode="auto">
          <a:xfrm>
            <a:off x="1701800" y="3575051"/>
            <a:ext cx="12588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latin typeface="Palatino" charset="0"/>
              </a:rPr>
              <a:t>Radiative</a:t>
            </a:r>
          </a:p>
          <a:p>
            <a:pPr algn="ctr">
              <a:spcBef>
                <a:spcPct val="0"/>
              </a:spcBef>
              <a:buFontTx/>
              <a:buNone/>
            </a:pPr>
            <a:r>
              <a:rPr lang="en-US" altLang="en-US" sz="2000">
                <a:latin typeface="Palatino" charset="0"/>
              </a:rPr>
              <a:t>Effect</a:t>
            </a:r>
          </a:p>
          <a:p>
            <a:pPr algn="ctr">
              <a:spcBef>
                <a:spcPct val="0"/>
              </a:spcBef>
              <a:buFontTx/>
              <a:buNone/>
            </a:pPr>
            <a:r>
              <a:rPr lang="en-US" altLang="en-US" sz="2000">
                <a:latin typeface="Palatino" charset="0"/>
              </a:rPr>
              <a:t>(W/m</a:t>
            </a:r>
            <a:r>
              <a:rPr lang="en-US" altLang="en-US" sz="2000" baseline="30000">
                <a:latin typeface="Palatino" charset="0"/>
              </a:rPr>
              <a:t>2</a:t>
            </a:r>
            <a:r>
              <a:rPr lang="en-US" altLang="en-US" sz="2000">
                <a:latin typeface="Palatino" charset="0"/>
              </a:rPr>
              <a:t>)</a:t>
            </a:r>
          </a:p>
        </p:txBody>
      </p:sp>
      <p:sp>
        <p:nvSpPr>
          <p:cNvPr id="11279" name="Text Box 15"/>
          <p:cNvSpPr txBox="1">
            <a:spLocks noChangeArrowheads="1"/>
          </p:cNvSpPr>
          <p:nvPr/>
        </p:nvSpPr>
        <p:spPr bwMode="auto">
          <a:xfrm>
            <a:off x="292100" y="803276"/>
            <a:ext cx="11658599"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i="1" dirty="0">
                <a:solidFill>
                  <a:srgbClr val="002060"/>
                </a:solidFill>
                <a:latin typeface="Palatino" charset="0"/>
              </a:rPr>
              <a:t>Radiative</a:t>
            </a:r>
            <a:r>
              <a:rPr lang="en-US" altLang="en-US" sz="2400" i="1" dirty="0">
                <a:solidFill>
                  <a:srgbClr val="ED181E"/>
                </a:solidFill>
                <a:latin typeface="Palatino" charset="0"/>
              </a:rPr>
              <a:t> </a:t>
            </a:r>
            <a:r>
              <a:rPr lang="en-US" altLang="en-US" sz="2400" i="1" dirty="0">
                <a:solidFill>
                  <a:srgbClr val="002060"/>
                </a:solidFill>
                <a:latin typeface="Palatino" charset="0"/>
              </a:rPr>
              <a:t>Effect at the Top of the Atmosphere</a:t>
            </a:r>
          </a:p>
          <a:p>
            <a:pPr algn="ctr">
              <a:spcBef>
                <a:spcPct val="0"/>
              </a:spcBef>
              <a:buFontTx/>
              <a:buNone/>
            </a:pPr>
            <a:r>
              <a:rPr lang="en-US" altLang="en-US" sz="2400" i="1" dirty="0">
                <a:solidFill>
                  <a:srgbClr val="002060"/>
                </a:solidFill>
                <a:latin typeface="Palatino" charset="0"/>
              </a:rPr>
              <a:t>For a 50% Increase in Climate Param</a:t>
            </a:r>
            <a:r>
              <a:rPr lang="en-US" altLang="en-US" sz="1800" b="1" i="1" dirty="0">
                <a:solidFill>
                  <a:srgbClr val="002060"/>
                </a:solidFill>
                <a:latin typeface="Palatino" charset="0"/>
              </a:rPr>
              <a:t>eter</a:t>
            </a:r>
          </a:p>
        </p:txBody>
      </p:sp>
      <p:pic>
        <p:nvPicPr>
          <p:cNvPr id="11280"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99" y="1778000"/>
            <a:ext cx="8043863" cy="494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1" name="Text Box 17"/>
          <p:cNvSpPr txBox="1">
            <a:spLocks noChangeArrowheads="1"/>
          </p:cNvSpPr>
          <p:nvPr/>
        </p:nvSpPr>
        <p:spPr bwMode="auto">
          <a:xfrm>
            <a:off x="3352800" y="5867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b="1"/>
              <a:t>Low clouds</a:t>
            </a:r>
          </a:p>
        </p:txBody>
      </p:sp>
      <p:sp>
        <p:nvSpPr>
          <p:cNvPr id="11282" name="Text Box 18"/>
          <p:cNvSpPr txBox="1">
            <a:spLocks noChangeArrowheads="1"/>
          </p:cNvSpPr>
          <p:nvPr/>
        </p:nvSpPr>
        <p:spPr bwMode="auto">
          <a:xfrm>
            <a:off x="5318125" y="6205539"/>
            <a:ext cx="522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1"/>
              <a:t>COD</a:t>
            </a:r>
          </a:p>
        </p:txBody>
      </p:sp>
    </p:spTree>
    <p:extLst>
      <p:ext uri="{BB962C8B-B14F-4D97-AF65-F5344CB8AC3E}">
        <p14:creationId xmlns:p14="http://schemas.microsoft.com/office/powerpoint/2010/main" val="4071680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152400" y="136525"/>
            <a:ext cx="11887199"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eaLnBrk="1" hangingPunct="1">
              <a:defRPr/>
            </a:pPr>
            <a:r>
              <a:rPr lang="en-US" altLang="en-US" sz="3600" dirty="0">
                <a:solidFill>
                  <a:srgbClr val="C00000"/>
                </a:solidFill>
              </a:rPr>
              <a:t>What is currently known on the </a:t>
            </a:r>
          </a:p>
          <a:p>
            <a:pPr algn="ctr" eaLnBrk="1" hangingPunct="1">
              <a:defRPr/>
            </a:pPr>
            <a:r>
              <a:rPr lang="en-US" altLang="en-US" sz="3600" dirty="0">
                <a:solidFill>
                  <a:srgbClr val="C00000"/>
                </a:solidFill>
              </a:rPr>
              <a:t>Radiation Budget </a:t>
            </a:r>
            <a:r>
              <a:rPr lang="en-US" altLang="en-US" sz="2800" i="1" dirty="0">
                <a:solidFill>
                  <a:srgbClr val="002060"/>
                </a:solidFill>
              </a:rPr>
              <a:t>(from IPCC 2013)</a:t>
            </a:r>
          </a:p>
          <a:p>
            <a:pPr marL="457200" indent="-457200" eaLnBrk="1" hangingPunct="1">
              <a:buFont typeface="Courier New" panose="02070309020205020404" pitchFamily="49" charset="0"/>
              <a:buChar char="o"/>
              <a:defRPr/>
            </a:pPr>
            <a:r>
              <a:rPr lang="en-US" altLang="en-US" dirty="0">
                <a:solidFill>
                  <a:srgbClr val="002060"/>
                </a:solidFill>
              </a:rPr>
              <a:t>The radiation </a:t>
            </a:r>
            <a:r>
              <a:rPr lang="en-US" altLang="en-US" dirty="0">
                <a:solidFill>
                  <a:srgbClr val="C00000"/>
                </a:solidFill>
              </a:rPr>
              <a:t>budget </a:t>
            </a:r>
            <a:r>
              <a:rPr lang="en-US" altLang="en-US" dirty="0">
                <a:solidFill>
                  <a:srgbClr val="002060"/>
                </a:solidFill>
              </a:rPr>
              <a:t>at the Top Of Atmosphere (</a:t>
            </a:r>
            <a:r>
              <a:rPr lang="en-US" altLang="en-US" dirty="0">
                <a:solidFill>
                  <a:srgbClr val="C00000"/>
                </a:solidFill>
              </a:rPr>
              <a:t>TOA</a:t>
            </a:r>
            <a:r>
              <a:rPr lang="en-US" altLang="en-US" dirty="0">
                <a:solidFill>
                  <a:srgbClr val="002060"/>
                </a:solidFill>
              </a:rPr>
              <a:t>) includes the </a:t>
            </a:r>
            <a:r>
              <a:rPr lang="en-US" altLang="en-US" dirty="0">
                <a:solidFill>
                  <a:srgbClr val="C00000"/>
                </a:solidFill>
              </a:rPr>
              <a:t>absorption of solar radiation</a:t>
            </a:r>
            <a:r>
              <a:rPr lang="en-US" altLang="en-US" dirty="0">
                <a:solidFill>
                  <a:srgbClr val="002060"/>
                </a:solidFill>
              </a:rPr>
              <a:t> by Earth, determined as the difference between the incident and reflected solar radiation at the TOA, as well as the </a:t>
            </a:r>
            <a:r>
              <a:rPr lang="en-US" altLang="en-US" dirty="0">
                <a:solidFill>
                  <a:srgbClr val="C00000"/>
                </a:solidFill>
              </a:rPr>
              <a:t>thermal outgoing radiation emitted to space</a:t>
            </a:r>
            <a:r>
              <a:rPr lang="en-US" altLang="en-US" dirty="0">
                <a:solidFill>
                  <a:srgbClr val="002060"/>
                </a:solidFill>
              </a:rPr>
              <a:t>. </a:t>
            </a:r>
            <a:endParaRPr lang="en-US" altLang="en-US" dirty="0" smtClean="0">
              <a:solidFill>
                <a:srgbClr val="002060"/>
              </a:solidFill>
            </a:endParaRPr>
          </a:p>
          <a:p>
            <a:pPr marL="457200" indent="-457200" eaLnBrk="1" hangingPunct="1">
              <a:buFont typeface="Courier New" panose="02070309020205020404" pitchFamily="49" charset="0"/>
              <a:buChar char="o"/>
              <a:defRPr/>
            </a:pPr>
            <a:endParaRPr lang="en-US" altLang="en-US" dirty="0">
              <a:solidFill>
                <a:srgbClr val="002060"/>
              </a:solidFill>
            </a:endParaRPr>
          </a:p>
          <a:p>
            <a:pPr marL="457200" indent="-457200" eaLnBrk="1" hangingPunct="1">
              <a:buFont typeface="Courier New" panose="02070309020205020404" pitchFamily="49" charset="0"/>
              <a:buChar char="o"/>
              <a:defRPr/>
            </a:pPr>
            <a:r>
              <a:rPr lang="en-US" altLang="en-US" dirty="0">
                <a:solidFill>
                  <a:srgbClr val="002060"/>
                </a:solidFill>
              </a:rPr>
              <a:t>The </a:t>
            </a:r>
            <a:r>
              <a:rPr lang="en-US" altLang="en-US" dirty="0">
                <a:solidFill>
                  <a:srgbClr val="006600"/>
                </a:solidFill>
              </a:rPr>
              <a:t>surface radiation </a:t>
            </a:r>
            <a:r>
              <a:rPr lang="en-US" altLang="en-US" dirty="0">
                <a:solidFill>
                  <a:srgbClr val="002060"/>
                </a:solidFill>
              </a:rPr>
              <a:t>budget takes into account the </a:t>
            </a:r>
            <a:r>
              <a:rPr lang="en-US" altLang="en-US" dirty="0">
                <a:solidFill>
                  <a:srgbClr val="006600"/>
                </a:solidFill>
              </a:rPr>
              <a:t>solar fluxes absorbed </a:t>
            </a:r>
            <a:r>
              <a:rPr lang="en-US" altLang="en-US" dirty="0">
                <a:solidFill>
                  <a:srgbClr val="002060"/>
                </a:solidFill>
              </a:rPr>
              <a:t>at Earth’s surface, as well as the </a:t>
            </a:r>
            <a:r>
              <a:rPr lang="en-US" altLang="en-US" dirty="0">
                <a:solidFill>
                  <a:srgbClr val="006600"/>
                </a:solidFill>
              </a:rPr>
              <a:t>upward and downward thermal radiative fluxes </a:t>
            </a:r>
            <a:r>
              <a:rPr lang="en-US" altLang="en-US" dirty="0">
                <a:solidFill>
                  <a:srgbClr val="002060"/>
                </a:solidFill>
              </a:rPr>
              <a:t>emitted by the surface and atmosphere.</a:t>
            </a:r>
          </a:p>
        </p:txBody>
      </p:sp>
    </p:spTree>
    <p:extLst>
      <p:ext uri="{BB962C8B-B14F-4D97-AF65-F5344CB8AC3E}">
        <p14:creationId xmlns:p14="http://schemas.microsoft.com/office/powerpoint/2010/main" val="1231318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l="26042" t="15742" r="17014" b="34169"/>
          <a:stretch>
            <a:fillRect/>
          </a:stretch>
        </p:blipFill>
        <p:spPr bwMode="auto">
          <a:xfrm>
            <a:off x="1647826" y="1092200"/>
            <a:ext cx="8715375" cy="5748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5" name="TextBox 1"/>
          <p:cNvSpPr txBox="1">
            <a:spLocks noChangeArrowheads="1"/>
          </p:cNvSpPr>
          <p:nvPr/>
        </p:nvSpPr>
        <p:spPr bwMode="auto">
          <a:xfrm>
            <a:off x="1676400" y="4763"/>
            <a:ext cx="883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a:solidFill>
                  <a:srgbClr val="C00000"/>
                </a:solidFill>
              </a:rPr>
              <a:t>Global mean energy budget under present day climate conditions </a:t>
            </a:r>
            <a:r>
              <a:rPr lang="en-US" altLang="en-US" sz="2800">
                <a:solidFill>
                  <a:srgbClr val="C00000"/>
                </a:solidFill>
              </a:rPr>
              <a:t>(from IPCC 2013)</a:t>
            </a:r>
          </a:p>
        </p:txBody>
      </p:sp>
    </p:spTree>
    <p:extLst>
      <p:ext uri="{BB962C8B-B14F-4D97-AF65-F5344CB8AC3E}">
        <p14:creationId xmlns:p14="http://schemas.microsoft.com/office/powerpoint/2010/main" val="38186435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2209800" y="152400"/>
            <a:ext cx="792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a:solidFill>
                  <a:srgbClr val="C00000"/>
                </a:solidFill>
              </a:rPr>
              <a:t>Global Mean Radiation Budget</a:t>
            </a:r>
          </a:p>
        </p:txBody>
      </p:sp>
      <p:sp>
        <p:nvSpPr>
          <p:cNvPr id="15363" name="Rectangle 2"/>
          <p:cNvSpPr>
            <a:spLocks noChangeArrowheads="1"/>
          </p:cNvSpPr>
          <p:nvPr/>
        </p:nvSpPr>
        <p:spPr bwMode="auto">
          <a:xfrm>
            <a:off x="177800" y="736601"/>
            <a:ext cx="11595100"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spcBef>
                <a:spcPct val="0"/>
              </a:spcBef>
              <a:buNone/>
            </a:pPr>
            <a:endParaRPr lang="en-US" altLang="en-US" sz="2400" i="1" dirty="0">
              <a:solidFill>
                <a:srgbClr val="002060"/>
              </a:solidFill>
            </a:endParaRPr>
          </a:p>
          <a:p>
            <a:pPr eaLnBrk="1" hangingPunct="1">
              <a:spcBef>
                <a:spcPct val="0"/>
              </a:spcBef>
              <a:buFont typeface="Courier New" panose="02070309020205020404" pitchFamily="49" charset="0"/>
              <a:buChar char="o"/>
            </a:pPr>
            <a:r>
              <a:rPr lang="en-US" altLang="en-US" dirty="0">
                <a:solidFill>
                  <a:srgbClr val="002060"/>
                </a:solidFill>
              </a:rPr>
              <a:t>The total solar irradiance (TSI) incident at the TOA is now much better known, with the SORCE Total Irradiance Monitor (TIM) instrument reporting uncertainties as low as 0.035%, compared to 0.1% for other TSI instruments (Kopp et al., 2005). </a:t>
            </a:r>
            <a:endParaRPr lang="en-US" altLang="en-US" dirty="0" smtClean="0">
              <a:solidFill>
                <a:srgbClr val="002060"/>
              </a:solidFill>
            </a:endParaRPr>
          </a:p>
          <a:p>
            <a:pPr eaLnBrk="1" hangingPunct="1">
              <a:spcBef>
                <a:spcPct val="0"/>
              </a:spcBef>
              <a:buFont typeface="Courier New" panose="02070309020205020404" pitchFamily="49" charset="0"/>
              <a:buChar char="o"/>
            </a:pPr>
            <a:endParaRPr lang="en-US" altLang="en-US" dirty="0" smtClean="0">
              <a:solidFill>
                <a:srgbClr val="002060"/>
              </a:solidFill>
            </a:endParaRPr>
          </a:p>
          <a:p>
            <a:pPr eaLnBrk="1" hangingPunct="1">
              <a:spcBef>
                <a:spcPct val="0"/>
              </a:spcBef>
              <a:buFont typeface="Courier New" panose="02070309020205020404" pitchFamily="49" charset="0"/>
              <a:buChar char="o"/>
            </a:pPr>
            <a:r>
              <a:rPr lang="en-US" altLang="en-US" dirty="0">
                <a:solidFill>
                  <a:srgbClr val="002060"/>
                </a:solidFill>
              </a:rPr>
              <a:t>Observed from space-borne platforms such as the Clouds and the Earth’s Radiant Energy System (CERES, </a:t>
            </a:r>
            <a:r>
              <a:rPr lang="en-US" altLang="en-US" dirty="0" err="1">
                <a:solidFill>
                  <a:srgbClr val="002060"/>
                </a:solidFill>
              </a:rPr>
              <a:t>Wielicki</a:t>
            </a:r>
            <a:r>
              <a:rPr lang="en-US" altLang="en-US" dirty="0">
                <a:solidFill>
                  <a:srgbClr val="002060"/>
                </a:solidFill>
              </a:rPr>
              <a:t> et al., 1996) and the Solar Radiation and Climate Experiment (SORCE)  (Kopp and Lawrence, 2005 </a:t>
            </a:r>
          </a:p>
          <a:p>
            <a:pPr eaLnBrk="1" hangingPunct="1">
              <a:spcBef>
                <a:spcPct val="0"/>
              </a:spcBef>
              <a:buFont typeface="Courier New" panose="02070309020205020404" pitchFamily="49" charset="0"/>
              <a:buChar char="o"/>
            </a:pPr>
            <a:endParaRPr lang="en-US" altLang="en-US" dirty="0">
              <a:solidFill>
                <a:srgbClr val="002060"/>
              </a:solidFill>
            </a:endParaRPr>
          </a:p>
        </p:txBody>
      </p:sp>
    </p:spTree>
    <p:extLst>
      <p:ext uri="{BB962C8B-B14F-4D97-AF65-F5344CB8AC3E}">
        <p14:creationId xmlns:p14="http://schemas.microsoft.com/office/powerpoint/2010/main" val="2273636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292100" y="304800"/>
            <a:ext cx="115189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 typeface="Courier New" panose="02070309020205020404" pitchFamily="49" charset="0"/>
              <a:buChar char="o"/>
            </a:pPr>
            <a:r>
              <a:rPr lang="en-US" altLang="en-US" sz="3600" dirty="0">
                <a:solidFill>
                  <a:srgbClr val="002060"/>
                </a:solidFill>
              </a:rPr>
              <a:t>Kopp and Lean (2011) conclude that the SORCE/TIM value of TSI is the most credible value because it is validated by a National Institute of Standards and Technology calibrated cryogenic radiometer. </a:t>
            </a:r>
          </a:p>
          <a:p>
            <a:pPr eaLnBrk="1" hangingPunct="1">
              <a:spcBef>
                <a:spcPct val="0"/>
              </a:spcBef>
              <a:buFont typeface="Courier New" panose="02070309020205020404" pitchFamily="49" charset="0"/>
              <a:buChar char="o"/>
            </a:pPr>
            <a:endParaRPr lang="en-US" altLang="en-US" sz="3600" dirty="0">
              <a:solidFill>
                <a:srgbClr val="002060"/>
              </a:solidFill>
            </a:endParaRPr>
          </a:p>
          <a:p>
            <a:pPr eaLnBrk="1" hangingPunct="1">
              <a:spcBef>
                <a:spcPct val="0"/>
              </a:spcBef>
              <a:buFont typeface="Courier New" panose="02070309020205020404" pitchFamily="49" charset="0"/>
              <a:buChar char="o"/>
            </a:pPr>
            <a:r>
              <a:rPr lang="en-US" altLang="en-US" sz="3600" dirty="0">
                <a:solidFill>
                  <a:srgbClr val="002060"/>
                </a:solidFill>
              </a:rPr>
              <a:t>This revised TSI estimate corresponds to a </a:t>
            </a:r>
            <a:r>
              <a:rPr lang="en-US" altLang="en-US" sz="3600" dirty="0">
                <a:solidFill>
                  <a:srgbClr val="C00000"/>
                </a:solidFill>
              </a:rPr>
              <a:t>solar irradiance close to 340 W/m</a:t>
            </a:r>
            <a:r>
              <a:rPr lang="en-US" altLang="en-US" sz="3600" baseline="30000" dirty="0">
                <a:solidFill>
                  <a:srgbClr val="C00000"/>
                </a:solidFill>
              </a:rPr>
              <a:t>2</a:t>
            </a:r>
            <a:r>
              <a:rPr lang="en-US" altLang="en-US" sz="3600" dirty="0">
                <a:solidFill>
                  <a:srgbClr val="C00000"/>
                </a:solidFill>
              </a:rPr>
              <a:t> </a:t>
            </a:r>
            <a:r>
              <a:rPr lang="en-US" altLang="en-US" sz="3600" dirty="0">
                <a:solidFill>
                  <a:srgbClr val="002060"/>
                </a:solidFill>
              </a:rPr>
              <a:t>globally averaged over Earth’s sphere.  </a:t>
            </a:r>
          </a:p>
        </p:txBody>
      </p:sp>
    </p:spTree>
    <p:extLst>
      <p:ext uri="{BB962C8B-B14F-4D97-AF65-F5344CB8AC3E}">
        <p14:creationId xmlns:p14="http://schemas.microsoft.com/office/powerpoint/2010/main" val="5185681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333626" y="26989"/>
            <a:ext cx="7731125" cy="733425"/>
          </a:xfrm>
        </p:spPr>
        <p:txBody>
          <a:bodyPr/>
          <a:lstStyle/>
          <a:p>
            <a:r>
              <a:rPr lang="en-US" altLang="en-US" sz="3200">
                <a:solidFill>
                  <a:srgbClr val="C00000"/>
                </a:solidFill>
              </a:rPr>
              <a:t>Continuity of 34+year TSI Record</a:t>
            </a:r>
          </a:p>
        </p:txBody>
      </p:sp>
      <p:sp>
        <p:nvSpPr>
          <p:cNvPr id="17411" name="Content Placeholder 2"/>
          <p:cNvSpPr>
            <a:spLocks noGrp="1"/>
          </p:cNvSpPr>
          <p:nvPr>
            <p:ph idx="1"/>
          </p:nvPr>
        </p:nvSpPr>
        <p:spPr>
          <a:xfrm>
            <a:off x="1606550" y="846139"/>
            <a:ext cx="8890000" cy="4232275"/>
          </a:xfrm>
        </p:spPr>
        <p:txBody>
          <a:bodyPr/>
          <a:lstStyle/>
          <a:p>
            <a:pPr>
              <a:buClr>
                <a:srgbClr val="008000"/>
              </a:buClr>
            </a:pPr>
            <a:r>
              <a:rPr lang="en-US" altLang="en-US" sz="2400"/>
              <a:t>Loss of Glory-TIM at launch on March 4, 2011</a:t>
            </a:r>
          </a:p>
          <a:p>
            <a:pPr>
              <a:buClr>
                <a:srgbClr val="008000"/>
              </a:buClr>
            </a:pPr>
            <a:r>
              <a:rPr lang="en-US" altLang="en-US" sz="2400"/>
              <a:t>Delay of TSIS Flight Opportunity to 2015+</a:t>
            </a:r>
          </a:p>
          <a:p>
            <a:pPr>
              <a:buClr>
                <a:srgbClr val="008000"/>
              </a:buClr>
            </a:pPr>
            <a:endParaRPr lang="en-US" altLang="en-US" sz="2400"/>
          </a:p>
        </p:txBody>
      </p:sp>
      <p:pic>
        <p:nvPicPr>
          <p:cNvPr id="17412" name="Picture 12" descr="SORCE best  pos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1962150"/>
            <a:ext cx="1531938"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 descr="TIM_System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5763" y="2044700"/>
            <a:ext cx="2101850"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5" descr="TSIS-C1 Deployed.pn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2000" y="1981200"/>
            <a:ext cx="17732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
          <p:cNvSpPr txBox="1">
            <a:spLocks noChangeArrowheads="1"/>
          </p:cNvSpPr>
          <p:nvPr/>
        </p:nvSpPr>
        <p:spPr bwMode="auto">
          <a:xfrm>
            <a:off x="2501900" y="1600201"/>
            <a:ext cx="2260600" cy="461963"/>
          </a:xfrm>
          <a:prstGeom prst="rect">
            <a:avLst/>
          </a:prstGeom>
          <a:noFill/>
          <a:ln w="9525">
            <a:noFill/>
            <a:miter lim="800000"/>
            <a:headEnd/>
            <a:tailEnd/>
          </a:ln>
          <a:effectLst/>
        </p:spPr>
        <p:txBody>
          <a:bodyPr>
            <a:spAutoFit/>
          </a:bodyPr>
          <a:lstStyle/>
          <a:p>
            <a:pPr algn="ctr">
              <a:defRPr/>
            </a:pPr>
            <a:r>
              <a:rPr lang="en-US" sz="2400" dirty="0">
                <a:solidFill>
                  <a:schemeClr val="accent6"/>
                </a:solidFill>
                <a:latin typeface="Times" pitchFamily="-108" charset="0"/>
                <a:cs typeface="Arial" charset="0"/>
              </a:rPr>
              <a:t>SORCE</a:t>
            </a:r>
            <a:r>
              <a:rPr lang="en-US" dirty="0">
                <a:solidFill>
                  <a:schemeClr val="accent6"/>
                </a:solidFill>
                <a:latin typeface="Times" pitchFamily="-108" charset="0"/>
                <a:cs typeface="Arial" charset="0"/>
              </a:rPr>
              <a:t>/TIM</a:t>
            </a:r>
          </a:p>
        </p:txBody>
      </p:sp>
      <p:sp>
        <p:nvSpPr>
          <p:cNvPr id="9" name="Text Box 8"/>
          <p:cNvSpPr txBox="1">
            <a:spLocks noChangeArrowheads="1"/>
          </p:cNvSpPr>
          <p:nvPr/>
        </p:nvSpPr>
        <p:spPr bwMode="auto">
          <a:xfrm>
            <a:off x="8089900" y="1633538"/>
            <a:ext cx="2319338" cy="368300"/>
          </a:xfrm>
          <a:prstGeom prst="rect">
            <a:avLst/>
          </a:prstGeom>
          <a:noFill/>
          <a:ln w="9525">
            <a:noFill/>
            <a:miter lim="800000"/>
            <a:headEnd/>
            <a:tailEnd/>
          </a:ln>
          <a:effectLst/>
        </p:spPr>
        <p:txBody>
          <a:bodyPr>
            <a:spAutoFit/>
          </a:bodyPr>
          <a:lstStyle/>
          <a:p>
            <a:pPr algn="ctr">
              <a:defRPr/>
            </a:pPr>
            <a:r>
              <a:rPr lang="en-US" dirty="0">
                <a:solidFill>
                  <a:schemeClr val="accent6"/>
                </a:solidFill>
                <a:latin typeface="Times" pitchFamily="-108" charset="0"/>
                <a:cs typeface="Arial" charset="0"/>
              </a:rPr>
              <a:t>JPSS Free Flyer/TSIS</a:t>
            </a:r>
          </a:p>
        </p:txBody>
      </p:sp>
      <p:sp>
        <p:nvSpPr>
          <p:cNvPr id="10" name="Text Box 10"/>
          <p:cNvSpPr txBox="1">
            <a:spLocks noChangeArrowheads="1"/>
          </p:cNvSpPr>
          <p:nvPr/>
        </p:nvSpPr>
        <p:spPr bwMode="auto">
          <a:xfrm>
            <a:off x="5080000" y="1677988"/>
            <a:ext cx="3124200" cy="366712"/>
          </a:xfrm>
          <a:prstGeom prst="rect">
            <a:avLst/>
          </a:prstGeom>
          <a:noFill/>
          <a:ln w="9525">
            <a:noFill/>
            <a:miter lim="800000"/>
            <a:headEnd/>
            <a:tailEnd/>
          </a:ln>
          <a:effectLst/>
        </p:spPr>
        <p:txBody>
          <a:bodyPr>
            <a:spAutoFit/>
          </a:bodyPr>
          <a:lstStyle/>
          <a:p>
            <a:pPr algn="ctr">
              <a:defRPr/>
            </a:pPr>
            <a:r>
              <a:rPr lang="en-US" dirty="0">
                <a:solidFill>
                  <a:schemeClr val="accent6"/>
                </a:solidFill>
                <a:latin typeface="Times" pitchFamily="-108" charset="0"/>
                <a:cs typeface="Arial" charset="0"/>
              </a:rPr>
              <a:t>Glory/TIM</a:t>
            </a:r>
          </a:p>
        </p:txBody>
      </p:sp>
      <p:sp>
        <p:nvSpPr>
          <p:cNvPr id="11" name="TextBox 10"/>
          <p:cNvSpPr txBox="1"/>
          <p:nvPr/>
        </p:nvSpPr>
        <p:spPr>
          <a:xfrm>
            <a:off x="2438400" y="3581401"/>
            <a:ext cx="2362200" cy="584775"/>
          </a:xfrm>
          <a:prstGeom prst="rect">
            <a:avLst/>
          </a:prstGeom>
          <a:solidFill>
            <a:schemeClr val="accent6">
              <a:lumMod val="20000"/>
              <a:lumOff val="80000"/>
            </a:schemeClr>
          </a:solidFill>
          <a:ln w="38100" cmpd="sng">
            <a:solidFill>
              <a:srgbClr val="FF0000"/>
            </a:solidFill>
          </a:ln>
        </p:spPr>
        <p:txBody>
          <a:bodyPr>
            <a:spAutoFit/>
          </a:bodyPr>
          <a:lstStyle/>
          <a:p>
            <a:pPr>
              <a:defRPr/>
            </a:pPr>
            <a:r>
              <a:rPr lang="en-US" sz="1600" dirty="0">
                <a:solidFill>
                  <a:srgbClr val="FF0000"/>
                </a:solidFill>
                <a:latin typeface="Arial" charset="0"/>
                <a:cs typeface="Arial" charset="0"/>
              </a:rPr>
              <a:t> SORCE : 2003 – 2015 ??</a:t>
            </a:r>
          </a:p>
        </p:txBody>
      </p:sp>
      <p:sp>
        <p:nvSpPr>
          <p:cNvPr id="12" name="TextBox 11"/>
          <p:cNvSpPr txBox="1"/>
          <p:nvPr/>
        </p:nvSpPr>
        <p:spPr>
          <a:xfrm>
            <a:off x="5473700" y="3582989"/>
            <a:ext cx="1536700" cy="338137"/>
          </a:xfrm>
          <a:prstGeom prst="rect">
            <a:avLst/>
          </a:prstGeom>
          <a:solidFill>
            <a:schemeClr val="accent5">
              <a:lumMod val="20000"/>
              <a:lumOff val="80000"/>
            </a:schemeClr>
          </a:solidFill>
          <a:ln w="38100" cmpd="sng">
            <a:solidFill>
              <a:srgbClr val="008000"/>
            </a:solidFill>
          </a:ln>
        </p:spPr>
        <p:txBody>
          <a:bodyPr>
            <a:spAutoFit/>
          </a:bodyPr>
          <a:lstStyle/>
          <a:p>
            <a:pPr>
              <a:defRPr/>
            </a:pPr>
            <a:r>
              <a:rPr lang="en-US" sz="1600" dirty="0">
                <a:latin typeface="Arial" charset="0"/>
                <a:cs typeface="Arial" charset="0"/>
              </a:rPr>
              <a:t>2011   -   2014</a:t>
            </a:r>
          </a:p>
        </p:txBody>
      </p:sp>
      <p:sp>
        <p:nvSpPr>
          <p:cNvPr id="18" name="TextBox 17"/>
          <p:cNvSpPr txBox="1"/>
          <p:nvPr/>
        </p:nvSpPr>
        <p:spPr>
          <a:xfrm>
            <a:off x="8229600" y="3548064"/>
            <a:ext cx="2217738" cy="338137"/>
          </a:xfrm>
          <a:prstGeom prst="rect">
            <a:avLst/>
          </a:prstGeom>
          <a:solidFill>
            <a:schemeClr val="accent6">
              <a:lumMod val="20000"/>
              <a:lumOff val="80000"/>
            </a:schemeClr>
          </a:solidFill>
          <a:ln w="38100" cmpd="sng">
            <a:solidFill>
              <a:srgbClr val="FF0000"/>
            </a:solidFill>
          </a:ln>
        </p:spPr>
        <p:txBody>
          <a:bodyPr>
            <a:spAutoFit/>
          </a:bodyPr>
          <a:lstStyle/>
          <a:p>
            <a:pPr>
              <a:defRPr/>
            </a:pPr>
            <a:r>
              <a:rPr lang="en-US" sz="1600" dirty="0">
                <a:solidFill>
                  <a:srgbClr val="FF0000"/>
                </a:solidFill>
                <a:latin typeface="Arial" charset="0"/>
                <a:cs typeface="Arial" charset="0"/>
              </a:rPr>
              <a:t> TSIS : July, 2016</a:t>
            </a:r>
          </a:p>
        </p:txBody>
      </p:sp>
      <p:sp>
        <p:nvSpPr>
          <p:cNvPr id="17421" name="TextBox 42"/>
          <p:cNvSpPr txBox="1">
            <a:spLocks noChangeArrowheads="1"/>
          </p:cNvSpPr>
          <p:nvPr/>
        </p:nvSpPr>
        <p:spPr bwMode="auto">
          <a:xfrm>
            <a:off x="7658100" y="5078413"/>
            <a:ext cx="18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p>
        </p:txBody>
      </p:sp>
      <p:sp>
        <p:nvSpPr>
          <p:cNvPr id="17422" name="TextBox 51"/>
          <p:cNvSpPr txBox="1">
            <a:spLocks noChangeArrowheads="1"/>
          </p:cNvSpPr>
          <p:nvPr/>
        </p:nvSpPr>
        <p:spPr bwMode="auto">
          <a:xfrm>
            <a:off x="3471863" y="5507039"/>
            <a:ext cx="60896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t>TSI record continued since 1978 TCTE :  2013-2016 (expected)</a:t>
            </a:r>
          </a:p>
        </p:txBody>
      </p:sp>
      <p:cxnSp>
        <p:nvCxnSpPr>
          <p:cNvPr id="58" name="Straight Connector 57"/>
          <p:cNvCxnSpPr/>
          <p:nvPr/>
        </p:nvCxnSpPr>
        <p:spPr>
          <a:xfrm>
            <a:off x="2765425" y="4664075"/>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5360988" y="4730750"/>
            <a:ext cx="0" cy="1143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8166100" y="4727575"/>
            <a:ext cx="0" cy="114300"/>
          </a:xfrm>
          <a:prstGeom prst="line">
            <a:avLst/>
          </a:prstGeom>
        </p:spPr>
        <p:style>
          <a:lnRef idx="2">
            <a:schemeClr val="accent1"/>
          </a:lnRef>
          <a:fillRef idx="0">
            <a:schemeClr val="accent1"/>
          </a:fillRef>
          <a:effectRef idx="1">
            <a:schemeClr val="accent1"/>
          </a:effectRef>
          <a:fontRef idx="minor">
            <a:schemeClr val="tx1"/>
          </a:fontRef>
        </p:style>
      </p:cxnSp>
      <p:sp>
        <p:nvSpPr>
          <p:cNvPr id="17426" name="TextBox 69"/>
          <p:cNvSpPr txBox="1">
            <a:spLocks noChangeArrowheads="1"/>
          </p:cNvSpPr>
          <p:nvPr/>
        </p:nvSpPr>
        <p:spPr bwMode="auto">
          <a:xfrm>
            <a:off x="6985001" y="3562351"/>
            <a:ext cx="1127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rgbClr val="FF0000"/>
                </a:solidFill>
              </a:rPr>
              <a:t>(failed)</a:t>
            </a:r>
          </a:p>
        </p:txBody>
      </p:sp>
    </p:spTree>
    <p:extLst>
      <p:ext uri="{BB962C8B-B14F-4D97-AF65-F5344CB8AC3E}">
        <p14:creationId xmlns:p14="http://schemas.microsoft.com/office/powerpoint/2010/main" val="2596413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920" y="0"/>
            <a:ext cx="10942320" cy="1355189"/>
          </a:xfrm>
        </p:spPr>
        <p:txBody>
          <a:bodyPr>
            <a:normAutofit/>
          </a:bodyPr>
          <a:lstStyle/>
          <a:p>
            <a:r>
              <a:rPr lang="en-US" altLang="en-US" sz="4400" dirty="0" smtClean="0">
                <a:solidFill>
                  <a:srgbClr val="C00000"/>
                </a:solidFill>
                <a:latin typeface="Tahoma" panose="020B0604030504040204" pitchFamily="34" charset="0"/>
                <a:cs typeface="Tahoma" panose="020B0604030504040204" pitchFamily="34" charset="0"/>
              </a:rPr>
              <a:t>AOSC400-2015</a:t>
            </a:r>
            <a:br>
              <a:rPr lang="en-US" altLang="en-US" sz="4400" dirty="0" smtClean="0">
                <a:solidFill>
                  <a:srgbClr val="C00000"/>
                </a:solidFill>
                <a:latin typeface="Tahoma" panose="020B0604030504040204" pitchFamily="34" charset="0"/>
                <a:cs typeface="Tahoma" panose="020B0604030504040204" pitchFamily="34" charset="0"/>
              </a:rPr>
            </a:br>
            <a:r>
              <a:rPr lang="en-US" altLang="en-US" sz="4400" dirty="0" smtClean="0">
                <a:solidFill>
                  <a:srgbClr val="C00000"/>
                </a:solidFill>
                <a:latin typeface="Tahoma" panose="020B0604030504040204" pitchFamily="34" charset="0"/>
                <a:cs typeface="Tahoma" panose="020B0604030504040204" pitchFamily="34" charset="0"/>
              </a:rPr>
              <a:t>October 29, Lecture # 16</a:t>
            </a:r>
            <a:endParaRPr lang="en-US" sz="4400" dirty="0"/>
          </a:p>
        </p:txBody>
      </p:sp>
      <p:sp>
        <p:nvSpPr>
          <p:cNvPr id="4" name="Rectangle 3"/>
          <p:cNvSpPr/>
          <p:nvPr/>
        </p:nvSpPr>
        <p:spPr>
          <a:xfrm>
            <a:off x="166255" y="5783097"/>
            <a:ext cx="11925836" cy="646331"/>
          </a:xfrm>
          <a:prstGeom prst="rect">
            <a:avLst/>
          </a:prstGeom>
        </p:spPr>
        <p:txBody>
          <a:bodyPr wrap="square">
            <a:spAutoFit/>
          </a:bodyPr>
          <a:lstStyle/>
          <a:p>
            <a:r>
              <a:rPr lang="en-US" dirty="0" smtClean="0"/>
              <a:t>Copyright@2015 University of Maryland</a:t>
            </a:r>
            <a:br>
              <a:rPr lang="en-US" dirty="0" smtClean="0"/>
            </a:br>
            <a:r>
              <a:rPr lang="en-US" dirty="0" smtClean="0"/>
              <a:t>This material may not be reproduced or redistributed, in whole or in part, without written permission of Rachel T. Pinker</a:t>
            </a:r>
            <a:endParaRPr lang="en-US" dirty="0"/>
          </a:p>
        </p:txBody>
      </p:sp>
      <p:sp>
        <p:nvSpPr>
          <p:cNvPr id="6" name="TextBox 5"/>
          <p:cNvSpPr txBox="1"/>
          <p:nvPr/>
        </p:nvSpPr>
        <p:spPr>
          <a:xfrm>
            <a:off x="11162" y="6489270"/>
            <a:ext cx="7156254" cy="369332"/>
          </a:xfrm>
          <a:prstGeom prst="rect">
            <a:avLst/>
          </a:prstGeom>
          <a:noFill/>
        </p:spPr>
        <p:txBody>
          <a:bodyPr wrap="none" rtlCol="0">
            <a:spAutoFit/>
          </a:bodyPr>
          <a:lstStyle/>
          <a:p>
            <a:r>
              <a:rPr lang="en-US" dirty="0" smtClean="0"/>
              <a:t>*</a:t>
            </a:r>
            <a:r>
              <a:rPr lang="en-US" dirty="0" smtClean="0">
                <a:solidFill>
                  <a:srgbClr val="002060"/>
                </a:solidFill>
              </a:rPr>
              <a:t>Sources of information used for this lecture are listed in updated Syllabus.</a:t>
            </a:r>
            <a:endParaRPr lang="en-US" dirty="0">
              <a:solidFill>
                <a:srgbClr val="002060"/>
              </a:solidFill>
            </a:endParaRPr>
          </a:p>
        </p:txBody>
      </p:sp>
      <p:sp>
        <p:nvSpPr>
          <p:cNvPr id="7" name="Rectangle 6"/>
          <p:cNvSpPr/>
          <p:nvPr/>
        </p:nvSpPr>
        <p:spPr>
          <a:xfrm>
            <a:off x="11162" y="1415031"/>
            <a:ext cx="11774437" cy="4401205"/>
          </a:xfrm>
          <a:prstGeom prst="rect">
            <a:avLst/>
          </a:prstGeom>
        </p:spPr>
        <p:txBody>
          <a:bodyPr wrap="square">
            <a:spAutoFit/>
          </a:bodyPr>
          <a:lstStyle/>
          <a:p>
            <a:pPr marL="457200" indent="-457200">
              <a:buFont typeface="Courier New" panose="02070309020205020404" pitchFamily="49" charset="0"/>
              <a:buChar char="o"/>
            </a:pPr>
            <a:r>
              <a:rPr lang="en-US" altLang="en-US" sz="4000" dirty="0">
                <a:solidFill>
                  <a:srgbClr val="002060"/>
                </a:solidFill>
              </a:rPr>
              <a:t>Global Radiation Budget</a:t>
            </a:r>
          </a:p>
          <a:p>
            <a:pPr marL="457200" indent="-457200">
              <a:buFont typeface="Courier New" panose="02070309020205020404" pitchFamily="49" charset="0"/>
              <a:buChar char="o"/>
            </a:pPr>
            <a:r>
              <a:rPr lang="en-US" altLang="en-US" sz="4000" dirty="0">
                <a:solidFill>
                  <a:srgbClr val="002060"/>
                </a:solidFill>
              </a:rPr>
              <a:t>Climate Sensitivity to Clouds</a:t>
            </a:r>
          </a:p>
          <a:p>
            <a:pPr marL="457200" indent="-457200">
              <a:buFont typeface="Courier New" panose="02070309020205020404" pitchFamily="49" charset="0"/>
              <a:buChar char="o"/>
            </a:pPr>
            <a:r>
              <a:rPr lang="en-US" altLang="en-US" sz="4000" dirty="0">
                <a:solidFill>
                  <a:srgbClr val="002060"/>
                </a:solidFill>
              </a:rPr>
              <a:t>Cloud Radiative Forcing</a:t>
            </a:r>
          </a:p>
          <a:p>
            <a:pPr marL="457200" indent="-457200">
              <a:buFont typeface="Courier New" panose="02070309020205020404" pitchFamily="49" charset="0"/>
              <a:buChar char="o"/>
            </a:pPr>
            <a:r>
              <a:rPr lang="en-US" altLang="en-US" sz="4000" dirty="0">
                <a:solidFill>
                  <a:srgbClr val="002060"/>
                </a:solidFill>
              </a:rPr>
              <a:t> Results from Radiation Budget Missions (ERBE; CERES)</a:t>
            </a:r>
          </a:p>
          <a:p>
            <a:pPr marL="457200" indent="-457200">
              <a:buFont typeface="Courier New" panose="02070309020205020404" pitchFamily="49" charset="0"/>
              <a:buChar char="o"/>
            </a:pPr>
            <a:r>
              <a:rPr lang="en-US" altLang="en-US" sz="4000" dirty="0">
                <a:solidFill>
                  <a:srgbClr val="002060"/>
                </a:solidFill>
              </a:rPr>
              <a:t>Special Programs to Better Understand Clouds (ARM)</a:t>
            </a:r>
          </a:p>
          <a:p>
            <a:pPr marL="457200" indent="-457200">
              <a:buFont typeface="Courier New" panose="02070309020205020404" pitchFamily="49" charset="0"/>
              <a:buChar char="o"/>
            </a:pPr>
            <a:r>
              <a:rPr lang="en-US" altLang="en-US" sz="4000" dirty="0">
                <a:solidFill>
                  <a:srgbClr val="002060"/>
                </a:solidFill>
              </a:rPr>
              <a:t>Angular Distribution Models (ADM)  Models</a:t>
            </a:r>
            <a:endParaRPr lang="en-US" altLang="en-US" sz="4000" dirty="0">
              <a:solidFill>
                <a:srgbClr val="002060"/>
              </a:solidFill>
            </a:endParaRPr>
          </a:p>
        </p:txBody>
      </p:sp>
    </p:spTree>
    <p:extLst>
      <p:ext uri="{BB962C8B-B14F-4D97-AF65-F5344CB8AC3E}">
        <p14:creationId xmlns:p14="http://schemas.microsoft.com/office/powerpoint/2010/main" val="1015328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676400" y="0"/>
            <a:ext cx="8991600" cy="838200"/>
          </a:xfrm>
          <a:prstGeom prst="rect">
            <a:avLst/>
          </a:prstGeom>
          <a:noFill/>
          <a:ln w="9525">
            <a:noFill/>
            <a:miter lim="800000"/>
            <a:headEnd/>
            <a:tailEnd/>
          </a:ln>
        </p:spPr>
        <p:txBody>
          <a:bodyPr anchor="ctr"/>
          <a:lstStyle/>
          <a:p>
            <a:pPr algn="ctr">
              <a:defRPr/>
            </a:pPr>
            <a:r>
              <a:rPr lang="en-US" sz="4000" dirty="0">
                <a:solidFill>
                  <a:srgbClr val="CC0000"/>
                </a:solidFill>
              </a:rPr>
              <a:t>CERES Measurements</a:t>
            </a:r>
          </a:p>
        </p:txBody>
      </p:sp>
      <p:sp>
        <p:nvSpPr>
          <p:cNvPr id="18435" name="Text Box 3"/>
          <p:cNvSpPr txBox="1">
            <a:spLocks noChangeArrowheads="1"/>
          </p:cNvSpPr>
          <p:nvPr/>
        </p:nvSpPr>
        <p:spPr bwMode="auto">
          <a:xfrm>
            <a:off x="2870200" y="622836"/>
            <a:ext cx="89789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5425" indent="-225425"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515938" indent="-176213"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dirty="0">
                <a:solidFill>
                  <a:srgbClr val="C00000"/>
                </a:solidFill>
                <a:latin typeface="+mn-lt"/>
              </a:rPr>
              <a:t>5 </a:t>
            </a:r>
            <a:r>
              <a:rPr lang="en-US" altLang="en-US" dirty="0">
                <a:solidFill>
                  <a:srgbClr val="002060"/>
                </a:solidFill>
                <a:latin typeface="+mn-lt"/>
              </a:rPr>
              <a:t>Instruments on 3 Satellites (TRMM, Terra, Aqua) for diurnal and angular sampling</a:t>
            </a:r>
          </a:p>
          <a:p>
            <a:pPr>
              <a:spcBef>
                <a:spcPct val="50000"/>
              </a:spcBef>
            </a:pPr>
            <a:r>
              <a:rPr lang="en-US" altLang="en-US" dirty="0">
                <a:solidFill>
                  <a:srgbClr val="002060"/>
                </a:solidFill>
                <a:latin typeface="+mn-lt"/>
              </a:rPr>
              <a:t> 3 Channels per instrument:</a:t>
            </a:r>
          </a:p>
          <a:p>
            <a:pPr lvl="1">
              <a:spcBef>
                <a:spcPct val="0"/>
              </a:spcBef>
            </a:pPr>
            <a:r>
              <a:rPr lang="en-US" altLang="en-US" sz="3200" u="sng" dirty="0">
                <a:solidFill>
                  <a:srgbClr val="002060"/>
                </a:solidFill>
                <a:latin typeface="+mn-lt"/>
              </a:rPr>
              <a:t>Shortwave</a:t>
            </a:r>
            <a:r>
              <a:rPr lang="en-US" altLang="en-US" sz="3200" dirty="0">
                <a:solidFill>
                  <a:srgbClr val="002060"/>
                </a:solidFill>
                <a:latin typeface="+mn-lt"/>
              </a:rPr>
              <a:t> (0.2-4.0 mm) – Reflected solar radiation</a:t>
            </a:r>
          </a:p>
          <a:p>
            <a:pPr lvl="1">
              <a:spcBef>
                <a:spcPct val="0"/>
              </a:spcBef>
            </a:pPr>
            <a:r>
              <a:rPr lang="en-US" altLang="en-US" sz="3200" u="sng" dirty="0">
                <a:solidFill>
                  <a:srgbClr val="002060"/>
                </a:solidFill>
                <a:latin typeface="+mn-lt"/>
              </a:rPr>
              <a:t>Total</a:t>
            </a:r>
            <a:r>
              <a:rPr lang="en-US" altLang="en-US" sz="3200" dirty="0">
                <a:solidFill>
                  <a:srgbClr val="002060"/>
                </a:solidFill>
                <a:latin typeface="+mn-lt"/>
              </a:rPr>
              <a:t> (0.2-100 mm) – Earth emitted radiation by subtracting SW</a:t>
            </a:r>
          </a:p>
          <a:p>
            <a:pPr lvl="1">
              <a:spcBef>
                <a:spcPct val="0"/>
              </a:spcBef>
            </a:pPr>
            <a:r>
              <a:rPr lang="en-US" altLang="en-US" sz="3200" u="sng" dirty="0">
                <a:solidFill>
                  <a:srgbClr val="002060"/>
                </a:solidFill>
                <a:latin typeface="+mn-lt"/>
              </a:rPr>
              <a:t>Window</a:t>
            </a:r>
            <a:r>
              <a:rPr lang="en-US" altLang="en-US" sz="3200" dirty="0">
                <a:solidFill>
                  <a:srgbClr val="002060"/>
                </a:solidFill>
                <a:latin typeface="+mn-lt"/>
              </a:rPr>
              <a:t> (8-12 mm) – Thermal infrared emission</a:t>
            </a:r>
          </a:p>
          <a:p>
            <a:pPr>
              <a:spcBef>
                <a:spcPct val="50000"/>
              </a:spcBef>
            </a:pPr>
            <a:r>
              <a:rPr lang="en-US" altLang="en-US" dirty="0">
                <a:solidFill>
                  <a:srgbClr val="002060"/>
                </a:solidFill>
                <a:latin typeface="+mn-lt"/>
              </a:rPr>
              <a:t> Coincident Cloud and Aerosol Properties from MODIS/VIRS</a:t>
            </a:r>
          </a:p>
          <a:p>
            <a:pPr>
              <a:spcBef>
                <a:spcPct val="50000"/>
              </a:spcBef>
            </a:pPr>
            <a:r>
              <a:rPr lang="en-US" altLang="en-US" dirty="0">
                <a:solidFill>
                  <a:srgbClr val="002060"/>
                </a:solidFill>
                <a:latin typeface="+mn-lt"/>
              </a:rPr>
              <a:t> Flies in Formation with CALIPSO and 	</a:t>
            </a:r>
            <a:r>
              <a:rPr lang="en-US" altLang="en-US" dirty="0" err="1">
                <a:solidFill>
                  <a:srgbClr val="002060"/>
                </a:solidFill>
                <a:latin typeface="+mn-lt"/>
              </a:rPr>
              <a:t>CloudSat</a:t>
            </a:r>
            <a:endParaRPr lang="en-US" altLang="en-US" dirty="0">
              <a:solidFill>
                <a:srgbClr val="002060"/>
              </a:solidFill>
              <a:latin typeface="+mn-lt"/>
            </a:endParaRPr>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68" y="838200"/>
            <a:ext cx="2269107"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5"/>
          <p:cNvSpPr txBox="1">
            <a:spLocks noChangeArrowheads="1"/>
          </p:cNvSpPr>
          <p:nvPr/>
        </p:nvSpPr>
        <p:spPr bwMode="auto">
          <a:xfrm>
            <a:off x="0" y="6032501"/>
            <a:ext cx="2870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dirty="0"/>
              <a:t>(after N. </a:t>
            </a:r>
            <a:r>
              <a:rPr lang="en-US" altLang="en-US" sz="2000" dirty="0" smtClean="0"/>
              <a:t>Loeb et al., 2009)</a:t>
            </a:r>
            <a:endParaRPr lang="en-US" altLang="en-US" sz="2000" dirty="0"/>
          </a:p>
        </p:txBody>
      </p:sp>
    </p:spTree>
    <p:extLst>
      <p:ext uri="{BB962C8B-B14F-4D97-AF65-F5344CB8AC3E}">
        <p14:creationId xmlns:p14="http://schemas.microsoft.com/office/powerpoint/2010/main" val="21315097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60400" y="0"/>
            <a:ext cx="106680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dirty="0">
                <a:solidFill>
                  <a:srgbClr val="C00000"/>
                </a:solidFill>
              </a:rPr>
              <a:t>A configuration of several satellites with complimentary capabilities is considered as ideal for cloud research. In particular, the newer systems with active capabilities.</a:t>
            </a:r>
          </a:p>
        </p:txBody>
      </p:sp>
      <p:pic>
        <p:nvPicPr>
          <p:cNvPr id="24579" name="Picture 3" descr="F:\PICASSO\3-satellite fig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143001"/>
            <a:ext cx="7848600"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p:cNvSpPr txBox="1">
            <a:spLocks noChangeArrowheads="1"/>
          </p:cNvSpPr>
          <p:nvPr/>
        </p:nvSpPr>
        <p:spPr bwMode="auto">
          <a:xfrm>
            <a:off x="5257800" y="2057401"/>
            <a:ext cx="1281120" cy="3077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b="1">
                <a:solidFill>
                  <a:srgbClr val="FFFF00"/>
                </a:solidFill>
                <a:latin typeface="Palatino" charset="0"/>
              </a:rPr>
              <a:t>      CALIPSO</a:t>
            </a:r>
          </a:p>
        </p:txBody>
      </p:sp>
      <p:sp>
        <p:nvSpPr>
          <p:cNvPr id="24581" name="Text Box 5"/>
          <p:cNvSpPr txBox="1">
            <a:spLocks noChangeArrowheads="1"/>
          </p:cNvSpPr>
          <p:nvPr/>
        </p:nvSpPr>
        <p:spPr bwMode="auto">
          <a:xfrm>
            <a:off x="3733800" y="1981201"/>
            <a:ext cx="923394" cy="3077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b="1">
                <a:solidFill>
                  <a:srgbClr val="FFFF00"/>
                </a:solidFill>
                <a:latin typeface="Palatino" charset="0"/>
              </a:rPr>
              <a:t>      Aqua</a:t>
            </a:r>
          </a:p>
        </p:txBody>
      </p:sp>
      <p:sp>
        <p:nvSpPr>
          <p:cNvPr id="24582" name="Text Box 6"/>
          <p:cNvSpPr txBox="1">
            <a:spLocks noChangeArrowheads="1"/>
          </p:cNvSpPr>
          <p:nvPr/>
        </p:nvSpPr>
        <p:spPr bwMode="auto">
          <a:xfrm>
            <a:off x="7543801" y="2286001"/>
            <a:ext cx="970137" cy="3077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b="1">
                <a:solidFill>
                  <a:srgbClr val="FFFF00"/>
                </a:solidFill>
                <a:latin typeface="Palatino" charset="0"/>
              </a:rPr>
              <a:t>CloudSat</a:t>
            </a:r>
          </a:p>
        </p:txBody>
      </p:sp>
    </p:spTree>
    <p:extLst>
      <p:ext uri="{BB962C8B-B14F-4D97-AF65-F5344CB8AC3E}">
        <p14:creationId xmlns:p14="http://schemas.microsoft.com/office/powerpoint/2010/main" val="3330815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1752600" y="152401"/>
            <a:ext cx="89154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dirty="0">
                <a:solidFill>
                  <a:srgbClr val="002060"/>
                </a:solidFill>
              </a:rPr>
              <a:t>The stated </a:t>
            </a:r>
            <a:r>
              <a:rPr lang="en-US" altLang="en-US" sz="2800" dirty="0">
                <a:solidFill>
                  <a:srgbClr val="C00000"/>
                </a:solidFill>
              </a:rPr>
              <a:t>uncertainty</a:t>
            </a:r>
            <a:r>
              <a:rPr lang="en-US" altLang="en-US" sz="2800" dirty="0">
                <a:solidFill>
                  <a:srgbClr val="002060"/>
                </a:solidFill>
              </a:rPr>
              <a:t> in the </a:t>
            </a:r>
            <a:r>
              <a:rPr lang="en-US" altLang="en-US" sz="2800" dirty="0">
                <a:solidFill>
                  <a:srgbClr val="C00000"/>
                </a:solidFill>
              </a:rPr>
              <a:t>solar reflected </a:t>
            </a:r>
            <a:r>
              <a:rPr lang="en-US" altLang="en-US" sz="2800" dirty="0">
                <a:solidFill>
                  <a:srgbClr val="002060"/>
                </a:solidFill>
              </a:rPr>
              <a:t>TOA fluxes</a:t>
            </a:r>
          </a:p>
          <a:p>
            <a:pPr eaLnBrk="1" hangingPunct="1">
              <a:spcBef>
                <a:spcPct val="0"/>
              </a:spcBef>
              <a:buFontTx/>
              <a:buNone/>
            </a:pPr>
            <a:r>
              <a:rPr lang="en-US" altLang="en-US" sz="2800" dirty="0">
                <a:solidFill>
                  <a:srgbClr val="002060"/>
                </a:solidFill>
              </a:rPr>
              <a:t>from </a:t>
            </a:r>
            <a:r>
              <a:rPr lang="en-US" altLang="en-US" sz="2800" dirty="0">
                <a:solidFill>
                  <a:srgbClr val="C00000"/>
                </a:solidFill>
              </a:rPr>
              <a:t>CERES</a:t>
            </a:r>
            <a:r>
              <a:rPr lang="en-US" altLang="en-US" sz="2800" dirty="0">
                <a:solidFill>
                  <a:srgbClr val="002060"/>
                </a:solidFill>
              </a:rPr>
              <a:t> due to uncertainty in absolute calibration alone is ~2% (2-sigma), or equivalently 2 W/m</a:t>
            </a:r>
            <a:r>
              <a:rPr lang="en-US" altLang="en-US" sz="2800" baseline="30000" dirty="0">
                <a:solidFill>
                  <a:srgbClr val="002060"/>
                </a:solidFill>
              </a:rPr>
              <a:t>2</a:t>
            </a:r>
          </a:p>
          <a:p>
            <a:pPr eaLnBrk="1" hangingPunct="1">
              <a:spcBef>
                <a:spcPct val="0"/>
              </a:spcBef>
              <a:buFontTx/>
              <a:buNone/>
            </a:pPr>
            <a:r>
              <a:rPr lang="en-US" altLang="en-US" sz="2800" i="1" dirty="0">
                <a:solidFill>
                  <a:srgbClr val="002060"/>
                </a:solidFill>
              </a:rPr>
              <a:t>(Loeb et al., 2009). </a:t>
            </a:r>
          </a:p>
          <a:p>
            <a:pPr eaLnBrk="1" hangingPunct="1">
              <a:spcBef>
                <a:spcPct val="0"/>
              </a:spcBef>
              <a:buFontTx/>
              <a:buNone/>
            </a:pPr>
            <a:endParaRPr lang="en-US" altLang="en-US" sz="2800" dirty="0">
              <a:solidFill>
                <a:srgbClr val="002060"/>
              </a:solidFill>
            </a:endParaRPr>
          </a:p>
          <a:p>
            <a:pPr eaLnBrk="1" hangingPunct="1">
              <a:spcBef>
                <a:spcPct val="0"/>
              </a:spcBef>
              <a:buFontTx/>
              <a:buNone/>
            </a:pPr>
            <a:r>
              <a:rPr lang="en-US" altLang="en-US" sz="2800" dirty="0">
                <a:solidFill>
                  <a:srgbClr val="002060"/>
                </a:solidFill>
              </a:rPr>
              <a:t>The uncertainty of the outgoing thermal flux at the TOA as measured by CERES due to</a:t>
            </a:r>
          </a:p>
          <a:p>
            <a:pPr eaLnBrk="1" hangingPunct="1">
              <a:spcBef>
                <a:spcPct val="0"/>
              </a:spcBef>
              <a:buFontTx/>
              <a:buNone/>
            </a:pPr>
            <a:r>
              <a:rPr lang="en-US" altLang="en-US" sz="2800" dirty="0">
                <a:solidFill>
                  <a:srgbClr val="002060"/>
                </a:solidFill>
              </a:rPr>
              <a:t>calibration is ~3.7 W/m</a:t>
            </a:r>
            <a:r>
              <a:rPr lang="en-US" altLang="en-US" sz="2800" baseline="30000" dirty="0">
                <a:solidFill>
                  <a:srgbClr val="002060"/>
                </a:solidFill>
              </a:rPr>
              <a:t>2</a:t>
            </a:r>
            <a:r>
              <a:rPr lang="en-US" altLang="en-US" sz="2800" dirty="0">
                <a:solidFill>
                  <a:srgbClr val="002060"/>
                </a:solidFill>
              </a:rPr>
              <a:t> (2σ). </a:t>
            </a:r>
          </a:p>
          <a:p>
            <a:pPr eaLnBrk="1" hangingPunct="1">
              <a:spcBef>
                <a:spcPct val="0"/>
              </a:spcBef>
              <a:buFontTx/>
              <a:buNone/>
            </a:pPr>
            <a:endParaRPr lang="en-US" altLang="en-US" sz="2800" dirty="0">
              <a:solidFill>
                <a:srgbClr val="002060"/>
              </a:solidFill>
            </a:endParaRPr>
          </a:p>
          <a:p>
            <a:pPr eaLnBrk="1" hangingPunct="1">
              <a:spcBef>
                <a:spcPct val="0"/>
              </a:spcBef>
              <a:buFontTx/>
              <a:buNone/>
            </a:pPr>
            <a:r>
              <a:rPr lang="en-US" altLang="en-US" sz="2800" dirty="0">
                <a:solidFill>
                  <a:srgbClr val="002060"/>
                </a:solidFill>
              </a:rPr>
              <a:t>In addition to this, there is uncertainty in removing the influence of instrument spectral response on measured radiance, in radiance-to-flux conversion, and in time-space averaging, which</a:t>
            </a:r>
          </a:p>
          <a:p>
            <a:pPr eaLnBrk="1" hangingPunct="1">
              <a:spcBef>
                <a:spcPct val="0"/>
              </a:spcBef>
              <a:buFontTx/>
              <a:buNone/>
            </a:pPr>
            <a:r>
              <a:rPr lang="en-US" altLang="en-US" sz="2800" dirty="0">
                <a:solidFill>
                  <a:srgbClr val="002060"/>
                </a:solidFill>
              </a:rPr>
              <a:t>adds up to another 1 W/m</a:t>
            </a:r>
            <a:r>
              <a:rPr lang="en-US" altLang="en-US" sz="2800" baseline="30000" dirty="0">
                <a:solidFill>
                  <a:srgbClr val="002060"/>
                </a:solidFill>
              </a:rPr>
              <a:t>2</a:t>
            </a:r>
            <a:r>
              <a:rPr lang="en-US" altLang="en-US" sz="2800" dirty="0">
                <a:solidFill>
                  <a:srgbClr val="002060"/>
                </a:solidFill>
              </a:rPr>
              <a:t> </a:t>
            </a:r>
            <a:r>
              <a:rPr lang="en-US" altLang="en-US" sz="2800" i="1" dirty="0">
                <a:solidFill>
                  <a:srgbClr val="002060"/>
                </a:solidFill>
              </a:rPr>
              <a:t>(Loeb et al., 2009).</a:t>
            </a:r>
          </a:p>
        </p:txBody>
      </p:sp>
    </p:spTree>
    <p:extLst>
      <p:ext uri="{BB962C8B-B14F-4D97-AF65-F5344CB8AC3E}">
        <p14:creationId xmlns:p14="http://schemas.microsoft.com/office/powerpoint/2010/main" val="6966836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1524000" y="117476"/>
            <a:ext cx="91440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 typeface="Courier New" panose="02070309020205020404" pitchFamily="49" charset="0"/>
              <a:buChar char="o"/>
            </a:pPr>
            <a:r>
              <a:rPr lang="en-US" altLang="en-US" dirty="0">
                <a:solidFill>
                  <a:srgbClr val="002060"/>
                </a:solidFill>
              </a:rPr>
              <a:t>The components of the radiation budget </a:t>
            </a:r>
            <a:r>
              <a:rPr lang="en-US" altLang="en-US" dirty="0">
                <a:solidFill>
                  <a:srgbClr val="C00000"/>
                </a:solidFill>
              </a:rPr>
              <a:t>at the surface </a:t>
            </a:r>
            <a:r>
              <a:rPr lang="en-US" altLang="en-US" dirty="0">
                <a:solidFill>
                  <a:srgbClr val="002060"/>
                </a:solidFill>
              </a:rPr>
              <a:t>are  more uncertain than their counterparts at the TOA because they cannot be directly measured by passive satellite sensors.</a:t>
            </a:r>
            <a:r>
              <a:rPr lang="en-US" altLang="en-US" dirty="0"/>
              <a:t> </a:t>
            </a:r>
          </a:p>
          <a:p>
            <a:pPr eaLnBrk="1" hangingPunct="1">
              <a:spcBef>
                <a:spcPct val="0"/>
              </a:spcBef>
              <a:buFont typeface="Courier New" panose="02070309020205020404" pitchFamily="49" charset="0"/>
              <a:buChar char="o"/>
            </a:pPr>
            <a:endParaRPr lang="en-US" altLang="en-US" dirty="0"/>
          </a:p>
          <a:p>
            <a:pPr eaLnBrk="1" hangingPunct="1">
              <a:spcBef>
                <a:spcPct val="0"/>
              </a:spcBef>
              <a:buFont typeface="Courier New" panose="02070309020205020404" pitchFamily="49" charset="0"/>
              <a:buChar char="o"/>
            </a:pPr>
            <a:r>
              <a:rPr lang="en-US" altLang="en-US" dirty="0"/>
              <a:t>Decadal changes in observational records of surface shortwave radiation (SSR) reported - a decline  from the beginning of widespread measurements in the 1950s until the mid-1980s  (known as </a:t>
            </a:r>
            <a:r>
              <a:rPr lang="en-US" altLang="en-US" i="1" dirty="0">
                <a:solidFill>
                  <a:srgbClr val="C00000"/>
                </a:solidFill>
              </a:rPr>
              <a:t>'global dimming',  </a:t>
            </a:r>
            <a:r>
              <a:rPr lang="en-US" altLang="en-US" dirty="0"/>
              <a:t>and a partial recovery from the 1980s onward (</a:t>
            </a:r>
            <a:r>
              <a:rPr lang="en-US" altLang="en-US" dirty="0">
                <a:solidFill>
                  <a:srgbClr val="C00000"/>
                </a:solidFill>
              </a:rPr>
              <a:t>'brightening‘</a:t>
            </a:r>
            <a:r>
              <a:rPr lang="en-US" altLang="en-US" dirty="0"/>
              <a:t>).</a:t>
            </a:r>
          </a:p>
        </p:txBody>
      </p:sp>
    </p:spTree>
    <p:extLst>
      <p:ext uri="{BB962C8B-B14F-4D97-AF65-F5344CB8AC3E}">
        <p14:creationId xmlns:p14="http://schemas.microsoft.com/office/powerpoint/2010/main" val="22763843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1524000" y="0"/>
            <a:ext cx="91440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 typeface="Courier New" panose="02070309020205020404" pitchFamily="49" charset="0"/>
              <a:buChar char="o"/>
            </a:pPr>
            <a:r>
              <a:rPr lang="en-US" altLang="en-US">
                <a:solidFill>
                  <a:srgbClr val="002060"/>
                </a:solidFill>
              </a:rPr>
              <a:t>Estimates of absorbed solar radiation at Earth’s surface include considerable uncertainty. Published global mean values inferred from satellite retrievals, reanalyses and climate models range from below 160 W/m</a:t>
            </a:r>
            <a:r>
              <a:rPr lang="en-US" altLang="en-US" baseline="30000">
                <a:solidFill>
                  <a:srgbClr val="002060"/>
                </a:solidFill>
              </a:rPr>
              <a:t>2</a:t>
            </a:r>
            <a:r>
              <a:rPr lang="en-US" altLang="en-US">
                <a:solidFill>
                  <a:srgbClr val="002060"/>
                </a:solidFill>
              </a:rPr>
              <a:t> to above 170 W/m</a:t>
            </a:r>
            <a:r>
              <a:rPr lang="en-US" altLang="en-US" baseline="30000">
                <a:solidFill>
                  <a:srgbClr val="002060"/>
                </a:solidFill>
              </a:rPr>
              <a:t>2</a:t>
            </a:r>
            <a:r>
              <a:rPr lang="en-US" altLang="en-US">
                <a:solidFill>
                  <a:srgbClr val="002060"/>
                </a:solidFill>
              </a:rPr>
              <a:t>. </a:t>
            </a:r>
          </a:p>
          <a:p>
            <a:pPr eaLnBrk="1" hangingPunct="1">
              <a:spcBef>
                <a:spcPct val="0"/>
              </a:spcBef>
              <a:buFont typeface="Courier New" panose="02070309020205020404" pitchFamily="49" charset="0"/>
              <a:buChar char="o"/>
            </a:pPr>
            <a:endParaRPr lang="en-US" altLang="en-US">
              <a:solidFill>
                <a:srgbClr val="002060"/>
              </a:solidFill>
            </a:endParaRPr>
          </a:p>
          <a:p>
            <a:pPr eaLnBrk="1" hangingPunct="1">
              <a:spcBef>
                <a:spcPct val="0"/>
              </a:spcBef>
              <a:buFont typeface="Courier New" panose="02070309020205020404" pitchFamily="49" charset="0"/>
              <a:buChar char="o"/>
            </a:pPr>
            <a:r>
              <a:rPr lang="en-US" altLang="en-US">
                <a:solidFill>
                  <a:srgbClr val="002060"/>
                </a:solidFill>
              </a:rPr>
              <a:t>Recent studies   favor values towards the lower bound of this range, near 160 W/m</a:t>
            </a:r>
            <a:r>
              <a:rPr lang="en-US" altLang="en-US" baseline="30000">
                <a:solidFill>
                  <a:srgbClr val="002060"/>
                </a:solidFill>
              </a:rPr>
              <a:t>2</a:t>
            </a:r>
            <a:r>
              <a:rPr lang="en-US" altLang="en-US">
                <a:solidFill>
                  <a:srgbClr val="002060"/>
                </a:solidFill>
              </a:rPr>
              <a:t>,  atmospheric solar absorption around 80 W/m</a:t>
            </a:r>
            <a:r>
              <a:rPr lang="en-US" altLang="en-US" baseline="30000">
                <a:solidFill>
                  <a:srgbClr val="002060"/>
                </a:solidFill>
              </a:rPr>
              <a:t>2</a:t>
            </a:r>
            <a:r>
              <a:rPr lang="en-US" altLang="en-US">
                <a:solidFill>
                  <a:srgbClr val="002060"/>
                </a:solidFill>
              </a:rPr>
              <a:t>   and a downward thermal flux slightly above 340 W/m</a:t>
            </a:r>
            <a:r>
              <a:rPr lang="en-US" altLang="en-US" baseline="30000">
                <a:solidFill>
                  <a:srgbClr val="002060"/>
                </a:solidFill>
              </a:rPr>
              <a:t>2</a:t>
            </a:r>
            <a:r>
              <a:rPr lang="en-US" altLang="en-US">
                <a:solidFill>
                  <a:srgbClr val="002060"/>
                </a:solidFill>
              </a:rPr>
              <a:t>.</a:t>
            </a:r>
          </a:p>
        </p:txBody>
      </p:sp>
    </p:spTree>
    <p:extLst>
      <p:ext uri="{BB962C8B-B14F-4D97-AF65-F5344CB8AC3E}">
        <p14:creationId xmlns:p14="http://schemas.microsoft.com/office/powerpoint/2010/main" val="2024343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1524000" y="152401"/>
            <a:ext cx="9144000"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 typeface="Courier New" panose="02070309020205020404" pitchFamily="49" charset="0"/>
              <a:buChar char="o"/>
            </a:pPr>
            <a:r>
              <a:rPr lang="en-US" altLang="en-US">
                <a:solidFill>
                  <a:srgbClr val="002060"/>
                </a:solidFill>
              </a:rPr>
              <a:t>Globally complete satellite estimates are available since the early 1980s. Since satellites do not directly measure the surface fluxes, they have to be inferred from measurable top-of-atmosphere signals using  models to remove atmospheric perturbations. </a:t>
            </a:r>
          </a:p>
          <a:p>
            <a:pPr eaLnBrk="1" hangingPunct="1">
              <a:spcBef>
                <a:spcPct val="0"/>
              </a:spcBef>
              <a:buFont typeface="Courier New" panose="02070309020205020404" pitchFamily="49" charset="0"/>
              <a:buChar char="o"/>
            </a:pPr>
            <a:endParaRPr lang="en-US" altLang="en-US">
              <a:solidFill>
                <a:srgbClr val="002060"/>
              </a:solidFill>
            </a:endParaRPr>
          </a:p>
          <a:p>
            <a:pPr eaLnBrk="1" hangingPunct="1">
              <a:spcBef>
                <a:spcPct val="0"/>
              </a:spcBef>
              <a:buFont typeface="Courier New" panose="02070309020205020404" pitchFamily="49" charset="0"/>
              <a:buChar char="o"/>
            </a:pPr>
            <a:r>
              <a:rPr lang="en-US" altLang="en-US">
                <a:solidFill>
                  <a:srgbClr val="002060"/>
                </a:solidFill>
              </a:rPr>
              <a:t>Available satellite-derived products qualitatively agree on a brightening from the mid-1980s to 2000 averaged globally as well as over oceans, on the order of 2–3 W/m</a:t>
            </a:r>
            <a:r>
              <a:rPr lang="en-US" altLang="en-US" baseline="30000">
                <a:solidFill>
                  <a:srgbClr val="002060"/>
                </a:solidFill>
              </a:rPr>
              <a:t>2  </a:t>
            </a:r>
            <a:r>
              <a:rPr lang="en-US" altLang="en-US">
                <a:solidFill>
                  <a:srgbClr val="002060"/>
                </a:solidFill>
              </a:rPr>
              <a:t>per decade </a:t>
            </a:r>
            <a:r>
              <a:rPr lang="en-US" altLang="en-US" i="1">
                <a:solidFill>
                  <a:srgbClr val="002060"/>
                </a:solidFill>
              </a:rPr>
              <a:t>(Hatzianastassiou et al., 2005; Pinker et al., 2005; Hinkelman et al., 2009).  </a:t>
            </a:r>
          </a:p>
        </p:txBody>
      </p:sp>
    </p:spTree>
    <p:extLst>
      <p:ext uri="{BB962C8B-B14F-4D97-AF65-F5344CB8AC3E}">
        <p14:creationId xmlns:p14="http://schemas.microsoft.com/office/powerpoint/2010/main" val="26957809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127001" y="220663"/>
            <a:ext cx="10488614"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dirty="0">
                <a:solidFill>
                  <a:srgbClr val="002060"/>
                </a:solidFill>
              </a:rPr>
              <a:t>Knowledge of the decadal variation of aerosol burdens and optical properties, required in satellite retrievals of SSR and considered relevant for dimming/brightening particularly over land, is very limited.</a:t>
            </a:r>
          </a:p>
          <a:p>
            <a:pPr eaLnBrk="1" hangingPunct="1">
              <a:spcBef>
                <a:spcPct val="0"/>
              </a:spcBef>
              <a:buFontTx/>
              <a:buNone/>
            </a:pPr>
            <a:endParaRPr lang="en-US" altLang="en-US" sz="3600" dirty="0">
              <a:solidFill>
                <a:srgbClr val="002060"/>
              </a:solidFill>
            </a:endParaRPr>
          </a:p>
          <a:p>
            <a:pPr eaLnBrk="1" hangingPunct="1">
              <a:spcBef>
                <a:spcPct val="0"/>
              </a:spcBef>
              <a:buFontTx/>
              <a:buNone/>
            </a:pPr>
            <a:r>
              <a:rPr lang="en-US" altLang="en-US" sz="3600" dirty="0">
                <a:solidFill>
                  <a:srgbClr val="002060"/>
                </a:solidFill>
              </a:rPr>
              <a:t>Extensions of satellite-derived SSR beyond 2000 indicate tendencies towards a renewed dimming at the beginning of the new millennium .</a:t>
            </a:r>
          </a:p>
        </p:txBody>
      </p:sp>
    </p:spTree>
    <p:extLst>
      <p:ext uri="{BB962C8B-B14F-4D97-AF65-F5344CB8AC3E}">
        <p14:creationId xmlns:p14="http://schemas.microsoft.com/office/powerpoint/2010/main" val="11455260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Placeholder 2"/>
          <p:cNvSpPr>
            <a:spLocks noGrp="1"/>
          </p:cNvSpPr>
          <p:nvPr>
            <p:ph type="body" idx="1"/>
          </p:nvPr>
        </p:nvSpPr>
        <p:spPr>
          <a:xfrm>
            <a:off x="0" y="0"/>
            <a:ext cx="12192000" cy="990600"/>
          </a:xfrm>
        </p:spPr>
        <p:txBody>
          <a:bodyPr>
            <a:normAutofit fontScale="25000" lnSpcReduction="20000"/>
          </a:bodyPr>
          <a:lstStyle/>
          <a:p>
            <a:endParaRPr lang="en-US" altLang="en-US" sz="2800" dirty="0">
              <a:solidFill>
                <a:srgbClr val="C00000"/>
              </a:solidFill>
            </a:endParaRPr>
          </a:p>
          <a:p>
            <a:pPr algn="ctr"/>
            <a:r>
              <a:rPr lang="en-US" altLang="en-US" sz="10000" dirty="0" smtClean="0">
                <a:solidFill>
                  <a:srgbClr val="C00000"/>
                </a:solidFill>
              </a:rPr>
              <a:t>Earth </a:t>
            </a:r>
            <a:r>
              <a:rPr lang="en-US" altLang="en-US" sz="10000" dirty="0">
                <a:solidFill>
                  <a:srgbClr val="C00000"/>
                </a:solidFill>
              </a:rPr>
              <a:t>Radiation Budget from Satellites: </a:t>
            </a:r>
          </a:p>
          <a:p>
            <a:pPr algn="ctr"/>
            <a:r>
              <a:rPr lang="en-US" altLang="en-US" sz="10000" dirty="0">
                <a:solidFill>
                  <a:srgbClr val="C00000"/>
                </a:solidFill>
              </a:rPr>
              <a:t>Historical Perspective</a:t>
            </a:r>
          </a:p>
        </p:txBody>
      </p:sp>
      <p:sp>
        <p:nvSpPr>
          <p:cNvPr id="25603" name="TextBox 3"/>
          <p:cNvSpPr txBox="1">
            <a:spLocks noChangeArrowheads="1"/>
          </p:cNvSpPr>
          <p:nvPr/>
        </p:nvSpPr>
        <p:spPr bwMode="auto">
          <a:xfrm>
            <a:off x="508000" y="1228725"/>
            <a:ext cx="114173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dirty="0">
                <a:solidFill>
                  <a:srgbClr val="002060"/>
                </a:solidFill>
              </a:rPr>
              <a:t>To provide a perspective on this topic, a brief review of a previous mission to measure the Earth Radiation Budget from space will be provided.</a:t>
            </a:r>
          </a:p>
          <a:p>
            <a:pPr eaLnBrk="1" hangingPunct="1">
              <a:spcBef>
                <a:spcPct val="0"/>
              </a:spcBef>
              <a:buFontTx/>
              <a:buNone/>
            </a:pPr>
            <a:endParaRPr lang="en-US" altLang="en-US" sz="2400" dirty="0">
              <a:solidFill>
                <a:srgbClr val="002060"/>
              </a:solidFill>
            </a:endParaRPr>
          </a:p>
          <a:p>
            <a:pPr eaLnBrk="1" hangingPunct="1">
              <a:spcBef>
                <a:spcPct val="0"/>
              </a:spcBef>
              <a:buFontTx/>
              <a:buNone/>
            </a:pPr>
            <a:r>
              <a:rPr lang="en-US" altLang="en-US" sz="2400" i="1" dirty="0">
                <a:solidFill>
                  <a:srgbClr val="C00000"/>
                </a:solidFill>
              </a:rPr>
              <a:t>The ERBE Mission</a:t>
            </a:r>
          </a:p>
          <a:p>
            <a:pPr eaLnBrk="1" hangingPunct="1">
              <a:spcBef>
                <a:spcPct val="0"/>
              </a:spcBef>
              <a:buFontTx/>
              <a:buNone/>
            </a:pPr>
            <a:endParaRPr lang="en-US" altLang="en-US" sz="2400" dirty="0">
              <a:solidFill>
                <a:srgbClr val="002060"/>
              </a:solidFill>
            </a:endParaRPr>
          </a:p>
          <a:p>
            <a:pPr eaLnBrk="1" hangingPunct="1">
              <a:spcBef>
                <a:spcPct val="0"/>
              </a:spcBef>
              <a:buFontTx/>
              <a:buNone/>
            </a:pPr>
            <a:r>
              <a:rPr lang="en-US" altLang="en-US" sz="2400" dirty="0">
                <a:solidFill>
                  <a:srgbClr val="002060"/>
                </a:solidFill>
              </a:rPr>
              <a:t>Operational satellites support primarily weather needs (such as location and movement of cloud systems) which dictates the selection of the  spectral intervals of the sensors. To measure the </a:t>
            </a:r>
            <a:r>
              <a:rPr lang="en-US" altLang="en-US" sz="2400" i="1" dirty="0">
                <a:solidFill>
                  <a:srgbClr val="CC0000"/>
                </a:solidFill>
              </a:rPr>
              <a:t>total</a:t>
            </a:r>
            <a:r>
              <a:rPr lang="en-US" altLang="en-US" sz="2400" dirty="0">
                <a:solidFill>
                  <a:srgbClr val="002060"/>
                </a:solidFill>
              </a:rPr>
              <a:t> Radiation Budget special missions were developed. At the GSFC the Earth Radiation Budget (ERBS) satellite was build  in 1984 which had  the first ERBE instrument.  </a:t>
            </a:r>
          </a:p>
          <a:p>
            <a:pPr eaLnBrk="1" hangingPunct="1">
              <a:spcBef>
                <a:spcPct val="0"/>
              </a:spcBef>
              <a:buFontTx/>
              <a:buNone/>
            </a:pPr>
            <a:endParaRPr lang="en-US" altLang="en-US" sz="2400" dirty="0">
              <a:solidFill>
                <a:srgbClr val="002060"/>
              </a:solidFill>
            </a:endParaRPr>
          </a:p>
          <a:p>
            <a:pPr eaLnBrk="1" hangingPunct="1">
              <a:spcBef>
                <a:spcPct val="0"/>
              </a:spcBef>
              <a:buFontTx/>
              <a:buNone/>
            </a:pPr>
            <a:r>
              <a:rPr lang="en-US" altLang="en-US" sz="2400" dirty="0">
                <a:solidFill>
                  <a:srgbClr val="002060"/>
                </a:solidFill>
              </a:rPr>
              <a:t>ERBE instruments were also launched on two NOAA weather monitoring satellites, NOAA-9 and NOAA-10 in 1984 and 1986.</a:t>
            </a:r>
          </a:p>
        </p:txBody>
      </p:sp>
    </p:spTree>
    <p:extLst>
      <p:ext uri="{BB962C8B-B14F-4D97-AF65-F5344CB8AC3E}">
        <p14:creationId xmlns:p14="http://schemas.microsoft.com/office/powerpoint/2010/main" val="22215313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3200" y="152400"/>
            <a:ext cx="11658600" cy="7140416"/>
          </a:xfrm>
          <a:prstGeom prst="rect">
            <a:avLst/>
          </a:prstGeom>
        </p:spPr>
        <p:txBody>
          <a:bodyPr wrap="square">
            <a:spAutoFit/>
          </a:bodyPr>
          <a:lstStyle/>
          <a:p>
            <a:pPr>
              <a:defRPr/>
            </a:pPr>
            <a:r>
              <a:rPr lang="en-US" altLang="en-US" sz="3600" dirty="0">
                <a:solidFill>
                  <a:srgbClr val="CC0000"/>
                </a:solidFill>
                <a:latin typeface="Arial" charset="0"/>
                <a:cs typeface="Arial" charset="0"/>
              </a:rPr>
              <a:t>Two types of instruments were developed</a:t>
            </a:r>
            <a:r>
              <a:rPr lang="en-US" altLang="en-US" dirty="0">
                <a:solidFill>
                  <a:srgbClr val="CC0000"/>
                </a:solidFill>
                <a:latin typeface="Arial" charset="0"/>
                <a:cs typeface="Arial" charset="0"/>
              </a:rPr>
              <a:t>:</a:t>
            </a:r>
          </a:p>
          <a:p>
            <a:pPr>
              <a:defRPr/>
            </a:pPr>
            <a:r>
              <a:rPr lang="en-US" altLang="en-US" dirty="0">
                <a:solidFill>
                  <a:srgbClr val="CC0000"/>
                </a:solidFill>
                <a:latin typeface="Arial" charset="0"/>
                <a:cs typeface="Arial" charset="0"/>
              </a:rPr>
              <a:t> </a:t>
            </a:r>
          </a:p>
          <a:p>
            <a:pPr marL="514350" indent="-514350">
              <a:buFontTx/>
              <a:buAutoNum type="arabicParenR"/>
              <a:defRPr/>
            </a:pPr>
            <a:r>
              <a:rPr lang="en-US" altLang="en-US" sz="2800" dirty="0">
                <a:solidFill>
                  <a:srgbClr val="C00000"/>
                </a:solidFill>
                <a:latin typeface="Arial" charset="0"/>
                <a:cs typeface="Arial" charset="0"/>
              </a:rPr>
              <a:t>Scanner </a:t>
            </a:r>
            <a:r>
              <a:rPr lang="en-US" altLang="en-US" sz="2800" dirty="0">
                <a:solidFill>
                  <a:srgbClr val="002060"/>
                </a:solidFill>
                <a:latin typeface="Arial" charset="0"/>
                <a:cs typeface="Arial" charset="0"/>
              </a:rPr>
              <a:t>- A set of three co-planar detectors </a:t>
            </a:r>
          </a:p>
          <a:p>
            <a:pPr>
              <a:defRPr/>
            </a:pPr>
            <a:r>
              <a:rPr lang="en-US" altLang="en-US" sz="2800" dirty="0">
                <a:solidFill>
                  <a:srgbClr val="002060"/>
                </a:solidFill>
                <a:latin typeface="Arial" charset="0"/>
                <a:cs typeface="Arial" charset="0"/>
              </a:rPr>
              <a:t>(</a:t>
            </a:r>
            <a:r>
              <a:rPr lang="en-US" altLang="en-US" sz="2800" dirty="0" err="1">
                <a:solidFill>
                  <a:srgbClr val="002060"/>
                </a:solidFill>
                <a:latin typeface="Arial" charset="0"/>
                <a:cs typeface="Arial" charset="0"/>
              </a:rPr>
              <a:t>longwave</a:t>
            </a:r>
            <a:r>
              <a:rPr lang="en-US" altLang="en-US" sz="2800" dirty="0">
                <a:solidFill>
                  <a:srgbClr val="002060"/>
                </a:solidFill>
                <a:latin typeface="Arial" charset="0"/>
                <a:cs typeface="Arial" charset="0"/>
              </a:rPr>
              <a:t>, shortwave and total energy), all of which scan from one limb of the Earth to the other.</a:t>
            </a:r>
          </a:p>
          <a:p>
            <a:pPr>
              <a:defRPr/>
            </a:pPr>
            <a:r>
              <a:rPr lang="en-US" altLang="en-US" sz="2800" dirty="0">
                <a:solidFill>
                  <a:srgbClr val="002060"/>
                </a:solidFill>
                <a:latin typeface="Arial" charset="0"/>
                <a:cs typeface="Arial" charset="0"/>
              </a:rPr>
              <a:t>The scanner instrument has a smaller footprint (40 km at nadir) and scanned across the orbit plane to provide maximum spatial coverage. The scanner measures directional radiance; not hemispheric flux. The directional radiance is converted to hemispheric flux using empirical statistical model (ERBE ADM). The scanner is designed for regional to large scale analysis, and due to the smaller footprint, the scanner product is able to separate clear sky data from all-sky data to provide both clear-sky and all-sky estimates.</a:t>
            </a:r>
          </a:p>
          <a:p>
            <a:pPr>
              <a:defRPr/>
            </a:pPr>
            <a:endParaRPr lang="en-US" altLang="en-US" sz="2400" dirty="0">
              <a:latin typeface="Arial" charset="0"/>
              <a:cs typeface="Arial" charset="0"/>
            </a:endParaRPr>
          </a:p>
          <a:p>
            <a:pPr>
              <a:defRPr/>
            </a:pPr>
            <a:r>
              <a:rPr lang="en-US" altLang="en-US" sz="2400" dirty="0">
                <a:latin typeface="Arial" charset="0"/>
                <a:cs typeface="Arial" charset="0"/>
              </a:rPr>
              <a:t/>
            </a:r>
            <a:br>
              <a:rPr lang="en-US" altLang="en-US" sz="2400" dirty="0">
                <a:latin typeface="Arial" charset="0"/>
                <a:cs typeface="Arial" charset="0"/>
              </a:rPr>
            </a:br>
            <a:endParaRPr lang="en-US" altLang="en-US" sz="2400" dirty="0">
              <a:latin typeface="Arial" charset="0"/>
              <a:cs typeface="Arial" charset="0"/>
            </a:endParaRPr>
          </a:p>
          <a:p>
            <a:pPr marL="514350" indent="-514350">
              <a:buFontTx/>
              <a:buAutoNum type="arabicParenR"/>
              <a:defRPr/>
            </a:pPr>
            <a:endParaRPr lang="en-US" altLang="en-US" sz="2400" dirty="0">
              <a:solidFill>
                <a:srgbClr val="002060"/>
              </a:solidFill>
              <a:latin typeface="Arial" charset="0"/>
              <a:cs typeface="Arial" charset="0"/>
            </a:endParaRPr>
          </a:p>
        </p:txBody>
      </p:sp>
    </p:spTree>
    <p:extLst>
      <p:ext uri="{BB962C8B-B14F-4D97-AF65-F5344CB8AC3E}">
        <p14:creationId xmlns:p14="http://schemas.microsoft.com/office/powerpoint/2010/main" val="30086715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600" y="1"/>
            <a:ext cx="11201400" cy="6032421"/>
          </a:xfrm>
          <a:prstGeom prst="rect">
            <a:avLst/>
          </a:prstGeom>
        </p:spPr>
        <p:txBody>
          <a:bodyPr wrap="square">
            <a:spAutoFit/>
          </a:bodyPr>
          <a:lstStyle/>
          <a:p>
            <a:pPr>
              <a:defRPr/>
            </a:pPr>
            <a:endParaRPr lang="en-US" dirty="0"/>
          </a:p>
          <a:p>
            <a:pPr marL="514350" indent="-514350">
              <a:buFontTx/>
              <a:buAutoNum type="arabicParenR" startAt="2"/>
              <a:defRPr/>
            </a:pPr>
            <a:r>
              <a:rPr lang="en-US" sz="3200" dirty="0">
                <a:solidFill>
                  <a:srgbClr val="C00000"/>
                </a:solidFill>
              </a:rPr>
              <a:t>No scanner </a:t>
            </a:r>
            <a:r>
              <a:rPr lang="en-US" dirty="0"/>
              <a:t>- </a:t>
            </a:r>
            <a:r>
              <a:rPr lang="en-US" sz="2800" dirty="0">
                <a:solidFill>
                  <a:srgbClr val="002060"/>
                </a:solidFill>
              </a:rPr>
              <a:t>A set of five detectors; one which measures the total energy from the Sun, two which measure the shortwave and total energy from the entire Earth disk, and two of which measure the shortwave and total energy from a medium resolution area beneath the satellite. </a:t>
            </a:r>
          </a:p>
          <a:p>
            <a:pPr marL="514350" indent="-514350">
              <a:defRPr/>
            </a:pPr>
            <a:endParaRPr lang="en-US" sz="2800" dirty="0">
              <a:solidFill>
                <a:srgbClr val="002060"/>
              </a:solidFill>
            </a:endParaRPr>
          </a:p>
          <a:p>
            <a:pPr marL="514350" indent="-514350">
              <a:defRPr/>
            </a:pPr>
            <a:r>
              <a:rPr lang="en-US" sz="2800" dirty="0">
                <a:solidFill>
                  <a:srgbClr val="002060"/>
                </a:solidFill>
              </a:rPr>
              <a:t>The No scanner instrument did not scan and pointed straight down to measure hemispheric flux from the Earth. The large footprint (1000 km) is designed only for large scale analysis, thus products provide only all-sky data. Because the non-scanner had less moving parts, it lasted a lot longer than the scanner instrument.</a:t>
            </a:r>
          </a:p>
          <a:p>
            <a:pPr marL="514350" indent="-514350">
              <a:defRPr/>
            </a:pPr>
            <a:r>
              <a:rPr lang="en-US" sz="2800" dirty="0"/>
              <a:t/>
            </a:r>
            <a:br>
              <a:rPr lang="en-US" sz="2800" dirty="0"/>
            </a:br>
            <a:endParaRPr lang="en-US" sz="2800" dirty="0"/>
          </a:p>
        </p:txBody>
      </p:sp>
    </p:spTree>
    <p:extLst>
      <p:ext uri="{BB962C8B-B14F-4D97-AF65-F5344CB8AC3E}">
        <p14:creationId xmlns:p14="http://schemas.microsoft.com/office/powerpoint/2010/main" val="1321313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733" y="457200"/>
            <a:ext cx="10778067"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1524000" y="381000"/>
            <a:ext cx="9144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2600" b="1">
                <a:solidFill>
                  <a:schemeClr val="bg1"/>
                </a:solidFill>
                <a:latin typeface="Palatino" charset="0"/>
              </a:rPr>
              <a:t>Clouds and the Earth’s Radiant Energy System</a:t>
            </a:r>
          </a:p>
        </p:txBody>
      </p:sp>
      <p:sp>
        <p:nvSpPr>
          <p:cNvPr id="3076" name="Text Box 4"/>
          <p:cNvSpPr txBox="1">
            <a:spLocks noChangeArrowheads="1"/>
          </p:cNvSpPr>
          <p:nvPr/>
        </p:nvSpPr>
        <p:spPr bwMode="auto">
          <a:xfrm>
            <a:off x="3414714" y="5715000"/>
            <a:ext cx="5608637" cy="769938"/>
          </a:xfrm>
          <a:prstGeom prst="rect">
            <a:avLst/>
          </a:prstGeom>
          <a:solidFill>
            <a:srgbClr val="19679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2200" b="1">
                <a:solidFill>
                  <a:schemeClr val="bg1"/>
                </a:solidFill>
                <a:latin typeface="Palatino" charset="0"/>
              </a:rPr>
              <a:t>Is the global energy budget changing? </a:t>
            </a:r>
          </a:p>
          <a:p>
            <a:pPr algn="ctr">
              <a:spcBef>
                <a:spcPct val="0"/>
              </a:spcBef>
              <a:buFontTx/>
              <a:buNone/>
            </a:pPr>
            <a:r>
              <a:rPr lang="en-US" altLang="en-US" sz="2200" b="1">
                <a:solidFill>
                  <a:schemeClr val="bg1"/>
                </a:solidFill>
                <a:latin typeface="Palatino" charset="0"/>
              </a:rPr>
              <a:t>Effect of clouds on the radiation budget.</a:t>
            </a:r>
            <a:endParaRPr lang="en-US" altLang="en-US" sz="2200">
              <a:latin typeface="Palatino" charset="0"/>
            </a:endParaRPr>
          </a:p>
        </p:txBody>
      </p:sp>
      <p:sp>
        <p:nvSpPr>
          <p:cNvPr id="2" name="Slide Number Placeholder 1"/>
          <p:cNvSpPr>
            <a:spLocks noGrp="1"/>
          </p:cNvSpPr>
          <p:nvPr>
            <p:ph type="sldNum" sz="quarter" idx="12"/>
          </p:nvPr>
        </p:nvSpPr>
        <p:spPr/>
        <p:txBody>
          <a:bodyPr/>
          <a:lstStyle/>
          <a:p>
            <a:fld id="{3B61ACE0-B4C6-4281-9137-DAF2A4BC917B}" type="slidenum">
              <a:rPr lang="en-US" smtClean="0"/>
              <a:pPr/>
              <a:t>3</a:t>
            </a:fld>
            <a:endParaRPr lang="en-US"/>
          </a:p>
        </p:txBody>
      </p:sp>
    </p:spTree>
    <p:extLst>
      <p:ext uri="{BB962C8B-B14F-4D97-AF65-F5344CB8AC3E}">
        <p14:creationId xmlns:p14="http://schemas.microsoft.com/office/powerpoint/2010/main" val="527070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Placeholder 2"/>
          <p:cNvSpPr>
            <a:spLocks noGrp="1"/>
          </p:cNvSpPr>
          <p:nvPr>
            <p:ph type="body" idx="1"/>
          </p:nvPr>
        </p:nvSpPr>
        <p:spPr>
          <a:xfrm>
            <a:off x="1524000" y="0"/>
            <a:ext cx="8686800" cy="6934200"/>
          </a:xfrm>
        </p:spPr>
        <p:txBody>
          <a:bodyPr>
            <a:normAutofit fontScale="62500" lnSpcReduction="20000"/>
          </a:bodyPr>
          <a:lstStyle/>
          <a:p>
            <a:pPr>
              <a:defRPr/>
            </a:pPr>
            <a:endParaRPr lang="en-US" dirty="0" smtClean="0"/>
          </a:p>
          <a:p>
            <a:pPr>
              <a:defRPr/>
            </a:pPr>
            <a:endParaRPr lang="en-US" sz="2800" dirty="0">
              <a:latin typeface="+mj-lt"/>
            </a:endParaRPr>
          </a:p>
          <a:p>
            <a:pPr>
              <a:defRPr/>
            </a:pPr>
            <a:endParaRPr lang="en-US" sz="2800" dirty="0">
              <a:latin typeface="+mj-lt"/>
            </a:endParaRPr>
          </a:p>
          <a:p>
            <a:pPr>
              <a:defRPr/>
            </a:pPr>
            <a:endParaRPr lang="en-US" sz="2800" dirty="0">
              <a:latin typeface="+mj-lt"/>
            </a:endParaRPr>
          </a:p>
          <a:p>
            <a:pPr>
              <a:defRPr/>
            </a:pPr>
            <a:endParaRPr lang="en-US" sz="2800" dirty="0">
              <a:latin typeface="+mj-lt"/>
            </a:endParaRPr>
          </a:p>
          <a:p>
            <a:pPr>
              <a:defRPr/>
            </a:pPr>
            <a:endParaRPr lang="en-US" sz="2800" dirty="0">
              <a:latin typeface="+mj-lt"/>
            </a:endParaRPr>
          </a:p>
          <a:p>
            <a:pPr>
              <a:defRPr/>
            </a:pPr>
            <a:endParaRPr lang="en-US" sz="2800" dirty="0">
              <a:latin typeface="+mj-lt"/>
            </a:endParaRPr>
          </a:p>
          <a:p>
            <a:pPr>
              <a:defRPr/>
            </a:pPr>
            <a:endParaRPr lang="en-US" sz="2800" dirty="0">
              <a:latin typeface="+mj-lt"/>
            </a:endParaRPr>
          </a:p>
          <a:p>
            <a:pPr>
              <a:defRPr/>
            </a:pPr>
            <a:endParaRPr lang="en-US" sz="2800" dirty="0">
              <a:latin typeface="+mj-lt"/>
            </a:endParaRPr>
          </a:p>
          <a:p>
            <a:pPr>
              <a:defRPr/>
            </a:pPr>
            <a:endParaRPr lang="en-US" sz="2800" dirty="0">
              <a:latin typeface="+mj-lt"/>
            </a:endParaRPr>
          </a:p>
          <a:p>
            <a:pPr>
              <a:defRPr/>
            </a:pPr>
            <a:endParaRPr lang="en-US" sz="2800" dirty="0">
              <a:latin typeface="+mj-lt"/>
            </a:endParaRPr>
          </a:p>
          <a:p>
            <a:pPr>
              <a:defRPr/>
            </a:pPr>
            <a:endParaRPr lang="en-US" sz="2800" dirty="0">
              <a:latin typeface="+mj-lt"/>
            </a:endParaRPr>
          </a:p>
          <a:p>
            <a:pPr>
              <a:defRPr/>
            </a:pPr>
            <a:endParaRPr lang="en-US" sz="2800" dirty="0">
              <a:latin typeface="+mj-lt"/>
            </a:endParaRPr>
          </a:p>
          <a:p>
            <a:pPr>
              <a:defRPr/>
            </a:pPr>
            <a:endParaRPr lang="en-US" sz="2800" dirty="0">
              <a:latin typeface="+mj-lt"/>
            </a:endParaRPr>
          </a:p>
          <a:p>
            <a:pPr>
              <a:defRPr/>
            </a:pPr>
            <a:r>
              <a:rPr lang="en-US" sz="3200" dirty="0">
                <a:solidFill>
                  <a:srgbClr val="002060"/>
                </a:solidFill>
                <a:latin typeface="+mj-lt"/>
              </a:rPr>
              <a:t>ERBS was in a </a:t>
            </a:r>
            <a:r>
              <a:rPr lang="en-US" sz="3200" dirty="0" err="1">
                <a:solidFill>
                  <a:srgbClr val="002060"/>
                </a:solidFill>
                <a:latin typeface="+mj-lt"/>
              </a:rPr>
              <a:t>precessing</a:t>
            </a:r>
            <a:r>
              <a:rPr lang="en-US" sz="3200" dirty="0">
                <a:solidFill>
                  <a:srgbClr val="002060"/>
                </a:solidFill>
                <a:latin typeface="+mj-lt"/>
              </a:rPr>
              <a:t> orbit (57</a:t>
            </a:r>
            <a:r>
              <a:rPr lang="en-US" sz="3200" baseline="30000" dirty="0">
                <a:solidFill>
                  <a:srgbClr val="002060"/>
                </a:solidFill>
                <a:latin typeface="+mj-lt"/>
              </a:rPr>
              <a:t>0</a:t>
            </a:r>
            <a:r>
              <a:rPr lang="en-US" sz="3200" dirty="0">
                <a:solidFill>
                  <a:srgbClr val="002060"/>
                </a:solidFill>
                <a:latin typeface="+mj-lt"/>
              </a:rPr>
              <a:t>) allowing the ERBE instruments on board this satellite to provide complete diurnal sampling in 72 days. The ERBS satellite mission came to an official end on August 2005 after 20+ years of continuous operations.</a:t>
            </a:r>
          </a:p>
          <a:p>
            <a:pPr>
              <a:defRPr/>
            </a:pPr>
            <a:r>
              <a:rPr lang="en-US" sz="3200" dirty="0">
                <a:solidFill>
                  <a:srgbClr val="002060"/>
                </a:solidFill>
              </a:rPr>
              <a:t>NOAA-9 is the afternoon (2:30 PM LST) satellite and NOAA-10 is the morning (7:30 AM LST) satellite.</a:t>
            </a:r>
          </a:p>
          <a:p>
            <a:pPr>
              <a:defRPr/>
            </a:pPr>
            <a:r>
              <a:rPr lang="en-US" sz="3200" dirty="0"/>
              <a:t>Total Channel: 0.2 to 50 microns </a:t>
            </a:r>
          </a:p>
          <a:p>
            <a:pPr>
              <a:defRPr/>
            </a:pPr>
            <a:r>
              <a:rPr lang="en-US" sz="3200" dirty="0"/>
              <a:t>Shortwave Channel: 0.2 to 5 microns </a:t>
            </a:r>
          </a:p>
          <a:p>
            <a:pPr>
              <a:defRPr/>
            </a:pPr>
            <a:r>
              <a:rPr lang="en-US" sz="3200" dirty="0" err="1"/>
              <a:t>Longwave</a:t>
            </a:r>
            <a:r>
              <a:rPr lang="en-US" sz="3200" dirty="0"/>
              <a:t> Channel</a:t>
            </a:r>
            <a:r>
              <a:rPr lang="en-US" sz="3200" b="1" dirty="0"/>
              <a:t>:</a:t>
            </a:r>
            <a:r>
              <a:rPr lang="en-US" sz="3200" dirty="0"/>
              <a:t> 5 to 50 microns </a:t>
            </a:r>
          </a:p>
          <a:p>
            <a:pPr>
              <a:defRPr/>
            </a:pPr>
            <a:endParaRPr lang="en-US" sz="3200" dirty="0">
              <a:solidFill>
                <a:srgbClr val="002060"/>
              </a:solidFill>
              <a:latin typeface="+mj-lt"/>
            </a:endParaRPr>
          </a:p>
        </p:txBody>
      </p:sp>
    </p:spTree>
    <p:extLst>
      <p:ext uri="{BB962C8B-B14F-4D97-AF65-F5344CB8AC3E}">
        <p14:creationId xmlns:p14="http://schemas.microsoft.com/office/powerpoint/2010/main" val="853944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Placeholder 2"/>
          <p:cNvSpPr>
            <a:spLocks noGrp="1"/>
          </p:cNvSpPr>
          <p:nvPr>
            <p:ph type="body" idx="1"/>
          </p:nvPr>
        </p:nvSpPr>
        <p:spPr>
          <a:xfrm>
            <a:off x="0" y="0"/>
            <a:ext cx="11976100" cy="6629400"/>
          </a:xfrm>
        </p:spPr>
        <p:txBody>
          <a:bodyPr/>
          <a:lstStyle/>
          <a:p>
            <a:r>
              <a:rPr lang="en-US" altLang="en-US" dirty="0">
                <a:solidFill>
                  <a:srgbClr val="002060"/>
                </a:solidFill>
              </a:rPr>
              <a:t>ERBE net radiation is defined at top of the atmosphere (TOA) as:  </a:t>
            </a:r>
            <a:br>
              <a:rPr lang="en-US" altLang="en-US" dirty="0">
                <a:solidFill>
                  <a:srgbClr val="002060"/>
                </a:solidFill>
              </a:rPr>
            </a:br>
            <a:r>
              <a:rPr lang="en-US" altLang="en-US" b="1" dirty="0">
                <a:solidFill>
                  <a:srgbClr val="C00000"/>
                </a:solidFill>
              </a:rPr>
              <a:t>Net (TOA) = </a:t>
            </a:r>
            <a:r>
              <a:rPr lang="en-US" altLang="en-US" b="1" dirty="0" err="1">
                <a:solidFill>
                  <a:srgbClr val="C00000"/>
                </a:solidFill>
              </a:rPr>
              <a:t>Solar_down</a:t>
            </a:r>
            <a:r>
              <a:rPr lang="en-US" altLang="en-US" b="1" dirty="0">
                <a:solidFill>
                  <a:srgbClr val="C00000"/>
                </a:solidFill>
              </a:rPr>
              <a:t> (TOA) - </a:t>
            </a:r>
            <a:r>
              <a:rPr lang="en-US" altLang="en-US" b="1" dirty="0" err="1">
                <a:solidFill>
                  <a:srgbClr val="C00000"/>
                </a:solidFill>
              </a:rPr>
              <a:t>SW_up</a:t>
            </a:r>
            <a:r>
              <a:rPr lang="en-US" altLang="en-US" b="1" dirty="0">
                <a:solidFill>
                  <a:srgbClr val="C00000"/>
                </a:solidFill>
              </a:rPr>
              <a:t> (TOA) - </a:t>
            </a:r>
            <a:r>
              <a:rPr lang="en-US" altLang="en-US" b="1" dirty="0" err="1">
                <a:solidFill>
                  <a:srgbClr val="C00000"/>
                </a:solidFill>
              </a:rPr>
              <a:t>LW_up</a:t>
            </a:r>
            <a:r>
              <a:rPr lang="en-US" altLang="en-US" b="1" dirty="0">
                <a:solidFill>
                  <a:srgbClr val="C00000"/>
                </a:solidFill>
              </a:rPr>
              <a:t> (TOA)</a:t>
            </a:r>
            <a:r>
              <a:rPr lang="en-US" altLang="en-US" dirty="0">
                <a:solidFill>
                  <a:srgbClr val="C00000"/>
                </a:solidFill>
              </a:rPr>
              <a:t/>
            </a:r>
            <a:br>
              <a:rPr lang="en-US" altLang="en-US" dirty="0">
                <a:solidFill>
                  <a:srgbClr val="C00000"/>
                </a:solidFill>
              </a:rPr>
            </a:br>
            <a:r>
              <a:rPr lang="en-US" altLang="en-US" dirty="0">
                <a:solidFill>
                  <a:srgbClr val="002060"/>
                </a:solidFill>
              </a:rPr>
              <a:t/>
            </a:r>
            <a:br>
              <a:rPr lang="en-US" altLang="en-US" dirty="0">
                <a:solidFill>
                  <a:srgbClr val="002060"/>
                </a:solidFill>
              </a:rPr>
            </a:br>
            <a:r>
              <a:rPr lang="en-US" altLang="en-US" dirty="0">
                <a:solidFill>
                  <a:srgbClr val="002060"/>
                </a:solidFill>
              </a:rPr>
              <a:t>where </a:t>
            </a:r>
            <a:r>
              <a:rPr lang="en-US" altLang="en-US" dirty="0" err="1">
                <a:solidFill>
                  <a:srgbClr val="002060"/>
                </a:solidFill>
              </a:rPr>
              <a:t>Solar_down</a:t>
            </a:r>
            <a:r>
              <a:rPr lang="en-US" altLang="en-US" dirty="0">
                <a:solidFill>
                  <a:srgbClr val="002060"/>
                </a:solidFill>
              </a:rPr>
              <a:t> (TOA) is the solar incoming flux at TOA, </a:t>
            </a:r>
            <a:r>
              <a:rPr lang="en-US" altLang="en-US" dirty="0" err="1">
                <a:solidFill>
                  <a:srgbClr val="002060"/>
                </a:solidFill>
              </a:rPr>
              <a:t>SW_up</a:t>
            </a:r>
            <a:r>
              <a:rPr lang="en-US" altLang="en-US" dirty="0">
                <a:solidFill>
                  <a:srgbClr val="002060"/>
                </a:solidFill>
              </a:rPr>
              <a:t> (TOA) is the reflected shortwave flux at TOA, and </a:t>
            </a:r>
            <a:r>
              <a:rPr lang="en-US" altLang="en-US" dirty="0" err="1">
                <a:solidFill>
                  <a:srgbClr val="002060"/>
                </a:solidFill>
              </a:rPr>
              <a:t>LW_up</a:t>
            </a:r>
            <a:r>
              <a:rPr lang="en-US" altLang="en-US" dirty="0">
                <a:solidFill>
                  <a:srgbClr val="002060"/>
                </a:solidFill>
              </a:rPr>
              <a:t> (TOA) is outgoing longwave flux at TOA. </a:t>
            </a:r>
          </a:p>
          <a:p>
            <a:r>
              <a:rPr lang="en-US" altLang="en-US" dirty="0">
                <a:solidFill>
                  <a:srgbClr val="002060"/>
                </a:solidFill>
              </a:rPr>
              <a:t>The sign convention for ERBE net radiation is that positive/negative sign represents a net radiative energy surplus/deficit of the Earth system, respectively. </a:t>
            </a:r>
            <a:br>
              <a:rPr lang="en-US" altLang="en-US" dirty="0">
                <a:solidFill>
                  <a:srgbClr val="002060"/>
                </a:solidFill>
              </a:rPr>
            </a:br>
            <a:endParaRPr lang="en-US" altLang="en-US" dirty="0">
              <a:solidFill>
                <a:srgbClr val="002060"/>
              </a:solidFill>
            </a:endParaRPr>
          </a:p>
          <a:p>
            <a:r>
              <a:rPr lang="en-US" altLang="en-US" dirty="0">
                <a:solidFill>
                  <a:srgbClr val="002060"/>
                </a:solidFill>
              </a:rPr>
              <a:t>Cloud radiative forcing (CRF) is not an ERBE parameter but can be calculated from the ERBE scanner dataset using the all-sky and the clear-sky parameters as: </a:t>
            </a:r>
          </a:p>
          <a:p>
            <a:r>
              <a:rPr lang="en-US" altLang="en-US" b="1" dirty="0">
                <a:solidFill>
                  <a:srgbClr val="C00000"/>
                </a:solidFill>
              </a:rPr>
              <a:t>Cloud Radiative Forcing = Clear-sky Flux - All-sky Flux</a:t>
            </a:r>
            <a:endParaRPr lang="en-US" altLang="en-US" dirty="0">
              <a:solidFill>
                <a:srgbClr val="C00000"/>
              </a:solidFill>
            </a:endParaRPr>
          </a:p>
          <a:p>
            <a:r>
              <a:rPr lang="en-US" altLang="en-US" dirty="0">
                <a:solidFill>
                  <a:srgbClr val="002060"/>
                </a:solidFill>
              </a:rPr>
              <a:t>Cloud radiative forcing can not be calculated from the ERBE non-scanner dataset due to the lack of clear-sky parameters.</a:t>
            </a:r>
          </a:p>
          <a:p>
            <a:r>
              <a:rPr lang="en-US" altLang="en-US" dirty="0" smtClean="0">
                <a:solidFill>
                  <a:srgbClr val="002060"/>
                </a:solidFill>
              </a:rPr>
              <a:t>http://eosweb.larc.nasa.gov/PRODOCS/erbe/ERBE_FAQ.html#g_1</a:t>
            </a:r>
          </a:p>
        </p:txBody>
      </p:sp>
    </p:spTree>
    <p:extLst>
      <p:ext uri="{BB962C8B-B14F-4D97-AF65-F5344CB8AC3E}">
        <p14:creationId xmlns:p14="http://schemas.microsoft.com/office/powerpoint/2010/main" val="6350971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1524000" y="58739"/>
            <a:ext cx="89154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a:solidFill>
                  <a:srgbClr val="C00000"/>
                </a:solidFill>
              </a:rPr>
              <a:t>The Earth Radiation Budget Experiment (ERBE)</a:t>
            </a:r>
          </a:p>
          <a:p>
            <a:pPr>
              <a:spcBef>
                <a:spcPct val="0"/>
              </a:spcBef>
              <a:buFontTx/>
              <a:buNone/>
            </a:pPr>
            <a:r>
              <a:rPr lang="en-US" altLang="en-US" sz="1100"/>
              <a:t>  </a:t>
            </a:r>
            <a:endParaRPr lang="en-US" altLang="en-US" sz="24000"/>
          </a:p>
          <a:p>
            <a:pPr>
              <a:spcBef>
                <a:spcPct val="0"/>
              </a:spcBef>
              <a:buFontTx/>
              <a:buNone/>
            </a:pPr>
            <a:endParaRPr lang="en-US" altLang="en-US"/>
          </a:p>
        </p:txBody>
      </p:sp>
      <p:pic>
        <p:nvPicPr>
          <p:cNvPr id="30723" name="Picture 2" descr="ERB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008063"/>
            <a:ext cx="8305800" cy="560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43916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1752600" y="0"/>
            <a:ext cx="8610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a:solidFill>
                  <a:srgbClr val="C00000"/>
                </a:solidFill>
              </a:rPr>
              <a:t>Why CERES? Key Areas of Uncertainty in</a:t>
            </a:r>
          </a:p>
          <a:p>
            <a:pPr algn="ctr" eaLnBrk="1" hangingPunct="1">
              <a:spcBef>
                <a:spcPct val="0"/>
              </a:spcBef>
              <a:buFontTx/>
              <a:buNone/>
            </a:pPr>
            <a:r>
              <a:rPr lang="en-US" altLang="en-US" sz="2800">
                <a:solidFill>
                  <a:srgbClr val="C00000"/>
                </a:solidFill>
              </a:rPr>
              <a:t>Understanding Climate &amp; Global Change</a:t>
            </a:r>
          </a:p>
        </p:txBody>
      </p:sp>
      <p:sp>
        <p:nvSpPr>
          <p:cNvPr id="31747" name="Rectangle 5"/>
          <p:cNvSpPr>
            <a:spLocks noChangeArrowheads="1"/>
          </p:cNvSpPr>
          <p:nvPr/>
        </p:nvSpPr>
        <p:spPr bwMode="auto">
          <a:xfrm>
            <a:off x="152400" y="1143001"/>
            <a:ext cx="11658600"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dirty="0">
                <a:solidFill>
                  <a:srgbClr val="002060"/>
                </a:solidFill>
              </a:rPr>
              <a:t>Earth’s radiation balance and the influence of clouds on radiation and the hydrologic cycle</a:t>
            </a:r>
          </a:p>
          <a:p>
            <a:pPr eaLnBrk="1" hangingPunct="1">
              <a:spcBef>
                <a:spcPct val="0"/>
              </a:spcBef>
              <a:buFontTx/>
              <a:buNone/>
            </a:pPr>
            <a:r>
              <a:rPr lang="en-US" altLang="en-US" sz="2400" dirty="0">
                <a:solidFill>
                  <a:srgbClr val="002060"/>
                </a:solidFill>
              </a:rPr>
              <a:t>❑ Oceanic productivity, circulation and air-sea exchange</a:t>
            </a:r>
          </a:p>
          <a:p>
            <a:pPr eaLnBrk="1" hangingPunct="1">
              <a:spcBef>
                <a:spcPct val="0"/>
              </a:spcBef>
              <a:buFontTx/>
              <a:buNone/>
            </a:pPr>
            <a:r>
              <a:rPr lang="en-US" altLang="en-US" sz="2400" dirty="0">
                <a:solidFill>
                  <a:srgbClr val="002060"/>
                </a:solidFill>
              </a:rPr>
              <a:t>❑ Transformation of greenhouse gases in the lower   </a:t>
            </a:r>
          </a:p>
          <a:p>
            <a:pPr eaLnBrk="1" hangingPunct="1">
              <a:spcBef>
                <a:spcPct val="0"/>
              </a:spcBef>
              <a:buFontTx/>
              <a:buNone/>
            </a:pPr>
            <a:r>
              <a:rPr lang="en-US" altLang="en-US" sz="2400" dirty="0">
                <a:solidFill>
                  <a:srgbClr val="002060"/>
                </a:solidFill>
              </a:rPr>
              <a:t>      atmosphere, with emphasis on the carbon cycle</a:t>
            </a:r>
          </a:p>
          <a:p>
            <a:pPr eaLnBrk="1" hangingPunct="1">
              <a:spcBef>
                <a:spcPct val="0"/>
              </a:spcBef>
              <a:buFontTx/>
              <a:buNone/>
            </a:pPr>
            <a:r>
              <a:rPr lang="en-US" altLang="en-US" sz="2400" dirty="0">
                <a:solidFill>
                  <a:srgbClr val="002060"/>
                </a:solidFill>
              </a:rPr>
              <a:t>❑ Changes in land use, land cover and primary </a:t>
            </a:r>
          </a:p>
          <a:p>
            <a:pPr eaLnBrk="1" hangingPunct="1">
              <a:spcBef>
                <a:spcPct val="0"/>
              </a:spcBef>
              <a:buFontTx/>
              <a:buNone/>
            </a:pPr>
            <a:r>
              <a:rPr lang="en-US" altLang="en-US" sz="2400" dirty="0">
                <a:solidFill>
                  <a:srgbClr val="002060"/>
                </a:solidFill>
              </a:rPr>
              <a:t>     productivity, including deforestation</a:t>
            </a:r>
          </a:p>
          <a:p>
            <a:pPr eaLnBrk="1" hangingPunct="1">
              <a:spcBef>
                <a:spcPct val="0"/>
              </a:spcBef>
              <a:buFontTx/>
              <a:buNone/>
            </a:pPr>
            <a:r>
              <a:rPr lang="en-US" altLang="en-US" sz="2400" dirty="0">
                <a:solidFill>
                  <a:srgbClr val="002060"/>
                </a:solidFill>
              </a:rPr>
              <a:t>❑ Sea level variability and impacts of ice sheet volume</a:t>
            </a:r>
          </a:p>
          <a:p>
            <a:pPr eaLnBrk="1" hangingPunct="1">
              <a:spcBef>
                <a:spcPct val="0"/>
              </a:spcBef>
              <a:buFontTx/>
              <a:buNone/>
            </a:pPr>
            <a:r>
              <a:rPr lang="en-US" altLang="en-US" sz="2400" dirty="0">
                <a:solidFill>
                  <a:srgbClr val="002060"/>
                </a:solidFill>
              </a:rPr>
              <a:t>❑ Chemistry of the middle and upper stratosphere, </a:t>
            </a:r>
          </a:p>
          <a:p>
            <a:pPr eaLnBrk="1" hangingPunct="1">
              <a:spcBef>
                <a:spcPct val="0"/>
              </a:spcBef>
              <a:buFontTx/>
              <a:buNone/>
            </a:pPr>
            <a:r>
              <a:rPr lang="en-US" altLang="en-US" sz="2400" dirty="0">
                <a:solidFill>
                  <a:srgbClr val="002060"/>
                </a:solidFill>
              </a:rPr>
              <a:t>     including sources and sinks of stratospheric ozone</a:t>
            </a:r>
          </a:p>
          <a:p>
            <a:pPr eaLnBrk="1" hangingPunct="1">
              <a:spcBef>
                <a:spcPct val="0"/>
              </a:spcBef>
              <a:buFontTx/>
              <a:buNone/>
            </a:pPr>
            <a:r>
              <a:rPr lang="en-US" altLang="en-US" sz="2400" dirty="0">
                <a:solidFill>
                  <a:srgbClr val="002060"/>
                </a:solidFill>
              </a:rPr>
              <a:t>❑ Volcanic eruptions and their role in climate change</a:t>
            </a:r>
          </a:p>
          <a:p>
            <a:pPr eaLnBrk="1" hangingPunct="1">
              <a:spcBef>
                <a:spcPct val="0"/>
              </a:spcBef>
              <a:buFontTx/>
              <a:buNone/>
            </a:pPr>
            <a:endParaRPr lang="en-US" altLang="en-US" sz="2400" dirty="0">
              <a:solidFill>
                <a:srgbClr val="002060"/>
              </a:solidFill>
            </a:endParaRPr>
          </a:p>
          <a:p>
            <a:pPr eaLnBrk="1" hangingPunct="1">
              <a:spcBef>
                <a:spcPct val="0"/>
              </a:spcBef>
              <a:buFontTx/>
              <a:buNone/>
            </a:pPr>
            <a:r>
              <a:rPr lang="en-US" altLang="en-US" sz="2400" i="1" dirty="0">
                <a:solidFill>
                  <a:srgbClr val="002060"/>
                </a:solidFill>
              </a:rPr>
              <a:t>     </a:t>
            </a:r>
            <a:r>
              <a:rPr lang="en-US" altLang="en-US" sz="2000" i="1" dirty="0"/>
              <a:t>EOS Science Plan: The State of Science in the EOS Program (M. D. King, Ed. ). </a:t>
            </a:r>
            <a:r>
              <a:rPr lang="en-US" altLang="en-US" sz="2000" dirty="0"/>
              <a:t>Available in hard copy and CD ROM versions from the EOS Project Science Office, NASA Goddard Space Flight Center</a:t>
            </a:r>
          </a:p>
          <a:p>
            <a:pPr eaLnBrk="1" hangingPunct="1">
              <a:spcBef>
                <a:spcPct val="0"/>
              </a:spcBef>
              <a:buFontTx/>
              <a:buNone/>
            </a:pPr>
            <a:r>
              <a:rPr lang="en-US" altLang="en-US" sz="2400" dirty="0">
                <a:solidFill>
                  <a:srgbClr val="002060"/>
                </a:solidFill>
              </a:rPr>
              <a:t>     </a:t>
            </a:r>
          </a:p>
        </p:txBody>
      </p:sp>
    </p:spTree>
    <p:extLst>
      <p:ext uri="{BB962C8B-B14F-4D97-AF65-F5344CB8AC3E}">
        <p14:creationId xmlns:p14="http://schemas.microsoft.com/office/powerpoint/2010/main" val="20619023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87983567"/>
              </p:ext>
            </p:extLst>
          </p:nvPr>
        </p:nvGraphicFramePr>
        <p:xfrm>
          <a:off x="190500" y="-1081088"/>
          <a:ext cx="11823700" cy="7939088"/>
        </p:xfrm>
        <a:graphic>
          <a:graphicData uri="http://schemas.openxmlformats.org/drawingml/2006/table">
            <a:tbl>
              <a:tblPr/>
              <a:tblGrid>
                <a:gridCol w="11823700"/>
              </a:tblGrid>
              <a:tr h="381035">
                <a:tc>
                  <a:txBody>
                    <a:bodyPr/>
                    <a:lstStyle/>
                    <a:p>
                      <a:pPr algn="l"/>
                      <a:endParaRPr lang="en-US" sz="1500" b="1" dirty="0"/>
                    </a:p>
                  </a:txBody>
                  <a:tcPr marL="0" marR="0" marT="0" marB="0">
                    <a:lnL>
                      <a:noFill/>
                    </a:lnL>
                    <a:lnR>
                      <a:noFill/>
                    </a:lnR>
                    <a:lnT>
                      <a:noFill/>
                    </a:lnT>
                    <a:lnB>
                      <a:noFill/>
                    </a:lnB>
                  </a:tcPr>
                </a:tc>
              </a:tr>
              <a:tr h="7558053">
                <a:tc>
                  <a:txBody>
                    <a:bodyPr/>
                    <a:lstStyle/>
                    <a:p>
                      <a:pPr algn="l"/>
                      <a:endParaRPr lang="en-US" sz="2400" dirty="0" smtClean="0"/>
                    </a:p>
                    <a:p>
                      <a:pPr algn="l"/>
                      <a:endParaRPr lang="en-US" sz="2400" dirty="0" smtClean="0"/>
                    </a:p>
                    <a:p>
                      <a:pPr algn="l"/>
                      <a:endParaRPr lang="en-US" sz="2400" dirty="0" smtClean="0"/>
                    </a:p>
                    <a:p>
                      <a:pPr algn="l"/>
                      <a:endParaRPr lang="en-US" sz="2400" dirty="0" smtClean="0"/>
                    </a:p>
                    <a:p>
                      <a:pPr algn="l"/>
                      <a:endParaRPr lang="en-US" sz="2400" dirty="0" smtClean="0"/>
                    </a:p>
                    <a:p>
                      <a:pPr algn="l"/>
                      <a:r>
                        <a:rPr lang="en-US" sz="2400" dirty="0" smtClean="0">
                          <a:solidFill>
                            <a:srgbClr val="002060"/>
                          </a:solidFill>
                        </a:rPr>
                        <a:t>The </a:t>
                      </a:r>
                      <a:r>
                        <a:rPr lang="en-US" sz="2400" dirty="0">
                          <a:solidFill>
                            <a:srgbClr val="002060"/>
                          </a:solidFill>
                        </a:rPr>
                        <a:t>first CERES instrument was launched in </a:t>
                      </a:r>
                      <a:r>
                        <a:rPr lang="en-US" sz="2400" dirty="0" smtClean="0">
                          <a:solidFill>
                            <a:srgbClr val="002060"/>
                          </a:solidFill>
                        </a:rPr>
                        <a:t>December </a:t>
                      </a:r>
                      <a:r>
                        <a:rPr lang="en-US" sz="2400" dirty="0">
                          <a:solidFill>
                            <a:srgbClr val="002060"/>
                          </a:solidFill>
                        </a:rPr>
                        <a:t>of 1997 aboard NASA's Tropical Rainfall Measurement Mission (TRMM</a:t>
                      </a:r>
                      <a:r>
                        <a:rPr lang="en-US" sz="2400" dirty="0" smtClean="0">
                          <a:solidFill>
                            <a:srgbClr val="002060"/>
                          </a:solidFill>
                        </a:rPr>
                        <a:t>). </a:t>
                      </a:r>
                      <a:r>
                        <a:rPr lang="en-US" sz="2400" dirty="0">
                          <a:solidFill>
                            <a:srgbClr val="002060"/>
                          </a:solidFill>
                        </a:rPr>
                        <a:t>CERES instruments are now collecting observations on three separate satellite missions, including the EOS Terra and Aqua observatories and now also on the NPOESS Preparatory Project (NPP) observatory. </a:t>
                      </a:r>
                      <a:br>
                        <a:rPr lang="en-US" sz="2400" dirty="0">
                          <a:solidFill>
                            <a:srgbClr val="002060"/>
                          </a:solidFill>
                        </a:rPr>
                      </a:br>
                      <a:r>
                        <a:rPr lang="en-US" sz="2400" dirty="0">
                          <a:solidFill>
                            <a:srgbClr val="002060"/>
                          </a:solidFill>
                        </a:rPr>
                        <a:t/>
                      </a:r>
                      <a:br>
                        <a:rPr lang="en-US" sz="2400" dirty="0">
                          <a:solidFill>
                            <a:srgbClr val="002060"/>
                          </a:solidFill>
                        </a:rPr>
                      </a:br>
                      <a:r>
                        <a:rPr lang="en-US" sz="2400" dirty="0">
                          <a:solidFill>
                            <a:srgbClr val="002060"/>
                          </a:solidFill>
                        </a:rPr>
                        <a:t>CERES products include both solar-reflected and Earth-emitted radiation from the top of the atmosphere to the Earth's surface. Cloud properties are determined using simultaneous measurements by other EOS and NPP instruments such as the </a:t>
                      </a:r>
                      <a:r>
                        <a:rPr lang="en-US" sz="2400" dirty="0" smtClean="0">
                          <a:solidFill>
                            <a:srgbClr val="002060"/>
                          </a:solidFill>
                        </a:rPr>
                        <a:t>(</a:t>
                      </a:r>
                      <a:r>
                        <a:rPr lang="en-US" sz="2400" dirty="0">
                          <a:solidFill>
                            <a:srgbClr val="002060"/>
                          </a:solidFill>
                        </a:rPr>
                        <a:t>MODIS) and the Visible and Infrared Sounder (VIRS). Analyses </a:t>
                      </a:r>
                      <a:r>
                        <a:rPr lang="en-US" sz="2400" dirty="0" smtClean="0">
                          <a:solidFill>
                            <a:srgbClr val="002060"/>
                          </a:solidFill>
                        </a:rPr>
                        <a:t>build on </a:t>
                      </a:r>
                      <a:r>
                        <a:rPr lang="en-US" sz="2400" dirty="0">
                          <a:solidFill>
                            <a:srgbClr val="002060"/>
                          </a:solidFill>
                        </a:rPr>
                        <a:t>previous </a:t>
                      </a:r>
                      <a:r>
                        <a:rPr lang="en-US" sz="2400" dirty="0" smtClean="0">
                          <a:solidFill>
                            <a:srgbClr val="002060"/>
                          </a:solidFill>
                        </a:rPr>
                        <a:t>experience such as the Earth </a:t>
                      </a:r>
                      <a:r>
                        <a:rPr lang="en-US" sz="2400" dirty="0">
                          <a:solidFill>
                            <a:srgbClr val="002060"/>
                          </a:solidFill>
                        </a:rPr>
                        <a:t>Radiation Budget Experiment (ERBE), leading to a better understanding of the role of clouds and the energy cycle in global climate change. </a:t>
                      </a:r>
                    </a:p>
                  </a:txBody>
                  <a:tcPr marL="74196" marR="74196" marT="37101" marB="37101" anchor="ctr">
                    <a:lnL>
                      <a:noFill/>
                    </a:lnL>
                    <a:lnR>
                      <a:noFill/>
                    </a:lnR>
                    <a:lnT>
                      <a:noFill/>
                    </a:lnT>
                    <a:lnB>
                      <a:noFill/>
                    </a:lnB>
                  </a:tcPr>
                </a:tc>
              </a:tr>
            </a:tbl>
          </a:graphicData>
        </a:graphic>
      </p:graphicFrame>
      <p:sp>
        <p:nvSpPr>
          <p:cNvPr id="32773" name="Rectangle 1"/>
          <p:cNvSpPr>
            <a:spLocks noGrp="1" noChangeArrowheads="1"/>
          </p:cNvSpPr>
          <p:nvPr>
            <p:ph type="title"/>
          </p:nvPr>
        </p:nvSpPr>
        <p:spPr>
          <a:xfrm>
            <a:off x="190500" y="185154"/>
            <a:ext cx="11658600" cy="950496"/>
          </a:xfrm>
        </p:spPr>
        <p:txBody>
          <a:bodyPr vert="horz" wrap="square" lIns="0" tIns="0" rIns="0" bIns="63480" rtlCol="0" anchor="ctr">
            <a:spAutoFit/>
          </a:bodyPr>
          <a:lstStyle/>
          <a:p>
            <a:r>
              <a:rPr lang="en-US" altLang="en-US" sz="3200" dirty="0">
                <a:solidFill>
                  <a:srgbClr val="C00000"/>
                </a:solidFill>
              </a:rPr>
              <a:t>The second mission to study the Earth Radiation Budget:</a:t>
            </a:r>
            <a:br>
              <a:rPr lang="en-US" altLang="en-US" sz="3200" dirty="0">
                <a:solidFill>
                  <a:srgbClr val="C00000"/>
                </a:solidFill>
              </a:rPr>
            </a:br>
            <a:r>
              <a:rPr lang="en-US" altLang="en-US" sz="3200" dirty="0">
                <a:solidFill>
                  <a:srgbClr val="C00000"/>
                </a:solidFill>
              </a:rPr>
              <a:t>Clouds and Earth's Radiant Energy System (CERES</a:t>
            </a:r>
            <a:r>
              <a:rPr lang="en-US" altLang="en-US" sz="3200" b="1" dirty="0">
                <a:solidFill>
                  <a:srgbClr val="C00000"/>
                </a:solidFill>
              </a:rPr>
              <a:t>)</a:t>
            </a:r>
            <a:r>
              <a:rPr lang="en-US" altLang="en-US" sz="3200" dirty="0">
                <a:solidFill>
                  <a:srgbClr val="C00000"/>
                </a:solidFill>
              </a:rPr>
              <a:t> </a:t>
            </a:r>
          </a:p>
        </p:txBody>
      </p:sp>
    </p:spTree>
    <p:extLst>
      <p:ext uri="{BB962C8B-B14F-4D97-AF65-F5344CB8AC3E}">
        <p14:creationId xmlns:p14="http://schemas.microsoft.com/office/powerpoint/2010/main" val="18939896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376" y="1295400"/>
            <a:ext cx="42640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2"/>
          <p:cNvSpPr>
            <a:spLocks noChangeArrowheads="1"/>
          </p:cNvSpPr>
          <p:nvPr/>
        </p:nvSpPr>
        <p:spPr bwMode="auto">
          <a:xfrm>
            <a:off x="6172200" y="0"/>
            <a:ext cx="44958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 typeface="Wingdings" panose="05000000000000000000" pitchFamily="2" charset="2"/>
              <a:buChar char="q"/>
            </a:pPr>
            <a:r>
              <a:rPr lang="en-US" altLang="en-US" sz="3600">
                <a:solidFill>
                  <a:srgbClr val="002060"/>
                </a:solidFill>
              </a:rPr>
              <a:t> Two instruments aboard Terra—MODIS (as shown left) and CERES- see the entire surface of Earth almost every day</a:t>
            </a:r>
          </a:p>
          <a:p>
            <a:pPr eaLnBrk="1" hangingPunct="1">
              <a:spcBef>
                <a:spcPct val="0"/>
              </a:spcBef>
              <a:buFontTx/>
              <a:buNone/>
            </a:pPr>
            <a:r>
              <a:rPr lang="en-US" altLang="en-US" sz="3600">
                <a:solidFill>
                  <a:srgbClr val="002060"/>
                </a:solidFill>
              </a:rPr>
              <a:t>❑ MISR has a 9-day global coverage, while ASTER</a:t>
            </a:r>
          </a:p>
          <a:p>
            <a:pPr eaLnBrk="1" hangingPunct="1">
              <a:spcBef>
                <a:spcPct val="0"/>
              </a:spcBef>
              <a:buFontTx/>
              <a:buNone/>
            </a:pPr>
            <a:r>
              <a:rPr lang="en-US" altLang="en-US" sz="3600">
                <a:solidFill>
                  <a:srgbClr val="002060"/>
                </a:solidFill>
              </a:rPr>
              <a:t>takes 5 years</a:t>
            </a:r>
          </a:p>
        </p:txBody>
      </p:sp>
    </p:spTree>
    <p:extLst>
      <p:ext uri="{BB962C8B-B14F-4D97-AF65-F5344CB8AC3E}">
        <p14:creationId xmlns:p14="http://schemas.microsoft.com/office/powerpoint/2010/main" val="23922153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274638"/>
            <a:ext cx="11950700" cy="6049962"/>
          </a:xfrm>
        </p:spPr>
        <p:txBody>
          <a:bodyPr>
            <a:normAutofit/>
          </a:bodyPr>
          <a:lstStyle/>
          <a:p>
            <a:pPr algn="l"/>
            <a:r>
              <a:rPr lang="en-US" altLang="en-US" sz="1800" dirty="0"/>
              <a:t/>
            </a:r>
            <a:br>
              <a:rPr lang="en-US" altLang="en-US" sz="1800" dirty="0"/>
            </a:br>
            <a:r>
              <a:rPr lang="en-US" altLang="en-US" sz="1800" dirty="0"/>
              <a:t/>
            </a:r>
            <a:br>
              <a:rPr lang="en-US" altLang="en-US" sz="1800" dirty="0"/>
            </a:br>
            <a:r>
              <a:rPr lang="en-US" altLang="en-US" sz="1800" dirty="0"/>
              <a:t/>
            </a:r>
            <a:br>
              <a:rPr lang="en-US" altLang="en-US" sz="1800" dirty="0"/>
            </a:br>
            <a:r>
              <a:rPr lang="en-US" altLang="en-US" sz="3200" dirty="0"/>
              <a:t>The NPP satellite has 5 instruments on board: </a:t>
            </a:r>
            <a:r>
              <a:rPr lang="en-US" altLang="en-US" sz="3200" i="1" dirty="0">
                <a:solidFill>
                  <a:srgbClr val="C00000"/>
                </a:solidFill>
              </a:rPr>
              <a:t>VIIRS, CERES, </a:t>
            </a:r>
            <a:r>
              <a:rPr lang="en-US" altLang="en-US" sz="3200" i="1" dirty="0" err="1">
                <a:solidFill>
                  <a:srgbClr val="C00000"/>
                </a:solidFill>
              </a:rPr>
              <a:t>CrIS</a:t>
            </a:r>
            <a:r>
              <a:rPr lang="en-US" altLang="en-US" sz="3200" i="1" dirty="0">
                <a:solidFill>
                  <a:srgbClr val="C00000"/>
                </a:solidFill>
              </a:rPr>
              <a:t>, ATMS, and OMPS. </a:t>
            </a:r>
            <a:r>
              <a:rPr lang="en-US" altLang="en-US" sz="3200" dirty="0"/>
              <a:t>Each one will deliver a specific set of data helping weather prediction and climate studies.  </a:t>
            </a:r>
            <a:br>
              <a:rPr lang="en-US" altLang="en-US" sz="3200" dirty="0"/>
            </a:br>
            <a:r>
              <a:rPr lang="en-US" altLang="en-US" sz="3200" dirty="0"/>
              <a:t/>
            </a:r>
            <a:br>
              <a:rPr lang="en-US" altLang="en-US" sz="3200" dirty="0"/>
            </a:br>
            <a:r>
              <a:rPr lang="en-US" altLang="en-US" sz="3200" dirty="0"/>
              <a:t>In October 2011 when NASA launches its next-generation Earth-observing satellite, NPP (NPOESS Preparatory Project), one of the instruments aboard will be the latest in a series of instruments that has studied the Earth's climate for nearly 30 years. </a:t>
            </a:r>
            <a:br>
              <a:rPr lang="en-US" altLang="en-US" sz="3200" dirty="0"/>
            </a:br>
            <a:r>
              <a:rPr lang="en-US" altLang="en-US" sz="3200" dirty="0"/>
              <a:t/>
            </a:r>
            <a:br>
              <a:rPr lang="en-US" altLang="en-US" sz="3200" dirty="0"/>
            </a:br>
            <a:endParaRPr lang="en-US" altLang="en-US" sz="3200" dirty="0"/>
          </a:p>
        </p:txBody>
      </p:sp>
    </p:spTree>
    <p:extLst>
      <p:ext uri="{BB962C8B-B14F-4D97-AF65-F5344CB8AC3E}">
        <p14:creationId xmlns:p14="http://schemas.microsoft.com/office/powerpoint/2010/main" val="37661041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892175"/>
            <a:ext cx="12065000" cy="7750175"/>
          </a:xfrm>
        </p:spPr>
        <p:txBody>
          <a:bodyPr/>
          <a:lstStyle/>
          <a:p>
            <a:r>
              <a:rPr lang="en-US" altLang="en-US" sz="1600" dirty="0"/>
              <a:t/>
            </a:r>
            <a:br>
              <a:rPr lang="en-US" altLang="en-US" sz="1600" dirty="0"/>
            </a:br>
            <a:r>
              <a:rPr lang="en-US" altLang="en-US" sz="1600" dirty="0"/>
              <a:t/>
            </a:r>
            <a:br>
              <a:rPr lang="en-US" altLang="en-US" sz="1600" dirty="0"/>
            </a:br>
            <a:r>
              <a:rPr lang="en-US" altLang="en-US" sz="1600" dirty="0"/>
              <a:t/>
            </a:r>
            <a:br>
              <a:rPr lang="en-US" altLang="en-US" sz="1600" dirty="0"/>
            </a:br>
            <a:r>
              <a:rPr lang="en-US" altLang="en-US" sz="1600" dirty="0"/>
              <a:t/>
            </a:r>
            <a:br>
              <a:rPr lang="en-US" altLang="en-US" sz="1600" dirty="0"/>
            </a:br>
            <a:r>
              <a:rPr lang="en-US" altLang="en-US" sz="1600" dirty="0"/>
              <a:t/>
            </a:r>
            <a:br>
              <a:rPr lang="en-US" altLang="en-US" sz="1600" dirty="0"/>
            </a:br>
            <a:r>
              <a:rPr lang="en-US" altLang="en-US" sz="1600" dirty="0"/>
              <a:t/>
            </a:r>
            <a:br>
              <a:rPr lang="en-US" altLang="en-US" sz="1600" dirty="0"/>
            </a:br>
            <a:r>
              <a:rPr lang="en-US" altLang="en-US" sz="3200" i="1" dirty="0">
                <a:solidFill>
                  <a:srgbClr val="C00000"/>
                </a:solidFill>
              </a:rPr>
              <a:t>Suomi National Polar-orbiting Partnership, formerly known as the NPOESS Preparatory Project (NPP)</a:t>
            </a:r>
            <a:r>
              <a:rPr lang="en-US" altLang="en-US" sz="3200" dirty="0">
                <a:solidFill>
                  <a:srgbClr val="002060"/>
                </a:solidFill>
              </a:rPr>
              <a:t> will serve as a bridge between the EOS satellites and the forthcoming series of </a:t>
            </a:r>
            <a:r>
              <a:rPr lang="en-US" altLang="en-US" sz="3200" i="1" dirty="0">
                <a:solidFill>
                  <a:srgbClr val="C00000"/>
                </a:solidFill>
              </a:rPr>
              <a:t>Joint Polar Satellite System (JPSS</a:t>
            </a:r>
            <a:r>
              <a:rPr lang="en-US" altLang="en-US" sz="3200" dirty="0">
                <a:solidFill>
                  <a:srgbClr val="002060"/>
                </a:solidFill>
              </a:rPr>
              <a:t>) satellites. Suomi NPP represents a critical first step in building this next-generation satellite system. The JPSS satellites, previously called the National Polar-orbiting Operational Environmental Satellite System (NPOESS), will be developed by NASA for the National Oceanic and Atmospheric Administration (NOAA).</a:t>
            </a:r>
            <a:r>
              <a:rPr lang="en-US" altLang="en-US" sz="3200" dirty="0"/>
              <a:t/>
            </a:r>
            <a:br>
              <a:rPr lang="en-US" altLang="en-US" sz="3200" dirty="0"/>
            </a:br>
            <a:r>
              <a:rPr lang="en-US" altLang="en-US" sz="1600" dirty="0"/>
              <a:t/>
            </a:r>
            <a:br>
              <a:rPr lang="en-US" altLang="en-US" sz="1600" dirty="0"/>
            </a:br>
            <a:endParaRPr lang="en-US" altLang="en-US" sz="1600" dirty="0"/>
          </a:p>
        </p:txBody>
      </p:sp>
    </p:spTree>
    <p:extLst>
      <p:ext uri="{BB962C8B-B14F-4D97-AF65-F5344CB8AC3E}">
        <p14:creationId xmlns:p14="http://schemas.microsoft.com/office/powerpoint/2010/main" val="7866161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39700" y="0"/>
            <a:ext cx="11696700" cy="6477000"/>
          </a:xfrm>
        </p:spPr>
        <p:txBody>
          <a:bodyPr/>
          <a:lstStyle/>
          <a:p>
            <a:r>
              <a:rPr lang="en-US" altLang="en-US" sz="2800" dirty="0"/>
              <a:t/>
            </a:r>
            <a:br>
              <a:rPr lang="en-US" altLang="en-US" sz="2800" dirty="0"/>
            </a:br>
            <a:r>
              <a:rPr lang="en-US" altLang="en-US" sz="2800" dirty="0">
                <a:solidFill>
                  <a:srgbClr val="002060"/>
                </a:solidFill>
              </a:rPr>
              <a:t>Suomi NPP carries five   instruments and will test key technologies for the JPSS missions. Suomi NPP is the first satellite mission to address the challenge of acquiring a wide range of land, ocean, and atmospheric measurements for Earth system science while simultaneously preparing to address operational requirements for weather forecasting.</a:t>
            </a:r>
            <a:br>
              <a:rPr lang="en-US" altLang="en-US" sz="2800" dirty="0">
                <a:solidFill>
                  <a:srgbClr val="002060"/>
                </a:solidFill>
              </a:rPr>
            </a:br>
            <a:r>
              <a:rPr lang="en-US" altLang="en-US" sz="2800" dirty="0">
                <a:solidFill>
                  <a:srgbClr val="002060"/>
                </a:solidFill>
              </a:rPr>
              <a:t/>
            </a:r>
            <a:br>
              <a:rPr lang="en-US" altLang="en-US" sz="2800" dirty="0">
                <a:solidFill>
                  <a:srgbClr val="002060"/>
                </a:solidFill>
              </a:rPr>
            </a:br>
            <a:r>
              <a:rPr lang="en-US" altLang="en-US" sz="2800" dirty="0">
                <a:solidFill>
                  <a:srgbClr val="002060"/>
                </a:solidFill>
              </a:rPr>
              <a:t>Suomi NPP also represents the gateway to the creation of a U.S. climate monitoring system, collecting both climate and operational weather data and continuing key data records that are critical for global change science. </a:t>
            </a:r>
            <a:br>
              <a:rPr lang="en-US" altLang="en-US" sz="2800" dirty="0">
                <a:solidFill>
                  <a:srgbClr val="002060"/>
                </a:solidFill>
              </a:rPr>
            </a:br>
            <a:r>
              <a:rPr lang="en-US" altLang="en-US" sz="1600" dirty="0"/>
              <a:t/>
            </a:r>
            <a:br>
              <a:rPr lang="en-US" altLang="en-US" sz="1600" dirty="0"/>
            </a:br>
            <a:endParaRPr lang="en-US" altLang="en-US" sz="1600" dirty="0"/>
          </a:p>
        </p:txBody>
      </p:sp>
    </p:spTree>
    <p:extLst>
      <p:ext uri="{BB962C8B-B14F-4D97-AF65-F5344CB8AC3E}">
        <p14:creationId xmlns:p14="http://schemas.microsoft.com/office/powerpoint/2010/main" val="9268107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0"/>
            <a:ext cx="11798300" cy="6553200"/>
          </a:xfrm>
        </p:spPr>
        <p:txBody>
          <a:bodyPr>
            <a:normAutofit/>
          </a:bodyPr>
          <a:lstStyle/>
          <a:p>
            <a:pPr marL="342900" indent="-342900">
              <a:buFontTx/>
              <a:buChar char="•"/>
              <a:defRPr/>
            </a:pPr>
            <a:r>
              <a:rPr lang="en-US" altLang="en-US" sz="2400" dirty="0">
                <a:solidFill>
                  <a:srgbClr val="C00000"/>
                </a:solidFill>
              </a:rPr>
              <a:t/>
            </a:r>
            <a:br>
              <a:rPr lang="en-US" altLang="en-US" sz="2400" dirty="0">
                <a:solidFill>
                  <a:srgbClr val="C00000"/>
                </a:solidFill>
              </a:rPr>
            </a:br>
            <a:r>
              <a:rPr lang="en-US" altLang="en-US" sz="2400" dirty="0">
                <a:solidFill>
                  <a:srgbClr val="C00000"/>
                </a:solidFill>
              </a:rPr>
              <a:t/>
            </a:r>
            <a:br>
              <a:rPr lang="en-US" altLang="en-US" sz="2400" dirty="0">
                <a:solidFill>
                  <a:srgbClr val="C00000"/>
                </a:solidFill>
              </a:rPr>
            </a:br>
            <a:r>
              <a:rPr lang="en-US" altLang="en-US" sz="2400" dirty="0">
                <a:solidFill>
                  <a:srgbClr val="C00000"/>
                </a:solidFill>
                <a:latin typeface="+mn-lt"/>
              </a:rPr>
              <a:t>Key science objectives and capabilities of </a:t>
            </a:r>
            <a:r>
              <a:rPr lang="en-US" altLang="en-US" sz="2400" dirty="0" err="1">
                <a:solidFill>
                  <a:srgbClr val="C00000"/>
                </a:solidFill>
                <a:latin typeface="+mn-lt"/>
              </a:rPr>
              <a:t>Suomi</a:t>
            </a:r>
            <a:r>
              <a:rPr lang="en-US" altLang="en-US" sz="2400" dirty="0">
                <a:solidFill>
                  <a:srgbClr val="C00000"/>
                </a:solidFill>
                <a:latin typeface="+mn-lt"/>
              </a:rPr>
              <a:t> NPP: </a:t>
            </a:r>
            <a:br>
              <a:rPr lang="en-US" altLang="en-US" sz="2400" dirty="0">
                <a:solidFill>
                  <a:srgbClr val="C00000"/>
                </a:solidFill>
                <a:latin typeface="+mn-lt"/>
              </a:rPr>
            </a:br>
            <a:r>
              <a:rPr lang="en-US" altLang="en-US" sz="2000" dirty="0">
                <a:latin typeface="+mn-lt"/>
              </a:rPr>
              <a:t/>
            </a:r>
            <a:br>
              <a:rPr lang="en-US" altLang="en-US" sz="2000" dirty="0">
                <a:latin typeface="+mn-lt"/>
              </a:rPr>
            </a:br>
            <a:r>
              <a:rPr lang="en-US" altLang="en-US" sz="2000" dirty="0">
                <a:latin typeface="+mn-lt"/>
              </a:rPr>
              <a:t>   </a:t>
            </a:r>
            <a:r>
              <a:rPr lang="en-US" altLang="en-US" sz="2400" dirty="0">
                <a:solidFill>
                  <a:srgbClr val="C00000"/>
                </a:solidFill>
                <a:latin typeface="+mn-lt"/>
              </a:rPr>
              <a:t>Climate change </a:t>
            </a:r>
            <a:r>
              <a:rPr lang="en-US" altLang="en-US" sz="2400" dirty="0">
                <a:solidFill>
                  <a:srgbClr val="002060"/>
                </a:solidFill>
                <a:latin typeface="+mn-lt"/>
              </a:rPr>
              <a:t>-- contribute to long-term records of global environmental data critical for understanding the dynamics of climate change </a:t>
            </a:r>
            <a:br>
              <a:rPr lang="en-US" altLang="en-US" sz="2400" dirty="0">
                <a:solidFill>
                  <a:srgbClr val="002060"/>
                </a:solidFill>
                <a:latin typeface="+mn-lt"/>
              </a:rPr>
            </a:br>
            <a:r>
              <a:rPr lang="en-US" altLang="en-US" sz="2400" dirty="0">
                <a:solidFill>
                  <a:srgbClr val="002060"/>
                </a:solidFill>
                <a:latin typeface="+mn-lt"/>
              </a:rPr>
              <a:t>  </a:t>
            </a:r>
            <a:r>
              <a:rPr lang="en-US" altLang="en-US" sz="2400" dirty="0">
                <a:solidFill>
                  <a:srgbClr val="C00000"/>
                </a:solidFill>
                <a:latin typeface="+mn-lt"/>
              </a:rPr>
              <a:t>Health of the ozone layer </a:t>
            </a:r>
            <a:r>
              <a:rPr lang="en-US" altLang="en-US" sz="2400" dirty="0">
                <a:solidFill>
                  <a:srgbClr val="002060"/>
                </a:solidFill>
                <a:latin typeface="+mn-lt"/>
              </a:rPr>
              <a:t>-- daily measurements of the atmospheric ozone layer that will determine whether the ozone layer is recovering as expected </a:t>
            </a:r>
            <a:br>
              <a:rPr lang="en-US" altLang="en-US" sz="2400" dirty="0">
                <a:solidFill>
                  <a:srgbClr val="002060"/>
                </a:solidFill>
                <a:latin typeface="+mn-lt"/>
              </a:rPr>
            </a:br>
            <a:r>
              <a:rPr lang="en-US" altLang="en-US" sz="2400" dirty="0">
                <a:solidFill>
                  <a:srgbClr val="C00000"/>
                </a:solidFill>
                <a:latin typeface="+mn-lt"/>
              </a:rPr>
              <a:t>  Natural disasters </a:t>
            </a:r>
            <a:r>
              <a:rPr lang="en-US" altLang="en-US" sz="2400" dirty="0">
                <a:solidFill>
                  <a:srgbClr val="002060"/>
                </a:solidFill>
                <a:latin typeface="+mn-lt"/>
              </a:rPr>
              <a:t>-- monitor wildfires, volcanic eruptions, snowstorms, droughts, floods, hurricanes and dust plumes </a:t>
            </a:r>
            <a:br>
              <a:rPr lang="en-US" altLang="en-US" sz="2400" dirty="0">
                <a:solidFill>
                  <a:srgbClr val="002060"/>
                </a:solidFill>
                <a:latin typeface="+mn-lt"/>
              </a:rPr>
            </a:br>
            <a:r>
              <a:rPr lang="en-US" altLang="en-US" sz="2400" dirty="0">
                <a:solidFill>
                  <a:srgbClr val="C00000"/>
                </a:solidFill>
                <a:latin typeface="+mn-lt"/>
              </a:rPr>
              <a:t>  Weather predictions </a:t>
            </a:r>
            <a:r>
              <a:rPr lang="en-US" altLang="en-US" sz="2400" dirty="0">
                <a:solidFill>
                  <a:srgbClr val="002060"/>
                </a:solidFill>
                <a:latin typeface="+mn-lt"/>
              </a:rPr>
              <a:t>-- a sounding instrument will collect information about cloud cover, atmospheric temperatures, humidity and other variables critical to accurate weather prediction </a:t>
            </a:r>
            <a:br>
              <a:rPr lang="en-US" altLang="en-US" sz="2400" dirty="0">
                <a:solidFill>
                  <a:srgbClr val="002060"/>
                </a:solidFill>
                <a:latin typeface="+mn-lt"/>
              </a:rPr>
            </a:br>
            <a:r>
              <a:rPr lang="en-US" altLang="en-US" sz="2400" dirty="0">
                <a:solidFill>
                  <a:srgbClr val="002060"/>
                </a:solidFill>
                <a:latin typeface="+mn-lt"/>
              </a:rPr>
              <a:t>  </a:t>
            </a:r>
            <a:r>
              <a:rPr lang="en-US" altLang="en-US" sz="2400" dirty="0">
                <a:solidFill>
                  <a:srgbClr val="C00000"/>
                </a:solidFill>
                <a:latin typeface="+mn-lt"/>
              </a:rPr>
              <a:t>Vegetation -</a:t>
            </a:r>
            <a:r>
              <a:rPr lang="en-US" altLang="en-US" sz="2400" dirty="0">
                <a:solidFill>
                  <a:srgbClr val="002060"/>
                </a:solidFill>
                <a:latin typeface="+mn-lt"/>
              </a:rPr>
              <a:t>- map global land vegetation and quantify changes in plant productivity to understand the global carbon cycle and monitor agricultural processes to predict and respond to food shortages and famines </a:t>
            </a:r>
            <a:br>
              <a:rPr lang="en-US" altLang="en-US" sz="2400" dirty="0">
                <a:solidFill>
                  <a:srgbClr val="002060"/>
                </a:solidFill>
                <a:latin typeface="+mn-lt"/>
              </a:rPr>
            </a:br>
            <a:endParaRPr lang="en-US" altLang="en-US" sz="2400" dirty="0">
              <a:solidFill>
                <a:srgbClr val="002060"/>
              </a:solidFill>
              <a:latin typeface="+mn-lt"/>
            </a:endParaRPr>
          </a:p>
        </p:txBody>
      </p:sp>
    </p:spTree>
    <p:extLst>
      <p:ext uri="{BB962C8B-B14F-4D97-AF65-F5344CB8AC3E}">
        <p14:creationId xmlns:p14="http://schemas.microsoft.com/office/powerpoint/2010/main" val="1554764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1"/>
            <a:ext cx="9932988" cy="538163"/>
          </a:xfrm>
        </p:spPr>
        <p:txBody>
          <a:bodyPr>
            <a:noAutofit/>
          </a:bodyPr>
          <a:lstStyle/>
          <a:p>
            <a:pPr eaLnBrk="1" hangingPunct="1"/>
            <a:r>
              <a:rPr lang="en-US" altLang="en-US" dirty="0">
                <a:solidFill>
                  <a:srgbClr val="CC0000"/>
                </a:solidFill>
              </a:rPr>
              <a:t>Why are Clouds So Important?</a:t>
            </a:r>
          </a:p>
        </p:txBody>
      </p:sp>
      <p:sp>
        <p:nvSpPr>
          <p:cNvPr id="129029" name="Text Box 5"/>
          <p:cNvSpPr txBox="1">
            <a:spLocks noChangeArrowheads="1"/>
          </p:cNvSpPr>
          <p:nvPr/>
        </p:nvSpPr>
        <p:spPr bwMode="auto">
          <a:xfrm>
            <a:off x="237067" y="1066801"/>
            <a:ext cx="1178560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3600" b="1" i="1" dirty="0" err="1" smtClean="0">
                <a:solidFill>
                  <a:srgbClr val="002060"/>
                </a:solidFill>
                <a:latin typeface="+mn-lt"/>
              </a:rPr>
              <a:t>Cess</a:t>
            </a:r>
            <a:r>
              <a:rPr lang="en-US" altLang="en-US" sz="3600" b="1" i="1" dirty="0" smtClean="0">
                <a:solidFill>
                  <a:srgbClr val="002060"/>
                </a:solidFill>
                <a:latin typeface="+mn-lt"/>
              </a:rPr>
              <a:t> et al. (1990):</a:t>
            </a:r>
            <a:r>
              <a:rPr lang="en-US" altLang="en-US" sz="3600" dirty="0" smtClean="0">
                <a:solidFill>
                  <a:srgbClr val="002060"/>
                </a:solidFill>
                <a:latin typeface="+mn-lt"/>
              </a:rPr>
              <a:t>  </a:t>
            </a:r>
            <a:endParaRPr lang="en-US" altLang="en-US" sz="3600" dirty="0">
              <a:solidFill>
                <a:srgbClr val="002060"/>
              </a:solidFill>
              <a:latin typeface="+mn-lt"/>
            </a:endParaRPr>
          </a:p>
          <a:p>
            <a:pPr>
              <a:spcBef>
                <a:spcPct val="0"/>
              </a:spcBef>
              <a:buFontTx/>
              <a:buNone/>
            </a:pPr>
            <a:endParaRPr lang="en-US" altLang="en-US" sz="3600" dirty="0">
              <a:solidFill>
                <a:srgbClr val="002060"/>
              </a:solidFill>
              <a:latin typeface="+mn-lt"/>
            </a:endParaRPr>
          </a:p>
          <a:p>
            <a:pPr>
              <a:spcBef>
                <a:spcPct val="0"/>
              </a:spcBef>
              <a:buFontTx/>
              <a:buNone/>
            </a:pPr>
            <a:r>
              <a:rPr lang="en-US" altLang="en-US" sz="4400" dirty="0">
                <a:solidFill>
                  <a:srgbClr val="002060"/>
                </a:solidFill>
                <a:latin typeface="+mn-lt"/>
              </a:rPr>
              <a:t>“Eighteen atmospheric GCMs, using prescribed SSTs, have been compared to top-of-atmosphere radiation fluxes from ERBE.  A small subset does a reasonable job of replicating the ERBE data, but typically the models tend to overestimate cloud cooling.  This is because their clouds are either too bright, or at too low an altitude, or  both.”</a:t>
            </a:r>
          </a:p>
        </p:txBody>
      </p:sp>
    </p:spTree>
    <p:extLst>
      <p:ext uri="{BB962C8B-B14F-4D97-AF65-F5344CB8AC3E}">
        <p14:creationId xmlns:p14="http://schemas.microsoft.com/office/powerpoint/2010/main" val="33345191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9029"/>
                                        </p:tgtEl>
                                        <p:attrNameLst>
                                          <p:attrName>style.visibility</p:attrName>
                                        </p:attrNameLst>
                                      </p:cBhvr>
                                      <p:to>
                                        <p:strVal val="visible"/>
                                      </p:to>
                                    </p:set>
                                    <p:animEffect transition="in" filter="wipe(up)">
                                      <p:cBhvr>
                                        <p:cTn id="7" dur="500"/>
                                        <p:tgtEl>
                                          <p:spTgt spid="129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9"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66700" y="304800"/>
            <a:ext cx="11531600" cy="6553200"/>
          </a:xfrm>
        </p:spPr>
        <p:txBody>
          <a:bodyPr/>
          <a:lstStyle/>
          <a:p>
            <a:pPr algn="l">
              <a:defRPr/>
            </a:pPr>
            <a:r>
              <a:rPr lang="en-US" altLang="en-US" sz="2800" dirty="0">
                <a:solidFill>
                  <a:srgbClr val="C00000"/>
                </a:solidFill>
              </a:rPr>
              <a:t> </a:t>
            </a:r>
            <a:r>
              <a:rPr lang="en-US" altLang="en-US" sz="2800" dirty="0">
                <a:solidFill>
                  <a:srgbClr val="C00000"/>
                </a:solidFill>
                <a:latin typeface="+mn-lt"/>
              </a:rPr>
              <a:t>Global ice cover </a:t>
            </a:r>
            <a:r>
              <a:rPr lang="en-US" altLang="en-US" sz="2800" dirty="0">
                <a:solidFill>
                  <a:srgbClr val="002060"/>
                </a:solidFill>
                <a:latin typeface="+mn-lt"/>
              </a:rPr>
              <a:t>-- monitor changes to Earth’s sea ice, land ice and glaciers to track the pace of climate change </a:t>
            </a:r>
            <a:br>
              <a:rPr lang="en-US" altLang="en-US" sz="2800" dirty="0">
                <a:solidFill>
                  <a:srgbClr val="002060"/>
                </a:solidFill>
                <a:latin typeface="+mn-lt"/>
              </a:rPr>
            </a:br>
            <a:r>
              <a:rPr lang="en-US" altLang="en-US" sz="2800" dirty="0">
                <a:solidFill>
                  <a:srgbClr val="002060"/>
                </a:solidFill>
                <a:latin typeface="+mn-lt"/>
              </a:rPr>
              <a:t> </a:t>
            </a:r>
            <a:r>
              <a:rPr lang="en-US" altLang="en-US" sz="2800" dirty="0">
                <a:solidFill>
                  <a:srgbClr val="C00000"/>
                </a:solidFill>
                <a:latin typeface="+mn-lt"/>
              </a:rPr>
              <a:t>Air pollution </a:t>
            </a:r>
            <a:r>
              <a:rPr lang="en-US" altLang="en-US" sz="2800" dirty="0">
                <a:solidFill>
                  <a:srgbClr val="002060"/>
                </a:solidFill>
                <a:latin typeface="+mn-lt"/>
              </a:rPr>
              <a:t>-- monitor the spread of health-sapping pollutants such as soot, particulate matter, nitrogen dioxide and sulfur dioxide </a:t>
            </a:r>
            <a:r>
              <a:rPr lang="en-US" altLang="en-US" dirty="0" smtClean="0">
                <a:solidFill>
                  <a:srgbClr val="002060"/>
                </a:solidFill>
                <a:latin typeface="+mn-lt"/>
              </a:rPr>
              <a:t/>
            </a:r>
            <a:br>
              <a:rPr lang="en-US" altLang="en-US" dirty="0" smtClean="0">
                <a:solidFill>
                  <a:srgbClr val="002060"/>
                </a:solidFill>
                <a:latin typeface="+mn-lt"/>
              </a:rPr>
            </a:br>
            <a:r>
              <a:rPr lang="en-US" altLang="en-US" dirty="0" smtClean="0">
                <a:solidFill>
                  <a:srgbClr val="002060"/>
                </a:solidFill>
                <a:latin typeface="+mn-lt"/>
              </a:rPr>
              <a:t> </a:t>
            </a:r>
            <a:r>
              <a:rPr lang="en-US" altLang="en-US" sz="3200" dirty="0">
                <a:solidFill>
                  <a:srgbClr val="C00000"/>
                </a:solidFill>
                <a:latin typeface="+mn-lt"/>
              </a:rPr>
              <a:t>Temperatures </a:t>
            </a:r>
            <a:r>
              <a:rPr lang="en-US" altLang="en-US" sz="3200" dirty="0">
                <a:solidFill>
                  <a:srgbClr val="002060"/>
                </a:solidFill>
                <a:latin typeface="+mn-lt"/>
              </a:rPr>
              <a:t>-- maintain a global record of atmospheric, land surface and sea surface temperatures critical to understanding the long-term dynamics of climate change </a:t>
            </a:r>
            <a:br>
              <a:rPr lang="en-US" altLang="en-US" sz="3200" dirty="0">
                <a:solidFill>
                  <a:srgbClr val="002060"/>
                </a:solidFill>
                <a:latin typeface="+mn-lt"/>
              </a:rPr>
            </a:br>
            <a:r>
              <a:rPr lang="en-US" altLang="en-US" sz="3200" dirty="0">
                <a:solidFill>
                  <a:srgbClr val="002060"/>
                </a:solidFill>
                <a:latin typeface="+mn-lt"/>
              </a:rPr>
              <a:t> </a:t>
            </a:r>
            <a:r>
              <a:rPr lang="en-US" altLang="en-US" sz="3200" dirty="0">
                <a:solidFill>
                  <a:srgbClr val="C00000"/>
                </a:solidFill>
                <a:latin typeface="+mn-lt"/>
              </a:rPr>
              <a:t>Earth’s energy budget </a:t>
            </a:r>
            <a:r>
              <a:rPr lang="en-US" altLang="en-US" sz="3200" dirty="0">
                <a:solidFill>
                  <a:srgbClr val="002060"/>
                </a:solidFill>
                <a:latin typeface="+mn-lt"/>
              </a:rPr>
              <a:t>-- make measurements to determine how much energy is entering and exiting Earth's atmosphere </a:t>
            </a:r>
            <a:br>
              <a:rPr lang="en-US" altLang="en-US" sz="3200" dirty="0">
                <a:solidFill>
                  <a:srgbClr val="002060"/>
                </a:solidFill>
                <a:latin typeface="+mn-lt"/>
              </a:rPr>
            </a:br>
            <a:endParaRPr lang="en-US" altLang="en-US" sz="3200" dirty="0">
              <a:solidFill>
                <a:srgbClr val="002060"/>
              </a:solidFill>
              <a:latin typeface="+mn-lt"/>
            </a:endParaRPr>
          </a:p>
        </p:txBody>
      </p:sp>
    </p:spTree>
    <p:extLst>
      <p:ext uri="{BB962C8B-B14F-4D97-AF65-F5344CB8AC3E}">
        <p14:creationId xmlns:p14="http://schemas.microsoft.com/office/powerpoint/2010/main" val="34597617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0"/>
            <a:ext cx="11938000" cy="5105400"/>
          </a:xfrm>
        </p:spPr>
        <p:txBody>
          <a:bodyPr>
            <a:normAutofit fontScale="90000"/>
          </a:bodyPr>
          <a:lstStyle/>
          <a:p>
            <a:pPr algn="l">
              <a:defRPr/>
            </a:pPr>
            <a:r>
              <a:rPr lang="en-US" altLang="en-US" sz="1600" dirty="0"/>
              <a:t/>
            </a:r>
            <a:br>
              <a:rPr lang="en-US" altLang="en-US" sz="1600" dirty="0"/>
            </a:br>
            <a:r>
              <a:rPr lang="en-US" altLang="en-US" sz="1600" dirty="0"/>
              <a:t/>
            </a:r>
            <a:br>
              <a:rPr lang="en-US" altLang="en-US" sz="1600" dirty="0"/>
            </a:br>
            <a:r>
              <a:rPr lang="en-US" altLang="en-US" sz="1600" dirty="0"/>
              <a:t/>
            </a:r>
            <a:br>
              <a:rPr lang="en-US" altLang="en-US" sz="1600" dirty="0"/>
            </a:br>
            <a:r>
              <a:rPr lang="en-US" altLang="en-US" sz="1600" dirty="0"/>
              <a:t/>
            </a:r>
            <a:br>
              <a:rPr lang="en-US" altLang="en-US" sz="1600" dirty="0"/>
            </a:br>
            <a:r>
              <a:rPr lang="en-US" altLang="en-US" sz="1600" dirty="0"/>
              <a:t/>
            </a:r>
            <a:br>
              <a:rPr lang="en-US" altLang="en-US" sz="1600" dirty="0"/>
            </a:br>
            <a:r>
              <a:rPr lang="en-US" altLang="en-US" sz="1600" dirty="0"/>
              <a:t/>
            </a:r>
            <a:br>
              <a:rPr lang="en-US" altLang="en-US" sz="1600" dirty="0"/>
            </a:br>
            <a:r>
              <a:rPr lang="en-US" altLang="en-US" sz="1600" dirty="0"/>
              <a:t/>
            </a:r>
            <a:br>
              <a:rPr lang="en-US" altLang="en-US" sz="1600" dirty="0"/>
            </a:br>
            <a:r>
              <a:rPr lang="en-US" altLang="en-US" sz="1600" dirty="0"/>
              <a:t/>
            </a:r>
            <a:br>
              <a:rPr lang="en-US" altLang="en-US" sz="1600" dirty="0"/>
            </a:br>
            <a:r>
              <a:rPr lang="en-US" altLang="en-US" sz="1600" dirty="0"/>
              <a:t/>
            </a:r>
            <a:br>
              <a:rPr lang="en-US" altLang="en-US" sz="1600" dirty="0"/>
            </a:br>
            <a:r>
              <a:rPr lang="en-US" altLang="en-US" sz="2800" dirty="0">
                <a:solidFill>
                  <a:srgbClr val="C00000"/>
                </a:solidFill>
                <a:latin typeface="+mn-lt"/>
              </a:rPr>
              <a:t>The five instruments on the NPP satellite are:</a:t>
            </a:r>
            <a:r>
              <a:rPr lang="en-US" altLang="en-US" sz="1600" dirty="0">
                <a:latin typeface="+mn-lt"/>
              </a:rPr>
              <a:t/>
            </a:r>
            <a:br>
              <a:rPr lang="en-US" altLang="en-US" sz="1600" dirty="0">
                <a:latin typeface="+mn-lt"/>
              </a:rPr>
            </a:br>
            <a:r>
              <a:rPr lang="en-US" altLang="en-US" sz="2000" dirty="0">
                <a:latin typeface="+mn-lt"/>
              </a:rPr>
              <a:t> </a:t>
            </a:r>
            <a:r>
              <a:rPr lang="en-US" altLang="en-US" sz="2400" b="1" dirty="0">
                <a:solidFill>
                  <a:srgbClr val="C00000"/>
                </a:solidFill>
                <a:latin typeface="+mn-lt"/>
              </a:rPr>
              <a:t>Advanced Technology Microwave Sounder (ATMS)</a:t>
            </a:r>
            <a:r>
              <a:rPr lang="en-US" altLang="en-US" sz="2400" b="1" dirty="0">
                <a:latin typeface="+mn-lt"/>
              </a:rPr>
              <a:t/>
            </a:r>
            <a:br>
              <a:rPr lang="en-US" altLang="en-US" sz="2400" b="1" dirty="0">
                <a:latin typeface="+mn-lt"/>
              </a:rPr>
            </a:br>
            <a:r>
              <a:rPr lang="en-US" altLang="en-US" sz="2400" dirty="0">
                <a:latin typeface="+mn-lt"/>
              </a:rPr>
              <a:t>22-channel passive microwave radiometer, to create global models of temperature and moisture profiles that meteorologists will enter into weather forecasting models. </a:t>
            </a:r>
            <a:br>
              <a:rPr lang="en-US" altLang="en-US" sz="2400" dirty="0">
                <a:latin typeface="+mn-lt"/>
              </a:rPr>
            </a:br>
            <a:r>
              <a:rPr lang="en-US" altLang="en-US" sz="2400" dirty="0">
                <a:latin typeface="+mn-lt"/>
              </a:rPr>
              <a:t/>
            </a:r>
            <a:br>
              <a:rPr lang="en-US" altLang="en-US" sz="2400" dirty="0">
                <a:latin typeface="+mn-lt"/>
              </a:rPr>
            </a:br>
            <a:r>
              <a:rPr lang="en-US" altLang="en-US" sz="2400" b="1" dirty="0">
                <a:solidFill>
                  <a:srgbClr val="C00000"/>
                </a:solidFill>
                <a:latin typeface="+mn-lt"/>
              </a:rPr>
              <a:t>Cross-track Infrared Sounder (</a:t>
            </a:r>
            <a:r>
              <a:rPr lang="en-US" altLang="en-US" sz="2400" b="1" dirty="0" err="1">
                <a:solidFill>
                  <a:srgbClr val="C00000"/>
                </a:solidFill>
                <a:latin typeface="+mn-lt"/>
              </a:rPr>
              <a:t>CrIS</a:t>
            </a:r>
            <a:r>
              <a:rPr lang="en-US" altLang="en-US" sz="2400" b="1" dirty="0">
                <a:solidFill>
                  <a:srgbClr val="C00000"/>
                </a:solidFill>
                <a:latin typeface="+mn-lt"/>
              </a:rPr>
              <a:t>)</a:t>
            </a:r>
            <a:r>
              <a:rPr lang="en-US" altLang="en-US" sz="2400" b="1" dirty="0">
                <a:latin typeface="+mn-lt"/>
              </a:rPr>
              <a:t/>
            </a:r>
            <a:br>
              <a:rPr lang="en-US" altLang="en-US" sz="2400" b="1" dirty="0">
                <a:latin typeface="+mn-lt"/>
              </a:rPr>
            </a:br>
            <a:r>
              <a:rPr lang="en-US" altLang="en-US" sz="2400" dirty="0">
                <a:latin typeface="+mn-lt"/>
              </a:rPr>
              <a:t>Michelson interferometer, will monitor characteristics of the atmosphere, such as moisture and pressure that will be used to produce improvements in both short-and-long term weather forecasting. </a:t>
            </a:r>
            <a:br>
              <a:rPr lang="en-US" altLang="en-US" sz="2400" dirty="0">
                <a:latin typeface="+mn-lt"/>
              </a:rPr>
            </a:br>
            <a:r>
              <a:rPr lang="en-US" altLang="en-US" sz="2400" dirty="0">
                <a:latin typeface="+mn-lt"/>
              </a:rPr>
              <a:t/>
            </a:r>
            <a:br>
              <a:rPr lang="en-US" altLang="en-US" sz="2400" dirty="0">
                <a:latin typeface="+mn-lt"/>
              </a:rPr>
            </a:br>
            <a:r>
              <a:rPr lang="en-US" altLang="en-US" sz="2400" b="1" dirty="0">
                <a:solidFill>
                  <a:srgbClr val="C00000"/>
                </a:solidFill>
                <a:latin typeface="+mn-lt"/>
              </a:rPr>
              <a:t>Ozone Mapping and Profiler Suite (OMPS)</a:t>
            </a:r>
            <a:r>
              <a:rPr lang="en-US" altLang="en-US" sz="2400" b="1" dirty="0">
                <a:latin typeface="+mn-lt"/>
              </a:rPr>
              <a:t/>
            </a:r>
            <a:br>
              <a:rPr lang="en-US" altLang="en-US" sz="2400" b="1" dirty="0">
                <a:latin typeface="+mn-lt"/>
              </a:rPr>
            </a:br>
            <a:r>
              <a:rPr lang="en-US" altLang="en-US" sz="2400" dirty="0">
                <a:latin typeface="+mn-lt"/>
              </a:rPr>
              <a:t>OMPS, built by Ball Aerospace, incorporates an advanced nadir-viewing sensor and a highly innovative limb-viewing sensor. OMPS instrument continues Ball's history of building ozone-measuring instruments and will continue the long-term continuous data record of ozone measurements from space. </a:t>
            </a:r>
            <a:br>
              <a:rPr lang="en-US" altLang="en-US" sz="2400" dirty="0">
                <a:latin typeface="+mn-lt"/>
              </a:rPr>
            </a:br>
            <a:endParaRPr lang="en-US" altLang="en-US" sz="2400" dirty="0">
              <a:latin typeface="+mn-lt"/>
            </a:endParaRPr>
          </a:p>
        </p:txBody>
      </p:sp>
    </p:spTree>
    <p:extLst>
      <p:ext uri="{BB962C8B-B14F-4D97-AF65-F5344CB8AC3E}">
        <p14:creationId xmlns:p14="http://schemas.microsoft.com/office/powerpoint/2010/main" val="42043560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190500" y="228601"/>
            <a:ext cx="11811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r>
              <a:rPr lang="en-US" altLang="en-US" b="1" dirty="0">
                <a:solidFill>
                  <a:srgbClr val="C00000"/>
                </a:solidFill>
                <a:latin typeface="+mn-lt"/>
              </a:rPr>
              <a:t>Visible Infrared Imaging Radiometer Suite (VIIRS)</a:t>
            </a:r>
            <a:r>
              <a:rPr lang="en-US" altLang="en-US" b="1" dirty="0">
                <a:latin typeface="+mn-lt"/>
              </a:rPr>
              <a:t/>
            </a:r>
            <a:br>
              <a:rPr lang="en-US" altLang="en-US" b="1" dirty="0">
                <a:latin typeface="+mn-lt"/>
              </a:rPr>
            </a:br>
            <a:r>
              <a:rPr lang="en-US" altLang="en-US" sz="2400" dirty="0">
                <a:latin typeface="+mn-lt"/>
              </a:rPr>
              <a:t>VIIRS, developed by Raytheon Space and Airborne Systems, has a 22-band radiometer similar to the MODIS instrument. It will collect visible and infrared views of Earth's dynamic surface processes, such as wildfires, land changes, and ice movement. VIIRS will also measure atmospheric and oceanic properties, including clouds and sea surface temperature. </a:t>
            </a:r>
          </a:p>
          <a:p>
            <a:pPr eaLnBrk="1" hangingPunct="1">
              <a:spcBef>
                <a:spcPct val="0"/>
              </a:spcBef>
              <a:buFontTx/>
              <a:buNone/>
              <a:defRPr/>
            </a:pPr>
            <a:r>
              <a:rPr lang="en-US" altLang="en-US" sz="2400" dirty="0">
                <a:latin typeface="+mn-lt"/>
              </a:rPr>
              <a:t/>
            </a:r>
            <a:br>
              <a:rPr lang="en-US" altLang="en-US" sz="2400" dirty="0">
                <a:latin typeface="+mn-lt"/>
              </a:rPr>
            </a:br>
            <a:r>
              <a:rPr lang="en-US" altLang="en-US" b="1" dirty="0">
                <a:solidFill>
                  <a:srgbClr val="C00000"/>
                </a:solidFill>
                <a:latin typeface="+mn-lt"/>
              </a:rPr>
              <a:t>Clouds and the Earth's Radiant Energy System (CERES)</a:t>
            </a:r>
            <a:r>
              <a:rPr lang="en-US" altLang="en-US" b="1" dirty="0">
                <a:latin typeface="+mn-lt"/>
              </a:rPr>
              <a:t/>
            </a:r>
            <a:br>
              <a:rPr lang="en-US" altLang="en-US" b="1" dirty="0">
                <a:latin typeface="+mn-lt"/>
              </a:rPr>
            </a:br>
            <a:r>
              <a:rPr lang="en-US" altLang="en-US" sz="2400" dirty="0">
                <a:latin typeface="+mn-lt"/>
              </a:rPr>
              <a:t>3-channel radiometer measuring reflected solar radiation, emitted terrestrial radiation, and total radiation, will monitor the natural and anthropogenic effects on the Earth's total thermal radiation budget.</a:t>
            </a:r>
            <a:br>
              <a:rPr lang="en-US" altLang="en-US" sz="2400" dirty="0">
                <a:latin typeface="+mn-lt"/>
              </a:rPr>
            </a:br>
            <a:r>
              <a:rPr lang="en-US" altLang="en-US" sz="2400" dirty="0">
                <a:latin typeface="+mn-lt"/>
              </a:rPr>
              <a:t/>
            </a:r>
            <a:br>
              <a:rPr lang="en-US" altLang="en-US" sz="2400" dirty="0">
                <a:latin typeface="+mn-lt"/>
              </a:rPr>
            </a:br>
            <a:r>
              <a:rPr lang="en-US" altLang="en-US" sz="2400" dirty="0"/>
              <a:t/>
            </a:r>
            <a:br>
              <a:rPr lang="en-US" altLang="en-US" sz="2400" dirty="0"/>
            </a:br>
            <a:r>
              <a:rPr lang="en-US" altLang="en-US" sz="2400" dirty="0"/>
              <a:t/>
            </a:r>
            <a:br>
              <a:rPr lang="en-US" altLang="en-US" sz="2400" dirty="0"/>
            </a:br>
            <a:r>
              <a:rPr lang="en-US" altLang="en-US" sz="2400" dirty="0"/>
              <a:t/>
            </a:r>
            <a:br>
              <a:rPr lang="en-US" altLang="en-US" sz="2400" dirty="0"/>
            </a:br>
            <a:r>
              <a:rPr lang="en-US" altLang="en-US" sz="2400" dirty="0"/>
              <a:t/>
            </a:r>
            <a:br>
              <a:rPr lang="en-US" altLang="en-US" sz="2400" dirty="0"/>
            </a:br>
            <a:r>
              <a:rPr lang="en-US" altLang="en-US" sz="2400" dirty="0"/>
              <a:t/>
            </a:r>
            <a:br>
              <a:rPr lang="en-US" altLang="en-US" sz="2400" dirty="0"/>
            </a:br>
            <a:endParaRPr lang="en-US" altLang="en-US" dirty="0"/>
          </a:p>
        </p:txBody>
      </p:sp>
    </p:spTree>
    <p:extLst>
      <p:ext uri="{BB962C8B-B14F-4D97-AF65-F5344CB8AC3E}">
        <p14:creationId xmlns:p14="http://schemas.microsoft.com/office/powerpoint/2010/main" val="11836152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20700" y="228600"/>
            <a:ext cx="10147300" cy="6629400"/>
          </a:xfrm>
        </p:spPr>
        <p:txBody>
          <a:bodyPr/>
          <a:lstStyle/>
          <a:p>
            <a:pPr algn="l"/>
            <a:r>
              <a:rPr lang="en-US" altLang="en-US" sz="3200" dirty="0">
                <a:solidFill>
                  <a:srgbClr val="C00000"/>
                </a:solidFill>
              </a:rPr>
              <a:t>What is FOV? </a:t>
            </a:r>
            <a:br>
              <a:rPr lang="en-US" altLang="en-US" sz="3200" dirty="0">
                <a:solidFill>
                  <a:srgbClr val="C00000"/>
                </a:solidFill>
              </a:rPr>
            </a:br>
            <a:r>
              <a:rPr lang="en-US" altLang="en-US" dirty="0" smtClean="0"/>
              <a:t/>
            </a:r>
            <a:br>
              <a:rPr lang="en-US" altLang="en-US" dirty="0" smtClean="0"/>
            </a:br>
            <a:r>
              <a:rPr lang="en-US" altLang="en-US" sz="3600" dirty="0">
                <a:solidFill>
                  <a:srgbClr val="002060"/>
                </a:solidFill>
              </a:rPr>
              <a:t>The terms Field of View (FOV) and footprint are synonymous. The CERES FOV is determined by its PSF (Point Spread Function) which is a two-dimensional, bell-shaped function that defines the CERES instrument response to the viewed radiation field. </a:t>
            </a:r>
            <a:br>
              <a:rPr lang="en-US" altLang="en-US" sz="3600" dirty="0">
                <a:solidFill>
                  <a:srgbClr val="002060"/>
                </a:solidFill>
              </a:rPr>
            </a:br>
            <a:r>
              <a:rPr lang="en-US" altLang="en-US" sz="3600" dirty="0"/>
              <a:t/>
            </a:r>
            <a:br>
              <a:rPr lang="en-US" altLang="en-US" sz="3600" dirty="0"/>
            </a:br>
            <a:r>
              <a:rPr lang="en-US" altLang="en-US" sz="2400" dirty="0"/>
              <a:t> </a:t>
            </a:r>
          </a:p>
        </p:txBody>
      </p:sp>
    </p:spTree>
    <p:extLst>
      <p:ext uri="{BB962C8B-B14F-4D97-AF65-F5344CB8AC3E}">
        <p14:creationId xmlns:p14="http://schemas.microsoft.com/office/powerpoint/2010/main" val="336744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292100" y="952836"/>
            <a:ext cx="1127760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defRPr/>
            </a:pPr>
            <a:r>
              <a:rPr lang="en-US" altLang="en-US" sz="2600" b="1" dirty="0">
                <a:solidFill>
                  <a:srgbClr val="002060"/>
                </a:solidFill>
                <a:latin typeface="+mn-lt"/>
              </a:rPr>
              <a:t>What is meant by Clear-Sky or All-Sky? :  </a:t>
            </a:r>
            <a:r>
              <a:rPr lang="en-US" altLang="en-US" sz="2600" dirty="0">
                <a:solidFill>
                  <a:srgbClr val="002060"/>
                </a:solidFill>
                <a:latin typeface="+mn-lt"/>
              </a:rPr>
              <a:t/>
            </a:r>
            <a:br>
              <a:rPr lang="en-US" altLang="en-US" sz="2600" dirty="0">
                <a:solidFill>
                  <a:srgbClr val="002060"/>
                </a:solidFill>
                <a:latin typeface="+mn-lt"/>
              </a:rPr>
            </a:br>
            <a:r>
              <a:rPr lang="en-US" altLang="en-US" sz="2600" b="1" dirty="0">
                <a:solidFill>
                  <a:srgbClr val="002060"/>
                </a:solidFill>
                <a:latin typeface="+mn-lt"/>
              </a:rPr>
              <a:t>All-Sky</a:t>
            </a:r>
            <a:r>
              <a:rPr lang="en-US" altLang="en-US" sz="2600" dirty="0">
                <a:solidFill>
                  <a:srgbClr val="002060"/>
                </a:solidFill>
                <a:latin typeface="+mn-lt"/>
              </a:rPr>
              <a:t> - The all-sky (or total) scene is determined from all CERES footprints (20 km nominal resolution) within the given temporal or spatial domain. </a:t>
            </a:r>
            <a:br>
              <a:rPr lang="en-US" altLang="en-US" sz="2600" dirty="0">
                <a:solidFill>
                  <a:srgbClr val="002060"/>
                </a:solidFill>
                <a:latin typeface="+mn-lt"/>
              </a:rPr>
            </a:br>
            <a:r>
              <a:rPr lang="en-US" altLang="en-US" sz="2600" b="1" dirty="0">
                <a:solidFill>
                  <a:srgbClr val="002060"/>
                </a:solidFill>
                <a:latin typeface="+mn-lt"/>
              </a:rPr>
              <a:t>Clear-Sky</a:t>
            </a:r>
            <a:r>
              <a:rPr lang="en-US" altLang="en-US" sz="2600" dirty="0">
                <a:solidFill>
                  <a:srgbClr val="002060"/>
                </a:solidFill>
                <a:latin typeface="+mn-lt"/>
              </a:rPr>
              <a:t> - The clear-sky scene has different algorithms depending on the product, as explained below: </a:t>
            </a:r>
          </a:p>
          <a:p>
            <a:pPr>
              <a:spcBef>
                <a:spcPct val="0"/>
              </a:spcBef>
              <a:buFontTx/>
              <a:buNone/>
              <a:defRPr/>
            </a:pPr>
            <a:r>
              <a:rPr lang="en-US" altLang="en-US" sz="2600" b="1" dirty="0">
                <a:solidFill>
                  <a:srgbClr val="002060"/>
                </a:solidFill>
                <a:latin typeface="+mn-lt"/>
              </a:rPr>
              <a:t>ERBE like</a:t>
            </a:r>
            <a:r>
              <a:rPr lang="en-US" altLang="en-US" sz="2600" dirty="0">
                <a:solidFill>
                  <a:srgbClr val="002060"/>
                </a:solidFill>
                <a:latin typeface="+mn-lt"/>
              </a:rPr>
              <a:t> - The clear-sky scene is determined from CERES footprints (20 km nominal resolution) that were crudely identified as clear using the ERBE </a:t>
            </a:r>
            <a:r>
              <a:rPr lang="en-US" altLang="en-US" sz="2600" i="1" dirty="0">
                <a:solidFill>
                  <a:srgbClr val="002060"/>
                </a:solidFill>
                <a:latin typeface="+mn-lt"/>
              </a:rPr>
              <a:t>(</a:t>
            </a:r>
            <a:r>
              <a:rPr lang="en-US" altLang="en-US" sz="2600" i="1" dirty="0" err="1">
                <a:solidFill>
                  <a:srgbClr val="002060"/>
                </a:solidFill>
                <a:latin typeface="+mn-lt"/>
              </a:rPr>
              <a:t>Wielicki</a:t>
            </a:r>
            <a:r>
              <a:rPr lang="en-US" altLang="en-US" sz="2600" i="1" dirty="0">
                <a:solidFill>
                  <a:srgbClr val="002060"/>
                </a:solidFill>
                <a:latin typeface="+mn-lt"/>
              </a:rPr>
              <a:t> and Green, 1989) </a:t>
            </a:r>
            <a:r>
              <a:rPr lang="en-US" altLang="en-US" sz="2600" dirty="0">
                <a:solidFill>
                  <a:srgbClr val="002060"/>
                </a:solidFill>
                <a:latin typeface="+mn-lt"/>
              </a:rPr>
              <a:t>scene id algorithm, which essentially uses climatological, zonal LW thresholds and a priori SW thresholds based on 12 scene ids. If there are no clear-sky footprints within the temporal or spatial domains the flux is default. CERES vs ERBE clear-sky scene identification comparison</a:t>
            </a:r>
          </a:p>
        </p:txBody>
      </p:sp>
    </p:spTree>
    <p:extLst>
      <p:ext uri="{BB962C8B-B14F-4D97-AF65-F5344CB8AC3E}">
        <p14:creationId xmlns:p14="http://schemas.microsoft.com/office/powerpoint/2010/main" val="29516005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752600" y="457200"/>
            <a:ext cx="8915400" cy="5867400"/>
          </a:xfrm>
        </p:spPr>
        <p:txBody>
          <a:bodyPr/>
          <a:lstStyle/>
          <a:p>
            <a:pPr algn="l"/>
            <a:r>
              <a:rPr lang="en-US" altLang="en-US" sz="3200" b="1">
                <a:solidFill>
                  <a:srgbClr val="002060"/>
                </a:solidFill>
              </a:rPr>
              <a:t>SSF</a:t>
            </a:r>
            <a:r>
              <a:rPr lang="en-US" altLang="en-US" sz="3200">
                <a:solidFill>
                  <a:srgbClr val="002060"/>
                </a:solidFill>
              </a:rPr>
              <a:t> - The clear-sky scene is determined from CERES footprints (20 km nominal resolution) that are 99% clear, as identified by CERES-MODIS clear-sky mask from the MODIS pixels contained within the CERES footprint. However, there are many cloudy regions (like ITCZ, maritime stratus, etc.) that may not have any clear-sky observations for one particular month. The CERES SSF product makes no attempt to fill these regions. </a:t>
            </a:r>
            <a:br>
              <a:rPr lang="en-US" altLang="en-US" sz="3200">
                <a:solidFill>
                  <a:srgbClr val="002060"/>
                </a:solidFill>
              </a:rPr>
            </a:br>
            <a:endParaRPr lang="en-US" altLang="en-US" sz="3200">
              <a:solidFill>
                <a:srgbClr val="002060"/>
              </a:solidFill>
            </a:endParaRPr>
          </a:p>
        </p:txBody>
      </p:sp>
    </p:spTree>
    <p:extLst>
      <p:ext uri="{BB962C8B-B14F-4D97-AF65-F5344CB8AC3E}">
        <p14:creationId xmlns:p14="http://schemas.microsoft.com/office/powerpoint/2010/main" val="26122152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752600" y="-304800"/>
            <a:ext cx="8915400" cy="6858000"/>
          </a:xfrm>
        </p:spPr>
        <p:txBody>
          <a:bodyPr/>
          <a:lstStyle/>
          <a:p>
            <a:pPr algn="l"/>
            <a:r>
              <a:rPr lang="en-US" altLang="en-US" sz="2400" b="1">
                <a:solidFill>
                  <a:srgbClr val="002060"/>
                </a:solidFill>
              </a:rPr>
              <a:t>EBAF</a:t>
            </a:r>
            <a:r>
              <a:rPr lang="en-US" altLang="en-US" sz="2400">
                <a:solidFill>
                  <a:srgbClr val="002060"/>
                </a:solidFill>
              </a:rPr>
              <a:t> - The clear-sky scene is determined from CERES footprints (20 km nominal resolution) that are 99% clear, as identified by CERES-MODIS clear-sky mask from the MODIS pixels contained within the CERES footprint. The EBAF (clear-sky filled) product has filled all non-observed clear-sky regional fluxes for a complete clear-sky global map. All temporal and spatial domains should have clear-sky fluxes.</a:t>
            </a:r>
            <a:br>
              <a:rPr lang="en-US" altLang="en-US" sz="2400">
                <a:solidFill>
                  <a:srgbClr val="002060"/>
                </a:solidFill>
              </a:rPr>
            </a:br>
            <a:r>
              <a:rPr lang="en-US" altLang="en-US" sz="2400">
                <a:solidFill>
                  <a:srgbClr val="002060"/>
                </a:solidFill>
              </a:rPr>
              <a:t/>
            </a:r>
            <a:br>
              <a:rPr lang="en-US" altLang="en-US" sz="2400">
                <a:solidFill>
                  <a:srgbClr val="002060"/>
                </a:solidFill>
              </a:rPr>
            </a:br>
            <a:r>
              <a:rPr lang="en-US" altLang="en-US" sz="2400">
                <a:solidFill>
                  <a:srgbClr val="002060"/>
                </a:solidFill>
              </a:rPr>
              <a:t>The LW all-sky and clear-sky surface flux is calculated at all hourly increments during the month, regardless of cloud amount. </a:t>
            </a:r>
            <a:br>
              <a:rPr lang="en-US" altLang="en-US" sz="2400">
                <a:solidFill>
                  <a:srgbClr val="002060"/>
                </a:solidFill>
              </a:rPr>
            </a:br>
            <a:r>
              <a:rPr lang="en-US" altLang="en-US" sz="2400">
                <a:solidFill>
                  <a:srgbClr val="002060"/>
                </a:solidFill>
              </a:rPr>
              <a:t>The GEOS-4 profile is the same for both clear-sky and all-sky conditions. The all-sky condition includes the cloud properties in </a:t>
            </a:r>
            <a:br>
              <a:rPr lang="en-US" altLang="en-US" sz="2400">
                <a:solidFill>
                  <a:srgbClr val="002060"/>
                </a:solidFill>
              </a:rPr>
            </a:br>
            <a:r>
              <a:rPr lang="en-US" altLang="en-US" sz="2400">
                <a:solidFill>
                  <a:srgbClr val="002060"/>
                </a:solidFill>
              </a:rPr>
              <a:t>the LW flux parameterization. The SW clear-sky/all-sky surface flux is only calculated from hourly increments that have an </a:t>
            </a:r>
            <a:br>
              <a:rPr lang="en-US" altLang="en-US" sz="2400">
                <a:solidFill>
                  <a:srgbClr val="002060"/>
                </a:solidFill>
              </a:rPr>
            </a:br>
            <a:r>
              <a:rPr lang="en-US" altLang="en-US" sz="2400">
                <a:solidFill>
                  <a:srgbClr val="002060"/>
                </a:solidFill>
              </a:rPr>
              <a:t>associated observed or CERES-only flux temporally interpolated TOA clear-sky SW flux/TOA all-sky SW flux during the month. </a:t>
            </a:r>
            <a:br>
              <a:rPr lang="en-US" altLang="en-US" sz="2400">
                <a:solidFill>
                  <a:srgbClr val="002060"/>
                </a:solidFill>
              </a:rPr>
            </a:br>
            <a:endParaRPr lang="en-US" altLang="en-US" sz="2400">
              <a:solidFill>
                <a:srgbClr val="002060"/>
              </a:solidFill>
            </a:endParaRPr>
          </a:p>
        </p:txBody>
      </p:sp>
    </p:spTree>
    <p:extLst>
      <p:ext uri="{BB962C8B-B14F-4D97-AF65-F5344CB8AC3E}">
        <p14:creationId xmlns:p14="http://schemas.microsoft.com/office/powerpoint/2010/main" val="39269754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905000" y="1066800"/>
            <a:ext cx="83820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a:solidFill>
                  <a:srgbClr val="002060"/>
                </a:solidFill>
              </a:rPr>
              <a:t>Many cloudy (ITCZ, maritime stratus) regions may not have CERES clear-sky footprint observations for the entire month; the CERES SSF product makes no attempt to fill these regions. If there are no clear-sky footprints within the temporal or spatial domains the surface SW flux is set to a default value. </a:t>
            </a:r>
          </a:p>
        </p:txBody>
      </p:sp>
    </p:spTree>
    <p:extLst>
      <p:ext uri="{BB962C8B-B14F-4D97-AF65-F5344CB8AC3E}">
        <p14:creationId xmlns:p14="http://schemas.microsoft.com/office/powerpoint/2010/main" val="10006821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
            <a:ext cx="9296400"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5"/>
          <p:cNvSpPr txBox="1">
            <a:spLocks noChangeArrowheads="1"/>
          </p:cNvSpPr>
          <p:nvPr/>
        </p:nvSpPr>
        <p:spPr bwMode="auto">
          <a:xfrm>
            <a:off x="1584325" y="6564314"/>
            <a:ext cx="1792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a:t>(after Wielicki)</a:t>
            </a:r>
          </a:p>
        </p:txBody>
      </p:sp>
    </p:spTree>
    <p:extLst>
      <p:ext uri="{BB962C8B-B14F-4D97-AF65-F5344CB8AC3E}">
        <p14:creationId xmlns:p14="http://schemas.microsoft.com/office/powerpoint/2010/main" val="40932204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3486151"/>
            <a:ext cx="4610100"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ChangeArrowheads="1"/>
          </p:cNvSpPr>
          <p:nvPr/>
        </p:nvSpPr>
        <p:spPr bwMode="auto">
          <a:xfrm>
            <a:off x="1524000" y="0"/>
            <a:ext cx="9144000" cy="501676"/>
          </a:xfrm>
          <a:prstGeom prst="rect">
            <a:avLst/>
          </a:prstGeom>
          <a:noFill/>
          <a:ln>
            <a:noFill/>
          </a:ln>
          <a:extLst/>
        </p:spPr>
        <p:txBody>
          <a:bodyPr>
            <a:spAutoFit/>
          </a:bodyPr>
          <a:lstStyle/>
          <a:p>
            <a:pPr algn="ctr" eaLnBrk="0" hangingPunct="0">
              <a:lnSpc>
                <a:spcPct val="95000"/>
              </a:lnSpc>
              <a:defRPr/>
            </a:pPr>
            <a:r>
              <a:rPr lang="en-US" sz="2800" dirty="0">
                <a:solidFill>
                  <a:srgbClr val="C00000"/>
                </a:solidFill>
                <a:latin typeface="+mj-lt"/>
              </a:rPr>
              <a:t>Instantaneous Fluxes at TOA and Angular Distribution Models</a:t>
            </a:r>
          </a:p>
        </p:txBody>
      </p:sp>
      <p:sp>
        <p:nvSpPr>
          <p:cNvPr id="48132" name="Oval 4"/>
          <p:cNvSpPr>
            <a:spLocks noChangeArrowheads="1"/>
          </p:cNvSpPr>
          <p:nvPr/>
        </p:nvSpPr>
        <p:spPr bwMode="auto">
          <a:xfrm>
            <a:off x="4114800" y="2690813"/>
            <a:ext cx="1371600" cy="12192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p>
        </p:txBody>
      </p:sp>
      <p:grpSp>
        <p:nvGrpSpPr>
          <p:cNvPr id="48133" name="Group 5"/>
          <p:cNvGrpSpPr>
            <a:grpSpLocks/>
          </p:cNvGrpSpPr>
          <p:nvPr/>
        </p:nvGrpSpPr>
        <p:grpSpPr bwMode="auto">
          <a:xfrm>
            <a:off x="2146300" y="889000"/>
            <a:ext cx="7010400" cy="2108200"/>
            <a:chOff x="384" y="672"/>
            <a:chExt cx="4416" cy="1267"/>
          </a:xfrm>
        </p:grpSpPr>
        <p:sp>
          <p:nvSpPr>
            <p:cNvPr id="48140" name="Line 6"/>
            <p:cNvSpPr>
              <a:spLocks noChangeShapeType="1"/>
            </p:cNvSpPr>
            <p:nvPr/>
          </p:nvSpPr>
          <p:spPr bwMode="auto">
            <a:xfrm flipH="1" flipV="1">
              <a:off x="1528" y="975"/>
              <a:ext cx="344" cy="185"/>
            </a:xfrm>
            <a:prstGeom prst="line">
              <a:avLst/>
            </a:prstGeom>
            <a:noFill/>
            <a:ln w="9525">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48141" name="Line 7"/>
            <p:cNvSpPr>
              <a:spLocks noChangeShapeType="1"/>
            </p:cNvSpPr>
            <p:nvPr/>
          </p:nvSpPr>
          <p:spPr bwMode="auto">
            <a:xfrm flipV="1">
              <a:off x="3751" y="879"/>
              <a:ext cx="0" cy="288"/>
            </a:xfrm>
            <a:prstGeom prst="line">
              <a:avLst/>
            </a:prstGeom>
            <a:noFill/>
            <a:ln w="9525">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48142" name="Line 8"/>
            <p:cNvSpPr>
              <a:spLocks noChangeShapeType="1"/>
            </p:cNvSpPr>
            <p:nvPr/>
          </p:nvSpPr>
          <p:spPr bwMode="auto">
            <a:xfrm flipV="1">
              <a:off x="3751" y="927"/>
              <a:ext cx="240" cy="240"/>
            </a:xfrm>
            <a:prstGeom prst="line">
              <a:avLst/>
            </a:prstGeom>
            <a:noFill/>
            <a:ln w="9525">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48143" name="Line 9"/>
            <p:cNvSpPr>
              <a:spLocks noChangeShapeType="1"/>
            </p:cNvSpPr>
            <p:nvPr/>
          </p:nvSpPr>
          <p:spPr bwMode="auto">
            <a:xfrm flipH="1" flipV="1">
              <a:off x="3559" y="927"/>
              <a:ext cx="192" cy="240"/>
            </a:xfrm>
            <a:prstGeom prst="line">
              <a:avLst/>
            </a:prstGeom>
            <a:noFill/>
            <a:ln w="9525">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48144" name="Line 10"/>
            <p:cNvSpPr>
              <a:spLocks noChangeShapeType="1"/>
            </p:cNvSpPr>
            <p:nvPr/>
          </p:nvSpPr>
          <p:spPr bwMode="auto">
            <a:xfrm flipV="1">
              <a:off x="3751" y="1071"/>
              <a:ext cx="336" cy="96"/>
            </a:xfrm>
            <a:prstGeom prst="line">
              <a:avLst/>
            </a:prstGeom>
            <a:noFill/>
            <a:ln w="9525">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48145" name="Line 11"/>
            <p:cNvSpPr>
              <a:spLocks noChangeShapeType="1"/>
            </p:cNvSpPr>
            <p:nvPr/>
          </p:nvSpPr>
          <p:spPr bwMode="auto">
            <a:xfrm flipH="1" flipV="1">
              <a:off x="3415" y="1119"/>
              <a:ext cx="336" cy="48"/>
            </a:xfrm>
            <a:prstGeom prst="line">
              <a:avLst/>
            </a:prstGeom>
            <a:noFill/>
            <a:ln w="9525">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48146" name="Text Box 12"/>
            <p:cNvSpPr txBox="1">
              <a:spLocks noChangeArrowheads="1"/>
            </p:cNvSpPr>
            <p:nvPr/>
          </p:nvSpPr>
          <p:spPr bwMode="auto">
            <a:xfrm>
              <a:off x="2736" y="1359"/>
              <a:ext cx="528"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latin typeface="Palatino" charset="0"/>
                  <a:sym typeface="Symbol" panose="05050102010706020507" pitchFamily="18" charset="2"/>
                </a:rPr>
                <a:t></a:t>
              </a:r>
              <a:endParaRPr lang="en-US" altLang="en-US" sz="2800" b="1">
                <a:latin typeface="Palatino" charset="0"/>
              </a:endParaRPr>
            </a:p>
          </p:txBody>
        </p:sp>
        <p:sp>
          <p:nvSpPr>
            <p:cNvPr id="48147" name="Oval 13"/>
            <p:cNvSpPr>
              <a:spLocks noChangeArrowheads="1"/>
            </p:cNvSpPr>
            <p:nvPr/>
          </p:nvSpPr>
          <p:spPr bwMode="auto">
            <a:xfrm>
              <a:off x="1488" y="1157"/>
              <a:ext cx="927" cy="702"/>
            </a:xfrm>
            <a:prstGeom prst="ellipse">
              <a:avLst/>
            </a:prstGeom>
            <a:solidFill>
              <a:schemeClr val="accent2"/>
            </a:solidFill>
            <a:ln w="9525">
              <a:solidFill>
                <a:schemeClr val="accent2"/>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p>
          </p:txBody>
        </p:sp>
        <p:sp>
          <p:nvSpPr>
            <p:cNvPr id="48148" name="Oval 14"/>
            <p:cNvSpPr>
              <a:spLocks noChangeArrowheads="1"/>
            </p:cNvSpPr>
            <p:nvPr/>
          </p:nvSpPr>
          <p:spPr bwMode="auto">
            <a:xfrm>
              <a:off x="1408" y="1075"/>
              <a:ext cx="1083" cy="864"/>
            </a:xfrm>
            <a:prstGeom prst="ellipse">
              <a:avLst/>
            </a:prstGeom>
            <a:noFill/>
            <a:ln w="9525">
              <a:solidFill>
                <a:schemeClr val="tx1"/>
              </a:solidFill>
              <a:prstDash val="dash"/>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p>
          </p:txBody>
        </p:sp>
        <p:sp>
          <p:nvSpPr>
            <p:cNvPr id="48149" name="Text Box 15"/>
            <p:cNvSpPr txBox="1">
              <a:spLocks noChangeArrowheads="1"/>
            </p:cNvSpPr>
            <p:nvPr/>
          </p:nvSpPr>
          <p:spPr bwMode="auto">
            <a:xfrm>
              <a:off x="384" y="672"/>
              <a:ext cx="2256"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a:solidFill>
                    <a:schemeClr val="accent2"/>
                  </a:solidFill>
                  <a:latin typeface="Palatino" charset="0"/>
                </a:rPr>
                <a:t>CERES Radiance Measurement</a:t>
              </a:r>
            </a:p>
          </p:txBody>
        </p:sp>
        <p:sp>
          <p:nvSpPr>
            <p:cNvPr id="48150" name="Text Box 16"/>
            <p:cNvSpPr txBox="1">
              <a:spLocks noChangeArrowheads="1"/>
            </p:cNvSpPr>
            <p:nvPr/>
          </p:nvSpPr>
          <p:spPr bwMode="auto">
            <a:xfrm>
              <a:off x="3120" y="672"/>
              <a:ext cx="134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chemeClr val="accent2"/>
                  </a:solidFill>
                  <a:latin typeface="Palatino" charset="0"/>
                </a:rPr>
                <a:t>TOA Flux Estimate</a:t>
              </a:r>
              <a:r>
                <a:rPr lang="en-US" altLang="en-US" sz="1800">
                  <a:solidFill>
                    <a:srgbClr val="0000FF"/>
                  </a:solidFill>
                  <a:latin typeface="Palatino" charset="0"/>
                </a:rPr>
                <a:t> </a:t>
              </a:r>
              <a:endParaRPr lang="en-US" altLang="en-US" sz="1800" i="1">
                <a:solidFill>
                  <a:srgbClr val="0000FF"/>
                </a:solidFill>
                <a:latin typeface="Palatino" charset="0"/>
              </a:endParaRPr>
            </a:p>
          </p:txBody>
        </p:sp>
        <p:sp>
          <p:nvSpPr>
            <p:cNvPr id="48151" name="Text Box 17"/>
            <p:cNvSpPr txBox="1">
              <a:spLocks noChangeArrowheads="1"/>
            </p:cNvSpPr>
            <p:nvPr/>
          </p:nvSpPr>
          <p:spPr bwMode="auto">
            <a:xfrm>
              <a:off x="934" y="833"/>
              <a:ext cx="65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latin typeface="Palatino" charset="0"/>
              </a:endParaRPr>
            </a:p>
          </p:txBody>
        </p:sp>
        <p:sp>
          <p:nvSpPr>
            <p:cNvPr id="48152" name="Text Box 18"/>
            <p:cNvSpPr txBox="1">
              <a:spLocks noChangeArrowheads="1"/>
            </p:cNvSpPr>
            <p:nvPr/>
          </p:nvSpPr>
          <p:spPr bwMode="auto">
            <a:xfrm>
              <a:off x="4372" y="672"/>
              <a:ext cx="4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latin typeface="Palatino" charset="0"/>
              </a:endParaRPr>
            </a:p>
          </p:txBody>
        </p:sp>
        <p:sp>
          <p:nvSpPr>
            <p:cNvPr id="48153" name="Oval 19"/>
            <p:cNvSpPr>
              <a:spLocks noChangeArrowheads="1"/>
            </p:cNvSpPr>
            <p:nvPr/>
          </p:nvSpPr>
          <p:spPr bwMode="auto">
            <a:xfrm>
              <a:off x="3296" y="1154"/>
              <a:ext cx="927" cy="702"/>
            </a:xfrm>
            <a:prstGeom prst="ellipse">
              <a:avLst/>
            </a:prstGeom>
            <a:solidFill>
              <a:schemeClr val="accent2"/>
            </a:solidFill>
            <a:ln w="9525">
              <a:solidFill>
                <a:schemeClr val="accent2"/>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p>
          </p:txBody>
        </p:sp>
        <p:sp>
          <p:nvSpPr>
            <p:cNvPr id="48154" name="Oval 20"/>
            <p:cNvSpPr>
              <a:spLocks noChangeArrowheads="1"/>
            </p:cNvSpPr>
            <p:nvPr/>
          </p:nvSpPr>
          <p:spPr bwMode="auto">
            <a:xfrm>
              <a:off x="3216" y="1072"/>
              <a:ext cx="1083" cy="864"/>
            </a:xfrm>
            <a:prstGeom prst="ellipse">
              <a:avLst/>
            </a:prstGeom>
            <a:noFill/>
            <a:ln w="9525">
              <a:solidFill>
                <a:schemeClr val="tx1"/>
              </a:solidFill>
              <a:prstDash val="dash"/>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p>
          </p:txBody>
        </p:sp>
      </p:grpSp>
      <p:sp>
        <p:nvSpPr>
          <p:cNvPr id="48134" name="Line 22"/>
          <p:cNvSpPr>
            <a:spLocks noChangeShapeType="1"/>
          </p:cNvSpPr>
          <p:nvPr/>
        </p:nvSpPr>
        <p:spPr bwMode="auto">
          <a:xfrm flipV="1">
            <a:off x="2895600" y="889000"/>
            <a:ext cx="7620000" cy="0"/>
          </a:xfrm>
          <a:prstGeom prst="line">
            <a:avLst/>
          </a:prstGeom>
          <a:noFill/>
          <a:ln w="28575">
            <a:solidFill>
              <a:srgbClr val="FFCC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8135" name="Text Box 23"/>
          <p:cNvSpPr txBox="1">
            <a:spLocks noChangeArrowheads="1"/>
          </p:cNvSpPr>
          <p:nvPr/>
        </p:nvSpPr>
        <p:spPr bwMode="auto">
          <a:xfrm>
            <a:off x="9398000" y="1000126"/>
            <a:ext cx="685800" cy="1025525"/>
          </a:xfrm>
          <a:prstGeom prst="rect">
            <a:avLst/>
          </a:prstGeom>
          <a:noFill/>
          <a:ln w="19050">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a:latin typeface="Palatino" charset="0"/>
              </a:rPr>
              <a:t>SW</a:t>
            </a:r>
          </a:p>
          <a:p>
            <a:pPr algn="ctr" eaLnBrk="1" hangingPunct="1">
              <a:spcBef>
                <a:spcPct val="0"/>
              </a:spcBef>
              <a:buFontTx/>
              <a:buNone/>
            </a:pPr>
            <a:r>
              <a:rPr lang="en-US" altLang="en-US" sz="2000">
                <a:latin typeface="Palatino" charset="0"/>
              </a:rPr>
              <a:t>LW</a:t>
            </a:r>
          </a:p>
          <a:p>
            <a:pPr algn="ctr" eaLnBrk="1" hangingPunct="1">
              <a:spcBef>
                <a:spcPct val="0"/>
              </a:spcBef>
              <a:buFontTx/>
              <a:buNone/>
            </a:pPr>
            <a:r>
              <a:rPr lang="en-US" altLang="en-US" sz="2000">
                <a:latin typeface="Palatino" charset="0"/>
              </a:rPr>
              <a:t>WN</a:t>
            </a:r>
          </a:p>
        </p:txBody>
      </p:sp>
      <p:pic>
        <p:nvPicPr>
          <p:cNvPr id="48136"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1403350"/>
            <a:ext cx="13335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4825" y="1316038"/>
            <a:ext cx="9334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8"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9825" y="3011488"/>
            <a:ext cx="50863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9" name="Text Box 27"/>
          <p:cNvSpPr txBox="1">
            <a:spLocks noChangeArrowheads="1"/>
          </p:cNvSpPr>
          <p:nvPr/>
        </p:nvSpPr>
        <p:spPr bwMode="auto">
          <a:xfrm>
            <a:off x="570500" y="6122988"/>
            <a:ext cx="30251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dirty="0"/>
              <a:t>(after N. </a:t>
            </a:r>
            <a:r>
              <a:rPr lang="en-US" altLang="en-US" sz="2400" dirty="0" smtClean="0"/>
              <a:t>Loeb, 2009)</a:t>
            </a:r>
            <a:endParaRPr lang="en-US" altLang="en-US" sz="2400" dirty="0"/>
          </a:p>
        </p:txBody>
      </p:sp>
    </p:spTree>
    <p:extLst>
      <p:ext uri="{BB962C8B-B14F-4D97-AF65-F5344CB8AC3E}">
        <p14:creationId xmlns:p14="http://schemas.microsoft.com/office/powerpoint/2010/main" val="4098760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a:extLst>
              <a:ext uri="{28A0092B-C50C-407E-A947-70E740481C1C}">
                <a14:useLocalDpi xmlns:a14="http://schemas.microsoft.com/office/drawing/2010/main" val="0"/>
              </a:ext>
            </a:extLst>
          </a:blip>
          <a:srcRect b="2110"/>
          <a:stretch>
            <a:fillRect/>
          </a:stretch>
        </p:blipFill>
        <p:spPr bwMode="auto">
          <a:xfrm>
            <a:off x="2286000" y="1093093"/>
            <a:ext cx="76962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1736725" y="6361113"/>
            <a:ext cx="100204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dirty="0">
                <a:solidFill>
                  <a:srgbClr val="C00000"/>
                </a:solidFill>
              </a:rPr>
              <a:t>As estimated from models (</a:t>
            </a:r>
            <a:r>
              <a:rPr lang="en-US" altLang="en-US" dirty="0" err="1">
                <a:solidFill>
                  <a:srgbClr val="C00000"/>
                </a:solidFill>
              </a:rPr>
              <a:t>Kiehl</a:t>
            </a:r>
            <a:r>
              <a:rPr lang="en-US" altLang="en-US" dirty="0">
                <a:solidFill>
                  <a:srgbClr val="C00000"/>
                </a:solidFill>
              </a:rPr>
              <a:t> and Trenberth, 1997)</a:t>
            </a:r>
          </a:p>
        </p:txBody>
      </p:sp>
      <p:sp>
        <p:nvSpPr>
          <p:cNvPr id="4100" name="Text Box 6"/>
          <p:cNvSpPr txBox="1">
            <a:spLocks noChangeArrowheads="1"/>
          </p:cNvSpPr>
          <p:nvPr/>
        </p:nvSpPr>
        <p:spPr bwMode="auto">
          <a:xfrm>
            <a:off x="0" y="15875"/>
            <a:ext cx="1219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dirty="0">
                <a:solidFill>
                  <a:srgbClr val="CC0000"/>
                </a:solidFill>
              </a:rPr>
              <a:t>Satellites serve as source of information on the Global Energy Budget</a:t>
            </a:r>
          </a:p>
        </p:txBody>
      </p:sp>
      <p:sp>
        <p:nvSpPr>
          <p:cNvPr id="2" name="Slide Number Placeholder 1"/>
          <p:cNvSpPr>
            <a:spLocks noGrp="1"/>
          </p:cNvSpPr>
          <p:nvPr>
            <p:ph type="sldNum" sz="quarter" idx="12"/>
          </p:nvPr>
        </p:nvSpPr>
        <p:spPr/>
        <p:txBody>
          <a:bodyPr/>
          <a:lstStyle/>
          <a:p>
            <a:fld id="{3B61ACE0-B4C6-4281-9137-DAF2A4BC917B}" type="slidenum">
              <a:rPr lang="en-US" smtClean="0"/>
              <a:pPr/>
              <a:t>5</a:t>
            </a:fld>
            <a:endParaRPr lang="en-US"/>
          </a:p>
        </p:txBody>
      </p:sp>
    </p:spTree>
    <p:extLst>
      <p:ext uri="{BB962C8B-B14F-4D97-AF65-F5344CB8AC3E}">
        <p14:creationId xmlns:p14="http://schemas.microsoft.com/office/powerpoint/2010/main" val="3133056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943101" y="1433514"/>
            <a:ext cx="6748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solidFill>
                  <a:schemeClr val="accent2"/>
                </a:solidFill>
                <a:latin typeface="Palatino" charset="0"/>
              </a:rPr>
              <a:t>TOA flux estimate from CERES radiance</a:t>
            </a:r>
            <a:r>
              <a:rPr lang="en-US" altLang="en-US" sz="2800">
                <a:solidFill>
                  <a:srgbClr val="0000FF"/>
                </a:solidFill>
                <a:latin typeface="Palatino" charset="0"/>
              </a:rPr>
              <a:t>:</a:t>
            </a:r>
            <a:endParaRPr lang="en-US" altLang="en-US" sz="2800">
              <a:solidFill>
                <a:srgbClr val="0000FF"/>
              </a:solidFill>
              <a:latin typeface="Palatino" charset="0"/>
              <a:sym typeface="Symbol" panose="05050102010706020507" pitchFamily="18" charset="2"/>
            </a:endParaRPr>
          </a:p>
        </p:txBody>
      </p:sp>
      <p:sp>
        <p:nvSpPr>
          <p:cNvPr id="49155" name="Rectangle 3"/>
          <p:cNvSpPr>
            <a:spLocks noChangeArrowheads="1"/>
          </p:cNvSpPr>
          <p:nvPr/>
        </p:nvSpPr>
        <p:spPr bwMode="auto">
          <a:xfrm>
            <a:off x="2006601" y="3249614"/>
            <a:ext cx="1343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solidFill>
                  <a:schemeClr val="accent2"/>
                </a:solidFill>
                <a:latin typeface="Palatino" charset="0"/>
              </a:rPr>
              <a:t>Where:</a:t>
            </a:r>
            <a:endParaRPr lang="en-US" altLang="en-US" sz="2800">
              <a:solidFill>
                <a:schemeClr val="accent2"/>
              </a:solidFill>
              <a:latin typeface="Palatino" charset="0"/>
              <a:sym typeface="Symbol" panose="05050102010706020507" pitchFamily="18" charset="2"/>
            </a:endParaRPr>
          </a:p>
        </p:txBody>
      </p:sp>
      <p:sp>
        <p:nvSpPr>
          <p:cNvPr id="49156" name="Rectangle 4"/>
          <p:cNvSpPr>
            <a:spLocks noChangeArrowheads="1"/>
          </p:cNvSpPr>
          <p:nvPr/>
        </p:nvSpPr>
        <p:spPr bwMode="auto">
          <a:xfrm>
            <a:off x="1814514" y="5562601"/>
            <a:ext cx="856138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i="1">
                <a:latin typeface="Palatino" charset="0"/>
              </a:rPr>
              <a:t>R</a:t>
            </a:r>
            <a:r>
              <a:rPr lang="en-US" altLang="en-US" i="1" baseline="-25000">
                <a:latin typeface="Palatino" charset="0"/>
              </a:rPr>
              <a:t>j </a:t>
            </a:r>
            <a:r>
              <a:rPr lang="en-US" altLang="en-US" i="1">
                <a:latin typeface="Palatino" charset="0"/>
              </a:rPr>
              <a:t>(</a:t>
            </a:r>
            <a:r>
              <a:rPr lang="en-US" altLang="en-US" i="1">
                <a:latin typeface="Palatino" charset="0"/>
                <a:sym typeface="Symbol" panose="05050102010706020507" pitchFamily="18" charset="2"/>
              </a:rPr>
              <a:t></a:t>
            </a:r>
            <a:r>
              <a:rPr lang="en-US" altLang="en-US" i="1" baseline="-25000">
                <a:latin typeface="Palatino" charset="0"/>
                <a:sym typeface="Symbol" panose="05050102010706020507" pitchFamily="18" charset="2"/>
              </a:rPr>
              <a:t>o </a:t>
            </a:r>
            <a:r>
              <a:rPr lang="en-US" altLang="en-US" i="1">
                <a:latin typeface="Palatino" charset="0"/>
                <a:sym typeface="Symbol" panose="05050102010706020507" pitchFamily="18" charset="2"/>
              </a:rPr>
              <a:t>, ,) </a:t>
            </a:r>
            <a:r>
              <a:rPr lang="en-US" altLang="en-US">
                <a:solidFill>
                  <a:schemeClr val="accent2"/>
                </a:solidFill>
                <a:latin typeface="Palatino" charset="0"/>
                <a:sym typeface="Symbol" panose="05050102010706020507" pitchFamily="18" charset="2"/>
              </a:rPr>
              <a:t>is the Angular Distribution Model (ADM) for the “j</a:t>
            </a:r>
            <a:r>
              <a:rPr lang="en-US" altLang="en-US" baseline="30000">
                <a:solidFill>
                  <a:schemeClr val="accent2"/>
                </a:solidFill>
                <a:latin typeface="Palatino" charset="0"/>
                <a:sym typeface="Symbol" panose="05050102010706020507" pitchFamily="18" charset="2"/>
              </a:rPr>
              <a:t>th</a:t>
            </a:r>
            <a:r>
              <a:rPr lang="en-US" altLang="en-US">
                <a:solidFill>
                  <a:schemeClr val="accent2"/>
                </a:solidFill>
                <a:latin typeface="Palatino" charset="0"/>
                <a:sym typeface="Symbol" panose="05050102010706020507" pitchFamily="18" charset="2"/>
              </a:rPr>
              <a:t>” scene type</a:t>
            </a:r>
          </a:p>
        </p:txBody>
      </p:sp>
      <p:sp>
        <p:nvSpPr>
          <p:cNvPr id="49157" name="Rectangle 5"/>
          <p:cNvSpPr>
            <a:spLocks noChangeArrowheads="1"/>
          </p:cNvSpPr>
          <p:nvPr/>
        </p:nvSpPr>
        <p:spPr bwMode="auto">
          <a:xfrm>
            <a:off x="1524000" y="1"/>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95000"/>
              </a:lnSpc>
              <a:spcBef>
                <a:spcPct val="0"/>
              </a:spcBef>
              <a:buFontTx/>
              <a:buNone/>
            </a:pPr>
            <a:r>
              <a:rPr lang="en-US" altLang="en-US" sz="2800" b="1">
                <a:solidFill>
                  <a:srgbClr val="CC0000"/>
                </a:solidFill>
                <a:latin typeface="Palatino" charset="0"/>
              </a:rPr>
              <a:t>Instantaneous Fluxes at TOA </a:t>
            </a:r>
          </a:p>
          <a:p>
            <a:pPr algn="ctr">
              <a:lnSpc>
                <a:spcPct val="95000"/>
              </a:lnSpc>
              <a:spcBef>
                <a:spcPct val="0"/>
              </a:spcBef>
              <a:buFontTx/>
              <a:buNone/>
            </a:pPr>
            <a:r>
              <a:rPr lang="en-US" altLang="en-US" sz="2800" b="1">
                <a:solidFill>
                  <a:srgbClr val="CC0000"/>
                </a:solidFill>
                <a:latin typeface="Palatino" charset="0"/>
              </a:rPr>
              <a:t>and Angular Distribution Models</a:t>
            </a:r>
          </a:p>
        </p:txBody>
      </p:sp>
      <p:pic>
        <p:nvPicPr>
          <p:cNvPr id="4915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8926" y="1893889"/>
            <a:ext cx="4435475"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114800"/>
            <a:ext cx="66167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26433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ceres_bds062401hdfra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0488" y="3311526"/>
            <a:ext cx="3884612"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5"/>
          <p:cNvSpPr txBox="1">
            <a:spLocks noChangeArrowheads="1"/>
          </p:cNvSpPr>
          <p:nvPr/>
        </p:nvSpPr>
        <p:spPr bwMode="auto">
          <a:xfrm>
            <a:off x="3086100" y="26988"/>
            <a:ext cx="7239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3600">
                <a:solidFill>
                  <a:srgbClr val="CC0000"/>
                </a:solidFill>
                <a:latin typeface="Palatino" charset="0"/>
              </a:rPr>
              <a:t>Angular Distribution Models</a:t>
            </a:r>
          </a:p>
        </p:txBody>
      </p:sp>
      <p:sp>
        <p:nvSpPr>
          <p:cNvPr id="51204" name="Text Box 6"/>
          <p:cNvSpPr txBox="1">
            <a:spLocks noChangeArrowheads="1"/>
          </p:cNvSpPr>
          <p:nvPr/>
        </p:nvSpPr>
        <p:spPr bwMode="auto">
          <a:xfrm>
            <a:off x="6275388" y="838200"/>
            <a:ext cx="4049712"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25000"/>
              </a:spcBef>
            </a:pPr>
            <a:r>
              <a:rPr lang="en-US" altLang="en-US" sz="2000">
                <a:solidFill>
                  <a:schemeClr val="accent2"/>
                </a:solidFill>
                <a:latin typeface="Palatino" charset="0"/>
              </a:rPr>
              <a:t>Multi-angle radiance data are collected using the rotating azimuth plane scanning (RAPS) mode of CERES</a:t>
            </a:r>
          </a:p>
          <a:p>
            <a:pPr eaLnBrk="1" hangingPunct="1">
              <a:spcBef>
                <a:spcPct val="25000"/>
              </a:spcBef>
            </a:pPr>
            <a:r>
              <a:rPr lang="en-US" altLang="en-US" sz="2000">
                <a:solidFill>
                  <a:schemeClr val="accent2"/>
                </a:solidFill>
                <a:latin typeface="Palatino" charset="0"/>
              </a:rPr>
              <a:t>One CERES instrument dedicated to RAPS observations on Terra and Aqua</a:t>
            </a:r>
          </a:p>
        </p:txBody>
      </p:sp>
      <p:sp>
        <p:nvSpPr>
          <p:cNvPr id="51205" name="Line 7"/>
          <p:cNvSpPr>
            <a:spLocks noChangeShapeType="1"/>
          </p:cNvSpPr>
          <p:nvPr/>
        </p:nvSpPr>
        <p:spPr bwMode="auto">
          <a:xfrm>
            <a:off x="6170613" y="1155700"/>
            <a:ext cx="0" cy="495300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pic>
        <p:nvPicPr>
          <p:cNvPr id="51206" name="Picture 8" descr="raps_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219201"/>
            <a:ext cx="4127500"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69775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1524001" y="-292387"/>
            <a:ext cx="1847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p>
        </p:txBody>
      </p:sp>
      <p:graphicFrame>
        <p:nvGraphicFramePr>
          <p:cNvPr id="55299" name="Object 2"/>
          <p:cNvGraphicFramePr>
            <a:graphicFrameLocks noChangeAspect="1"/>
          </p:cNvGraphicFramePr>
          <p:nvPr/>
        </p:nvGraphicFramePr>
        <p:xfrm>
          <a:off x="1752600" y="0"/>
          <a:ext cx="8878888" cy="6400800"/>
        </p:xfrm>
        <a:graphic>
          <a:graphicData uri="http://schemas.openxmlformats.org/presentationml/2006/ole">
            <mc:AlternateContent xmlns:mc="http://schemas.openxmlformats.org/markup-compatibility/2006">
              <mc:Choice xmlns:v="urn:schemas-microsoft-com:vml" Requires="v">
                <p:oleObj spid="_x0000_s18435" name="Slide" r:id="rId3" imgW="3669852" imgH="2752419" progId="PowerPoint.Slide.8">
                  <p:embed/>
                </p:oleObj>
              </mc:Choice>
              <mc:Fallback>
                <p:oleObj name="Slide" r:id="rId3" imgW="3669852" imgH="2752419"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0"/>
                        <a:ext cx="8878888"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475784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3"/>
          <p:cNvGrpSpPr>
            <a:grpSpLocks/>
          </p:cNvGrpSpPr>
          <p:nvPr/>
        </p:nvGrpSpPr>
        <p:grpSpPr bwMode="auto">
          <a:xfrm>
            <a:off x="7451726" y="1276350"/>
            <a:ext cx="3025775" cy="2387600"/>
            <a:chOff x="319" y="810"/>
            <a:chExt cx="1906" cy="1605"/>
          </a:xfrm>
        </p:grpSpPr>
        <p:grpSp>
          <p:nvGrpSpPr>
            <p:cNvPr id="56326" name="Group 4"/>
            <p:cNvGrpSpPr>
              <a:grpSpLocks noChangeAspect="1"/>
            </p:cNvGrpSpPr>
            <p:nvPr/>
          </p:nvGrpSpPr>
          <p:grpSpPr bwMode="auto">
            <a:xfrm rot="3073681">
              <a:off x="526" y="795"/>
              <a:ext cx="281" cy="674"/>
              <a:chOff x="663" y="1092"/>
              <a:chExt cx="391" cy="1257"/>
            </a:xfrm>
          </p:grpSpPr>
          <p:sp>
            <p:nvSpPr>
              <p:cNvPr id="56363" name="Arc 5"/>
              <p:cNvSpPr>
                <a:spLocks noChangeAspect="1"/>
              </p:cNvSpPr>
              <p:nvPr/>
            </p:nvSpPr>
            <p:spPr bwMode="auto">
              <a:xfrm rot="5400000">
                <a:off x="542" y="1838"/>
                <a:ext cx="633" cy="39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FF99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364" name="Arc 6"/>
              <p:cNvSpPr>
                <a:spLocks noChangeAspect="1"/>
              </p:cNvSpPr>
              <p:nvPr/>
            </p:nvSpPr>
            <p:spPr bwMode="auto">
              <a:xfrm rot="5400000" flipH="1">
                <a:off x="541" y="1214"/>
                <a:ext cx="633" cy="39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FF99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56327" name="Oval 7"/>
            <p:cNvSpPr>
              <a:spLocks noChangeAspect="1" noChangeArrowheads="1"/>
            </p:cNvSpPr>
            <p:nvPr/>
          </p:nvSpPr>
          <p:spPr bwMode="auto">
            <a:xfrm rot="-3522023">
              <a:off x="1664" y="1267"/>
              <a:ext cx="63" cy="274"/>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p>
          </p:txBody>
        </p:sp>
        <p:sp>
          <p:nvSpPr>
            <p:cNvPr id="56328" name="Line 8"/>
            <p:cNvSpPr>
              <a:spLocks noChangeAspect="1" noChangeShapeType="1"/>
            </p:cNvSpPr>
            <p:nvPr/>
          </p:nvSpPr>
          <p:spPr bwMode="auto">
            <a:xfrm rot="-3522023">
              <a:off x="1485" y="1179"/>
              <a:ext cx="359"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6329" name="Line 9"/>
            <p:cNvSpPr>
              <a:spLocks noChangeAspect="1" noChangeShapeType="1"/>
            </p:cNvSpPr>
            <p:nvPr/>
          </p:nvSpPr>
          <p:spPr bwMode="auto">
            <a:xfrm rot="-3522023">
              <a:off x="1727" y="1321"/>
              <a:ext cx="359"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nvGrpSpPr>
            <p:cNvPr id="56330" name="Group 10"/>
            <p:cNvGrpSpPr>
              <a:grpSpLocks noChangeAspect="1"/>
            </p:cNvGrpSpPr>
            <p:nvPr/>
          </p:nvGrpSpPr>
          <p:grpSpPr bwMode="auto">
            <a:xfrm rot="-3522023">
              <a:off x="1689" y="898"/>
              <a:ext cx="193" cy="61"/>
              <a:chOff x="2400" y="1450"/>
              <a:chExt cx="269" cy="76"/>
            </a:xfrm>
          </p:grpSpPr>
          <p:sp>
            <p:nvSpPr>
              <p:cNvPr id="56361" name="Line 11"/>
              <p:cNvSpPr>
                <a:spLocks noChangeAspect="1" noChangeShapeType="1"/>
              </p:cNvSpPr>
              <p:nvPr/>
            </p:nvSpPr>
            <p:spPr bwMode="auto">
              <a:xfrm flipV="1">
                <a:off x="2400" y="1450"/>
                <a:ext cx="0" cy="7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6362" name="Line 12"/>
              <p:cNvSpPr>
                <a:spLocks noChangeAspect="1" noChangeShapeType="1"/>
              </p:cNvSpPr>
              <p:nvPr/>
            </p:nvSpPr>
            <p:spPr bwMode="auto">
              <a:xfrm>
                <a:off x="2400" y="1450"/>
                <a:ext cx="269"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56331" name="Group 13"/>
            <p:cNvGrpSpPr>
              <a:grpSpLocks noChangeAspect="1"/>
            </p:cNvGrpSpPr>
            <p:nvPr/>
          </p:nvGrpSpPr>
          <p:grpSpPr bwMode="auto">
            <a:xfrm rot="18077977" flipV="1">
              <a:off x="1980" y="1077"/>
              <a:ext cx="193" cy="59"/>
              <a:chOff x="2400" y="1450"/>
              <a:chExt cx="269" cy="76"/>
            </a:xfrm>
          </p:grpSpPr>
          <p:sp>
            <p:nvSpPr>
              <p:cNvPr id="56359" name="Line 14"/>
              <p:cNvSpPr>
                <a:spLocks noChangeAspect="1" noChangeShapeType="1"/>
              </p:cNvSpPr>
              <p:nvPr/>
            </p:nvSpPr>
            <p:spPr bwMode="auto">
              <a:xfrm flipV="1">
                <a:off x="2400" y="1450"/>
                <a:ext cx="0" cy="7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6360" name="Line 15"/>
              <p:cNvSpPr>
                <a:spLocks noChangeAspect="1" noChangeShapeType="1"/>
              </p:cNvSpPr>
              <p:nvPr/>
            </p:nvSpPr>
            <p:spPr bwMode="auto">
              <a:xfrm>
                <a:off x="2400" y="1450"/>
                <a:ext cx="269"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56332" name="Line 16"/>
            <p:cNvSpPr>
              <a:spLocks noChangeAspect="1" noChangeShapeType="1"/>
            </p:cNvSpPr>
            <p:nvPr/>
          </p:nvSpPr>
          <p:spPr bwMode="auto">
            <a:xfrm rot="-3522023">
              <a:off x="1980" y="733"/>
              <a:ext cx="0" cy="41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6333" name="Rectangle 17"/>
            <p:cNvSpPr>
              <a:spLocks noChangeAspect="1" noChangeArrowheads="1"/>
            </p:cNvSpPr>
            <p:nvPr/>
          </p:nvSpPr>
          <p:spPr bwMode="auto">
            <a:xfrm rot="-3522023">
              <a:off x="1866" y="1028"/>
              <a:ext cx="41" cy="122"/>
            </a:xfrm>
            <a:prstGeom prst="rect">
              <a:avLst/>
            </a:prstGeom>
            <a:solidFill>
              <a:schemeClr val="folHlink">
                <a:alpha val="50195"/>
              </a:schemeClr>
            </a:solidFill>
            <a:ln w="12700">
              <a:solidFill>
                <a:schemeClr val="tx1"/>
              </a:solidFill>
              <a:miter lim="800000"/>
              <a:headEnd type="none" w="sm" len="sm"/>
              <a:tailEnd type="none" w="sm" len="sm"/>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p>
          </p:txBody>
        </p:sp>
        <p:grpSp>
          <p:nvGrpSpPr>
            <p:cNvPr id="56334" name="Group 18"/>
            <p:cNvGrpSpPr>
              <a:grpSpLocks noChangeAspect="1"/>
            </p:cNvGrpSpPr>
            <p:nvPr/>
          </p:nvGrpSpPr>
          <p:grpSpPr bwMode="auto">
            <a:xfrm>
              <a:off x="1461" y="1353"/>
              <a:ext cx="222" cy="502"/>
              <a:chOff x="1703" y="1573"/>
              <a:chExt cx="307" cy="698"/>
            </a:xfrm>
          </p:grpSpPr>
          <p:sp>
            <p:nvSpPr>
              <p:cNvPr id="56355" name="Line 19"/>
              <p:cNvSpPr>
                <a:spLocks noChangeAspect="1" noChangeShapeType="1"/>
              </p:cNvSpPr>
              <p:nvPr/>
            </p:nvSpPr>
            <p:spPr bwMode="auto">
              <a:xfrm rot="-3522023">
                <a:off x="1448" y="1828"/>
                <a:ext cx="509" cy="0"/>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6356" name="Line 20"/>
              <p:cNvSpPr>
                <a:spLocks noChangeAspect="1" noChangeShapeType="1"/>
              </p:cNvSpPr>
              <p:nvPr/>
            </p:nvSpPr>
            <p:spPr bwMode="auto">
              <a:xfrm rot="-3522023">
                <a:off x="1546" y="1892"/>
                <a:ext cx="509" cy="0"/>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6357" name="Line 21"/>
              <p:cNvSpPr>
                <a:spLocks noChangeAspect="1" noChangeShapeType="1"/>
              </p:cNvSpPr>
              <p:nvPr/>
            </p:nvSpPr>
            <p:spPr bwMode="auto">
              <a:xfrm rot="-3522023">
                <a:off x="1649" y="1948"/>
                <a:ext cx="509" cy="0"/>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6358" name="Line 22"/>
              <p:cNvSpPr>
                <a:spLocks noChangeAspect="1" noChangeShapeType="1"/>
              </p:cNvSpPr>
              <p:nvPr/>
            </p:nvSpPr>
            <p:spPr bwMode="auto">
              <a:xfrm rot="-3522023">
                <a:off x="1755" y="2017"/>
                <a:ext cx="509" cy="0"/>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US"/>
              </a:p>
            </p:txBody>
          </p:sp>
        </p:grpSp>
        <p:sp>
          <p:nvSpPr>
            <p:cNvPr id="56335" name="Oval 23"/>
            <p:cNvSpPr>
              <a:spLocks noChangeAspect="1" noChangeArrowheads="1"/>
            </p:cNvSpPr>
            <p:nvPr/>
          </p:nvSpPr>
          <p:spPr bwMode="auto">
            <a:xfrm rot="-3522023">
              <a:off x="1771" y="1002"/>
              <a:ext cx="193" cy="221"/>
            </a:xfrm>
            <a:prstGeom prst="ellips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p>
          </p:txBody>
        </p:sp>
        <p:sp>
          <p:nvSpPr>
            <p:cNvPr id="56336" name="Line 24"/>
            <p:cNvSpPr>
              <a:spLocks noChangeAspect="1" noChangeShapeType="1"/>
            </p:cNvSpPr>
            <p:nvPr/>
          </p:nvSpPr>
          <p:spPr bwMode="auto">
            <a:xfrm rot="-3522023">
              <a:off x="1778" y="1117"/>
              <a:ext cx="75"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56337" name="Line 25"/>
            <p:cNvSpPr>
              <a:spLocks noChangeAspect="1" noChangeShapeType="1"/>
            </p:cNvSpPr>
            <p:nvPr/>
          </p:nvSpPr>
          <p:spPr bwMode="auto">
            <a:xfrm rot="-3522023">
              <a:off x="1855" y="1164"/>
              <a:ext cx="75"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56338" name="Line 26"/>
            <p:cNvSpPr>
              <a:spLocks noChangeAspect="1" noChangeShapeType="1"/>
            </p:cNvSpPr>
            <p:nvPr/>
          </p:nvSpPr>
          <p:spPr bwMode="auto">
            <a:xfrm rot="-3522023">
              <a:off x="1816" y="1140"/>
              <a:ext cx="76"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56339" name="Text Box 27"/>
            <p:cNvSpPr txBox="1">
              <a:spLocks noChangeAspect="1" noChangeArrowheads="1"/>
            </p:cNvSpPr>
            <p:nvPr/>
          </p:nvSpPr>
          <p:spPr bwMode="auto">
            <a:xfrm>
              <a:off x="377" y="967"/>
              <a:ext cx="35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a:latin typeface="Palatino" charset="0"/>
                </a:rPr>
                <a:t>SUN</a:t>
              </a:r>
            </a:p>
          </p:txBody>
        </p:sp>
        <p:sp>
          <p:nvSpPr>
            <p:cNvPr id="56340" name="Arc 28"/>
            <p:cNvSpPr>
              <a:spLocks noChangeAspect="1"/>
            </p:cNvSpPr>
            <p:nvPr/>
          </p:nvSpPr>
          <p:spPr bwMode="auto">
            <a:xfrm flipH="1">
              <a:off x="357" y="2193"/>
              <a:ext cx="919" cy="220"/>
            </a:xfrm>
            <a:custGeom>
              <a:avLst/>
              <a:gdLst>
                <a:gd name="T0" fmla="*/ 0 w 21952"/>
                <a:gd name="T1" fmla="*/ 0 h 21600"/>
                <a:gd name="T2" fmla="*/ 0 w 21952"/>
                <a:gd name="T3" fmla="*/ 0 h 21600"/>
                <a:gd name="T4" fmla="*/ 0 w 21952"/>
                <a:gd name="T5" fmla="*/ 0 h 21600"/>
                <a:gd name="T6" fmla="*/ 0 60000 65536"/>
                <a:gd name="T7" fmla="*/ 0 60000 65536"/>
                <a:gd name="T8" fmla="*/ 0 60000 65536"/>
                <a:gd name="T9" fmla="*/ 0 w 21952"/>
                <a:gd name="T10" fmla="*/ 0 h 21600"/>
                <a:gd name="T11" fmla="*/ 21952 w 21952"/>
                <a:gd name="T12" fmla="*/ 21600 h 21600"/>
              </a:gdLst>
              <a:ahLst/>
              <a:cxnLst>
                <a:cxn ang="T6">
                  <a:pos x="T0" y="T1"/>
                </a:cxn>
                <a:cxn ang="T7">
                  <a:pos x="T2" y="T3"/>
                </a:cxn>
                <a:cxn ang="T8">
                  <a:pos x="T4" y="T5"/>
                </a:cxn>
              </a:cxnLst>
              <a:rect l="T9" t="T10" r="T11" b="T12"/>
              <a:pathLst>
                <a:path w="21952" h="21600" fill="none" extrusionOk="0">
                  <a:moveTo>
                    <a:pt x="0" y="125"/>
                  </a:moveTo>
                  <a:cubicBezTo>
                    <a:pt x="771" y="41"/>
                    <a:pt x="1546" y="-1"/>
                    <a:pt x="2322" y="0"/>
                  </a:cubicBezTo>
                  <a:cubicBezTo>
                    <a:pt x="10762" y="0"/>
                    <a:pt x="18429" y="4916"/>
                    <a:pt x="21951" y="12587"/>
                  </a:cubicBezTo>
                </a:path>
                <a:path w="21952" h="21600" stroke="0" extrusionOk="0">
                  <a:moveTo>
                    <a:pt x="0" y="125"/>
                  </a:moveTo>
                  <a:cubicBezTo>
                    <a:pt x="771" y="41"/>
                    <a:pt x="1546" y="-1"/>
                    <a:pt x="2322" y="0"/>
                  </a:cubicBezTo>
                  <a:cubicBezTo>
                    <a:pt x="10762" y="0"/>
                    <a:pt x="18429" y="4916"/>
                    <a:pt x="21951" y="12587"/>
                  </a:cubicBezTo>
                  <a:lnTo>
                    <a:pt x="2322" y="21600"/>
                  </a:lnTo>
                  <a:lnTo>
                    <a:pt x="0" y="125"/>
                  </a:lnTo>
                  <a:close/>
                </a:path>
              </a:pathLst>
            </a:custGeom>
            <a:noFill/>
            <a:ln w="28575">
              <a:solidFill>
                <a:srgbClr val="6699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341" name="Arc 29"/>
            <p:cNvSpPr>
              <a:spLocks noChangeAspect="1"/>
            </p:cNvSpPr>
            <p:nvPr/>
          </p:nvSpPr>
          <p:spPr bwMode="auto">
            <a:xfrm>
              <a:off x="1269" y="2194"/>
              <a:ext cx="915" cy="221"/>
            </a:xfrm>
            <a:custGeom>
              <a:avLst/>
              <a:gdLst>
                <a:gd name="T0" fmla="*/ 0 w 21845"/>
                <a:gd name="T1" fmla="*/ 0 h 21600"/>
                <a:gd name="T2" fmla="*/ 0 w 21845"/>
                <a:gd name="T3" fmla="*/ 0 h 21600"/>
                <a:gd name="T4" fmla="*/ 0 w 21845"/>
                <a:gd name="T5" fmla="*/ 0 h 21600"/>
                <a:gd name="T6" fmla="*/ 0 60000 65536"/>
                <a:gd name="T7" fmla="*/ 0 60000 65536"/>
                <a:gd name="T8" fmla="*/ 0 60000 65536"/>
                <a:gd name="T9" fmla="*/ 0 w 21845"/>
                <a:gd name="T10" fmla="*/ 0 h 21600"/>
                <a:gd name="T11" fmla="*/ 21845 w 21845"/>
                <a:gd name="T12" fmla="*/ 21600 h 21600"/>
              </a:gdLst>
              <a:ahLst/>
              <a:cxnLst>
                <a:cxn ang="T6">
                  <a:pos x="T0" y="T1"/>
                </a:cxn>
                <a:cxn ang="T7">
                  <a:pos x="T2" y="T3"/>
                </a:cxn>
                <a:cxn ang="T8">
                  <a:pos x="T4" y="T5"/>
                </a:cxn>
              </a:cxnLst>
              <a:rect l="T9" t="T10" r="T11" b="T12"/>
              <a:pathLst>
                <a:path w="21845" h="21600" fill="none" extrusionOk="0">
                  <a:moveTo>
                    <a:pt x="0" y="125"/>
                  </a:moveTo>
                  <a:cubicBezTo>
                    <a:pt x="771" y="41"/>
                    <a:pt x="1546" y="-1"/>
                    <a:pt x="2322" y="0"/>
                  </a:cubicBezTo>
                  <a:cubicBezTo>
                    <a:pt x="10671" y="0"/>
                    <a:pt x="18272" y="4811"/>
                    <a:pt x="21844" y="12358"/>
                  </a:cubicBezTo>
                </a:path>
                <a:path w="21845" h="21600" stroke="0" extrusionOk="0">
                  <a:moveTo>
                    <a:pt x="0" y="125"/>
                  </a:moveTo>
                  <a:cubicBezTo>
                    <a:pt x="771" y="41"/>
                    <a:pt x="1546" y="-1"/>
                    <a:pt x="2322" y="0"/>
                  </a:cubicBezTo>
                  <a:cubicBezTo>
                    <a:pt x="10671" y="0"/>
                    <a:pt x="18272" y="4811"/>
                    <a:pt x="21844" y="12358"/>
                  </a:cubicBezTo>
                  <a:lnTo>
                    <a:pt x="2322" y="21600"/>
                  </a:lnTo>
                  <a:lnTo>
                    <a:pt x="0" y="125"/>
                  </a:lnTo>
                  <a:close/>
                </a:path>
              </a:pathLst>
            </a:custGeom>
            <a:noFill/>
            <a:ln w="28575">
              <a:solidFill>
                <a:srgbClr val="6699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56342" name="Group 30"/>
            <p:cNvGrpSpPr>
              <a:grpSpLocks noChangeAspect="1"/>
            </p:cNvGrpSpPr>
            <p:nvPr/>
          </p:nvGrpSpPr>
          <p:grpSpPr bwMode="auto">
            <a:xfrm>
              <a:off x="697" y="1960"/>
              <a:ext cx="417" cy="189"/>
              <a:chOff x="1145" y="2307"/>
              <a:chExt cx="580" cy="262"/>
            </a:xfrm>
          </p:grpSpPr>
          <p:sp>
            <p:nvSpPr>
              <p:cNvPr id="56352" name="Freeform 31"/>
              <p:cNvSpPr>
                <a:spLocks noChangeAspect="1"/>
              </p:cNvSpPr>
              <p:nvPr/>
            </p:nvSpPr>
            <p:spPr bwMode="auto">
              <a:xfrm>
                <a:off x="1145" y="2307"/>
                <a:ext cx="209" cy="260"/>
              </a:xfrm>
              <a:custGeom>
                <a:avLst/>
                <a:gdLst>
                  <a:gd name="T0" fmla="*/ 74 w 209"/>
                  <a:gd name="T1" fmla="*/ 260 h 260"/>
                  <a:gd name="T2" fmla="*/ 199 w 209"/>
                  <a:gd name="T3" fmla="*/ 164 h 260"/>
                  <a:gd name="T4" fmla="*/ 16 w 209"/>
                  <a:gd name="T5" fmla="*/ 77 h 260"/>
                  <a:gd name="T6" fmla="*/ 103 w 209"/>
                  <a:gd name="T7" fmla="*/ 0 h 260"/>
                  <a:gd name="T8" fmla="*/ 0 60000 65536"/>
                  <a:gd name="T9" fmla="*/ 0 60000 65536"/>
                  <a:gd name="T10" fmla="*/ 0 60000 65536"/>
                  <a:gd name="T11" fmla="*/ 0 60000 65536"/>
                  <a:gd name="T12" fmla="*/ 0 w 209"/>
                  <a:gd name="T13" fmla="*/ 0 h 260"/>
                  <a:gd name="T14" fmla="*/ 209 w 209"/>
                  <a:gd name="T15" fmla="*/ 260 h 260"/>
                </a:gdLst>
                <a:ahLst/>
                <a:cxnLst>
                  <a:cxn ang="T8">
                    <a:pos x="T0" y="T1"/>
                  </a:cxn>
                  <a:cxn ang="T9">
                    <a:pos x="T2" y="T3"/>
                  </a:cxn>
                  <a:cxn ang="T10">
                    <a:pos x="T4" y="T5"/>
                  </a:cxn>
                  <a:cxn ang="T11">
                    <a:pos x="T6" y="T7"/>
                  </a:cxn>
                </a:cxnLst>
                <a:rect l="T12" t="T13" r="T14" b="T15"/>
                <a:pathLst>
                  <a:path w="209" h="260">
                    <a:moveTo>
                      <a:pt x="74" y="260"/>
                    </a:moveTo>
                    <a:cubicBezTo>
                      <a:pt x="141" y="227"/>
                      <a:pt x="209" y="194"/>
                      <a:pt x="199" y="164"/>
                    </a:cubicBezTo>
                    <a:cubicBezTo>
                      <a:pt x="189" y="134"/>
                      <a:pt x="32" y="104"/>
                      <a:pt x="16" y="77"/>
                    </a:cubicBezTo>
                    <a:cubicBezTo>
                      <a:pt x="0" y="50"/>
                      <a:pt x="89" y="13"/>
                      <a:pt x="103" y="0"/>
                    </a:cubicBezTo>
                  </a:path>
                </a:pathLst>
              </a:custGeom>
              <a:noFill/>
              <a:ln w="12700" cap="flat" cmpd="sng">
                <a:solidFill>
                  <a:srgbClr val="FF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53" name="Freeform 32"/>
              <p:cNvSpPr>
                <a:spLocks noChangeAspect="1"/>
              </p:cNvSpPr>
              <p:nvPr/>
            </p:nvSpPr>
            <p:spPr bwMode="auto">
              <a:xfrm>
                <a:off x="1321" y="2308"/>
                <a:ext cx="209" cy="260"/>
              </a:xfrm>
              <a:custGeom>
                <a:avLst/>
                <a:gdLst>
                  <a:gd name="T0" fmla="*/ 74 w 209"/>
                  <a:gd name="T1" fmla="*/ 260 h 260"/>
                  <a:gd name="T2" fmla="*/ 199 w 209"/>
                  <a:gd name="T3" fmla="*/ 164 h 260"/>
                  <a:gd name="T4" fmla="*/ 16 w 209"/>
                  <a:gd name="T5" fmla="*/ 77 h 260"/>
                  <a:gd name="T6" fmla="*/ 103 w 209"/>
                  <a:gd name="T7" fmla="*/ 0 h 260"/>
                  <a:gd name="T8" fmla="*/ 0 60000 65536"/>
                  <a:gd name="T9" fmla="*/ 0 60000 65536"/>
                  <a:gd name="T10" fmla="*/ 0 60000 65536"/>
                  <a:gd name="T11" fmla="*/ 0 60000 65536"/>
                  <a:gd name="T12" fmla="*/ 0 w 209"/>
                  <a:gd name="T13" fmla="*/ 0 h 260"/>
                  <a:gd name="T14" fmla="*/ 209 w 209"/>
                  <a:gd name="T15" fmla="*/ 260 h 260"/>
                </a:gdLst>
                <a:ahLst/>
                <a:cxnLst>
                  <a:cxn ang="T8">
                    <a:pos x="T0" y="T1"/>
                  </a:cxn>
                  <a:cxn ang="T9">
                    <a:pos x="T2" y="T3"/>
                  </a:cxn>
                  <a:cxn ang="T10">
                    <a:pos x="T4" y="T5"/>
                  </a:cxn>
                  <a:cxn ang="T11">
                    <a:pos x="T6" y="T7"/>
                  </a:cxn>
                </a:cxnLst>
                <a:rect l="T12" t="T13" r="T14" b="T15"/>
                <a:pathLst>
                  <a:path w="209" h="260">
                    <a:moveTo>
                      <a:pt x="74" y="260"/>
                    </a:moveTo>
                    <a:cubicBezTo>
                      <a:pt x="141" y="227"/>
                      <a:pt x="209" y="194"/>
                      <a:pt x="199" y="164"/>
                    </a:cubicBezTo>
                    <a:cubicBezTo>
                      <a:pt x="189" y="134"/>
                      <a:pt x="32" y="104"/>
                      <a:pt x="16" y="77"/>
                    </a:cubicBezTo>
                    <a:cubicBezTo>
                      <a:pt x="0" y="50"/>
                      <a:pt x="89" y="13"/>
                      <a:pt x="103" y="0"/>
                    </a:cubicBezTo>
                  </a:path>
                </a:pathLst>
              </a:custGeom>
              <a:noFill/>
              <a:ln w="12700" cap="flat" cmpd="sng">
                <a:solidFill>
                  <a:srgbClr val="FF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54" name="Freeform 33"/>
              <p:cNvSpPr>
                <a:spLocks noChangeAspect="1"/>
              </p:cNvSpPr>
              <p:nvPr/>
            </p:nvSpPr>
            <p:spPr bwMode="auto">
              <a:xfrm>
                <a:off x="1516" y="2309"/>
                <a:ext cx="209" cy="260"/>
              </a:xfrm>
              <a:custGeom>
                <a:avLst/>
                <a:gdLst>
                  <a:gd name="T0" fmla="*/ 74 w 209"/>
                  <a:gd name="T1" fmla="*/ 260 h 260"/>
                  <a:gd name="T2" fmla="*/ 199 w 209"/>
                  <a:gd name="T3" fmla="*/ 164 h 260"/>
                  <a:gd name="T4" fmla="*/ 16 w 209"/>
                  <a:gd name="T5" fmla="*/ 77 h 260"/>
                  <a:gd name="T6" fmla="*/ 103 w 209"/>
                  <a:gd name="T7" fmla="*/ 0 h 260"/>
                  <a:gd name="T8" fmla="*/ 0 60000 65536"/>
                  <a:gd name="T9" fmla="*/ 0 60000 65536"/>
                  <a:gd name="T10" fmla="*/ 0 60000 65536"/>
                  <a:gd name="T11" fmla="*/ 0 60000 65536"/>
                  <a:gd name="T12" fmla="*/ 0 w 209"/>
                  <a:gd name="T13" fmla="*/ 0 h 260"/>
                  <a:gd name="T14" fmla="*/ 209 w 209"/>
                  <a:gd name="T15" fmla="*/ 260 h 260"/>
                </a:gdLst>
                <a:ahLst/>
                <a:cxnLst>
                  <a:cxn ang="T8">
                    <a:pos x="T0" y="T1"/>
                  </a:cxn>
                  <a:cxn ang="T9">
                    <a:pos x="T2" y="T3"/>
                  </a:cxn>
                  <a:cxn ang="T10">
                    <a:pos x="T4" y="T5"/>
                  </a:cxn>
                  <a:cxn ang="T11">
                    <a:pos x="T6" y="T7"/>
                  </a:cxn>
                </a:cxnLst>
                <a:rect l="T12" t="T13" r="T14" b="T15"/>
                <a:pathLst>
                  <a:path w="209" h="260">
                    <a:moveTo>
                      <a:pt x="74" y="260"/>
                    </a:moveTo>
                    <a:cubicBezTo>
                      <a:pt x="141" y="227"/>
                      <a:pt x="209" y="194"/>
                      <a:pt x="199" y="164"/>
                    </a:cubicBezTo>
                    <a:cubicBezTo>
                      <a:pt x="189" y="134"/>
                      <a:pt x="32" y="104"/>
                      <a:pt x="16" y="77"/>
                    </a:cubicBezTo>
                    <a:cubicBezTo>
                      <a:pt x="0" y="50"/>
                      <a:pt x="89" y="13"/>
                      <a:pt x="103" y="0"/>
                    </a:cubicBezTo>
                  </a:path>
                </a:pathLst>
              </a:custGeom>
              <a:noFill/>
              <a:ln w="12700" cap="flat" cmpd="sng">
                <a:solidFill>
                  <a:srgbClr val="FF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6343" name="Group 34"/>
            <p:cNvGrpSpPr>
              <a:grpSpLocks noChangeAspect="1"/>
            </p:cNvGrpSpPr>
            <p:nvPr/>
          </p:nvGrpSpPr>
          <p:grpSpPr bwMode="auto">
            <a:xfrm>
              <a:off x="1464" y="1929"/>
              <a:ext cx="221" cy="252"/>
              <a:chOff x="1703" y="1573"/>
              <a:chExt cx="307" cy="698"/>
            </a:xfrm>
          </p:grpSpPr>
          <p:sp>
            <p:nvSpPr>
              <p:cNvPr id="56348" name="Line 35"/>
              <p:cNvSpPr>
                <a:spLocks noChangeAspect="1" noChangeShapeType="1"/>
              </p:cNvSpPr>
              <p:nvPr/>
            </p:nvSpPr>
            <p:spPr bwMode="auto">
              <a:xfrm rot="-3522023">
                <a:off x="1448" y="1828"/>
                <a:ext cx="509" cy="0"/>
              </a:xfrm>
              <a:prstGeom prst="line">
                <a:avLst/>
              </a:prstGeom>
              <a:noFill/>
              <a:ln w="12700">
                <a:solidFill>
                  <a:srgbClr val="FF99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6349" name="Line 36"/>
              <p:cNvSpPr>
                <a:spLocks noChangeAspect="1" noChangeShapeType="1"/>
              </p:cNvSpPr>
              <p:nvPr/>
            </p:nvSpPr>
            <p:spPr bwMode="auto">
              <a:xfrm rot="-3522023">
                <a:off x="1546" y="1892"/>
                <a:ext cx="509" cy="0"/>
              </a:xfrm>
              <a:prstGeom prst="line">
                <a:avLst/>
              </a:prstGeom>
              <a:noFill/>
              <a:ln w="12700">
                <a:solidFill>
                  <a:srgbClr val="FF99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6350" name="Line 37"/>
              <p:cNvSpPr>
                <a:spLocks noChangeAspect="1" noChangeShapeType="1"/>
              </p:cNvSpPr>
              <p:nvPr/>
            </p:nvSpPr>
            <p:spPr bwMode="auto">
              <a:xfrm rot="-3522023">
                <a:off x="1649" y="1948"/>
                <a:ext cx="509" cy="0"/>
              </a:xfrm>
              <a:prstGeom prst="line">
                <a:avLst/>
              </a:prstGeom>
              <a:noFill/>
              <a:ln w="12700">
                <a:solidFill>
                  <a:srgbClr val="FF99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6351" name="Line 38"/>
              <p:cNvSpPr>
                <a:spLocks noChangeAspect="1" noChangeShapeType="1"/>
              </p:cNvSpPr>
              <p:nvPr/>
            </p:nvSpPr>
            <p:spPr bwMode="auto">
              <a:xfrm rot="-3522023">
                <a:off x="1755" y="2017"/>
                <a:ext cx="509" cy="0"/>
              </a:xfrm>
              <a:prstGeom prst="line">
                <a:avLst/>
              </a:prstGeom>
              <a:noFill/>
              <a:ln w="12700">
                <a:solidFill>
                  <a:srgbClr val="FF99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US"/>
              </a:p>
            </p:txBody>
          </p:sp>
        </p:grpSp>
        <p:sp>
          <p:nvSpPr>
            <p:cNvPr id="56344" name="Text Box 39"/>
            <p:cNvSpPr txBox="1">
              <a:spLocks noChangeAspect="1" noChangeArrowheads="1"/>
            </p:cNvSpPr>
            <p:nvPr/>
          </p:nvSpPr>
          <p:spPr bwMode="auto">
            <a:xfrm>
              <a:off x="782" y="2238"/>
              <a:ext cx="956"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a:latin typeface="Palatino" charset="0"/>
                </a:rPr>
                <a:t>Earth / Atmosphere</a:t>
              </a:r>
            </a:p>
          </p:txBody>
        </p:sp>
        <p:sp>
          <p:nvSpPr>
            <p:cNvPr id="56345" name="Text Box 40"/>
            <p:cNvSpPr txBox="1">
              <a:spLocks noChangeAspect="1" noChangeArrowheads="1"/>
            </p:cNvSpPr>
            <p:nvPr/>
          </p:nvSpPr>
          <p:spPr bwMode="auto">
            <a:xfrm>
              <a:off x="538" y="1841"/>
              <a:ext cx="733"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a:latin typeface="Palatino" charset="0"/>
                </a:rPr>
                <a:t>Emitted LW</a:t>
              </a:r>
            </a:p>
          </p:txBody>
        </p:sp>
        <p:sp>
          <p:nvSpPr>
            <p:cNvPr id="56346" name="Text Box 41"/>
            <p:cNvSpPr txBox="1">
              <a:spLocks noChangeAspect="1" noChangeArrowheads="1"/>
            </p:cNvSpPr>
            <p:nvPr/>
          </p:nvSpPr>
          <p:spPr bwMode="auto">
            <a:xfrm>
              <a:off x="1226" y="1841"/>
              <a:ext cx="731"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a:latin typeface="Palatino" charset="0"/>
                </a:rPr>
                <a:t>Reflected SW</a:t>
              </a:r>
            </a:p>
          </p:txBody>
        </p:sp>
        <p:sp>
          <p:nvSpPr>
            <p:cNvPr id="56347" name="Rectangle 42"/>
            <p:cNvSpPr>
              <a:spLocks noChangeAspect="1" noChangeArrowheads="1"/>
            </p:cNvSpPr>
            <p:nvPr/>
          </p:nvSpPr>
          <p:spPr bwMode="auto">
            <a:xfrm>
              <a:off x="319" y="810"/>
              <a:ext cx="1906" cy="1588"/>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p>
          </p:txBody>
        </p:sp>
      </p:grpSp>
      <p:sp>
        <p:nvSpPr>
          <p:cNvPr id="56323" name="Rectangle 44"/>
          <p:cNvSpPr>
            <a:spLocks noGrp="1" noChangeArrowheads="1"/>
          </p:cNvSpPr>
          <p:nvPr>
            <p:ph type="title"/>
          </p:nvPr>
        </p:nvSpPr>
        <p:spPr>
          <a:xfrm>
            <a:off x="1752600" y="123826"/>
            <a:ext cx="8758238" cy="714375"/>
          </a:xfrm>
          <a:noFill/>
        </p:spPr>
        <p:txBody>
          <a:bodyPr vert="horz" lIns="92075" tIns="46038" rIns="92075" bIns="46038" rtlCol="0" anchor="ctr">
            <a:normAutofit/>
          </a:bodyPr>
          <a:lstStyle/>
          <a:p>
            <a:pPr eaLnBrk="1" hangingPunct="1"/>
            <a:r>
              <a:rPr lang="en-US" altLang="en-US" sz="3200">
                <a:solidFill>
                  <a:srgbClr val="CC0000"/>
                </a:solidFill>
              </a:rPr>
              <a:t>Geo-located and Calibrated TOA Radiances</a:t>
            </a:r>
          </a:p>
        </p:txBody>
      </p:sp>
      <p:sp>
        <p:nvSpPr>
          <p:cNvPr id="56324" name="Text Box 45"/>
          <p:cNvSpPr txBox="1">
            <a:spLocks noChangeArrowheads="1"/>
          </p:cNvSpPr>
          <p:nvPr/>
        </p:nvSpPr>
        <p:spPr bwMode="auto">
          <a:xfrm>
            <a:off x="1714500" y="1270001"/>
            <a:ext cx="5689600" cy="2936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25425" indent="-225425"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spcAft>
                <a:spcPct val="50000"/>
              </a:spcAft>
              <a:buFontTx/>
              <a:buNone/>
            </a:pPr>
            <a:r>
              <a:rPr lang="en-US" altLang="en-US" sz="2400" b="1" u="sng">
                <a:solidFill>
                  <a:schemeClr val="accent2"/>
                </a:solidFill>
                <a:latin typeface="Palatino" charset="0"/>
              </a:rPr>
              <a:t>Interpretation of CERES measurements</a:t>
            </a:r>
          </a:p>
          <a:p>
            <a:pPr eaLnBrk="1" hangingPunct="1">
              <a:spcBef>
                <a:spcPct val="0"/>
              </a:spcBef>
            </a:pPr>
            <a:r>
              <a:rPr lang="en-US" altLang="en-US" sz="1800" b="1">
                <a:latin typeface="Palatino" charset="0"/>
              </a:rPr>
              <a:t>Convert raw counts to filtered radiances </a:t>
            </a:r>
          </a:p>
          <a:p>
            <a:pPr eaLnBrk="1" hangingPunct="1">
              <a:spcBef>
                <a:spcPct val="0"/>
              </a:spcBef>
              <a:buFontTx/>
              <a:buNone/>
            </a:pPr>
            <a:r>
              <a:rPr lang="en-US" altLang="en-US" sz="1800" b="1">
                <a:latin typeface="Palatino" charset="0"/>
              </a:rPr>
              <a:t>	(Wm</a:t>
            </a:r>
            <a:r>
              <a:rPr lang="en-US" altLang="en-US" sz="1800" b="1" baseline="30000">
                <a:latin typeface="Palatino" charset="0"/>
              </a:rPr>
              <a:t>-2</a:t>
            </a:r>
            <a:r>
              <a:rPr lang="en-US" altLang="en-US" sz="1800" b="1">
                <a:latin typeface="Palatino" charset="0"/>
              </a:rPr>
              <a:t>sr</a:t>
            </a:r>
            <a:r>
              <a:rPr lang="en-US" altLang="en-US" sz="1800" b="1" baseline="30000">
                <a:latin typeface="Palatino" charset="0"/>
              </a:rPr>
              <a:t>-1</a:t>
            </a:r>
            <a:r>
              <a:rPr lang="en-US" altLang="en-US" sz="1800" b="1">
                <a:latin typeface="Palatino" charset="0"/>
              </a:rPr>
              <a:t>)</a:t>
            </a:r>
          </a:p>
          <a:p>
            <a:pPr eaLnBrk="1" hangingPunct="1">
              <a:spcBef>
                <a:spcPct val="0"/>
              </a:spcBef>
            </a:pPr>
            <a:r>
              <a:rPr lang="en-US" altLang="en-US" sz="1800" b="1">
                <a:latin typeface="Palatino" charset="0"/>
              </a:rPr>
              <a:t>Geo-locate footprints on the ground</a:t>
            </a:r>
          </a:p>
          <a:p>
            <a:pPr eaLnBrk="1" hangingPunct="1">
              <a:spcBef>
                <a:spcPct val="0"/>
              </a:spcBef>
            </a:pPr>
            <a:r>
              <a:rPr lang="en-US" altLang="en-US" sz="1800" b="1">
                <a:latin typeface="Palatino" charset="0"/>
              </a:rPr>
              <a:t>Derive SW, LW radiances from spectral unfiltering</a:t>
            </a:r>
          </a:p>
          <a:p>
            <a:pPr eaLnBrk="1" hangingPunct="1">
              <a:spcBef>
                <a:spcPct val="0"/>
              </a:spcBef>
            </a:pPr>
            <a:r>
              <a:rPr lang="en-US" altLang="en-US" sz="1800" b="1">
                <a:latin typeface="Palatino" charset="0"/>
              </a:rPr>
              <a:t>Preserve radiometric scale across multiple 	instruments/missions</a:t>
            </a:r>
            <a:endParaRPr lang="en-US" altLang="en-US" sz="2000">
              <a:latin typeface="Palatino" charset="0"/>
            </a:endParaRPr>
          </a:p>
        </p:txBody>
      </p:sp>
      <p:sp>
        <p:nvSpPr>
          <p:cNvPr id="56325" name="Text Box 46"/>
          <p:cNvSpPr txBox="1">
            <a:spLocks noChangeArrowheads="1"/>
          </p:cNvSpPr>
          <p:nvPr/>
        </p:nvSpPr>
        <p:spPr bwMode="auto">
          <a:xfrm>
            <a:off x="1743075" y="4419600"/>
            <a:ext cx="8724900" cy="220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u="sng">
                <a:solidFill>
                  <a:schemeClr val="accent2"/>
                </a:solidFill>
                <a:latin typeface="Palatino" charset="0"/>
              </a:rPr>
              <a:t>Validation Protocol:</a:t>
            </a:r>
          </a:p>
          <a:p>
            <a:pPr>
              <a:lnSpc>
                <a:spcPct val="80000"/>
              </a:lnSpc>
              <a:spcBef>
                <a:spcPct val="25000"/>
              </a:spcBef>
            </a:pPr>
            <a:r>
              <a:rPr lang="en-US" altLang="en-US" sz="1800" b="1">
                <a:latin typeface="Palatino" charset="0"/>
              </a:rPr>
              <a:t>Comprehensive ground calibration/characterization program</a:t>
            </a:r>
          </a:p>
          <a:p>
            <a:pPr>
              <a:lnSpc>
                <a:spcPct val="80000"/>
              </a:lnSpc>
              <a:spcBef>
                <a:spcPct val="25000"/>
              </a:spcBef>
            </a:pPr>
            <a:r>
              <a:rPr lang="en-US" altLang="en-US" sz="1800" b="1">
                <a:latin typeface="Palatino" charset="0"/>
              </a:rPr>
              <a:t>Theoretical instrument models</a:t>
            </a:r>
          </a:p>
          <a:p>
            <a:pPr>
              <a:lnSpc>
                <a:spcPct val="80000"/>
              </a:lnSpc>
              <a:spcBef>
                <a:spcPct val="25000"/>
              </a:spcBef>
            </a:pPr>
            <a:r>
              <a:rPr lang="en-US" altLang="en-US" sz="1800" b="1">
                <a:latin typeface="Palatino" charset="0"/>
              </a:rPr>
              <a:t>LW and SW on-board calibration facilities</a:t>
            </a:r>
          </a:p>
          <a:p>
            <a:pPr>
              <a:lnSpc>
                <a:spcPct val="80000"/>
              </a:lnSpc>
              <a:spcBef>
                <a:spcPct val="25000"/>
              </a:spcBef>
            </a:pPr>
            <a:r>
              <a:rPr lang="en-US" altLang="en-US" sz="1800" b="1">
                <a:latin typeface="Palatino" charset="0"/>
              </a:rPr>
              <a:t>Comparison of measurements to theoretical radiative transfer models</a:t>
            </a:r>
          </a:p>
          <a:p>
            <a:pPr>
              <a:lnSpc>
                <a:spcPct val="80000"/>
              </a:lnSpc>
              <a:spcBef>
                <a:spcPct val="25000"/>
              </a:spcBef>
            </a:pPr>
            <a:r>
              <a:rPr lang="en-US" altLang="en-US" sz="1800" b="1">
                <a:latin typeface="Palatino" charset="0"/>
              </a:rPr>
              <a:t>Vicarious calibration sources including Tropical Deep Convective Clouds</a:t>
            </a:r>
          </a:p>
          <a:p>
            <a:pPr>
              <a:lnSpc>
                <a:spcPct val="80000"/>
              </a:lnSpc>
              <a:spcBef>
                <a:spcPct val="25000"/>
              </a:spcBef>
            </a:pPr>
            <a:r>
              <a:rPr lang="en-US" altLang="en-US" sz="1800" b="1">
                <a:latin typeface="Palatino" charset="0"/>
              </a:rPr>
              <a:t>Inter-instrument/platform consistency checks</a:t>
            </a:r>
            <a:endParaRPr lang="en-US" altLang="en-US" sz="2000">
              <a:latin typeface="Palatino" charset="0"/>
            </a:endParaRPr>
          </a:p>
        </p:txBody>
      </p:sp>
    </p:spTree>
    <p:extLst>
      <p:ext uri="{BB962C8B-B14F-4D97-AF65-F5344CB8AC3E}">
        <p14:creationId xmlns:p14="http://schemas.microsoft.com/office/powerpoint/2010/main" val="26758396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l="4062" t="12434" r="4062" b="571"/>
          <a:stretch>
            <a:fillRect/>
          </a:stretch>
        </p:blipFill>
        <p:spPr bwMode="auto">
          <a:xfrm>
            <a:off x="2438401" y="1143001"/>
            <a:ext cx="7358063" cy="535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 Box 3"/>
          <p:cNvSpPr txBox="1">
            <a:spLocks noChangeArrowheads="1"/>
          </p:cNvSpPr>
          <p:nvPr/>
        </p:nvSpPr>
        <p:spPr bwMode="auto">
          <a:xfrm>
            <a:off x="0" y="39689"/>
            <a:ext cx="11620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dirty="0">
                <a:solidFill>
                  <a:srgbClr val="CC0000"/>
                </a:solidFill>
              </a:rPr>
              <a:t>Annual Average Zonal Mean Net Flux Profile</a:t>
            </a:r>
          </a:p>
          <a:p>
            <a:pPr algn="ctr" eaLnBrk="1" hangingPunct="1">
              <a:spcBef>
                <a:spcPct val="0"/>
              </a:spcBef>
              <a:buFontTx/>
              <a:buNone/>
            </a:pPr>
            <a:r>
              <a:rPr lang="en-US" altLang="en-US" sz="2400" dirty="0">
                <a:solidFill>
                  <a:srgbClr val="CC0000"/>
                </a:solidFill>
              </a:rPr>
              <a:t>CERES/TERRA, March 2000 to February 2001</a:t>
            </a:r>
          </a:p>
        </p:txBody>
      </p:sp>
    </p:spTree>
    <p:extLst>
      <p:ext uri="{BB962C8B-B14F-4D97-AF65-F5344CB8AC3E}">
        <p14:creationId xmlns:p14="http://schemas.microsoft.com/office/powerpoint/2010/main" val="23525446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t="47043"/>
          <a:stretch>
            <a:fillRect/>
          </a:stretch>
        </p:blipFill>
        <p:spPr bwMode="auto">
          <a:xfrm>
            <a:off x="1981200" y="762001"/>
            <a:ext cx="8305800"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p:cNvSpPr txBox="1">
            <a:spLocks noChangeArrowheads="1"/>
          </p:cNvSpPr>
          <p:nvPr/>
        </p:nvSpPr>
        <p:spPr bwMode="auto">
          <a:xfrm>
            <a:off x="1806575" y="304801"/>
            <a:ext cx="8624888" cy="523875"/>
          </a:xfrm>
          <a:prstGeom prst="rect">
            <a:avLst/>
          </a:prstGeom>
          <a:noFill/>
          <a:ln>
            <a:noFill/>
          </a:ln>
          <a:extLst/>
        </p:spPr>
        <p:txBody>
          <a:bodyPr>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ctr">
              <a:defRPr/>
            </a:pPr>
            <a:r>
              <a:rPr lang="en-US" sz="2800" dirty="0">
                <a:solidFill>
                  <a:srgbClr val="CC0000"/>
                </a:solidFill>
                <a:latin typeface="+mn-lt"/>
              </a:rPr>
              <a:t>CERES Net Cloud Forcing (July, 2000)</a:t>
            </a:r>
          </a:p>
        </p:txBody>
      </p:sp>
    </p:spTree>
    <p:extLst>
      <p:ext uri="{BB962C8B-B14F-4D97-AF65-F5344CB8AC3E}">
        <p14:creationId xmlns:p14="http://schemas.microsoft.com/office/powerpoint/2010/main" val="6537776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ChangeArrowheads="1"/>
          </p:cNvSpPr>
          <p:nvPr/>
        </p:nvSpPr>
        <p:spPr bwMode="auto">
          <a:xfrm>
            <a:off x="1524000" y="0"/>
            <a:ext cx="9144000" cy="717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a:solidFill>
                  <a:srgbClr val="002060"/>
                </a:solidFill>
              </a:rPr>
              <a:t>Accuracy of top-of-atmosphere (TOA) ERBE observations:</a:t>
            </a:r>
          </a:p>
          <a:p>
            <a:pPr eaLnBrk="1" hangingPunct="1">
              <a:spcBef>
                <a:spcPct val="0"/>
              </a:spcBef>
              <a:buFontTx/>
              <a:buNone/>
            </a:pPr>
            <a:r>
              <a:rPr lang="en-US" altLang="en-US" sz="2000">
                <a:solidFill>
                  <a:srgbClr val="002060"/>
                </a:solidFill>
              </a:rPr>
              <a:t>Global annual net (SW-LW) ~ 5 Wm</a:t>
            </a:r>
            <a:r>
              <a:rPr lang="en-US" altLang="en-US" sz="2000" baseline="30000">
                <a:solidFill>
                  <a:srgbClr val="002060"/>
                </a:solidFill>
              </a:rPr>
              <a:t>-2</a:t>
            </a:r>
          </a:p>
          <a:p>
            <a:pPr eaLnBrk="1" hangingPunct="1">
              <a:spcBef>
                <a:spcPct val="0"/>
              </a:spcBef>
              <a:buFontTx/>
              <a:buNone/>
            </a:pPr>
            <a:r>
              <a:rPr lang="en-US" altLang="en-US" sz="2000">
                <a:solidFill>
                  <a:srgbClr val="002060"/>
                </a:solidFill>
              </a:rPr>
              <a:t>Regional monthly uncertainty ~ 6 Wm</a:t>
            </a:r>
            <a:r>
              <a:rPr lang="en-US" altLang="en-US" sz="2000" baseline="30000">
                <a:solidFill>
                  <a:srgbClr val="002060"/>
                </a:solidFill>
              </a:rPr>
              <a:t>-2</a:t>
            </a:r>
          </a:p>
          <a:p>
            <a:pPr eaLnBrk="1" hangingPunct="1">
              <a:spcBef>
                <a:spcPct val="0"/>
              </a:spcBef>
              <a:buFontTx/>
              <a:buNone/>
            </a:pPr>
            <a:r>
              <a:rPr lang="en-US" altLang="en-US" sz="2000">
                <a:solidFill>
                  <a:srgbClr val="002060"/>
                </a:solidFill>
              </a:rPr>
              <a:t>Year-to-year fidelity (if continuous) ~ 1-2 Wm</a:t>
            </a:r>
            <a:r>
              <a:rPr lang="en-US" altLang="en-US" sz="2000" baseline="30000">
                <a:solidFill>
                  <a:srgbClr val="002060"/>
                </a:solidFill>
              </a:rPr>
              <a:t>-2</a:t>
            </a:r>
          </a:p>
          <a:p>
            <a:pPr eaLnBrk="1" hangingPunct="1">
              <a:spcBef>
                <a:spcPct val="0"/>
              </a:spcBef>
              <a:buFontTx/>
              <a:buNone/>
            </a:pPr>
            <a:r>
              <a:rPr lang="en-US" altLang="en-US" sz="2000">
                <a:solidFill>
                  <a:srgbClr val="002060"/>
                </a:solidFill>
              </a:rPr>
              <a:t> (CERES better by four)</a:t>
            </a:r>
          </a:p>
          <a:p>
            <a:pPr eaLnBrk="1" hangingPunct="1">
              <a:spcBef>
                <a:spcPct val="0"/>
              </a:spcBef>
              <a:buFontTx/>
              <a:buNone/>
            </a:pPr>
            <a:r>
              <a:rPr lang="en-US" altLang="en-US" sz="2000" b="1">
                <a:solidFill>
                  <a:srgbClr val="002060"/>
                </a:solidFill>
              </a:rPr>
              <a:t>Accuracy of surface observations:</a:t>
            </a:r>
          </a:p>
          <a:p>
            <a:pPr eaLnBrk="1" hangingPunct="1">
              <a:spcBef>
                <a:spcPct val="0"/>
              </a:spcBef>
              <a:buFontTx/>
              <a:buNone/>
            </a:pPr>
            <a:r>
              <a:rPr lang="en-US" altLang="en-US" sz="2000">
                <a:solidFill>
                  <a:srgbClr val="002060"/>
                </a:solidFill>
              </a:rPr>
              <a:t>Baseline Radiation Network (BSRN) operations Manual (WMO /TD-No. 879, 1998)</a:t>
            </a:r>
          </a:p>
          <a:p>
            <a:pPr eaLnBrk="1" hangingPunct="1">
              <a:spcBef>
                <a:spcPct val="0"/>
              </a:spcBef>
              <a:buFontTx/>
              <a:buNone/>
            </a:pPr>
            <a:r>
              <a:rPr lang="en-US" altLang="en-US" sz="2000">
                <a:solidFill>
                  <a:srgbClr val="002060"/>
                </a:solidFill>
              </a:rPr>
              <a:t>BSRN is a high quality standard to which the best stations may subscribe.</a:t>
            </a:r>
          </a:p>
          <a:p>
            <a:pPr eaLnBrk="1" hangingPunct="1">
              <a:spcBef>
                <a:spcPct val="0"/>
              </a:spcBef>
              <a:buFontTx/>
              <a:buNone/>
            </a:pPr>
            <a:r>
              <a:rPr lang="en-US" altLang="en-US" sz="2000">
                <a:solidFill>
                  <a:srgbClr val="002060"/>
                </a:solidFill>
              </a:rPr>
              <a:t>Ships/bouys do not meet BSRN standards for SW</a:t>
            </a:r>
          </a:p>
          <a:p>
            <a:pPr eaLnBrk="1" hangingPunct="1">
              <a:spcBef>
                <a:spcPct val="0"/>
              </a:spcBef>
              <a:buFontTx/>
              <a:buNone/>
            </a:pPr>
            <a:r>
              <a:rPr lang="en-US" altLang="en-US" sz="2000">
                <a:solidFill>
                  <a:srgbClr val="002060"/>
                </a:solidFill>
              </a:rPr>
              <a:t>Quantity at surface Capability Goal</a:t>
            </a:r>
          </a:p>
          <a:p>
            <a:pPr eaLnBrk="1" hangingPunct="1">
              <a:spcBef>
                <a:spcPct val="0"/>
              </a:spcBef>
              <a:buFontTx/>
              <a:buNone/>
            </a:pPr>
            <a:r>
              <a:rPr lang="en-US" altLang="en-US" sz="2000">
                <a:solidFill>
                  <a:srgbClr val="002060"/>
                </a:solidFill>
              </a:rPr>
              <a:t>Direct solar irradiance 1% or 2 Wm</a:t>
            </a:r>
            <a:r>
              <a:rPr lang="en-US" altLang="en-US" sz="2000" baseline="30000">
                <a:solidFill>
                  <a:srgbClr val="002060"/>
                </a:solidFill>
              </a:rPr>
              <a:t>-2</a:t>
            </a:r>
          </a:p>
          <a:p>
            <a:pPr eaLnBrk="1" hangingPunct="1">
              <a:spcBef>
                <a:spcPct val="0"/>
              </a:spcBef>
              <a:buFontTx/>
              <a:buNone/>
            </a:pPr>
            <a:r>
              <a:rPr lang="en-US" altLang="en-US" sz="2000">
                <a:solidFill>
                  <a:srgbClr val="002060"/>
                </a:solidFill>
              </a:rPr>
              <a:t>Diffuse solar radiation 10 Wm-2 4% or 5 Wm</a:t>
            </a:r>
            <a:r>
              <a:rPr lang="en-US" altLang="en-US" sz="2000" baseline="30000">
                <a:solidFill>
                  <a:srgbClr val="002060"/>
                </a:solidFill>
              </a:rPr>
              <a:t>-2</a:t>
            </a:r>
          </a:p>
          <a:p>
            <a:pPr eaLnBrk="1" hangingPunct="1">
              <a:spcBef>
                <a:spcPct val="0"/>
              </a:spcBef>
              <a:buFontTx/>
              <a:buNone/>
            </a:pPr>
            <a:r>
              <a:rPr lang="en-US" altLang="en-US" sz="2000">
                <a:solidFill>
                  <a:srgbClr val="002060"/>
                </a:solidFill>
              </a:rPr>
              <a:t>Global (SW) radiation 15 Wm-2 2% or 5 Wm</a:t>
            </a:r>
            <a:r>
              <a:rPr lang="en-US" altLang="en-US" sz="2000" baseline="30000">
                <a:solidFill>
                  <a:srgbClr val="002060"/>
                </a:solidFill>
              </a:rPr>
              <a:t>-2</a:t>
            </a:r>
          </a:p>
          <a:p>
            <a:pPr eaLnBrk="1" hangingPunct="1">
              <a:spcBef>
                <a:spcPct val="0"/>
              </a:spcBef>
              <a:buFontTx/>
              <a:buNone/>
            </a:pPr>
            <a:r>
              <a:rPr lang="en-US" altLang="en-US" sz="2000">
                <a:solidFill>
                  <a:srgbClr val="002060"/>
                </a:solidFill>
              </a:rPr>
              <a:t>Reflected shortwave radiation 15 Wm-2 5%</a:t>
            </a:r>
          </a:p>
          <a:p>
            <a:pPr eaLnBrk="1" hangingPunct="1">
              <a:spcBef>
                <a:spcPct val="0"/>
              </a:spcBef>
              <a:buFontTx/>
              <a:buNone/>
            </a:pPr>
            <a:r>
              <a:rPr lang="en-US" altLang="en-US" sz="2000">
                <a:solidFill>
                  <a:srgbClr val="002060"/>
                </a:solidFill>
              </a:rPr>
              <a:t>Downwelling longwave radiation 30 Wm-2 5% or 10 Wm</a:t>
            </a:r>
            <a:r>
              <a:rPr lang="en-US" altLang="en-US" sz="2000" baseline="30000">
                <a:solidFill>
                  <a:srgbClr val="002060"/>
                </a:solidFill>
              </a:rPr>
              <a:t>-2</a:t>
            </a:r>
          </a:p>
          <a:p>
            <a:pPr eaLnBrk="1" hangingPunct="1">
              <a:spcBef>
                <a:spcPct val="0"/>
              </a:spcBef>
              <a:buFontTx/>
              <a:buNone/>
            </a:pPr>
            <a:r>
              <a:rPr lang="en-US" altLang="en-US" sz="2000">
                <a:solidFill>
                  <a:srgbClr val="002060"/>
                </a:solidFill>
              </a:rPr>
              <a:t>Upwelling longwave radiation 30 Wm-2 5% or 10 Wm</a:t>
            </a:r>
            <a:r>
              <a:rPr lang="en-US" altLang="en-US" sz="2000" baseline="30000">
                <a:solidFill>
                  <a:srgbClr val="002060"/>
                </a:solidFill>
              </a:rPr>
              <a:t>-2</a:t>
            </a:r>
          </a:p>
          <a:p>
            <a:pPr eaLnBrk="1" hangingPunct="1">
              <a:spcBef>
                <a:spcPct val="0"/>
              </a:spcBef>
              <a:buFontTx/>
              <a:buNone/>
            </a:pPr>
            <a:r>
              <a:rPr lang="en-US" altLang="en-US" sz="2000" b="1">
                <a:solidFill>
                  <a:srgbClr val="002060"/>
                </a:solidFill>
              </a:rPr>
              <a:t>IPCC 1995 forcing by well-mixed anthropgenic gases +2.45 </a:t>
            </a:r>
            <a:r>
              <a:rPr lang="en-US" altLang="en-US" sz="2000">
                <a:solidFill>
                  <a:srgbClr val="002060"/>
                </a:solidFill>
              </a:rPr>
              <a:t>Wm</a:t>
            </a:r>
            <a:r>
              <a:rPr lang="en-US" altLang="en-US" sz="2000" baseline="30000">
                <a:solidFill>
                  <a:srgbClr val="002060"/>
                </a:solidFill>
              </a:rPr>
              <a:t>-2</a:t>
            </a:r>
          </a:p>
          <a:p>
            <a:pPr eaLnBrk="1" hangingPunct="1">
              <a:spcBef>
                <a:spcPct val="0"/>
              </a:spcBef>
              <a:buFontTx/>
              <a:buNone/>
            </a:pPr>
            <a:r>
              <a:rPr lang="en-US" altLang="en-US" sz="2000">
                <a:solidFill>
                  <a:srgbClr val="002060"/>
                </a:solidFill>
              </a:rPr>
              <a:t>Direct aerosol at TOA –0.2 to –0.8 Wm</a:t>
            </a:r>
            <a:r>
              <a:rPr lang="en-US" altLang="en-US" sz="2000" baseline="30000">
                <a:solidFill>
                  <a:srgbClr val="002060"/>
                </a:solidFill>
              </a:rPr>
              <a:t>-2</a:t>
            </a:r>
          </a:p>
          <a:p>
            <a:pPr eaLnBrk="1" hangingPunct="1">
              <a:spcBef>
                <a:spcPct val="0"/>
              </a:spcBef>
              <a:buFontTx/>
              <a:buNone/>
            </a:pPr>
            <a:r>
              <a:rPr lang="en-US" altLang="en-US" sz="2000">
                <a:solidFill>
                  <a:srgbClr val="002060"/>
                </a:solidFill>
              </a:rPr>
              <a:t>Indirect aerosol at TOA ~0.0 to –1.5 Wm</a:t>
            </a:r>
            <a:r>
              <a:rPr lang="en-US" altLang="en-US" sz="2000" baseline="30000">
                <a:solidFill>
                  <a:srgbClr val="002060"/>
                </a:solidFill>
              </a:rPr>
              <a:t>-2</a:t>
            </a:r>
          </a:p>
          <a:p>
            <a:pPr eaLnBrk="1" hangingPunct="1">
              <a:spcBef>
                <a:spcPct val="0"/>
              </a:spcBef>
              <a:buFontTx/>
              <a:buNone/>
            </a:pPr>
            <a:r>
              <a:rPr lang="en-US" altLang="en-US" sz="2000" b="1">
                <a:solidFill>
                  <a:srgbClr val="002060"/>
                </a:solidFill>
              </a:rPr>
              <a:t>World Ocean heat storage from mid-1950s to mid-1990s</a:t>
            </a:r>
          </a:p>
          <a:p>
            <a:pPr eaLnBrk="1" hangingPunct="1">
              <a:spcBef>
                <a:spcPct val="0"/>
              </a:spcBef>
              <a:buFontTx/>
              <a:buNone/>
            </a:pPr>
            <a:r>
              <a:rPr lang="en-US" altLang="en-US" sz="2000">
                <a:solidFill>
                  <a:srgbClr val="002060"/>
                </a:solidFill>
              </a:rPr>
              <a:t>“warming rate of 0.3 Wm</a:t>
            </a:r>
            <a:r>
              <a:rPr lang="en-US" altLang="en-US" sz="2000" baseline="30000">
                <a:solidFill>
                  <a:srgbClr val="002060"/>
                </a:solidFill>
              </a:rPr>
              <a:t>-2</a:t>
            </a:r>
            <a:r>
              <a:rPr lang="en-US" altLang="en-US" sz="2000">
                <a:solidFill>
                  <a:srgbClr val="002060"/>
                </a:solidFill>
              </a:rPr>
              <a:t> </a:t>
            </a:r>
            <a:r>
              <a:rPr lang="en-US" altLang="en-US" sz="2000" i="1">
                <a:solidFill>
                  <a:srgbClr val="002060"/>
                </a:solidFill>
              </a:rPr>
              <a:t>(Levitus et al., 2000)</a:t>
            </a:r>
          </a:p>
          <a:p>
            <a:pPr eaLnBrk="1" hangingPunct="1">
              <a:spcBef>
                <a:spcPct val="0"/>
              </a:spcBef>
              <a:buFontTx/>
              <a:buNone/>
            </a:pPr>
            <a:r>
              <a:rPr lang="en-US" altLang="en-US" sz="2000" b="1">
                <a:solidFill>
                  <a:srgbClr val="002060"/>
                </a:solidFill>
              </a:rPr>
              <a:t>Geothermal heating ~0.06 </a:t>
            </a:r>
            <a:r>
              <a:rPr lang="en-US" altLang="en-US" sz="2000">
                <a:solidFill>
                  <a:srgbClr val="002060"/>
                </a:solidFill>
              </a:rPr>
              <a:t>Wm</a:t>
            </a:r>
            <a:r>
              <a:rPr lang="en-US" altLang="en-US" sz="2000" baseline="30000">
                <a:solidFill>
                  <a:srgbClr val="002060"/>
                </a:solidFill>
              </a:rPr>
              <a:t>-2</a:t>
            </a:r>
            <a:r>
              <a:rPr lang="en-US" altLang="en-US" sz="2000">
                <a:solidFill>
                  <a:srgbClr val="002060"/>
                </a:solidFill>
              </a:rPr>
              <a:t> </a:t>
            </a:r>
            <a:r>
              <a:rPr lang="en-US" altLang="en-US" sz="2000" b="1">
                <a:solidFill>
                  <a:srgbClr val="002060"/>
                </a:solidFill>
              </a:rPr>
              <a:t>(</a:t>
            </a:r>
            <a:r>
              <a:rPr lang="en-US" altLang="en-US" sz="2000" i="1">
                <a:solidFill>
                  <a:srgbClr val="002060"/>
                </a:solidFill>
              </a:rPr>
              <a:t>Oort, 1992)</a:t>
            </a:r>
          </a:p>
        </p:txBody>
      </p:sp>
    </p:spTree>
    <p:extLst>
      <p:ext uri="{BB962C8B-B14F-4D97-AF65-F5344CB8AC3E}">
        <p14:creationId xmlns:p14="http://schemas.microsoft.com/office/powerpoint/2010/main" val="25289770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160588" y="1"/>
            <a:ext cx="7772400" cy="538163"/>
          </a:xfrm>
        </p:spPr>
        <p:txBody>
          <a:bodyPr>
            <a:normAutofit fontScale="90000"/>
          </a:bodyPr>
          <a:lstStyle/>
          <a:p>
            <a:pPr eaLnBrk="1" hangingPunct="1"/>
            <a:r>
              <a:rPr lang="en-US" altLang="en-US" sz="4000">
                <a:solidFill>
                  <a:srgbClr val="CC0000"/>
                </a:solidFill>
              </a:rPr>
              <a:t>Why are Clouds So Important?</a:t>
            </a:r>
          </a:p>
        </p:txBody>
      </p:sp>
      <p:sp>
        <p:nvSpPr>
          <p:cNvPr id="129029" name="Text Box 5"/>
          <p:cNvSpPr txBox="1">
            <a:spLocks noChangeArrowheads="1"/>
          </p:cNvSpPr>
          <p:nvPr/>
        </p:nvSpPr>
        <p:spPr bwMode="auto">
          <a:xfrm>
            <a:off x="1828800" y="1066801"/>
            <a:ext cx="8686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i="1">
                <a:solidFill>
                  <a:schemeClr val="accent2"/>
                </a:solidFill>
                <a:latin typeface="Times" panose="02020603050405020304" pitchFamily="18" charset="0"/>
              </a:rPr>
              <a:t>Cess:</a:t>
            </a:r>
            <a:r>
              <a:rPr lang="en-US" altLang="en-US" sz="2800">
                <a:solidFill>
                  <a:schemeClr val="accent2"/>
                </a:solidFill>
                <a:latin typeface="Times" panose="02020603050405020304" pitchFamily="18" charset="0"/>
              </a:rPr>
              <a:t>  </a:t>
            </a:r>
          </a:p>
          <a:p>
            <a:pPr>
              <a:spcBef>
                <a:spcPct val="0"/>
              </a:spcBef>
              <a:buFontTx/>
              <a:buNone/>
            </a:pPr>
            <a:endParaRPr lang="en-US" altLang="en-US" sz="2800">
              <a:solidFill>
                <a:schemeClr val="accent2"/>
              </a:solidFill>
              <a:latin typeface="Times" panose="02020603050405020304" pitchFamily="18" charset="0"/>
            </a:endParaRPr>
          </a:p>
          <a:p>
            <a:pPr>
              <a:spcBef>
                <a:spcPct val="0"/>
              </a:spcBef>
              <a:buFontTx/>
              <a:buNone/>
            </a:pPr>
            <a:r>
              <a:rPr lang="en-US" altLang="en-US" sz="2800">
                <a:solidFill>
                  <a:schemeClr val="accent2"/>
                </a:solidFill>
                <a:latin typeface="Times" panose="02020603050405020304" pitchFamily="18" charset="0"/>
              </a:rPr>
              <a:t>“Eighteen atmospheric GCMs, using prescribed SSTs, have been compared to top-of-atmosphere radiation fluxes from ERBE.  A small subset does a reasonable job of replicating the ERBE data, but typically the models tend to overestimate cloud cooling.  This is because their clouds are either too bright, or at too low an altitude, or  both.”</a:t>
            </a:r>
          </a:p>
        </p:txBody>
      </p:sp>
    </p:spTree>
    <p:extLst>
      <p:ext uri="{BB962C8B-B14F-4D97-AF65-F5344CB8AC3E}">
        <p14:creationId xmlns:p14="http://schemas.microsoft.com/office/powerpoint/2010/main" val="12653599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9029"/>
                                        </p:tgtEl>
                                        <p:attrNameLst>
                                          <p:attrName>style.visibility</p:attrName>
                                        </p:attrNameLst>
                                      </p:cBhvr>
                                      <p:to>
                                        <p:strVal val="visible"/>
                                      </p:to>
                                    </p:set>
                                    <p:animEffect transition="in" filter="wipe(up)">
                                      <p:cBhvr>
                                        <p:cTn id="7" dur="500"/>
                                        <p:tgtEl>
                                          <p:spTgt spid="129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9"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676400" y="152401"/>
            <a:ext cx="8991600" cy="614363"/>
          </a:xfrm>
        </p:spPr>
        <p:txBody>
          <a:bodyPr>
            <a:noAutofit/>
          </a:bodyPr>
          <a:lstStyle/>
          <a:p>
            <a:pPr eaLnBrk="1" hangingPunct="1"/>
            <a:r>
              <a:rPr lang="en-US" altLang="en-US" sz="4000" dirty="0">
                <a:solidFill>
                  <a:srgbClr val="CC0000"/>
                </a:solidFill>
              </a:rPr>
              <a:t>Why is the cloud problem so hard? </a:t>
            </a:r>
            <a:br>
              <a:rPr lang="en-US" altLang="en-US" sz="4000" dirty="0">
                <a:solidFill>
                  <a:srgbClr val="CC0000"/>
                </a:solidFill>
              </a:rPr>
            </a:br>
            <a:endParaRPr lang="en-US" altLang="en-US" sz="4000" dirty="0">
              <a:solidFill>
                <a:srgbClr val="CC0000"/>
              </a:solidFill>
            </a:endParaRPr>
          </a:p>
        </p:txBody>
      </p:sp>
      <p:sp>
        <p:nvSpPr>
          <p:cNvPr id="61443" name="Rectangle 3"/>
          <p:cNvSpPr>
            <a:spLocks noGrp="1" noChangeArrowheads="1"/>
          </p:cNvSpPr>
          <p:nvPr>
            <p:ph type="body" idx="1"/>
          </p:nvPr>
        </p:nvSpPr>
        <p:spPr>
          <a:xfrm>
            <a:off x="177800" y="609600"/>
            <a:ext cx="12014200" cy="6096000"/>
          </a:xfrm>
        </p:spPr>
        <p:txBody>
          <a:bodyPr>
            <a:noAutofit/>
          </a:bodyPr>
          <a:lstStyle/>
          <a:p>
            <a:pPr eaLnBrk="1" hangingPunct="1"/>
            <a:r>
              <a:rPr lang="en-US" altLang="en-US" sz="3200" dirty="0">
                <a:solidFill>
                  <a:srgbClr val="002060"/>
                </a:solidFill>
              </a:rPr>
              <a:t>We lack a good cloud database - historical record - only cloud fraction:</a:t>
            </a:r>
          </a:p>
          <a:p>
            <a:pPr lvl="1" eaLnBrk="1" hangingPunct="1"/>
            <a:r>
              <a:rPr lang="en-US" altLang="en-US" sz="3200" dirty="0">
                <a:solidFill>
                  <a:srgbClr val="002060"/>
                </a:solidFill>
              </a:rPr>
              <a:t>hard to define what is a cloud  </a:t>
            </a:r>
            <a:endParaRPr lang="en-US" altLang="en-US" sz="3200" dirty="0" smtClean="0">
              <a:solidFill>
                <a:srgbClr val="002060"/>
              </a:solidFill>
            </a:endParaRPr>
          </a:p>
          <a:p>
            <a:pPr eaLnBrk="1" hangingPunct="1"/>
            <a:r>
              <a:rPr lang="en-US" altLang="en-US" sz="3200" dirty="0">
                <a:solidFill>
                  <a:srgbClr val="002060"/>
                </a:solidFill>
              </a:rPr>
              <a:t>The existing database is very limited in number of variables, and controversial:</a:t>
            </a:r>
            <a:endParaRPr lang="en-US" altLang="en-US" sz="3200" dirty="0" smtClean="0">
              <a:solidFill>
                <a:srgbClr val="002060"/>
              </a:solidFill>
            </a:endParaRPr>
          </a:p>
          <a:p>
            <a:pPr lvl="1" eaLnBrk="1" hangingPunct="1">
              <a:spcBef>
                <a:spcPct val="30000"/>
              </a:spcBef>
            </a:pPr>
            <a:r>
              <a:rPr lang="en-US" altLang="en-US" sz="3200" dirty="0">
                <a:solidFill>
                  <a:srgbClr val="002060"/>
                </a:solidFill>
              </a:rPr>
              <a:t>ISCCP (mean cloud optical depth = 3.5 ??)</a:t>
            </a:r>
          </a:p>
          <a:p>
            <a:pPr lvl="1" eaLnBrk="1" hangingPunct="1">
              <a:spcBef>
                <a:spcPct val="30000"/>
              </a:spcBef>
            </a:pPr>
            <a:r>
              <a:rPr lang="en-US" altLang="en-US" sz="3200" dirty="0">
                <a:solidFill>
                  <a:srgbClr val="002060"/>
                </a:solidFill>
              </a:rPr>
              <a:t>Hahn/Warren surface climatology</a:t>
            </a:r>
          </a:p>
          <a:p>
            <a:pPr lvl="1" eaLnBrk="1" hangingPunct="1">
              <a:spcBef>
                <a:spcPct val="30000"/>
              </a:spcBef>
            </a:pPr>
            <a:r>
              <a:rPr lang="en-US" altLang="en-US" sz="3200" dirty="0">
                <a:solidFill>
                  <a:srgbClr val="002060"/>
                </a:solidFill>
              </a:rPr>
              <a:t>Terra (1999 launch) making first major effort to go beyond these limited efforts (but hard to validate!)</a:t>
            </a:r>
          </a:p>
          <a:p>
            <a:pPr lvl="1" eaLnBrk="1" hangingPunct="1">
              <a:spcBef>
                <a:spcPct val="30000"/>
              </a:spcBef>
            </a:pPr>
            <a:r>
              <a:rPr lang="en-US" altLang="en-US" sz="3200" dirty="0">
                <a:solidFill>
                  <a:srgbClr val="002060"/>
                </a:solidFill>
              </a:rPr>
              <a:t>Under the </a:t>
            </a:r>
            <a:r>
              <a:rPr lang="en-US" altLang="en-US" sz="3200" i="1" dirty="0">
                <a:solidFill>
                  <a:srgbClr val="002060"/>
                </a:solidFill>
              </a:rPr>
              <a:t>Atmospheric Radiation Measurement (ARM) </a:t>
            </a:r>
            <a:r>
              <a:rPr lang="en-US" altLang="en-US" sz="3200" dirty="0">
                <a:solidFill>
                  <a:srgbClr val="002060"/>
                </a:solidFill>
              </a:rPr>
              <a:t>Program, effort underway  to develop a coordinated dataset of cloud and radiation variables. </a:t>
            </a:r>
          </a:p>
          <a:p>
            <a:pPr lvl="1" eaLnBrk="1" hangingPunct="1">
              <a:spcBef>
                <a:spcPct val="30000"/>
              </a:spcBef>
            </a:pPr>
            <a:r>
              <a:rPr lang="en-US" altLang="en-US" sz="3200" dirty="0">
                <a:solidFill>
                  <a:srgbClr val="002060"/>
                </a:solidFill>
              </a:rPr>
              <a:t> 3 major sites operational, including development of many new instruments (incl. cloud radar)</a:t>
            </a:r>
          </a:p>
          <a:p>
            <a:pPr lvl="1" eaLnBrk="1" hangingPunct="1">
              <a:spcBef>
                <a:spcPct val="30000"/>
              </a:spcBef>
            </a:pPr>
            <a:r>
              <a:rPr lang="en-US" altLang="en-US" sz="3200" dirty="0">
                <a:solidFill>
                  <a:srgbClr val="002060"/>
                </a:solidFill>
              </a:rPr>
              <a:t> </a:t>
            </a:r>
            <a:br>
              <a:rPr lang="en-US" altLang="en-US" sz="3200" dirty="0">
                <a:solidFill>
                  <a:srgbClr val="002060"/>
                </a:solidFill>
              </a:rPr>
            </a:br>
            <a:endParaRPr lang="en-US" altLang="en-US" sz="3200" dirty="0">
              <a:solidFill>
                <a:srgbClr val="002060"/>
              </a:solidFill>
            </a:endParaRPr>
          </a:p>
        </p:txBody>
      </p:sp>
    </p:spTree>
    <p:extLst>
      <p:ext uri="{BB962C8B-B14F-4D97-AF65-F5344CB8AC3E}">
        <p14:creationId xmlns:p14="http://schemas.microsoft.com/office/powerpoint/2010/main" val="8365714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981200" y="152400"/>
            <a:ext cx="8229600" cy="457200"/>
          </a:xfrm>
        </p:spPr>
        <p:txBody>
          <a:bodyPr>
            <a:normAutofit fontScale="90000"/>
          </a:bodyPr>
          <a:lstStyle/>
          <a:p>
            <a:pPr eaLnBrk="1" hangingPunct="1"/>
            <a:r>
              <a:rPr lang="en-US" altLang="en-US" sz="2800">
                <a:solidFill>
                  <a:srgbClr val="CC0000"/>
                </a:solidFill>
              </a:rPr>
              <a:t>ARM Oklahoma:  A “Field of Beams”</a:t>
            </a:r>
          </a:p>
        </p:txBody>
      </p:sp>
      <p:pic>
        <p:nvPicPr>
          <p:cNvPr id="624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0938" y="990601"/>
            <a:ext cx="2608262"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524000"/>
            <a:ext cx="457200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119438"/>
            <a:ext cx="4038600"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5733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4300" y="-152400"/>
            <a:ext cx="10096500" cy="990600"/>
          </a:xfrm>
        </p:spPr>
        <p:txBody>
          <a:bodyPr>
            <a:normAutofit/>
          </a:bodyPr>
          <a:lstStyle/>
          <a:p>
            <a:pPr eaLnBrk="1" hangingPunct="1"/>
            <a:r>
              <a:rPr lang="en-US" altLang="en-US" dirty="0">
                <a:solidFill>
                  <a:srgbClr val="C00000"/>
                </a:solidFill>
              </a:rPr>
              <a:t>Effect of Clouds</a:t>
            </a:r>
          </a:p>
        </p:txBody>
      </p:sp>
      <p:sp>
        <p:nvSpPr>
          <p:cNvPr id="5123" name="Rectangle 3"/>
          <p:cNvSpPr>
            <a:spLocks noGrp="1" noChangeArrowheads="1"/>
          </p:cNvSpPr>
          <p:nvPr>
            <p:ph type="body" idx="1"/>
          </p:nvPr>
        </p:nvSpPr>
        <p:spPr>
          <a:xfrm>
            <a:off x="114300" y="685800"/>
            <a:ext cx="11798300" cy="6172200"/>
          </a:xfrm>
        </p:spPr>
        <p:txBody>
          <a:bodyPr>
            <a:normAutofit fontScale="85000" lnSpcReduction="20000"/>
          </a:bodyPr>
          <a:lstStyle/>
          <a:p>
            <a:pPr eaLnBrk="1" hangingPunct="1">
              <a:buFontTx/>
              <a:buNone/>
            </a:pPr>
            <a:r>
              <a:rPr lang="en-US" altLang="en-US" sz="3600" dirty="0">
                <a:solidFill>
                  <a:srgbClr val="002060"/>
                </a:solidFill>
              </a:rPr>
              <a:t> </a:t>
            </a:r>
            <a:r>
              <a:rPr lang="en-US" altLang="en-US" sz="3600" dirty="0" smtClean="0">
                <a:solidFill>
                  <a:srgbClr val="002060"/>
                </a:solidFill>
              </a:rPr>
              <a:t>Clouds </a:t>
            </a:r>
            <a:r>
              <a:rPr lang="en-US" altLang="en-US" sz="3600" dirty="0">
                <a:solidFill>
                  <a:srgbClr val="002060"/>
                </a:solidFill>
              </a:rPr>
              <a:t>interact both with </a:t>
            </a:r>
            <a:r>
              <a:rPr lang="en-US" altLang="en-US" sz="3600" dirty="0">
                <a:solidFill>
                  <a:srgbClr val="C00000"/>
                </a:solidFill>
              </a:rPr>
              <a:t>solar radiation</a:t>
            </a:r>
            <a:r>
              <a:rPr lang="en-US" altLang="en-US" sz="3600" dirty="0">
                <a:solidFill>
                  <a:srgbClr val="002060"/>
                </a:solidFill>
              </a:rPr>
              <a:t>, in the shortwave region of the spectrum, and with the </a:t>
            </a:r>
            <a:r>
              <a:rPr lang="en-US" altLang="en-US" sz="3600" dirty="0">
                <a:solidFill>
                  <a:srgbClr val="C00000"/>
                </a:solidFill>
              </a:rPr>
              <a:t>radiation thermally emitted</a:t>
            </a:r>
            <a:r>
              <a:rPr lang="en-US" altLang="en-US" sz="3600" dirty="0">
                <a:solidFill>
                  <a:srgbClr val="002060"/>
                </a:solidFill>
              </a:rPr>
              <a:t> by the earth and atmosphere, in the longwave region</a:t>
            </a:r>
            <a:r>
              <a:rPr lang="en-US" altLang="en-US" sz="3600" dirty="0" smtClean="0">
                <a:solidFill>
                  <a:srgbClr val="002060"/>
                </a:solidFill>
              </a:rPr>
              <a:t>.</a:t>
            </a:r>
          </a:p>
          <a:p>
            <a:pPr eaLnBrk="1" hangingPunct="1">
              <a:buFontTx/>
              <a:buNone/>
            </a:pPr>
            <a:r>
              <a:rPr lang="en-US" altLang="en-US" sz="3600" dirty="0" smtClean="0">
                <a:solidFill>
                  <a:srgbClr val="002060"/>
                </a:solidFill>
              </a:rPr>
              <a:t>Clouds </a:t>
            </a:r>
            <a:r>
              <a:rPr lang="en-US" altLang="en-US" sz="3600" dirty="0">
                <a:solidFill>
                  <a:srgbClr val="C00000"/>
                </a:solidFill>
              </a:rPr>
              <a:t>reduce the net absorption of solar radiation by increasing the earth albedo, </a:t>
            </a:r>
            <a:r>
              <a:rPr lang="en-US" altLang="en-US" sz="3600" dirty="0">
                <a:solidFill>
                  <a:srgbClr val="002060"/>
                </a:solidFill>
              </a:rPr>
              <a:t>and they </a:t>
            </a:r>
            <a:r>
              <a:rPr lang="en-US" altLang="en-US" sz="3600" dirty="0">
                <a:solidFill>
                  <a:srgbClr val="C00000"/>
                </a:solidFill>
              </a:rPr>
              <a:t>decrease</a:t>
            </a:r>
            <a:r>
              <a:rPr lang="en-US" altLang="en-US" sz="3600" dirty="0">
                <a:solidFill>
                  <a:srgbClr val="002060"/>
                </a:solidFill>
              </a:rPr>
              <a:t> the </a:t>
            </a:r>
            <a:r>
              <a:rPr lang="en-US" altLang="en-US" sz="3600" dirty="0">
                <a:solidFill>
                  <a:srgbClr val="C00000"/>
                </a:solidFill>
              </a:rPr>
              <a:t>loss</a:t>
            </a:r>
            <a:r>
              <a:rPr lang="en-US" altLang="en-US" sz="3600" dirty="0">
                <a:solidFill>
                  <a:srgbClr val="002060"/>
                </a:solidFill>
              </a:rPr>
              <a:t> of terrestrial radiation to space by </a:t>
            </a:r>
            <a:r>
              <a:rPr lang="en-US" altLang="en-US" sz="3600" dirty="0">
                <a:solidFill>
                  <a:srgbClr val="C00000"/>
                </a:solidFill>
              </a:rPr>
              <a:t>decreasing the effective radiative brightness temperature of the earth</a:t>
            </a:r>
            <a:r>
              <a:rPr lang="en-US" altLang="en-US" sz="3600" dirty="0">
                <a:solidFill>
                  <a:srgbClr val="002060"/>
                </a:solidFill>
              </a:rPr>
              <a:t>. </a:t>
            </a:r>
            <a:endParaRPr lang="en-US" altLang="en-US" sz="3600" dirty="0" smtClean="0">
              <a:solidFill>
                <a:srgbClr val="002060"/>
              </a:solidFill>
            </a:endParaRPr>
          </a:p>
          <a:p>
            <a:r>
              <a:rPr lang="en-US" altLang="en-US" sz="3600" dirty="0">
                <a:solidFill>
                  <a:srgbClr val="002060"/>
                </a:solidFill>
              </a:rPr>
              <a:t>The solar radiation effect and the thermal emission effect are in </a:t>
            </a:r>
            <a:r>
              <a:rPr lang="en-US" altLang="en-US" sz="3600" dirty="0">
                <a:solidFill>
                  <a:srgbClr val="C00000"/>
                </a:solidFill>
              </a:rPr>
              <a:t>opposite directions </a:t>
            </a:r>
            <a:r>
              <a:rPr lang="en-US" altLang="en-US" sz="3600" dirty="0">
                <a:solidFill>
                  <a:srgbClr val="002060"/>
                </a:solidFill>
              </a:rPr>
              <a:t>as far as net radiation at the top of the atmosphere is concerned. </a:t>
            </a:r>
          </a:p>
          <a:p>
            <a:r>
              <a:rPr lang="en-US" altLang="en-US" sz="3600" dirty="0" smtClean="0">
                <a:solidFill>
                  <a:srgbClr val="002060"/>
                </a:solidFill>
              </a:rPr>
              <a:t>Each </a:t>
            </a:r>
            <a:r>
              <a:rPr lang="en-US" altLang="en-US" sz="3600" dirty="0">
                <a:solidFill>
                  <a:srgbClr val="002060"/>
                </a:solidFill>
              </a:rPr>
              <a:t>effect, by itself, is large, but the combine effect is relatively small and will depend significantly on the cloud-free profile of atmospheric temperature, humidity, and aerosols, and upon surface temperature and optical properties. </a:t>
            </a:r>
          </a:p>
          <a:p>
            <a:r>
              <a:rPr lang="en-US" altLang="en-US" sz="3600" dirty="0" smtClean="0">
                <a:solidFill>
                  <a:srgbClr val="C00000"/>
                </a:solidFill>
              </a:rPr>
              <a:t>The </a:t>
            </a:r>
            <a:r>
              <a:rPr lang="en-US" altLang="en-US" sz="3600" dirty="0">
                <a:solidFill>
                  <a:srgbClr val="C00000"/>
                </a:solidFill>
              </a:rPr>
              <a:t>net effect is the difference of two large terms; led to a debate in the 70s on  the role clouds play  in the climate system.</a:t>
            </a:r>
          </a:p>
          <a:p>
            <a:pPr eaLnBrk="1" hangingPunct="1">
              <a:buFontTx/>
              <a:buNone/>
            </a:pPr>
            <a:endParaRPr lang="en-US" altLang="en-US" sz="3600" dirty="0">
              <a:solidFill>
                <a:srgbClr val="C00000"/>
              </a:solidFill>
            </a:endParaRPr>
          </a:p>
          <a:p>
            <a:pPr eaLnBrk="1" hangingPunct="1">
              <a:buFontTx/>
              <a:buNone/>
            </a:pPr>
            <a:endParaRPr lang="en-US" altLang="en-US" sz="3600" dirty="0">
              <a:solidFill>
                <a:schemeClr val="accent2"/>
              </a:solidFill>
            </a:endParaRPr>
          </a:p>
        </p:txBody>
      </p:sp>
      <p:sp>
        <p:nvSpPr>
          <p:cNvPr id="2" name="Slide Number Placeholder 1"/>
          <p:cNvSpPr>
            <a:spLocks noGrp="1"/>
          </p:cNvSpPr>
          <p:nvPr>
            <p:ph type="sldNum" sz="quarter" idx="12"/>
          </p:nvPr>
        </p:nvSpPr>
        <p:spPr/>
        <p:txBody>
          <a:bodyPr/>
          <a:lstStyle/>
          <a:p>
            <a:fld id="{3B61ACE0-B4C6-4281-9137-DAF2A4BC917B}" type="slidenum">
              <a:rPr lang="en-US" smtClean="0"/>
              <a:pPr/>
              <a:t>6</a:t>
            </a:fld>
            <a:endParaRPr lang="en-US"/>
          </a:p>
        </p:txBody>
      </p:sp>
    </p:spTree>
    <p:extLst>
      <p:ext uri="{BB962C8B-B14F-4D97-AF65-F5344CB8AC3E}">
        <p14:creationId xmlns:p14="http://schemas.microsoft.com/office/powerpoint/2010/main" val="2122973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676400" y="0"/>
            <a:ext cx="8991600" cy="381000"/>
          </a:xfrm>
        </p:spPr>
        <p:txBody>
          <a:bodyPr>
            <a:normAutofit fontScale="90000"/>
          </a:bodyPr>
          <a:lstStyle/>
          <a:p>
            <a:pPr eaLnBrk="1" hangingPunct="1"/>
            <a:r>
              <a:rPr lang="en-US" altLang="en-US" sz="3200">
                <a:solidFill>
                  <a:srgbClr val="CC0000"/>
                </a:solidFill>
              </a:rPr>
              <a:t/>
            </a:r>
            <a:br>
              <a:rPr lang="en-US" altLang="en-US" sz="3200">
                <a:solidFill>
                  <a:srgbClr val="CC0000"/>
                </a:solidFill>
              </a:rPr>
            </a:br>
            <a:r>
              <a:rPr lang="en-US" altLang="en-US" sz="3200">
                <a:solidFill>
                  <a:srgbClr val="C00000"/>
                </a:solidFill>
              </a:rPr>
              <a:t>ARM:  Major Cloud Characterization Instruments</a:t>
            </a:r>
          </a:p>
        </p:txBody>
      </p:sp>
      <p:pic>
        <p:nvPicPr>
          <p:cNvPr id="6349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1" y="990600"/>
            <a:ext cx="3273425"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286126"/>
            <a:ext cx="33528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838200"/>
            <a:ext cx="3568700"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Text Box 6"/>
          <p:cNvSpPr txBox="1">
            <a:spLocks noChangeArrowheads="1"/>
          </p:cNvSpPr>
          <p:nvPr/>
        </p:nvSpPr>
        <p:spPr bwMode="auto">
          <a:xfrm>
            <a:off x="5318125" y="1020764"/>
            <a:ext cx="10541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a:solidFill>
                  <a:srgbClr val="C00000"/>
                </a:solidFill>
                <a:latin typeface="Times" panose="02020603050405020304" pitchFamily="18" charset="0"/>
              </a:rPr>
              <a:t>Whole</a:t>
            </a:r>
          </a:p>
          <a:p>
            <a:pPr algn="ctr">
              <a:spcBef>
                <a:spcPct val="0"/>
              </a:spcBef>
              <a:buFontTx/>
              <a:buNone/>
            </a:pPr>
            <a:r>
              <a:rPr lang="en-US" altLang="en-US" sz="2400">
                <a:solidFill>
                  <a:srgbClr val="C00000"/>
                </a:solidFill>
                <a:latin typeface="Times" panose="02020603050405020304" pitchFamily="18" charset="0"/>
              </a:rPr>
              <a:t>Sky</a:t>
            </a:r>
          </a:p>
          <a:p>
            <a:pPr algn="ctr">
              <a:spcBef>
                <a:spcPct val="0"/>
              </a:spcBef>
              <a:buFontTx/>
              <a:buNone/>
            </a:pPr>
            <a:r>
              <a:rPr lang="en-US" altLang="en-US" sz="2400">
                <a:solidFill>
                  <a:srgbClr val="C00000"/>
                </a:solidFill>
                <a:latin typeface="Times" panose="02020603050405020304" pitchFamily="18" charset="0"/>
              </a:rPr>
              <a:t>Imager</a:t>
            </a:r>
          </a:p>
          <a:p>
            <a:pPr algn="ctr">
              <a:spcBef>
                <a:spcPct val="0"/>
              </a:spcBef>
              <a:buFontTx/>
              <a:buNone/>
            </a:pPr>
            <a:r>
              <a:rPr lang="en-US" altLang="en-US" sz="2400">
                <a:solidFill>
                  <a:srgbClr val="C00000"/>
                </a:solidFill>
                <a:latin typeface="Times" panose="02020603050405020304" pitchFamily="18" charset="0"/>
              </a:rPr>
              <a:t>(DoD)</a:t>
            </a:r>
          </a:p>
        </p:txBody>
      </p:sp>
      <p:sp>
        <p:nvSpPr>
          <p:cNvPr id="63495" name="Text Box 7"/>
          <p:cNvSpPr txBox="1">
            <a:spLocks noChangeArrowheads="1"/>
          </p:cNvSpPr>
          <p:nvPr/>
        </p:nvSpPr>
        <p:spPr bwMode="auto">
          <a:xfrm>
            <a:off x="6629400" y="874713"/>
            <a:ext cx="3352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a:solidFill>
                  <a:srgbClr val="C00000"/>
                </a:solidFill>
                <a:latin typeface="Times" panose="02020603050405020304" pitchFamily="18" charset="0"/>
              </a:rPr>
              <a:t>Microwave radiometer</a:t>
            </a:r>
          </a:p>
          <a:p>
            <a:pPr algn="ctr">
              <a:spcBef>
                <a:spcPct val="0"/>
              </a:spcBef>
              <a:buFontTx/>
              <a:buNone/>
            </a:pPr>
            <a:r>
              <a:rPr lang="en-US" altLang="en-US" sz="2400">
                <a:solidFill>
                  <a:srgbClr val="C00000"/>
                </a:solidFill>
                <a:latin typeface="Times" panose="02020603050405020304" pitchFamily="18" charset="0"/>
              </a:rPr>
              <a:t>(for liquid water path)</a:t>
            </a:r>
          </a:p>
        </p:txBody>
      </p:sp>
    </p:spTree>
    <p:extLst>
      <p:ext uri="{BB962C8B-B14F-4D97-AF65-F5344CB8AC3E}">
        <p14:creationId xmlns:p14="http://schemas.microsoft.com/office/powerpoint/2010/main" val="31219049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42705429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8785998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7575" y="0"/>
            <a:ext cx="11914095" cy="685800"/>
          </a:xfrm>
        </p:spPr>
        <p:txBody>
          <a:bodyPr>
            <a:noAutofit/>
          </a:bodyPr>
          <a:lstStyle/>
          <a:p>
            <a:pPr algn="ctr" eaLnBrk="1" hangingPunct="1"/>
            <a:r>
              <a:rPr lang="en-US" altLang="en-US" dirty="0">
                <a:solidFill>
                  <a:srgbClr val="CC0000"/>
                </a:solidFill>
              </a:rPr>
              <a:t>Early studies of sensitivity to cloud amount</a:t>
            </a:r>
            <a:endParaRPr lang="en-US" altLang="en-US" dirty="0"/>
          </a:p>
        </p:txBody>
      </p:sp>
      <p:sp>
        <p:nvSpPr>
          <p:cNvPr id="8195" name="Rectangle 3"/>
          <p:cNvSpPr>
            <a:spLocks noGrp="1" noChangeArrowheads="1"/>
          </p:cNvSpPr>
          <p:nvPr>
            <p:ph type="body" idx="1"/>
          </p:nvPr>
        </p:nvSpPr>
        <p:spPr>
          <a:xfrm>
            <a:off x="107575" y="762000"/>
            <a:ext cx="11914095" cy="5943600"/>
          </a:xfrm>
        </p:spPr>
        <p:txBody>
          <a:bodyPr>
            <a:normAutofit lnSpcReduction="10000"/>
          </a:bodyPr>
          <a:lstStyle/>
          <a:p>
            <a:pPr marL="0" indent="0">
              <a:buNone/>
            </a:pPr>
            <a:endParaRPr lang="en-US" altLang="en-US" sz="3600" dirty="0" smtClean="0">
              <a:solidFill>
                <a:srgbClr val="002060"/>
              </a:solidFill>
            </a:endParaRPr>
          </a:p>
          <a:p>
            <a:pPr marL="0" indent="0">
              <a:buNone/>
            </a:pPr>
            <a:r>
              <a:rPr lang="en-US" altLang="en-US" sz="3600" dirty="0" smtClean="0">
                <a:solidFill>
                  <a:srgbClr val="002060"/>
                </a:solidFill>
              </a:rPr>
              <a:t>One </a:t>
            </a:r>
            <a:r>
              <a:rPr lang="en-US" altLang="en-US" sz="3600" dirty="0" smtClean="0">
                <a:solidFill>
                  <a:srgbClr val="002060"/>
                </a:solidFill>
              </a:rPr>
              <a:t>of the early attempts to quantify the effect of clouds on the earth’s radiation budget is described in a technical report by London (1957), whose results were widely cited prior to satellite measurements. </a:t>
            </a:r>
            <a:endParaRPr lang="en-US" altLang="en-US" sz="3600" dirty="0" smtClean="0">
              <a:solidFill>
                <a:srgbClr val="002060"/>
              </a:solidFill>
            </a:endParaRPr>
          </a:p>
          <a:p>
            <a:pPr marL="0" indent="0">
              <a:buNone/>
            </a:pPr>
            <a:r>
              <a:rPr lang="en-US" altLang="en-US" sz="3600" dirty="0" smtClean="0">
                <a:solidFill>
                  <a:srgbClr val="002060"/>
                </a:solidFill>
              </a:rPr>
              <a:t>Using </a:t>
            </a:r>
            <a:r>
              <a:rPr lang="en-US" altLang="en-US" sz="3600" dirty="0" smtClean="0">
                <a:solidFill>
                  <a:srgbClr val="002060"/>
                </a:solidFill>
              </a:rPr>
              <a:t>temperature and cloud cover observations for the Northern Hemisphere, he computed solar and infrared fluxes at the top of the atmosphere with and without clouds. </a:t>
            </a:r>
            <a:endParaRPr lang="en-US" altLang="en-US" sz="3600" dirty="0" smtClean="0">
              <a:solidFill>
                <a:srgbClr val="002060"/>
              </a:solidFill>
            </a:endParaRPr>
          </a:p>
          <a:p>
            <a:pPr marL="0" indent="0">
              <a:buNone/>
            </a:pPr>
            <a:r>
              <a:rPr lang="en-US" altLang="en-US" sz="3600" dirty="0" smtClean="0">
                <a:solidFill>
                  <a:srgbClr val="002060"/>
                </a:solidFill>
              </a:rPr>
              <a:t>He </a:t>
            </a:r>
            <a:r>
              <a:rPr lang="en-US" altLang="en-US" sz="3600" dirty="0" smtClean="0">
                <a:solidFill>
                  <a:srgbClr val="002060"/>
                </a:solidFill>
              </a:rPr>
              <a:t>found that clouds have a net energy input primarily during the spring and summer seasons, with an annual average effect of ~35 W/m*2  a result not so different form modern satellite-based estimates to be discussed .</a:t>
            </a:r>
          </a:p>
        </p:txBody>
      </p:sp>
      <p:sp>
        <p:nvSpPr>
          <p:cNvPr id="2" name="Slide Number Placeholder 1"/>
          <p:cNvSpPr>
            <a:spLocks noGrp="1"/>
          </p:cNvSpPr>
          <p:nvPr>
            <p:ph type="sldNum" sz="quarter" idx="12"/>
          </p:nvPr>
        </p:nvSpPr>
        <p:spPr/>
        <p:txBody>
          <a:bodyPr/>
          <a:lstStyle/>
          <a:p>
            <a:fld id="{3B61ACE0-B4C6-4281-9137-DAF2A4BC917B}" type="slidenum">
              <a:rPr lang="en-US" smtClean="0"/>
              <a:pPr/>
              <a:t>63</a:t>
            </a:fld>
            <a:endParaRPr lang="en-US"/>
          </a:p>
        </p:txBody>
      </p:sp>
    </p:spTree>
    <p:extLst>
      <p:ext uri="{BB962C8B-B14F-4D97-AF65-F5344CB8AC3E}">
        <p14:creationId xmlns:p14="http://schemas.microsoft.com/office/powerpoint/2010/main" val="11260739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188259" y="152400"/>
            <a:ext cx="11873753" cy="6705600"/>
          </a:xfrm>
        </p:spPr>
        <p:txBody>
          <a:bodyPr>
            <a:normAutofit/>
          </a:bodyPr>
          <a:lstStyle/>
          <a:p>
            <a:pPr eaLnBrk="1" hangingPunct="1"/>
            <a:r>
              <a:rPr lang="en-US" altLang="en-US" sz="3600" dirty="0" smtClean="0">
                <a:solidFill>
                  <a:srgbClr val="002060"/>
                </a:solidFill>
              </a:rPr>
              <a:t>Later, </a:t>
            </a:r>
            <a:r>
              <a:rPr lang="en-US" altLang="en-US" sz="3600" dirty="0" err="1" smtClean="0">
                <a:solidFill>
                  <a:srgbClr val="002060"/>
                </a:solidFill>
              </a:rPr>
              <a:t>Budyko</a:t>
            </a:r>
            <a:r>
              <a:rPr lang="en-US" altLang="en-US" sz="3600" dirty="0" smtClean="0">
                <a:solidFill>
                  <a:srgbClr val="002060"/>
                </a:solidFill>
              </a:rPr>
              <a:t> (1969) used observations of the temperature (</a:t>
            </a:r>
            <a:r>
              <a:rPr lang="en-US" altLang="en-US" sz="3600" dirty="0" err="1" smtClean="0">
                <a:solidFill>
                  <a:srgbClr val="002060"/>
                </a:solidFill>
              </a:rPr>
              <a:t>T</a:t>
            </a:r>
            <a:r>
              <a:rPr lang="en-US" altLang="en-US" sz="3600" baseline="-25000" dirty="0" err="1" smtClean="0">
                <a:solidFill>
                  <a:srgbClr val="002060"/>
                </a:solidFill>
              </a:rPr>
              <a:t>s</a:t>
            </a:r>
            <a:r>
              <a:rPr lang="en-US" altLang="en-US" sz="3600" dirty="0" smtClean="0">
                <a:solidFill>
                  <a:srgbClr val="002060"/>
                </a:solidFill>
              </a:rPr>
              <a:t>) and cloud amount (A</a:t>
            </a:r>
            <a:r>
              <a:rPr lang="en-US" altLang="en-US" sz="3600" baseline="-25000" dirty="0" smtClean="0">
                <a:solidFill>
                  <a:srgbClr val="002060"/>
                </a:solidFill>
              </a:rPr>
              <a:t>c</a:t>
            </a:r>
            <a:r>
              <a:rPr lang="en-US" altLang="en-US" sz="3600" dirty="0" smtClean="0">
                <a:solidFill>
                  <a:srgbClr val="002060"/>
                </a:solidFill>
              </a:rPr>
              <a:t>) compiled in </a:t>
            </a:r>
            <a:r>
              <a:rPr lang="en-US" altLang="en-US" sz="3600" dirty="0" err="1" smtClean="0">
                <a:solidFill>
                  <a:srgbClr val="002060"/>
                </a:solidFill>
              </a:rPr>
              <a:t>Budyko</a:t>
            </a:r>
            <a:r>
              <a:rPr lang="en-US" altLang="en-US" sz="3600" dirty="0" smtClean="0">
                <a:solidFill>
                  <a:srgbClr val="002060"/>
                </a:solidFill>
              </a:rPr>
              <a:t> (1963) to calculate outgoing infrared flux at the top of the atmosphere (F) and to derive a relationship based on regression:</a:t>
            </a:r>
          </a:p>
          <a:p>
            <a:pPr lvl="1" algn="ctr" eaLnBrk="1" hangingPunct="1">
              <a:buFontTx/>
              <a:buNone/>
            </a:pPr>
            <a:r>
              <a:rPr lang="en-US" altLang="en-US" sz="3600" dirty="0" smtClean="0">
                <a:solidFill>
                  <a:srgbClr val="002060"/>
                </a:solidFill>
              </a:rPr>
              <a:t>F = 223 + 2.2T</a:t>
            </a:r>
            <a:r>
              <a:rPr lang="en-US" altLang="en-US" sz="3600" baseline="-25000" dirty="0" smtClean="0">
                <a:solidFill>
                  <a:srgbClr val="002060"/>
                </a:solidFill>
              </a:rPr>
              <a:t>s</a:t>
            </a:r>
            <a:r>
              <a:rPr lang="en-US" altLang="en-US" sz="3600" dirty="0" smtClean="0">
                <a:solidFill>
                  <a:srgbClr val="002060"/>
                </a:solidFill>
              </a:rPr>
              <a:t>  - (48+1.6T</a:t>
            </a:r>
            <a:r>
              <a:rPr lang="en-US" altLang="en-US" sz="3600" baseline="-25000" dirty="0" smtClean="0">
                <a:solidFill>
                  <a:srgbClr val="002060"/>
                </a:solidFill>
              </a:rPr>
              <a:t>s</a:t>
            </a:r>
            <a:r>
              <a:rPr lang="en-US" altLang="en-US" sz="3600" dirty="0" smtClean="0">
                <a:solidFill>
                  <a:srgbClr val="002060"/>
                </a:solidFill>
              </a:rPr>
              <a:t>)A</a:t>
            </a:r>
            <a:r>
              <a:rPr lang="en-US" altLang="en-US" sz="3600" baseline="-25000" dirty="0" smtClean="0">
                <a:solidFill>
                  <a:srgbClr val="002060"/>
                </a:solidFill>
              </a:rPr>
              <a:t>c</a:t>
            </a:r>
          </a:p>
          <a:p>
            <a:pPr lvl="1" eaLnBrk="1" hangingPunct="1">
              <a:buFontTx/>
              <a:buNone/>
            </a:pPr>
            <a:endParaRPr lang="en-US" altLang="en-US" sz="3600" dirty="0" smtClean="0">
              <a:solidFill>
                <a:srgbClr val="002060"/>
              </a:solidFill>
            </a:endParaRPr>
          </a:p>
          <a:p>
            <a:pPr algn="ctr" eaLnBrk="1" hangingPunct="1"/>
            <a:r>
              <a:rPr lang="en-US" altLang="en-US" sz="3600" dirty="0" smtClean="0">
                <a:solidFill>
                  <a:srgbClr val="002060"/>
                </a:solidFill>
              </a:rPr>
              <a:t>where F is in </a:t>
            </a:r>
            <a:r>
              <a:rPr lang="en-US" altLang="en-US" sz="3600" i="1" dirty="0">
                <a:solidFill>
                  <a:srgbClr val="002060"/>
                </a:solidFill>
              </a:rPr>
              <a:t>W/m</a:t>
            </a:r>
            <a:r>
              <a:rPr lang="en-US" altLang="en-US" sz="3600" i="1" baseline="30000" dirty="0">
                <a:solidFill>
                  <a:srgbClr val="002060"/>
                </a:solidFill>
              </a:rPr>
              <a:t>-2</a:t>
            </a:r>
            <a:r>
              <a:rPr lang="en-US" altLang="en-US" sz="3600" dirty="0" smtClean="0">
                <a:solidFill>
                  <a:srgbClr val="002060"/>
                </a:solidFill>
              </a:rPr>
              <a:t> and T is in  </a:t>
            </a:r>
            <a:r>
              <a:rPr lang="en-US" altLang="en-US" sz="3600" baseline="30000" dirty="0" smtClean="0">
                <a:solidFill>
                  <a:srgbClr val="002060"/>
                </a:solidFill>
              </a:rPr>
              <a:t>0</a:t>
            </a:r>
            <a:r>
              <a:rPr lang="en-US" altLang="en-US" sz="3600" dirty="0" smtClean="0">
                <a:solidFill>
                  <a:srgbClr val="002060"/>
                </a:solidFill>
              </a:rPr>
              <a:t>C. For a mean global surface temperature of 288 K, he finds the </a:t>
            </a:r>
            <a:r>
              <a:rPr lang="en-US" altLang="en-US" sz="3600" i="1" dirty="0" smtClean="0">
                <a:solidFill>
                  <a:srgbClr val="002060"/>
                </a:solidFill>
              </a:rPr>
              <a:t>sensitivity of the infrared flux to clouds </a:t>
            </a:r>
            <a:r>
              <a:rPr lang="en-US" altLang="en-US" sz="3600" dirty="0" smtClean="0">
                <a:solidFill>
                  <a:srgbClr val="002060"/>
                </a:solidFill>
              </a:rPr>
              <a:t>to be</a:t>
            </a:r>
          </a:p>
          <a:p>
            <a:pPr algn="ctr" eaLnBrk="1" hangingPunct="1">
              <a:buFontTx/>
              <a:buNone/>
            </a:pPr>
            <a:endParaRPr lang="en-US" altLang="en-US" sz="3600" dirty="0" smtClean="0">
              <a:solidFill>
                <a:srgbClr val="002060"/>
              </a:solidFill>
            </a:endParaRPr>
          </a:p>
          <a:p>
            <a:pPr algn="ctr" eaLnBrk="1" hangingPunct="1">
              <a:buFontTx/>
              <a:buNone/>
            </a:pPr>
            <a:r>
              <a:rPr lang="en-US" altLang="en-US" sz="3600" dirty="0" smtClean="0">
                <a:solidFill>
                  <a:srgbClr val="002060"/>
                </a:solidFill>
              </a:rPr>
              <a:t> </a:t>
            </a:r>
            <a:r>
              <a:rPr lang="el-GR" altLang="en-US" sz="3600" dirty="0" smtClean="0">
                <a:solidFill>
                  <a:srgbClr val="002060"/>
                </a:solidFill>
              </a:rPr>
              <a:t>δ</a:t>
            </a:r>
            <a:r>
              <a:rPr lang="en-US" altLang="en-US" sz="3600" dirty="0" smtClean="0">
                <a:solidFill>
                  <a:srgbClr val="002060"/>
                </a:solidFill>
              </a:rPr>
              <a:t>F/</a:t>
            </a:r>
            <a:r>
              <a:rPr lang="el-GR" altLang="en-US" sz="3600" dirty="0" smtClean="0">
                <a:solidFill>
                  <a:srgbClr val="002060"/>
                </a:solidFill>
              </a:rPr>
              <a:t>δ</a:t>
            </a:r>
            <a:r>
              <a:rPr lang="en-US" altLang="en-US" sz="3600" dirty="0" smtClean="0">
                <a:solidFill>
                  <a:srgbClr val="002060"/>
                </a:solidFill>
              </a:rPr>
              <a:t>A</a:t>
            </a:r>
            <a:r>
              <a:rPr lang="en-US" altLang="en-US" sz="3600" baseline="-25000" dirty="0" smtClean="0">
                <a:solidFill>
                  <a:srgbClr val="002060"/>
                </a:solidFill>
              </a:rPr>
              <a:t>c</a:t>
            </a:r>
            <a:r>
              <a:rPr lang="en-US" altLang="en-US" sz="3600" dirty="0" smtClean="0">
                <a:solidFill>
                  <a:srgbClr val="002060"/>
                </a:solidFill>
              </a:rPr>
              <a:t> = -72 </a:t>
            </a:r>
            <a:r>
              <a:rPr lang="en-US" altLang="en-US" sz="3600" i="1" dirty="0">
                <a:solidFill>
                  <a:srgbClr val="002060"/>
                </a:solidFill>
              </a:rPr>
              <a:t>W/m</a:t>
            </a:r>
            <a:r>
              <a:rPr lang="en-US" altLang="en-US" sz="3600" i="1" baseline="30000" dirty="0">
                <a:solidFill>
                  <a:srgbClr val="002060"/>
                </a:solidFill>
              </a:rPr>
              <a:t>-2</a:t>
            </a:r>
            <a:r>
              <a:rPr lang="en-US" altLang="en-US" sz="3600" dirty="0" smtClean="0">
                <a:solidFill>
                  <a:srgbClr val="002060"/>
                </a:solidFill>
              </a:rPr>
              <a:t>.</a:t>
            </a:r>
          </a:p>
        </p:txBody>
      </p:sp>
      <p:sp>
        <p:nvSpPr>
          <p:cNvPr id="2" name="Slide Number Placeholder 1"/>
          <p:cNvSpPr>
            <a:spLocks noGrp="1"/>
          </p:cNvSpPr>
          <p:nvPr>
            <p:ph type="sldNum" sz="quarter" idx="12"/>
          </p:nvPr>
        </p:nvSpPr>
        <p:spPr/>
        <p:txBody>
          <a:bodyPr/>
          <a:lstStyle/>
          <a:p>
            <a:fld id="{3B61ACE0-B4C6-4281-9137-DAF2A4BC917B}" type="slidenum">
              <a:rPr lang="en-US" smtClean="0"/>
              <a:pPr/>
              <a:t>64</a:t>
            </a:fld>
            <a:endParaRPr lang="en-US"/>
          </a:p>
        </p:txBody>
      </p:sp>
    </p:spTree>
    <p:extLst>
      <p:ext uri="{BB962C8B-B14F-4D97-AF65-F5344CB8AC3E}">
        <p14:creationId xmlns:p14="http://schemas.microsoft.com/office/powerpoint/2010/main" val="18274077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4"/>
          <p:cNvGraphicFramePr>
            <a:graphicFrameLocks noChangeAspect="1"/>
          </p:cNvGraphicFramePr>
          <p:nvPr>
            <p:extLst/>
          </p:nvPr>
        </p:nvGraphicFramePr>
        <p:xfrm>
          <a:off x="107575" y="0"/>
          <a:ext cx="11940989" cy="7677150"/>
        </p:xfrm>
        <a:graphic>
          <a:graphicData uri="http://schemas.openxmlformats.org/presentationml/2006/ole">
            <mc:AlternateContent xmlns:mc="http://schemas.openxmlformats.org/markup-compatibility/2006">
              <mc:Choice xmlns:v="urn:schemas-microsoft-com:vml" Requires="v">
                <p:oleObj spid="_x0000_s4114" name="Document" r:id="rId3" imgW="8351372" imgH="7700985" progId="Word.Document.8">
                  <p:embed/>
                </p:oleObj>
              </mc:Choice>
              <mc:Fallback>
                <p:oleObj name="Document" r:id="rId3" imgW="8351372" imgH="7700985"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75" y="0"/>
                        <a:ext cx="11940989" cy="7677150"/>
                      </a:xfrm>
                      <a:prstGeom prst="rect">
                        <a:avLst/>
                      </a:prstGeom>
                      <a:noFill/>
                      <a:ln>
                        <a:noFill/>
                      </a:ln>
                      <a:extLst/>
                    </p:spPr>
                  </p:pic>
                </p:oleObj>
              </mc:Fallback>
            </mc:AlternateContent>
          </a:graphicData>
        </a:graphic>
      </p:graphicFrame>
      <p:graphicFrame>
        <p:nvGraphicFramePr>
          <p:cNvPr id="10243" name="Object 5"/>
          <p:cNvGraphicFramePr>
            <a:graphicFrameLocks noChangeAspect="1"/>
          </p:cNvGraphicFramePr>
          <p:nvPr>
            <p:extLst/>
          </p:nvPr>
        </p:nvGraphicFramePr>
        <p:xfrm>
          <a:off x="-273050" y="1842247"/>
          <a:ext cx="5114511" cy="3391742"/>
        </p:xfrm>
        <a:graphic>
          <a:graphicData uri="http://schemas.openxmlformats.org/presentationml/2006/ole">
            <mc:AlternateContent xmlns:mc="http://schemas.openxmlformats.org/markup-compatibility/2006">
              <mc:Choice xmlns:v="urn:schemas-microsoft-com:vml" Requires="v">
                <p:oleObj spid="_x0000_s4115" name="Document" r:id="rId5" imgW="6035484" imgH="4109523" progId="Word.Document.8">
                  <p:embed/>
                </p:oleObj>
              </mc:Choice>
              <mc:Fallback>
                <p:oleObj name="Document" r:id="rId5" imgW="6035484" imgH="4109523"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050" y="1842247"/>
                        <a:ext cx="5114511" cy="3391742"/>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2"/>
          </p:nvPr>
        </p:nvSpPr>
        <p:spPr/>
        <p:txBody>
          <a:bodyPr/>
          <a:lstStyle/>
          <a:p>
            <a:fld id="{3B61ACE0-B4C6-4281-9137-DAF2A4BC917B}" type="slidenum">
              <a:rPr lang="en-US" smtClean="0"/>
              <a:pPr/>
              <a:t>65</a:t>
            </a:fld>
            <a:endParaRPr lang="en-US"/>
          </a:p>
        </p:txBody>
      </p:sp>
    </p:spTree>
    <p:extLst>
      <p:ext uri="{BB962C8B-B14F-4D97-AF65-F5344CB8AC3E}">
        <p14:creationId xmlns:p14="http://schemas.microsoft.com/office/powerpoint/2010/main" val="31213049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4"/>
          <p:cNvGraphicFramePr>
            <a:graphicFrameLocks noChangeAspect="1"/>
          </p:cNvGraphicFramePr>
          <p:nvPr>
            <p:extLst>
              <p:ext uri="{D42A27DB-BD31-4B8C-83A1-F6EECF244321}">
                <p14:modId xmlns:p14="http://schemas.microsoft.com/office/powerpoint/2010/main" val="845945732"/>
              </p:ext>
            </p:extLst>
          </p:nvPr>
        </p:nvGraphicFramePr>
        <p:xfrm>
          <a:off x="114300" y="0"/>
          <a:ext cx="11950700" cy="8801100"/>
        </p:xfrm>
        <a:graphic>
          <a:graphicData uri="http://schemas.openxmlformats.org/presentationml/2006/ole">
            <mc:AlternateContent xmlns:mc="http://schemas.openxmlformats.org/markup-compatibility/2006">
              <mc:Choice xmlns:v="urn:schemas-microsoft-com:vml" Requires="v">
                <p:oleObj spid="_x0000_s5131" name="Document" r:id="rId3" imgW="11856666" imgH="8691141" progId="Word.Document.8">
                  <p:embed/>
                </p:oleObj>
              </mc:Choice>
              <mc:Fallback>
                <p:oleObj name="Document" r:id="rId3" imgW="11856666" imgH="8691141" progId="Word.Document.8">
                  <p:embed/>
                  <p:pic>
                    <p:nvPicPr>
                      <p:cNvPr id="0" name=""/>
                      <p:cNvPicPr>
                        <a:picLocks noChangeAspect="1" noChangeArrowheads="1"/>
                      </p:cNvPicPr>
                      <p:nvPr/>
                    </p:nvPicPr>
                    <p:blipFill>
                      <a:blip r:embed="rId4"/>
                      <a:srcRect/>
                      <a:stretch>
                        <a:fillRect/>
                      </a:stretch>
                    </p:blipFill>
                    <p:spPr bwMode="auto">
                      <a:xfrm>
                        <a:off x="114300" y="0"/>
                        <a:ext cx="11950700" cy="8801100"/>
                      </a:xfrm>
                      <a:prstGeom prst="rect">
                        <a:avLst/>
                      </a:prstGeom>
                      <a:noFill/>
                      <a:ln>
                        <a:noFill/>
                      </a:ln>
                      <a:extLst/>
                    </p:spPr>
                  </p:pic>
                </p:oleObj>
              </mc:Fallback>
            </mc:AlternateContent>
          </a:graphicData>
        </a:graphic>
      </p:graphicFrame>
      <p:sp>
        <p:nvSpPr>
          <p:cNvPr id="2" name="Slide Number Placeholder 1"/>
          <p:cNvSpPr>
            <a:spLocks noGrp="1"/>
          </p:cNvSpPr>
          <p:nvPr>
            <p:ph type="sldNum" sz="quarter" idx="12"/>
          </p:nvPr>
        </p:nvSpPr>
        <p:spPr/>
        <p:txBody>
          <a:bodyPr/>
          <a:lstStyle/>
          <a:p>
            <a:fld id="{3B61ACE0-B4C6-4281-9137-DAF2A4BC917B}" type="slidenum">
              <a:rPr lang="en-US" smtClean="0"/>
              <a:pPr/>
              <a:t>66</a:t>
            </a:fld>
            <a:endParaRPr lang="en-US"/>
          </a:p>
        </p:txBody>
      </p:sp>
    </p:spTree>
    <p:extLst>
      <p:ext uri="{BB962C8B-B14F-4D97-AF65-F5344CB8AC3E}">
        <p14:creationId xmlns:p14="http://schemas.microsoft.com/office/powerpoint/2010/main" val="34942379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174812" y="0"/>
            <a:ext cx="12017188" cy="6629400"/>
          </a:xfrm>
        </p:spPr>
        <p:txBody>
          <a:bodyPr>
            <a:normAutofit fontScale="25000" lnSpcReduction="20000"/>
          </a:bodyPr>
          <a:lstStyle/>
          <a:p>
            <a:pPr marL="0" indent="0">
              <a:buNone/>
            </a:pPr>
            <a:r>
              <a:rPr lang="en-US" sz="11100" dirty="0">
                <a:solidFill>
                  <a:srgbClr val="002060"/>
                </a:solidFill>
              </a:rPr>
              <a:t>For the values adopted by Schneider (1989</a:t>
            </a:r>
            <a:r>
              <a:rPr lang="en-US" sz="9000" dirty="0">
                <a:solidFill>
                  <a:srgbClr val="002060"/>
                </a:solidFill>
              </a:rPr>
              <a:t>)</a:t>
            </a:r>
          </a:p>
          <a:p>
            <a:pPr marL="0" indent="0" algn="ctr">
              <a:buNone/>
            </a:pPr>
            <a:endParaRPr lang="en-US" sz="5100" dirty="0"/>
          </a:p>
          <a:p>
            <a:pPr marL="0" indent="0" algn="ctr">
              <a:buNone/>
            </a:pPr>
            <a:r>
              <a:rPr lang="en-US" sz="5100" dirty="0"/>
              <a:t>	</a:t>
            </a:r>
            <a:r>
              <a:rPr lang="en-US" sz="12300" dirty="0">
                <a:solidFill>
                  <a:srgbClr val="C00000"/>
                </a:solidFill>
              </a:rPr>
              <a:t>a</a:t>
            </a:r>
            <a:r>
              <a:rPr lang="en-US" sz="12300" baseline="-25000" dirty="0">
                <a:solidFill>
                  <a:srgbClr val="C00000"/>
                </a:solidFill>
              </a:rPr>
              <a:t>c </a:t>
            </a:r>
            <a:r>
              <a:rPr lang="en-US" sz="12300" dirty="0">
                <a:solidFill>
                  <a:srgbClr val="C00000"/>
                </a:solidFill>
              </a:rPr>
              <a:t>= 0.5        and      </a:t>
            </a:r>
            <a:r>
              <a:rPr lang="en-US" sz="12300" dirty="0">
                <a:solidFill>
                  <a:srgbClr val="C00000"/>
                </a:solidFill>
                <a:sym typeface="Symbol"/>
              </a:rPr>
              <a:t></a:t>
            </a:r>
            <a:r>
              <a:rPr lang="en-US" sz="12300" baseline="-25000" dirty="0">
                <a:solidFill>
                  <a:srgbClr val="C00000"/>
                </a:solidFill>
                <a:sym typeface="Symbol"/>
              </a:rPr>
              <a:t>0</a:t>
            </a:r>
            <a:r>
              <a:rPr lang="en-US" sz="12300" baseline="-25000" dirty="0">
                <a:solidFill>
                  <a:srgbClr val="C00000"/>
                </a:solidFill>
              </a:rPr>
              <a:t> </a:t>
            </a:r>
            <a:r>
              <a:rPr lang="en-US" sz="12300" dirty="0">
                <a:solidFill>
                  <a:srgbClr val="C00000"/>
                </a:solidFill>
              </a:rPr>
              <a:t> = 0.12     </a:t>
            </a:r>
          </a:p>
          <a:p>
            <a:pPr marL="0" indent="0">
              <a:buNone/>
            </a:pPr>
            <a:r>
              <a:rPr lang="en-US" sz="5100" dirty="0"/>
              <a:t> </a:t>
            </a:r>
          </a:p>
          <a:p>
            <a:pPr marL="0" indent="0">
              <a:buNone/>
            </a:pPr>
            <a:r>
              <a:rPr lang="en-US" sz="11100" dirty="0">
                <a:solidFill>
                  <a:srgbClr val="002060"/>
                </a:solidFill>
              </a:rPr>
              <a:t>The solar radiation sensitivity coefficient is -130 W/m</a:t>
            </a:r>
            <a:r>
              <a:rPr lang="en-US" sz="11100" baseline="30000" dirty="0">
                <a:solidFill>
                  <a:srgbClr val="002060"/>
                </a:solidFill>
              </a:rPr>
              <a:t>-2</a:t>
            </a:r>
            <a:r>
              <a:rPr lang="en-US" sz="11100" dirty="0">
                <a:solidFill>
                  <a:srgbClr val="002060"/>
                </a:solidFill>
              </a:rPr>
              <a:t> </a:t>
            </a:r>
          </a:p>
          <a:p>
            <a:pPr marL="0" indent="0">
              <a:buNone/>
            </a:pPr>
            <a:r>
              <a:rPr lang="en-US" sz="11100" dirty="0">
                <a:solidFill>
                  <a:srgbClr val="002060"/>
                </a:solidFill>
              </a:rPr>
              <a:t>(Here the results are normalized to the solar constant of </a:t>
            </a:r>
            <a:r>
              <a:rPr lang="en-US" sz="11100" dirty="0" smtClean="0">
                <a:solidFill>
                  <a:srgbClr val="002060"/>
                </a:solidFill>
              </a:rPr>
              <a:t> </a:t>
            </a:r>
            <a:r>
              <a:rPr lang="en-US" sz="11100" dirty="0">
                <a:solidFill>
                  <a:srgbClr val="002060"/>
                </a:solidFill>
              </a:rPr>
              <a:t>1368 W/m</a:t>
            </a:r>
            <a:r>
              <a:rPr lang="en-US" sz="11100" baseline="30000" dirty="0">
                <a:solidFill>
                  <a:srgbClr val="002060"/>
                </a:solidFill>
              </a:rPr>
              <a:t>-2</a:t>
            </a:r>
            <a:r>
              <a:rPr lang="en-US" sz="11100" dirty="0">
                <a:solidFill>
                  <a:srgbClr val="002060"/>
                </a:solidFill>
              </a:rPr>
              <a:t>).</a:t>
            </a:r>
          </a:p>
          <a:p>
            <a:pPr marL="0" indent="0">
              <a:buNone/>
            </a:pPr>
            <a:endParaRPr lang="en-US" sz="11100" dirty="0">
              <a:solidFill>
                <a:srgbClr val="002060"/>
              </a:solidFill>
            </a:endParaRPr>
          </a:p>
          <a:p>
            <a:pPr marL="0" indent="0">
              <a:buNone/>
            </a:pPr>
            <a:r>
              <a:rPr lang="en-US" sz="11100" dirty="0" smtClean="0">
                <a:solidFill>
                  <a:srgbClr val="002060"/>
                </a:solidFill>
              </a:rPr>
              <a:t>The </a:t>
            </a:r>
            <a:r>
              <a:rPr lang="en-US" sz="11100" dirty="0">
                <a:solidFill>
                  <a:srgbClr val="002060"/>
                </a:solidFill>
              </a:rPr>
              <a:t>net sensitivity to cloud amount is the difference between the</a:t>
            </a:r>
          </a:p>
          <a:p>
            <a:pPr marL="0" indent="0">
              <a:buNone/>
            </a:pPr>
            <a:r>
              <a:rPr lang="en-US" sz="11100" dirty="0">
                <a:solidFill>
                  <a:srgbClr val="002060"/>
                </a:solidFill>
              </a:rPr>
              <a:t>solar and infrared sensitivity coefficients:</a:t>
            </a:r>
          </a:p>
          <a:p>
            <a:pPr marL="0" indent="0">
              <a:buNone/>
            </a:pPr>
            <a:r>
              <a:rPr lang="en-US" sz="5100" dirty="0"/>
              <a:t> </a:t>
            </a:r>
            <a:endParaRPr lang="en-US" sz="5100" dirty="0" smtClean="0"/>
          </a:p>
          <a:p>
            <a:pPr marL="0" indent="0">
              <a:buNone/>
            </a:pPr>
            <a:endParaRPr lang="en-US" sz="5100" dirty="0"/>
          </a:p>
          <a:p>
            <a:pPr marL="0" indent="0">
              <a:buNone/>
            </a:pPr>
            <a:r>
              <a:rPr lang="en-US" sz="5100" dirty="0"/>
              <a:t> </a:t>
            </a:r>
          </a:p>
          <a:p>
            <a:pPr marL="0" indent="0">
              <a:buNone/>
            </a:pPr>
            <a:r>
              <a:rPr lang="en-US" sz="5100" dirty="0"/>
              <a:t> </a:t>
            </a:r>
          </a:p>
          <a:p>
            <a:pPr marL="0" indent="0">
              <a:buNone/>
            </a:pPr>
            <a:endParaRPr lang="en-US" sz="5100" dirty="0" smtClean="0"/>
          </a:p>
          <a:p>
            <a:pPr marL="0" indent="0">
              <a:buNone/>
            </a:pPr>
            <a:endParaRPr lang="en-US" sz="5100" dirty="0"/>
          </a:p>
          <a:p>
            <a:pPr marL="0" indent="0">
              <a:buNone/>
            </a:pPr>
            <a:endParaRPr lang="en-US" sz="5100" dirty="0" smtClean="0"/>
          </a:p>
          <a:p>
            <a:pPr marL="0" indent="0">
              <a:buNone/>
            </a:pPr>
            <a:r>
              <a:rPr lang="en-US" sz="11100" dirty="0">
                <a:solidFill>
                  <a:srgbClr val="002060"/>
                </a:solidFill>
              </a:rPr>
              <a:t>which for Schneider’s model is -55 W/m</a:t>
            </a:r>
            <a:r>
              <a:rPr lang="en-US" sz="11100" baseline="30000" dirty="0">
                <a:solidFill>
                  <a:srgbClr val="002060"/>
                </a:solidFill>
              </a:rPr>
              <a:t>-2</a:t>
            </a:r>
            <a:endParaRPr lang="en-US" sz="11100" dirty="0">
              <a:solidFill>
                <a:srgbClr val="002060"/>
              </a:solidFill>
            </a:endParaRPr>
          </a:p>
          <a:p>
            <a:endParaRPr lang="en-US" dirty="0"/>
          </a:p>
        </p:txBody>
      </p:sp>
      <p:sp>
        <p:nvSpPr>
          <p:cNvPr id="2" name="Slide Number Placeholder 1"/>
          <p:cNvSpPr>
            <a:spLocks noGrp="1"/>
          </p:cNvSpPr>
          <p:nvPr>
            <p:ph type="sldNum" sz="quarter" idx="12"/>
          </p:nvPr>
        </p:nvSpPr>
        <p:spPr/>
        <p:txBody>
          <a:bodyPr/>
          <a:lstStyle/>
          <a:p>
            <a:fld id="{3B61ACE0-B4C6-4281-9137-DAF2A4BC917B}" type="slidenum">
              <a:rPr lang="en-US" smtClean="0"/>
              <a:pPr/>
              <a:t>67</a:t>
            </a:fld>
            <a:endParaRPr lang="en-US"/>
          </a:p>
        </p:txBody>
      </p:sp>
      <p:pic>
        <p:nvPicPr>
          <p:cNvPr id="7373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1" y="4114801"/>
            <a:ext cx="420052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35028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524000" y="1447800"/>
            <a:ext cx="88392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a:p>
        </p:txBody>
      </p:sp>
      <p:sp>
        <p:nvSpPr>
          <p:cNvPr id="12291" name="Text Box 3"/>
          <p:cNvSpPr txBox="1">
            <a:spLocks noChangeArrowheads="1"/>
          </p:cNvSpPr>
          <p:nvPr/>
        </p:nvSpPr>
        <p:spPr bwMode="auto">
          <a:xfrm rot="-5400000">
            <a:off x="3102999" y="4569332"/>
            <a:ext cx="12330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Low Cloud</a:t>
            </a:r>
          </a:p>
          <a:p>
            <a:pPr algn="ctr">
              <a:spcBef>
                <a:spcPct val="0"/>
              </a:spcBef>
              <a:buFontTx/>
              <a:buNone/>
            </a:pPr>
            <a:r>
              <a:rPr lang="en-US" altLang="en-US" sz="1600" b="1">
                <a:latin typeface="Palatino" charset="0"/>
              </a:rPr>
              <a:t>Amount</a:t>
            </a:r>
          </a:p>
        </p:txBody>
      </p:sp>
      <p:sp>
        <p:nvSpPr>
          <p:cNvPr id="12292" name="Text Box 4"/>
          <p:cNvSpPr txBox="1">
            <a:spLocks noChangeArrowheads="1"/>
          </p:cNvSpPr>
          <p:nvPr/>
        </p:nvSpPr>
        <p:spPr bwMode="auto">
          <a:xfrm rot="-5400000">
            <a:off x="4869292" y="4611401"/>
            <a:ext cx="15199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Cloud Optical</a:t>
            </a:r>
          </a:p>
          <a:p>
            <a:pPr algn="ctr">
              <a:spcBef>
                <a:spcPct val="0"/>
              </a:spcBef>
              <a:buFontTx/>
              <a:buNone/>
            </a:pPr>
            <a:r>
              <a:rPr lang="en-US" altLang="en-US" sz="1600" b="1">
                <a:latin typeface="Palatino" charset="0"/>
              </a:rPr>
              <a:t>Depth</a:t>
            </a:r>
          </a:p>
        </p:txBody>
      </p:sp>
      <p:sp>
        <p:nvSpPr>
          <p:cNvPr id="12293" name="Text Box 5"/>
          <p:cNvSpPr txBox="1">
            <a:spLocks noChangeArrowheads="1"/>
          </p:cNvSpPr>
          <p:nvPr/>
        </p:nvSpPr>
        <p:spPr bwMode="auto">
          <a:xfrm rot="-5400000">
            <a:off x="3688558" y="2261395"/>
            <a:ext cx="12842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High Cloud</a:t>
            </a:r>
          </a:p>
          <a:p>
            <a:pPr algn="ctr">
              <a:spcBef>
                <a:spcPct val="0"/>
              </a:spcBef>
              <a:buFontTx/>
              <a:buNone/>
            </a:pPr>
            <a:r>
              <a:rPr lang="en-US" altLang="en-US" sz="1600" b="1">
                <a:latin typeface="Palatino" charset="0"/>
              </a:rPr>
              <a:t>Amount</a:t>
            </a:r>
          </a:p>
        </p:txBody>
      </p:sp>
      <p:sp>
        <p:nvSpPr>
          <p:cNvPr id="12294" name="Text Box 6"/>
          <p:cNvSpPr txBox="1">
            <a:spLocks noChangeArrowheads="1"/>
          </p:cNvSpPr>
          <p:nvPr/>
        </p:nvSpPr>
        <p:spPr bwMode="auto">
          <a:xfrm rot="-5400000">
            <a:off x="4602958" y="1931195"/>
            <a:ext cx="8270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Cloud</a:t>
            </a:r>
          </a:p>
          <a:p>
            <a:pPr algn="ctr">
              <a:spcBef>
                <a:spcPct val="0"/>
              </a:spcBef>
              <a:buFontTx/>
              <a:buNone/>
            </a:pPr>
            <a:r>
              <a:rPr lang="en-US" altLang="en-US" sz="1600" b="1">
                <a:latin typeface="Palatino" charset="0"/>
              </a:rPr>
              <a:t>Height</a:t>
            </a:r>
          </a:p>
        </p:txBody>
      </p:sp>
      <p:sp>
        <p:nvSpPr>
          <p:cNvPr id="12295" name="Text Box 7"/>
          <p:cNvSpPr txBox="1">
            <a:spLocks noChangeArrowheads="1"/>
          </p:cNvSpPr>
          <p:nvPr/>
        </p:nvSpPr>
        <p:spPr bwMode="auto">
          <a:xfrm rot="-5400000">
            <a:off x="5523512" y="2257932"/>
            <a:ext cx="14847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Particle Size</a:t>
            </a:r>
          </a:p>
          <a:p>
            <a:pPr algn="ctr">
              <a:spcBef>
                <a:spcPct val="0"/>
              </a:spcBef>
              <a:buFontTx/>
              <a:buNone/>
            </a:pPr>
            <a:r>
              <a:rPr lang="en-US" altLang="en-US" sz="1600" b="1">
                <a:latin typeface="Palatino" charset="0"/>
              </a:rPr>
              <a:t>(Low Clouds)</a:t>
            </a:r>
          </a:p>
        </p:txBody>
      </p:sp>
      <p:sp>
        <p:nvSpPr>
          <p:cNvPr id="12296" name="Text Box 8"/>
          <p:cNvSpPr txBox="1">
            <a:spLocks noChangeArrowheads="1"/>
          </p:cNvSpPr>
          <p:nvPr/>
        </p:nvSpPr>
        <p:spPr bwMode="auto">
          <a:xfrm rot="-5400000">
            <a:off x="6048344" y="4748720"/>
            <a:ext cx="17399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Indirect Aerosol</a:t>
            </a:r>
          </a:p>
          <a:p>
            <a:pPr algn="ctr">
              <a:spcBef>
                <a:spcPct val="0"/>
              </a:spcBef>
              <a:buFontTx/>
              <a:buNone/>
            </a:pPr>
            <a:r>
              <a:rPr lang="en-US" altLang="en-US" sz="1600" b="1">
                <a:latin typeface="Palatino" charset="0"/>
              </a:rPr>
              <a:t>Forcing</a:t>
            </a:r>
          </a:p>
        </p:txBody>
      </p:sp>
      <p:sp>
        <p:nvSpPr>
          <p:cNvPr id="12297" name="Text Box 9"/>
          <p:cNvSpPr txBox="1">
            <a:spLocks noChangeArrowheads="1"/>
          </p:cNvSpPr>
          <p:nvPr/>
        </p:nvSpPr>
        <p:spPr bwMode="auto">
          <a:xfrm rot="-5400000">
            <a:off x="6394219" y="5038438"/>
            <a:ext cx="22737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Direct Anthropogenic</a:t>
            </a:r>
          </a:p>
          <a:p>
            <a:pPr algn="ctr">
              <a:spcBef>
                <a:spcPct val="0"/>
              </a:spcBef>
              <a:buFontTx/>
              <a:buNone/>
            </a:pPr>
            <a:r>
              <a:rPr lang="en-US" altLang="en-US" sz="1600" b="1">
                <a:latin typeface="Palatino" charset="0"/>
              </a:rPr>
              <a:t>Aerosol Forcing</a:t>
            </a:r>
          </a:p>
        </p:txBody>
      </p:sp>
      <p:sp>
        <p:nvSpPr>
          <p:cNvPr id="12298" name="Text Box 10"/>
          <p:cNvSpPr txBox="1">
            <a:spLocks noChangeArrowheads="1"/>
          </p:cNvSpPr>
          <p:nvPr/>
        </p:nvSpPr>
        <p:spPr bwMode="auto">
          <a:xfrm rot="-5400000">
            <a:off x="7415704" y="2832607"/>
            <a:ext cx="15071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Stratospheric</a:t>
            </a:r>
          </a:p>
          <a:p>
            <a:pPr algn="ctr">
              <a:spcBef>
                <a:spcPct val="0"/>
              </a:spcBef>
              <a:buFontTx/>
              <a:buNone/>
            </a:pPr>
            <a:r>
              <a:rPr lang="en-US" altLang="en-US" sz="1600" b="1">
                <a:latin typeface="Palatino" charset="0"/>
              </a:rPr>
              <a:t>Ozone</a:t>
            </a:r>
          </a:p>
        </p:txBody>
      </p:sp>
      <p:sp>
        <p:nvSpPr>
          <p:cNvPr id="12299" name="Text Box 11"/>
          <p:cNvSpPr txBox="1">
            <a:spLocks noChangeArrowheads="1"/>
          </p:cNvSpPr>
          <p:nvPr/>
        </p:nvSpPr>
        <p:spPr bwMode="auto">
          <a:xfrm rot="-5400000">
            <a:off x="8149370" y="5094873"/>
            <a:ext cx="14177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Land Albedo</a:t>
            </a:r>
          </a:p>
        </p:txBody>
      </p:sp>
      <p:sp>
        <p:nvSpPr>
          <p:cNvPr id="12300" name="Text Box 12"/>
          <p:cNvSpPr txBox="1">
            <a:spLocks noChangeArrowheads="1"/>
          </p:cNvSpPr>
          <p:nvPr/>
        </p:nvSpPr>
        <p:spPr bwMode="auto">
          <a:xfrm rot="-5400000">
            <a:off x="9051133" y="2947195"/>
            <a:ext cx="9286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Carbon</a:t>
            </a:r>
          </a:p>
          <a:p>
            <a:pPr algn="ctr">
              <a:spcBef>
                <a:spcPct val="0"/>
              </a:spcBef>
              <a:buFontTx/>
              <a:buNone/>
            </a:pPr>
            <a:r>
              <a:rPr lang="en-US" altLang="en-US" sz="1600" b="1">
                <a:latin typeface="Palatino" charset="0"/>
              </a:rPr>
              <a:t>Dioxide</a:t>
            </a:r>
          </a:p>
        </p:txBody>
      </p:sp>
      <p:sp>
        <p:nvSpPr>
          <p:cNvPr id="12301" name="Text Box 13"/>
          <p:cNvSpPr txBox="1">
            <a:spLocks noChangeArrowheads="1"/>
          </p:cNvSpPr>
          <p:nvPr/>
        </p:nvSpPr>
        <p:spPr bwMode="auto">
          <a:xfrm>
            <a:off x="304800" y="48519"/>
            <a:ext cx="11446933" cy="707886"/>
          </a:xfrm>
          <a:prstGeom prst="rect">
            <a:avLst/>
          </a:prstGeom>
          <a:noFill/>
          <a:ln>
            <a:noFill/>
          </a:ln>
          <a:extLst/>
        </p:spPr>
        <p:txBody>
          <a:bodyPr wrap="square">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ctr">
              <a:defRPr/>
            </a:pPr>
            <a:r>
              <a:rPr lang="en-US" sz="4000" dirty="0">
                <a:solidFill>
                  <a:srgbClr val="C00000"/>
                </a:solidFill>
                <a:latin typeface="+mn-lt"/>
              </a:rPr>
              <a:t>Climate Sensitivity</a:t>
            </a:r>
          </a:p>
        </p:txBody>
      </p:sp>
      <p:sp>
        <p:nvSpPr>
          <p:cNvPr id="12302" name="Text Box 14"/>
          <p:cNvSpPr txBox="1">
            <a:spLocks noChangeArrowheads="1"/>
          </p:cNvSpPr>
          <p:nvPr/>
        </p:nvSpPr>
        <p:spPr bwMode="auto">
          <a:xfrm>
            <a:off x="1701800" y="3575051"/>
            <a:ext cx="12588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2000">
                <a:latin typeface="Palatino" charset="0"/>
              </a:rPr>
              <a:t>Radiative</a:t>
            </a:r>
          </a:p>
          <a:p>
            <a:pPr algn="ctr">
              <a:spcBef>
                <a:spcPct val="0"/>
              </a:spcBef>
              <a:buFontTx/>
              <a:buNone/>
            </a:pPr>
            <a:r>
              <a:rPr lang="en-US" altLang="en-US" sz="2000">
                <a:latin typeface="Palatino" charset="0"/>
              </a:rPr>
              <a:t>Effect</a:t>
            </a:r>
          </a:p>
          <a:p>
            <a:pPr algn="ctr">
              <a:spcBef>
                <a:spcPct val="0"/>
              </a:spcBef>
              <a:buFontTx/>
              <a:buNone/>
            </a:pPr>
            <a:r>
              <a:rPr lang="en-US" altLang="en-US" sz="2000">
                <a:latin typeface="Palatino" charset="0"/>
              </a:rPr>
              <a:t>(W/m</a:t>
            </a:r>
            <a:r>
              <a:rPr lang="en-US" altLang="en-US" sz="2000" baseline="30000">
                <a:latin typeface="Palatino" charset="0"/>
              </a:rPr>
              <a:t>2</a:t>
            </a:r>
            <a:r>
              <a:rPr lang="en-US" altLang="en-US" sz="2000">
                <a:latin typeface="Palatino" charset="0"/>
              </a:rPr>
              <a:t>)</a:t>
            </a:r>
          </a:p>
        </p:txBody>
      </p:sp>
      <p:sp>
        <p:nvSpPr>
          <p:cNvPr id="12303" name="Text Box 15"/>
          <p:cNvSpPr txBox="1">
            <a:spLocks noChangeArrowheads="1"/>
          </p:cNvSpPr>
          <p:nvPr/>
        </p:nvSpPr>
        <p:spPr bwMode="auto">
          <a:xfrm>
            <a:off x="90399" y="662450"/>
            <a:ext cx="1184909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i="1" dirty="0">
                <a:solidFill>
                  <a:srgbClr val="002060"/>
                </a:solidFill>
                <a:latin typeface="Palatino" charset="0"/>
              </a:rPr>
              <a:t>Radiative</a:t>
            </a:r>
            <a:r>
              <a:rPr lang="en-US" altLang="en-US" i="1" dirty="0">
                <a:solidFill>
                  <a:srgbClr val="ED181E"/>
                </a:solidFill>
                <a:latin typeface="Palatino" charset="0"/>
              </a:rPr>
              <a:t> </a:t>
            </a:r>
            <a:r>
              <a:rPr lang="en-US" altLang="en-US" i="1" dirty="0">
                <a:solidFill>
                  <a:srgbClr val="002060"/>
                </a:solidFill>
                <a:latin typeface="Palatino" charset="0"/>
              </a:rPr>
              <a:t>Effect at the Top of the Atmosphere</a:t>
            </a:r>
          </a:p>
          <a:p>
            <a:pPr algn="ctr">
              <a:spcBef>
                <a:spcPct val="0"/>
              </a:spcBef>
              <a:buFontTx/>
              <a:buNone/>
            </a:pPr>
            <a:r>
              <a:rPr lang="en-US" altLang="en-US" i="1" dirty="0">
                <a:solidFill>
                  <a:srgbClr val="002060"/>
                </a:solidFill>
                <a:latin typeface="Palatino" charset="0"/>
              </a:rPr>
              <a:t>For a 50% Increase in Climate Param</a:t>
            </a:r>
            <a:r>
              <a:rPr lang="en-US" altLang="en-US" b="1" i="1" dirty="0">
                <a:solidFill>
                  <a:srgbClr val="002060"/>
                </a:solidFill>
                <a:latin typeface="Palatino" charset="0"/>
              </a:rPr>
              <a:t>eter</a:t>
            </a:r>
          </a:p>
        </p:txBody>
      </p:sp>
      <p:pic>
        <p:nvPicPr>
          <p:cNvPr id="12304"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801" y="1778000"/>
            <a:ext cx="8247063" cy="494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5" name="Text Box 17"/>
          <p:cNvSpPr txBox="1">
            <a:spLocks noChangeArrowheads="1"/>
          </p:cNvSpPr>
          <p:nvPr/>
        </p:nvSpPr>
        <p:spPr bwMode="auto">
          <a:xfrm>
            <a:off x="3352800" y="5867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200" b="1"/>
              <a:t>Low clouds</a:t>
            </a:r>
          </a:p>
        </p:txBody>
      </p:sp>
      <p:sp>
        <p:nvSpPr>
          <p:cNvPr id="12306" name="Text Box 18"/>
          <p:cNvSpPr txBox="1">
            <a:spLocks noChangeArrowheads="1"/>
          </p:cNvSpPr>
          <p:nvPr/>
        </p:nvSpPr>
        <p:spPr bwMode="auto">
          <a:xfrm>
            <a:off x="5318125" y="6205539"/>
            <a:ext cx="522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200" b="1"/>
              <a:t>COD</a:t>
            </a:r>
          </a:p>
        </p:txBody>
      </p:sp>
      <p:sp>
        <p:nvSpPr>
          <p:cNvPr id="2" name="Slide Number Placeholder 1"/>
          <p:cNvSpPr>
            <a:spLocks noGrp="1"/>
          </p:cNvSpPr>
          <p:nvPr>
            <p:ph type="sldNum" sz="quarter" idx="12"/>
          </p:nvPr>
        </p:nvSpPr>
        <p:spPr/>
        <p:txBody>
          <a:bodyPr/>
          <a:lstStyle/>
          <a:p>
            <a:fld id="{3B61ACE0-B4C6-4281-9137-DAF2A4BC917B}" type="slidenum">
              <a:rPr lang="en-US" smtClean="0"/>
              <a:pPr/>
              <a:t>68</a:t>
            </a:fld>
            <a:endParaRPr lang="en-US"/>
          </a:p>
        </p:txBody>
      </p:sp>
    </p:spTree>
    <p:extLst>
      <p:ext uri="{BB962C8B-B14F-4D97-AF65-F5344CB8AC3E}">
        <p14:creationId xmlns:p14="http://schemas.microsoft.com/office/powerpoint/2010/main" val="33394807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 y="625475"/>
            <a:ext cx="1207545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sz="2800" i="1" dirty="0">
                <a:solidFill>
                  <a:srgbClr val="002060"/>
                </a:solidFill>
                <a:latin typeface="Arial Unicode MS" pitchFamily="34" charset="-128"/>
              </a:rPr>
              <a:t>Climate models are inconsistent in predicting  the effects of clouds on climate</a:t>
            </a:r>
          </a:p>
        </p:txBody>
      </p:sp>
      <p:sp>
        <p:nvSpPr>
          <p:cNvPr id="13315" name="Text Box 3"/>
          <p:cNvSpPr txBox="1">
            <a:spLocks noChangeArrowheads="1"/>
          </p:cNvSpPr>
          <p:nvPr/>
        </p:nvSpPr>
        <p:spPr bwMode="auto">
          <a:xfrm>
            <a:off x="9179859" y="5894388"/>
            <a:ext cx="289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400" dirty="0">
                <a:latin typeface="Palatino" charset="0"/>
              </a:rPr>
              <a:t>(</a:t>
            </a:r>
            <a:r>
              <a:rPr lang="en-US" altLang="en-US" sz="2400" dirty="0" err="1">
                <a:latin typeface="Palatino" charset="0"/>
              </a:rPr>
              <a:t>Cess</a:t>
            </a:r>
            <a:r>
              <a:rPr lang="en-US" altLang="en-US" sz="2400" dirty="0">
                <a:latin typeface="Palatino" charset="0"/>
              </a:rPr>
              <a:t> et al., 1990</a:t>
            </a:r>
            <a:r>
              <a:rPr lang="en-US" altLang="en-US" sz="1800" dirty="0">
                <a:latin typeface="Palatino" charset="0"/>
              </a:rPr>
              <a:t>)</a:t>
            </a:r>
          </a:p>
        </p:txBody>
      </p:sp>
      <p:sp>
        <p:nvSpPr>
          <p:cNvPr id="2052" name="Text Box 4"/>
          <p:cNvSpPr txBox="1">
            <a:spLocks noChangeArrowheads="1"/>
          </p:cNvSpPr>
          <p:nvPr/>
        </p:nvSpPr>
        <p:spPr bwMode="auto">
          <a:xfrm>
            <a:off x="1615281" y="0"/>
            <a:ext cx="8961437" cy="492125"/>
          </a:xfrm>
          <a:prstGeom prst="rect">
            <a:avLst/>
          </a:prstGeom>
          <a:noFill/>
          <a:ln w="9525">
            <a:noFill/>
            <a:miter lim="800000"/>
            <a:headEnd/>
            <a:tailEnd/>
          </a:ln>
          <a:effectLst/>
        </p:spPr>
        <p:txBody>
          <a:bodyPr wrap="none">
            <a:spAutoFit/>
          </a:bodyPr>
          <a:lstStyle/>
          <a:p>
            <a:pPr algn="ctr">
              <a:defRPr/>
            </a:pPr>
            <a:r>
              <a:rPr lang="en-US" sz="2600" dirty="0">
                <a:solidFill>
                  <a:srgbClr val="C00000"/>
                </a:solidFill>
                <a:latin typeface="Palatino" charset="0"/>
              </a:rPr>
              <a:t>CLEAR-SKY AND CLOUD SENSITIVITY FROM 19 GCMS</a:t>
            </a:r>
          </a:p>
        </p:txBody>
      </p:sp>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l="-1334" t="17743"/>
          <a:stretch>
            <a:fillRect/>
          </a:stretch>
        </p:blipFill>
        <p:spPr bwMode="auto">
          <a:xfrm>
            <a:off x="1963271" y="1400457"/>
            <a:ext cx="7333129" cy="5079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3B61ACE0-B4C6-4281-9137-DAF2A4BC917B}" type="slidenum">
              <a:rPr lang="en-US" smtClean="0"/>
              <a:pPr/>
              <a:t>69</a:t>
            </a:fld>
            <a:endParaRPr lang="en-US"/>
          </a:p>
        </p:txBody>
      </p:sp>
    </p:spTree>
    <p:extLst>
      <p:ext uri="{BB962C8B-B14F-4D97-AF65-F5344CB8AC3E}">
        <p14:creationId xmlns:p14="http://schemas.microsoft.com/office/powerpoint/2010/main" val="3879121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114300" y="0"/>
            <a:ext cx="11861800" cy="6858000"/>
          </a:xfrm>
        </p:spPr>
        <p:txBody>
          <a:bodyPr/>
          <a:lstStyle/>
          <a:p>
            <a:pPr eaLnBrk="1" hangingPunct="1">
              <a:buFontTx/>
              <a:buNone/>
            </a:pPr>
            <a:r>
              <a:rPr lang="en-US" altLang="en-US" sz="4000" dirty="0">
                <a:solidFill>
                  <a:srgbClr val="002060"/>
                </a:solidFill>
              </a:rPr>
              <a:t>The effect of </a:t>
            </a:r>
            <a:r>
              <a:rPr lang="en-US" altLang="en-US" sz="4000" dirty="0">
                <a:solidFill>
                  <a:srgbClr val="C00000"/>
                </a:solidFill>
              </a:rPr>
              <a:t>cloud cover </a:t>
            </a:r>
            <a:r>
              <a:rPr lang="en-US" altLang="en-US" sz="4000" dirty="0">
                <a:solidFill>
                  <a:srgbClr val="002060"/>
                </a:solidFill>
              </a:rPr>
              <a:t>on solar radiation depends primarily on the </a:t>
            </a:r>
            <a:r>
              <a:rPr lang="en-US" altLang="en-US" sz="4000" i="1" dirty="0">
                <a:solidFill>
                  <a:srgbClr val="C00000"/>
                </a:solidFill>
              </a:rPr>
              <a:t>thickness of the cloud</a:t>
            </a:r>
            <a:r>
              <a:rPr lang="en-US" altLang="en-US" sz="4000" dirty="0">
                <a:solidFill>
                  <a:srgbClr val="002060"/>
                </a:solidFill>
              </a:rPr>
              <a:t>, but also it depends upon </a:t>
            </a:r>
            <a:r>
              <a:rPr lang="en-US" altLang="en-US" sz="4000" dirty="0">
                <a:solidFill>
                  <a:srgbClr val="C00000"/>
                </a:solidFill>
              </a:rPr>
              <a:t>particle size and phase</a:t>
            </a:r>
            <a:r>
              <a:rPr lang="en-US" altLang="en-US" sz="4000" dirty="0">
                <a:solidFill>
                  <a:srgbClr val="002060"/>
                </a:solidFill>
              </a:rPr>
              <a:t>. </a:t>
            </a:r>
            <a:endParaRPr lang="en-US" altLang="en-US" sz="4000" dirty="0" smtClean="0">
              <a:solidFill>
                <a:srgbClr val="002060"/>
              </a:solidFill>
            </a:endParaRPr>
          </a:p>
          <a:p>
            <a:pPr eaLnBrk="1" hangingPunct="1">
              <a:buFontTx/>
              <a:buNone/>
            </a:pPr>
            <a:endParaRPr lang="en-US" altLang="en-US" sz="4000" dirty="0">
              <a:solidFill>
                <a:srgbClr val="002060"/>
              </a:solidFill>
            </a:endParaRPr>
          </a:p>
          <a:p>
            <a:pPr eaLnBrk="1" hangingPunct="1">
              <a:buFontTx/>
              <a:buNone/>
            </a:pPr>
            <a:r>
              <a:rPr lang="en-US" altLang="en-US" sz="4000" dirty="0">
                <a:solidFill>
                  <a:srgbClr val="002060"/>
                </a:solidFill>
              </a:rPr>
              <a:t>The </a:t>
            </a:r>
            <a:r>
              <a:rPr lang="en-US" altLang="en-US" sz="4000" i="1" dirty="0" err="1">
                <a:solidFill>
                  <a:srgbClr val="C00000"/>
                </a:solidFill>
              </a:rPr>
              <a:t>longwave</a:t>
            </a:r>
            <a:r>
              <a:rPr lang="en-US" altLang="en-US" sz="4000" dirty="0">
                <a:solidFill>
                  <a:srgbClr val="C00000"/>
                </a:solidFill>
              </a:rPr>
              <a:t> effect </a:t>
            </a:r>
            <a:r>
              <a:rPr lang="en-US" altLang="en-US" sz="4000" dirty="0">
                <a:solidFill>
                  <a:srgbClr val="002060"/>
                </a:solidFill>
              </a:rPr>
              <a:t>depends primarily upon </a:t>
            </a:r>
            <a:r>
              <a:rPr lang="en-US" altLang="en-US" sz="4000" i="1" dirty="0">
                <a:solidFill>
                  <a:srgbClr val="C00000"/>
                </a:solidFill>
              </a:rPr>
              <a:t>cloud top temperature</a:t>
            </a:r>
            <a:r>
              <a:rPr lang="en-US" altLang="en-US" sz="4000" i="1" dirty="0">
                <a:solidFill>
                  <a:srgbClr val="002060"/>
                </a:solidFill>
              </a:rPr>
              <a:t>, </a:t>
            </a:r>
            <a:r>
              <a:rPr lang="en-US" altLang="en-US" sz="4000" dirty="0">
                <a:solidFill>
                  <a:srgbClr val="002060"/>
                </a:solidFill>
              </a:rPr>
              <a:t>which is a function of </a:t>
            </a:r>
            <a:r>
              <a:rPr lang="en-US" altLang="en-US" sz="4000" dirty="0">
                <a:solidFill>
                  <a:srgbClr val="C00000"/>
                </a:solidFill>
              </a:rPr>
              <a:t>cloud height</a:t>
            </a:r>
            <a:r>
              <a:rPr lang="en-US" altLang="en-US" sz="4000" dirty="0">
                <a:solidFill>
                  <a:srgbClr val="002060"/>
                </a:solidFill>
              </a:rPr>
              <a:t>, and, for </a:t>
            </a:r>
            <a:r>
              <a:rPr lang="en-US" altLang="en-US" sz="4000" i="1" dirty="0">
                <a:solidFill>
                  <a:srgbClr val="C00000"/>
                </a:solidFill>
              </a:rPr>
              <a:t>thin clouds, </a:t>
            </a:r>
            <a:r>
              <a:rPr lang="en-US" altLang="en-US" sz="4000" dirty="0">
                <a:solidFill>
                  <a:srgbClr val="002060"/>
                </a:solidFill>
              </a:rPr>
              <a:t>upon </a:t>
            </a:r>
            <a:r>
              <a:rPr lang="en-US" altLang="en-US" sz="4000" i="1" dirty="0">
                <a:solidFill>
                  <a:srgbClr val="C00000"/>
                </a:solidFill>
              </a:rPr>
              <a:t>emissivity</a:t>
            </a:r>
            <a:r>
              <a:rPr lang="en-US" altLang="en-US" sz="4000" dirty="0">
                <a:solidFill>
                  <a:srgbClr val="002060"/>
                </a:solidFill>
              </a:rPr>
              <a:t>, which is related to </a:t>
            </a:r>
            <a:r>
              <a:rPr lang="en-US" altLang="en-US" sz="4000" i="1" dirty="0">
                <a:solidFill>
                  <a:srgbClr val="C00000"/>
                </a:solidFill>
              </a:rPr>
              <a:t>optical thickness</a:t>
            </a:r>
            <a:r>
              <a:rPr lang="en-US" altLang="en-US" sz="4000" dirty="0">
                <a:solidFill>
                  <a:srgbClr val="002060"/>
                </a:solidFill>
              </a:rPr>
              <a:t>.</a:t>
            </a:r>
          </a:p>
        </p:txBody>
      </p:sp>
      <p:sp>
        <p:nvSpPr>
          <p:cNvPr id="2" name="Slide Number Placeholder 1"/>
          <p:cNvSpPr>
            <a:spLocks noGrp="1"/>
          </p:cNvSpPr>
          <p:nvPr>
            <p:ph type="sldNum" sz="quarter" idx="12"/>
          </p:nvPr>
        </p:nvSpPr>
        <p:spPr/>
        <p:txBody>
          <a:bodyPr/>
          <a:lstStyle/>
          <a:p>
            <a:fld id="{3B61ACE0-B4C6-4281-9137-DAF2A4BC917B}" type="slidenum">
              <a:rPr lang="en-US" smtClean="0"/>
              <a:pPr/>
              <a:t>7</a:t>
            </a:fld>
            <a:endParaRPr lang="en-US"/>
          </a:p>
        </p:txBody>
      </p:sp>
    </p:spTree>
    <p:extLst>
      <p:ext uri="{BB962C8B-B14F-4D97-AF65-F5344CB8AC3E}">
        <p14:creationId xmlns:p14="http://schemas.microsoft.com/office/powerpoint/2010/main" val="2606262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74811" y="0"/>
            <a:ext cx="11806517" cy="5351929"/>
          </a:xfrm>
        </p:spPr>
        <p:txBody>
          <a:bodyPr>
            <a:noAutofit/>
          </a:bodyPr>
          <a:lstStyle/>
          <a:p>
            <a:r>
              <a:rPr lang="en-US" altLang="en-US" sz="4000" dirty="0" smtClean="0">
                <a:solidFill>
                  <a:srgbClr val="002060"/>
                </a:solidFill>
              </a:rPr>
              <a:t>Over </a:t>
            </a:r>
            <a:r>
              <a:rPr lang="en-US" altLang="en-US" sz="4000" dirty="0">
                <a:solidFill>
                  <a:srgbClr val="002060"/>
                </a:solidFill>
              </a:rPr>
              <a:t>the last dozen years, NASA has launched a series of satellites – known collectively as the Earth Observing System (EOS) – that has provided critical insights into the dynamics of the entire Earth system: clouds, oceans, vegetation, ice, solid Earth and atmosphere (see next slide). </a:t>
            </a:r>
            <a:r>
              <a:rPr lang="en-US" altLang="en-US" sz="4000" dirty="0" smtClean="0">
                <a:solidFill>
                  <a:srgbClr val="002060"/>
                </a:solidFill>
              </a:rPr>
              <a:t/>
            </a:r>
            <a:br>
              <a:rPr lang="en-US" altLang="en-US" sz="4000" dirty="0" smtClean="0">
                <a:solidFill>
                  <a:srgbClr val="002060"/>
                </a:solidFill>
              </a:rPr>
            </a:br>
            <a:r>
              <a:rPr lang="en-US" altLang="en-US" sz="4000" dirty="0">
                <a:solidFill>
                  <a:srgbClr val="002060"/>
                </a:solidFill>
              </a:rPr>
              <a:t/>
            </a:r>
            <a:br>
              <a:rPr lang="en-US" altLang="en-US" sz="4000" dirty="0">
                <a:solidFill>
                  <a:srgbClr val="002060"/>
                </a:solidFill>
              </a:rPr>
            </a:br>
            <a:r>
              <a:rPr lang="en-US" altLang="en-US" sz="4000" dirty="0" smtClean="0">
                <a:solidFill>
                  <a:srgbClr val="002060"/>
                </a:solidFill>
              </a:rPr>
              <a:t>Now </a:t>
            </a:r>
            <a:r>
              <a:rPr lang="en-US" altLang="en-US" sz="4000" dirty="0">
                <a:solidFill>
                  <a:srgbClr val="002060"/>
                </a:solidFill>
              </a:rPr>
              <a:t>NASA is helping to create a new generation of satellites to extend and improve upon the Earth system data records established by EOS.</a:t>
            </a:r>
          </a:p>
        </p:txBody>
      </p:sp>
      <p:sp>
        <p:nvSpPr>
          <p:cNvPr id="2" name="Slide Number Placeholder 1"/>
          <p:cNvSpPr>
            <a:spLocks noGrp="1"/>
          </p:cNvSpPr>
          <p:nvPr>
            <p:ph type="sldNum" sz="quarter" idx="12"/>
          </p:nvPr>
        </p:nvSpPr>
        <p:spPr/>
        <p:txBody>
          <a:bodyPr/>
          <a:lstStyle/>
          <a:p>
            <a:fld id="{3B61ACE0-B4C6-4281-9137-DAF2A4BC917B}" type="slidenum">
              <a:rPr lang="en-US" smtClean="0"/>
              <a:pPr/>
              <a:t>70</a:t>
            </a:fld>
            <a:endParaRPr lang="en-US"/>
          </a:p>
        </p:txBody>
      </p:sp>
    </p:spTree>
    <p:extLst>
      <p:ext uri="{BB962C8B-B14F-4D97-AF65-F5344CB8AC3E}">
        <p14:creationId xmlns:p14="http://schemas.microsoft.com/office/powerpoint/2010/main" val="4623134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068639" y="5070476"/>
            <a:ext cx="536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000" b="1" i="1"/>
              <a:t>ERBS</a:t>
            </a:r>
          </a:p>
        </p:txBody>
      </p:sp>
      <p:sp>
        <p:nvSpPr>
          <p:cNvPr id="17411" name="Text Box 3"/>
          <p:cNvSpPr txBox="1">
            <a:spLocks noChangeArrowheads="1"/>
          </p:cNvSpPr>
          <p:nvPr/>
        </p:nvSpPr>
        <p:spPr bwMode="auto">
          <a:xfrm>
            <a:off x="1752600" y="150813"/>
            <a:ext cx="883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3600" dirty="0" err="1">
                <a:solidFill>
                  <a:srgbClr val="C00000"/>
                </a:solidFill>
                <a:latin typeface="+mn-lt"/>
              </a:rPr>
              <a:t>Spaceborne</a:t>
            </a:r>
            <a:r>
              <a:rPr lang="en-US" altLang="en-US" sz="3600" dirty="0">
                <a:solidFill>
                  <a:srgbClr val="C00000"/>
                </a:solidFill>
                <a:latin typeface="+mn-lt"/>
              </a:rPr>
              <a:t> Earth Observation Systems</a:t>
            </a:r>
          </a:p>
        </p:txBody>
      </p:sp>
      <p:pic>
        <p:nvPicPr>
          <p:cNvPr id="17412" name="Picture 4" descr="map"/>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576763" y="2120901"/>
            <a:ext cx="3198812"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4479926" y="2006601"/>
            <a:ext cx="3382963" cy="3382963"/>
            <a:chOff x="2537" y="1182"/>
            <a:chExt cx="2131" cy="2131"/>
          </a:xfrm>
        </p:grpSpPr>
        <p:sp>
          <p:nvSpPr>
            <p:cNvPr id="17467" name="Oval 6"/>
            <p:cNvSpPr>
              <a:spLocks noChangeArrowheads="1"/>
            </p:cNvSpPr>
            <p:nvPr/>
          </p:nvSpPr>
          <p:spPr bwMode="auto">
            <a:xfrm>
              <a:off x="2537" y="1182"/>
              <a:ext cx="2131" cy="2131"/>
            </a:xfrm>
            <a:prstGeom prst="ellipse">
              <a:avLst/>
            </a:prstGeom>
            <a:solidFill>
              <a:schemeClr val="bg1"/>
            </a:solidFill>
            <a:ln>
              <a:noFill/>
            </a:ln>
            <a:extLst>
              <a:ext uri="{91240B29-F687-4F45-9708-019B960494DF}">
                <a14:hiddenLine xmlns:a14="http://schemas.microsoft.com/office/drawing/2010/main" w="3175" cap="rnd">
                  <a:solidFill>
                    <a:srgbClr val="000000"/>
                  </a:solidFill>
                  <a:prstDash val="sysDot"/>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a:p>
          </p:txBody>
        </p:sp>
        <p:graphicFrame>
          <p:nvGraphicFramePr>
            <p:cNvPr id="17468" name="Object 7"/>
            <p:cNvGraphicFramePr>
              <a:graphicFrameLocks/>
            </p:cNvGraphicFramePr>
            <p:nvPr/>
          </p:nvGraphicFramePr>
          <p:xfrm>
            <a:off x="2580" y="1211"/>
            <a:ext cx="2073" cy="2073"/>
          </p:xfrm>
          <a:graphic>
            <a:graphicData uri="http://schemas.openxmlformats.org/presentationml/2006/ole">
              <mc:AlternateContent xmlns:mc="http://schemas.openxmlformats.org/markup-compatibility/2006">
                <mc:Choice xmlns:v="urn:schemas-microsoft-com:vml" Requires="v">
                  <p:oleObj spid="_x0000_s11276" name="Photo Editor Photo" r:id="rId4" imgW="1561905" imgH="1533739" progId="MSPhotoEd.3">
                    <p:embed/>
                  </p:oleObj>
                </mc:Choice>
                <mc:Fallback>
                  <p:oleObj name="Photo Editor Photo" r:id="rId4" imgW="1561905" imgH="1533739" progId="MSPhotoEd.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0" y="1211"/>
                          <a:ext cx="2073" cy="207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53882" dir="2700000" algn="ctr" rotWithShape="0">
                                  <a:srgbClr val="000032">
                                    <a:alpha val="50000"/>
                                  </a:srgbClr>
                                </a:outerShdw>
                              </a:effectLst>
                            </a14:hiddenEffects>
                          </a:ext>
                        </a:extLst>
                      </p:spPr>
                    </p:pic>
                  </p:oleObj>
                </mc:Fallback>
              </mc:AlternateContent>
            </a:graphicData>
          </a:graphic>
        </p:graphicFrame>
      </p:grpSp>
      <p:grpSp>
        <p:nvGrpSpPr>
          <p:cNvPr id="3" name="Group 8"/>
          <p:cNvGrpSpPr>
            <a:grpSpLocks/>
          </p:cNvGrpSpPr>
          <p:nvPr/>
        </p:nvGrpSpPr>
        <p:grpSpPr bwMode="auto">
          <a:xfrm>
            <a:off x="4486276" y="2006601"/>
            <a:ext cx="3382963" cy="3382963"/>
            <a:chOff x="396" y="874"/>
            <a:chExt cx="2131" cy="2131"/>
          </a:xfrm>
        </p:grpSpPr>
        <p:sp>
          <p:nvSpPr>
            <p:cNvPr id="17465" name="Oval 9"/>
            <p:cNvSpPr>
              <a:spLocks noChangeArrowheads="1"/>
            </p:cNvSpPr>
            <p:nvPr/>
          </p:nvSpPr>
          <p:spPr bwMode="auto">
            <a:xfrm>
              <a:off x="396" y="874"/>
              <a:ext cx="2131" cy="2131"/>
            </a:xfrm>
            <a:prstGeom prst="ellipse">
              <a:avLst/>
            </a:prstGeom>
            <a:solidFill>
              <a:schemeClr val="bg1"/>
            </a:solidFill>
            <a:ln>
              <a:noFill/>
            </a:ln>
            <a:extLst>
              <a:ext uri="{91240B29-F687-4F45-9708-019B960494DF}">
                <a14:hiddenLine xmlns:a14="http://schemas.microsoft.com/office/drawing/2010/main" w="3175" cap="rnd">
                  <a:solidFill>
                    <a:srgbClr val="000000"/>
                  </a:solidFill>
                  <a:prstDash val="sysDot"/>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a:p>
          </p:txBody>
        </p:sp>
        <p:pic>
          <p:nvPicPr>
            <p:cNvPr id="1746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 y="941"/>
              <a:ext cx="2015" cy="20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4" name="Group 11"/>
          <p:cNvGrpSpPr>
            <a:grpSpLocks/>
          </p:cNvGrpSpPr>
          <p:nvPr/>
        </p:nvGrpSpPr>
        <p:grpSpPr bwMode="auto">
          <a:xfrm>
            <a:off x="4487863" y="2020888"/>
            <a:ext cx="3382962" cy="3382962"/>
            <a:chOff x="424" y="892"/>
            <a:chExt cx="2131" cy="2131"/>
          </a:xfrm>
        </p:grpSpPr>
        <p:sp>
          <p:nvSpPr>
            <p:cNvPr id="17463" name="Oval 12"/>
            <p:cNvSpPr>
              <a:spLocks noChangeArrowheads="1"/>
            </p:cNvSpPr>
            <p:nvPr/>
          </p:nvSpPr>
          <p:spPr bwMode="auto">
            <a:xfrm>
              <a:off x="424" y="892"/>
              <a:ext cx="2131" cy="2131"/>
            </a:xfrm>
            <a:prstGeom prst="ellipse">
              <a:avLst/>
            </a:prstGeom>
            <a:solidFill>
              <a:schemeClr val="bg1"/>
            </a:solidFill>
            <a:ln>
              <a:noFill/>
            </a:ln>
            <a:extLst>
              <a:ext uri="{91240B29-F687-4F45-9708-019B960494DF}">
                <a14:hiddenLine xmlns:a14="http://schemas.microsoft.com/office/drawing/2010/main" w="3175" cap="rnd">
                  <a:solidFill>
                    <a:srgbClr val="000000"/>
                  </a:solidFill>
                  <a:prstDash val="sysDot"/>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a:p>
          </p:txBody>
        </p:sp>
        <p:pic>
          <p:nvPicPr>
            <p:cNvPr id="17464"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 y="927"/>
              <a:ext cx="2073" cy="20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7416" name="Group 14"/>
          <p:cNvGrpSpPr>
            <a:grpSpLocks/>
          </p:cNvGrpSpPr>
          <p:nvPr/>
        </p:nvGrpSpPr>
        <p:grpSpPr bwMode="auto">
          <a:xfrm>
            <a:off x="7329489" y="5534026"/>
            <a:ext cx="1208087" cy="639763"/>
            <a:chOff x="126" y="1904"/>
            <a:chExt cx="460" cy="314"/>
          </a:xfrm>
        </p:grpSpPr>
        <p:pic>
          <p:nvPicPr>
            <p:cNvPr id="17461" name="Picture 15" descr="ter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 y="1931"/>
              <a:ext cx="460"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2" name="Text Box 16"/>
            <p:cNvSpPr txBox="1">
              <a:spLocks noChangeArrowheads="1"/>
            </p:cNvSpPr>
            <p:nvPr/>
          </p:nvSpPr>
          <p:spPr bwMode="auto">
            <a:xfrm>
              <a:off x="392" y="1904"/>
              <a:ext cx="12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Terra</a:t>
              </a:r>
            </a:p>
          </p:txBody>
        </p:sp>
      </p:grpSp>
      <p:grpSp>
        <p:nvGrpSpPr>
          <p:cNvPr id="17417" name="Group 17"/>
          <p:cNvGrpSpPr>
            <a:grpSpLocks/>
          </p:cNvGrpSpPr>
          <p:nvPr/>
        </p:nvGrpSpPr>
        <p:grpSpPr bwMode="auto">
          <a:xfrm>
            <a:off x="7505701" y="1397000"/>
            <a:ext cx="1285875" cy="647700"/>
            <a:chOff x="3730" y="651"/>
            <a:chExt cx="810" cy="408"/>
          </a:xfrm>
        </p:grpSpPr>
        <p:pic>
          <p:nvPicPr>
            <p:cNvPr id="17459" name="Picture 18" descr="Aqua"/>
            <p:cNvPicPr>
              <a:picLocks noChangeAspect="1" noChangeArrowheads="1"/>
            </p:cNvPicPr>
            <p:nvPr/>
          </p:nvPicPr>
          <p:blipFill>
            <a:blip r:embed="rId9">
              <a:lum bright="38000"/>
              <a:extLst>
                <a:ext uri="{28A0092B-C50C-407E-A947-70E740481C1C}">
                  <a14:useLocalDpi xmlns:a14="http://schemas.microsoft.com/office/drawing/2010/main" val="0"/>
                </a:ext>
              </a:extLst>
            </a:blip>
            <a:srcRect/>
            <a:stretch>
              <a:fillRect/>
            </a:stretch>
          </p:blipFill>
          <p:spPr bwMode="auto">
            <a:xfrm>
              <a:off x="3730" y="684"/>
              <a:ext cx="810"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0" name="Text Box 19"/>
            <p:cNvSpPr txBox="1">
              <a:spLocks noChangeArrowheads="1"/>
            </p:cNvSpPr>
            <p:nvPr/>
          </p:nvSpPr>
          <p:spPr bwMode="auto">
            <a:xfrm>
              <a:off x="3951" y="651"/>
              <a:ext cx="2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Aqua</a:t>
              </a:r>
            </a:p>
          </p:txBody>
        </p:sp>
      </p:grpSp>
      <p:grpSp>
        <p:nvGrpSpPr>
          <p:cNvPr id="17418" name="Group 20"/>
          <p:cNvGrpSpPr>
            <a:grpSpLocks/>
          </p:cNvGrpSpPr>
          <p:nvPr/>
        </p:nvGrpSpPr>
        <p:grpSpPr bwMode="auto">
          <a:xfrm>
            <a:off x="3867150" y="5613401"/>
            <a:ext cx="1112838" cy="715963"/>
            <a:chOff x="1486" y="3187"/>
            <a:chExt cx="701" cy="451"/>
          </a:xfrm>
        </p:grpSpPr>
        <p:pic>
          <p:nvPicPr>
            <p:cNvPr id="17457" name="Picture 21" descr="grac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86" y="3290"/>
              <a:ext cx="701"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8" name="Text Box 22"/>
            <p:cNvSpPr txBox="1">
              <a:spLocks noChangeArrowheads="1"/>
            </p:cNvSpPr>
            <p:nvPr/>
          </p:nvSpPr>
          <p:spPr bwMode="auto">
            <a:xfrm>
              <a:off x="1697" y="3187"/>
              <a:ext cx="2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Grace</a:t>
              </a:r>
            </a:p>
          </p:txBody>
        </p:sp>
      </p:grpSp>
      <p:grpSp>
        <p:nvGrpSpPr>
          <p:cNvPr id="17419" name="Group 23"/>
          <p:cNvGrpSpPr>
            <a:grpSpLocks/>
          </p:cNvGrpSpPr>
          <p:nvPr/>
        </p:nvGrpSpPr>
        <p:grpSpPr bwMode="auto">
          <a:xfrm>
            <a:off x="2870200" y="1806575"/>
            <a:ext cx="1009650" cy="958850"/>
            <a:chOff x="780" y="909"/>
            <a:chExt cx="636" cy="604"/>
          </a:xfrm>
        </p:grpSpPr>
        <p:pic>
          <p:nvPicPr>
            <p:cNvPr id="17455" name="Picture 24" descr="quicksca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7" y="1058"/>
              <a:ext cx="499"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6" name="Text Box 25"/>
            <p:cNvSpPr txBox="1">
              <a:spLocks noChangeArrowheads="1"/>
            </p:cNvSpPr>
            <p:nvPr/>
          </p:nvSpPr>
          <p:spPr bwMode="auto">
            <a:xfrm>
              <a:off x="780" y="909"/>
              <a:ext cx="34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QuikScat</a:t>
              </a:r>
            </a:p>
          </p:txBody>
        </p:sp>
      </p:grpSp>
      <p:grpSp>
        <p:nvGrpSpPr>
          <p:cNvPr id="17420" name="Group 26"/>
          <p:cNvGrpSpPr>
            <a:grpSpLocks/>
          </p:cNvGrpSpPr>
          <p:nvPr/>
        </p:nvGrpSpPr>
        <p:grpSpPr bwMode="auto">
          <a:xfrm>
            <a:off x="8602664" y="1716088"/>
            <a:ext cx="860425" cy="914400"/>
            <a:chOff x="4325" y="936"/>
            <a:chExt cx="542" cy="576"/>
          </a:xfrm>
        </p:grpSpPr>
        <p:pic>
          <p:nvPicPr>
            <p:cNvPr id="17453" name="Picture 27" descr="sag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25" y="1100"/>
              <a:ext cx="542"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4" name="Text Box 28"/>
            <p:cNvSpPr txBox="1">
              <a:spLocks noChangeArrowheads="1"/>
            </p:cNvSpPr>
            <p:nvPr/>
          </p:nvSpPr>
          <p:spPr bwMode="auto">
            <a:xfrm>
              <a:off x="4586" y="936"/>
              <a:ext cx="19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Sage</a:t>
              </a:r>
            </a:p>
          </p:txBody>
        </p:sp>
      </p:grpSp>
      <p:grpSp>
        <p:nvGrpSpPr>
          <p:cNvPr id="17421" name="Group 29"/>
          <p:cNvGrpSpPr>
            <a:grpSpLocks/>
          </p:cNvGrpSpPr>
          <p:nvPr/>
        </p:nvGrpSpPr>
        <p:grpSpPr bwMode="auto">
          <a:xfrm>
            <a:off x="2209801" y="4303713"/>
            <a:ext cx="1135063" cy="1028700"/>
            <a:chOff x="991" y="1853"/>
            <a:chExt cx="354" cy="415"/>
          </a:xfrm>
        </p:grpSpPr>
        <p:pic>
          <p:nvPicPr>
            <p:cNvPr id="17451" name="Picture 30" descr="seawind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2" y="1951"/>
              <a:ext cx="283"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2" name="Text Box 31"/>
            <p:cNvSpPr txBox="1">
              <a:spLocks noChangeArrowheads="1"/>
            </p:cNvSpPr>
            <p:nvPr/>
          </p:nvSpPr>
          <p:spPr bwMode="auto">
            <a:xfrm>
              <a:off x="991" y="1853"/>
              <a:ext cx="190"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SeaWinds</a:t>
              </a:r>
            </a:p>
          </p:txBody>
        </p:sp>
      </p:grpSp>
      <p:grpSp>
        <p:nvGrpSpPr>
          <p:cNvPr id="17422" name="Group 32"/>
          <p:cNvGrpSpPr>
            <a:grpSpLocks/>
          </p:cNvGrpSpPr>
          <p:nvPr/>
        </p:nvGrpSpPr>
        <p:grpSpPr bwMode="auto">
          <a:xfrm>
            <a:off x="9191626" y="3590925"/>
            <a:ext cx="942975" cy="679450"/>
            <a:chOff x="4394" y="1467"/>
            <a:chExt cx="594" cy="428"/>
          </a:xfrm>
        </p:grpSpPr>
        <p:pic>
          <p:nvPicPr>
            <p:cNvPr id="17449" name="Picture 33" descr="trmm cop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11" y="1467"/>
              <a:ext cx="477"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0" name="Text Box 34"/>
            <p:cNvSpPr txBox="1">
              <a:spLocks noChangeArrowheads="1"/>
            </p:cNvSpPr>
            <p:nvPr/>
          </p:nvSpPr>
          <p:spPr bwMode="auto">
            <a:xfrm>
              <a:off x="4394" y="1554"/>
              <a:ext cx="24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TRMM</a:t>
              </a:r>
            </a:p>
          </p:txBody>
        </p:sp>
      </p:grpSp>
      <p:sp>
        <p:nvSpPr>
          <p:cNvPr id="17423" name="Text Box 35"/>
          <p:cNvSpPr txBox="1">
            <a:spLocks noChangeArrowheads="1"/>
          </p:cNvSpPr>
          <p:nvPr/>
        </p:nvSpPr>
        <p:spPr bwMode="auto">
          <a:xfrm>
            <a:off x="8509001" y="5006975"/>
            <a:ext cx="5508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Toms-EP</a:t>
            </a:r>
          </a:p>
        </p:txBody>
      </p:sp>
      <p:grpSp>
        <p:nvGrpSpPr>
          <p:cNvPr id="17424" name="Group 36"/>
          <p:cNvGrpSpPr>
            <a:grpSpLocks/>
          </p:cNvGrpSpPr>
          <p:nvPr/>
        </p:nvGrpSpPr>
        <p:grpSpPr bwMode="auto">
          <a:xfrm>
            <a:off x="5073651" y="5821364"/>
            <a:ext cx="995363" cy="790575"/>
            <a:chOff x="1538" y="2602"/>
            <a:chExt cx="310" cy="319"/>
          </a:xfrm>
        </p:grpSpPr>
        <p:pic>
          <p:nvPicPr>
            <p:cNvPr id="17447" name="Picture 37" descr="uar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38" y="2659"/>
              <a:ext cx="310"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8" name="Text Box 38"/>
            <p:cNvSpPr txBox="1">
              <a:spLocks noChangeArrowheads="1"/>
            </p:cNvSpPr>
            <p:nvPr/>
          </p:nvSpPr>
          <p:spPr bwMode="auto">
            <a:xfrm>
              <a:off x="1576" y="2602"/>
              <a:ext cx="113"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UARS</a:t>
              </a:r>
            </a:p>
          </p:txBody>
        </p:sp>
      </p:grpSp>
      <p:sp>
        <p:nvSpPr>
          <p:cNvPr id="17425" name="Text Box 39"/>
          <p:cNvSpPr txBox="1">
            <a:spLocks noChangeArrowheads="1"/>
          </p:cNvSpPr>
          <p:nvPr/>
        </p:nvSpPr>
        <p:spPr bwMode="auto">
          <a:xfrm>
            <a:off x="6640513" y="5627689"/>
            <a:ext cx="550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000" b="1"/>
              <a:t>Jason</a:t>
            </a:r>
          </a:p>
        </p:txBody>
      </p:sp>
      <p:grpSp>
        <p:nvGrpSpPr>
          <p:cNvPr id="17426" name="Group 40"/>
          <p:cNvGrpSpPr>
            <a:grpSpLocks/>
          </p:cNvGrpSpPr>
          <p:nvPr/>
        </p:nvGrpSpPr>
        <p:grpSpPr bwMode="auto">
          <a:xfrm>
            <a:off x="6288088" y="1108076"/>
            <a:ext cx="984250" cy="746125"/>
            <a:chOff x="933" y="2989"/>
            <a:chExt cx="530" cy="272"/>
          </a:xfrm>
        </p:grpSpPr>
        <p:pic>
          <p:nvPicPr>
            <p:cNvPr id="17445" name="Picture 41" descr="landsat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33" y="3067"/>
              <a:ext cx="53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6" name="Text Box 42"/>
            <p:cNvSpPr txBox="1">
              <a:spLocks noChangeArrowheads="1"/>
            </p:cNvSpPr>
            <p:nvPr/>
          </p:nvSpPr>
          <p:spPr bwMode="auto">
            <a:xfrm>
              <a:off x="989" y="2989"/>
              <a:ext cx="308"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Landsat</a:t>
              </a:r>
              <a:r>
                <a:rPr lang="en-US" altLang="en-US" sz="800" b="1" i="1"/>
                <a:t> 7</a:t>
              </a:r>
            </a:p>
          </p:txBody>
        </p:sp>
      </p:grpSp>
      <p:grpSp>
        <p:nvGrpSpPr>
          <p:cNvPr id="17427" name="Group 43"/>
          <p:cNvGrpSpPr>
            <a:grpSpLocks/>
          </p:cNvGrpSpPr>
          <p:nvPr/>
        </p:nvGrpSpPr>
        <p:grpSpPr bwMode="auto">
          <a:xfrm>
            <a:off x="3503614" y="1354139"/>
            <a:ext cx="1438275" cy="879475"/>
            <a:chOff x="1383" y="666"/>
            <a:chExt cx="906" cy="554"/>
          </a:xfrm>
        </p:grpSpPr>
        <p:graphicFrame>
          <p:nvGraphicFramePr>
            <p:cNvPr id="17443" name="Object 44"/>
            <p:cNvGraphicFramePr>
              <a:graphicFrameLocks noChangeAspect="1"/>
            </p:cNvGraphicFramePr>
            <p:nvPr/>
          </p:nvGraphicFramePr>
          <p:xfrm>
            <a:off x="1688" y="712"/>
            <a:ext cx="601" cy="508"/>
          </p:xfrm>
          <a:graphic>
            <a:graphicData uri="http://schemas.openxmlformats.org/presentationml/2006/ole">
              <mc:AlternateContent xmlns:mc="http://schemas.openxmlformats.org/markup-compatibility/2006">
                <mc:Choice xmlns:v="urn:schemas-microsoft-com:vml" Requires="v">
                  <p:oleObj spid="_x0000_s11277" name="Photo Editor Photo" r:id="rId17" imgW="3333333" imgH="2819794" progId="MSPhotoEd.3">
                    <p:embed/>
                  </p:oleObj>
                </mc:Choice>
                <mc:Fallback>
                  <p:oleObj name="Photo Editor Photo" r:id="rId17" imgW="3333333" imgH="2819794" progId="MSPhotoEd.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88" y="712"/>
                          <a:ext cx="601" cy="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44" name="Rectangle 45"/>
            <p:cNvSpPr>
              <a:spLocks noChangeArrowheads="1"/>
            </p:cNvSpPr>
            <p:nvPr/>
          </p:nvSpPr>
          <p:spPr bwMode="auto">
            <a:xfrm>
              <a:off x="1383" y="666"/>
              <a:ext cx="40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000" b="1" i="1"/>
                <a:t>SORCE</a:t>
              </a:r>
            </a:p>
          </p:txBody>
        </p:sp>
      </p:grpSp>
      <p:sp>
        <p:nvSpPr>
          <p:cNvPr id="17428" name="Text Box 46"/>
          <p:cNvSpPr txBox="1">
            <a:spLocks noChangeArrowheads="1"/>
          </p:cNvSpPr>
          <p:nvPr/>
        </p:nvSpPr>
        <p:spPr bwMode="auto">
          <a:xfrm>
            <a:off x="9699626" y="4383088"/>
            <a:ext cx="6780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ACRIMSAT</a:t>
            </a:r>
          </a:p>
        </p:txBody>
      </p:sp>
      <p:sp>
        <p:nvSpPr>
          <p:cNvPr id="17429" name="Text Box 47"/>
          <p:cNvSpPr txBox="1">
            <a:spLocks noChangeArrowheads="1"/>
          </p:cNvSpPr>
          <p:nvPr/>
        </p:nvSpPr>
        <p:spPr bwMode="auto">
          <a:xfrm>
            <a:off x="9166226" y="2554289"/>
            <a:ext cx="481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000" b="1" i="1"/>
              <a:t>EO-1</a:t>
            </a:r>
          </a:p>
        </p:txBody>
      </p:sp>
      <p:grpSp>
        <p:nvGrpSpPr>
          <p:cNvPr id="17430" name="Group 48"/>
          <p:cNvGrpSpPr>
            <a:grpSpLocks/>
          </p:cNvGrpSpPr>
          <p:nvPr/>
        </p:nvGrpSpPr>
        <p:grpSpPr bwMode="auto">
          <a:xfrm>
            <a:off x="4745039" y="1030288"/>
            <a:ext cx="1373187" cy="944562"/>
            <a:chOff x="1919" y="432"/>
            <a:chExt cx="865" cy="595"/>
          </a:xfrm>
        </p:grpSpPr>
        <p:sp>
          <p:nvSpPr>
            <p:cNvPr id="17441" name="Text Box 49"/>
            <p:cNvSpPr txBox="1">
              <a:spLocks noChangeArrowheads="1"/>
            </p:cNvSpPr>
            <p:nvPr/>
          </p:nvSpPr>
          <p:spPr bwMode="auto">
            <a:xfrm>
              <a:off x="1919" y="432"/>
              <a:ext cx="76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000" b="1" i="1"/>
                <a:t>TOPEX/Poseidon</a:t>
              </a:r>
            </a:p>
          </p:txBody>
        </p:sp>
        <p:pic>
          <p:nvPicPr>
            <p:cNvPr id="17442" name="Picture 50" descr="TOPEX-Poseidon-sc-wht"/>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124" y="576"/>
              <a:ext cx="660"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31" name="Picture 51" descr="SEAWiFS"/>
          <p:cNvPicPr>
            <a:picLocks noChangeAspect="1" noChangeArrowheads="1"/>
          </p:cNvPicPr>
          <p:nvPr/>
        </p:nvPicPr>
        <p:blipFill>
          <a:blip r:embed="rId20">
            <a:extLst>
              <a:ext uri="{28A0092B-C50C-407E-A947-70E740481C1C}">
                <a14:useLocalDpi xmlns:a14="http://schemas.microsoft.com/office/drawing/2010/main" val="0"/>
              </a:ext>
            </a:extLst>
          </a:blip>
          <a:srcRect r="16176" b="11765"/>
          <a:stretch>
            <a:fillRect/>
          </a:stretch>
        </p:blipFill>
        <p:spPr bwMode="auto">
          <a:xfrm>
            <a:off x="2536825" y="2782888"/>
            <a:ext cx="10858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2" name="Text Box 52"/>
          <p:cNvSpPr txBox="1">
            <a:spLocks noChangeArrowheads="1"/>
          </p:cNvSpPr>
          <p:nvPr/>
        </p:nvSpPr>
        <p:spPr bwMode="auto">
          <a:xfrm>
            <a:off x="2232026" y="2859088"/>
            <a:ext cx="542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SeaWiFS</a:t>
            </a:r>
          </a:p>
        </p:txBody>
      </p:sp>
      <p:pic>
        <p:nvPicPr>
          <p:cNvPr id="17433" name="Picture 53" descr="icesat_whit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84425" y="3544888"/>
            <a:ext cx="100965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4" name="Text Box 54"/>
          <p:cNvSpPr txBox="1">
            <a:spLocks noChangeArrowheads="1"/>
          </p:cNvSpPr>
          <p:nvPr/>
        </p:nvSpPr>
        <p:spPr bwMode="auto">
          <a:xfrm>
            <a:off x="2170113" y="3448050"/>
            <a:ext cx="3746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IceSat</a:t>
            </a:r>
          </a:p>
        </p:txBody>
      </p:sp>
      <p:pic>
        <p:nvPicPr>
          <p:cNvPr id="17435" name="Picture 55" descr="ERBS-SC-wht"/>
          <p:cNvPicPr>
            <a:picLocks noChangeAspect="1" noChangeArrowheads="1"/>
          </p:cNvPicPr>
          <p:nvPr/>
        </p:nvPicPr>
        <p:blipFill>
          <a:blip r:embed="rId22">
            <a:extLst>
              <a:ext uri="{28A0092B-C50C-407E-A947-70E740481C1C}">
                <a14:useLocalDpi xmlns:a14="http://schemas.microsoft.com/office/drawing/2010/main" val="0"/>
              </a:ext>
            </a:extLst>
          </a:blip>
          <a:srcRect l="5556" t="516" r="38426" b="58798"/>
          <a:stretch>
            <a:fillRect/>
          </a:stretch>
        </p:blipFill>
        <p:spPr bwMode="auto">
          <a:xfrm>
            <a:off x="2917826" y="5297489"/>
            <a:ext cx="115252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6" name="Picture 56" descr="jason-1-sc-wht"/>
          <p:cNvPicPr>
            <a:picLocks noChangeAspect="1" noChangeArrowheads="1"/>
          </p:cNvPicPr>
          <p:nvPr/>
        </p:nvPicPr>
        <p:blipFill>
          <a:blip r:embed="rId23" cstate="print">
            <a:clrChange>
              <a:clrFrom>
                <a:srgbClr val="F4F9EF"/>
              </a:clrFrom>
              <a:clrTo>
                <a:srgbClr val="F4F9EF">
                  <a:alpha val="0"/>
                </a:srgbClr>
              </a:clrTo>
            </a:clrChange>
            <a:extLst>
              <a:ext uri="{28A0092B-C50C-407E-A947-70E740481C1C}">
                <a14:useLocalDpi xmlns:a14="http://schemas.microsoft.com/office/drawing/2010/main" val="0"/>
              </a:ext>
            </a:extLst>
          </a:blip>
          <a:srcRect/>
          <a:stretch>
            <a:fillRect/>
          </a:stretch>
        </p:blipFill>
        <p:spPr bwMode="auto">
          <a:xfrm>
            <a:off x="6126163" y="5883275"/>
            <a:ext cx="13335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7" name="Picture 57" descr="AcrimSat"/>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318625" y="4611688"/>
            <a:ext cx="8572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8" name="Picture 58" descr="toms-ep-sc2-wht"/>
          <p:cNvPicPr>
            <a:picLocks noChangeAspect="1" noChangeArrowheads="1"/>
          </p:cNvPicPr>
          <p:nvPr/>
        </p:nvPicPr>
        <p:blipFill>
          <a:blip r:embed="rId25" cstate="print">
            <a:extLst>
              <a:ext uri="{28A0092B-C50C-407E-A947-70E740481C1C}">
                <a14:useLocalDpi xmlns:a14="http://schemas.microsoft.com/office/drawing/2010/main" val="0"/>
              </a:ext>
            </a:extLst>
          </a:blip>
          <a:srcRect l="55173" t="30168" b="2794"/>
          <a:stretch>
            <a:fillRect/>
          </a:stretch>
        </p:blipFill>
        <p:spPr bwMode="auto">
          <a:xfrm>
            <a:off x="8632826" y="5221288"/>
            <a:ext cx="100012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9" name="Picture 59" descr="eo_1_rende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090025" y="2782889"/>
            <a:ext cx="9144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64" name="Picture 6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533901" y="2097088"/>
            <a:ext cx="32543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3B61ACE0-B4C6-4281-9137-DAF2A4BC917B}" type="slidenum">
              <a:rPr lang="en-US" smtClean="0"/>
              <a:pPr/>
              <a:t>71</a:t>
            </a:fld>
            <a:endParaRPr lang="en-US"/>
          </a:p>
        </p:txBody>
      </p:sp>
    </p:spTree>
    <p:extLst>
      <p:ext uri="{BB962C8B-B14F-4D97-AF65-F5344CB8AC3E}">
        <p14:creationId xmlns:p14="http://schemas.microsoft.com/office/powerpoint/2010/main" val="880673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nodeType="afterGroup">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3"/>
                                        </p:tgtEl>
                                        <p:attrNameLst>
                                          <p:attrName>style.visibility</p:attrName>
                                        </p:attrNameLst>
                                      </p:cBhvr>
                                      <p:to>
                                        <p:strVal val="visible"/>
                                      </p:to>
                                    </p:set>
                                  </p:childTnLst>
                                </p:cTn>
                              </p:par>
                            </p:childTnLst>
                          </p:cTn>
                        </p:par>
                        <p:par>
                          <p:cTn id="10" fill="hold" nodeType="afterGroup">
                            <p:stCondLst>
                              <p:cond delay="3000"/>
                            </p:stCondLst>
                            <p:childTnLst>
                              <p:par>
                                <p:cTn id="11" presetID="1" presetClass="entr" presetSubtype="0" fill="hold" nodeType="afterEffect">
                                  <p:stCondLst>
                                    <p:cond delay="1000"/>
                                  </p:stCondLst>
                                  <p:childTnLst>
                                    <p:set>
                                      <p:cBhvr>
                                        <p:cTn id="12" dur="1" fill="hold">
                                          <p:stCondLst>
                                            <p:cond delay="499"/>
                                          </p:stCondLst>
                                        </p:cTn>
                                        <p:tgtEl>
                                          <p:spTgt spid="4"/>
                                        </p:tgtEl>
                                        <p:attrNameLst>
                                          <p:attrName>style.visibility</p:attrName>
                                        </p:attrNameLst>
                                      </p:cBhvr>
                                      <p:to>
                                        <p:strVal val="visible"/>
                                      </p:to>
                                    </p:set>
                                  </p:childTnLst>
                                </p:cTn>
                              </p:par>
                            </p:childTnLst>
                          </p:cTn>
                        </p:par>
                        <p:par>
                          <p:cTn id="13" fill="hold" nodeType="afterGroup">
                            <p:stCondLst>
                              <p:cond delay="4500"/>
                            </p:stCondLst>
                            <p:childTnLst>
                              <p:par>
                                <p:cTn id="14" presetID="1" presetClass="entr" presetSubtype="0" fill="hold" nodeType="afterEffect">
                                  <p:stCondLst>
                                    <p:cond delay="1000"/>
                                  </p:stCondLst>
                                  <p:childTnLst>
                                    <p:set>
                                      <p:cBhvr>
                                        <p:cTn id="15" dur="1" fill="hold">
                                          <p:stCondLst>
                                            <p:cond delay="499"/>
                                          </p:stCondLst>
                                        </p:cTn>
                                        <p:tgtEl>
                                          <p:spTgt spid="123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74811" y="0"/>
            <a:ext cx="11846859"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400" dirty="0">
                <a:solidFill>
                  <a:srgbClr val="C00000"/>
                </a:solidFill>
              </a:rPr>
              <a:t>A configuration of several satellites with complimentary capabilities is considered as ideal for cloud research. In particular, the newer systems with active capabilities.</a:t>
            </a:r>
          </a:p>
        </p:txBody>
      </p:sp>
      <p:pic>
        <p:nvPicPr>
          <p:cNvPr id="18435" name="Picture 3" descr="F:\PICASSO\3-satellite fig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1355726"/>
            <a:ext cx="7848600"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4"/>
          <p:cNvSpPr txBox="1">
            <a:spLocks noChangeArrowheads="1"/>
          </p:cNvSpPr>
          <p:nvPr/>
        </p:nvSpPr>
        <p:spPr bwMode="auto">
          <a:xfrm>
            <a:off x="5257800" y="2057401"/>
            <a:ext cx="1281120" cy="3077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b="1">
                <a:solidFill>
                  <a:srgbClr val="FFFF00"/>
                </a:solidFill>
                <a:latin typeface="Palatino" charset="0"/>
              </a:rPr>
              <a:t>      CALIPSO</a:t>
            </a:r>
          </a:p>
        </p:txBody>
      </p:sp>
      <p:sp>
        <p:nvSpPr>
          <p:cNvPr id="18437" name="Text Box 5"/>
          <p:cNvSpPr txBox="1">
            <a:spLocks noChangeArrowheads="1"/>
          </p:cNvSpPr>
          <p:nvPr/>
        </p:nvSpPr>
        <p:spPr bwMode="auto">
          <a:xfrm>
            <a:off x="3733800" y="1981201"/>
            <a:ext cx="923394" cy="3077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b="1">
                <a:solidFill>
                  <a:srgbClr val="FFFF00"/>
                </a:solidFill>
                <a:latin typeface="Palatino" charset="0"/>
              </a:rPr>
              <a:t>      Aqua</a:t>
            </a:r>
          </a:p>
        </p:txBody>
      </p:sp>
      <p:sp>
        <p:nvSpPr>
          <p:cNvPr id="18438" name="Text Box 6"/>
          <p:cNvSpPr txBox="1">
            <a:spLocks noChangeArrowheads="1"/>
          </p:cNvSpPr>
          <p:nvPr/>
        </p:nvSpPr>
        <p:spPr bwMode="auto">
          <a:xfrm>
            <a:off x="7543801" y="2286001"/>
            <a:ext cx="970137" cy="3077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b="1">
                <a:solidFill>
                  <a:srgbClr val="FFFF00"/>
                </a:solidFill>
                <a:latin typeface="Palatino" charset="0"/>
              </a:rPr>
              <a:t>CloudSat</a:t>
            </a:r>
          </a:p>
        </p:txBody>
      </p:sp>
      <p:sp>
        <p:nvSpPr>
          <p:cNvPr id="2" name="Slide Number Placeholder 1"/>
          <p:cNvSpPr>
            <a:spLocks noGrp="1"/>
          </p:cNvSpPr>
          <p:nvPr>
            <p:ph type="sldNum" sz="quarter" idx="12"/>
          </p:nvPr>
        </p:nvSpPr>
        <p:spPr/>
        <p:txBody>
          <a:bodyPr/>
          <a:lstStyle/>
          <a:p>
            <a:fld id="{3B61ACE0-B4C6-4281-9137-DAF2A4BC917B}" type="slidenum">
              <a:rPr lang="en-US" smtClean="0"/>
              <a:pPr/>
              <a:t>72</a:t>
            </a:fld>
            <a:endParaRPr lang="en-US"/>
          </a:p>
        </p:txBody>
      </p:sp>
    </p:spTree>
    <p:extLst>
      <p:ext uri="{BB962C8B-B14F-4D97-AF65-F5344CB8AC3E}">
        <p14:creationId xmlns:p14="http://schemas.microsoft.com/office/powerpoint/2010/main" val="25111804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147918" y="0"/>
            <a:ext cx="11766176" cy="6858000"/>
          </a:xfrm>
        </p:spPr>
        <p:txBody>
          <a:bodyPr>
            <a:normAutofit lnSpcReduction="10000"/>
          </a:bodyPr>
          <a:lstStyle/>
          <a:p>
            <a:pPr eaLnBrk="1" hangingPunct="1"/>
            <a:r>
              <a:rPr lang="en-US" altLang="en-US" sz="3600" dirty="0" smtClean="0">
                <a:solidFill>
                  <a:srgbClr val="002060"/>
                </a:solidFill>
              </a:rPr>
              <a:t>The solar radiation effect and the thermal emission effect are in opposite directions as far as net radiation at the top of the atmosphere is concerned. </a:t>
            </a:r>
            <a:endParaRPr lang="en-US" altLang="en-US" sz="3600" dirty="0" smtClean="0">
              <a:solidFill>
                <a:srgbClr val="002060"/>
              </a:solidFill>
            </a:endParaRPr>
          </a:p>
          <a:p>
            <a:pPr eaLnBrk="1" hangingPunct="1"/>
            <a:endParaRPr lang="en-US" altLang="en-US" sz="3600" dirty="0" smtClean="0">
              <a:solidFill>
                <a:srgbClr val="002060"/>
              </a:solidFill>
            </a:endParaRPr>
          </a:p>
          <a:p>
            <a:pPr eaLnBrk="1" hangingPunct="1"/>
            <a:r>
              <a:rPr lang="en-US" altLang="en-US" sz="3600" dirty="0" smtClean="0">
                <a:solidFill>
                  <a:srgbClr val="002060"/>
                </a:solidFill>
              </a:rPr>
              <a:t>Each effect, by itself, is large, but the combine effect is relatively small and will depend significantly on the cloud-free profile of atmospheric temperature, humidity, and aerosols, and upon surface temperature and optical properties. </a:t>
            </a:r>
            <a:endParaRPr lang="en-US" altLang="en-US" sz="3600" dirty="0" smtClean="0">
              <a:solidFill>
                <a:srgbClr val="002060"/>
              </a:solidFill>
            </a:endParaRPr>
          </a:p>
          <a:p>
            <a:pPr eaLnBrk="1" hangingPunct="1"/>
            <a:endParaRPr lang="en-US" altLang="en-US" sz="3600" dirty="0" smtClean="0">
              <a:solidFill>
                <a:srgbClr val="002060"/>
              </a:solidFill>
            </a:endParaRPr>
          </a:p>
          <a:p>
            <a:pPr eaLnBrk="1" hangingPunct="1"/>
            <a:r>
              <a:rPr lang="en-US" altLang="en-US" sz="3600" dirty="0" smtClean="0">
                <a:solidFill>
                  <a:srgbClr val="002060"/>
                </a:solidFill>
              </a:rPr>
              <a:t>The net effect is the difference of two large terms; led to a debate in the 70s on  the role clouds play  in the climate system.</a:t>
            </a:r>
          </a:p>
        </p:txBody>
      </p:sp>
      <p:sp>
        <p:nvSpPr>
          <p:cNvPr id="2" name="Slide Number Placeholder 1"/>
          <p:cNvSpPr>
            <a:spLocks noGrp="1"/>
          </p:cNvSpPr>
          <p:nvPr>
            <p:ph type="sldNum" sz="quarter" idx="12"/>
          </p:nvPr>
        </p:nvSpPr>
        <p:spPr/>
        <p:txBody>
          <a:bodyPr/>
          <a:lstStyle/>
          <a:p>
            <a:fld id="{3B61ACE0-B4C6-4281-9137-DAF2A4BC917B}" type="slidenum">
              <a:rPr lang="en-US" smtClean="0"/>
              <a:pPr/>
              <a:t>73</a:t>
            </a:fld>
            <a:endParaRPr lang="en-US"/>
          </a:p>
        </p:txBody>
      </p:sp>
    </p:spTree>
    <p:extLst>
      <p:ext uri="{BB962C8B-B14F-4D97-AF65-F5344CB8AC3E}">
        <p14:creationId xmlns:p14="http://schemas.microsoft.com/office/powerpoint/2010/main" val="26962562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7433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524000" y="4763"/>
            <a:ext cx="8991600" cy="762000"/>
          </a:xfrm>
        </p:spPr>
        <p:txBody>
          <a:bodyPr/>
          <a:lstStyle/>
          <a:p>
            <a:r>
              <a:rPr lang="en-US" altLang="en-US" sz="4000">
                <a:solidFill>
                  <a:srgbClr val="C00000"/>
                </a:solidFill>
              </a:rPr>
              <a:t>The concept of Radiative Forcing</a:t>
            </a:r>
          </a:p>
        </p:txBody>
      </p:sp>
      <p:sp>
        <p:nvSpPr>
          <p:cNvPr id="3" name="Content Placeholder 2"/>
          <p:cNvSpPr>
            <a:spLocks noGrp="1"/>
          </p:cNvSpPr>
          <p:nvPr>
            <p:ph idx="1"/>
          </p:nvPr>
        </p:nvSpPr>
        <p:spPr>
          <a:xfrm>
            <a:off x="177800" y="838200"/>
            <a:ext cx="11760200" cy="5867400"/>
          </a:xfrm>
        </p:spPr>
        <p:txBody>
          <a:bodyPr/>
          <a:lstStyle/>
          <a:p>
            <a:pPr marL="0" indent="0">
              <a:spcBef>
                <a:spcPts val="0"/>
              </a:spcBef>
              <a:buNone/>
              <a:defRPr/>
            </a:pPr>
            <a:endParaRPr lang="en-US" dirty="0" smtClean="0">
              <a:solidFill>
                <a:srgbClr val="002060"/>
              </a:solidFill>
            </a:endParaRPr>
          </a:p>
          <a:p>
            <a:pPr marL="0" indent="0">
              <a:spcBef>
                <a:spcPts val="0"/>
              </a:spcBef>
              <a:buNone/>
              <a:defRPr/>
            </a:pPr>
            <a:endParaRPr lang="en-US" dirty="0">
              <a:solidFill>
                <a:srgbClr val="002060"/>
              </a:solidFill>
            </a:endParaRPr>
          </a:p>
          <a:p>
            <a:pPr marL="0" indent="0">
              <a:spcBef>
                <a:spcPts val="0"/>
              </a:spcBef>
              <a:buNone/>
              <a:defRPr/>
            </a:pPr>
            <a:r>
              <a:rPr lang="en-US" sz="3600" dirty="0" smtClean="0">
                <a:solidFill>
                  <a:srgbClr val="002060"/>
                </a:solidFill>
              </a:rPr>
              <a:t>Radiative </a:t>
            </a:r>
            <a:r>
              <a:rPr lang="en-US" sz="3600" dirty="0">
                <a:solidFill>
                  <a:srgbClr val="002060"/>
                </a:solidFill>
              </a:rPr>
              <a:t>forcing is </a:t>
            </a:r>
            <a:r>
              <a:rPr lang="en-US" sz="3600" dirty="0">
                <a:solidFill>
                  <a:srgbClr val="C00000"/>
                </a:solidFill>
              </a:rPr>
              <a:t>a measure </a:t>
            </a:r>
            <a:r>
              <a:rPr lang="en-US" sz="3600" dirty="0">
                <a:solidFill>
                  <a:srgbClr val="002060"/>
                </a:solidFill>
              </a:rPr>
              <a:t>of the influence a factor has in </a:t>
            </a:r>
            <a:r>
              <a:rPr lang="en-US" sz="3600" dirty="0">
                <a:solidFill>
                  <a:srgbClr val="C00000"/>
                </a:solidFill>
              </a:rPr>
              <a:t>altering the balanc</a:t>
            </a:r>
            <a:r>
              <a:rPr lang="en-US" sz="3600" dirty="0">
                <a:solidFill>
                  <a:srgbClr val="002060"/>
                </a:solidFill>
              </a:rPr>
              <a:t>e of incoming and outgoing </a:t>
            </a:r>
            <a:r>
              <a:rPr lang="en-US" sz="3600" dirty="0">
                <a:solidFill>
                  <a:srgbClr val="C00000"/>
                </a:solidFill>
              </a:rPr>
              <a:t>energy</a:t>
            </a:r>
            <a:r>
              <a:rPr lang="en-US" sz="3600" dirty="0">
                <a:solidFill>
                  <a:srgbClr val="002060"/>
                </a:solidFill>
              </a:rPr>
              <a:t> in the Earth-atmosphere system and is an index of the importance of the factor as a potential climate change </a:t>
            </a:r>
            <a:r>
              <a:rPr lang="en-US" sz="3600" dirty="0" smtClean="0">
                <a:solidFill>
                  <a:srgbClr val="002060"/>
                </a:solidFill>
              </a:rPr>
              <a:t>mechanism.</a:t>
            </a:r>
          </a:p>
          <a:p>
            <a:pPr marL="0" indent="0">
              <a:spcBef>
                <a:spcPts val="0"/>
              </a:spcBef>
              <a:buNone/>
              <a:defRPr/>
            </a:pPr>
            <a:endParaRPr lang="en-US" sz="3600" dirty="0" smtClean="0">
              <a:solidFill>
                <a:srgbClr val="002060"/>
              </a:solidFill>
            </a:endParaRPr>
          </a:p>
          <a:p>
            <a:pPr marL="0" indent="0">
              <a:spcBef>
                <a:spcPts val="0"/>
              </a:spcBef>
              <a:buNone/>
              <a:defRPr/>
            </a:pPr>
            <a:r>
              <a:rPr lang="en-US" sz="3600" dirty="0" smtClean="0">
                <a:solidFill>
                  <a:srgbClr val="002060"/>
                </a:solidFill>
              </a:rPr>
              <a:t>Well known </a:t>
            </a:r>
            <a:r>
              <a:rPr lang="en-US" sz="3600" dirty="0" smtClean="0">
                <a:solidFill>
                  <a:srgbClr val="C00000"/>
                </a:solidFill>
              </a:rPr>
              <a:t>examples</a:t>
            </a:r>
            <a:r>
              <a:rPr lang="en-US" sz="3600" dirty="0" smtClean="0">
                <a:solidFill>
                  <a:srgbClr val="002060"/>
                </a:solidFill>
              </a:rPr>
              <a:t> of this concept are related to </a:t>
            </a:r>
            <a:r>
              <a:rPr lang="en-US" sz="3600" dirty="0" smtClean="0">
                <a:solidFill>
                  <a:srgbClr val="C00000"/>
                </a:solidFill>
              </a:rPr>
              <a:t>greenhouse gases </a:t>
            </a:r>
            <a:r>
              <a:rPr lang="en-US" sz="3600" dirty="0" smtClean="0">
                <a:solidFill>
                  <a:srgbClr val="002060"/>
                </a:solidFill>
              </a:rPr>
              <a:t>or other atmospheric constituents as shown in next figure.</a:t>
            </a:r>
          </a:p>
          <a:p>
            <a:pPr marL="0" indent="0">
              <a:spcBef>
                <a:spcPts val="0"/>
              </a:spcBef>
              <a:buNone/>
              <a:defRPr/>
            </a:pPr>
            <a:endParaRPr lang="en-US" sz="3600" i="1" dirty="0">
              <a:solidFill>
                <a:srgbClr val="002060"/>
              </a:solidFill>
            </a:endParaRPr>
          </a:p>
          <a:p>
            <a:pPr marL="1944688" indent="-1944688">
              <a:spcBef>
                <a:spcPct val="50000"/>
              </a:spcBef>
              <a:tabLst>
                <a:tab pos="1600200" algn="l"/>
              </a:tabLst>
              <a:defRPr/>
            </a:pPr>
            <a:endParaRPr lang="en-US" sz="3600" b="1" dirty="0">
              <a:solidFill>
                <a:srgbClr val="CC0000"/>
              </a:solidFill>
              <a:latin typeface="Palatino" charset="0"/>
            </a:endParaRPr>
          </a:p>
          <a:p>
            <a:pPr>
              <a:defRPr/>
            </a:pPr>
            <a:endParaRPr lang="en-US" dirty="0"/>
          </a:p>
        </p:txBody>
      </p:sp>
    </p:spTree>
    <p:extLst>
      <p:ext uri="{BB962C8B-B14F-4D97-AF65-F5344CB8AC3E}">
        <p14:creationId xmlns:p14="http://schemas.microsoft.com/office/powerpoint/2010/main" val="2734448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le:Radiative-forcings.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4"/>
          <p:cNvSpPr txBox="1">
            <a:spLocks noChangeArrowheads="1"/>
          </p:cNvSpPr>
          <p:nvPr/>
        </p:nvSpPr>
        <p:spPr bwMode="auto">
          <a:xfrm>
            <a:off x="1524001" y="5715001"/>
            <a:ext cx="92170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a:solidFill>
                  <a:srgbClr val="C00000"/>
                </a:solidFill>
              </a:rPr>
              <a:t>Changes in </a:t>
            </a:r>
            <a:r>
              <a:rPr lang="en-US" altLang="en-US"/>
              <a:t>radiative forcings </a:t>
            </a:r>
            <a:r>
              <a:rPr lang="en-US" altLang="en-US">
                <a:solidFill>
                  <a:srgbClr val="C00000"/>
                </a:solidFill>
              </a:rPr>
              <a:t>between 1750 and 2005 as estimated by the IPCC 2007</a:t>
            </a:r>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FAED3B9A-AAA7-4218-B7AA-046C367130ED}" type="slidenum">
              <a:rPr lang="en-US" altLang="en-US" sz="1400"/>
              <a:pPr eaLnBrk="1" hangingPunct="1">
                <a:spcBef>
                  <a:spcPct val="0"/>
                </a:spcBef>
                <a:buFontTx/>
                <a:buNone/>
              </a:pPr>
              <a:t>9</a:t>
            </a:fld>
            <a:endParaRPr lang="en-US" altLang="en-US" sz="1400"/>
          </a:p>
        </p:txBody>
      </p:sp>
    </p:spTree>
    <p:custDataLst>
      <p:tags r:id="rId1"/>
    </p:custDataLst>
    <p:extLst>
      <p:ext uri="{BB962C8B-B14F-4D97-AF65-F5344CB8AC3E}">
        <p14:creationId xmlns:p14="http://schemas.microsoft.com/office/powerpoint/2010/main" val="13294251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3747</Words>
  <Application>Microsoft Office PowerPoint</Application>
  <PresentationFormat>Widescreen</PresentationFormat>
  <Paragraphs>430</Paragraphs>
  <Slides>74</Slides>
  <Notes>2</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3</vt:i4>
      </vt:variant>
      <vt:variant>
        <vt:lpstr>Slide Titles</vt:lpstr>
      </vt:variant>
      <vt:variant>
        <vt:i4>74</vt:i4>
      </vt:variant>
    </vt:vector>
  </HeadingPairs>
  <TitlesOfParts>
    <vt:vector size="89" baseType="lpstr">
      <vt:lpstr>Arial Unicode MS</vt:lpstr>
      <vt:lpstr>Arial</vt:lpstr>
      <vt:lpstr>Calibri</vt:lpstr>
      <vt:lpstr>Calibri Light</vt:lpstr>
      <vt:lpstr>Courier New</vt:lpstr>
      <vt:lpstr>Palatino</vt:lpstr>
      <vt:lpstr>Symbol</vt:lpstr>
      <vt:lpstr>Tahoma</vt:lpstr>
      <vt:lpstr>Times</vt:lpstr>
      <vt:lpstr>Times New Roman</vt:lpstr>
      <vt:lpstr>Wingdings</vt:lpstr>
      <vt:lpstr>Office Theme</vt:lpstr>
      <vt:lpstr>Document</vt:lpstr>
      <vt:lpstr>Photo Editor Photo</vt:lpstr>
      <vt:lpstr>Microsoft PowerPoint 97-2003 Slide</vt:lpstr>
      <vt:lpstr>PowerPoint Presentation</vt:lpstr>
      <vt:lpstr>AOSC400-2015 October 29, Lecture # 16</vt:lpstr>
      <vt:lpstr>PowerPoint Presentation</vt:lpstr>
      <vt:lpstr>Why are Clouds So Important?</vt:lpstr>
      <vt:lpstr>PowerPoint Presentation</vt:lpstr>
      <vt:lpstr>Effect of Clouds</vt:lpstr>
      <vt:lpstr>PowerPoint Presentation</vt:lpstr>
      <vt:lpstr>The concept of Radiative Forcing</vt:lpstr>
      <vt:lpstr>PowerPoint Presentation</vt:lpstr>
      <vt:lpstr>PowerPoint Presentation</vt:lpstr>
      <vt:lpstr>PowerPoint Presentation</vt:lpstr>
      <vt:lpstr>Net Cloud Radiative Forcing from 19 GCMs</vt:lpstr>
      <vt:lpstr>PowerPoint Presentation</vt:lpstr>
      <vt:lpstr>PowerPoint Presentation</vt:lpstr>
      <vt:lpstr>PowerPoint Presentation</vt:lpstr>
      <vt:lpstr>PowerPoint Presentation</vt:lpstr>
      <vt:lpstr>PowerPoint Presentation</vt:lpstr>
      <vt:lpstr>PowerPoint Presentation</vt:lpstr>
      <vt:lpstr>Continuity of 34+year TSI Record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second mission to study the Earth Radiation Budget: Clouds and Earth's Radiant Energy System (CERES) </vt:lpstr>
      <vt:lpstr>PowerPoint Presentation</vt:lpstr>
      <vt:lpstr>   The NPP satellite has 5 instruments on board: VIIRS, CERES, CrIS, ATMS, and OMPS. Each one will deliver a specific set of data helping weather prediction and climate studies.    In October 2011 when NASA launches its next-generation Earth-observing satellite, NPP (NPOESS Preparatory Project), one of the instruments aboard will be the latest in a series of instruments that has studied the Earth's climate for nearly 30 years.   </vt:lpstr>
      <vt:lpstr>      Suomi National Polar-orbiting Partnership, formerly known as the NPOESS Preparatory Project (NPP) will serve as a bridge between the EOS satellites and the forthcoming series of Joint Polar Satellite System (JPSS) satellites. Suomi NPP represents a critical first step in building this next-generation satellite system. The JPSS satellites, previously called the National Polar-orbiting Operational Environmental Satellite System (NPOESS), will be developed by NASA for the National Oceanic and Atmospheric Administration (NOAA).  </vt:lpstr>
      <vt:lpstr> Suomi NPP carries five   instruments and will test key technologies for the JPSS missions. Suomi NPP is the first satellite mission to address the challenge of acquiring a wide range of land, ocean, and atmospheric measurements for Earth system science while simultaneously preparing to address operational requirements for weather forecasting.  Suomi NPP also represents the gateway to the creation of a U.S. climate monitoring system, collecting both climate and operational weather data and continuing key data records that are critical for global change science.   </vt:lpstr>
      <vt:lpstr>  Key science objectives and capabilities of Suomi NPP:      Climate change -- contribute to long-term records of global environmental data critical for understanding the dynamics of climate change    Health of the ozone layer -- daily measurements of the atmospheric ozone layer that will determine whether the ozone layer is recovering as expected    Natural disasters -- monitor wildfires, volcanic eruptions, snowstorms, droughts, floods, hurricanes and dust plumes    Weather predictions -- a sounding instrument will collect information about cloud cover, atmospheric temperatures, humidity and other variables critical to accurate weather prediction    Vegetation -- map global land vegetation and quantify changes in plant productivity to understand the global carbon cycle and monitor agricultural processes to predict and respond to food shortages and famines  </vt:lpstr>
      <vt:lpstr> Global ice cover -- monitor changes to Earth’s sea ice, land ice and glaciers to track the pace of climate change   Air pollution -- monitor the spread of health-sapping pollutants such as soot, particulate matter, nitrogen dioxide and sulfur dioxide   Temperatures -- maintain a global record of atmospheric, land surface and sea surface temperatures critical to understanding the long-term dynamics of climate change   Earth’s energy budget -- make measurements to determine how much energy is entering and exiting Earth's atmosphere  </vt:lpstr>
      <vt:lpstr>         The five instruments on the NPP satellite are:  Advanced Technology Microwave Sounder (ATMS) 22-channel passive microwave radiometer, to create global models of temperature and moisture profiles that meteorologists will enter into weather forecasting models.   Cross-track Infrared Sounder (CrIS) Michelson interferometer, will monitor characteristics of the atmosphere, such as moisture and pressure that will be used to produce improvements in both short-and-long term weather forecasting.   Ozone Mapping and Profiler Suite (OMPS) OMPS, built by Ball Aerospace, incorporates an advanced nadir-viewing sensor and a highly innovative limb-viewing sensor. OMPS instrument continues Ball's history of building ozone-measuring instruments and will continue the long-term continuous data record of ozone measurements from space.  </vt:lpstr>
      <vt:lpstr>PowerPoint Presentation</vt:lpstr>
      <vt:lpstr>What is FOV?   The terms Field of View (FOV) and footprint are synonymous. The CERES FOV is determined by its PSF (Point Spread Function) which is a two-dimensional, bell-shaped function that defines the CERES instrument response to the viewed radiation field.    </vt:lpstr>
      <vt:lpstr>PowerPoint Presentation</vt:lpstr>
      <vt:lpstr>SSF - The clear-sky scene is determined from CERES footprints (20 km nominal resolution) that are 99% clear, as identified by CERES-MODIS clear-sky mask from the MODIS pixels contained within the CERES footprint. However, there are many cloudy regions (like ITCZ, maritime stratus, etc.) that may not have any clear-sky observations for one particular month. The CERES SSF product makes no attempt to fill these regions.  </vt:lpstr>
      <vt:lpstr>EBAF - The clear-sky scene is determined from CERES footprints (20 km nominal resolution) that are 99% clear, as identified by CERES-MODIS clear-sky mask from the MODIS pixels contained within the CERES footprint. The EBAF (clear-sky filled) product has filled all non-observed clear-sky regional fluxes for a complete clear-sky global map. All temporal and spatial domains should have clear-sky fluxes.  The LW all-sky and clear-sky surface flux is calculated at all hourly increments during the month, regardless of cloud amount.  The GEOS-4 profile is the same for both clear-sky and all-sky conditions. The all-sky condition includes the cloud properties in  the LW flux parameterization. The SW clear-sky/all-sky surface flux is only calculated from hourly increments that have an  associated observed or CERES-only flux temporally interpolated TOA clear-sky SW flux/TOA all-sky SW flux during the month.  </vt:lpstr>
      <vt:lpstr>PowerPoint Presentation</vt:lpstr>
      <vt:lpstr>PowerPoint Presentation</vt:lpstr>
      <vt:lpstr>PowerPoint Presentation</vt:lpstr>
      <vt:lpstr>PowerPoint Presentation</vt:lpstr>
      <vt:lpstr>PowerPoint Presentation</vt:lpstr>
      <vt:lpstr>PowerPoint Presentation</vt:lpstr>
      <vt:lpstr>Geo-located and Calibrated TOA Radiances</vt:lpstr>
      <vt:lpstr>PowerPoint Presentation</vt:lpstr>
      <vt:lpstr>PowerPoint Presentation</vt:lpstr>
      <vt:lpstr>PowerPoint Presentation</vt:lpstr>
      <vt:lpstr>Why are Clouds So Important?</vt:lpstr>
      <vt:lpstr>Why is the cloud problem so hard?  </vt:lpstr>
      <vt:lpstr>ARM Oklahoma:  A “Field of Beams”</vt:lpstr>
      <vt:lpstr> ARM:  Major Cloud Characterization Instruments</vt:lpstr>
      <vt:lpstr>PowerPoint Presentation</vt:lpstr>
      <vt:lpstr>PowerPoint Presentation</vt:lpstr>
      <vt:lpstr>Early studies of sensitivity to cloud amount</vt:lpstr>
      <vt:lpstr>PowerPoint Presentation</vt:lpstr>
      <vt:lpstr>PowerPoint Presentation</vt:lpstr>
      <vt:lpstr>PowerPoint Presentation</vt:lpstr>
      <vt:lpstr>PowerPoint Presentation</vt:lpstr>
      <vt:lpstr>PowerPoint Presentation</vt:lpstr>
      <vt:lpstr>PowerPoint Presentation</vt:lpstr>
      <vt:lpstr>Over the last dozen years, NASA has launched a series of satellites – known collectively as the Earth Observing System (EOS) – that has provided critical insights into the dynamics of the entire Earth system: clouds, oceans, vegetation, ice, solid Earth and atmosphere (see next slide).   Now NASA is helping to create a new generation of satellites to extend and improve upon the Earth system data records established by EOS.</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Pinker</dc:creator>
  <cp:lastModifiedBy>Pinker</cp:lastModifiedBy>
  <cp:revision>12</cp:revision>
  <dcterms:created xsi:type="dcterms:W3CDTF">2015-10-27T18:23:39Z</dcterms:created>
  <dcterms:modified xsi:type="dcterms:W3CDTF">2015-10-29T14:11:32Z</dcterms:modified>
</cp:coreProperties>
</file>