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7" r:id="rId2"/>
    <p:sldId id="407" r:id="rId3"/>
    <p:sldId id="409" r:id="rId4"/>
    <p:sldId id="410" r:id="rId5"/>
    <p:sldId id="408" r:id="rId6"/>
    <p:sldId id="354" r:id="rId7"/>
    <p:sldId id="258" r:id="rId8"/>
    <p:sldId id="268" r:id="rId9"/>
    <p:sldId id="357" r:id="rId10"/>
    <p:sldId id="355" r:id="rId11"/>
    <p:sldId id="417" r:id="rId12"/>
    <p:sldId id="418" r:id="rId13"/>
    <p:sldId id="413" r:id="rId14"/>
    <p:sldId id="402" r:id="rId15"/>
    <p:sldId id="403" r:id="rId16"/>
    <p:sldId id="412" r:id="rId17"/>
    <p:sldId id="404" r:id="rId18"/>
    <p:sldId id="406" r:id="rId19"/>
    <p:sldId id="405" r:id="rId20"/>
    <p:sldId id="400" r:id="rId21"/>
    <p:sldId id="401" r:id="rId22"/>
    <p:sldId id="356" r:id="rId23"/>
    <p:sldId id="358" r:id="rId24"/>
    <p:sldId id="361" r:id="rId25"/>
    <p:sldId id="392" r:id="rId26"/>
    <p:sldId id="399" r:id="rId27"/>
    <p:sldId id="272" r:id="rId28"/>
    <p:sldId id="273" r:id="rId29"/>
    <p:sldId id="274" r:id="rId30"/>
    <p:sldId id="275" r:id="rId31"/>
    <p:sldId id="276" r:id="rId32"/>
    <p:sldId id="277" r:id="rId33"/>
    <p:sldId id="279" r:id="rId34"/>
    <p:sldId id="280" r:id="rId35"/>
    <p:sldId id="281" r:id="rId36"/>
    <p:sldId id="283" r:id="rId37"/>
    <p:sldId id="285" r:id="rId38"/>
    <p:sldId id="415" r:id="rId39"/>
    <p:sldId id="429" r:id="rId40"/>
    <p:sldId id="430" r:id="rId41"/>
    <p:sldId id="431" r:id="rId42"/>
    <p:sldId id="428" r:id="rId43"/>
    <p:sldId id="345" r:id="rId44"/>
    <p:sldId id="349" r:id="rId45"/>
    <p:sldId id="425" r:id="rId46"/>
    <p:sldId id="423" r:id="rId47"/>
    <p:sldId id="426" r:id="rId48"/>
    <p:sldId id="424" r:id="rId49"/>
    <p:sldId id="427" r:id="rId50"/>
    <p:sldId id="350" r:id="rId51"/>
    <p:sldId id="351" r:id="rId52"/>
    <p:sldId id="366" r:id="rId53"/>
    <p:sldId id="293" r:id="rId54"/>
    <p:sldId id="294" r:id="rId55"/>
    <p:sldId id="295" r:id="rId56"/>
    <p:sldId id="296" r:id="rId57"/>
    <p:sldId id="297" r:id="rId58"/>
    <p:sldId id="298" r:id="rId59"/>
    <p:sldId id="299" r:id="rId60"/>
    <p:sldId id="300" r:id="rId61"/>
    <p:sldId id="304" r:id="rId62"/>
    <p:sldId id="305" r:id="rId63"/>
    <p:sldId id="307" r:id="rId64"/>
    <p:sldId id="308" r:id="rId65"/>
    <p:sldId id="309" r:id="rId66"/>
    <p:sldId id="310" r:id="rId67"/>
    <p:sldId id="311" r:id="rId68"/>
    <p:sldId id="312" r:id="rId69"/>
    <p:sldId id="313" r:id="rId70"/>
    <p:sldId id="315" r:id="rId71"/>
    <p:sldId id="316" r:id="rId72"/>
    <p:sldId id="318" r:id="rId73"/>
    <p:sldId id="326" r:id="rId74"/>
    <p:sldId id="327" r:id="rId75"/>
    <p:sldId id="328" r:id="rId76"/>
    <p:sldId id="329" r:id="rId77"/>
    <p:sldId id="330" r:id="rId78"/>
    <p:sldId id="331" r:id="rId79"/>
    <p:sldId id="332" r:id="rId80"/>
    <p:sldId id="333" r:id="rId81"/>
    <p:sldId id="334" r:id="rId82"/>
    <p:sldId id="335" r:id="rId83"/>
    <p:sldId id="338" r:id="rId84"/>
    <p:sldId id="341" r:id="rId85"/>
    <p:sldId id="353" r:id="rId86"/>
    <p:sldId id="359" r:id="rId87"/>
    <p:sldId id="362" r:id="rId88"/>
    <p:sldId id="363" r:id="rId89"/>
    <p:sldId id="364" r:id="rId90"/>
    <p:sldId id="365" r:id="rId91"/>
    <p:sldId id="367" r:id="rId92"/>
    <p:sldId id="368" r:id="rId93"/>
    <p:sldId id="369" r:id="rId94"/>
    <p:sldId id="370" r:id="rId95"/>
    <p:sldId id="371" r:id="rId96"/>
    <p:sldId id="372" r:id="rId97"/>
    <p:sldId id="373" r:id="rId98"/>
    <p:sldId id="374" r:id="rId99"/>
    <p:sldId id="375" r:id="rId100"/>
    <p:sldId id="376" r:id="rId101"/>
    <p:sldId id="377" r:id="rId102"/>
    <p:sldId id="378" r:id="rId103"/>
    <p:sldId id="379" r:id="rId104"/>
    <p:sldId id="380" r:id="rId105"/>
    <p:sldId id="381" r:id="rId106"/>
    <p:sldId id="382" r:id="rId107"/>
    <p:sldId id="383" r:id="rId108"/>
    <p:sldId id="384" r:id="rId109"/>
    <p:sldId id="385" r:id="rId110"/>
    <p:sldId id="386" r:id="rId111"/>
    <p:sldId id="414" r:id="rId112"/>
    <p:sldId id="416" r:id="rId113"/>
    <p:sldId id="419" r:id="rId114"/>
    <p:sldId id="420" r:id="rId115"/>
    <p:sldId id="421" r:id="rId116"/>
    <p:sldId id="422" r:id="rId117"/>
    <p:sldId id="432"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0" autoAdjust="0"/>
    <p:restoredTop sz="94660"/>
  </p:normalViewPr>
  <p:slideViewPr>
    <p:cSldViewPr snapToGrid="0">
      <p:cViewPr varScale="1">
        <p:scale>
          <a:sx n="62" d="100"/>
          <a:sy n="6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B948A-1EEC-42C5-AE59-01B2540C42D1}" type="datetimeFigureOut">
              <a:rPr lang="en-US" smtClean="0"/>
              <a:t>10/27/2015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D29FD-9316-41F5-8103-87A6236FBFB6}" type="slidenum">
              <a:rPr lang="en-US" smtClean="0"/>
              <a:t>‹#›</a:t>
            </a:fld>
            <a:endParaRPr lang="en-US"/>
          </a:p>
        </p:txBody>
      </p:sp>
    </p:spTree>
    <p:extLst>
      <p:ext uri="{BB962C8B-B14F-4D97-AF65-F5344CB8AC3E}">
        <p14:creationId xmlns:p14="http://schemas.microsoft.com/office/powerpoint/2010/main" val="62335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0C94F6-41D5-4AD7-97E0-416579346513}" type="slidenum">
              <a:rPr lang="en-US" altLang="en-US"/>
              <a:pPr>
                <a:spcBef>
                  <a:spcPct val="0"/>
                </a:spcBef>
              </a:pPr>
              <a:t>13</a:t>
            </a:fld>
            <a:endParaRPr lang="en-US" altLang="en-US"/>
          </a:p>
        </p:txBody>
      </p:sp>
      <p:sp>
        <p:nvSpPr>
          <p:cNvPr id="17411" name="Slide Image Placeholder 1"/>
          <p:cNvSpPr>
            <a:spLocks noGrp="1" noRot="1" noChangeAspect="1" noTextEdit="1"/>
          </p:cNvSpPr>
          <p:nvPr>
            <p:ph type="sldImg"/>
          </p:nvPr>
        </p:nvSpPr>
        <p:spPr>
          <a:ln/>
        </p:spPr>
      </p:sp>
      <p:sp>
        <p:nvSpPr>
          <p:cNvPr id="174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174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2882D27-765C-4745-9E39-DA857B092EE9}" type="slidenum">
              <a:rPr lang="en-US" altLang="en-US">
                <a:latin typeface="Calibri" panose="020F0502020204030204" pitchFamily="34" charset="0"/>
              </a:rPr>
              <a:pPr algn="r" eaLnBrk="1" hangingPunct="1">
                <a:spcBef>
                  <a:spcPct val="0"/>
                </a:spcBef>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7149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255019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32</a:t>
            </a:fld>
            <a:endParaRPr lang="en-US" dirty="0"/>
          </a:p>
        </p:txBody>
      </p:sp>
    </p:spTree>
    <p:extLst>
      <p:ext uri="{BB962C8B-B14F-4D97-AF65-F5344CB8AC3E}">
        <p14:creationId xmlns:p14="http://schemas.microsoft.com/office/powerpoint/2010/main" val="217658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33</a:t>
            </a:fld>
            <a:endParaRPr lang="en-US" dirty="0"/>
          </a:p>
        </p:txBody>
      </p:sp>
    </p:spTree>
    <p:extLst>
      <p:ext uri="{BB962C8B-B14F-4D97-AF65-F5344CB8AC3E}">
        <p14:creationId xmlns:p14="http://schemas.microsoft.com/office/powerpoint/2010/main" val="277061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34</a:t>
            </a:fld>
            <a:endParaRPr lang="en-US"/>
          </a:p>
        </p:txBody>
      </p:sp>
    </p:spTree>
    <p:extLst>
      <p:ext uri="{BB962C8B-B14F-4D97-AF65-F5344CB8AC3E}">
        <p14:creationId xmlns:p14="http://schemas.microsoft.com/office/powerpoint/2010/main" val="368537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37</a:t>
            </a:fld>
            <a:endParaRPr lang="en-US"/>
          </a:p>
        </p:txBody>
      </p:sp>
    </p:spTree>
    <p:extLst>
      <p:ext uri="{BB962C8B-B14F-4D97-AF65-F5344CB8AC3E}">
        <p14:creationId xmlns:p14="http://schemas.microsoft.com/office/powerpoint/2010/main" val="391539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64</a:t>
            </a:fld>
            <a:endParaRPr lang="en-US" smtClean="0"/>
          </a:p>
        </p:txBody>
      </p:sp>
    </p:spTree>
    <p:extLst>
      <p:ext uri="{BB962C8B-B14F-4D97-AF65-F5344CB8AC3E}">
        <p14:creationId xmlns:p14="http://schemas.microsoft.com/office/powerpoint/2010/main" val="181533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65</a:t>
            </a:fld>
            <a:endParaRPr lang="en-US" dirty="0"/>
          </a:p>
        </p:txBody>
      </p:sp>
    </p:spTree>
    <p:extLst>
      <p:ext uri="{BB962C8B-B14F-4D97-AF65-F5344CB8AC3E}">
        <p14:creationId xmlns:p14="http://schemas.microsoft.com/office/powerpoint/2010/main" val="307890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66</a:t>
            </a:fld>
            <a:endParaRPr lang="en-US" dirty="0"/>
          </a:p>
        </p:txBody>
      </p:sp>
    </p:spTree>
    <p:extLst>
      <p:ext uri="{BB962C8B-B14F-4D97-AF65-F5344CB8AC3E}">
        <p14:creationId xmlns:p14="http://schemas.microsoft.com/office/powerpoint/2010/main" val="499471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67</a:t>
            </a:fld>
            <a:endParaRPr lang="en-US" smtClean="0"/>
          </a:p>
        </p:txBody>
      </p:sp>
    </p:spTree>
    <p:extLst>
      <p:ext uri="{BB962C8B-B14F-4D97-AF65-F5344CB8AC3E}">
        <p14:creationId xmlns:p14="http://schemas.microsoft.com/office/powerpoint/2010/main" val="3662240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68</a:t>
            </a:fld>
            <a:endParaRPr lang="en-US" dirty="0"/>
          </a:p>
        </p:txBody>
      </p:sp>
    </p:spTree>
    <p:extLst>
      <p:ext uri="{BB962C8B-B14F-4D97-AF65-F5344CB8AC3E}">
        <p14:creationId xmlns:p14="http://schemas.microsoft.com/office/powerpoint/2010/main" val="16494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1D0146-B85B-40B2-A00E-C63FA65901E4}" type="slidenum">
              <a:rPr lang="en-US" altLang="en-US"/>
              <a:pPr>
                <a:spcBef>
                  <a:spcPct val="0"/>
                </a:spcBef>
              </a:pPr>
              <a:t>14</a:t>
            </a:fld>
            <a:endParaRPr lang="en-US" altLang="en-US"/>
          </a:p>
        </p:txBody>
      </p:sp>
      <p:sp>
        <p:nvSpPr>
          <p:cNvPr id="19459" name="Rectangle 2"/>
          <p:cNvSpPr>
            <a:spLocks noRot="1" noChangeArrowheads="1" noTextEdit="1"/>
          </p:cNvSpPr>
          <p:nvPr>
            <p:ph type="sldImg"/>
          </p:nvPr>
        </p:nvSpPr>
        <p:spPr>
          <a:xfrm>
            <a:off x="381000" y="687388"/>
            <a:ext cx="6096000" cy="3429000"/>
          </a:xfrm>
          <a:ln/>
        </p:spPr>
      </p:sp>
      <p:sp>
        <p:nvSpPr>
          <p:cNvPr id="1946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b="1"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46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69</a:t>
            </a:fld>
            <a:endParaRPr lang="en-US"/>
          </a:p>
        </p:txBody>
      </p:sp>
    </p:spTree>
    <p:extLst>
      <p:ext uri="{BB962C8B-B14F-4D97-AF65-F5344CB8AC3E}">
        <p14:creationId xmlns:p14="http://schemas.microsoft.com/office/powerpoint/2010/main" val="2073505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72</a:t>
            </a:fld>
            <a:endParaRPr lang="en-US"/>
          </a:p>
        </p:txBody>
      </p:sp>
    </p:spTree>
    <p:extLst>
      <p:ext uri="{BB962C8B-B14F-4D97-AF65-F5344CB8AC3E}">
        <p14:creationId xmlns:p14="http://schemas.microsoft.com/office/powerpoint/2010/main" val="2578659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86</a:t>
            </a:fld>
            <a:endParaRPr lang="en-US" dirty="0"/>
          </a:p>
        </p:txBody>
      </p:sp>
    </p:spTree>
    <p:extLst>
      <p:ext uri="{BB962C8B-B14F-4D97-AF65-F5344CB8AC3E}">
        <p14:creationId xmlns:p14="http://schemas.microsoft.com/office/powerpoint/2010/main" val="3982814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111</a:t>
            </a:fld>
            <a:endParaRPr lang="en-US" smtClean="0"/>
          </a:p>
        </p:txBody>
      </p:sp>
    </p:spTree>
    <p:extLst>
      <p:ext uri="{BB962C8B-B14F-4D97-AF65-F5344CB8AC3E}">
        <p14:creationId xmlns:p14="http://schemas.microsoft.com/office/powerpoint/2010/main" val="346759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EDE17A-C919-4F8B-B9D8-ED554E5CB414}" type="slidenum">
              <a:rPr lang="en-US" altLang="en-US"/>
              <a:pPr>
                <a:spcBef>
                  <a:spcPct val="0"/>
                </a:spcBef>
              </a:pPr>
              <a:t>15</a:t>
            </a:fld>
            <a:endParaRPr lang="en-US" altLang="en-US"/>
          </a:p>
        </p:txBody>
      </p:sp>
      <p:sp>
        <p:nvSpPr>
          <p:cNvPr id="21507" name="Rectangle 2"/>
          <p:cNvSpPr>
            <a:spLocks noRot="1" noChangeArrowheads="1" noTextEdit="1"/>
          </p:cNvSpPr>
          <p:nvPr>
            <p:ph type="sldImg"/>
          </p:nvPr>
        </p:nvSpPr>
        <p:spPr>
          <a:xfrm>
            <a:off x="381000" y="687388"/>
            <a:ext cx="6096000" cy="3429000"/>
          </a:xfrm>
          <a:ln/>
        </p:spPr>
      </p:sp>
      <p:sp>
        <p:nvSpPr>
          <p:cNvPr id="21508"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48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E1B72-A88D-4237-A6F3-2110942EB918}" type="slidenum">
              <a:rPr lang="en-US" altLang="en-US"/>
              <a:pPr>
                <a:spcBef>
                  <a:spcPct val="0"/>
                </a:spcBef>
              </a:pPr>
              <a:t>17</a:t>
            </a:fld>
            <a:endParaRPr lang="en-US" altLang="en-US"/>
          </a:p>
        </p:txBody>
      </p:sp>
      <p:sp>
        <p:nvSpPr>
          <p:cNvPr id="23555" name="Rectangle 2"/>
          <p:cNvSpPr>
            <a:spLocks noRot="1" noChangeArrowheads="1" noTextEdit="1"/>
          </p:cNvSpPr>
          <p:nvPr>
            <p:ph type="sldImg"/>
          </p:nvPr>
        </p:nvSpPr>
        <p:spPr>
          <a:xfrm>
            <a:off x="381000" y="687388"/>
            <a:ext cx="6096000" cy="3429000"/>
          </a:xfrm>
          <a:ln/>
        </p:spPr>
      </p:sp>
      <p:sp>
        <p:nvSpPr>
          <p:cNvPr id="23556"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r>
              <a:rPr lang="el-GR" altLang="en-US" smtClean="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0143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379711-8617-4858-9862-7A73CFE5DAEE}" type="slidenum">
              <a:rPr lang="en-US" altLang="en-US"/>
              <a:pPr>
                <a:spcBef>
                  <a:spcPct val="0"/>
                </a:spcBef>
              </a:pPr>
              <a:t>18</a:t>
            </a:fld>
            <a:endParaRPr lang="en-US" altLang="en-US"/>
          </a:p>
        </p:txBody>
      </p:sp>
      <p:sp>
        <p:nvSpPr>
          <p:cNvPr id="27651" name="Rectangle 2"/>
          <p:cNvSpPr>
            <a:spLocks noRot="1" noChangeArrowheads="1" noTextEdit="1"/>
          </p:cNvSpPr>
          <p:nvPr>
            <p:ph type="sldImg"/>
          </p:nvPr>
        </p:nvSpPr>
        <p:spPr>
          <a:xfrm>
            <a:off x="381000" y="687388"/>
            <a:ext cx="6096000" cy="3429000"/>
          </a:xfrm>
          <a:ln/>
        </p:spPr>
      </p:sp>
      <p:sp>
        <p:nvSpPr>
          <p:cNvPr id="2765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r>
              <a:rPr lang="el-GR" altLang="en-US" b="1" smtClean="0">
                <a:solidFill>
                  <a:srgbClr val="000000"/>
                </a:solidFill>
                <a:latin typeface="Arial" panose="020B0604020202020204" pitchFamily="34" charset="0"/>
                <a:cs typeface="Arial" panose="020B0604020202020204" pitchFamily="34" charset="0"/>
              </a:rPr>
              <a:t>Figure 5.34</a:t>
            </a:r>
          </a:p>
          <a:p>
            <a:pPr eaLnBrk="1" hangingPunct="1"/>
            <a:r>
              <a:rPr lang="el-GR" altLang="en-US" smtClean="0">
                <a:solidFill>
                  <a:srgbClr val="000000"/>
                </a:solidFill>
                <a:latin typeface="Arial" panose="020B0604020202020204" pitchFamily="34" charset="0"/>
                <a:cs typeface="Arial" panose="020B0604020202020204" pitchFamily="34" charset="0"/>
              </a:rPr>
              <a:t>Infrared image of the eastern Pacific taken at just about the same time on the same day as the image in Fig. 5.34 (a). Notice that the low clouds in the infrared image appear in various shades of gray.</a:t>
            </a:r>
          </a:p>
        </p:txBody>
      </p:sp>
    </p:spTree>
    <p:extLst>
      <p:ext uri="{BB962C8B-B14F-4D97-AF65-F5344CB8AC3E}">
        <p14:creationId xmlns:p14="http://schemas.microsoft.com/office/powerpoint/2010/main" val="183358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33C8F4-4D79-47D8-8C72-D3D8BD6642FB}" type="slidenum">
              <a:rPr lang="en-US" altLang="en-US"/>
              <a:pPr>
                <a:spcBef>
                  <a:spcPct val="0"/>
                </a:spcBef>
              </a:pPr>
              <a:t>19</a:t>
            </a:fld>
            <a:endParaRPr lang="en-US" altLang="en-US"/>
          </a:p>
        </p:txBody>
      </p:sp>
      <p:sp>
        <p:nvSpPr>
          <p:cNvPr id="25603" name="Rectangle 2"/>
          <p:cNvSpPr>
            <a:spLocks noRot="1" noChangeArrowheads="1" noTextEdit="1"/>
          </p:cNvSpPr>
          <p:nvPr>
            <p:ph type="sldImg"/>
          </p:nvPr>
        </p:nvSpPr>
        <p:spPr>
          <a:xfrm>
            <a:off x="381000" y="687388"/>
            <a:ext cx="6096000" cy="3429000"/>
          </a:xfrm>
          <a:ln/>
        </p:spPr>
      </p:sp>
      <p:sp>
        <p:nvSpPr>
          <p:cNvPr id="25604"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33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CC8BD21-D926-4015-90AB-406651C85EFD}" type="slidenum">
              <a:rPr lang="en-US" altLang="en-US"/>
              <a:pPr>
                <a:spcBef>
                  <a:spcPct val="0"/>
                </a:spcBef>
              </a:pPr>
              <a:t>25</a:t>
            </a:fld>
            <a:endParaRPr lang="en-US" altLang="en-US"/>
          </a:p>
        </p:txBody>
      </p:sp>
      <p:sp>
        <p:nvSpPr>
          <p:cNvPr id="15363" name="Rectangle 2"/>
          <p:cNvSpPr>
            <a:spLocks noRot="1" noChangeArrowheads="1" noTextEdit="1"/>
          </p:cNvSpPr>
          <p:nvPr>
            <p:ph type="sldImg"/>
          </p:nvPr>
        </p:nvSpPr>
        <p:spPr>
          <a:xfrm>
            <a:off x="381000" y="687388"/>
            <a:ext cx="6096000" cy="3429000"/>
          </a:xfrm>
          <a:ln/>
        </p:spPr>
      </p:sp>
      <p:sp>
        <p:nvSpPr>
          <p:cNvPr id="15364"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5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03FEA2A-C7A9-4A88-BB0F-B95744155F7E}" type="slidenum">
              <a:rPr lang="en-US" altLang="en-US"/>
              <a:pPr>
                <a:spcBef>
                  <a:spcPct val="0"/>
                </a:spcBef>
              </a:pPr>
              <a:t>26</a:t>
            </a:fld>
            <a:endParaRPr lang="en-US" altLang="en-US"/>
          </a:p>
        </p:txBody>
      </p:sp>
      <p:sp>
        <p:nvSpPr>
          <p:cNvPr id="74755" name="Rectangle 2"/>
          <p:cNvSpPr>
            <a:spLocks noRot="1" noChangeArrowheads="1" noTextEdit="1"/>
          </p:cNvSpPr>
          <p:nvPr>
            <p:ph type="sldImg"/>
          </p:nvPr>
        </p:nvSpPr>
        <p:spPr>
          <a:xfrm>
            <a:off x="381000" y="687388"/>
            <a:ext cx="6096000" cy="3429000"/>
          </a:xfrm>
          <a:ln/>
        </p:spPr>
      </p:sp>
      <p:sp>
        <p:nvSpPr>
          <p:cNvPr id="74756"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55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28</a:t>
            </a:fld>
            <a:endParaRPr lang="en-US"/>
          </a:p>
        </p:txBody>
      </p:sp>
    </p:spTree>
    <p:extLst>
      <p:ext uri="{BB962C8B-B14F-4D97-AF65-F5344CB8AC3E}">
        <p14:creationId xmlns:p14="http://schemas.microsoft.com/office/powerpoint/2010/main" val="218804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120F02-33A3-4338-9089-4406879A1B1A}"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351837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20F02-33A3-4338-9089-4406879A1B1A}"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222143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20F02-33A3-4338-9089-4406879A1B1A}"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317346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20F02-33A3-4338-9089-4406879A1B1A}"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3255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20F02-33A3-4338-9089-4406879A1B1A}"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378777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120F02-33A3-4338-9089-4406879A1B1A}"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268869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20F02-33A3-4338-9089-4406879A1B1A}" type="datetimeFigureOut">
              <a:rPr lang="en-US" smtClean="0"/>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151866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120F02-33A3-4338-9089-4406879A1B1A}" type="datetimeFigureOut">
              <a:rPr lang="en-US" smtClean="0"/>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413504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20F02-33A3-4338-9089-4406879A1B1A}" type="datetimeFigureOut">
              <a:rPr lang="en-US" smtClean="0"/>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72852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20F02-33A3-4338-9089-4406879A1B1A}"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42709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20F02-33A3-4338-9089-4406879A1B1A}"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39106-401F-4491-A1AA-32C0B6ED7E78}" type="slidenum">
              <a:rPr lang="en-US" smtClean="0"/>
              <a:t>‹#›</a:t>
            </a:fld>
            <a:endParaRPr lang="en-US"/>
          </a:p>
        </p:txBody>
      </p:sp>
    </p:spTree>
    <p:extLst>
      <p:ext uri="{BB962C8B-B14F-4D97-AF65-F5344CB8AC3E}">
        <p14:creationId xmlns:p14="http://schemas.microsoft.com/office/powerpoint/2010/main" val="328928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20F02-33A3-4338-9089-4406879A1B1A}" type="datetimeFigureOut">
              <a:rPr lang="en-US" smtClean="0"/>
              <a:t>10/27/2015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39106-401F-4491-A1AA-32C0B6ED7E78}" type="slidenum">
              <a:rPr lang="en-US" smtClean="0"/>
              <a:t>‹#›</a:t>
            </a:fld>
            <a:endParaRPr lang="en-US"/>
          </a:p>
        </p:txBody>
      </p:sp>
    </p:spTree>
    <p:extLst>
      <p:ext uri="{BB962C8B-B14F-4D97-AF65-F5344CB8AC3E}">
        <p14:creationId xmlns:p14="http://schemas.microsoft.com/office/powerpoint/2010/main" val="407313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2.bin"/><Relationship Id="rId7" Type="http://schemas.openxmlformats.org/officeDocument/2006/relationships/image" Target="../media/image79.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81.png"/><Relationship Id="rId4" Type="http://schemas.openxmlformats.org/officeDocument/2006/relationships/image" Target="../media/image78.wmf"/><Relationship Id="rId9" Type="http://schemas.openxmlformats.org/officeDocument/2006/relationships/image" Target="../media/image80.wmf"/></Relationships>
</file>

<file path=ppt/slides/_rels/slide10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4.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83.wmf"/><Relationship Id="rId4" Type="http://schemas.openxmlformats.org/officeDocument/2006/relationships/oleObject" Target="../embeddings/oleObject15.bin"/></Relationships>
</file>

<file path=ppt/slides/_rels/slide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7.bin"/><Relationship Id="rId7" Type="http://schemas.openxmlformats.org/officeDocument/2006/relationships/image" Target="../media/image79.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81.png"/><Relationship Id="rId4" Type="http://schemas.openxmlformats.org/officeDocument/2006/relationships/image" Target="../media/image78.wmf"/><Relationship Id="rId9" Type="http://schemas.openxmlformats.org/officeDocument/2006/relationships/image" Target="../media/image80.wm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26.png"/><Relationship Id="rId26" Type="http://schemas.openxmlformats.org/officeDocument/2006/relationships/image" Target="../media/image46.jpeg"/><Relationship Id="rId3" Type="http://schemas.openxmlformats.org/officeDocument/2006/relationships/image" Target="../media/image27.png"/><Relationship Id="rId21" Type="http://schemas.openxmlformats.org/officeDocument/2006/relationships/image" Target="../media/image41.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oleObject" Target="../embeddings/oleObject3.bin"/><Relationship Id="rId25" Type="http://schemas.openxmlformats.org/officeDocument/2006/relationships/image" Target="../media/image45.png"/><Relationship Id="rId2" Type="http://schemas.openxmlformats.org/officeDocument/2006/relationships/slideLayout" Target="../slideLayouts/slideLayout7.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vmlDrawing" Target="../drawings/vmlDrawing2.v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32.png"/><Relationship Id="rId19" Type="http://schemas.openxmlformats.org/officeDocument/2006/relationships/image" Target="../media/image39.png"/><Relationship Id="rId4" Type="http://schemas.openxmlformats.org/officeDocument/2006/relationships/oleObject" Target="../embeddings/oleObject2.bin"/><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2.png"/><Relationship Id="rId27"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26.png"/><Relationship Id="rId26" Type="http://schemas.openxmlformats.org/officeDocument/2006/relationships/image" Target="../media/image46.jpeg"/><Relationship Id="rId3" Type="http://schemas.openxmlformats.org/officeDocument/2006/relationships/image" Target="../media/image27.png"/><Relationship Id="rId21" Type="http://schemas.openxmlformats.org/officeDocument/2006/relationships/image" Target="../media/image41.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oleObject" Target="../embeddings/oleObject5.bin"/><Relationship Id="rId25" Type="http://schemas.openxmlformats.org/officeDocument/2006/relationships/image" Target="../media/image45.png"/><Relationship Id="rId2" Type="http://schemas.openxmlformats.org/officeDocument/2006/relationships/slideLayout" Target="../slideLayouts/slideLayout7.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vmlDrawing" Target="../drawings/vmlDrawing3.v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32.png"/><Relationship Id="rId19" Type="http://schemas.openxmlformats.org/officeDocument/2006/relationships/image" Target="../media/image39.png"/><Relationship Id="rId4" Type="http://schemas.openxmlformats.org/officeDocument/2006/relationships/oleObject" Target="../embeddings/oleObject4.bin"/><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2.png"/><Relationship Id="rId27"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arthobservatory.nasa.gov/Features/RemoteSensing/remote_07.php" TargetMode="External"/><Relationship Id="rId2" Type="http://schemas.openxmlformats.org/officeDocument/2006/relationships/hyperlink" Target="http://earthobservatory.nasa.gov/Features/RemoteSensing/remote_09.php" TargetMode="Externa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0.emf"/><Relationship Id="rId5" Type="http://schemas.openxmlformats.org/officeDocument/2006/relationships/oleObject" Target="../embeddings/oleObject8.bin"/><Relationship Id="rId4" Type="http://schemas.openxmlformats.org/officeDocument/2006/relationships/image" Target="../media/image59.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1.emf"/></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5.png"/><Relationship Id="rId4" Type="http://schemas.openxmlformats.org/officeDocument/2006/relationships/oleObject" Target="../embeddings/oleObject9.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4.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73.wmf"/><Relationship Id="rId4" Type="http://schemas.openxmlformats.org/officeDocument/2006/relationships/oleObject" Target="../embeddings/oleObject10.bin"/></Relationships>
</file>

<file path=ppt/slides/_rels/slide9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October 27, Lecture # 15</a:t>
            </a:r>
            <a:endParaRPr lang="en-US" sz="4400" dirty="0"/>
          </a:p>
        </p:txBody>
      </p:sp>
      <p:sp>
        <p:nvSpPr>
          <p:cNvPr id="3" name="Subtitle 2"/>
          <p:cNvSpPr>
            <a:spLocks noGrp="1"/>
          </p:cNvSpPr>
          <p:nvPr>
            <p:ph type="subTitle" idx="1"/>
          </p:nvPr>
        </p:nvSpPr>
        <p:spPr>
          <a:xfrm>
            <a:off x="11162" y="1465385"/>
            <a:ext cx="11925836" cy="3711733"/>
          </a:xfrm>
        </p:spPr>
        <p:txBody>
          <a:bodyPr>
            <a:normAutofit/>
          </a:bodyPr>
          <a:lstStyle/>
          <a:p>
            <a:r>
              <a:rPr lang="en-US" sz="4000" dirty="0">
                <a:solidFill>
                  <a:srgbClr val="C00000"/>
                </a:solidFill>
              </a:rPr>
              <a:t>Principles of Remote Sensing</a:t>
            </a:r>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5" name="Rectangle 4"/>
          <p:cNvSpPr/>
          <p:nvPr/>
        </p:nvSpPr>
        <p:spPr>
          <a:xfrm>
            <a:off x="11162" y="2159849"/>
            <a:ext cx="11513127" cy="7417415"/>
          </a:xfrm>
          <a:prstGeom prst="rect">
            <a:avLst/>
          </a:prstGeom>
        </p:spPr>
        <p:txBody>
          <a:bodyPr wrap="square">
            <a:spAutoFit/>
          </a:bodyPr>
          <a:lstStyle/>
          <a:p>
            <a:pPr marL="571500" indent="-571500">
              <a:buFont typeface="Courier New" panose="02070309020205020404" pitchFamily="49" charset="0"/>
              <a:buChar char="o"/>
            </a:pPr>
            <a:r>
              <a:rPr lang="en-US" sz="2800" dirty="0" smtClean="0"/>
              <a:t>Remote </a:t>
            </a:r>
            <a:r>
              <a:rPr lang="en-US" sz="2800" dirty="0"/>
              <a:t>Sensing </a:t>
            </a:r>
            <a:r>
              <a:rPr lang="en-US" sz="2800" dirty="0" smtClean="0"/>
              <a:t>Methods</a:t>
            </a:r>
          </a:p>
          <a:p>
            <a:pPr marL="571500" indent="-571500">
              <a:buFont typeface="Courier New" panose="02070309020205020404" pitchFamily="49" charset="0"/>
              <a:buChar char="o"/>
            </a:pPr>
            <a:r>
              <a:rPr lang="en-US" sz="2800" dirty="0" smtClean="0"/>
              <a:t>Passive and active sensors</a:t>
            </a:r>
          </a:p>
          <a:p>
            <a:pPr marL="571500" indent="-571500">
              <a:buFont typeface="Courier New" panose="02070309020205020404" pitchFamily="49" charset="0"/>
              <a:buChar char="o"/>
            </a:pPr>
            <a:r>
              <a:rPr lang="en-US" sz="2800" dirty="0">
                <a:solidFill>
                  <a:srgbClr val="C00000"/>
                </a:solidFill>
              </a:rPr>
              <a:t>Absorption spectrum in </a:t>
            </a:r>
            <a:r>
              <a:rPr lang="en-US" sz="2800" dirty="0" smtClean="0">
                <a:solidFill>
                  <a:srgbClr val="C00000"/>
                </a:solidFill>
              </a:rPr>
              <a:t>microwave</a:t>
            </a:r>
          </a:p>
          <a:p>
            <a:pPr marL="571500" indent="-571500">
              <a:buFont typeface="Courier New" panose="02070309020205020404" pitchFamily="49" charset="0"/>
              <a:buChar char="o"/>
            </a:pPr>
            <a:r>
              <a:rPr lang="en-US" sz="2800" dirty="0">
                <a:solidFill>
                  <a:srgbClr val="C00000"/>
                </a:solidFill>
              </a:rPr>
              <a:t>Principles of MW </a:t>
            </a:r>
            <a:r>
              <a:rPr lang="en-US" sz="2800" dirty="0" smtClean="0">
                <a:solidFill>
                  <a:srgbClr val="C00000"/>
                </a:solidFill>
              </a:rPr>
              <a:t>radiometry</a:t>
            </a:r>
          </a:p>
          <a:p>
            <a:pPr marL="571500" indent="-571500">
              <a:buFont typeface="Courier New" panose="02070309020205020404" pitchFamily="49" charset="0"/>
              <a:buChar char="o"/>
            </a:pPr>
            <a:r>
              <a:rPr lang="en-US" sz="2800" dirty="0" smtClean="0">
                <a:solidFill>
                  <a:srgbClr val="002060"/>
                </a:solidFill>
              </a:rPr>
              <a:t>Polarized </a:t>
            </a:r>
            <a:r>
              <a:rPr lang="en-US" sz="2800" dirty="0">
                <a:solidFill>
                  <a:srgbClr val="002060"/>
                </a:solidFill>
              </a:rPr>
              <a:t>wave</a:t>
            </a:r>
          </a:p>
          <a:p>
            <a:pPr marL="571500" indent="-571500">
              <a:buFont typeface="Courier New" panose="02070309020205020404" pitchFamily="49" charset="0"/>
              <a:buChar char="o"/>
            </a:pPr>
            <a:r>
              <a:rPr lang="en-US" sz="2800" dirty="0" smtClean="0">
                <a:solidFill>
                  <a:srgbClr val="C00000"/>
                </a:solidFill>
              </a:rPr>
              <a:t>Microwave </a:t>
            </a:r>
            <a:r>
              <a:rPr lang="en-US" sz="2800" dirty="0">
                <a:solidFill>
                  <a:srgbClr val="C00000"/>
                </a:solidFill>
              </a:rPr>
              <a:t>Instruments of </a:t>
            </a:r>
            <a:r>
              <a:rPr lang="en-US" sz="2800" dirty="0" smtClean="0">
                <a:solidFill>
                  <a:srgbClr val="C00000"/>
                </a:solidFill>
              </a:rPr>
              <a:t>focus</a:t>
            </a:r>
          </a:p>
          <a:p>
            <a:pPr marL="571500" indent="-571500">
              <a:buFont typeface="Courier New" panose="02070309020205020404" pitchFamily="49" charset="0"/>
              <a:buChar char="o"/>
            </a:pPr>
            <a:r>
              <a:rPr lang="en-US" sz="2800" dirty="0" smtClean="0">
                <a:solidFill>
                  <a:srgbClr val="002060"/>
                </a:solidFill>
                <a:latin typeface="Times New Roman" pitchFamily="18" charset="0"/>
                <a:cs typeface="Times New Roman" pitchFamily="18" charset="0"/>
              </a:rPr>
              <a:t>S</a:t>
            </a:r>
            <a:r>
              <a:rPr lang="en-US" sz="2800" dirty="0" smtClean="0">
                <a:solidFill>
                  <a:srgbClr val="002060"/>
                </a:solidFill>
                <a:latin typeface="Times New Roman" pitchFamily="18" charset="0"/>
                <a:cs typeface="Times New Roman" pitchFamily="18" charset="0"/>
              </a:rPr>
              <a:t>olution </a:t>
            </a:r>
            <a:r>
              <a:rPr lang="en-US" sz="2800" dirty="0">
                <a:solidFill>
                  <a:srgbClr val="002060"/>
                </a:solidFill>
                <a:latin typeface="Times New Roman" pitchFamily="18" charset="0"/>
                <a:cs typeface="Times New Roman" pitchFamily="18" charset="0"/>
              </a:rPr>
              <a:t>of the transfer equation for a  non-scattering </a:t>
            </a:r>
            <a:r>
              <a:rPr lang="en-US" sz="2800" dirty="0" smtClean="0">
                <a:solidFill>
                  <a:srgbClr val="002060"/>
                </a:solidFill>
                <a:latin typeface="Times New Roman" pitchFamily="18" charset="0"/>
                <a:cs typeface="Times New Roman" pitchFamily="18" charset="0"/>
              </a:rPr>
              <a:t>atmosphere in MW</a:t>
            </a:r>
            <a:endParaRPr lang="en-US" sz="2800" dirty="0" smtClean="0">
              <a:solidFill>
                <a:srgbClr val="C00000"/>
              </a:solidFill>
            </a:endParaRPr>
          </a:p>
          <a:p>
            <a:pPr marL="571500" indent="-571500">
              <a:buFont typeface="Courier New" panose="02070309020205020404" pitchFamily="49" charset="0"/>
              <a:buChar char="o"/>
            </a:pPr>
            <a:endParaRPr lang="en-US" sz="4000" dirty="0">
              <a:solidFill>
                <a:srgbClr val="C00000"/>
              </a:solidFill>
            </a:endParaRPr>
          </a:p>
          <a:p>
            <a:pPr marL="571500" indent="-571500">
              <a:buFont typeface="Courier New" panose="02070309020205020404" pitchFamily="49" charset="0"/>
              <a:buChar char="o"/>
            </a:pPr>
            <a:endParaRPr lang="en-US" sz="4000" dirty="0"/>
          </a:p>
          <a:p>
            <a:pPr marL="571500" indent="-571500">
              <a:buFont typeface="Courier New" panose="02070309020205020404" pitchFamily="49" charset="0"/>
              <a:buChar char="o"/>
            </a:pPr>
            <a:endParaRPr lang="en-US" sz="4000" dirty="0"/>
          </a:p>
          <a:p>
            <a:pPr marL="571500" indent="-571500">
              <a:buFont typeface="Courier New" panose="02070309020205020404" pitchFamily="49" charset="0"/>
              <a:buChar char="o"/>
            </a:pPr>
            <a:endParaRPr lang="en-US" sz="4000" dirty="0" smtClean="0">
              <a:solidFill>
                <a:srgbClr val="C00000"/>
              </a:solidFill>
            </a:endParaRPr>
          </a:p>
          <a:p>
            <a:pPr marL="571500" indent="-571500">
              <a:buFont typeface="Courier New" panose="02070309020205020404" pitchFamily="49" charset="0"/>
              <a:buChar char="o"/>
            </a:pPr>
            <a:r>
              <a:rPr lang="en-US" sz="4000" dirty="0">
                <a:solidFill>
                  <a:srgbClr val="C00000"/>
                </a:solidFill>
                <a:latin typeface="Times New Roman" pitchFamily="18" charset="0"/>
                <a:cs typeface="Times New Roman" pitchFamily="18" charset="0"/>
              </a:rPr>
              <a:t>Spectral Intervals  in  (VIS, IR, MW) of interest in  Remote Sensing</a:t>
            </a:r>
            <a:r>
              <a:rPr lang="en-US" sz="4000" dirty="0" smtClean="0">
                <a:solidFill>
                  <a:srgbClr val="C00000"/>
                </a:solidFill>
              </a:rPr>
              <a:t>  </a:t>
            </a:r>
            <a:r>
              <a:rPr lang="en-US" sz="3600" i="1" dirty="0" smtClean="0">
                <a:solidFill>
                  <a:srgbClr val="002060"/>
                </a:solidFill>
              </a:rPr>
              <a:t> </a:t>
            </a:r>
          </a:p>
          <a:p>
            <a:endParaRPr lang="en-US" sz="4000" dirty="0">
              <a:solidFill>
                <a:srgbClr val="002060"/>
              </a:solidFill>
            </a:endParaRPr>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Tree>
    <p:extLst>
      <p:ext uri="{BB962C8B-B14F-4D97-AF65-F5344CB8AC3E}">
        <p14:creationId xmlns:p14="http://schemas.microsoft.com/office/powerpoint/2010/main" val="224258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05" y="242047"/>
            <a:ext cx="11819965" cy="5078313"/>
          </a:xfrm>
          <a:prstGeom prst="rect">
            <a:avLst/>
          </a:prstGeom>
        </p:spPr>
        <p:txBody>
          <a:bodyPr wrap="square">
            <a:spAutoFit/>
          </a:bodyPr>
          <a:lstStyle/>
          <a:p>
            <a:r>
              <a:rPr lang="en-US" sz="3600" dirty="0" smtClean="0">
                <a:solidFill>
                  <a:srgbClr val="C00000"/>
                </a:solidFill>
              </a:rPr>
              <a:t>Spectrometer</a:t>
            </a:r>
          </a:p>
          <a:p>
            <a:endParaRPr lang="en-US" sz="3600" dirty="0">
              <a:solidFill>
                <a:srgbClr val="C00000"/>
              </a:solidFill>
            </a:endParaRPr>
          </a:p>
          <a:p>
            <a:r>
              <a:rPr lang="en-US" sz="3600" dirty="0"/>
              <a:t>A device designed to detect, measure, and analyze the spectral content of the incident electromagnetic radiation is called a spectrometer. Conventional, imaging spectrometers use gratings or prisms to disperse the radiation for spectral discrimination</a:t>
            </a:r>
            <a:r>
              <a:rPr lang="en-US" sz="3600" dirty="0" smtClean="0"/>
              <a:t>.</a:t>
            </a:r>
          </a:p>
          <a:p>
            <a:endParaRPr lang="en-US" sz="3600" dirty="0"/>
          </a:p>
          <a:p>
            <a:r>
              <a:rPr lang="en-US" sz="3600" dirty="0" smtClean="0">
                <a:solidFill>
                  <a:srgbClr val="C00000"/>
                </a:solidFill>
              </a:rPr>
              <a:t>Many such instruments are carried on satellites.</a:t>
            </a:r>
            <a:endParaRPr lang="en-US" sz="3600" dirty="0">
              <a:solidFill>
                <a:srgbClr val="C00000"/>
              </a:solidFill>
            </a:endParaRPr>
          </a:p>
        </p:txBody>
      </p:sp>
    </p:spTree>
    <p:extLst>
      <p:ext uri="{BB962C8B-B14F-4D97-AF65-F5344CB8AC3E}">
        <p14:creationId xmlns:p14="http://schemas.microsoft.com/office/powerpoint/2010/main" val="34750748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100</a:t>
            </a:fld>
            <a:endParaRPr lang="en-US"/>
          </a:p>
        </p:txBody>
      </p:sp>
    </p:spTree>
    <p:extLst>
      <p:ext uri="{BB962C8B-B14F-4D97-AF65-F5344CB8AC3E}">
        <p14:creationId xmlns:p14="http://schemas.microsoft.com/office/powerpoint/2010/main" val="30870010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101</a:t>
            </a:fld>
            <a:endParaRPr lang="en-US"/>
          </a:p>
        </p:txBody>
      </p:sp>
    </p:spTree>
    <p:extLst>
      <p:ext uri="{BB962C8B-B14F-4D97-AF65-F5344CB8AC3E}">
        <p14:creationId xmlns:p14="http://schemas.microsoft.com/office/powerpoint/2010/main" val="3234202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16404"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16405"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16406"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102</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9464155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19191514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898" y="106205"/>
            <a:ext cx="9018203" cy="6645589"/>
          </a:xfrm>
          <a:prstGeom prst="rect">
            <a:avLst/>
          </a:prstGeom>
        </p:spPr>
      </p:pic>
    </p:spTree>
    <p:extLst>
      <p:ext uri="{BB962C8B-B14F-4D97-AF65-F5344CB8AC3E}">
        <p14:creationId xmlns:p14="http://schemas.microsoft.com/office/powerpoint/2010/main" val="40924056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71" y="149788"/>
            <a:ext cx="8396258" cy="5884655"/>
          </a:xfrm>
          <a:prstGeom prst="rect">
            <a:avLst/>
          </a:prstGeom>
        </p:spPr>
      </p:pic>
      <p:sp>
        <p:nvSpPr>
          <p:cNvPr id="4" name="TextBox 3"/>
          <p:cNvSpPr txBox="1"/>
          <p:nvPr/>
        </p:nvSpPr>
        <p:spPr>
          <a:xfrm>
            <a:off x="625642" y="6192253"/>
            <a:ext cx="5181600" cy="923330"/>
          </a:xfrm>
          <a:prstGeom prst="rect">
            <a:avLst/>
          </a:prstGeom>
          <a:noFill/>
        </p:spPr>
        <p:txBody>
          <a:bodyPr wrap="square" rtlCol="0">
            <a:spAutoFit/>
          </a:bodyPr>
          <a:lstStyle/>
          <a:p>
            <a:r>
              <a:rPr lang="en-US" sz="3600" dirty="0"/>
              <a:t>where B = </a:t>
            </a:r>
            <a:r>
              <a:rPr lang="en-US" sz="3600" dirty="0" err="1"/>
              <a:t>B</a:t>
            </a:r>
            <a:r>
              <a:rPr lang="en-US" sz="3600" baseline="-25000" dirty="0" err="1"/>
              <a:t>λ</a:t>
            </a:r>
            <a:r>
              <a:rPr lang="en-US" sz="3600" dirty="0"/>
              <a:t>(T)</a:t>
            </a:r>
          </a:p>
          <a:p>
            <a:endParaRPr lang="en-US" dirty="0"/>
          </a:p>
        </p:txBody>
      </p:sp>
    </p:spTree>
    <p:extLst>
      <p:ext uri="{BB962C8B-B14F-4D97-AF65-F5344CB8AC3E}">
        <p14:creationId xmlns:p14="http://schemas.microsoft.com/office/powerpoint/2010/main" val="33128240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106</a:t>
            </a:fld>
            <a:endParaRPr lang="en-US"/>
          </a:p>
        </p:txBody>
      </p:sp>
    </p:spTree>
    <p:extLst>
      <p:ext uri="{BB962C8B-B14F-4D97-AF65-F5344CB8AC3E}">
        <p14:creationId xmlns:p14="http://schemas.microsoft.com/office/powerpoint/2010/main" val="34917949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534400" cy="1676400"/>
          </a:xfrm>
        </p:spPr>
        <p:txBody>
          <a:bodyPr>
            <a:normAutofit/>
          </a:bodyPr>
          <a:lstStyle/>
          <a:p>
            <a:pPr algn="l"/>
            <a:r>
              <a:rPr lang="en-US" sz="3100" dirty="0">
                <a:latin typeface="Times New Roman" pitchFamily="18" charset="0"/>
                <a:cs typeface="Times New Roman" pitchFamily="18" charset="0"/>
              </a:rPr>
              <a:t>In the frequency domain, the Planck function is given by </a:t>
            </a:r>
            <a:br>
              <a:rPr lang="en-US" sz="3100" dirty="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pic>
        <p:nvPicPr>
          <p:cNvPr id="19457" name="Picture 5"/>
          <p:cNvPicPr>
            <a:picLocks noChangeAspect="1" noChangeArrowheads="1"/>
          </p:cNvPicPr>
          <p:nvPr/>
        </p:nvPicPr>
        <p:blipFill>
          <a:blip r:embed="rId3" cstate="print"/>
          <a:srcRect l="15866" t="88605" r="62607" b="7586"/>
          <a:stretch>
            <a:fillRect/>
          </a:stretch>
        </p:blipFill>
        <p:spPr bwMode="auto">
          <a:xfrm>
            <a:off x="2895600" y="990600"/>
            <a:ext cx="6810375" cy="750332"/>
          </a:xfrm>
          <a:prstGeom prst="rect">
            <a:avLst/>
          </a:prstGeom>
          <a:noFill/>
          <a:ln w="9525">
            <a:noFill/>
            <a:miter lim="800000"/>
            <a:headEnd/>
            <a:tailEnd/>
          </a:ln>
        </p:spPr>
      </p:pic>
      <p:sp>
        <p:nvSpPr>
          <p:cNvPr id="4" name="TextBox 3"/>
          <p:cNvSpPr txBox="1"/>
          <p:nvPr/>
        </p:nvSpPr>
        <p:spPr>
          <a:xfrm>
            <a:off x="1905000" y="2133600"/>
            <a:ext cx="8305800" cy="1231106"/>
          </a:xfrm>
          <a:prstGeom prst="rect">
            <a:avLst/>
          </a:prstGeom>
          <a:noFill/>
        </p:spPr>
        <p:txBody>
          <a:bodyPr wrap="square" rtlCol="0">
            <a:spAutoFit/>
          </a:bodyPr>
          <a:lstStyle/>
          <a:p>
            <a:r>
              <a:rPr lang="en-US" sz="2800" dirty="0"/>
              <a:t>In the microwave region h ṽ /K T« 1, </a:t>
            </a:r>
          </a:p>
          <a:p>
            <a:r>
              <a:rPr lang="en-US" sz="2800" dirty="0"/>
              <a:t>the Planck function may be approximated by </a:t>
            </a:r>
          </a:p>
          <a:p>
            <a:r>
              <a:rPr lang="en-US" dirty="0"/>
              <a:t> </a:t>
            </a:r>
          </a:p>
        </p:txBody>
      </p:sp>
      <p:sp>
        <p:nvSpPr>
          <p:cNvPr id="6" name="TextBox 5"/>
          <p:cNvSpPr txBox="1"/>
          <p:nvPr/>
        </p:nvSpPr>
        <p:spPr>
          <a:xfrm>
            <a:off x="9601200" y="1371600"/>
            <a:ext cx="609600" cy="369332"/>
          </a:xfrm>
          <a:prstGeom prst="rect">
            <a:avLst/>
          </a:prstGeom>
          <a:noFill/>
        </p:spPr>
        <p:txBody>
          <a:bodyPr wrap="square" rtlCol="0">
            <a:spAutoFit/>
          </a:bodyPr>
          <a:lstStyle/>
          <a:p>
            <a:r>
              <a:rPr lang="en-US" dirty="0"/>
              <a:t>(4)</a:t>
            </a:r>
          </a:p>
        </p:txBody>
      </p:sp>
      <p:sp>
        <p:nvSpPr>
          <p:cNvPr id="7" name="TextBox 6"/>
          <p:cNvSpPr txBox="1"/>
          <p:nvPr/>
        </p:nvSpPr>
        <p:spPr>
          <a:xfrm>
            <a:off x="8915400" y="3236386"/>
            <a:ext cx="685800" cy="369332"/>
          </a:xfrm>
          <a:prstGeom prst="rect">
            <a:avLst/>
          </a:prstGeom>
          <a:noFill/>
        </p:spPr>
        <p:txBody>
          <a:bodyPr wrap="square" rtlCol="0">
            <a:spAutoFit/>
          </a:bodyPr>
          <a:lstStyle/>
          <a:p>
            <a:r>
              <a:rPr lang="en-US" dirty="0"/>
              <a:t>(5)</a:t>
            </a:r>
          </a:p>
        </p:txBody>
      </p:sp>
      <p:sp>
        <p:nvSpPr>
          <p:cNvPr id="3" name="TextBox 2"/>
          <p:cNvSpPr txBox="1"/>
          <p:nvPr/>
        </p:nvSpPr>
        <p:spPr>
          <a:xfrm>
            <a:off x="1905000" y="4114800"/>
            <a:ext cx="8305800" cy="1938992"/>
          </a:xfrm>
          <a:prstGeom prst="rect">
            <a:avLst/>
          </a:prstGeom>
          <a:noFill/>
        </p:spPr>
        <p:txBody>
          <a:bodyPr wrap="square" rtlCol="0">
            <a:spAutoFit/>
          </a:bodyPr>
          <a:lstStyle/>
          <a:p>
            <a:r>
              <a:rPr lang="en-US" sz="2400" dirty="0">
                <a:latin typeface="Times New Roman" pitchFamily="18" charset="0"/>
                <a:cs typeface="Times New Roman" pitchFamily="18" charset="0"/>
              </a:rPr>
              <a:t>Thus, the Planck radiance is linearly proportional to the temperature, which  is referred to as the </a:t>
            </a:r>
            <a:r>
              <a:rPr lang="en-US" sz="2400" i="1" dirty="0">
                <a:solidFill>
                  <a:srgbClr val="C00000"/>
                </a:solidFill>
                <a:latin typeface="Times New Roman" pitchFamily="18" charset="0"/>
                <a:cs typeface="Times New Roman" pitchFamily="18" charset="0"/>
              </a:rPr>
              <a:t>Rayleigh-Jeans Law. </a:t>
            </a:r>
            <a:br>
              <a:rPr lang="en-US" sz="2400" i="1" dirty="0">
                <a:solidFill>
                  <a:srgbClr val="C00000"/>
                </a:solidFill>
                <a:latin typeface="Times New Roman" pitchFamily="18" charset="0"/>
                <a:cs typeface="Times New Roman" pitchFamily="18" charset="0"/>
              </a:rPr>
            </a:br>
            <a:r>
              <a:rPr lang="en-US" sz="2400" dirty="0">
                <a:latin typeface="Times New Roman" pitchFamily="18" charset="0"/>
                <a:cs typeface="Times New Roman" pitchFamily="18" charset="0"/>
              </a:rPr>
              <a:t>Analogous to the above approximation, we may define an equivalent brightness temperature  T</a:t>
            </a:r>
            <a:r>
              <a:rPr lang="en-US" sz="2400" baseline="-25000" dirty="0">
                <a:latin typeface="Times New Roman" pitchFamily="18" charset="0"/>
                <a:cs typeface="Times New Roman" pitchFamily="18" charset="0"/>
              </a:rPr>
              <a:t>B</a:t>
            </a:r>
            <a:r>
              <a:rPr lang="en-US" sz="2400" dirty="0">
                <a:latin typeface="Times New Roman" pitchFamily="18" charset="0"/>
                <a:cs typeface="Times New Roman" pitchFamily="18" charset="0"/>
              </a:rPr>
              <a:t> such that: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TextBox 4"/>
          <p:cNvSpPr txBox="1"/>
          <p:nvPr/>
        </p:nvSpPr>
        <p:spPr>
          <a:xfrm>
            <a:off x="8915400" y="6211887"/>
            <a:ext cx="442750" cy="369332"/>
          </a:xfrm>
          <a:prstGeom prst="rect">
            <a:avLst/>
          </a:prstGeom>
          <a:noFill/>
        </p:spPr>
        <p:txBody>
          <a:bodyPr wrap="none" rtlCol="0">
            <a:spAutoFit/>
          </a:bodyPr>
          <a:lstStyle/>
          <a:p>
            <a:r>
              <a:rPr lang="en-US" dirty="0"/>
              <a:t>(6)</a:t>
            </a:r>
          </a:p>
        </p:txBody>
      </p:sp>
      <p:sp>
        <p:nvSpPr>
          <p:cNvPr id="8"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nvPr>
        </p:nvGraphicFramePr>
        <p:xfrm>
          <a:off x="1905000" y="6053793"/>
          <a:ext cx="5943600" cy="623187"/>
        </p:xfrm>
        <a:graphic>
          <a:graphicData uri="http://schemas.openxmlformats.org/presentationml/2006/ole">
            <mc:AlternateContent xmlns:mc="http://schemas.openxmlformats.org/markup-compatibility/2006">
              <mc:Choice xmlns:v="urn:schemas-microsoft-com:vml" Requires="v">
                <p:oleObj spid="_x0000_s17422" name="Equation" r:id="rId4" imgW="1384300" imgH="241300" progId="Equation.3">
                  <p:embed/>
                </p:oleObj>
              </mc:Choice>
              <mc:Fallback>
                <p:oleObj name="Equation" r:id="rId4" imgW="13843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53793"/>
                        <a:ext cx="5943600" cy="6231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nvPr>
        </p:nvGraphicFramePr>
        <p:xfrm>
          <a:off x="3429001" y="3314497"/>
          <a:ext cx="4190999" cy="744196"/>
        </p:xfrm>
        <a:graphic>
          <a:graphicData uri="http://schemas.openxmlformats.org/presentationml/2006/ole">
            <mc:AlternateContent xmlns:mc="http://schemas.openxmlformats.org/markup-compatibility/2006">
              <mc:Choice xmlns:v="urn:schemas-microsoft-com:vml" Requires="v">
                <p:oleObj spid="_x0000_s17423" name="Equation" r:id="rId6" imgW="1358640" imgH="241200" progId="Equation.3">
                  <p:embed/>
                </p:oleObj>
              </mc:Choice>
              <mc:Fallback>
                <p:oleObj name="Equation" r:id="rId6" imgW="1358640" imgH="241200" progId="Equation.3">
                  <p:embed/>
                  <p:pic>
                    <p:nvPicPr>
                      <p:cNvPr id="0" name=""/>
                      <p:cNvPicPr/>
                      <p:nvPr/>
                    </p:nvPicPr>
                    <p:blipFill>
                      <a:blip r:embed="rId7"/>
                      <a:stretch>
                        <a:fillRect/>
                      </a:stretch>
                    </p:blipFill>
                    <p:spPr>
                      <a:xfrm>
                        <a:off x="3429001" y="3314497"/>
                        <a:ext cx="4190999" cy="744196"/>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lstStyle/>
          <a:p>
            <a:fld id="{3B61ACE0-B4C6-4281-9137-DAF2A4BC917B}" type="slidenum">
              <a:rPr lang="en-US" smtClean="0"/>
              <a:pPr/>
              <a:t>107</a:t>
            </a:fld>
            <a:endParaRPr lang="en-US"/>
          </a:p>
        </p:txBody>
      </p:sp>
    </p:spTree>
    <p:extLst>
      <p:ext uri="{BB962C8B-B14F-4D97-AF65-F5344CB8AC3E}">
        <p14:creationId xmlns:p14="http://schemas.microsoft.com/office/powerpoint/2010/main" val="39402461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108</a:t>
            </a:fld>
            <a:endParaRPr lang="en-US"/>
          </a:p>
        </p:txBody>
      </p:sp>
    </p:spTree>
    <p:extLst>
      <p:ext uri="{BB962C8B-B14F-4D97-AF65-F5344CB8AC3E}">
        <p14:creationId xmlns:p14="http://schemas.microsoft.com/office/powerpoint/2010/main" val="25505769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109</a:t>
            </a:fld>
            <a:endParaRPr lang="en-US"/>
          </a:p>
        </p:txBody>
      </p:sp>
    </p:spTree>
    <p:extLst>
      <p:ext uri="{BB962C8B-B14F-4D97-AF65-F5344CB8AC3E}">
        <p14:creationId xmlns:p14="http://schemas.microsoft.com/office/powerpoint/2010/main" val="142343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6859" y="0"/>
            <a:ext cx="11430000" cy="990600"/>
          </a:xfrm>
        </p:spPr>
        <p:txBody>
          <a:bodyPr/>
          <a:lstStyle/>
          <a:p>
            <a:pPr algn="ctr" eaLnBrk="1" hangingPunct="1"/>
            <a:r>
              <a:rPr lang="en-US" altLang="en-US" sz="3600" dirty="0">
                <a:solidFill>
                  <a:srgbClr val="CC0000"/>
                </a:solidFill>
              </a:rPr>
              <a:t> Due to their complexity, clouds are difficult to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1403349"/>
            <a:ext cx="5446059" cy="368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59" y="1065214"/>
            <a:ext cx="5831541"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1524000" y="59436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rgbClr val="002060"/>
                </a:solidFill>
              </a:rPr>
              <a:t>Satellites are useful for identifying clouds.  </a:t>
            </a:r>
          </a:p>
        </p:txBody>
      </p:sp>
      <p:sp>
        <p:nvSpPr>
          <p:cNvPr id="2" name="Slide Number Placeholder 1"/>
          <p:cNvSpPr>
            <a:spLocks noGrp="1"/>
          </p:cNvSpPr>
          <p:nvPr>
            <p:ph type="sldNum" sz="quarter" idx="12"/>
          </p:nvPr>
        </p:nvSpPr>
        <p:spPr/>
        <p:txBody>
          <a:bodyPr/>
          <a:lstStyle/>
          <a:p>
            <a:fld id="{3B61ACE0-B4C6-4281-9137-DAF2A4BC917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0537330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18456"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18457"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18458"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110</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20169535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12295" y="1143000"/>
            <a:ext cx="11903242" cy="5334000"/>
          </a:xfrm>
        </p:spPr>
        <p:txBody>
          <a:bodyPr>
            <a:normAutofit/>
          </a:bodyPr>
          <a:lstStyle/>
          <a:p>
            <a:pPr eaLnBrk="1" hangingPunct="1">
              <a:buFont typeface="Arial" pitchFamily="34" charset="0"/>
              <a:buChar char="•"/>
            </a:pPr>
            <a:r>
              <a:rPr lang="en-US" sz="3600" dirty="0" smtClean="0"/>
              <a:t>Atmospheric </a:t>
            </a:r>
            <a:r>
              <a:rPr lang="en-US" sz="3600" dirty="0" smtClean="0">
                <a:solidFill>
                  <a:srgbClr val="C00000"/>
                </a:solidFill>
              </a:rPr>
              <a:t>Water Vapor </a:t>
            </a:r>
            <a:r>
              <a:rPr lang="en-US" sz="3600" dirty="0" smtClean="0"/>
              <a:t>and </a:t>
            </a:r>
            <a:r>
              <a:rPr lang="en-US" sz="3600" dirty="0" smtClean="0">
                <a:solidFill>
                  <a:srgbClr val="C00000"/>
                </a:solidFill>
              </a:rPr>
              <a:t>Cloud Liquid Water</a:t>
            </a:r>
            <a:r>
              <a:rPr lang="en-US" sz="3600" dirty="0" smtClean="0"/>
              <a:t>—first as total in the column, later as profiles of these quantities and interpreted in terms of different cloud particle sizes and </a:t>
            </a:r>
            <a:r>
              <a:rPr lang="en-US" sz="3600" dirty="0" smtClean="0">
                <a:solidFill>
                  <a:srgbClr val="C00000"/>
                </a:solidFill>
              </a:rPr>
              <a:t>precipitatio</a:t>
            </a:r>
            <a:r>
              <a:rPr lang="en-US" sz="3600" dirty="0" smtClean="0">
                <a:solidFill>
                  <a:srgbClr val="FF0000"/>
                </a:solidFill>
              </a:rPr>
              <a:t>n</a:t>
            </a:r>
            <a:r>
              <a:rPr lang="en-US" sz="3600" dirty="0" smtClean="0"/>
              <a:t> size drops or even </a:t>
            </a:r>
            <a:r>
              <a:rPr lang="en-US" sz="3600" dirty="0" smtClean="0">
                <a:solidFill>
                  <a:srgbClr val="C00000"/>
                </a:solidFill>
              </a:rPr>
              <a:t>ice particles </a:t>
            </a:r>
            <a:r>
              <a:rPr lang="en-US" sz="3600" dirty="0" smtClean="0"/>
              <a:t>(through microwave </a:t>
            </a:r>
            <a:r>
              <a:rPr lang="en-US" sz="3600" dirty="0" smtClean="0">
                <a:solidFill>
                  <a:srgbClr val="C00000"/>
                </a:solidFill>
              </a:rPr>
              <a:t>scatterin</a:t>
            </a:r>
            <a:r>
              <a:rPr lang="en-US" sz="3600" dirty="0" smtClean="0">
                <a:solidFill>
                  <a:srgbClr val="FF0000"/>
                </a:solidFill>
              </a:rPr>
              <a:t>g</a:t>
            </a:r>
            <a:r>
              <a:rPr lang="en-US" sz="3600" dirty="0" smtClean="0"/>
              <a:t>). </a:t>
            </a:r>
          </a:p>
          <a:p>
            <a:pPr eaLnBrk="1" hangingPunct="1">
              <a:buFont typeface="Arial" pitchFamily="34" charset="0"/>
              <a:buChar char="•"/>
            </a:pPr>
            <a:r>
              <a:rPr lang="en-US" sz="3600"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sz="3600"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111</a:t>
            </a:fld>
            <a:endParaRPr lang="en-US" dirty="0"/>
          </a:p>
        </p:txBody>
      </p:sp>
    </p:spTree>
    <p:extLst>
      <p:ext uri="{BB962C8B-B14F-4D97-AF65-F5344CB8AC3E}">
        <p14:creationId xmlns:p14="http://schemas.microsoft.com/office/powerpoint/2010/main" val="25923768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71" y="149788"/>
            <a:ext cx="8396258" cy="5884655"/>
          </a:xfrm>
          <a:prstGeom prst="rect">
            <a:avLst/>
          </a:prstGeom>
        </p:spPr>
      </p:pic>
      <p:sp>
        <p:nvSpPr>
          <p:cNvPr id="4" name="TextBox 3"/>
          <p:cNvSpPr txBox="1"/>
          <p:nvPr/>
        </p:nvSpPr>
        <p:spPr>
          <a:xfrm>
            <a:off x="625642" y="6192253"/>
            <a:ext cx="5181600" cy="923330"/>
          </a:xfrm>
          <a:prstGeom prst="rect">
            <a:avLst/>
          </a:prstGeom>
          <a:noFill/>
        </p:spPr>
        <p:txBody>
          <a:bodyPr wrap="square" rtlCol="0">
            <a:spAutoFit/>
          </a:bodyPr>
          <a:lstStyle/>
          <a:p>
            <a:r>
              <a:rPr lang="en-US" sz="3600" dirty="0"/>
              <a:t>where B = </a:t>
            </a:r>
            <a:r>
              <a:rPr lang="en-US" sz="3600" dirty="0" err="1"/>
              <a:t>B</a:t>
            </a:r>
            <a:r>
              <a:rPr lang="en-US" sz="3600" baseline="-25000" dirty="0" err="1"/>
              <a:t>λ</a:t>
            </a:r>
            <a:r>
              <a:rPr lang="en-US" sz="3600" dirty="0"/>
              <a:t>(T)</a:t>
            </a:r>
          </a:p>
          <a:p>
            <a:endParaRPr lang="en-US" dirty="0"/>
          </a:p>
        </p:txBody>
      </p:sp>
    </p:spTree>
    <p:extLst>
      <p:ext uri="{BB962C8B-B14F-4D97-AF65-F5344CB8AC3E}">
        <p14:creationId xmlns:p14="http://schemas.microsoft.com/office/powerpoint/2010/main" val="19283603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36175" y="0"/>
            <a:ext cx="11456895" cy="990600"/>
          </a:xfrm>
        </p:spPr>
        <p:txBody>
          <a:bodyPr>
            <a:normAutofit/>
          </a:bodyPr>
          <a:lstStyle/>
          <a:p>
            <a:pPr eaLnBrk="1" hangingPunct="1"/>
            <a:r>
              <a:rPr lang="en-US" altLang="en-US" sz="3600" dirty="0">
                <a:solidFill>
                  <a:srgbClr val="CC0000"/>
                </a:solidFill>
              </a:rPr>
              <a:t> </a:t>
            </a:r>
            <a:r>
              <a:rPr lang="en-US" altLang="en-US" sz="4000" dirty="0">
                <a:solidFill>
                  <a:srgbClr val="CC0000"/>
                </a:solidFill>
              </a:rPr>
              <a:t>Due to their complexity, clouds are difficult to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1"/>
            <a:ext cx="42672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5214"/>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1524000" y="59436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rgbClr val="002060"/>
                </a:solidFill>
              </a:rPr>
              <a:t>Satellites are useful for identifying clouds.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113</a:t>
            </a:fld>
            <a:endParaRPr lang="en-US"/>
          </a:p>
        </p:txBody>
      </p:sp>
    </p:spTree>
    <p:extLst>
      <p:ext uri="{BB962C8B-B14F-4D97-AF65-F5344CB8AC3E}">
        <p14:creationId xmlns:p14="http://schemas.microsoft.com/office/powerpoint/2010/main" val="14567974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295401"/>
            <a:ext cx="68643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905000" y="76200"/>
            <a:ext cx="8077200" cy="1219200"/>
          </a:xfrm>
        </p:spPr>
        <p:txBody>
          <a:bodyPr/>
          <a:lstStyle/>
          <a:p>
            <a:pPr eaLnBrk="1" hangingPunct="1"/>
            <a:r>
              <a:rPr lang="en-US" altLang="en-US" sz="3600">
                <a:solidFill>
                  <a:srgbClr val="CC0000"/>
                </a:solidFill>
              </a:rPr>
              <a:t>“Man made” clouds: Airplane Tracks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114</a:t>
            </a:fld>
            <a:endParaRPr lang="en-US"/>
          </a:p>
        </p:txBody>
      </p:sp>
    </p:spTree>
    <p:extLst>
      <p:ext uri="{BB962C8B-B14F-4D97-AF65-F5344CB8AC3E}">
        <p14:creationId xmlns:p14="http://schemas.microsoft.com/office/powerpoint/2010/main" val="10652943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6859" y="0"/>
            <a:ext cx="11430000" cy="990600"/>
          </a:xfrm>
        </p:spPr>
        <p:txBody>
          <a:bodyPr/>
          <a:lstStyle/>
          <a:p>
            <a:pPr algn="ctr" eaLnBrk="1" hangingPunct="1"/>
            <a:r>
              <a:rPr lang="en-US" altLang="en-US" sz="3600" dirty="0">
                <a:solidFill>
                  <a:srgbClr val="CC0000"/>
                </a:solidFill>
              </a:rPr>
              <a:t> Due to their complexity, clouds are difficult to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1"/>
            <a:ext cx="42672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5214"/>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1524000" y="59436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rgbClr val="002060"/>
                </a:solidFill>
              </a:rPr>
              <a:t>Satellites are useful for identifying clouds.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115</a:t>
            </a:fld>
            <a:endParaRPr lang="en-US"/>
          </a:p>
        </p:txBody>
      </p:sp>
    </p:spTree>
    <p:extLst>
      <p:ext uri="{BB962C8B-B14F-4D97-AF65-F5344CB8AC3E}">
        <p14:creationId xmlns:p14="http://schemas.microsoft.com/office/powerpoint/2010/main" val="1497492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295401"/>
            <a:ext cx="68643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905000" y="76200"/>
            <a:ext cx="8077200" cy="1219200"/>
          </a:xfrm>
        </p:spPr>
        <p:txBody>
          <a:bodyPr/>
          <a:lstStyle/>
          <a:p>
            <a:pPr eaLnBrk="1" hangingPunct="1"/>
            <a:r>
              <a:rPr lang="en-US" altLang="en-US" sz="3600">
                <a:solidFill>
                  <a:srgbClr val="CC0000"/>
                </a:solidFill>
              </a:rPr>
              <a:t>“Man made” clouds: Airplane Tracks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116</a:t>
            </a:fld>
            <a:endParaRPr lang="en-US"/>
          </a:p>
        </p:txBody>
      </p:sp>
    </p:spTree>
    <p:extLst>
      <p:ext uri="{BB962C8B-B14F-4D97-AF65-F5344CB8AC3E}">
        <p14:creationId xmlns:p14="http://schemas.microsoft.com/office/powerpoint/2010/main" val="39294117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898" y="106205"/>
            <a:ext cx="9018203" cy="6645589"/>
          </a:xfrm>
          <a:prstGeom prst="rect">
            <a:avLst/>
          </a:prstGeom>
        </p:spPr>
      </p:pic>
    </p:spTree>
    <p:extLst>
      <p:ext uri="{BB962C8B-B14F-4D97-AF65-F5344CB8AC3E}">
        <p14:creationId xmlns:p14="http://schemas.microsoft.com/office/powerpoint/2010/main" val="253335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295401"/>
            <a:ext cx="68643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905000" y="76200"/>
            <a:ext cx="8077200" cy="1219200"/>
          </a:xfrm>
        </p:spPr>
        <p:txBody>
          <a:bodyPr/>
          <a:lstStyle/>
          <a:p>
            <a:pPr eaLnBrk="1" hangingPunct="1"/>
            <a:r>
              <a:rPr lang="en-US" altLang="en-US" sz="3600" dirty="0">
                <a:solidFill>
                  <a:srgbClr val="CC0000"/>
                </a:solidFill>
              </a:rPr>
              <a:t>“Man made” clouds: Airplane Tracks  </a:t>
            </a:r>
          </a:p>
        </p:txBody>
      </p:sp>
      <p:sp>
        <p:nvSpPr>
          <p:cNvPr id="2" name="Slide Number Placeholder 1"/>
          <p:cNvSpPr>
            <a:spLocks noGrp="1"/>
          </p:cNvSpPr>
          <p:nvPr>
            <p:ph type="sldNum" sz="quarter" idx="12"/>
          </p:nvPr>
        </p:nvSpPr>
        <p:spPr/>
        <p:txBody>
          <a:bodyPr/>
          <a:lstStyle/>
          <a:p>
            <a:fld id="{3B61ACE0-B4C6-4281-9137-DAF2A4BC917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62585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0"/>
            <a:ext cx="10210800" cy="762000"/>
          </a:xfrm>
        </p:spPr>
        <p:txBody>
          <a:bodyPr vert="horz" lIns="45720" tIns="45720" rIns="45720" bIns="45720" rtlCol="0" anchor="ctr">
            <a:normAutofit/>
          </a:bodyPr>
          <a:lstStyle/>
          <a:p>
            <a:pPr eaLnBrk="1" hangingPunct="1"/>
            <a:r>
              <a:rPr lang="en-US" altLang="en-US" sz="3600" dirty="0">
                <a:solidFill>
                  <a:srgbClr val="CC0000"/>
                </a:solidFill>
              </a:rPr>
              <a:t>Cloud </a:t>
            </a:r>
            <a:r>
              <a:rPr lang="en-US" altLang="en-US" sz="3600" dirty="0" smtClean="0">
                <a:solidFill>
                  <a:srgbClr val="CC0000"/>
                </a:solidFill>
              </a:rPr>
              <a:t>Observations from satellites</a:t>
            </a:r>
            <a:endParaRPr lang="en-US" altLang="en-US" sz="3600" dirty="0">
              <a:solidFill>
                <a:srgbClr val="CC0000"/>
              </a:solidFill>
            </a:endParaRPr>
          </a:p>
        </p:txBody>
      </p:sp>
      <p:sp>
        <p:nvSpPr>
          <p:cNvPr id="16387" name="Content Placeholder 2"/>
          <p:cNvSpPr>
            <a:spLocks noGrp="1"/>
          </p:cNvSpPr>
          <p:nvPr>
            <p:ph idx="4294967295"/>
          </p:nvPr>
        </p:nvSpPr>
        <p:spPr>
          <a:xfrm>
            <a:off x="185979" y="955729"/>
            <a:ext cx="11871701" cy="5257800"/>
          </a:xfrm>
        </p:spPr>
        <p:txBody>
          <a:bodyPr/>
          <a:lstStyle/>
          <a:p>
            <a:pPr marL="419100" indent="-382588">
              <a:buNone/>
            </a:pPr>
            <a:endParaRPr lang="en-US" altLang="en-US" dirty="0" smtClean="0"/>
          </a:p>
          <a:p>
            <a:pPr marL="722313" lvl="1" indent="-273050"/>
            <a:r>
              <a:rPr lang="en-US" altLang="en-US" sz="3600" dirty="0"/>
              <a:t>Geostationary</a:t>
            </a:r>
            <a:r>
              <a:rPr lang="en-US" altLang="en-US" sz="3600" dirty="0">
                <a:solidFill>
                  <a:srgbClr val="002060"/>
                </a:solidFill>
              </a:rPr>
              <a:t>, </a:t>
            </a:r>
            <a:r>
              <a:rPr lang="en-US" altLang="en-US" sz="3600" dirty="0"/>
              <a:t>polar orbiting</a:t>
            </a:r>
          </a:p>
          <a:p>
            <a:pPr marL="722313" lvl="1" indent="-273050"/>
            <a:r>
              <a:rPr lang="en-US" altLang="en-US" sz="3600" dirty="0">
                <a:solidFill>
                  <a:srgbClr val="C00000"/>
                </a:solidFill>
              </a:rPr>
              <a:t>Visible light </a:t>
            </a:r>
            <a:r>
              <a:rPr lang="en-US" altLang="en-US" sz="3600" dirty="0">
                <a:solidFill>
                  <a:srgbClr val="002060"/>
                </a:solidFill>
              </a:rPr>
              <a:t>provides a black and white picture of clouds</a:t>
            </a:r>
          </a:p>
          <a:p>
            <a:pPr marL="722313" lvl="1" indent="-273050"/>
            <a:r>
              <a:rPr lang="en-US" altLang="en-US" sz="3600" dirty="0">
                <a:solidFill>
                  <a:srgbClr val="C00000"/>
                </a:solidFill>
              </a:rPr>
              <a:t>Infrared approximates cloud temperature which infers height</a:t>
            </a:r>
          </a:p>
          <a:p>
            <a:pPr marL="722313" lvl="1" indent="-273050"/>
            <a:r>
              <a:rPr lang="en-US" altLang="en-US" sz="3600" dirty="0">
                <a:solidFill>
                  <a:srgbClr val="002060"/>
                </a:solidFill>
              </a:rPr>
              <a:t>Satellites measure many other variables: sea surface temperatures, ozone, upper level features, snow cover, land cover</a:t>
            </a:r>
          </a:p>
        </p:txBody>
      </p:sp>
    </p:spTree>
    <p:extLst>
      <p:ext uri="{BB962C8B-B14F-4D97-AF65-F5344CB8AC3E}">
        <p14:creationId xmlns:p14="http://schemas.microsoft.com/office/powerpoint/2010/main" val="296910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1" descr="0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8999538"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hidden="1"/>
          <p:cNvSpPr>
            <a:spLocks noGrp="1" noChangeArrowheads="1"/>
          </p:cNvSpPr>
          <p:nvPr>
            <p:ph type="title"/>
          </p:nvPr>
        </p:nvSpPr>
        <p:spPr/>
        <p:txBody>
          <a:bodyPr/>
          <a:lstStyle/>
          <a:p>
            <a:pPr eaLnBrk="1" hangingPunct="1"/>
            <a:endParaRPr lang="en-US" altLang="en-US" smtClean="0"/>
          </a:p>
        </p:txBody>
      </p:sp>
      <p:sp>
        <p:nvSpPr>
          <p:cNvPr id="18436" name="Text Box 4"/>
          <p:cNvSpPr txBox="1">
            <a:spLocks noChangeArrowheads="1"/>
          </p:cNvSpPr>
          <p:nvPr/>
        </p:nvSpPr>
        <p:spPr bwMode="auto">
          <a:xfrm>
            <a:off x="170482" y="5715000"/>
            <a:ext cx="120215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400" dirty="0">
                <a:solidFill>
                  <a:srgbClr val="C00000"/>
                </a:solidFill>
              </a:rPr>
              <a:t>The geostationary satellite moves through space at the same rate that the earth rotates, so it remains above a fixed spot on the equator and monitors one area constantly</a:t>
            </a:r>
            <a:r>
              <a:rPr lang="el-GR" altLang="en-US" sz="2400" b="1" dirty="0">
                <a:solidFill>
                  <a:srgbClr val="C00000"/>
                </a:solidFill>
              </a:rPr>
              <a:t>.</a:t>
            </a:r>
          </a:p>
          <a:p>
            <a:pPr algn="ctr" eaLnBrk="1" hangingPunct="1">
              <a:spcBef>
                <a:spcPct val="0"/>
              </a:spcBef>
              <a:buFontTx/>
              <a:buNone/>
            </a:pPr>
            <a:endParaRPr lang="en-US" altLang="en-US" sz="2400" b="1" dirty="0">
              <a:solidFill>
                <a:schemeClr val="accent2"/>
              </a:solidFill>
            </a:endParaRPr>
          </a:p>
        </p:txBody>
      </p:sp>
    </p:spTree>
    <p:extLst>
      <p:ext uri="{BB962C8B-B14F-4D97-AF65-F5344CB8AC3E}">
        <p14:creationId xmlns:p14="http://schemas.microsoft.com/office/powerpoint/2010/main" val="338921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1" descr="05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8999538"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hidden="1"/>
          <p:cNvSpPr>
            <a:spLocks noGrp="1" noChangeArrowheads="1"/>
          </p:cNvSpPr>
          <p:nvPr>
            <p:ph type="title"/>
          </p:nvPr>
        </p:nvSpPr>
        <p:spPr/>
        <p:txBody>
          <a:bodyPr/>
          <a:lstStyle/>
          <a:p>
            <a:pPr eaLnBrk="1" hangingPunct="1"/>
            <a:endParaRPr lang="en-US" altLang="en-US" smtClean="0"/>
          </a:p>
        </p:txBody>
      </p:sp>
      <p:sp>
        <p:nvSpPr>
          <p:cNvPr id="20484" name="Text Box 4"/>
          <p:cNvSpPr txBox="1">
            <a:spLocks noChangeArrowheads="1"/>
          </p:cNvSpPr>
          <p:nvPr/>
        </p:nvSpPr>
        <p:spPr bwMode="auto">
          <a:xfrm>
            <a:off x="-1" y="5486400"/>
            <a:ext cx="1193369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800" dirty="0">
                <a:solidFill>
                  <a:srgbClr val="CC0000"/>
                </a:solidFill>
              </a:rPr>
              <a:t>Polar-orbiting satellites scan from north to south, and on each successive orbit the satellite scans an area farther to the west.</a:t>
            </a:r>
          </a:p>
          <a:p>
            <a:pPr eaLnBrk="1" hangingPunct="1">
              <a:spcBef>
                <a:spcPct val="0"/>
              </a:spcBef>
              <a:buFontTx/>
              <a:buNone/>
            </a:pPr>
            <a:endParaRPr lang="en-US" altLang="en-US" sz="2800" dirty="0">
              <a:solidFill>
                <a:srgbClr val="CC0000"/>
              </a:solidFill>
            </a:endParaRPr>
          </a:p>
        </p:txBody>
      </p:sp>
    </p:spTree>
    <p:extLst>
      <p:ext uri="{BB962C8B-B14F-4D97-AF65-F5344CB8AC3E}">
        <p14:creationId xmlns:p14="http://schemas.microsoft.com/office/powerpoint/2010/main" val="128090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20" y="356460"/>
            <a:ext cx="12073180" cy="5417380"/>
          </a:xfrm>
          <a:prstGeom prst="rect">
            <a:avLst/>
          </a:prstGeom>
        </p:spPr>
        <p:txBody>
          <a:bodyPr wrap="square">
            <a:spAutoFit/>
          </a:bodyPr>
          <a:lstStyle/>
          <a:p>
            <a:pPr marR="0" lvl="0">
              <a:lnSpc>
                <a:spcPts val="1120"/>
              </a:lnSpc>
              <a:spcBef>
                <a:spcPts val="0"/>
              </a:spcBef>
              <a:spcAft>
                <a:spcPts val="0"/>
              </a:spcAft>
              <a:buSzPts val="1000"/>
              <a:tabLst>
                <a:tab pos="1490980" algn="l"/>
              </a:tabLst>
            </a:pPr>
            <a:endParaRPr lang="en-US" i="1" dirty="0" smtClean="0">
              <a:ea typeface="Times New Roman" panose="02020603050405020304" pitchFamily="18" charset="0"/>
              <a:cs typeface="Times New Roman" panose="02020603050405020304" pitchFamily="18" charset="0"/>
            </a:endParaRPr>
          </a:p>
          <a:p>
            <a:pPr marR="0" lvl="0">
              <a:lnSpc>
                <a:spcPts val="1120"/>
              </a:lnSpc>
              <a:spcBef>
                <a:spcPts val="0"/>
              </a:spcBef>
              <a:spcAft>
                <a:spcPts val="0"/>
              </a:spcAft>
              <a:buSzPts val="1000"/>
              <a:tabLst>
                <a:tab pos="1490980" algn="l"/>
              </a:tabLst>
            </a:pPr>
            <a:r>
              <a:rPr lang="en-US" sz="3600" dirty="0" smtClean="0">
                <a:solidFill>
                  <a:srgbClr val="C00000"/>
                </a:solidFill>
                <a:ea typeface="Times New Roman" panose="02020603050405020304" pitchFamily="18" charset="0"/>
                <a:cs typeface="Times New Roman" panose="02020603050405020304" pitchFamily="18" charset="0"/>
              </a:rPr>
              <a:t>Infra-red imagery</a:t>
            </a:r>
          </a:p>
          <a:p>
            <a:pPr marR="25400">
              <a:lnSpc>
                <a:spcPct val="106000"/>
              </a:lnSpc>
              <a:spcBef>
                <a:spcPts val="85"/>
              </a:spcBef>
              <a:spcAft>
                <a:spcPts val="0"/>
              </a:spcAft>
            </a:pPr>
            <a:endParaRPr lang="en-US" dirty="0" smtClean="0">
              <a:ea typeface="Times New Roman" panose="02020603050405020304" pitchFamily="18" charset="0"/>
              <a:cs typeface="Times New Roman" panose="02020603050405020304" pitchFamily="18" charset="0"/>
            </a:endParaRPr>
          </a:p>
          <a:p>
            <a:pPr marR="25400">
              <a:lnSpc>
                <a:spcPct val="106000"/>
              </a:lnSpc>
              <a:spcBef>
                <a:spcPts val="85"/>
              </a:spcBef>
              <a:spcAft>
                <a:spcPts val="0"/>
              </a:spcAft>
            </a:pPr>
            <a:r>
              <a:rPr lang="en-US" sz="3200" dirty="0" smtClean="0">
                <a:ea typeface="Times New Roman" panose="02020603050405020304" pitchFamily="18" charset="0"/>
                <a:cs typeface="Times New Roman" panose="02020603050405020304" pitchFamily="18" charset="0"/>
              </a:rPr>
              <a:t>Responds to window </a:t>
            </a:r>
            <a:r>
              <a:rPr lang="en-US" sz="3200" dirty="0">
                <a:ea typeface="Times New Roman" panose="02020603050405020304" pitchFamily="18" charset="0"/>
                <a:cs typeface="Times New Roman" panose="02020603050405020304" pitchFamily="18" charset="0"/>
              </a:rPr>
              <a:t>at a wavelength of 10.7 µm, in which radiation emitted from the Earth's surface and cloud tops penetrates through cloud-free air with little absorption. Intensities in this channel are indicative of the temperatures of the surfaces from which the radiation is emitted as inferred from the Planck function. </a:t>
            </a:r>
          </a:p>
          <a:p>
            <a:pPr marR="25400">
              <a:lnSpc>
                <a:spcPct val="106000"/>
              </a:lnSpc>
              <a:spcBef>
                <a:spcPts val="85"/>
              </a:spcBef>
              <a:spcAft>
                <a:spcPts val="0"/>
              </a:spcAft>
            </a:pPr>
            <a:endParaRPr lang="en-US" sz="3200" dirty="0">
              <a:ea typeface="Times New Roman" panose="02020603050405020304" pitchFamily="18" charset="0"/>
              <a:cs typeface="Times New Roman" panose="02020603050405020304" pitchFamily="18" charset="0"/>
            </a:endParaRPr>
          </a:p>
          <a:p>
            <a:pPr marR="25400">
              <a:lnSpc>
                <a:spcPct val="106000"/>
              </a:lnSpc>
              <a:spcBef>
                <a:spcPts val="85"/>
              </a:spcBef>
              <a:spcAft>
                <a:spcPts val="0"/>
              </a:spcAft>
            </a:pPr>
            <a:r>
              <a:rPr lang="en-US" sz="3200" dirty="0">
                <a:ea typeface="Times New Roman" panose="02020603050405020304" pitchFamily="18" charset="0"/>
                <a:cs typeface="Times New Roman" panose="02020603050405020304" pitchFamily="18" charset="0"/>
              </a:rPr>
              <a:t>In contrast to </a:t>
            </a:r>
            <a:r>
              <a:rPr lang="en-US" sz="3200" dirty="0">
                <a:solidFill>
                  <a:srgbClr val="C00000"/>
                </a:solidFill>
                <a:ea typeface="Times New Roman" panose="02020603050405020304" pitchFamily="18" charset="0"/>
                <a:cs typeface="Times New Roman" panose="02020603050405020304" pitchFamily="18" charset="0"/>
              </a:rPr>
              <a:t>visible imagery</a:t>
            </a:r>
            <a:r>
              <a:rPr lang="en-US" sz="3200" dirty="0">
                <a:ea typeface="Times New Roman" panose="02020603050405020304" pitchFamily="18" charset="0"/>
                <a:cs typeface="Times New Roman" panose="02020603050405020304" pitchFamily="18" charset="0"/>
              </a:rPr>
              <a:t>, high clouds are usually clearly distinguishable from low clouds in infrared imagery by virtue of their lower </a:t>
            </a:r>
            <a:r>
              <a:rPr lang="en-US" sz="3200" spc="35" dirty="0">
                <a:ea typeface="Times New Roman" panose="02020603050405020304" pitchFamily="18" charset="0"/>
                <a:cs typeface="Times New Roman" panose="02020603050405020304" pitchFamily="18" charset="0"/>
              </a:rPr>
              <a:t> </a:t>
            </a:r>
            <a:r>
              <a:rPr lang="en-US" sz="3200" dirty="0">
                <a:ea typeface="Times New Roman" panose="02020603050405020304" pitchFamily="18" charset="0"/>
                <a:cs typeface="Times New Roman" panose="02020603050405020304" pitchFamily="18" charset="0"/>
              </a:rPr>
              <a:t>temperatures.</a:t>
            </a:r>
            <a:endParaRPr lang="en-US" sz="3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23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1" descr="053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827" y="1"/>
            <a:ext cx="8663553"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hidden="1"/>
          <p:cNvSpPr>
            <a:spLocks noGrp="1" noChangeArrowheads="1"/>
          </p:cNvSpPr>
          <p:nvPr>
            <p:ph type="title"/>
          </p:nvPr>
        </p:nvSpPr>
        <p:spPr/>
        <p:txBody>
          <a:bodyPr/>
          <a:lstStyle/>
          <a:p>
            <a:pPr eaLnBrk="1" hangingPunct="1"/>
            <a:endParaRPr lang="en-US" altLang="en-US" smtClean="0"/>
          </a:p>
        </p:txBody>
      </p:sp>
      <p:sp>
        <p:nvSpPr>
          <p:cNvPr id="22532" name="Text Box 4"/>
          <p:cNvSpPr txBox="1">
            <a:spLocks noChangeArrowheads="1"/>
          </p:cNvSpPr>
          <p:nvPr/>
        </p:nvSpPr>
        <p:spPr bwMode="auto">
          <a:xfrm>
            <a:off x="185980" y="5867401"/>
            <a:ext cx="11778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400" dirty="0">
                <a:solidFill>
                  <a:srgbClr val="CC0000"/>
                </a:solidFill>
              </a:rPr>
              <a:t>A visible image of the eastern Pacific taken at just about the same time on the same day as the image in Fig.  (b). Notice that the clouds in the visible image appear white</a:t>
            </a:r>
            <a:endParaRPr lang="en-US" altLang="en-US" sz="2400" dirty="0">
              <a:solidFill>
                <a:srgbClr val="CC0000"/>
              </a:solidFill>
            </a:endParaRPr>
          </a:p>
        </p:txBody>
      </p:sp>
      <p:sp>
        <p:nvSpPr>
          <p:cNvPr id="22533" name="Text Box 5"/>
          <p:cNvSpPr txBox="1">
            <a:spLocks noChangeArrowheads="1"/>
          </p:cNvSpPr>
          <p:nvPr/>
        </p:nvSpPr>
        <p:spPr bwMode="auto">
          <a:xfrm>
            <a:off x="185980" y="4910730"/>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Figure (a)</a:t>
            </a:r>
          </a:p>
        </p:txBody>
      </p:sp>
    </p:spTree>
    <p:extLst>
      <p:ext uri="{BB962C8B-B14F-4D97-AF65-F5344CB8AC3E}">
        <p14:creationId xmlns:p14="http://schemas.microsoft.com/office/powerpoint/2010/main" val="215739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1" descr="053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298" y="1"/>
            <a:ext cx="8818536"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hidden="1"/>
          <p:cNvSpPr>
            <a:spLocks noGrp="1" noChangeArrowheads="1"/>
          </p:cNvSpPr>
          <p:nvPr>
            <p:ph type="title"/>
          </p:nvPr>
        </p:nvSpPr>
        <p:spPr/>
        <p:txBody>
          <a:bodyPr/>
          <a:lstStyle/>
          <a:p>
            <a:pPr eaLnBrk="1" hangingPunct="1"/>
            <a:endParaRPr lang="en-US" altLang="en-US" smtClean="0"/>
          </a:p>
        </p:txBody>
      </p:sp>
      <p:sp>
        <p:nvSpPr>
          <p:cNvPr id="26628" name="Text Box 4"/>
          <p:cNvSpPr txBox="1">
            <a:spLocks noChangeArrowheads="1"/>
          </p:cNvSpPr>
          <p:nvPr/>
        </p:nvSpPr>
        <p:spPr bwMode="auto">
          <a:xfrm>
            <a:off x="216976" y="5715001"/>
            <a:ext cx="1154623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400" dirty="0">
                <a:solidFill>
                  <a:srgbClr val="CC0000"/>
                </a:solidFill>
              </a:rPr>
              <a:t>Infrared image of the eastern Pacific taken at just about the same time on the same day as the image in Fig. (a). Notice that the low clouds in the infrared image appear in various shades of gray.</a:t>
            </a:r>
          </a:p>
          <a:p>
            <a:pPr eaLnBrk="1" hangingPunct="1">
              <a:spcBef>
                <a:spcPct val="0"/>
              </a:spcBef>
              <a:buFontTx/>
              <a:buNone/>
            </a:pPr>
            <a:endParaRPr lang="en-US" altLang="en-US" sz="2000" b="1" dirty="0">
              <a:solidFill>
                <a:srgbClr val="CC0000"/>
              </a:solidFill>
            </a:endParaRPr>
          </a:p>
        </p:txBody>
      </p:sp>
      <p:sp>
        <p:nvSpPr>
          <p:cNvPr id="26629" name="Text Box 5"/>
          <p:cNvSpPr txBox="1">
            <a:spLocks noChangeArrowheads="1"/>
          </p:cNvSpPr>
          <p:nvPr/>
        </p:nvSpPr>
        <p:spPr bwMode="auto">
          <a:xfrm>
            <a:off x="216976" y="4713126"/>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Figure (b)</a:t>
            </a:r>
          </a:p>
        </p:txBody>
      </p:sp>
    </p:spTree>
    <p:extLst>
      <p:ext uri="{BB962C8B-B14F-4D97-AF65-F5344CB8AC3E}">
        <p14:creationId xmlns:p14="http://schemas.microsoft.com/office/powerpoint/2010/main" val="187816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1" descr="05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6629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hidden="1"/>
          <p:cNvSpPr>
            <a:spLocks noGrp="1" noChangeArrowheads="1"/>
          </p:cNvSpPr>
          <p:nvPr>
            <p:ph type="title"/>
          </p:nvPr>
        </p:nvSpPr>
        <p:spPr/>
        <p:txBody>
          <a:bodyPr/>
          <a:lstStyle/>
          <a:p>
            <a:pPr eaLnBrk="1" hangingPunct="1"/>
            <a:endParaRPr lang="en-US" altLang="en-US" smtClean="0"/>
          </a:p>
        </p:txBody>
      </p:sp>
      <p:sp>
        <p:nvSpPr>
          <p:cNvPr id="24580" name="Text Box 4"/>
          <p:cNvSpPr txBox="1">
            <a:spLocks noChangeArrowheads="1"/>
          </p:cNvSpPr>
          <p:nvPr/>
        </p:nvSpPr>
        <p:spPr bwMode="auto">
          <a:xfrm>
            <a:off x="185979" y="5181601"/>
            <a:ext cx="1174771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400" dirty="0">
                <a:solidFill>
                  <a:srgbClr val="002060"/>
                </a:solidFill>
              </a:rPr>
              <a:t>Generally, the lower the cloud, the warmer its top. Warm objects emit more infrared energy than do cold objects. Thus, an infrared satellite picture can distinguish warm, low (gray) clouds from cold, high (white) clouds.</a:t>
            </a:r>
          </a:p>
          <a:p>
            <a:pPr eaLnBrk="1" hangingPunct="1">
              <a:spcBef>
                <a:spcPct val="0"/>
              </a:spcBef>
              <a:buFontTx/>
              <a:buNone/>
            </a:pPr>
            <a:endParaRPr lang="en-US" altLang="en-US" sz="2000" b="1" dirty="0">
              <a:solidFill>
                <a:srgbClr val="CC0000"/>
              </a:solidFill>
            </a:endParaRPr>
          </a:p>
        </p:txBody>
      </p:sp>
    </p:spTree>
    <p:extLst>
      <p:ext uri="{BB962C8B-B14F-4D97-AF65-F5344CB8AC3E}">
        <p14:creationId xmlns:p14="http://schemas.microsoft.com/office/powerpoint/2010/main" val="287120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1919284" cy="7971413"/>
          </a:xfrm>
          <a:prstGeom prst="rect">
            <a:avLst/>
          </a:prstGeom>
        </p:spPr>
        <p:txBody>
          <a:bodyPr wrap="square">
            <a:spAutoFit/>
          </a:bodyPr>
          <a:lstStyle/>
          <a:p>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Intervals  in  (VIS, IR, MW) of interest in  Remote Sensing</a:t>
            </a:r>
          </a:p>
          <a:p>
            <a:endParaRPr lang="en-US" sz="4000" dirty="0" smtClean="0">
              <a:solidFill>
                <a:srgbClr val="C00000"/>
              </a:solidFill>
              <a:latin typeface="Times New Roman" pitchFamily="18" charset="0"/>
              <a:cs typeface="Times New Roman" pitchFamily="18" charset="0"/>
            </a:endParaRPr>
          </a:p>
          <a:p>
            <a:r>
              <a:rPr lang="en-US" sz="4000" dirty="0" smtClean="0">
                <a:solidFill>
                  <a:srgbClr val="C00000"/>
                </a:solidFill>
                <a:latin typeface="Times New Roman" pitchFamily="18" charset="0"/>
                <a:cs typeface="Times New Roman" pitchFamily="18" charset="0"/>
              </a:rPr>
              <a:t>Several </a:t>
            </a:r>
            <a:r>
              <a:rPr lang="en-US" sz="4000" dirty="0">
                <a:solidFill>
                  <a:srgbClr val="C00000"/>
                </a:solidFill>
                <a:latin typeface="Times New Roman" pitchFamily="18" charset="0"/>
                <a:cs typeface="Times New Roman" pitchFamily="18" charset="0"/>
              </a:rPr>
              <a:t>spectral regions </a:t>
            </a:r>
            <a:r>
              <a:rPr lang="en-US" sz="4000" dirty="0">
                <a:latin typeface="Times New Roman" pitchFamily="18" charset="0"/>
                <a:cs typeface="Times New Roman" pitchFamily="18" charset="0"/>
              </a:rPr>
              <a:t>are considered useful for remote sensing from satellites.</a:t>
            </a:r>
          </a:p>
          <a:p>
            <a:r>
              <a:rPr lang="en-US" sz="4000" dirty="0">
                <a:solidFill>
                  <a:srgbClr val="C00000"/>
                </a:solidFill>
                <a:latin typeface="Times New Roman" pitchFamily="18" charset="0"/>
                <a:cs typeface="Times New Roman" pitchFamily="18" charset="0"/>
              </a:rPr>
              <a:t>Windows</a:t>
            </a:r>
            <a:r>
              <a:rPr lang="en-US" sz="4000" dirty="0">
                <a:latin typeface="Times New Roman" pitchFamily="18" charset="0"/>
                <a:cs typeface="Times New Roman" pitchFamily="18" charset="0"/>
              </a:rPr>
              <a:t> to the atmosphere (regions of minimal atmospheric absorption) exist near </a:t>
            </a:r>
            <a:r>
              <a:rPr lang="en-US" sz="4000" dirty="0" smtClean="0">
                <a:solidFill>
                  <a:srgbClr val="C00000"/>
                </a:solidFill>
                <a:latin typeface="Times New Roman" pitchFamily="18" charset="0"/>
                <a:cs typeface="Times New Roman" pitchFamily="18" charset="0"/>
              </a:rPr>
              <a:t>4 </a:t>
            </a:r>
            <a:r>
              <a:rPr lang="en-US" sz="4000" dirty="0" err="1">
                <a:solidFill>
                  <a:srgbClr val="C00000"/>
                </a:solidFill>
                <a:latin typeface="Times New Roman" pitchFamily="18" charset="0"/>
                <a:cs typeface="Times New Roman" pitchFamily="18" charset="0"/>
              </a:rPr>
              <a:t>μm</a:t>
            </a:r>
            <a:r>
              <a:rPr lang="en-US" sz="4000" dirty="0">
                <a:solidFill>
                  <a:srgbClr val="C00000"/>
                </a:solidFill>
                <a:latin typeface="Times New Roman" pitchFamily="18" charset="0"/>
                <a:cs typeface="Times New Roman" pitchFamily="18" charset="0"/>
              </a:rPr>
              <a:t>, 10 </a:t>
            </a:r>
            <a:r>
              <a:rPr lang="en-US" sz="4000" dirty="0" err="1">
                <a:solidFill>
                  <a:srgbClr val="C00000"/>
                </a:solidFill>
                <a:latin typeface="Times New Roman" pitchFamily="18" charset="0"/>
                <a:cs typeface="Times New Roman" pitchFamily="18" charset="0"/>
              </a:rPr>
              <a:t>μm</a:t>
            </a:r>
            <a:r>
              <a:rPr lang="en-US" sz="4000" dirty="0">
                <a:solidFill>
                  <a:srgbClr val="C00000"/>
                </a:solidFill>
                <a:latin typeface="Times New Roman" pitchFamily="18" charset="0"/>
                <a:cs typeface="Times New Roman" pitchFamily="18" charset="0"/>
              </a:rPr>
              <a:t>, 0.3 cm, and 1 </a:t>
            </a:r>
            <a:r>
              <a:rPr lang="en-US" sz="4000" dirty="0" smtClean="0">
                <a:solidFill>
                  <a:srgbClr val="C00000"/>
                </a:solidFill>
                <a:latin typeface="Times New Roman" pitchFamily="18" charset="0"/>
                <a:cs typeface="Times New Roman" pitchFamily="18" charset="0"/>
              </a:rPr>
              <a:t>cm</a:t>
            </a:r>
            <a:r>
              <a:rPr lang="en-US" sz="4000" dirty="0">
                <a:solidFill>
                  <a:srgbClr val="C00000"/>
                </a:solidFill>
                <a:latin typeface="Times New Roman" pitchFamily="18" charset="0"/>
                <a:cs typeface="Times New Roman" pitchFamily="18" charset="0"/>
              </a:rPr>
              <a:t> </a:t>
            </a:r>
            <a:r>
              <a:rPr lang="en-US" sz="4000" i="1" dirty="0" smtClean="0">
                <a:solidFill>
                  <a:srgbClr val="002060"/>
                </a:solidFill>
                <a:latin typeface="Times New Roman" pitchFamily="18" charset="0"/>
                <a:cs typeface="Times New Roman" pitchFamily="18" charset="0"/>
              </a:rPr>
              <a:t>(see next slide).</a:t>
            </a:r>
            <a:endParaRPr lang="en-US" sz="4000" i="1" dirty="0">
              <a:solidFill>
                <a:srgbClr val="002060"/>
              </a:solidFill>
              <a:latin typeface="Times New Roman" pitchFamily="18" charset="0"/>
              <a:cs typeface="Times New Roman" pitchFamily="18" charset="0"/>
            </a:endParaRPr>
          </a:p>
          <a:p>
            <a:endParaRPr lang="en-US" sz="4000" dirty="0" smtClean="0">
              <a:solidFill>
                <a:srgbClr val="C00000"/>
              </a:solidFill>
              <a:latin typeface="Times New Roman" pitchFamily="18" charset="0"/>
              <a:cs typeface="Times New Roman" pitchFamily="18" charset="0"/>
            </a:endParaRPr>
          </a:p>
          <a:p>
            <a:r>
              <a:rPr lang="en-US" sz="4000" dirty="0" smtClean="0">
                <a:solidFill>
                  <a:srgbClr val="C00000"/>
                </a:solidFill>
                <a:latin typeface="Times New Roman" pitchFamily="18" charset="0"/>
                <a:cs typeface="Times New Roman" pitchFamily="18" charset="0"/>
              </a:rPr>
              <a:t>Infrared </a:t>
            </a:r>
            <a:r>
              <a:rPr lang="en-US" sz="4000" dirty="0">
                <a:solidFill>
                  <a:srgbClr val="C00000"/>
                </a:solidFill>
                <a:latin typeface="Times New Roman" pitchFamily="18" charset="0"/>
                <a:cs typeface="Times New Roman" pitchFamily="18" charset="0"/>
              </a:rPr>
              <a:t>windows </a:t>
            </a:r>
            <a:r>
              <a:rPr lang="en-US" sz="4000" dirty="0">
                <a:latin typeface="Times New Roman" pitchFamily="18" charset="0"/>
                <a:cs typeface="Times New Roman" pitchFamily="18" charset="0"/>
              </a:rPr>
              <a:t>are used for sensing the </a:t>
            </a:r>
            <a:r>
              <a:rPr lang="en-US" sz="4000" dirty="0">
                <a:solidFill>
                  <a:srgbClr val="C00000"/>
                </a:solidFill>
                <a:latin typeface="Times New Roman" pitchFamily="18" charset="0"/>
                <a:cs typeface="Times New Roman" pitchFamily="18" charset="0"/>
              </a:rPr>
              <a:t>temperature of the earth surface and clouds</a:t>
            </a:r>
            <a:r>
              <a:rPr lang="en-US" sz="4000" dirty="0">
                <a:latin typeface="Times New Roman" pitchFamily="18" charset="0"/>
                <a:cs typeface="Times New Roman" pitchFamily="18" charset="0"/>
              </a:rPr>
              <a:t>, while </a:t>
            </a:r>
            <a:r>
              <a:rPr lang="en-US" sz="4000" dirty="0">
                <a:solidFill>
                  <a:srgbClr val="C00000"/>
                </a:solidFill>
                <a:latin typeface="Times New Roman" pitchFamily="18" charset="0"/>
                <a:cs typeface="Times New Roman" pitchFamily="18" charset="0"/>
              </a:rPr>
              <a:t>microwave windows </a:t>
            </a:r>
            <a:r>
              <a:rPr lang="en-US" sz="4000" dirty="0">
                <a:latin typeface="Times New Roman" pitchFamily="18" charset="0"/>
                <a:cs typeface="Times New Roman" pitchFamily="18" charset="0"/>
              </a:rPr>
              <a:t>help to investigate the </a:t>
            </a:r>
            <a:r>
              <a:rPr lang="en-US" sz="4000" dirty="0">
                <a:solidFill>
                  <a:srgbClr val="C00000"/>
                </a:solidFill>
                <a:latin typeface="Times New Roman" pitchFamily="18" charset="0"/>
                <a:cs typeface="Times New Roman" pitchFamily="18" charset="0"/>
              </a:rPr>
              <a:t>surface emissivity </a:t>
            </a:r>
            <a:r>
              <a:rPr lang="en-US" sz="4000" dirty="0">
                <a:latin typeface="Times New Roman" pitchFamily="18" charset="0"/>
                <a:cs typeface="Times New Roman" pitchFamily="18" charset="0"/>
              </a:rPr>
              <a:t>and the </a:t>
            </a:r>
            <a:r>
              <a:rPr lang="en-US" sz="4000" dirty="0">
                <a:solidFill>
                  <a:srgbClr val="C00000"/>
                </a:solidFill>
                <a:latin typeface="Times New Roman" pitchFamily="18" charset="0"/>
                <a:cs typeface="Times New Roman" pitchFamily="18" charset="0"/>
              </a:rPr>
              <a:t>liquid water content of clouds. </a:t>
            </a:r>
          </a:p>
          <a:p>
            <a:endParaRPr lang="en-US" sz="4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a:t>
            </a:fld>
            <a:endParaRPr lang="en-US"/>
          </a:p>
        </p:txBody>
      </p:sp>
    </p:spTree>
    <p:extLst>
      <p:ext uri="{BB962C8B-B14F-4D97-AF65-F5344CB8AC3E}">
        <p14:creationId xmlns:p14="http://schemas.microsoft.com/office/powerpoint/2010/main" val="273603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0428" y="6235507"/>
            <a:ext cx="4729436" cy="369332"/>
          </a:xfrm>
          <a:prstGeom prst="rect">
            <a:avLst/>
          </a:prstGeom>
        </p:spPr>
        <p:txBody>
          <a:bodyPr wrap="none">
            <a:spAutoFit/>
          </a:bodyPr>
          <a:lstStyle/>
          <a:p>
            <a:r>
              <a:rPr lang="en-US" dirty="0"/>
              <a:t>http://noaasis.noaa.gov/NOAASIS/ml/avhrr.html</a:t>
            </a:r>
          </a:p>
        </p:txBody>
      </p:sp>
      <p:sp>
        <p:nvSpPr>
          <p:cNvPr id="3" name="Rectangle 2"/>
          <p:cNvSpPr/>
          <p:nvPr/>
        </p:nvSpPr>
        <p:spPr>
          <a:xfrm>
            <a:off x="121109" y="145596"/>
            <a:ext cx="9965998" cy="646331"/>
          </a:xfrm>
          <a:prstGeom prst="rect">
            <a:avLst/>
          </a:prstGeom>
        </p:spPr>
        <p:txBody>
          <a:bodyPr wrap="none">
            <a:spAutoFit/>
          </a:bodyPr>
          <a:lstStyle/>
          <a:p>
            <a:pPr algn="ctr"/>
            <a:r>
              <a:rPr lang="en-US" sz="3600" dirty="0">
                <a:solidFill>
                  <a:srgbClr val="C00000"/>
                </a:solidFill>
              </a:rPr>
              <a:t>Advanced Very High Resolution Radiometer - </a:t>
            </a:r>
            <a:r>
              <a:rPr lang="en-US" sz="3600" dirty="0" smtClean="0">
                <a:solidFill>
                  <a:srgbClr val="C00000"/>
                </a:solidFill>
              </a:rPr>
              <a:t>AVHRR</a:t>
            </a:r>
            <a:endParaRPr lang="en-US" sz="3600" dirty="0">
              <a:solidFill>
                <a:srgbClr val="C00000"/>
              </a:solidFill>
            </a:endParaRPr>
          </a:p>
        </p:txBody>
      </p:sp>
      <p:sp>
        <p:nvSpPr>
          <p:cNvPr id="4" name="Rectangle 3"/>
          <p:cNvSpPr/>
          <p:nvPr/>
        </p:nvSpPr>
        <p:spPr>
          <a:xfrm>
            <a:off x="-1" y="791927"/>
            <a:ext cx="11949193" cy="5509200"/>
          </a:xfrm>
          <a:prstGeom prst="rect">
            <a:avLst/>
          </a:prstGeom>
        </p:spPr>
        <p:txBody>
          <a:bodyPr wrap="square">
            <a:spAutoFit/>
          </a:bodyPr>
          <a:lstStyle/>
          <a:p>
            <a:r>
              <a:rPr lang="en-US" sz="3200" dirty="0"/>
              <a:t>The AVHRR is a radiation-detection </a:t>
            </a:r>
            <a:r>
              <a:rPr lang="en-US" sz="3200" dirty="0">
                <a:solidFill>
                  <a:srgbClr val="C00000"/>
                </a:solidFill>
              </a:rPr>
              <a:t>imager</a:t>
            </a:r>
            <a:r>
              <a:rPr lang="en-US" sz="3200" dirty="0"/>
              <a:t> that can be used for remotely determining </a:t>
            </a:r>
            <a:r>
              <a:rPr lang="en-US" sz="3200" dirty="0">
                <a:solidFill>
                  <a:srgbClr val="C00000"/>
                </a:solidFill>
              </a:rPr>
              <a:t>cloud cover and the surface temperature</a:t>
            </a:r>
            <a:r>
              <a:rPr lang="en-US" sz="3200" dirty="0"/>
              <a:t>. </a:t>
            </a:r>
            <a:endParaRPr lang="en-US" sz="3200" dirty="0" smtClean="0"/>
          </a:p>
          <a:p>
            <a:r>
              <a:rPr lang="en-US" sz="3200" dirty="0" smtClean="0"/>
              <a:t>Note </a:t>
            </a:r>
            <a:r>
              <a:rPr lang="en-US" sz="3200" dirty="0"/>
              <a:t>that the term </a:t>
            </a:r>
            <a:r>
              <a:rPr lang="en-US" sz="3200" i="1" dirty="0"/>
              <a:t>surface</a:t>
            </a:r>
            <a:r>
              <a:rPr lang="en-US" sz="3200" dirty="0"/>
              <a:t> can mean the surface of the Earth, the upper surfaces of clouds, or the surface of a body of water. </a:t>
            </a:r>
            <a:endParaRPr lang="en-US" sz="3200" dirty="0" smtClean="0"/>
          </a:p>
          <a:p>
            <a:r>
              <a:rPr lang="en-US" sz="3200" dirty="0" smtClean="0"/>
              <a:t>This </a:t>
            </a:r>
            <a:r>
              <a:rPr lang="en-US" sz="3200" dirty="0"/>
              <a:t>scanning radiometer uses </a:t>
            </a:r>
            <a:r>
              <a:rPr lang="en-US" sz="3200" dirty="0">
                <a:solidFill>
                  <a:srgbClr val="C00000"/>
                </a:solidFill>
              </a:rPr>
              <a:t>6 detectors </a:t>
            </a:r>
            <a:r>
              <a:rPr lang="en-US" sz="3200" dirty="0"/>
              <a:t>that collect different bands of radiation </a:t>
            </a:r>
            <a:r>
              <a:rPr lang="en-US" sz="3200" dirty="0" smtClean="0"/>
              <a:t>wavelengths (see next slide).  </a:t>
            </a:r>
            <a:endParaRPr lang="en-US" sz="3200" dirty="0"/>
          </a:p>
          <a:p>
            <a:r>
              <a:rPr lang="en-US" sz="3200" dirty="0"/>
              <a:t>The first AVHRR was a 4-channel radiometer, first carried on TIROS-N (launched October 1978). This was subsequently improved to a 5-channel instrument (AVHRR/2) that was initially carried on NOAA-7 (launched June 1981). </a:t>
            </a:r>
            <a:r>
              <a:rPr lang="en-US" sz="3200" dirty="0" smtClean="0"/>
              <a:t>Later instrument </a:t>
            </a:r>
            <a:r>
              <a:rPr lang="en-US" sz="3200" dirty="0"/>
              <a:t>version is AVHRR/3, with 6 channels, first carried on NOAA-15 launched in May 1998.</a:t>
            </a:r>
          </a:p>
        </p:txBody>
      </p:sp>
    </p:spTree>
    <p:extLst>
      <p:ext uri="{BB962C8B-B14F-4D97-AF65-F5344CB8AC3E}">
        <p14:creationId xmlns:p14="http://schemas.microsoft.com/office/powerpoint/2010/main" val="226989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6872169"/>
              </p:ext>
            </p:extLst>
          </p:nvPr>
        </p:nvGraphicFramePr>
        <p:xfrm>
          <a:off x="201478" y="0"/>
          <a:ext cx="11530739" cy="6987074"/>
        </p:xfrm>
        <a:graphic>
          <a:graphicData uri="http://schemas.openxmlformats.org/drawingml/2006/table">
            <a:tbl>
              <a:tblPr/>
              <a:tblGrid>
                <a:gridCol w="1310312"/>
                <a:gridCol w="2991877"/>
                <a:gridCol w="2576945"/>
                <a:gridCol w="4651605"/>
              </a:tblGrid>
              <a:tr h="536562">
                <a:tc gridSpan="4">
                  <a:txBody>
                    <a:bodyPr/>
                    <a:lstStyle/>
                    <a:p>
                      <a:pPr algn="ctr"/>
                      <a:r>
                        <a:rPr lang="en-US" sz="4000" dirty="0">
                          <a:solidFill>
                            <a:srgbClr val="C00000"/>
                          </a:solidFill>
                        </a:rPr>
                        <a:t>AVHRR/3 Channel Characteristics</a:t>
                      </a:r>
                    </a:p>
                  </a:txBody>
                  <a:tcPr marL="50789" marR="50789" marT="50789" marB="50789"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168251">
                <a:tc>
                  <a:txBody>
                    <a:bodyPr/>
                    <a:lstStyle/>
                    <a:p>
                      <a:pPr algn="ctr"/>
                      <a:r>
                        <a:rPr lang="en-US" sz="2800" dirty="0"/>
                        <a:t>Channel Number</a:t>
                      </a:r>
                    </a:p>
                  </a:txBody>
                  <a:tcPr marL="50789" marR="50789" marT="50789" marB="50789" anchor="ctr">
                    <a:lnL>
                      <a:noFill/>
                    </a:lnL>
                    <a:lnR>
                      <a:noFill/>
                    </a:lnR>
                    <a:lnT>
                      <a:noFill/>
                    </a:lnT>
                    <a:lnB>
                      <a:noFill/>
                    </a:lnB>
                  </a:tcPr>
                </a:tc>
                <a:tc>
                  <a:txBody>
                    <a:bodyPr/>
                    <a:lstStyle/>
                    <a:p>
                      <a:pPr algn="ctr"/>
                      <a:r>
                        <a:rPr lang="en-US" sz="2800" dirty="0"/>
                        <a:t>Resolution at Nadir</a:t>
                      </a:r>
                    </a:p>
                  </a:txBody>
                  <a:tcPr marL="50789" marR="50789" marT="50789" marB="50789" anchor="ctr">
                    <a:lnL>
                      <a:noFill/>
                    </a:lnL>
                    <a:lnR>
                      <a:noFill/>
                    </a:lnR>
                    <a:lnT>
                      <a:noFill/>
                    </a:lnT>
                    <a:lnB>
                      <a:noFill/>
                    </a:lnB>
                  </a:tcPr>
                </a:tc>
                <a:tc>
                  <a:txBody>
                    <a:bodyPr/>
                    <a:lstStyle/>
                    <a:p>
                      <a:pPr algn="ctr"/>
                      <a:r>
                        <a:rPr lang="en-US" sz="2800" dirty="0"/>
                        <a:t>Wavelength (um)</a:t>
                      </a:r>
                    </a:p>
                  </a:txBody>
                  <a:tcPr marL="50789" marR="50789" marT="50789" marB="50789" anchor="ctr">
                    <a:lnL>
                      <a:noFill/>
                    </a:lnL>
                    <a:lnR>
                      <a:noFill/>
                    </a:lnR>
                    <a:lnT>
                      <a:noFill/>
                    </a:lnT>
                    <a:lnB>
                      <a:noFill/>
                    </a:lnB>
                  </a:tcPr>
                </a:tc>
                <a:tc>
                  <a:txBody>
                    <a:bodyPr/>
                    <a:lstStyle/>
                    <a:p>
                      <a:pPr algn="ctr"/>
                      <a:r>
                        <a:rPr lang="en-US" sz="2800" dirty="0"/>
                        <a:t>Typical Use</a:t>
                      </a:r>
                    </a:p>
                  </a:txBody>
                  <a:tcPr marL="50789" marR="50789" marT="50789" marB="50789" anchor="ctr">
                    <a:lnL>
                      <a:noFill/>
                    </a:lnL>
                    <a:lnR>
                      <a:noFill/>
                    </a:lnR>
                    <a:lnT>
                      <a:noFill/>
                    </a:lnT>
                    <a:lnB>
                      <a:noFill/>
                    </a:lnB>
                  </a:tcPr>
                </a:tc>
              </a:tr>
              <a:tr h="718140">
                <a:tc>
                  <a:txBody>
                    <a:bodyPr/>
                    <a:lstStyle/>
                    <a:p>
                      <a:pPr algn="ctr"/>
                      <a:r>
                        <a:rPr lang="en-US" sz="2800" dirty="0"/>
                        <a:t>1</a:t>
                      </a:r>
                    </a:p>
                  </a:txBody>
                  <a:tcPr marL="50789" marR="50789" marT="50789" marB="50789" anchor="ctr">
                    <a:lnL>
                      <a:noFill/>
                    </a:lnL>
                    <a:lnR>
                      <a:noFill/>
                    </a:lnR>
                    <a:lnT>
                      <a:noFill/>
                    </a:lnT>
                    <a:lnB>
                      <a:noFill/>
                    </a:lnB>
                  </a:tcPr>
                </a:tc>
                <a:tc>
                  <a:txBody>
                    <a:bodyPr/>
                    <a:lstStyle/>
                    <a:p>
                      <a:pPr algn="ctr"/>
                      <a:r>
                        <a:rPr lang="en-US" sz="2800" dirty="0"/>
                        <a:t>1.09 km</a:t>
                      </a:r>
                    </a:p>
                  </a:txBody>
                  <a:tcPr marL="50789" marR="50789" marT="50789" marB="50789" anchor="ctr">
                    <a:lnL>
                      <a:noFill/>
                    </a:lnL>
                    <a:lnR>
                      <a:noFill/>
                    </a:lnR>
                    <a:lnT>
                      <a:noFill/>
                    </a:lnT>
                    <a:lnB>
                      <a:noFill/>
                    </a:lnB>
                  </a:tcPr>
                </a:tc>
                <a:tc>
                  <a:txBody>
                    <a:bodyPr/>
                    <a:lstStyle/>
                    <a:p>
                      <a:pPr algn="ctr"/>
                      <a:r>
                        <a:rPr lang="en-US" sz="2800" dirty="0"/>
                        <a:t>0.58 - 0.68</a:t>
                      </a:r>
                    </a:p>
                  </a:txBody>
                  <a:tcPr marL="50789" marR="50789" marT="50789" marB="50789" anchor="ctr">
                    <a:lnL>
                      <a:noFill/>
                    </a:lnL>
                    <a:lnR>
                      <a:noFill/>
                    </a:lnR>
                    <a:lnT>
                      <a:noFill/>
                    </a:lnT>
                    <a:lnB>
                      <a:noFill/>
                    </a:lnB>
                  </a:tcPr>
                </a:tc>
                <a:tc>
                  <a:txBody>
                    <a:bodyPr/>
                    <a:lstStyle/>
                    <a:p>
                      <a:pPr algn="ctr"/>
                      <a:r>
                        <a:rPr lang="en-US" sz="2800" dirty="0"/>
                        <a:t>Daytime cloud and surface mapping</a:t>
                      </a:r>
                    </a:p>
                  </a:txBody>
                  <a:tcPr marL="50789" marR="50789" marT="50789" marB="50789" anchor="ctr">
                    <a:lnL>
                      <a:noFill/>
                    </a:lnL>
                    <a:lnR>
                      <a:noFill/>
                    </a:lnR>
                    <a:lnT>
                      <a:noFill/>
                    </a:lnT>
                    <a:lnB>
                      <a:noFill/>
                    </a:lnB>
                  </a:tcPr>
                </a:tc>
              </a:tr>
              <a:tr h="718017">
                <a:tc>
                  <a:txBody>
                    <a:bodyPr/>
                    <a:lstStyle/>
                    <a:p>
                      <a:pPr algn="ctr"/>
                      <a:r>
                        <a:rPr lang="en-US" sz="2800" dirty="0"/>
                        <a:t>2</a:t>
                      </a:r>
                    </a:p>
                  </a:txBody>
                  <a:tcPr marL="50789" marR="50789" marT="50789" marB="50789" anchor="ctr">
                    <a:lnL>
                      <a:noFill/>
                    </a:lnL>
                    <a:lnR>
                      <a:noFill/>
                    </a:lnR>
                    <a:lnT>
                      <a:noFill/>
                    </a:lnT>
                    <a:lnB>
                      <a:noFill/>
                    </a:lnB>
                  </a:tcPr>
                </a:tc>
                <a:tc>
                  <a:txBody>
                    <a:bodyPr/>
                    <a:lstStyle/>
                    <a:p>
                      <a:pPr algn="ctr"/>
                      <a:r>
                        <a:rPr lang="en-US" sz="2800"/>
                        <a:t>1.09 km</a:t>
                      </a:r>
                    </a:p>
                  </a:txBody>
                  <a:tcPr marL="50789" marR="50789" marT="50789" marB="50789" anchor="ctr">
                    <a:lnL>
                      <a:noFill/>
                    </a:lnL>
                    <a:lnR>
                      <a:noFill/>
                    </a:lnR>
                    <a:lnT>
                      <a:noFill/>
                    </a:lnT>
                    <a:lnB>
                      <a:noFill/>
                    </a:lnB>
                  </a:tcPr>
                </a:tc>
                <a:tc>
                  <a:txBody>
                    <a:bodyPr/>
                    <a:lstStyle/>
                    <a:p>
                      <a:pPr algn="ctr"/>
                      <a:r>
                        <a:rPr lang="en-US" sz="2800"/>
                        <a:t>0.725 - 1.00</a:t>
                      </a:r>
                    </a:p>
                  </a:txBody>
                  <a:tcPr marL="50789" marR="50789" marT="50789" marB="50789" anchor="ctr">
                    <a:lnL>
                      <a:noFill/>
                    </a:lnL>
                    <a:lnR>
                      <a:noFill/>
                    </a:lnR>
                    <a:lnT>
                      <a:noFill/>
                    </a:lnT>
                    <a:lnB>
                      <a:noFill/>
                    </a:lnB>
                  </a:tcPr>
                </a:tc>
                <a:tc>
                  <a:txBody>
                    <a:bodyPr/>
                    <a:lstStyle/>
                    <a:p>
                      <a:pPr algn="ctr"/>
                      <a:r>
                        <a:rPr lang="en-US" sz="2800" dirty="0"/>
                        <a:t>Land-water boundaries</a:t>
                      </a:r>
                    </a:p>
                  </a:txBody>
                  <a:tcPr marL="50789" marR="50789" marT="50789" marB="50789" anchor="ctr">
                    <a:lnL>
                      <a:noFill/>
                    </a:lnL>
                    <a:lnR>
                      <a:noFill/>
                    </a:lnR>
                    <a:lnT>
                      <a:noFill/>
                    </a:lnT>
                    <a:lnB>
                      <a:noFill/>
                    </a:lnB>
                  </a:tcPr>
                </a:tc>
              </a:tr>
              <a:tr h="718140">
                <a:tc>
                  <a:txBody>
                    <a:bodyPr/>
                    <a:lstStyle/>
                    <a:p>
                      <a:pPr algn="ctr"/>
                      <a:r>
                        <a:rPr lang="en-US" sz="2800" dirty="0"/>
                        <a:t>3A</a:t>
                      </a:r>
                    </a:p>
                  </a:txBody>
                  <a:tcPr marL="50789" marR="50789" marT="50789" marB="50789" anchor="ctr">
                    <a:lnL>
                      <a:noFill/>
                    </a:lnL>
                    <a:lnR>
                      <a:noFill/>
                    </a:lnR>
                    <a:lnT>
                      <a:noFill/>
                    </a:lnT>
                    <a:lnB>
                      <a:noFill/>
                    </a:lnB>
                  </a:tcPr>
                </a:tc>
                <a:tc>
                  <a:txBody>
                    <a:bodyPr/>
                    <a:lstStyle/>
                    <a:p>
                      <a:pPr algn="ctr"/>
                      <a:r>
                        <a:rPr lang="en-US" sz="2800"/>
                        <a:t>1.09 km</a:t>
                      </a:r>
                    </a:p>
                  </a:txBody>
                  <a:tcPr marL="50789" marR="50789" marT="50789" marB="50789" anchor="ctr">
                    <a:lnL>
                      <a:noFill/>
                    </a:lnL>
                    <a:lnR>
                      <a:noFill/>
                    </a:lnR>
                    <a:lnT>
                      <a:noFill/>
                    </a:lnT>
                    <a:lnB>
                      <a:noFill/>
                    </a:lnB>
                  </a:tcPr>
                </a:tc>
                <a:tc>
                  <a:txBody>
                    <a:bodyPr/>
                    <a:lstStyle/>
                    <a:p>
                      <a:pPr algn="ctr"/>
                      <a:r>
                        <a:rPr lang="en-US" sz="2800"/>
                        <a:t>1.58 - 1.64</a:t>
                      </a:r>
                    </a:p>
                  </a:txBody>
                  <a:tcPr marL="50789" marR="50789" marT="50789" marB="50789" anchor="ctr">
                    <a:lnL>
                      <a:noFill/>
                    </a:lnL>
                    <a:lnR>
                      <a:noFill/>
                    </a:lnR>
                    <a:lnT>
                      <a:noFill/>
                    </a:lnT>
                    <a:lnB>
                      <a:noFill/>
                    </a:lnB>
                  </a:tcPr>
                </a:tc>
                <a:tc>
                  <a:txBody>
                    <a:bodyPr/>
                    <a:lstStyle/>
                    <a:p>
                      <a:pPr algn="ctr"/>
                      <a:r>
                        <a:rPr lang="en-US" sz="2800" dirty="0"/>
                        <a:t>Snow and ice detection</a:t>
                      </a:r>
                    </a:p>
                  </a:txBody>
                  <a:tcPr marL="50789" marR="50789" marT="50789" marB="50789" anchor="ctr">
                    <a:lnL>
                      <a:noFill/>
                    </a:lnL>
                    <a:lnR>
                      <a:noFill/>
                    </a:lnR>
                    <a:lnT>
                      <a:noFill/>
                    </a:lnT>
                    <a:lnB>
                      <a:noFill/>
                    </a:lnB>
                  </a:tcPr>
                </a:tc>
              </a:tr>
              <a:tr h="999165">
                <a:tc>
                  <a:txBody>
                    <a:bodyPr/>
                    <a:lstStyle/>
                    <a:p>
                      <a:pPr algn="ctr"/>
                      <a:r>
                        <a:rPr lang="en-US" sz="2800" dirty="0"/>
                        <a:t>3B</a:t>
                      </a:r>
                    </a:p>
                  </a:txBody>
                  <a:tcPr marL="50789" marR="50789" marT="50789" marB="50789" anchor="ctr">
                    <a:lnL>
                      <a:noFill/>
                    </a:lnL>
                    <a:lnR>
                      <a:noFill/>
                    </a:lnR>
                    <a:lnT>
                      <a:noFill/>
                    </a:lnT>
                    <a:lnB>
                      <a:noFill/>
                    </a:lnB>
                  </a:tcPr>
                </a:tc>
                <a:tc>
                  <a:txBody>
                    <a:bodyPr/>
                    <a:lstStyle/>
                    <a:p>
                      <a:pPr algn="ctr"/>
                      <a:r>
                        <a:rPr lang="en-US" sz="2800"/>
                        <a:t>1.09 km </a:t>
                      </a:r>
                    </a:p>
                  </a:txBody>
                  <a:tcPr marL="50789" marR="50789" marT="50789" marB="50789" anchor="ctr">
                    <a:lnL>
                      <a:noFill/>
                    </a:lnL>
                    <a:lnR>
                      <a:noFill/>
                    </a:lnR>
                    <a:lnT>
                      <a:noFill/>
                    </a:lnT>
                    <a:lnB>
                      <a:noFill/>
                    </a:lnB>
                  </a:tcPr>
                </a:tc>
                <a:tc>
                  <a:txBody>
                    <a:bodyPr/>
                    <a:lstStyle/>
                    <a:p>
                      <a:pPr algn="ctr"/>
                      <a:r>
                        <a:rPr lang="en-US" sz="2800"/>
                        <a:t>3.55 - 3.93</a:t>
                      </a:r>
                    </a:p>
                  </a:txBody>
                  <a:tcPr marL="50789" marR="50789" marT="50789" marB="50789" anchor="ctr">
                    <a:lnL>
                      <a:noFill/>
                    </a:lnL>
                    <a:lnR>
                      <a:noFill/>
                    </a:lnR>
                    <a:lnT>
                      <a:noFill/>
                    </a:lnT>
                    <a:lnB>
                      <a:noFill/>
                    </a:lnB>
                  </a:tcPr>
                </a:tc>
                <a:tc>
                  <a:txBody>
                    <a:bodyPr/>
                    <a:lstStyle/>
                    <a:p>
                      <a:pPr algn="ctr"/>
                      <a:r>
                        <a:rPr lang="en-US" sz="2800" dirty="0"/>
                        <a:t>Night cloud mapping, sea surface temperature</a:t>
                      </a:r>
                    </a:p>
                  </a:txBody>
                  <a:tcPr marL="50789" marR="50789" marT="50789" marB="50789" anchor="ctr">
                    <a:lnL>
                      <a:noFill/>
                    </a:lnL>
                    <a:lnR>
                      <a:noFill/>
                    </a:lnR>
                    <a:lnT>
                      <a:noFill/>
                    </a:lnT>
                    <a:lnB>
                      <a:noFill/>
                    </a:lnB>
                  </a:tcPr>
                </a:tc>
              </a:tr>
              <a:tr h="999165">
                <a:tc>
                  <a:txBody>
                    <a:bodyPr/>
                    <a:lstStyle/>
                    <a:p>
                      <a:pPr algn="ctr"/>
                      <a:r>
                        <a:rPr lang="en-US" sz="2800" dirty="0"/>
                        <a:t>4</a:t>
                      </a:r>
                    </a:p>
                  </a:txBody>
                  <a:tcPr marL="50789" marR="50789" marT="50789" marB="50789" anchor="ctr">
                    <a:lnL>
                      <a:noFill/>
                    </a:lnL>
                    <a:lnR>
                      <a:noFill/>
                    </a:lnR>
                    <a:lnT>
                      <a:noFill/>
                    </a:lnT>
                    <a:lnB>
                      <a:noFill/>
                    </a:lnB>
                  </a:tcPr>
                </a:tc>
                <a:tc>
                  <a:txBody>
                    <a:bodyPr/>
                    <a:lstStyle/>
                    <a:p>
                      <a:pPr algn="ctr"/>
                      <a:r>
                        <a:rPr lang="en-US" sz="2800"/>
                        <a:t>1.09 km</a:t>
                      </a:r>
                    </a:p>
                  </a:txBody>
                  <a:tcPr marL="50789" marR="50789" marT="50789" marB="50789" anchor="ctr">
                    <a:lnL>
                      <a:noFill/>
                    </a:lnL>
                    <a:lnR>
                      <a:noFill/>
                    </a:lnR>
                    <a:lnT>
                      <a:noFill/>
                    </a:lnT>
                    <a:lnB>
                      <a:noFill/>
                    </a:lnB>
                  </a:tcPr>
                </a:tc>
                <a:tc>
                  <a:txBody>
                    <a:bodyPr/>
                    <a:lstStyle/>
                    <a:p>
                      <a:pPr algn="ctr"/>
                      <a:r>
                        <a:rPr lang="en-US" sz="2800"/>
                        <a:t>10.30 - 11.30</a:t>
                      </a:r>
                    </a:p>
                  </a:txBody>
                  <a:tcPr marL="50789" marR="50789" marT="50789" marB="50789" anchor="ctr">
                    <a:lnL>
                      <a:noFill/>
                    </a:lnL>
                    <a:lnR>
                      <a:noFill/>
                    </a:lnR>
                    <a:lnT>
                      <a:noFill/>
                    </a:lnT>
                    <a:lnB>
                      <a:noFill/>
                    </a:lnB>
                  </a:tcPr>
                </a:tc>
                <a:tc>
                  <a:txBody>
                    <a:bodyPr/>
                    <a:lstStyle/>
                    <a:p>
                      <a:pPr algn="ctr"/>
                      <a:r>
                        <a:rPr lang="en-US" sz="2800" dirty="0"/>
                        <a:t>Night cloud mapping, sea surface temperature</a:t>
                      </a:r>
                    </a:p>
                  </a:txBody>
                  <a:tcPr marL="50789" marR="50789" marT="50789" marB="50789" anchor="ctr">
                    <a:lnL>
                      <a:noFill/>
                    </a:lnL>
                    <a:lnR>
                      <a:noFill/>
                    </a:lnR>
                    <a:lnT>
                      <a:noFill/>
                    </a:lnT>
                    <a:lnB>
                      <a:noFill/>
                    </a:lnB>
                  </a:tcPr>
                </a:tc>
              </a:tr>
              <a:tr h="718140">
                <a:tc>
                  <a:txBody>
                    <a:bodyPr/>
                    <a:lstStyle/>
                    <a:p>
                      <a:pPr algn="ctr"/>
                      <a:r>
                        <a:rPr lang="en-US" sz="2800" dirty="0"/>
                        <a:t>5</a:t>
                      </a:r>
                    </a:p>
                  </a:txBody>
                  <a:tcPr marL="50789" marR="50789" marT="50789" marB="50789" anchor="ctr">
                    <a:lnL>
                      <a:noFill/>
                    </a:lnL>
                    <a:lnR>
                      <a:noFill/>
                    </a:lnR>
                    <a:lnT>
                      <a:noFill/>
                    </a:lnT>
                    <a:lnB>
                      <a:noFill/>
                    </a:lnB>
                  </a:tcPr>
                </a:tc>
                <a:tc>
                  <a:txBody>
                    <a:bodyPr/>
                    <a:lstStyle/>
                    <a:p>
                      <a:pPr algn="ctr"/>
                      <a:r>
                        <a:rPr lang="en-US" sz="2800"/>
                        <a:t>1.09 km </a:t>
                      </a:r>
                    </a:p>
                  </a:txBody>
                  <a:tcPr marL="50789" marR="50789" marT="50789" marB="50789" anchor="ctr">
                    <a:lnL>
                      <a:noFill/>
                    </a:lnL>
                    <a:lnR>
                      <a:noFill/>
                    </a:lnR>
                    <a:lnT>
                      <a:noFill/>
                    </a:lnT>
                    <a:lnB>
                      <a:noFill/>
                    </a:lnB>
                  </a:tcPr>
                </a:tc>
                <a:tc>
                  <a:txBody>
                    <a:bodyPr/>
                    <a:lstStyle/>
                    <a:p>
                      <a:pPr algn="ctr"/>
                      <a:r>
                        <a:rPr lang="en-US" sz="2800"/>
                        <a:t>11.50 - 12.50</a:t>
                      </a:r>
                    </a:p>
                  </a:txBody>
                  <a:tcPr marL="50789" marR="50789" marT="50789" marB="50789" anchor="ctr">
                    <a:lnL>
                      <a:noFill/>
                    </a:lnL>
                    <a:lnR>
                      <a:noFill/>
                    </a:lnR>
                    <a:lnT>
                      <a:noFill/>
                    </a:lnT>
                    <a:lnB>
                      <a:noFill/>
                    </a:lnB>
                  </a:tcPr>
                </a:tc>
                <a:tc>
                  <a:txBody>
                    <a:bodyPr/>
                    <a:lstStyle/>
                    <a:p>
                      <a:pPr algn="ctr"/>
                      <a:r>
                        <a:rPr lang="en-US" sz="2800" dirty="0"/>
                        <a:t>Sea surface temperature</a:t>
                      </a:r>
                    </a:p>
                  </a:txBody>
                  <a:tcPr marL="50789" marR="50789" marT="50789" marB="50789" anchor="ctr">
                    <a:lnL>
                      <a:noFill/>
                    </a:lnL>
                    <a:lnR>
                      <a:noFill/>
                    </a:lnR>
                    <a:lnT>
                      <a:noFill/>
                    </a:lnT>
                    <a:lnB>
                      <a:noFill/>
                    </a:lnB>
                  </a:tcPr>
                </a:tc>
              </a:tr>
            </a:tbl>
          </a:graphicData>
        </a:graphic>
      </p:graphicFrame>
    </p:spTree>
    <p:extLst>
      <p:ext uri="{BB962C8B-B14F-4D97-AF65-F5344CB8AC3E}">
        <p14:creationId xmlns:p14="http://schemas.microsoft.com/office/powerpoint/2010/main" val="61597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631706" cy="4524315"/>
          </a:xfrm>
          <a:prstGeom prst="rect">
            <a:avLst/>
          </a:prstGeom>
        </p:spPr>
        <p:txBody>
          <a:bodyPr wrap="square">
            <a:spAutoFit/>
          </a:bodyPr>
          <a:lstStyle/>
          <a:p>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Active Remote Sensing   </a:t>
            </a:r>
          </a:p>
          <a:p>
            <a:endPar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smtClean="0"/>
              <a:t>Active </a:t>
            </a:r>
            <a:r>
              <a:rPr lang="en-US" sz="3600" dirty="0"/>
              <a:t>instruments </a:t>
            </a:r>
            <a:r>
              <a:rPr lang="en-US" sz="3600" dirty="0">
                <a:solidFill>
                  <a:srgbClr val="C00000"/>
                </a:solidFill>
              </a:rPr>
              <a:t>provide their own energy </a:t>
            </a:r>
            <a:r>
              <a:rPr lang="en-US" sz="3600" dirty="0" smtClean="0"/>
              <a:t>to </a:t>
            </a:r>
            <a:r>
              <a:rPr lang="en-US" sz="3600" dirty="0"/>
              <a:t>illuminate the </a:t>
            </a:r>
            <a:r>
              <a:rPr lang="en-US" sz="3600" dirty="0" smtClean="0"/>
              <a:t>scene </a:t>
            </a:r>
            <a:r>
              <a:rPr lang="en-US" sz="3600" dirty="0"/>
              <a:t>they observe. They send a pulse of energy from the sensor to the object and then receive the radiation that is reflected or backscattered from that object. Scientists use many different types of active remote sensors</a:t>
            </a:r>
            <a:r>
              <a:rPr lang="en-US" sz="3600" dirty="0" smtClean="0"/>
              <a:t>.</a:t>
            </a:r>
          </a:p>
          <a:p>
            <a:endParaRPr lang="en-US" sz="3600" dirty="0" smtClean="0">
              <a:solidFill>
                <a:srgbClr val="002060"/>
              </a:solidFill>
            </a:endParaRPr>
          </a:p>
        </p:txBody>
      </p:sp>
    </p:spTree>
    <p:extLst>
      <p:ext uri="{BB962C8B-B14F-4D97-AF65-F5344CB8AC3E}">
        <p14:creationId xmlns:p14="http://schemas.microsoft.com/office/powerpoint/2010/main" val="290218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07" y="4275028"/>
            <a:ext cx="11766176" cy="2369880"/>
          </a:xfrm>
          <a:prstGeom prst="rect">
            <a:avLst/>
          </a:prstGeom>
        </p:spPr>
        <p:txBody>
          <a:bodyPr wrap="square">
            <a:spAutoFit/>
          </a:bodyPr>
          <a:lstStyle/>
          <a:p>
            <a:r>
              <a:rPr lang="en-US" sz="3600" dirty="0" err="1" smtClean="0">
                <a:solidFill>
                  <a:srgbClr val="C00000"/>
                </a:solidFill>
              </a:rPr>
              <a:t>Scatterometer</a:t>
            </a:r>
            <a:endParaRPr lang="en-US" sz="3600" dirty="0" smtClean="0">
              <a:solidFill>
                <a:srgbClr val="C00000"/>
              </a:solidFill>
            </a:endParaRPr>
          </a:p>
          <a:p>
            <a:r>
              <a:rPr lang="en-US" sz="2800" dirty="0" smtClean="0"/>
              <a:t>A </a:t>
            </a:r>
            <a:r>
              <a:rPr lang="en-US" sz="2800" dirty="0" err="1"/>
              <a:t>scatterometer</a:t>
            </a:r>
            <a:r>
              <a:rPr lang="en-US" sz="2800" dirty="0"/>
              <a:t> is a high frequency microwave radar designed specifically to measure backscattered radiation.  </a:t>
            </a:r>
            <a:r>
              <a:rPr lang="en-US" sz="2800" dirty="0" smtClean="0"/>
              <a:t>Over </a:t>
            </a:r>
            <a:r>
              <a:rPr lang="en-US" sz="2800" dirty="0"/>
              <a:t>ocean surfaces, measurements of backscattered radiation in </a:t>
            </a:r>
            <a:r>
              <a:rPr lang="en-US" sz="2800" dirty="0" smtClean="0"/>
              <a:t>the microwave </a:t>
            </a:r>
            <a:r>
              <a:rPr lang="en-US" sz="2800" dirty="0"/>
              <a:t>spectral region can be used to derive maps of surface wind speed and direction</a:t>
            </a:r>
            <a:endParaRPr lang="en-US" sz="2800" dirty="0"/>
          </a:p>
        </p:txBody>
      </p:sp>
      <p:sp>
        <p:nvSpPr>
          <p:cNvPr id="3" name="Rectangle 2"/>
          <p:cNvSpPr/>
          <p:nvPr/>
        </p:nvSpPr>
        <p:spPr>
          <a:xfrm>
            <a:off x="201707" y="0"/>
            <a:ext cx="11766176" cy="4154984"/>
          </a:xfrm>
          <a:prstGeom prst="rect">
            <a:avLst/>
          </a:prstGeom>
        </p:spPr>
        <p:txBody>
          <a:bodyPr wrap="square">
            <a:spAutoFit/>
          </a:bodyPr>
          <a:lstStyle/>
          <a:p>
            <a:r>
              <a:rPr lang="en-US" sz="3600" dirty="0">
                <a:solidFill>
                  <a:srgbClr val="002060"/>
                </a:solidFill>
              </a:rPr>
              <a:t>Examples of passive remote sensors</a:t>
            </a:r>
            <a:r>
              <a:rPr lang="en-US" sz="3600" dirty="0" smtClean="0">
                <a:solidFill>
                  <a:srgbClr val="002060"/>
                </a:solidFill>
              </a:rPr>
              <a:t>:</a:t>
            </a:r>
          </a:p>
          <a:p>
            <a:r>
              <a:rPr lang="en-US" sz="3600" dirty="0" smtClean="0">
                <a:solidFill>
                  <a:srgbClr val="C00000"/>
                </a:solidFill>
              </a:rPr>
              <a:t>Radar</a:t>
            </a:r>
            <a:r>
              <a:rPr lang="en-US" sz="3600" dirty="0" smtClean="0"/>
              <a:t> </a:t>
            </a:r>
            <a:r>
              <a:rPr lang="en-US" sz="3600" dirty="0"/>
              <a:t>(Radio Detection and Ranging)</a:t>
            </a:r>
          </a:p>
          <a:p>
            <a:r>
              <a:rPr lang="en-US" sz="3200" dirty="0"/>
              <a:t>A radar uses a transmitter operating at either radio or microwave frequencies to emit electromagnetic radiation and a directional antenna or receiver to measure the time of arrival of reflected or </a:t>
            </a:r>
            <a:r>
              <a:rPr lang="en-US" sz="3200" dirty="0" err="1"/>
              <a:t>backscattred</a:t>
            </a:r>
            <a:r>
              <a:rPr lang="en-US" sz="3200" dirty="0"/>
              <a:t> pulses of radiation from distant objects. Distance to the object can be determined since electromagnetic radiation propagates at the speed of light.</a:t>
            </a:r>
          </a:p>
        </p:txBody>
      </p:sp>
    </p:spTree>
    <p:extLst>
      <p:ext uri="{BB962C8B-B14F-4D97-AF65-F5344CB8AC3E}">
        <p14:creationId xmlns:p14="http://schemas.microsoft.com/office/powerpoint/2010/main" val="56641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480" y="141662"/>
            <a:ext cx="11871701" cy="6771084"/>
          </a:xfrm>
          <a:prstGeom prst="rect">
            <a:avLst/>
          </a:prstGeom>
        </p:spPr>
        <p:txBody>
          <a:bodyPr wrap="square">
            <a:spAutoFit/>
          </a:bodyPr>
          <a:lstStyle/>
          <a:p>
            <a:r>
              <a:rPr lang="en-US" sz="4000" dirty="0" smtClean="0">
                <a:solidFill>
                  <a:srgbClr val="C00000"/>
                </a:solidFill>
              </a:rPr>
              <a:t>Lidar </a:t>
            </a:r>
          </a:p>
          <a:p>
            <a:endParaRPr lang="en-US" dirty="0"/>
          </a:p>
          <a:p>
            <a:r>
              <a:rPr lang="en-US" sz="2800" dirty="0" smtClean="0"/>
              <a:t>A </a:t>
            </a:r>
            <a:r>
              <a:rPr lang="en-US" sz="2800" dirty="0" err="1"/>
              <a:t>lidar</a:t>
            </a:r>
            <a:r>
              <a:rPr lang="en-US" sz="2800" dirty="0"/>
              <a:t> uses a </a:t>
            </a:r>
            <a:r>
              <a:rPr lang="en-US" sz="2800" dirty="0" smtClean="0"/>
              <a:t>laser </a:t>
            </a:r>
            <a:r>
              <a:rPr lang="en-US" sz="2800" dirty="0"/>
              <a:t>to transmit a light pulse and a receiver with sensitive detectors to measure the backscattered or reflected light</a:t>
            </a:r>
            <a:r>
              <a:rPr lang="en-US" sz="2800" dirty="0" smtClean="0"/>
              <a:t>.</a:t>
            </a:r>
          </a:p>
          <a:p>
            <a:r>
              <a:rPr lang="en-US" sz="2800" dirty="0" smtClean="0"/>
              <a:t> </a:t>
            </a:r>
            <a:r>
              <a:rPr lang="en-US" sz="2800" dirty="0"/>
              <a:t>Distance to the object is determined by recording the time between the transmitted and backscattered pulses and using the speed of light to calculate the distance traveled</a:t>
            </a:r>
            <a:r>
              <a:rPr lang="en-US" sz="2800" dirty="0" smtClean="0"/>
              <a:t>.</a:t>
            </a:r>
          </a:p>
          <a:p>
            <a:r>
              <a:rPr lang="en-US" sz="2800" dirty="0" smtClean="0"/>
              <a:t> </a:t>
            </a:r>
            <a:r>
              <a:rPr lang="en-US" sz="2800" dirty="0" err="1"/>
              <a:t>Lidars</a:t>
            </a:r>
            <a:r>
              <a:rPr lang="en-US" sz="2800" dirty="0"/>
              <a:t> can determine </a:t>
            </a:r>
            <a:r>
              <a:rPr lang="en-US" sz="2800" dirty="0">
                <a:solidFill>
                  <a:srgbClr val="C00000"/>
                </a:solidFill>
              </a:rPr>
              <a:t>atmospheric profiles of aerosols</a:t>
            </a:r>
            <a:r>
              <a:rPr lang="en-US" sz="2800" dirty="0"/>
              <a:t>, </a:t>
            </a:r>
            <a:r>
              <a:rPr lang="en-US" sz="2800" dirty="0">
                <a:solidFill>
                  <a:srgbClr val="C00000"/>
                </a:solidFill>
              </a:rPr>
              <a:t>clouds, and other constituents</a:t>
            </a:r>
            <a:r>
              <a:rPr lang="en-US" sz="2800" dirty="0"/>
              <a:t> of the atmosphere.</a:t>
            </a:r>
          </a:p>
          <a:p>
            <a:endParaRPr lang="en-US" sz="2800" dirty="0" smtClean="0"/>
          </a:p>
          <a:p>
            <a:r>
              <a:rPr lang="en-US" sz="4000" dirty="0" smtClean="0">
                <a:solidFill>
                  <a:srgbClr val="C00000"/>
                </a:solidFill>
              </a:rPr>
              <a:t>Laser Altimeter</a:t>
            </a:r>
          </a:p>
          <a:p>
            <a:r>
              <a:rPr lang="en-US" sz="2800" dirty="0" smtClean="0"/>
              <a:t>A </a:t>
            </a:r>
            <a:r>
              <a:rPr lang="en-US" sz="2800" dirty="0"/>
              <a:t>laser altimeter uses a </a:t>
            </a:r>
            <a:r>
              <a:rPr lang="en-US" sz="2800" dirty="0" err="1"/>
              <a:t>lidar</a:t>
            </a:r>
            <a:r>
              <a:rPr lang="en-US" sz="2800" dirty="0"/>
              <a:t> </a:t>
            </a:r>
            <a:r>
              <a:rPr lang="en-US" sz="2800" dirty="0" smtClean="0"/>
              <a:t> to </a:t>
            </a:r>
            <a:r>
              <a:rPr lang="en-US" sz="2800" dirty="0"/>
              <a:t>measure the height of the instrument platform above the surface. By independently knowing the height of the platform with respect to the mean Earth's surface, the topography of the underlying surface can be determined</a:t>
            </a:r>
            <a:r>
              <a:rPr lang="en-US" sz="2800" dirty="0" smtClean="0"/>
              <a:t>.</a:t>
            </a:r>
            <a:endParaRPr lang="en-US" sz="2800" dirty="0"/>
          </a:p>
        </p:txBody>
      </p:sp>
    </p:spTree>
    <p:extLst>
      <p:ext uri="{BB962C8B-B14F-4D97-AF65-F5344CB8AC3E}">
        <p14:creationId xmlns:p14="http://schemas.microsoft.com/office/powerpoint/2010/main" val="1609253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1" descr="05-p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hidden="1"/>
          <p:cNvSpPr>
            <a:spLocks noGrp="1" noChangeArrowheads="1"/>
          </p:cNvSpPr>
          <p:nvPr>
            <p:ph type="title"/>
          </p:nvPr>
        </p:nvSpPr>
        <p:spPr/>
        <p:txBody>
          <a:bodyPr/>
          <a:lstStyle/>
          <a:p>
            <a:pPr eaLnBrk="1" hangingPunct="1"/>
            <a:endParaRPr lang="en-US" altLang="en-US" smtClean="0"/>
          </a:p>
        </p:txBody>
      </p:sp>
      <p:sp>
        <p:nvSpPr>
          <p:cNvPr id="14340" name="TextBox 4"/>
          <p:cNvSpPr txBox="1">
            <a:spLocks noChangeArrowheads="1"/>
          </p:cNvSpPr>
          <p:nvPr/>
        </p:nvSpPr>
        <p:spPr bwMode="auto">
          <a:xfrm>
            <a:off x="0" y="4572000"/>
            <a:ext cx="12191999"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19100" indent="-3825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C00000"/>
                </a:solidFill>
              </a:rPr>
              <a:t>Cloud ceilings</a:t>
            </a:r>
          </a:p>
          <a:p>
            <a:pPr eaLnBrk="1" hangingPunct="1">
              <a:spcBef>
                <a:spcPct val="0"/>
              </a:spcBef>
              <a:buFontTx/>
              <a:buNone/>
            </a:pPr>
            <a:r>
              <a:rPr lang="en-US" altLang="en-US" sz="2400" dirty="0">
                <a:solidFill>
                  <a:srgbClr val="C00000"/>
                </a:solidFill>
              </a:rPr>
              <a:t>Ceilometer used at airports to determine height from clouds by light or laser striking clouds and then  reflected to a recorder</a:t>
            </a:r>
            <a:r>
              <a:rPr lang="en-US" altLang="en-US" sz="2400" dirty="0">
                <a:solidFill>
                  <a:schemeClr val="accent2"/>
                </a:solidFill>
              </a:rPr>
              <a:t>. </a:t>
            </a:r>
            <a:r>
              <a:rPr lang="el-GR" altLang="en-US" sz="2400" dirty="0">
                <a:solidFill>
                  <a:srgbClr val="002060"/>
                </a:solidFill>
              </a:rPr>
              <a:t>The interval of time between pulse transmission and return is a measure of cloud height, as displayed on the indicator screen.</a:t>
            </a:r>
          </a:p>
        </p:txBody>
      </p:sp>
    </p:spTree>
    <p:extLst>
      <p:ext uri="{BB962C8B-B14F-4D97-AF65-F5344CB8AC3E}">
        <p14:creationId xmlns:p14="http://schemas.microsoft.com/office/powerpoint/2010/main" val="2599773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1" descr="06p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26988"/>
            <a:ext cx="7835900"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hidden="1"/>
          <p:cNvSpPr>
            <a:spLocks noGrp="1" noChangeArrowheads="1"/>
          </p:cNvSpPr>
          <p:nvPr>
            <p:ph type="title"/>
          </p:nvPr>
        </p:nvSpPr>
        <p:spPr/>
        <p:txBody>
          <a:bodyPr/>
          <a:lstStyle/>
          <a:p>
            <a:pPr eaLnBrk="1" hangingPunct="1"/>
            <a:endParaRPr lang="en-US" altLang="en-US" smtClean="0"/>
          </a:p>
        </p:txBody>
      </p:sp>
      <p:sp>
        <p:nvSpPr>
          <p:cNvPr id="73732" name="TextBox 3"/>
          <p:cNvSpPr txBox="1">
            <a:spLocks noChangeArrowheads="1"/>
          </p:cNvSpPr>
          <p:nvPr/>
        </p:nvSpPr>
        <p:spPr bwMode="auto">
          <a:xfrm>
            <a:off x="0" y="5791200"/>
            <a:ext cx="12083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2400" dirty="0">
                <a:solidFill>
                  <a:srgbClr val="C00000"/>
                </a:solidFill>
              </a:rPr>
              <a:t>During the summer, cumulus cloud bases typically increase in elevation above the ground as one moves westward into the drier air of the Central Plains.</a:t>
            </a:r>
          </a:p>
          <a:p>
            <a:pPr eaLnBrk="1" hangingPunct="1">
              <a:spcBef>
                <a:spcPct val="0"/>
              </a:spcBef>
              <a:buFontTx/>
              <a:buNone/>
            </a:pPr>
            <a:endParaRPr lang="en-US" altLang="en-US" sz="2400" dirty="0"/>
          </a:p>
        </p:txBody>
      </p:sp>
    </p:spTree>
    <p:extLst>
      <p:ext uri="{BB962C8B-B14F-4D97-AF65-F5344CB8AC3E}">
        <p14:creationId xmlns:p14="http://schemas.microsoft.com/office/powerpoint/2010/main" val="26500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1524000" y="769204"/>
            <a:ext cx="8686632" cy="6088796"/>
          </a:xfrm>
          <a:prstGeom prst="rect">
            <a:avLst/>
          </a:prstGeom>
          <a:noFill/>
          <a:ln w="9525">
            <a:noFill/>
            <a:miter lim="800000"/>
            <a:headEnd/>
            <a:tailEnd/>
          </a:ln>
        </p:spPr>
      </p:pic>
      <p:sp>
        <p:nvSpPr>
          <p:cNvPr id="3" name="TextBox 2"/>
          <p:cNvSpPr txBox="1"/>
          <p:nvPr/>
        </p:nvSpPr>
        <p:spPr>
          <a:xfrm>
            <a:off x="210351" y="0"/>
            <a:ext cx="10000281" cy="584775"/>
          </a:xfrm>
          <a:prstGeom prst="rect">
            <a:avLst/>
          </a:prstGeom>
          <a:noFill/>
        </p:spPr>
        <p:txBody>
          <a:bodyPr wrap="square" rtlCol="0">
            <a:spAutoFit/>
          </a:bodyPr>
          <a:lstStyle/>
          <a:p>
            <a:pPr algn="ctr"/>
            <a:r>
              <a:rPr lang="en-US" sz="3200" dirty="0">
                <a:solidFill>
                  <a:srgbClr val="002060"/>
                </a:solidFill>
              </a:rPr>
              <a:t>Absorption spectrum in microwave</a:t>
            </a:r>
          </a:p>
        </p:txBody>
      </p:sp>
      <p:sp>
        <p:nvSpPr>
          <p:cNvPr id="4" name="TextBox 3"/>
          <p:cNvSpPr txBox="1"/>
          <p:nvPr/>
        </p:nvSpPr>
        <p:spPr>
          <a:xfrm>
            <a:off x="1905000" y="6400801"/>
            <a:ext cx="1524000" cy="461665"/>
          </a:xfrm>
          <a:prstGeom prst="rect">
            <a:avLst/>
          </a:prstGeom>
          <a:noFill/>
        </p:spPr>
        <p:txBody>
          <a:bodyPr wrap="square" rtlCol="0">
            <a:spAutoFit/>
          </a:bodyPr>
          <a:lstStyle/>
          <a:p>
            <a:r>
              <a:rPr lang="en-US" sz="2400" dirty="0">
                <a:solidFill>
                  <a:srgbClr val="C00000"/>
                </a:solidFill>
                <a:latin typeface="Times New Roman" pitchFamily="18" charset="0"/>
                <a:cs typeface="Times New Roman" pitchFamily="18" charset="0"/>
              </a:rPr>
              <a:t>Figure 1</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27</a:t>
            </a:fld>
            <a:endParaRPr lang="en-US"/>
          </a:p>
        </p:txBody>
      </p:sp>
      <p:sp>
        <p:nvSpPr>
          <p:cNvPr id="5" name="TextBox 4"/>
          <p:cNvSpPr txBox="1"/>
          <p:nvPr/>
        </p:nvSpPr>
        <p:spPr>
          <a:xfrm>
            <a:off x="0" y="-646331"/>
            <a:ext cx="7111755" cy="646331"/>
          </a:xfrm>
          <a:prstGeom prst="rect">
            <a:avLst/>
          </a:prstGeom>
          <a:noFill/>
        </p:spPr>
        <p:txBody>
          <a:bodyPr wrap="none" rtlCol="0">
            <a:spAutoFit/>
          </a:bodyPr>
          <a:lstStyle/>
          <a:p>
            <a:r>
              <a:rPr lang="en-US" sz="3600" dirty="0" smtClean="0">
                <a:solidFill>
                  <a:srgbClr val="C00000"/>
                </a:solidFill>
              </a:rPr>
              <a:t>Issues and applications of microwave</a:t>
            </a:r>
            <a:endParaRPr lang="en-US" sz="3600" dirty="0">
              <a:solidFill>
                <a:srgbClr val="C00000"/>
              </a:solidFill>
            </a:endParaRPr>
          </a:p>
        </p:txBody>
      </p:sp>
    </p:spTree>
    <p:extLst>
      <p:ext uri="{BB962C8B-B14F-4D97-AF65-F5344CB8AC3E}">
        <p14:creationId xmlns:p14="http://schemas.microsoft.com/office/powerpoint/2010/main" val="2238378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4379" y="228600"/>
            <a:ext cx="11790947"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Water </a:t>
            </a:r>
            <a:r>
              <a:rPr lang="en-US" sz="3600" dirty="0">
                <a:solidFill>
                  <a:srgbClr val="002060"/>
                </a:solidFill>
                <a:latin typeface="Times New Roman" pitchFamily="18" charset="0"/>
                <a:cs typeface="Times New Roman" pitchFamily="18" charset="0"/>
              </a:rPr>
              <a:t>vapor and molecular oxygen exhibit absorption lines in the microwave region. </a:t>
            </a:r>
            <a:endParaRPr lang="en-US" sz="3600" dirty="0" smtClean="0">
              <a:solidFill>
                <a:srgbClr val="002060"/>
              </a:solidFill>
              <a:latin typeface="Times New Roman" pitchFamily="18" charset="0"/>
              <a:cs typeface="Times New Roman" pitchFamily="18" charset="0"/>
            </a:endParaRPr>
          </a:p>
          <a:p>
            <a:pPr algn="l">
              <a:buFont typeface="Arial" pitchFamily="34" charset="0"/>
              <a:buChar char="•"/>
            </a:pPr>
            <a:r>
              <a:rPr lang="en-US" sz="3600" dirty="0" smtClean="0">
                <a:solidFill>
                  <a:srgbClr val="002060"/>
                </a:solidFill>
                <a:latin typeface="Times New Roman" pitchFamily="18" charset="0"/>
                <a:cs typeface="Times New Roman" pitchFamily="18" charset="0"/>
              </a:rPr>
              <a:t> Below </a:t>
            </a:r>
            <a:r>
              <a:rPr lang="en-US" sz="3600" dirty="0">
                <a:solidFill>
                  <a:srgbClr val="002060"/>
                </a:solidFill>
                <a:latin typeface="Times New Roman" pitchFamily="18" charset="0"/>
                <a:cs typeface="Times New Roman" pitchFamily="18" charset="0"/>
              </a:rPr>
              <a:t>40 GHz (1 GHz = 10</a:t>
            </a:r>
            <a:r>
              <a:rPr lang="en-US" sz="3600" baseline="30000" dirty="0">
                <a:solidFill>
                  <a:srgbClr val="002060"/>
                </a:solidFill>
                <a:latin typeface="Times New Roman" pitchFamily="18" charset="0"/>
                <a:cs typeface="Times New Roman" pitchFamily="18" charset="0"/>
              </a:rPr>
              <a:t>9</a:t>
            </a:r>
            <a:r>
              <a:rPr lang="en-US" sz="3600"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t>
            </a:r>
            <a:r>
              <a:rPr lang="en-US" sz="3600" dirty="0">
                <a:solidFill>
                  <a:srgbClr val="002060"/>
                </a:solidFill>
                <a:latin typeface="Times New Roman" pitchFamily="18" charset="0"/>
                <a:cs typeface="Times New Roman" pitchFamily="18" charset="0"/>
              </a:rPr>
              <a:t>about 31.4 GHz, air is relatively transparent.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sz="3600" i="1" dirty="0">
                <a:solidFill>
                  <a:srgbClr val="C00000"/>
                </a:solidFill>
                <a:latin typeface="Times New Roman" pitchFamily="18" charset="0"/>
                <a:cs typeface="Times New Roman" pitchFamily="18" charset="0"/>
              </a:rPr>
              <a:t>Figure </a:t>
            </a:r>
            <a:r>
              <a:rPr lang="en-US" sz="3600" i="1" dirty="0" smtClean="0">
                <a:solidFill>
                  <a:srgbClr val="C00000"/>
                </a:solidFill>
                <a:latin typeface="Times New Roman" pitchFamily="18" charset="0"/>
                <a:cs typeface="Times New Roman" pitchFamily="18" charset="0"/>
              </a:rPr>
              <a:t>1</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28</a:t>
            </a:fld>
            <a:endParaRPr lang="en-US"/>
          </a:p>
        </p:txBody>
      </p:sp>
    </p:spTree>
    <p:extLst>
      <p:ext uri="{BB962C8B-B14F-4D97-AF65-F5344CB8AC3E}">
        <p14:creationId xmlns:p14="http://schemas.microsoft.com/office/powerpoint/2010/main" val="366603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228600"/>
            <a:ext cx="11662610" cy="6629400"/>
          </a:xfrm>
        </p:spPr>
        <p:txBody>
          <a:bodyPr>
            <a:normAutofit/>
          </a:bodyPr>
          <a:lstStyle/>
          <a:p>
            <a:pPr algn="l"/>
            <a:r>
              <a:rPr lang="en-US" sz="4000" dirty="0">
                <a:solidFill>
                  <a:srgbClr val="C00000"/>
                </a:solidFill>
                <a:latin typeface="Times New Roman" pitchFamily="18" charset="0"/>
                <a:cs typeface="Times New Roman" pitchFamily="18" charset="0"/>
              </a:rPr>
              <a:t>Special problem </a:t>
            </a:r>
            <a:r>
              <a:rPr lang="en-US" sz="4000" dirty="0">
                <a:solidFill>
                  <a:srgbClr val="002060"/>
                </a:solidFill>
                <a:latin typeface="Times New Roman" pitchFamily="18" charset="0"/>
                <a:cs typeface="Times New Roman" pitchFamily="18" charset="0"/>
              </a:rPr>
              <a:t>in the use of </a:t>
            </a:r>
            <a:r>
              <a:rPr lang="en-US" sz="4000" dirty="0">
                <a:solidFill>
                  <a:srgbClr val="C00000"/>
                </a:solidFill>
                <a:latin typeface="Times New Roman" pitchFamily="18" charset="0"/>
                <a:cs typeface="Times New Roman" pitchFamily="18" charset="0"/>
              </a:rPr>
              <a:t>microwave</a:t>
            </a:r>
            <a:r>
              <a:rPr lang="en-US" sz="4000" dirty="0">
                <a:solidFill>
                  <a:srgbClr val="002060"/>
                </a:solidFill>
                <a:latin typeface="Times New Roman" pitchFamily="18" charset="0"/>
                <a:cs typeface="Times New Roman" pitchFamily="18" charset="0"/>
              </a:rPr>
              <a:t> from a satellite platform is the </a:t>
            </a:r>
            <a:r>
              <a:rPr lang="en-US" sz="4000" dirty="0">
                <a:solidFill>
                  <a:srgbClr val="C00000"/>
                </a:solidFill>
                <a:latin typeface="Times New Roman" pitchFamily="18" charset="0"/>
                <a:cs typeface="Times New Roman" pitchFamily="18" charset="0"/>
              </a:rPr>
              <a:t>emissivity of the earth surface.</a:t>
            </a:r>
            <a:r>
              <a:rPr lang="en-US" sz="4000" dirty="0">
                <a:solidFill>
                  <a:srgbClr val="002060"/>
                </a:solidFill>
                <a:latin typeface="Times New Roman" pitchFamily="18" charset="0"/>
                <a:cs typeface="Times New Roman" pitchFamily="18" charset="0"/>
              </a:rPr>
              <a:t> In the microwave region of the spectrum, emissivity values of the earth surface </a:t>
            </a:r>
            <a:r>
              <a:rPr lang="en-US" sz="4000" dirty="0">
                <a:solidFill>
                  <a:srgbClr val="C00000"/>
                </a:solidFill>
                <a:latin typeface="Times New Roman" pitchFamily="18" charset="0"/>
                <a:cs typeface="Times New Roman" pitchFamily="18" charset="0"/>
              </a:rPr>
              <a:t>range</a:t>
            </a:r>
            <a:r>
              <a:rPr lang="en-US" sz="4000" dirty="0">
                <a:solidFill>
                  <a:srgbClr val="002060"/>
                </a:solidFill>
                <a:latin typeface="Times New Roman" pitchFamily="18" charset="0"/>
                <a:cs typeface="Times New Roman" pitchFamily="18" charset="0"/>
              </a:rPr>
              <a:t> from  </a:t>
            </a:r>
            <a:r>
              <a:rPr lang="en-US" sz="4000" dirty="0">
                <a:solidFill>
                  <a:srgbClr val="C00000"/>
                </a:solidFill>
                <a:latin typeface="Times New Roman" pitchFamily="18" charset="0"/>
                <a:cs typeface="Times New Roman" pitchFamily="18" charset="0"/>
              </a:rPr>
              <a:t>0.4 to 1.0</a:t>
            </a:r>
            <a:r>
              <a:rPr lang="en-US" sz="4000" dirty="0">
                <a:solidFill>
                  <a:srgbClr val="002060"/>
                </a:solidFill>
                <a:latin typeface="Times New Roman" pitchFamily="18" charset="0"/>
                <a:cs typeface="Times New Roman" pitchFamily="18" charset="0"/>
              </a:rPr>
              <a:t>.  The 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This complicates interpretation of terrestrial and atmospheric radiation with earth surface reflections.  </a:t>
            </a:r>
            <a:br>
              <a:rPr lang="en-US" sz="4000" dirty="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endParaRPr lang="en-US" sz="40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29</a:t>
            </a:fld>
            <a:endParaRPr lang="en-US"/>
          </a:p>
        </p:txBody>
      </p:sp>
    </p:spTree>
    <p:extLst>
      <p:ext uri="{BB962C8B-B14F-4D97-AF65-F5344CB8AC3E}">
        <p14:creationId xmlns:p14="http://schemas.microsoft.com/office/powerpoint/2010/main" val="111950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arracenia.com/astronomy/remotesensing/images/atmospheric-window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58" y="208546"/>
            <a:ext cx="11481911" cy="46249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03593"/>
            <a:ext cx="11839073" cy="1815882"/>
          </a:xfrm>
          <a:prstGeom prst="rect">
            <a:avLst/>
          </a:prstGeom>
        </p:spPr>
        <p:txBody>
          <a:bodyPr wrap="square">
            <a:spAutoFit/>
          </a:bodyPr>
          <a:lstStyle/>
          <a:p>
            <a:r>
              <a:rPr lang="en-US" sz="2800" dirty="0" smtClean="0">
                <a:solidFill>
                  <a:srgbClr val="002060"/>
                </a:solidFill>
                <a:latin typeface="verdana" panose="020B0604030504040204" pitchFamily="34" charset="0"/>
              </a:rPr>
              <a:t>High transmission means low absorption.  </a:t>
            </a:r>
            <a:r>
              <a:rPr lang="en-US" sz="2800" dirty="0">
                <a:solidFill>
                  <a:srgbClr val="002060"/>
                </a:solidFill>
                <a:latin typeface="verdana" panose="020B0604030504040204" pitchFamily="34" charset="0"/>
              </a:rPr>
              <a:t>T</a:t>
            </a:r>
            <a:r>
              <a:rPr lang="en-US" sz="2800" dirty="0" smtClean="0">
                <a:solidFill>
                  <a:srgbClr val="002060"/>
                </a:solidFill>
                <a:latin typeface="verdana" panose="020B0604030504040204" pitchFamily="34" charset="0"/>
              </a:rPr>
              <a:t>here </a:t>
            </a:r>
            <a:r>
              <a:rPr lang="en-US" sz="2800" dirty="0">
                <a:solidFill>
                  <a:srgbClr val="002060"/>
                </a:solidFill>
                <a:latin typeface="verdana" panose="020B0604030504040204" pitchFamily="34" charset="0"/>
              </a:rPr>
              <a:t>is </a:t>
            </a:r>
            <a:r>
              <a:rPr lang="en-US" sz="2800" dirty="0" smtClean="0">
                <a:solidFill>
                  <a:srgbClr val="002060"/>
                </a:solidFill>
                <a:latin typeface="verdana" panose="020B0604030504040204" pitchFamily="34" charset="0"/>
              </a:rPr>
              <a:t>significant  transmission </a:t>
            </a:r>
            <a:r>
              <a:rPr lang="en-US" sz="2800" dirty="0">
                <a:solidFill>
                  <a:srgbClr val="002060"/>
                </a:solidFill>
                <a:latin typeface="verdana" panose="020B0604030504040204" pitchFamily="34" charset="0"/>
              </a:rPr>
              <a:t>of radiation at 0.5 microns, 2.5 microns, and 3.5 microns, but </a:t>
            </a:r>
            <a:r>
              <a:rPr lang="en-US" sz="2800" dirty="0" smtClean="0">
                <a:solidFill>
                  <a:srgbClr val="002060"/>
                </a:solidFill>
                <a:latin typeface="verdana" panose="020B0604030504040204" pitchFamily="34" charset="0"/>
              </a:rPr>
              <a:t>a </a:t>
            </a:r>
            <a:r>
              <a:rPr lang="en-US" sz="2800" dirty="0">
                <a:solidFill>
                  <a:srgbClr val="002060"/>
                </a:solidFill>
                <a:latin typeface="verdana" panose="020B0604030504040204" pitchFamily="34" charset="0"/>
              </a:rPr>
              <a:t>great deal of atmospheric absorption at 2.0, 3.0, and about 7.0 microns. </a:t>
            </a:r>
            <a:endParaRPr lang="en-US" sz="2800" dirty="0">
              <a:solidFill>
                <a:srgbClr val="002060"/>
              </a:solidFill>
            </a:endParaRPr>
          </a:p>
        </p:txBody>
      </p:sp>
    </p:spTree>
    <p:extLst>
      <p:ext uri="{BB962C8B-B14F-4D97-AF65-F5344CB8AC3E}">
        <p14:creationId xmlns:p14="http://schemas.microsoft.com/office/powerpoint/2010/main" val="161428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925" y="120317"/>
            <a:ext cx="12015537" cy="6247864"/>
          </a:xfrm>
          <a:prstGeom prst="rect">
            <a:avLst/>
          </a:prstGeom>
        </p:spPr>
        <p:txBody>
          <a:bodyPr wrap="square">
            <a:spAutoFit/>
          </a:bodyPr>
          <a:lstStyle/>
          <a:p>
            <a:r>
              <a:rPr lang="en-US" sz="40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4000" dirty="0">
                <a:solidFill>
                  <a:srgbClr val="C00000"/>
                </a:solidFill>
                <a:latin typeface="Times New Roman" pitchFamily="18" charset="0"/>
                <a:cs typeface="Times New Roman" pitchFamily="18" charset="0"/>
              </a:rPr>
              <a:t>Over land</a:t>
            </a:r>
            <a:r>
              <a:rPr lang="en-US" sz="4000" dirty="0">
                <a:solidFill>
                  <a:srgbClr val="002060"/>
                </a:solidFill>
                <a:latin typeface="Times New Roman" pitchFamily="18" charset="0"/>
                <a:cs typeface="Times New Roman" pitchFamily="18" charset="0"/>
              </a:rPr>
              <a:t>, the emissivity depends on the </a:t>
            </a:r>
            <a:r>
              <a:rPr lang="en-US" sz="4000" dirty="0">
                <a:solidFill>
                  <a:srgbClr val="C00000"/>
                </a:solidFill>
                <a:latin typeface="Times New Roman" pitchFamily="18" charset="0"/>
                <a:cs typeface="Times New Roman" pitchFamily="18" charset="0"/>
              </a:rPr>
              <a:t>moisture content of the soil</a:t>
            </a:r>
            <a:r>
              <a:rPr lang="en-US" sz="4000" dirty="0">
                <a:solidFill>
                  <a:srgbClr val="002060"/>
                </a:solidFill>
                <a:latin typeface="Times New Roman" pitchFamily="18" charset="0"/>
                <a:cs typeface="Times New Roman" pitchFamily="18" charset="0"/>
              </a:rPr>
              <a:t>. Wetting of a soil surface results in a rapid decrease in emissivity. The emissivity of </a:t>
            </a:r>
            <a:r>
              <a:rPr lang="en-US" sz="4000" dirty="0">
                <a:solidFill>
                  <a:srgbClr val="C00000"/>
                </a:solidFill>
                <a:latin typeface="Times New Roman" pitchFamily="18" charset="0"/>
                <a:cs typeface="Times New Roman" pitchFamily="18" charset="0"/>
              </a:rPr>
              <a:t>dry soil </a:t>
            </a:r>
            <a:r>
              <a:rPr lang="en-US" sz="4000" dirty="0">
                <a:solidFill>
                  <a:srgbClr val="002060"/>
                </a:solidFill>
                <a:latin typeface="Times New Roman" pitchFamily="18" charset="0"/>
                <a:cs typeface="Times New Roman" pitchFamily="18" charset="0"/>
              </a:rPr>
              <a:t>is on the order of </a:t>
            </a:r>
            <a:r>
              <a:rPr lang="en-US" sz="4000" dirty="0">
                <a:solidFill>
                  <a:srgbClr val="C00000"/>
                </a:solidFill>
                <a:latin typeface="Times New Roman" pitchFamily="18" charset="0"/>
                <a:cs typeface="Times New Roman" pitchFamily="18" charset="0"/>
              </a:rPr>
              <a:t>0.95 to 0.97</a:t>
            </a:r>
            <a:r>
              <a:rPr lang="en-US" sz="4000" dirty="0">
                <a:solidFill>
                  <a:srgbClr val="002060"/>
                </a:solidFill>
                <a:latin typeface="Times New Roman" pitchFamily="18" charset="0"/>
                <a:cs typeface="Times New Roman" pitchFamily="18" charset="0"/>
              </a:rPr>
              <a:t>, while for </a:t>
            </a:r>
            <a:r>
              <a:rPr lang="en-US" sz="4000" dirty="0">
                <a:solidFill>
                  <a:srgbClr val="C00000"/>
                </a:solidFill>
                <a:latin typeface="Times New Roman" pitchFamily="18" charset="0"/>
                <a:cs typeface="Times New Roman" pitchFamily="18" charset="0"/>
              </a:rPr>
              <a:t>wet bare soil </a:t>
            </a:r>
            <a:r>
              <a:rPr lang="en-US" sz="4000" dirty="0">
                <a:solidFill>
                  <a:srgbClr val="002060"/>
                </a:solidFill>
                <a:latin typeface="Times New Roman" pitchFamily="18" charset="0"/>
                <a:cs typeface="Times New Roman" pitchFamily="18" charset="0"/>
              </a:rPr>
              <a:t>it is about </a:t>
            </a:r>
            <a:r>
              <a:rPr lang="en-US" sz="4000" dirty="0">
                <a:solidFill>
                  <a:srgbClr val="C00000"/>
                </a:solidFill>
                <a:latin typeface="Times New Roman" pitchFamily="18" charset="0"/>
                <a:cs typeface="Times New Roman" pitchFamily="18" charset="0"/>
              </a:rPr>
              <a:t>0.80 to 0.90, depending on the frequency</a:t>
            </a:r>
            <a:r>
              <a:rPr lang="en-US" sz="40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4000" dirty="0">
                <a:solidFill>
                  <a:srgbClr val="002060"/>
                </a:solidFill>
                <a:latin typeface="Times New Roman" pitchFamily="18" charset="0"/>
                <a:cs typeface="Times New Roman" pitchFamily="18" charset="0"/>
              </a:rPr>
            </a:br>
            <a:endParaRPr lang="en-US" sz="40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30</a:t>
            </a:fld>
            <a:endParaRPr lang="en-US"/>
          </a:p>
        </p:txBody>
      </p:sp>
    </p:spTree>
    <p:extLst>
      <p:ext uri="{BB962C8B-B14F-4D97-AF65-F5344CB8AC3E}">
        <p14:creationId xmlns:p14="http://schemas.microsoft.com/office/powerpoint/2010/main" val="147140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82253" y="15875"/>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60421" y="862013"/>
            <a:ext cx="11919284" cy="5638800"/>
          </a:xfrm>
        </p:spPr>
        <p:txBody>
          <a:bodyPr rtlCol="0">
            <a:noAutofit/>
          </a:bodyPr>
          <a:lstStyle/>
          <a:p>
            <a:pPr marL="274320" indent="-274320">
              <a:spcBef>
                <a:spcPts val="580"/>
              </a:spcBef>
              <a:defRPr/>
            </a:pPr>
            <a:r>
              <a:rPr lang="en-US" sz="3600" dirty="0" smtClean="0">
                <a:solidFill>
                  <a:srgbClr val="002060"/>
                </a:solidFill>
              </a:rPr>
              <a:t>Passive </a:t>
            </a:r>
            <a:r>
              <a:rPr lang="en-US" sz="3600" dirty="0">
                <a:solidFill>
                  <a:srgbClr val="002060"/>
                </a:solidFill>
              </a:rPr>
              <a:t>=</a:t>
            </a:r>
            <a:r>
              <a:rPr lang="en-US" sz="3600" dirty="0" smtClean="0">
                <a:solidFill>
                  <a:srgbClr val="002060"/>
                </a:solidFill>
              </a:rPr>
              <a:t> radiometers</a:t>
            </a:r>
          </a:p>
          <a:p>
            <a:pPr marL="274320" indent="-274320">
              <a:spcBef>
                <a:spcPts val="580"/>
              </a:spcBef>
              <a:defRPr/>
            </a:pPr>
            <a:r>
              <a:rPr lang="en-US" sz="3600" dirty="0" smtClean="0"/>
              <a:t>Scanning Multichannel Microwave Radiometer, </a:t>
            </a:r>
            <a:r>
              <a:rPr lang="en-US" sz="3600" dirty="0" smtClean="0">
                <a:solidFill>
                  <a:srgbClr val="C00000"/>
                </a:solidFill>
              </a:rPr>
              <a:t>Special Sensor </a:t>
            </a:r>
            <a:r>
              <a:rPr lang="en-US" sz="3600" dirty="0">
                <a:solidFill>
                  <a:srgbClr val="C00000"/>
                </a:solidFill>
              </a:rPr>
              <a:t>M</a:t>
            </a:r>
            <a:r>
              <a:rPr lang="en-US" sz="3600" dirty="0" smtClean="0">
                <a:solidFill>
                  <a:srgbClr val="C00000"/>
                </a:solidFill>
              </a:rPr>
              <a:t>icrowave Imager, Sounder</a:t>
            </a:r>
          </a:p>
          <a:p>
            <a:pPr marL="274320" indent="-274320">
              <a:spcBef>
                <a:spcPts val="580"/>
              </a:spcBef>
              <a:defRPr/>
            </a:pPr>
            <a:r>
              <a:rPr lang="en-US" sz="3600" dirty="0" smtClean="0"/>
              <a:t>SMMR, SSM/I, SSMIS, TMI, AMSU-A, B-true workhorses </a:t>
            </a:r>
          </a:p>
          <a:p>
            <a:pPr marL="274320" indent="-274320">
              <a:spcBef>
                <a:spcPts val="580"/>
              </a:spcBef>
              <a:defRPr/>
            </a:pPr>
            <a:r>
              <a:rPr lang="en-US" sz="3600" dirty="0" smtClean="0">
                <a:solidFill>
                  <a:srgbClr val="002060"/>
                </a:solidFill>
              </a:rPr>
              <a:t>Active = radar types </a:t>
            </a:r>
          </a:p>
          <a:p>
            <a:pPr marL="274320" indent="-274320">
              <a:spcBef>
                <a:spcPts val="580"/>
              </a:spcBef>
              <a:defRPr/>
            </a:pPr>
            <a:r>
              <a:rPr lang="en-US" sz="3600" dirty="0" smtClean="0">
                <a:solidFill>
                  <a:srgbClr val="C00000"/>
                </a:solidFill>
              </a:rPr>
              <a:t>Scatterometers, </a:t>
            </a:r>
            <a:r>
              <a:rPr lang="en-US" sz="3600" dirty="0" smtClean="0"/>
              <a:t>SEASAT, ERS 1, 2, QuikSCAT; also workhorses—Currently </a:t>
            </a:r>
            <a:r>
              <a:rPr lang="en-US" sz="3600" dirty="0" err="1" smtClean="0">
                <a:solidFill>
                  <a:srgbClr val="C00000"/>
                </a:solidFill>
              </a:rPr>
              <a:t>Metop</a:t>
            </a:r>
            <a:r>
              <a:rPr lang="en-US" sz="3600" dirty="0" smtClean="0">
                <a:solidFill>
                  <a:srgbClr val="C00000"/>
                </a:solidFill>
              </a:rPr>
              <a:t>’ s ASCAT</a:t>
            </a:r>
          </a:p>
          <a:p>
            <a:pPr marL="274320" indent="-274320">
              <a:spcBef>
                <a:spcPts val="580"/>
              </a:spcBef>
              <a:defRPr/>
            </a:pPr>
            <a:r>
              <a:rPr lang="en-US" sz="3600" dirty="0" smtClean="0"/>
              <a:t>Altimeters, TOPEX, Poseidon, Jason 1, 2, others.</a:t>
            </a:r>
          </a:p>
          <a:p>
            <a:pPr marL="274320" indent="-274320">
              <a:spcBef>
                <a:spcPts val="580"/>
              </a:spcBef>
              <a:defRPr/>
            </a:pPr>
            <a:r>
              <a:rPr lang="en-US" sz="3600" dirty="0" smtClean="0"/>
              <a:t>Synthetic Aperture Radars, </a:t>
            </a:r>
            <a:r>
              <a:rPr lang="en-US" sz="3600" dirty="0" smtClean="0">
                <a:solidFill>
                  <a:srgbClr val="C00000"/>
                </a:solidFill>
              </a:rPr>
              <a:t>SARs</a:t>
            </a:r>
            <a:r>
              <a:rPr lang="en-US" sz="3600" dirty="0" smtClean="0"/>
              <a:t> RADARSAT 1, 2 , ENVISAT/ASAR , Tetra-SAR X</a:t>
            </a:r>
          </a:p>
          <a:p>
            <a:pPr marL="274320" indent="-274320">
              <a:spcBef>
                <a:spcPts val="580"/>
              </a:spcBef>
              <a:defRPr/>
            </a:pPr>
            <a:r>
              <a:rPr lang="en-US" sz="3600" dirty="0" smtClean="0">
                <a:solidFill>
                  <a:srgbClr val="C00000"/>
                </a:solidFill>
              </a:rPr>
              <a:t>Precipitation /Cloud Radars</a:t>
            </a:r>
            <a:r>
              <a:rPr lang="en-US" sz="3600" dirty="0" smtClean="0"/>
              <a:t>, TRMM,  </a:t>
            </a:r>
            <a:r>
              <a:rPr lang="en-US" sz="3600" dirty="0" err="1" smtClean="0"/>
              <a:t>CloudSat</a:t>
            </a:r>
            <a:endParaRPr lang="en-US" sz="3600"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31</a:t>
            </a:fld>
            <a:endParaRPr lang="en-US" dirty="0"/>
          </a:p>
        </p:txBody>
      </p:sp>
    </p:spTree>
    <p:extLst>
      <p:ext uri="{BB962C8B-B14F-4D97-AF65-F5344CB8AC3E}">
        <p14:creationId xmlns:p14="http://schemas.microsoft.com/office/powerpoint/2010/main" val="4210683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normAutofit/>
          </a:bodyPr>
          <a:lstStyle/>
          <a:p>
            <a:r>
              <a:rPr lang="en-US" sz="3600" dirty="0">
                <a:solidFill>
                  <a:srgbClr val="C00000"/>
                </a:solidFill>
              </a:rPr>
              <a:t>Principles of MW radiometry</a:t>
            </a:r>
          </a:p>
        </p:txBody>
      </p:sp>
      <p:sp>
        <p:nvSpPr>
          <p:cNvPr id="4" name="Content Placeholder 3"/>
          <p:cNvSpPr>
            <a:spLocks noGrp="1"/>
          </p:cNvSpPr>
          <p:nvPr>
            <p:ph idx="1"/>
          </p:nvPr>
        </p:nvSpPr>
        <p:spPr>
          <a:xfrm>
            <a:off x="208547" y="838200"/>
            <a:ext cx="11839074" cy="5791200"/>
          </a:xfrm>
        </p:spPr>
        <p:txBody>
          <a:bodyPr>
            <a:normAutofit lnSpcReduction="10000"/>
          </a:bodyPr>
          <a:lstStyle/>
          <a:p>
            <a:pPr>
              <a:buNone/>
            </a:pPr>
            <a:r>
              <a:rPr lang="en-US" sz="3200" dirty="0" smtClean="0">
                <a:solidFill>
                  <a:srgbClr val="C00000"/>
                </a:solidFill>
              </a:rPr>
              <a:t>Radiometers</a:t>
            </a:r>
            <a:r>
              <a:rPr lang="en-US" sz="3200" dirty="0" smtClean="0"/>
              <a:t> are passive instruments, so they detect radiation emitted by Earth’s atmosphere or surface. The ocean is a weak emitter with emissivity of the order of 50%, so its black body temperature in </a:t>
            </a:r>
            <a:r>
              <a:rPr lang="en-US" sz="3200" dirty="0" smtClean="0">
                <a:solidFill>
                  <a:srgbClr val="C00000"/>
                </a:solidFill>
              </a:rPr>
              <a:t>most</a:t>
            </a:r>
            <a:r>
              <a:rPr lang="en-US" sz="3200" dirty="0" smtClean="0"/>
              <a:t> MW wavelengths is 150 K. It is therefore acting like a mirror for the atmosphere and clouds above. The atmosphere has a strong emission line around </a:t>
            </a:r>
            <a:r>
              <a:rPr lang="en-US" sz="3200" dirty="0" smtClean="0">
                <a:solidFill>
                  <a:srgbClr val="C00000"/>
                </a:solidFill>
              </a:rPr>
              <a:t>22GHz</a:t>
            </a:r>
            <a:r>
              <a:rPr lang="en-US" sz="3200" dirty="0" smtClean="0">
                <a:solidFill>
                  <a:srgbClr val="FF0000"/>
                </a:solidFill>
              </a:rPr>
              <a:t>,</a:t>
            </a:r>
            <a:r>
              <a:rPr lang="en-US" sz="3200" dirty="0" smtClean="0"/>
              <a:t> so that frequency is used to measure the </a:t>
            </a:r>
            <a:r>
              <a:rPr lang="en-US" sz="3200" dirty="0" smtClean="0">
                <a:solidFill>
                  <a:srgbClr val="002060"/>
                </a:solidFill>
              </a:rPr>
              <a:t>TOTAL COLUMN OF WATER VAPOR </a:t>
            </a:r>
            <a:r>
              <a:rPr lang="en-US" sz="3200" dirty="0" smtClean="0"/>
              <a:t>in the air. </a:t>
            </a:r>
            <a:r>
              <a:rPr lang="en-US" sz="3200" dirty="0" smtClean="0">
                <a:solidFill>
                  <a:srgbClr val="C00000"/>
                </a:solidFill>
              </a:rPr>
              <a:t>19 GHz and 3</a:t>
            </a:r>
            <a:r>
              <a:rPr lang="en-US" sz="3200" dirty="0" smtClean="0">
                <a:solidFill>
                  <a:srgbClr val="FF0000"/>
                </a:solidFill>
              </a:rPr>
              <a:t>7 </a:t>
            </a:r>
            <a:r>
              <a:rPr lang="en-US" sz="3200" dirty="0" smtClean="0">
                <a:solidFill>
                  <a:srgbClr val="C00000"/>
                </a:solidFill>
              </a:rPr>
              <a:t>GHz</a:t>
            </a:r>
            <a:r>
              <a:rPr lang="en-US" sz="3200" dirty="0" smtClean="0"/>
              <a:t> are sensitive to the </a:t>
            </a:r>
            <a:r>
              <a:rPr lang="en-US" sz="3200" dirty="0" smtClean="0">
                <a:solidFill>
                  <a:srgbClr val="C00000"/>
                </a:solidFill>
              </a:rPr>
              <a:t>“Mie scattering</a:t>
            </a:r>
            <a:r>
              <a:rPr lang="en-US" sz="3200" dirty="0" smtClean="0">
                <a:solidFill>
                  <a:schemeClr val="accent6"/>
                </a:solidFill>
              </a:rPr>
              <a:t>” </a:t>
            </a:r>
            <a:r>
              <a:rPr lang="en-US" sz="3200" dirty="0" smtClean="0"/>
              <a:t>by cloud droplets, so these frequencies are used for </a:t>
            </a:r>
            <a:r>
              <a:rPr lang="en-US" sz="3200" dirty="0" smtClean="0">
                <a:solidFill>
                  <a:srgbClr val="002060"/>
                </a:solidFill>
              </a:rPr>
              <a:t>TOTAL LQUID WATER </a:t>
            </a:r>
            <a:r>
              <a:rPr lang="en-US" sz="3200" dirty="0" smtClean="0"/>
              <a:t>content, and </a:t>
            </a:r>
            <a:r>
              <a:rPr lang="en-US" sz="3200" dirty="0" smtClean="0">
                <a:solidFill>
                  <a:srgbClr val="C00000"/>
                </a:solidFill>
              </a:rPr>
              <a:t>85 GHz </a:t>
            </a:r>
            <a:r>
              <a:rPr lang="en-US" sz="3200" dirty="0" smtClean="0"/>
              <a:t>receives </a:t>
            </a:r>
            <a:r>
              <a:rPr lang="en-US" sz="3200" dirty="0" smtClean="0">
                <a:solidFill>
                  <a:srgbClr val="002060"/>
                </a:solidFill>
              </a:rPr>
              <a:t>SCATTERING FROM ICE PARTICLES</a:t>
            </a:r>
            <a:r>
              <a:rPr lang="en-US" sz="3200" dirty="0" smtClean="0">
                <a:solidFill>
                  <a:schemeClr val="tx2">
                    <a:lumMod val="40000"/>
                    <a:lumOff val="60000"/>
                  </a:schemeClr>
                </a:solidFill>
              </a:rPr>
              <a:t> </a:t>
            </a:r>
            <a:r>
              <a:rPr lang="en-US" sz="3200" dirty="0" smtClean="0"/>
              <a:t>at the top of clouds, indication of possible rain.</a:t>
            </a:r>
          </a:p>
          <a:p>
            <a:pPr>
              <a:buNone/>
            </a:pPr>
            <a:r>
              <a:rPr lang="en-US" sz="3200"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32</a:t>
            </a:fld>
            <a:endParaRPr lang="en-US" dirty="0"/>
          </a:p>
        </p:txBody>
      </p:sp>
    </p:spTree>
    <p:extLst>
      <p:ext uri="{BB962C8B-B14F-4D97-AF65-F5344CB8AC3E}">
        <p14:creationId xmlns:p14="http://schemas.microsoft.com/office/powerpoint/2010/main" val="3480162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208547" y="1600201"/>
            <a:ext cx="11550316" cy="4525963"/>
          </a:xfrm>
        </p:spPr>
        <p:txBody>
          <a:bodyPr>
            <a:normAutofit/>
          </a:bodyPr>
          <a:lstStyle/>
          <a:p>
            <a:pPr>
              <a:buNone/>
            </a:pPr>
            <a:r>
              <a:rPr lang="en-US" sz="40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33</a:t>
            </a:fld>
            <a:endParaRPr lang="en-US" dirty="0"/>
          </a:p>
        </p:txBody>
      </p:sp>
    </p:spTree>
    <p:extLst>
      <p:ext uri="{BB962C8B-B14F-4D97-AF65-F5344CB8AC3E}">
        <p14:creationId xmlns:p14="http://schemas.microsoft.com/office/powerpoint/2010/main" val="138088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34</a:t>
            </a:fld>
            <a:endParaRPr lang="en-US" dirty="0"/>
          </a:p>
        </p:txBody>
      </p:sp>
    </p:spTree>
    <p:extLst>
      <p:ext uri="{BB962C8B-B14F-4D97-AF65-F5344CB8AC3E}">
        <p14:creationId xmlns:p14="http://schemas.microsoft.com/office/powerpoint/2010/main" val="3675094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0"/>
            <a:ext cx="11918196"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35</a:t>
            </a:fld>
            <a:endParaRPr lang="en-US"/>
          </a:p>
        </p:txBody>
      </p:sp>
    </p:spTree>
    <p:extLst>
      <p:ext uri="{BB962C8B-B14F-4D97-AF65-F5344CB8AC3E}">
        <p14:creationId xmlns:p14="http://schemas.microsoft.com/office/powerpoint/2010/main" val="63658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412" y="152400"/>
            <a:ext cx="11134164" cy="1754326"/>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smtClean="0">
                <a:solidFill>
                  <a:srgbClr val="002060"/>
                </a:solidFill>
                <a:latin typeface="Times New Roman" pitchFamily="18" charset="0"/>
                <a:cs typeface="Times New Roman" pitchFamily="18" charset="0"/>
              </a:rPr>
              <a:t> </a:t>
            </a:r>
            <a:endParaRPr lang="en-US" sz="3600" dirty="0"/>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3089"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403412" y="3953436"/>
            <a:ext cx="10950388" cy="2062103"/>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36</a:t>
            </a:fld>
            <a:endParaRPr lang="en-US"/>
          </a:p>
        </p:txBody>
      </p:sp>
    </p:spTree>
    <p:extLst>
      <p:ext uri="{BB962C8B-B14F-4D97-AF65-F5344CB8AC3E}">
        <p14:creationId xmlns:p14="http://schemas.microsoft.com/office/powerpoint/2010/main" val="1286755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49" y="1905000"/>
            <a:ext cx="11422251"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37</a:t>
            </a:fld>
            <a:endParaRPr lang="en-US" dirty="0"/>
          </a:p>
        </p:txBody>
      </p:sp>
    </p:spTree>
    <p:extLst>
      <p:ext uri="{BB962C8B-B14F-4D97-AF65-F5344CB8AC3E}">
        <p14:creationId xmlns:p14="http://schemas.microsoft.com/office/powerpoint/2010/main" val="2958274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0"/>
            <a:ext cx="11735761" cy="1752600"/>
          </a:xfrm>
        </p:spPr>
        <p:txBody>
          <a:bodyPr>
            <a:noAutofit/>
          </a:bodyPr>
          <a:lstStyle/>
          <a:p>
            <a:pPr algn="ctr"/>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regions used for remote sensing of the earth atmosphere and surface</a:t>
            </a:r>
            <a:r>
              <a:rPr lang="en-US" sz="3200" b="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from satellites. ε indicates emissivity, q denotes water vapor, and T represents temperature</a:t>
            </a:r>
            <a:r>
              <a:rPr lang="en-US" sz="2800" dirty="0">
                <a:solidFill>
                  <a:srgbClr val="C00000"/>
                </a:solidFill>
                <a:latin typeface="Times New Roman" pitchFamily="18" charset="0"/>
                <a:cs typeface="Times New Roman" pitchFamily="18" charset="0"/>
              </a:rPr>
              <a:t>.</a:t>
            </a:r>
          </a:p>
        </p:txBody>
      </p:sp>
      <p:pic>
        <p:nvPicPr>
          <p:cNvPr id="32770" name="Picture 2"/>
          <p:cNvPicPr>
            <a:picLocks noChangeAspect="1" noChangeArrowheads="1"/>
          </p:cNvPicPr>
          <p:nvPr/>
        </p:nvPicPr>
        <p:blipFill>
          <a:blip r:embed="rId2" cstate="print"/>
          <a:srcRect/>
          <a:stretch>
            <a:fillRect/>
          </a:stretch>
        </p:blipFill>
        <p:spPr bwMode="auto">
          <a:xfrm>
            <a:off x="1846764"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38</a:t>
            </a:fld>
            <a:endParaRPr lang="en-US"/>
          </a:p>
        </p:txBody>
      </p:sp>
    </p:spTree>
    <p:extLst>
      <p:ext uri="{BB962C8B-B14F-4D97-AF65-F5344CB8AC3E}">
        <p14:creationId xmlns:p14="http://schemas.microsoft.com/office/powerpoint/2010/main" val="2744614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986" y="151245"/>
            <a:ext cx="11778712" cy="6822281"/>
          </a:xfrm>
          <a:prstGeom prst="rect">
            <a:avLst/>
          </a:prstGeom>
        </p:spPr>
      </p:pic>
    </p:spTree>
    <p:extLst>
      <p:ext uri="{BB962C8B-B14F-4D97-AF65-F5344CB8AC3E}">
        <p14:creationId xmlns:p14="http://schemas.microsoft.com/office/powerpoint/2010/main" val="137399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119" y="263470"/>
            <a:ext cx="11869376" cy="5139869"/>
          </a:xfrm>
          <a:prstGeom prst="rect">
            <a:avLst/>
          </a:prstGeom>
        </p:spPr>
        <p:txBody>
          <a:bodyPr wrap="square">
            <a:spAutoFit/>
          </a:bodyPr>
          <a:lstStyle/>
          <a:p>
            <a:endParaRPr lang="en-US" sz="4400" dirty="0" smtClean="0">
              <a:latin typeface="Times New Roman" pitchFamily="18" charset="0"/>
              <a:cs typeface="Times New Roman" pitchFamily="18" charset="0"/>
            </a:endParaRPr>
          </a:p>
          <a:p>
            <a:endParaRPr lang="en-US" sz="44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The </a:t>
            </a:r>
            <a:r>
              <a:rPr lang="en-US" sz="4000" dirty="0">
                <a:solidFill>
                  <a:srgbClr val="C00000"/>
                </a:solidFill>
                <a:latin typeface="Times New Roman" pitchFamily="18" charset="0"/>
                <a:cs typeface="Times New Roman" pitchFamily="18" charset="0"/>
              </a:rPr>
              <a:t>CO</a:t>
            </a:r>
            <a:r>
              <a:rPr lang="en-US" sz="4000" baseline="-25000" dirty="0">
                <a:solidFill>
                  <a:srgbClr val="C00000"/>
                </a:solidFill>
                <a:latin typeface="Times New Roman" pitchFamily="18" charset="0"/>
                <a:cs typeface="Times New Roman" pitchFamily="18" charset="0"/>
              </a:rPr>
              <a:t>2 </a:t>
            </a:r>
            <a:r>
              <a:rPr lang="en-US" sz="4000" dirty="0">
                <a:solidFill>
                  <a:srgbClr val="C00000"/>
                </a:solidFill>
                <a:latin typeface="Times New Roman" pitchFamily="18" charset="0"/>
                <a:cs typeface="Times New Roman" pitchFamily="18" charset="0"/>
              </a:rPr>
              <a:t>and O</a:t>
            </a:r>
            <a:r>
              <a:rPr lang="en-US" sz="4000" baseline="-25000" dirty="0">
                <a:solidFill>
                  <a:srgbClr val="C00000"/>
                </a:solidFill>
                <a:latin typeface="Times New Roman" pitchFamily="18" charset="0"/>
                <a:cs typeface="Times New Roman" pitchFamily="18" charset="0"/>
              </a:rPr>
              <a:t>2</a:t>
            </a:r>
            <a:r>
              <a:rPr lang="en-US" sz="4000" dirty="0">
                <a:solidFill>
                  <a:srgbClr val="C00000"/>
                </a:solidFill>
                <a:latin typeface="Times New Roman" pitchFamily="18" charset="0"/>
                <a:cs typeface="Times New Roman" pitchFamily="18" charset="0"/>
              </a:rPr>
              <a:t> absorption bands </a:t>
            </a:r>
            <a:r>
              <a:rPr lang="en-US" sz="4000" dirty="0">
                <a:latin typeface="Times New Roman" pitchFamily="18" charset="0"/>
                <a:cs typeface="Times New Roman" pitchFamily="18" charset="0"/>
              </a:rPr>
              <a:t>at </a:t>
            </a:r>
            <a:r>
              <a:rPr lang="en-US" sz="4000" dirty="0" smtClean="0">
                <a:latin typeface="Times New Roman" pitchFamily="18" charset="0"/>
                <a:cs typeface="Times New Roman" pitchFamily="18" charset="0"/>
              </a:rPr>
              <a:t>4.3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15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0.25 cm, and </a:t>
            </a:r>
            <a:r>
              <a:rPr lang="en-US" sz="4000" dirty="0" smtClean="0">
                <a:latin typeface="Times New Roman" pitchFamily="18" charset="0"/>
                <a:cs typeface="Times New Roman" pitchFamily="18" charset="0"/>
              </a:rPr>
              <a:t>0.5 </a:t>
            </a:r>
            <a:r>
              <a:rPr lang="en-US" sz="4000" dirty="0">
                <a:latin typeface="Times New Roman" pitchFamily="18" charset="0"/>
                <a:cs typeface="Times New Roman" pitchFamily="18" charset="0"/>
              </a:rPr>
              <a:t>cm are used for temperature profile </a:t>
            </a:r>
            <a:r>
              <a:rPr lang="en-US" sz="4000" dirty="0" smtClean="0">
                <a:latin typeface="Times New Roman" pitchFamily="18" charset="0"/>
                <a:cs typeface="Times New Roman" pitchFamily="18" charset="0"/>
              </a:rPr>
              <a:t>retrieval</a:t>
            </a:r>
          </a:p>
          <a:p>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The </a:t>
            </a:r>
            <a:r>
              <a:rPr lang="en-US" sz="4000" dirty="0">
                <a:latin typeface="Times New Roman" pitchFamily="18" charset="0"/>
                <a:cs typeface="Times New Roman" pitchFamily="18" charset="0"/>
              </a:rPr>
              <a:t>water vapor absorption bands near 6.3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beyond 18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near 0.2 cm, and near 1.3 cm are sensitive to the water vapor 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a:t>
            </a:fld>
            <a:endParaRPr lang="en-US"/>
          </a:p>
        </p:txBody>
      </p:sp>
      <p:sp>
        <p:nvSpPr>
          <p:cNvPr id="4" name="TextBox 3"/>
          <p:cNvSpPr txBox="1"/>
          <p:nvPr/>
        </p:nvSpPr>
        <p:spPr>
          <a:xfrm>
            <a:off x="130119" y="247972"/>
            <a:ext cx="4239815" cy="769441"/>
          </a:xfrm>
          <a:prstGeom prst="rect">
            <a:avLst/>
          </a:prstGeom>
          <a:noFill/>
        </p:spPr>
        <p:txBody>
          <a:bodyPr wrap="none" rtlCol="0">
            <a:spAutoFit/>
          </a:bodyPr>
          <a:lstStyle/>
          <a:p>
            <a:r>
              <a:rPr lang="en-US" sz="4400" dirty="0" smtClean="0">
                <a:solidFill>
                  <a:srgbClr val="C00000"/>
                </a:solidFill>
              </a:rPr>
              <a:t>Absorption bands</a:t>
            </a:r>
            <a:endParaRPr lang="en-US" sz="4400" dirty="0">
              <a:solidFill>
                <a:srgbClr val="C00000"/>
              </a:solidFill>
            </a:endParaRPr>
          </a:p>
        </p:txBody>
      </p:sp>
    </p:spTree>
    <p:extLst>
      <p:ext uri="{BB962C8B-B14F-4D97-AF65-F5344CB8AC3E}">
        <p14:creationId xmlns:p14="http://schemas.microsoft.com/office/powerpoint/2010/main" val="780577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6369"/>
          <a:stretch/>
        </p:blipFill>
        <p:spPr>
          <a:xfrm>
            <a:off x="495946" y="249692"/>
            <a:ext cx="10740325" cy="3376912"/>
          </a:xfrm>
          <a:prstGeom prst="rect">
            <a:avLst/>
          </a:prstGeom>
        </p:spPr>
      </p:pic>
      <p:sp>
        <p:nvSpPr>
          <p:cNvPr id="3" name="TextBox 2"/>
          <p:cNvSpPr txBox="1"/>
          <p:nvPr/>
        </p:nvSpPr>
        <p:spPr>
          <a:xfrm>
            <a:off x="294467" y="4510007"/>
            <a:ext cx="11499743" cy="1754326"/>
          </a:xfrm>
          <a:prstGeom prst="rect">
            <a:avLst/>
          </a:prstGeom>
          <a:noFill/>
        </p:spPr>
        <p:txBody>
          <a:bodyPr wrap="square" rtlCol="0">
            <a:spAutoFit/>
          </a:bodyPr>
          <a:lstStyle/>
          <a:p>
            <a:r>
              <a:rPr lang="en-US" sz="3600" dirty="0"/>
              <a:t>c</a:t>
            </a:r>
            <a:r>
              <a:rPr lang="en-US" sz="3600" dirty="0" smtClean="0"/>
              <a:t>alled the weighing function, represents the contribution from a layer of unit thickness</a:t>
            </a:r>
          </a:p>
          <a:p>
            <a:r>
              <a:rPr lang="en-US" sz="3600" dirty="0" smtClean="0"/>
              <a:t> located at a level z to the radiance sensed by satellites</a:t>
            </a:r>
            <a:endParaRPr lang="en-US" sz="3600" dirty="0"/>
          </a:p>
        </p:txBody>
      </p:sp>
    </p:spTree>
    <p:extLst>
      <p:ext uri="{BB962C8B-B14F-4D97-AF65-F5344CB8AC3E}">
        <p14:creationId xmlns:p14="http://schemas.microsoft.com/office/powerpoint/2010/main" val="686006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569" y="420995"/>
            <a:ext cx="8225255" cy="7396976"/>
          </a:xfrm>
          <a:prstGeom prst="rect">
            <a:avLst/>
          </a:prstGeom>
        </p:spPr>
      </p:pic>
    </p:spTree>
    <p:extLst>
      <p:ext uri="{BB962C8B-B14F-4D97-AF65-F5344CB8AC3E}">
        <p14:creationId xmlns:p14="http://schemas.microsoft.com/office/powerpoint/2010/main" val="3623344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095" r="34762"/>
          <a:stretch/>
        </p:blipFill>
        <p:spPr>
          <a:xfrm>
            <a:off x="526942" y="976393"/>
            <a:ext cx="9624448" cy="5775401"/>
          </a:xfrm>
          <a:prstGeom prst="rect">
            <a:avLst/>
          </a:prstGeom>
        </p:spPr>
      </p:pic>
      <p:sp>
        <p:nvSpPr>
          <p:cNvPr id="3" name="TextBox 2"/>
          <p:cNvSpPr txBox="1"/>
          <p:nvPr/>
        </p:nvSpPr>
        <p:spPr>
          <a:xfrm>
            <a:off x="526942" y="154983"/>
            <a:ext cx="6306085" cy="646331"/>
          </a:xfrm>
          <a:prstGeom prst="rect">
            <a:avLst/>
          </a:prstGeom>
          <a:noFill/>
        </p:spPr>
        <p:txBody>
          <a:bodyPr wrap="none" rtlCol="0">
            <a:spAutoFit/>
          </a:bodyPr>
          <a:lstStyle/>
          <a:p>
            <a:r>
              <a:rPr lang="en-US" sz="3600" dirty="0" smtClean="0">
                <a:solidFill>
                  <a:srgbClr val="C00000"/>
                </a:solidFill>
              </a:rPr>
              <a:t>Satellite retrieval of temperature</a:t>
            </a:r>
            <a:endParaRPr lang="en-US" sz="3600" dirty="0">
              <a:solidFill>
                <a:srgbClr val="C00000"/>
              </a:solidFill>
            </a:endParaRPr>
          </a:p>
        </p:txBody>
      </p:sp>
    </p:spTree>
    <p:extLst>
      <p:ext uri="{BB962C8B-B14F-4D97-AF65-F5344CB8AC3E}">
        <p14:creationId xmlns:p14="http://schemas.microsoft.com/office/powerpoint/2010/main" val="2915764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746" y="209137"/>
            <a:ext cx="9068508" cy="6439725"/>
          </a:xfrm>
          <a:prstGeom prst="rect">
            <a:avLst/>
          </a:prstGeom>
        </p:spPr>
      </p:pic>
    </p:spTree>
    <p:extLst>
      <p:ext uri="{BB962C8B-B14F-4D97-AF65-F5344CB8AC3E}">
        <p14:creationId xmlns:p14="http://schemas.microsoft.com/office/powerpoint/2010/main" val="2810106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2047" y="0"/>
            <a:ext cx="11604812" cy="5608638"/>
          </a:xfrm>
        </p:spPr>
        <p:txBody>
          <a:bodyPr/>
          <a:lstStyle/>
          <a:p>
            <a:r>
              <a:rPr lang="en-US" altLang="en-US" sz="3200" dirty="0" smtClean="0">
                <a:solidFill>
                  <a:srgbClr val="002060"/>
                </a:solidFill>
              </a:rPr>
              <a:t>Over </a:t>
            </a:r>
            <a:r>
              <a:rPr lang="en-US" altLang="en-US" sz="3200" dirty="0">
                <a:solidFill>
                  <a:srgbClr val="002060"/>
                </a:solidFill>
              </a:rPr>
              <a:t>the last dozen years, NASA has launched a series of satellites – known collectively as the Earth Observing System (EOS) – that has provided critical insights into the dynamics of the entire Earth system: clouds, oceans, vegetation, ice, solid Earth and atmosphere (see next slide). </a:t>
            </a:r>
            <a:r>
              <a:rPr lang="en-US" altLang="en-US" sz="3200" dirty="0" smtClean="0">
                <a:solidFill>
                  <a:srgbClr val="002060"/>
                </a:solidFill>
              </a:rPr>
              <a:t/>
            </a:r>
            <a:br>
              <a:rPr lang="en-US" altLang="en-US" sz="3200" dirty="0" smtClean="0">
                <a:solidFill>
                  <a:srgbClr val="002060"/>
                </a:solidFill>
              </a:rPr>
            </a:br>
            <a:r>
              <a:rPr lang="en-US" altLang="en-US" sz="3200" dirty="0">
                <a:solidFill>
                  <a:srgbClr val="002060"/>
                </a:solidFill>
              </a:rPr>
              <a:t/>
            </a:r>
            <a:br>
              <a:rPr lang="en-US" altLang="en-US" sz="3200" dirty="0">
                <a:solidFill>
                  <a:srgbClr val="002060"/>
                </a:solidFill>
              </a:rPr>
            </a:br>
            <a:r>
              <a:rPr lang="en-US" altLang="en-US" sz="3200" dirty="0" smtClean="0">
                <a:solidFill>
                  <a:srgbClr val="002060"/>
                </a:solidFill>
              </a:rPr>
              <a:t>Now </a:t>
            </a:r>
            <a:r>
              <a:rPr lang="en-US" altLang="en-US" sz="3200" dirty="0">
                <a:solidFill>
                  <a:srgbClr val="002060"/>
                </a:solidFill>
              </a:rPr>
              <a:t>NASA is helping to create a new generation of satellites to extend and improve upon the Earth system data records established by EOS.</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44</a:t>
            </a:fld>
            <a:endParaRPr lang="en-US"/>
          </a:p>
        </p:txBody>
      </p:sp>
    </p:spTree>
    <p:extLst>
      <p:ext uri="{BB962C8B-B14F-4D97-AF65-F5344CB8AC3E}">
        <p14:creationId xmlns:p14="http://schemas.microsoft.com/office/powerpoint/2010/main" val="71268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68639" y="5070476"/>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1752600" y="150813"/>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600" dirty="0" err="1">
                <a:solidFill>
                  <a:srgbClr val="C00000"/>
                </a:solidFill>
                <a:latin typeface="+mn-lt"/>
              </a:rPr>
              <a:t>Spaceborne</a:t>
            </a:r>
            <a:r>
              <a:rPr lang="en-US" altLang="en-US" sz="3600" dirty="0">
                <a:solidFill>
                  <a:srgbClr val="C00000"/>
                </a:solidFill>
                <a:latin typeface="+mn-lt"/>
              </a:rPr>
              <a:t>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6763" y="2120901"/>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79926" y="2006601"/>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36874"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4486276" y="2006601"/>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487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7329489" y="5534026"/>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7505701"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3867150" y="5613401"/>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2870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8602664"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2209801"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90"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9191626"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8509001"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5073651" y="5821364"/>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6640513" y="5627689"/>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6288088" y="1108076"/>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3503614" y="1354139"/>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36875"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9699626" y="4383088"/>
            <a:ext cx="678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9166226" y="2554289"/>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4745039"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2536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2232026"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4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2170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2917826" y="5297489"/>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6126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18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8632826"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0025" y="2782889"/>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33901"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45</a:t>
            </a:fld>
            <a:endParaRPr lang="en-US"/>
          </a:p>
        </p:txBody>
      </p:sp>
    </p:spTree>
    <p:extLst>
      <p:ext uri="{BB962C8B-B14F-4D97-AF65-F5344CB8AC3E}">
        <p14:creationId xmlns:p14="http://schemas.microsoft.com/office/powerpoint/2010/main" val="3304779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457200"/>
            <a:ext cx="87677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524000" y="381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600" b="1">
                <a:solidFill>
                  <a:schemeClr val="bg1"/>
                </a:solidFill>
                <a:latin typeface="Palatino" charset="0"/>
              </a:rPr>
              <a:t>Clouds and the Earth’s Radiant Energy System</a:t>
            </a:r>
          </a:p>
        </p:txBody>
      </p:sp>
      <p:sp>
        <p:nvSpPr>
          <p:cNvPr id="3076" name="Text Box 4"/>
          <p:cNvSpPr txBox="1">
            <a:spLocks noChangeArrowheads="1"/>
          </p:cNvSpPr>
          <p:nvPr/>
        </p:nvSpPr>
        <p:spPr bwMode="auto">
          <a:xfrm>
            <a:off x="3414714" y="5715000"/>
            <a:ext cx="5608637" cy="769938"/>
          </a:xfrm>
          <a:prstGeom prst="rect">
            <a:avLst/>
          </a:prstGeom>
          <a:solidFill>
            <a:srgbClr val="1967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200" b="1">
                <a:solidFill>
                  <a:schemeClr val="bg1"/>
                </a:solidFill>
                <a:latin typeface="Palatino" charset="0"/>
              </a:rPr>
              <a:t>Is the global energy budget changing? </a:t>
            </a:r>
          </a:p>
          <a:p>
            <a:pPr algn="ctr">
              <a:spcBef>
                <a:spcPct val="0"/>
              </a:spcBef>
              <a:buFontTx/>
              <a:buNone/>
            </a:pPr>
            <a:r>
              <a:rPr lang="en-US" altLang="en-US" sz="2200" b="1">
                <a:solidFill>
                  <a:schemeClr val="bg1"/>
                </a:solidFill>
                <a:latin typeface="Palatino" charset="0"/>
              </a:rPr>
              <a:t>Effect of clouds on the radiation budget.</a:t>
            </a:r>
            <a:endParaRPr lang="en-US" altLang="en-US" sz="2200">
              <a:latin typeface="Palatino"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46</a:t>
            </a:fld>
            <a:endParaRPr lang="en-US"/>
          </a:p>
        </p:txBody>
      </p:sp>
    </p:spTree>
    <p:extLst>
      <p:ext uri="{BB962C8B-B14F-4D97-AF65-F5344CB8AC3E}">
        <p14:creationId xmlns:p14="http://schemas.microsoft.com/office/powerpoint/2010/main" val="2335106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74811" y="0"/>
            <a:ext cx="11846859"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dirty="0">
                <a:solidFill>
                  <a:srgbClr val="C00000"/>
                </a:solidFill>
              </a:rPr>
              <a:t>A configuration of several satellites with complimentary capabilities is considered as ideal for cloud research. In particular, the newer systems with active capabilities.</a:t>
            </a:r>
          </a:p>
        </p:txBody>
      </p:sp>
      <p:pic>
        <p:nvPicPr>
          <p:cNvPr id="18435"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355726"/>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18437"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18438"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CloudSat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47</a:t>
            </a:fld>
            <a:endParaRPr lang="en-US"/>
          </a:p>
        </p:txBody>
      </p:sp>
    </p:spTree>
    <p:extLst>
      <p:ext uri="{BB962C8B-B14F-4D97-AF65-F5344CB8AC3E}">
        <p14:creationId xmlns:p14="http://schemas.microsoft.com/office/powerpoint/2010/main" val="2753209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b="2110"/>
          <a:stretch>
            <a:fillRect/>
          </a:stretch>
        </p:blipFill>
        <p:spPr bwMode="auto">
          <a:xfrm>
            <a:off x="2286000" y="949326"/>
            <a:ext cx="7696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36725" y="6361113"/>
            <a:ext cx="568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chemeClr val="accent2"/>
                </a:solidFill>
              </a:rPr>
              <a:t>As estimated from models (Kiehl and Trenberth, 1997)</a:t>
            </a:r>
          </a:p>
        </p:txBody>
      </p:sp>
      <p:sp>
        <p:nvSpPr>
          <p:cNvPr id="4100" name="Text Box 6"/>
          <p:cNvSpPr txBox="1">
            <a:spLocks noChangeArrowheads="1"/>
          </p:cNvSpPr>
          <p:nvPr/>
        </p:nvSpPr>
        <p:spPr bwMode="auto">
          <a:xfrm>
            <a:off x="1736726" y="15875"/>
            <a:ext cx="8778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rgbClr val="CC0000"/>
                </a:solidFill>
              </a:rPr>
              <a:t>Satellites serve as source of information on the Global Energy Budget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48</a:t>
            </a:fld>
            <a:endParaRPr lang="en-US"/>
          </a:p>
        </p:txBody>
      </p:sp>
    </p:spTree>
    <p:extLst>
      <p:ext uri="{BB962C8B-B14F-4D97-AF65-F5344CB8AC3E}">
        <p14:creationId xmlns:p14="http://schemas.microsoft.com/office/powerpoint/2010/main" val="576113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761" t="12626" r="13849" b="11808"/>
          <a:stretch/>
        </p:blipFill>
        <p:spPr>
          <a:xfrm>
            <a:off x="3130658" y="936271"/>
            <a:ext cx="6540284" cy="5595578"/>
          </a:xfrm>
          <a:prstGeom prst="rect">
            <a:avLst/>
          </a:prstGeom>
        </p:spPr>
      </p:pic>
      <p:sp>
        <p:nvSpPr>
          <p:cNvPr id="3" name="TextBox 2"/>
          <p:cNvSpPr txBox="1"/>
          <p:nvPr/>
        </p:nvSpPr>
        <p:spPr>
          <a:xfrm>
            <a:off x="235010" y="0"/>
            <a:ext cx="6165790" cy="646331"/>
          </a:xfrm>
          <a:prstGeom prst="rect">
            <a:avLst/>
          </a:prstGeom>
          <a:noFill/>
        </p:spPr>
        <p:txBody>
          <a:bodyPr wrap="none" rtlCol="0">
            <a:spAutoFit/>
          </a:bodyPr>
          <a:lstStyle/>
          <a:p>
            <a:r>
              <a:rPr lang="en-US" sz="3600" dirty="0" smtClean="0">
                <a:solidFill>
                  <a:srgbClr val="C00000"/>
                </a:solidFill>
              </a:rPr>
              <a:t>Grade distribution for Mid-Term</a:t>
            </a:r>
            <a:endParaRPr lang="en-US" sz="3600" dirty="0">
              <a:solidFill>
                <a:srgbClr val="C00000"/>
              </a:solidFill>
            </a:endParaRPr>
          </a:p>
        </p:txBody>
      </p:sp>
    </p:spTree>
    <p:extLst>
      <p:ext uri="{BB962C8B-B14F-4D97-AF65-F5344CB8AC3E}">
        <p14:creationId xmlns:p14="http://schemas.microsoft.com/office/powerpoint/2010/main" val="254953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oneonta.edu/faculty/baumanpr/geosat2/RS-Introduction/FIGURE%203%20Wind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38" y="1026528"/>
            <a:ext cx="108966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25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68639" y="5070476"/>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1752600" y="150813"/>
            <a:ext cx="8839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100" b="1">
                <a:solidFill>
                  <a:schemeClr val="accent2"/>
                </a:solidFill>
              </a:rPr>
              <a:t>Spaceborne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6763" y="2120901"/>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79926" y="2006601"/>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12306"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4486276" y="2006601"/>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487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7329489" y="5534026"/>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7505701"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3867150" y="5613401"/>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2870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8602664"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2209801"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90"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9191626"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8509001"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5073651" y="5821364"/>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6640513" y="5627689"/>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6288088" y="1108076"/>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3503614" y="1354139"/>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12307"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9699626" y="4383088"/>
            <a:ext cx="678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9166226" y="2554289"/>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4745039"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2536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2232026"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4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2170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2917826" y="5297489"/>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6126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18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8632826"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0025" y="2782889"/>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33901"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50</a:t>
            </a:fld>
            <a:endParaRPr lang="en-US"/>
          </a:p>
        </p:txBody>
      </p:sp>
    </p:spTree>
    <p:extLst>
      <p:ext uri="{BB962C8B-B14F-4D97-AF65-F5344CB8AC3E}">
        <p14:creationId xmlns:p14="http://schemas.microsoft.com/office/powerpoint/2010/main" val="102914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97100" y="0"/>
            <a:ext cx="777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a:solidFill>
                  <a:srgbClr val="C00000"/>
                </a:solidFill>
              </a:rPr>
              <a:t>A configuration of several satellites with complimentary capabilities is considered as ideal for cloud research. In particular, the newer systems with active capabilities.</a:t>
            </a:r>
          </a:p>
        </p:txBody>
      </p:sp>
      <p:pic>
        <p:nvPicPr>
          <p:cNvPr id="18435"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355726"/>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18437"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18438"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CloudSat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51</a:t>
            </a:fld>
            <a:endParaRPr lang="en-US"/>
          </a:p>
        </p:txBody>
      </p:sp>
    </p:spTree>
    <p:extLst>
      <p:ext uri="{BB962C8B-B14F-4D97-AF65-F5344CB8AC3E}">
        <p14:creationId xmlns:p14="http://schemas.microsoft.com/office/powerpoint/2010/main" val="1985805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97214" y="625475"/>
            <a:ext cx="6035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i="1">
                <a:solidFill>
                  <a:srgbClr val="002060"/>
                </a:solidFill>
                <a:latin typeface="Arial Unicode MS" pitchFamily="34" charset="-128"/>
              </a:rPr>
              <a:t>Climate models are inconsistent in predicting  the effects of clouds on climate</a:t>
            </a:r>
          </a:p>
        </p:txBody>
      </p:sp>
      <p:sp>
        <p:nvSpPr>
          <p:cNvPr id="13315" name="Text Box 3"/>
          <p:cNvSpPr txBox="1">
            <a:spLocks noChangeArrowheads="1"/>
          </p:cNvSpPr>
          <p:nvPr/>
        </p:nvSpPr>
        <p:spPr bwMode="auto">
          <a:xfrm>
            <a:off x="7772400" y="6342063"/>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Palatino" charset="0"/>
              </a:rPr>
              <a:t>(Cess et al., 1990</a:t>
            </a:r>
            <a:r>
              <a:rPr lang="en-US" altLang="en-US" sz="1800">
                <a:latin typeface="Palatino" charset="0"/>
              </a:rPr>
              <a:t>)</a:t>
            </a:r>
          </a:p>
        </p:txBody>
      </p:sp>
      <p:sp>
        <p:nvSpPr>
          <p:cNvPr id="2052" name="Text Box 4"/>
          <p:cNvSpPr txBox="1">
            <a:spLocks noChangeArrowheads="1"/>
          </p:cNvSpPr>
          <p:nvPr/>
        </p:nvSpPr>
        <p:spPr bwMode="auto">
          <a:xfrm>
            <a:off x="1658939" y="133351"/>
            <a:ext cx="8961437" cy="492125"/>
          </a:xfrm>
          <a:prstGeom prst="rect">
            <a:avLst/>
          </a:prstGeom>
          <a:noFill/>
          <a:ln w="9525">
            <a:noFill/>
            <a:miter lim="800000"/>
            <a:headEnd/>
            <a:tailEnd/>
          </a:ln>
          <a:effectLst/>
        </p:spPr>
        <p:txBody>
          <a:bodyPr wrap="none">
            <a:spAutoFit/>
          </a:bodyPr>
          <a:lstStyle/>
          <a:p>
            <a:pPr algn="ctr">
              <a:defRPr/>
            </a:pPr>
            <a:r>
              <a:rPr lang="en-US" sz="2600" dirty="0">
                <a:solidFill>
                  <a:srgbClr val="C00000"/>
                </a:solidFill>
                <a:latin typeface="Palatino" charset="0"/>
              </a:rPr>
              <a:t>CLEAR-SKY AND CLOUD SENSITIVITY FROM 19 GCMS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l="-1334" t="17743"/>
          <a:stretch>
            <a:fillRect/>
          </a:stretch>
        </p:blipFill>
        <p:spPr bwMode="auto">
          <a:xfrm>
            <a:off x="2895600" y="2046289"/>
            <a:ext cx="640080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61ACE0-B4C6-4281-9137-DAF2A4BC917B}" type="slidenum">
              <a:rPr lang="en-US" smtClean="0"/>
              <a:pPr/>
              <a:t>52</a:t>
            </a:fld>
            <a:endParaRPr lang="en-US"/>
          </a:p>
        </p:txBody>
      </p:sp>
    </p:spTree>
    <p:extLst>
      <p:ext uri="{BB962C8B-B14F-4D97-AF65-F5344CB8AC3E}">
        <p14:creationId xmlns:p14="http://schemas.microsoft.com/office/powerpoint/2010/main" val="4045416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195" y="1037492"/>
            <a:ext cx="6227139" cy="3725922"/>
          </a:xfrm>
          <a:prstGeom prst="rect">
            <a:avLst/>
          </a:prstGeom>
        </p:spPr>
      </p:pic>
    </p:spTree>
    <p:extLst>
      <p:ext uri="{BB962C8B-B14F-4D97-AF65-F5344CB8AC3E}">
        <p14:creationId xmlns:p14="http://schemas.microsoft.com/office/powerpoint/2010/main" val="2653985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025" y="1688123"/>
            <a:ext cx="6637919" cy="2600330"/>
          </a:xfrm>
          <a:prstGeom prst="rect">
            <a:avLst/>
          </a:prstGeom>
        </p:spPr>
      </p:pic>
    </p:spTree>
    <p:extLst>
      <p:ext uri="{BB962C8B-B14F-4D97-AF65-F5344CB8AC3E}">
        <p14:creationId xmlns:p14="http://schemas.microsoft.com/office/powerpoint/2010/main" val="658925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5966" y="508942"/>
            <a:ext cx="7046258" cy="6016162"/>
          </a:xfrm>
          <a:prstGeom prst="rect">
            <a:avLst/>
          </a:prstGeom>
        </p:spPr>
      </p:pic>
    </p:spTree>
    <p:extLst>
      <p:ext uri="{BB962C8B-B14F-4D97-AF65-F5344CB8AC3E}">
        <p14:creationId xmlns:p14="http://schemas.microsoft.com/office/powerpoint/2010/main" val="2511621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9718" y="139865"/>
            <a:ext cx="6710081" cy="7415416"/>
          </a:xfrm>
          <a:prstGeom prst="rect">
            <a:avLst/>
          </a:prstGeom>
        </p:spPr>
      </p:pic>
    </p:spTree>
    <p:extLst>
      <p:ext uri="{BB962C8B-B14F-4D97-AF65-F5344CB8AC3E}">
        <p14:creationId xmlns:p14="http://schemas.microsoft.com/office/powerpoint/2010/main" val="4176828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671" y="551328"/>
            <a:ext cx="7031787" cy="6061469"/>
          </a:xfrm>
          <a:prstGeom prst="rect">
            <a:avLst/>
          </a:prstGeom>
        </p:spPr>
      </p:pic>
    </p:spTree>
    <p:extLst>
      <p:ext uri="{BB962C8B-B14F-4D97-AF65-F5344CB8AC3E}">
        <p14:creationId xmlns:p14="http://schemas.microsoft.com/office/powerpoint/2010/main" val="810065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2623" y="151245"/>
            <a:ext cx="9399494" cy="6822281"/>
          </a:xfrm>
          <a:prstGeom prst="rect">
            <a:avLst/>
          </a:prstGeom>
        </p:spPr>
      </p:pic>
    </p:spTree>
    <p:extLst>
      <p:ext uri="{BB962C8B-B14F-4D97-AF65-F5344CB8AC3E}">
        <p14:creationId xmlns:p14="http://schemas.microsoft.com/office/powerpoint/2010/main" val="745647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2176" y="280687"/>
            <a:ext cx="7328647" cy="6296625"/>
          </a:xfrm>
          <a:prstGeom prst="rect">
            <a:avLst/>
          </a:prstGeom>
        </p:spPr>
      </p:pic>
    </p:spTree>
    <p:extLst>
      <p:ext uri="{BB962C8B-B14F-4D97-AF65-F5344CB8AC3E}">
        <p14:creationId xmlns:p14="http://schemas.microsoft.com/office/powerpoint/2010/main" val="251024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084248" y="-3470149"/>
          <a:ext cx="93091" cy="13544392"/>
        </p:xfrm>
        <a:graphic>
          <a:graphicData uri="http://schemas.openxmlformats.org/drawingml/2006/table">
            <a:tbl>
              <a:tblPr/>
              <a:tblGrid>
                <a:gridCol w="65465"/>
                <a:gridCol w="27626"/>
              </a:tblGrid>
              <a:tr h="0">
                <a:tc rowSpan="2">
                  <a:txBody>
                    <a:bodyPr/>
                    <a:lstStyle/>
                    <a:p>
                      <a:pPr fontAlgn="t"/>
                      <a:r>
                        <a:rPr lang="en-US" sz="100">
                          <a:effectLst/>
                        </a:rPr>
                        <a:t> </a:t>
                      </a:r>
                    </a:p>
                  </a:txBody>
                  <a:tcPr marL="0" marR="0" marT="0" marB="0">
                    <a:lnL>
                      <a:noFill/>
                    </a:lnL>
                    <a:lnR>
                      <a:noFill/>
                    </a:lnR>
                    <a:lnT>
                      <a:noFill/>
                    </a:lnT>
                    <a:lnB>
                      <a:noFill/>
                    </a:lnB>
                    <a:solidFill>
                      <a:srgbClr val="F5F5F5"/>
                    </a:solidFill>
                  </a:tcPr>
                </a:tc>
                <a:tc>
                  <a:txBody>
                    <a:bodyPr/>
                    <a:lstStyle/>
                    <a:p>
                      <a:endParaRPr lang="en-US" sz="100"/>
                    </a:p>
                  </a:txBody>
                  <a:tcPr marL="1113" marR="1113" marT="556" marB="556">
                    <a:lnL>
                      <a:noFill/>
                    </a:lnL>
                  </a:tcPr>
                </a:tc>
              </a:tr>
              <a:tr h="4346886">
                <a:tc vMerge="1">
                  <a:txBody>
                    <a:bodyPr/>
                    <a:lstStyle/>
                    <a:p>
                      <a:endParaRPr lang="en-US"/>
                    </a:p>
                  </a:txBody>
                  <a:tcPr/>
                </a:tc>
                <a:tc>
                  <a:txBody>
                    <a:bodyPr/>
                    <a:lstStyle/>
                    <a:p>
                      <a:pPr fontAlgn="base"/>
                      <a:r>
                        <a:rPr lang="en-US" sz="100" b="0" i="0" dirty="0">
                          <a:effectLst/>
                          <a:latin typeface="Georgia" panose="02040502050405020303" pitchFamily="18" charset="0"/>
                        </a:rPr>
                        <a:t>There are two types of remote sensing instruments—passive and active. Passive instruments detect natural energy that is reflected or emitted from the observed scene. Passive instruments sense only radiation emitted by the object being viewed or reflected by the object from a source other than the instrument. Reflected sunlight is the most common external source of radiation sensed by passive instruments. Scientists use a variety of passive remote sensors.</a:t>
                      </a:r>
                    </a:p>
                    <a:p>
                      <a:pPr fontAlgn="base"/>
                      <a:r>
                        <a:rPr lang="en-US" sz="100" b="0" i="1" dirty="0">
                          <a:effectLst/>
                          <a:latin typeface="Georgia" panose="02040502050405020303" pitchFamily="18" charset="0"/>
                        </a:rPr>
                        <a:t>Radiometer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An instrument that quantitatively measures the intensity of electromagnetic radiation in some band of wavelengths in the spectrum. Usually a radiometer is further identified by the portion of the spectrum it covers; for example, visible, infrared, or microwave.</a:t>
                      </a:r>
                    </a:p>
                    <a:p>
                      <a:pPr fontAlgn="base"/>
                      <a:r>
                        <a:rPr lang="en-US" sz="100" b="0" i="1" dirty="0">
                          <a:effectLst/>
                          <a:latin typeface="Georgia" panose="02040502050405020303" pitchFamily="18" charset="0"/>
                        </a:rPr>
                        <a:t>Imaging Radiometer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radiometer that includes a scanning capability to provide a two-dimensional array of pixels from which an image may be produced is called an imaging radiometer. Scanning can be performed mechanically or electronically by using an array of detectors.</a:t>
                      </a:r>
                    </a:p>
                    <a:p>
                      <a:pPr fontAlgn="base"/>
                      <a:r>
                        <a:rPr lang="en-US" sz="100" b="0" i="1" dirty="0">
                          <a:effectLst/>
                          <a:latin typeface="Georgia" panose="02040502050405020303" pitchFamily="18" charset="0"/>
                        </a:rPr>
                        <a:t>Spectrometer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device designed to detect, measure, and analyze the spectral content of the incident electromagnetic radiation is called a spectrometer. Conventional, imaging spectrometers use gratings or prisms to disperse the radiation for spectral discrimination.</a:t>
                      </a:r>
                    </a:p>
                    <a:p>
                      <a:pPr fontAlgn="base"/>
                      <a:r>
                        <a:rPr lang="en-US" sz="100" b="0" i="1" dirty="0" err="1">
                          <a:effectLst/>
                          <a:latin typeface="Georgia" panose="02040502050405020303" pitchFamily="18" charset="0"/>
                        </a:rPr>
                        <a:t>Spectroradiometer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radiometer that can measure the intensity of radiation in multiple wavelength bands (i.e., multispectral). Oftentimes the bands are of a high spectral resolution—designed for the remote sensing of specific parameters such as sea surface temperature, cloud characteristics, ocean color, vegetation, trace chemical species in the atmosphere, etc.</a:t>
                      </a:r>
                    </a:p>
                    <a:p>
                      <a:pPr fontAlgn="base"/>
                      <a:r>
                        <a:rPr lang="en-US" sz="100" b="0" i="0" dirty="0">
                          <a:effectLst/>
                          <a:latin typeface="Georgia" panose="02040502050405020303" pitchFamily="18" charset="0"/>
                        </a:rPr>
                        <a:t>Active instruments provide their own energy (electromagnetic radiation) to illuminate the object or scene they observe. They send a pulse of energy from the sensor to the object and then receive the radiation that is reflected or backscattered from that object. Scientists use many different types of active remote sensors.</a:t>
                      </a:r>
                    </a:p>
                    <a:p>
                      <a:pPr fontAlgn="base"/>
                      <a:r>
                        <a:rPr lang="en-US" sz="100" b="0" i="1" dirty="0">
                          <a:effectLst/>
                          <a:latin typeface="Georgia" panose="02040502050405020303" pitchFamily="18" charset="0"/>
                        </a:rPr>
                        <a:t>Radar (Radio Detection and Ranging)</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radar uses a transmitter operating at either radio or microwave frequencies to emit electromagnetic radiation and a directional antenna or receiver to measure the time of arrival of reflected or </a:t>
                      </a:r>
                      <a:r>
                        <a:rPr lang="en-US" sz="100" b="0" i="0" dirty="0" err="1">
                          <a:effectLst/>
                          <a:latin typeface="Georgia" panose="02040502050405020303" pitchFamily="18" charset="0"/>
                        </a:rPr>
                        <a:t>backscattred</a:t>
                      </a:r>
                      <a:r>
                        <a:rPr lang="en-US" sz="100" b="0" i="0" dirty="0">
                          <a:effectLst/>
                          <a:latin typeface="Georgia" panose="02040502050405020303" pitchFamily="18" charset="0"/>
                        </a:rPr>
                        <a:t> pulses of radiation from distant objects. Distance to the object can be determined since electromagnetic radiation propagates at the speed of light.</a:t>
                      </a:r>
                    </a:p>
                    <a:p>
                      <a:pPr fontAlgn="base"/>
                      <a:r>
                        <a:rPr lang="en-US" sz="100" b="0" i="1" dirty="0" err="1">
                          <a:effectLst/>
                          <a:latin typeface="Georgia" panose="02040502050405020303" pitchFamily="18" charset="0"/>
                        </a:rPr>
                        <a:t>Scatterometer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a:t>
                      </a:r>
                      <a:r>
                        <a:rPr lang="en-US" sz="100" b="0" i="0" dirty="0" err="1">
                          <a:effectLst/>
                          <a:latin typeface="Georgia" panose="02040502050405020303" pitchFamily="18" charset="0"/>
                        </a:rPr>
                        <a:t>scatterometer</a:t>
                      </a:r>
                      <a:r>
                        <a:rPr lang="en-US" sz="100" b="0" i="0" dirty="0">
                          <a:effectLst/>
                          <a:latin typeface="Georgia" panose="02040502050405020303" pitchFamily="18" charset="0"/>
                        </a:rPr>
                        <a:t> is a high frequency microwave radar designed specifically to measure backscattered radiation. Over ocean surfaces, measurements of backscattered radiation in the microwave spectral region can be used to derive maps of surface wind speed and direction.</a:t>
                      </a:r>
                    </a:p>
                    <a:p>
                      <a:pPr fontAlgn="base"/>
                      <a:r>
                        <a:rPr lang="en-US" sz="100" b="0" i="1" dirty="0">
                          <a:effectLst/>
                          <a:latin typeface="Georgia" panose="02040502050405020303" pitchFamily="18" charset="0"/>
                        </a:rPr>
                        <a:t>Lidar (Light Detection and Ranging)</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a:t>
                      </a:r>
                      <a:r>
                        <a:rPr lang="en-US" sz="100" b="0" i="0" dirty="0" err="1">
                          <a:effectLst/>
                          <a:latin typeface="Georgia" panose="02040502050405020303" pitchFamily="18" charset="0"/>
                        </a:rPr>
                        <a:t>lidar</a:t>
                      </a:r>
                      <a:r>
                        <a:rPr lang="en-US" sz="100" b="0" i="0" dirty="0">
                          <a:effectLst/>
                          <a:latin typeface="Georgia" panose="02040502050405020303" pitchFamily="18" charset="0"/>
                        </a:rPr>
                        <a:t> uses a laser (light amplification by stimulated emission of radiation) to transmit a light pulse and a receiver with sensitive detectors to measure the backscattered or reflected light. Distance to the object is determined by recording the time between the transmitted and backscattered pulses and using the speed of light to calculate the distance traveled. </a:t>
                      </a:r>
                      <a:r>
                        <a:rPr lang="en-US" sz="100" b="0" i="0" dirty="0" err="1">
                          <a:effectLst/>
                          <a:latin typeface="Georgia" panose="02040502050405020303" pitchFamily="18" charset="0"/>
                        </a:rPr>
                        <a:t>Lidars</a:t>
                      </a:r>
                      <a:r>
                        <a:rPr lang="en-US" sz="100" b="0" i="0" dirty="0">
                          <a:effectLst/>
                          <a:latin typeface="Georgia" panose="02040502050405020303" pitchFamily="18" charset="0"/>
                        </a:rPr>
                        <a:t> can determine atmospheric profiles of aerosols, clouds, and other constituents of the atmosphere.</a:t>
                      </a:r>
                    </a:p>
                    <a:p>
                      <a:pPr fontAlgn="base"/>
                      <a:r>
                        <a:rPr lang="en-US" sz="100" b="0" i="1" dirty="0">
                          <a:effectLst/>
                          <a:latin typeface="Georgia" panose="02040502050405020303" pitchFamily="18" charset="0"/>
                        </a:rPr>
                        <a:t>Laser Altimeter</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0" i="0" dirty="0">
                          <a:effectLst/>
                          <a:latin typeface="Georgia" panose="02040502050405020303" pitchFamily="18" charset="0"/>
                        </a:rPr>
                        <a:t>A laser altimeter uses a </a:t>
                      </a:r>
                      <a:r>
                        <a:rPr lang="en-US" sz="100" b="0" i="0" dirty="0" err="1">
                          <a:effectLst/>
                          <a:latin typeface="Georgia" panose="02040502050405020303" pitchFamily="18" charset="0"/>
                        </a:rPr>
                        <a:t>lidar</a:t>
                      </a:r>
                      <a:r>
                        <a:rPr lang="en-US" sz="100" b="0" i="0" dirty="0">
                          <a:effectLst/>
                          <a:latin typeface="Georgia" panose="02040502050405020303" pitchFamily="18" charset="0"/>
                        </a:rPr>
                        <a:t> (see above) to measure the height of the instrument platform above the surface. By independently knowing the height of the platform with respect to the mean Earth's surface, the topography of the underlying surface can be determined.</a:t>
                      </a:r>
                    </a:p>
                    <a:p>
                      <a:pPr fontAlgn="base"/>
                      <a:r>
                        <a:rPr lang="en-US" sz="100" b="1" i="0" dirty="0">
                          <a:effectLst/>
                          <a:latin typeface="Georgia" panose="02040502050405020303" pitchFamily="18" charset="0"/>
                        </a:rPr>
                        <a:t>next:</a:t>
                      </a:r>
                      <a:r>
                        <a:rPr lang="en-US" sz="100" b="0" i="0" dirty="0">
                          <a:effectLst/>
                          <a:latin typeface="Georgia" panose="02040502050405020303" pitchFamily="18" charset="0"/>
                        </a:rPr>
                        <a:t> </a:t>
                      </a:r>
                      <a:r>
                        <a:rPr lang="en-US" sz="100" b="0" i="0" u="none" strike="noStrike" dirty="0">
                          <a:solidFill>
                            <a:srgbClr val="005DBD"/>
                          </a:solidFill>
                          <a:effectLst/>
                          <a:latin typeface="Georgia" panose="02040502050405020303" pitchFamily="18" charset="0"/>
                          <a:hlinkClick r:id="rId2"/>
                        </a:rPr>
                        <a:t>NASA Remote Sensing Accomplishments</a:t>
                      </a:r>
                      <a:r>
                        <a:rPr lang="en-US" sz="100" b="0" i="0" dirty="0">
                          <a:effectLst/>
                          <a:latin typeface="Georgia" panose="02040502050405020303" pitchFamily="18" charset="0"/>
                        </a:rPr>
                        <a:t/>
                      </a:r>
                      <a:br>
                        <a:rPr lang="en-US" sz="100" b="0" i="0" dirty="0">
                          <a:effectLst/>
                          <a:latin typeface="Georgia" panose="02040502050405020303" pitchFamily="18" charset="0"/>
                        </a:rPr>
                      </a:br>
                      <a:r>
                        <a:rPr lang="en-US" sz="100" b="1" i="0" dirty="0">
                          <a:effectLst/>
                          <a:latin typeface="Georgia" panose="02040502050405020303" pitchFamily="18" charset="0"/>
                        </a:rPr>
                        <a:t>back:</a:t>
                      </a:r>
                      <a:r>
                        <a:rPr lang="en-US" sz="100" b="0" i="0" dirty="0">
                          <a:effectLst/>
                          <a:latin typeface="Georgia" panose="02040502050405020303" pitchFamily="18" charset="0"/>
                        </a:rPr>
                        <a:t> </a:t>
                      </a:r>
                      <a:r>
                        <a:rPr lang="en-US" sz="100" b="0" i="0" u="none" strike="noStrike" dirty="0">
                          <a:solidFill>
                            <a:srgbClr val="005DBD"/>
                          </a:solidFill>
                          <a:effectLst/>
                          <a:latin typeface="Georgia" panose="02040502050405020303" pitchFamily="18" charset="0"/>
                          <a:hlinkClick r:id="rId3"/>
                        </a:rPr>
                        <a:t>Color Images</a:t>
                      </a:r>
                      <a:r>
                        <a:rPr lang="en-US" sz="100" b="0" i="0" dirty="0">
                          <a:effectLst/>
                          <a:latin typeface="Georgia" panose="02040502050405020303" pitchFamily="18" charset="0"/>
                        </a:rPr>
                        <a:t> </a:t>
                      </a:r>
                    </a:p>
                  </a:txBody>
                  <a:tcPr marL="0" marR="0" marT="0" marB="0">
                    <a:lnL>
                      <a:noFill/>
                    </a:lnL>
                    <a:lnR>
                      <a:noFill/>
                    </a:lnR>
                    <a:lnB>
                      <a:noFill/>
                    </a:lnB>
                    <a:solidFill>
                      <a:srgbClr val="F5F5F5"/>
                    </a:solidFill>
                  </a:tcPr>
                </a:tc>
              </a:tr>
            </a:tbl>
          </a:graphicData>
        </a:graphic>
      </p:graphicFrame>
      <p:pic>
        <p:nvPicPr>
          <p:cNvPr id="14337" name="Picture 1" descr="Remote Sen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963" y="-2770188"/>
            <a:ext cx="3333750" cy="15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07" y="13833"/>
            <a:ext cx="12192000" cy="6709529"/>
          </a:xfrm>
          <a:prstGeom prst="rect">
            <a:avLst/>
          </a:prstGeom>
        </p:spPr>
        <p:txBody>
          <a:bodyPr wrap="square">
            <a:spAutoFit/>
          </a:bodyPr>
          <a:lstStyle/>
          <a:p>
            <a:r>
              <a:rPr lang="en-US" dirty="0" smtClean="0"/>
              <a:t> </a:t>
            </a:r>
            <a:r>
              <a:rPr lang="en-US" sz="3600" dirty="0" smtClean="0">
                <a:solidFill>
                  <a:srgbClr val="C00000"/>
                </a:solidFill>
              </a:rPr>
              <a:t>Remote </a:t>
            </a:r>
            <a:r>
              <a:rPr lang="en-US" sz="3600" dirty="0">
                <a:solidFill>
                  <a:srgbClr val="C00000"/>
                </a:solidFill>
              </a:rPr>
              <a:t>Sensing Methods</a:t>
            </a:r>
          </a:p>
          <a:p>
            <a:r>
              <a:rPr lang="en-US" dirty="0"/>
              <a:t> </a:t>
            </a:r>
          </a:p>
          <a:p>
            <a:r>
              <a:rPr lang="en-US" sz="3200" dirty="0"/>
              <a:t>There are two types of remote </a:t>
            </a:r>
            <a:r>
              <a:rPr lang="en-US" sz="3200" dirty="0" smtClean="0"/>
              <a:t>sensing instruments:</a:t>
            </a:r>
          </a:p>
          <a:p>
            <a:endParaRPr lang="en-US" sz="3200" dirty="0" smtClean="0"/>
          </a:p>
          <a:p>
            <a:pPr marL="457200" indent="-457200">
              <a:buFont typeface="Wingdings" panose="05000000000000000000" pitchFamily="2" charset="2"/>
              <a:buChar char="v"/>
            </a:pPr>
            <a:r>
              <a:rPr lang="en-US" sz="3200" dirty="0">
                <a:solidFill>
                  <a:srgbClr val="C00000"/>
                </a:solidFill>
              </a:rPr>
              <a:t>P</a:t>
            </a:r>
            <a:r>
              <a:rPr lang="en-US" sz="3200" dirty="0" smtClean="0">
                <a:solidFill>
                  <a:srgbClr val="C00000"/>
                </a:solidFill>
              </a:rPr>
              <a:t>assive   </a:t>
            </a:r>
          </a:p>
          <a:p>
            <a:pPr marL="457200" indent="-457200">
              <a:buFont typeface="Wingdings" panose="05000000000000000000" pitchFamily="2" charset="2"/>
              <a:buChar char="v"/>
            </a:pPr>
            <a:r>
              <a:rPr lang="en-US" sz="3200" dirty="0" smtClean="0">
                <a:solidFill>
                  <a:srgbClr val="C00000"/>
                </a:solidFill>
              </a:rPr>
              <a:t>Active</a:t>
            </a:r>
            <a:endParaRPr lang="en-US" sz="3200" dirty="0" smtClean="0"/>
          </a:p>
          <a:p>
            <a:r>
              <a:rPr lang="en-US" sz="3200" dirty="0" smtClean="0"/>
              <a:t> </a:t>
            </a:r>
          </a:p>
          <a:p>
            <a:pPr marL="571500" indent="-571500">
              <a:buFont typeface="Courier New" panose="02070309020205020404" pitchFamily="49" charset="0"/>
              <a:buChar char="o"/>
            </a:pPr>
            <a:r>
              <a:rPr lang="en-US" sz="3600" dirty="0" smtClean="0"/>
              <a:t>Passive </a:t>
            </a:r>
            <a:r>
              <a:rPr lang="en-US" sz="3600" dirty="0"/>
              <a:t>instruments detect </a:t>
            </a:r>
            <a:r>
              <a:rPr lang="en-US" sz="3600" dirty="0">
                <a:solidFill>
                  <a:srgbClr val="C00000"/>
                </a:solidFill>
              </a:rPr>
              <a:t>natural energy </a:t>
            </a:r>
            <a:r>
              <a:rPr lang="en-US" sz="3600" dirty="0"/>
              <a:t>that is reflected or emitted from the observed </a:t>
            </a:r>
            <a:r>
              <a:rPr lang="en-US" sz="3600" dirty="0" smtClean="0"/>
              <a:t>scene. Reflected </a:t>
            </a:r>
            <a:r>
              <a:rPr lang="en-US" sz="3600" dirty="0"/>
              <a:t>sunlight is the most common external source of radiation sensed by passive instruments</a:t>
            </a:r>
            <a:r>
              <a:rPr lang="en-US" sz="3600" dirty="0" smtClean="0"/>
              <a:t>.</a:t>
            </a:r>
          </a:p>
          <a:p>
            <a:pPr marL="571500" indent="-571500">
              <a:buFont typeface="Courier New" panose="02070309020205020404" pitchFamily="49" charset="0"/>
              <a:buChar char="o"/>
            </a:pPr>
            <a:r>
              <a:rPr lang="en-US" sz="3600" dirty="0" smtClean="0"/>
              <a:t> Active </a:t>
            </a:r>
            <a:r>
              <a:rPr lang="en-US" sz="3600" dirty="0"/>
              <a:t>instruments provide </a:t>
            </a:r>
            <a:r>
              <a:rPr lang="en-US" sz="3600" dirty="0">
                <a:solidFill>
                  <a:srgbClr val="C00000"/>
                </a:solidFill>
              </a:rPr>
              <a:t>their own energy </a:t>
            </a:r>
            <a:r>
              <a:rPr lang="en-US" sz="3600" dirty="0"/>
              <a:t>to illuminate the scene they </a:t>
            </a:r>
            <a:r>
              <a:rPr lang="en-US" sz="3600" dirty="0" smtClean="0"/>
              <a:t>observe.</a:t>
            </a:r>
          </a:p>
        </p:txBody>
      </p:sp>
    </p:spTree>
    <p:extLst>
      <p:ext uri="{BB962C8B-B14F-4D97-AF65-F5344CB8AC3E}">
        <p14:creationId xmlns:p14="http://schemas.microsoft.com/office/powerpoint/2010/main" val="2513147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569" y="420995"/>
            <a:ext cx="8225255" cy="7396976"/>
          </a:xfrm>
          <a:prstGeom prst="rect">
            <a:avLst/>
          </a:prstGeom>
        </p:spPr>
      </p:pic>
    </p:spTree>
    <p:extLst>
      <p:ext uri="{BB962C8B-B14F-4D97-AF65-F5344CB8AC3E}">
        <p14:creationId xmlns:p14="http://schemas.microsoft.com/office/powerpoint/2010/main" val="2568844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2638593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898" y="106205"/>
            <a:ext cx="9018203" cy="6645589"/>
          </a:xfrm>
          <a:prstGeom prst="rect">
            <a:avLst/>
          </a:prstGeom>
        </p:spPr>
      </p:pic>
    </p:spTree>
    <p:extLst>
      <p:ext uri="{BB962C8B-B14F-4D97-AF65-F5344CB8AC3E}">
        <p14:creationId xmlns:p14="http://schemas.microsoft.com/office/powerpoint/2010/main" val="903819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746" y="209137"/>
            <a:ext cx="9068508" cy="6439725"/>
          </a:xfrm>
          <a:prstGeom prst="rect">
            <a:avLst/>
          </a:prstGeom>
        </p:spPr>
      </p:pic>
    </p:spTree>
    <p:extLst>
      <p:ext uri="{BB962C8B-B14F-4D97-AF65-F5344CB8AC3E}">
        <p14:creationId xmlns:p14="http://schemas.microsoft.com/office/powerpoint/2010/main" val="364656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0" y="304800"/>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752600" y="1066800"/>
            <a:ext cx="8686800" cy="5638800"/>
          </a:xfrm>
        </p:spPr>
        <p:txBody>
          <a:bodyPr rtlCol="0">
            <a:normAutofit/>
          </a:bodyPr>
          <a:lstStyle/>
          <a:p>
            <a:pPr marL="274320" indent="-274320">
              <a:spcBef>
                <a:spcPts val="580"/>
              </a:spcBef>
              <a:defRPr/>
            </a:pPr>
            <a:r>
              <a:rPr lang="en-US" dirty="0" smtClean="0">
                <a:solidFill>
                  <a:srgbClr val="002060"/>
                </a:solidFill>
              </a:rPr>
              <a:t>Passive </a:t>
            </a:r>
            <a:r>
              <a:rPr lang="en-US" dirty="0">
                <a:solidFill>
                  <a:srgbClr val="002060"/>
                </a:solidFill>
              </a:rPr>
              <a:t>=</a:t>
            </a:r>
            <a:r>
              <a:rPr lang="en-US" dirty="0" smtClean="0">
                <a:solidFill>
                  <a:srgbClr val="002060"/>
                </a:solidFill>
              </a:rPr>
              <a:t> radiometers</a:t>
            </a:r>
          </a:p>
          <a:p>
            <a:pPr marL="274320" indent="-274320">
              <a:spcBef>
                <a:spcPts val="580"/>
              </a:spcBef>
              <a:defRPr/>
            </a:pPr>
            <a:r>
              <a:rPr lang="en-US" dirty="0" smtClean="0"/>
              <a:t>Scanning Multichannel Microwave Radiometer, </a:t>
            </a:r>
            <a:r>
              <a:rPr lang="en-US" dirty="0" smtClean="0">
                <a:solidFill>
                  <a:srgbClr val="C00000"/>
                </a:solidFill>
              </a:rPr>
              <a:t>Special Sensor </a:t>
            </a:r>
            <a:r>
              <a:rPr lang="en-US" dirty="0">
                <a:solidFill>
                  <a:srgbClr val="C00000"/>
                </a:solidFill>
              </a:rPr>
              <a:t>M</a:t>
            </a:r>
            <a:r>
              <a:rPr lang="en-US" dirty="0" smtClean="0">
                <a:solidFill>
                  <a:srgbClr val="C00000"/>
                </a:solidFill>
              </a:rPr>
              <a:t>icrowave Imager, Sounder</a:t>
            </a:r>
          </a:p>
          <a:p>
            <a:pPr marL="274320" indent="-274320">
              <a:spcBef>
                <a:spcPts val="580"/>
              </a:spcBef>
              <a:defRPr/>
            </a:pPr>
            <a:r>
              <a:rPr lang="en-US" dirty="0" smtClean="0"/>
              <a:t>SMMR, SSM/I, SSMIS, TMI, AMSU-A, B-true workhorses </a:t>
            </a:r>
          </a:p>
          <a:p>
            <a:pPr marL="274320" indent="-274320">
              <a:spcBef>
                <a:spcPts val="580"/>
              </a:spcBef>
              <a:defRPr/>
            </a:pPr>
            <a:r>
              <a:rPr lang="en-US" dirty="0" smtClean="0">
                <a:solidFill>
                  <a:srgbClr val="002060"/>
                </a:solidFill>
              </a:rPr>
              <a:t>Active = radar types </a:t>
            </a:r>
          </a:p>
          <a:p>
            <a:pPr marL="274320" indent="-274320">
              <a:spcBef>
                <a:spcPts val="580"/>
              </a:spcBef>
              <a:defRPr/>
            </a:pPr>
            <a:r>
              <a:rPr lang="en-US" dirty="0" smtClean="0">
                <a:solidFill>
                  <a:srgbClr val="C00000"/>
                </a:solidFill>
              </a:rPr>
              <a:t>Scatterometers, </a:t>
            </a:r>
            <a:r>
              <a:rPr lang="en-US" dirty="0" smtClean="0"/>
              <a:t>SEASAT, ERS 1, 2, QuikSCAT; also workhorses—Currently </a:t>
            </a:r>
            <a:r>
              <a:rPr lang="en-US" dirty="0" err="1" smtClean="0">
                <a:solidFill>
                  <a:srgbClr val="C00000"/>
                </a:solidFill>
              </a:rPr>
              <a:t>Metop</a:t>
            </a:r>
            <a:r>
              <a:rPr lang="en-US" dirty="0" smtClean="0">
                <a:solidFill>
                  <a:srgbClr val="C00000"/>
                </a:solidFill>
              </a:rPr>
              <a:t>’ s ASCAT</a:t>
            </a:r>
          </a:p>
          <a:p>
            <a:pPr marL="274320" indent="-274320">
              <a:spcBef>
                <a:spcPts val="580"/>
              </a:spcBef>
              <a:defRPr/>
            </a:pPr>
            <a:r>
              <a:rPr lang="en-US" dirty="0" smtClean="0"/>
              <a:t>Altimeters, TOPEX, Poseidon, Jason 1, 2, others.</a:t>
            </a:r>
          </a:p>
          <a:p>
            <a:pPr marL="274320" indent="-274320">
              <a:spcBef>
                <a:spcPts val="580"/>
              </a:spcBef>
              <a:defRPr/>
            </a:pPr>
            <a:r>
              <a:rPr lang="en-US" dirty="0" smtClean="0"/>
              <a:t>Synthetic Aperture Radars, </a:t>
            </a:r>
            <a:r>
              <a:rPr lang="en-US" dirty="0" smtClean="0">
                <a:solidFill>
                  <a:srgbClr val="C00000"/>
                </a:solidFill>
              </a:rPr>
              <a:t>SARs</a:t>
            </a:r>
            <a:r>
              <a:rPr lang="en-US" dirty="0" smtClean="0"/>
              <a:t> RADARSAT 1, 2 , ENVISAT/ASAR , Tetra-SAR X</a:t>
            </a:r>
          </a:p>
          <a:p>
            <a:pPr marL="274320" indent="-274320">
              <a:spcBef>
                <a:spcPts val="580"/>
              </a:spcBef>
              <a:defRPr/>
            </a:pPr>
            <a:r>
              <a:rPr lang="en-US" dirty="0" smtClean="0">
                <a:solidFill>
                  <a:srgbClr val="C00000"/>
                </a:solidFill>
              </a:rPr>
              <a:t>Precipitation /Cloud Radars</a:t>
            </a:r>
            <a:r>
              <a:rPr lang="en-US" dirty="0" smtClean="0"/>
              <a:t>, TRMM,  </a:t>
            </a:r>
            <a:r>
              <a:rPr lang="en-US" dirty="0" err="1" smtClean="0"/>
              <a:t>CloudSat</a:t>
            </a:r>
            <a:endParaRPr lang="en-US"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64</a:t>
            </a:fld>
            <a:endParaRPr lang="en-US" dirty="0"/>
          </a:p>
        </p:txBody>
      </p:sp>
    </p:spTree>
    <p:extLst>
      <p:ext uri="{BB962C8B-B14F-4D97-AF65-F5344CB8AC3E}">
        <p14:creationId xmlns:p14="http://schemas.microsoft.com/office/powerpoint/2010/main" val="34850392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772400" cy="762000"/>
          </a:xfrm>
        </p:spPr>
        <p:txBody>
          <a:bodyPr>
            <a:normAutofit/>
          </a:bodyPr>
          <a:lstStyle/>
          <a:p>
            <a:r>
              <a:rPr lang="en-US" sz="3200" dirty="0">
                <a:solidFill>
                  <a:srgbClr val="C00000"/>
                </a:solidFill>
              </a:rPr>
              <a:t>Orbit considerations</a:t>
            </a:r>
          </a:p>
        </p:txBody>
      </p:sp>
      <p:sp>
        <p:nvSpPr>
          <p:cNvPr id="3" name="Content Placeholder 2"/>
          <p:cNvSpPr>
            <a:spLocks noGrp="1"/>
          </p:cNvSpPr>
          <p:nvPr>
            <p:ph idx="1"/>
          </p:nvPr>
        </p:nvSpPr>
        <p:spPr>
          <a:xfrm>
            <a:off x="1676400" y="914400"/>
            <a:ext cx="8839200" cy="5715000"/>
          </a:xfrm>
        </p:spPr>
        <p:txBody>
          <a:bodyPr>
            <a:noAutofit/>
          </a:bodyPr>
          <a:lstStyle/>
          <a:p>
            <a:pPr>
              <a:spcBef>
                <a:spcPts val="0"/>
              </a:spcBef>
            </a:pPr>
            <a:r>
              <a:rPr lang="en-US" dirty="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dirty="0">
              <a:solidFill>
                <a:srgbClr val="002060"/>
              </a:solidFill>
            </a:endParaRPr>
          </a:p>
          <a:p>
            <a:pPr>
              <a:spcBef>
                <a:spcPts val="0"/>
              </a:spcBef>
            </a:pPr>
            <a:r>
              <a:rPr lang="en-US" i="1" dirty="0">
                <a:solidFill>
                  <a:srgbClr val="002060"/>
                </a:solidFill>
              </a:rPr>
              <a:t>Polar orbiting </a:t>
            </a:r>
            <a:r>
              <a:rPr lang="en-US" dirty="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dirty="0">
              <a:solidFill>
                <a:srgbClr val="002060"/>
              </a:solidFill>
            </a:endParaRPr>
          </a:p>
          <a:p>
            <a:pPr>
              <a:spcBef>
                <a:spcPts val="0"/>
              </a:spcBef>
            </a:pPr>
            <a:r>
              <a:rPr lang="en-US" dirty="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65</a:t>
            </a:fld>
            <a:endParaRPr lang="en-US" dirty="0"/>
          </a:p>
        </p:txBody>
      </p:sp>
    </p:spTree>
    <p:extLst>
      <p:ext uri="{BB962C8B-B14F-4D97-AF65-F5344CB8AC3E}">
        <p14:creationId xmlns:p14="http://schemas.microsoft.com/office/powerpoint/2010/main" val="15938419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lstStyle/>
          <a:p>
            <a:r>
              <a:rPr lang="en-US" sz="3200" dirty="0">
                <a:solidFill>
                  <a:srgbClr val="C00000"/>
                </a:solidFill>
              </a:rPr>
              <a:t>Principles of MW radiometry</a:t>
            </a:r>
          </a:p>
        </p:txBody>
      </p:sp>
      <p:sp>
        <p:nvSpPr>
          <p:cNvPr id="4" name="Content Placeholder 3"/>
          <p:cNvSpPr>
            <a:spLocks noGrp="1"/>
          </p:cNvSpPr>
          <p:nvPr>
            <p:ph idx="1"/>
          </p:nvPr>
        </p:nvSpPr>
        <p:spPr>
          <a:xfrm>
            <a:off x="1752600" y="838200"/>
            <a:ext cx="8915400" cy="5791200"/>
          </a:xfrm>
        </p:spPr>
        <p:txBody>
          <a:bodyPr>
            <a:normAutofit lnSpcReduction="10000"/>
          </a:bodyPr>
          <a:lstStyle/>
          <a:p>
            <a:pPr>
              <a:buNone/>
            </a:pPr>
            <a:r>
              <a:rPr lang="en-US" dirty="0" smtClean="0">
                <a:solidFill>
                  <a:srgbClr val="C00000"/>
                </a:solidFill>
              </a:rPr>
              <a:t>Radiometers</a:t>
            </a:r>
            <a:r>
              <a:rPr lang="en-US" dirty="0" smtClean="0"/>
              <a:t> are passive instruments, so they detect radiation emitted by Earth’s atmosphere or surface. The ocean is a weak emitter with emissivity of the order of 50%, so its black body temperature in </a:t>
            </a:r>
            <a:r>
              <a:rPr lang="en-US" dirty="0" smtClean="0">
                <a:solidFill>
                  <a:srgbClr val="C00000"/>
                </a:solidFill>
              </a:rPr>
              <a:t>most</a:t>
            </a:r>
            <a:r>
              <a:rPr lang="en-US" dirty="0" smtClean="0"/>
              <a:t> MW wavelengths is 150 K. It is therefore acting like a mirror for the atmosphere and clouds above. The atmosphere has a strong emission line around </a:t>
            </a:r>
            <a:r>
              <a:rPr lang="en-US" dirty="0" smtClean="0">
                <a:solidFill>
                  <a:srgbClr val="C00000"/>
                </a:solidFill>
              </a:rPr>
              <a:t>22GHz</a:t>
            </a:r>
            <a:r>
              <a:rPr lang="en-US" dirty="0" smtClean="0">
                <a:solidFill>
                  <a:srgbClr val="FF0000"/>
                </a:solidFill>
              </a:rPr>
              <a:t>,</a:t>
            </a:r>
            <a:r>
              <a:rPr lang="en-US" dirty="0" smtClean="0"/>
              <a:t> so that frequency is used to measure the </a:t>
            </a:r>
            <a:r>
              <a:rPr lang="en-US" dirty="0" smtClean="0">
                <a:solidFill>
                  <a:srgbClr val="002060"/>
                </a:solidFill>
              </a:rPr>
              <a:t>TOTAL COLUMN OF WATER VAPOR </a:t>
            </a:r>
            <a:r>
              <a:rPr lang="en-US" dirty="0" smtClean="0"/>
              <a:t>in he air. </a:t>
            </a:r>
            <a:r>
              <a:rPr lang="en-US" dirty="0" smtClean="0">
                <a:solidFill>
                  <a:srgbClr val="C00000"/>
                </a:solidFill>
              </a:rPr>
              <a:t>19 GHz and 3</a:t>
            </a:r>
            <a:r>
              <a:rPr lang="en-US" dirty="0" smtClean="0">
                <a:solidFill>
                  <a:srgbClr val="FF0000"/>
                </a:solidFill>
              </a:rPr>
              <a:t>7 </a:t>
            </a:r>
            <a:r>
              <a:rPr lang="en-US" dirty="0" smtClean="0">
                <a:solidFill>
                  <a:srgbClr val="C00000"/>
                </a:solidFill>
              </a:rPr>
              <a:t>GHz</a:t>
            </a:r>
            <a:r>
              <a:rPr lang="en-US" dirty="0" smtClean="0"/>
              <a:t> are sensitive to the </a:t>
            </a:r>
            <a:r>
              <a:rPr lang="en-US" dirty="0" smtClean="0">
                <a:solidFill>
                  <a:srgbClr val="C00000"/>
                </a:solidFill>
              </a:rPr>
              <a:t>“Mie scattering</a:t>
            </a:r>
            <a:r>
              <a:rPr lang="en-US" dirty="0" smtClean="0">
                <a:solidFill>
                  <a:schemeClr val="accent6"/>
                </a:solidFill>
              </a:rPr>
              <a:t>” </a:t>
            </a:r>
            <a:r>
              <a:rPr lang="en-US" dirty="0" smtClean="0"/>
              <a:t>by cloud droplets, so these frequencies are used for </a:t>
            </a:r>
            <a:r>
              <a:rPr lang="en-US" dirty="0" smtClean="0">
                <a:solidFill>
                  <a:srgbClr val="002060"/>
                </a:solidFill>
              </a:rPr>
              <a:t>TOTAL LQUID WATER </a:t>
            </a:r>
            <a:r>
              <a:rPr lang="en-US" dirty="0" smtClean="0"/>
              <a:t>content, and </a:t>
            </a:r>
            <a:r>
              <a:rPr lang="en-US" dirty="0" smtClean="0">
                <a:solidFill>
                  <a:srgbClr val="C00000"/>
                </a:solidFill>
              </a:rPr>
              <a:t>85 GHz </a:t>
            </a:r>
            <a:r>
              <a:rPr lang="en-US" dirty="0" smtClean="0"/>
              <a:t>receives </a:t>
            </a:r>
            <a:r>
              <a:rPr lang="en-US" dirty="0" smtClean="0">
                <a:solidFill>
                  <a:srgbClr val="002060"/>
                </a:solidFill>
              </a:rPr>
              <a:t>SCATTERING FROM ICE PARTICLES</a:t>
            </a:r>
            <a:r>
              <a:rPr lang="en-US" dirty="0" smtClean="0">
                <a:solidFill>
                  <a:schemeClr val="tx2">
                    <a:lumMod val="40000"/>
                    <a:lumOff val="60000"/>
                  </a:schemeClr>
                </a:solidFill>
              </a:rPr>
              <a:t> </a:t>
            </a:r>
            <a:r>
              <a:rPr lang="en-US" dirty="0" smtClean="0"/>
              <a:t>at the top of clouds, indication of possible rain.</a:t>
            </a:r>
          </a:p>
          <a:p>
            <a:pPr>
              <a:buNone/>
            </a:pPr>
            <a:r>
              <a:rPr lang="en-US"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66</a:t>
            </a:fld>
            <a:endParaRPr lang="en-US" dirty="0"/>
          </a:p>
        </p:txBody>
      </p:sp>
    </p:spTree>
    <p:extLst>
      <p:ext uri="{BB962C8B-B14F-4D97-AF65-F5344CB8AC3E}">
        <p14:creationId xmlns:p14="http://schemas.microsoft.com/office/powerpoint/2010/main" val="31512522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828800" y="1143000"/>
            <a:ext cx="8610600" cy="5334000"/>
          </a:xfrm>
        </p:spPr>
        <p:txBody>
          <a:bodyPr>
            <a:normAutofit/>
          </a:bodyPr>
          <a:lstStyle/>
          <a:p>
            <a:pPr eaLnBrk="1" hangingPunct="1">
              <a:buFont typeface="Arial" pitchFamily="34" charset="0"/>
              <a:buChar char="•"/>
            </a:pPr>
            <a:r>
              <a:rPr lang="en-US" dirty="0" smtClean="0"/>
              <a:t>Atmospheric </a:t>
            </a:r>
            <a:r>
              <a:rPr lang="en-US" dirty="0" smtClean="0">
                <a:solidFill>
                  <a:srgbClr val="C00000"/>
                </a:solidFill>
              </a:rPr>
              <a:t>Water Vapor </a:t>
            </a:r>
            <a:r>
              <a:rPr lang="en-US" dirty="0" smtClean="0"/>
              <a:t>and </a:t>
            </a:r>
            <a:r>
              <a:rPr lang="en-US" dirty="0" smtClean="0">
                <a:solidFill>
                  <a:srgbClr val="C00000"/>
                </a:solidFill>
              </a:rPr>
              <a:t>Cloud Liquid Water</a:t>
            </a:r>
            <a:r>
              <a:rPr lang="en-US" dirty="0" smtClean="0"/>
              <a:t>—first as total in the column, later as profiles of these quantities and interpreted in terms of different cloud particle sizes and </a:t>
            </a:r>
            <a:r>
              <a:rPr lang="en-US" dirty="0" smtClean="0">
                <a:solidFill>
                  <a:srgbClr val="C00000"/>
                </a:solidFill>
              </a:rPr>
              <a:t>precipitatio</a:t>
            </a:r>
            <a:r>
              <a:rPr lang="en-US" dirty="0" smtClean="0">
                <a:solidFill>
                  <a:srgbClr val="FF0000"/>
                </a:solidFill>
              </a:rPr>
              <a:t>n</a:t>
            </a:r>
            <a:r>
              <a:rPr lang="en-US" dirty="0" smtClean="0"/>
              <a:t> size drops or even </a:t>
            </a:r>
            <a:r>
              <a:rPr lang="en-US" dirty="0" smtClean="0">
                <a:solidFill>
                  <a:srgbClr val="C00000"/>
                </a:solidFill>
              </a:rPr>
              <a:t>ice particles </a:t>
            </a:r>
            <a:r>
              <a:rPr lang="en-US" dirty="0" smtClean="0"/>
              <a:t>(through microwave </a:t>
            </a:r>
            <a:r>
              <a:rPr lang="en-US" dirty="0" smtClean="0">
                <a:solidFill>
                  <a:srgbClr val="C00000"/>
                </a:solidFill>
              </a:rPr>
              <a:t>scatterin</a:t>
            </a:r>
            <a:r>
              <a:rPr lang="en-US" dirty="0" smtClean="0">
                <a:solidFill>
                  <a:srgbClr val="FF0000"/>
                </a:solidFill>
              </a:rPr>
              <a:t>g</a:t>
            </a:r>
            <a:r>
              <a:rPr lang="en-US" dirty="0" smtClean="0"/>
              <a:t>). </a:t>
            </a:r>
          </a:p>
          <a:p>
            <a:pPr eaLnBrk="1" hangingPunct="1">
              <a:buFont typeface="Arial" pitchFamily="34" charset="0"/>
              <a:buChar char="•"/>
            </a:pPr>
            <a:r>
              <a:rPr lang="en-US"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67</a:t>
            </a:fld>
            <a:endParaRPr lang="en-US" dirty="0"/>
          </a:p>
        </p:txBody>
      </p:sp>
    </p:spTree>
    <p:extLst>
      <p:ext uri="{BB962C8B-B14F-4D97-AF65-F5344CB8AC3E}">
        <p14:creationId xmlns:p14="http://schemas.microsoft.com/office/powerpoint/2010/main" val="38531706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1752600" y="1600201"/>
            <a:ext cx="8915400" cy="4525963"/>
          </a:xfrm>
        </p:spPr>
        <p:txBody>
          <a:bodyPr>
            <a:normAutofit/>
          </a:bodyPr>
          <a:lstStyle/>
          <a:p>
            <a:pPr>
              <a:buNone/>
            </a:pPr>
            <a:r>
              <a:rPr lang="en-US" sz="36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68</a:t>
            </a:fld>
            <a:endParaRPr lang="en-US" dirty="0"/>
          </a:p>
        </p:txBody>
      </p:sp>
    </p:spTree>
    <p:extLst>
      <p:ext uri="{BB962C8B-B14F-4D97-AF65-F5344CB8AC3E}">
        <p14:creationId xmlns:p14="http://schemas.microsoft.com/office/powerpoint/2010/main" val="15619731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69</a:t>
            </a:fld>
            <a:endParaRPr lang="en-US" dirty="0"/>
          </a:p>
        </p:txBody>
      </p:sp>
    </p:spTree>
    <p:extLst>
      <p:ext uri="{BB962C8B-B14F-4D97-AF65-F5344CB8AC3E}">
        <p14:creationId xmlns:p14="http://schemas.microsoft.com/office/powerpoint/2010/main" val="621835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54459"/>
          </a:xfrm>
          <a:prstGeom prst="rect">
            <a:avLst/>
          </a:prstGeom>
        </p:spPr>
        <p:txBody>
          <a:bodyPr wrap="square">
            <a:spAutoFit/>
          </a:bodyPr>
          <a:lstStyle/>
          <a:p>
            <a:pPr marL="173355" marR="0" algn="just">
              <a:spcBef>
                <a:spcPts val="0"/>
              </a:spcBef>
              <a:spcAft>
                <a:spcPts val="0"/>
              </a:spcAft>
            </a:pP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Passive  </a:t>
            </a:r>
            <a:r>
              <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Remote  Sensing by</a:t>
            </a:r>
            <a:r>
              <a:rPr lang="en-US" sz="3600" spc="6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Satellites</a:t>
            </a:r>
          </a:p>
          <a:p>
            <a:pPr marL="173355" marR="0" algn="just">
              <a:spcBef>
                <a:spcPts val="0"/>
              </a:spcBef>
              <a:spcAft>
                <a:spcPts val="0"/>
              </a:spcAft>
            </a:pPr>
            <a:endPar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60020" marR="213995" indent="4445" algn="just">
              <a:lnSpc>
                <a:spcPct val="108000"/>
              </a:lnSpc>
              <a:spcBef>
                <a:spcPts val="64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Monitoring of radiation emitted by and  reflected  from the Earth system by satellite-borne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radiome­ters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provides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information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on  weather and climate. Fields that are currently </a:t>
            </a:r>
            <a:r>
              <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routinely </a:t>
            </a: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mon­itored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from space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include: temperature,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cloud cover, cloud droplet concentrations  and  sizes,  rainfall  rates, humidity,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radiative fluxes, surface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wind speed and direction,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concentrations of trace constituents and  aerosols,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and lightning.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Discussed will be just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 few  of the many applications of remote sensing in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atmospheric</a:t>
            </a:r>
            <a:r>
              <a:rPr lang="en-US" sz="3600" b="1" spc="1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science.</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127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70</a:t>
            </a:fld>
            <a:endParaRPr lang="en-US"/>
          </a:p>
        </p:txBody>
      </p:sp>
    </p:spTree>
    <p:extLst>
      <p:ext uri="{BB962C8B-B14F-4D97-AF65-F5344CB8AC3E}">
        <p14:creationId xmlns:p14="http://schemas.microsoft.com/office/powerpoint/2010/main" val="1721423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2308324"/>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6159"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1828800" y="3429001"/>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71</a:t>
            </a:fld>
            <a:endParaRPr lang="en-US"/>
          </a:p>
        </p:txBody>
      </p:sp>
    </p:spTree>
    <p:extLst>
      <p:ext uri="{BB962C8B-B14F-4D97-AF65-F5344CB8AC3E}">
        <p14:creationId xmlns:p14="http://schemas.microsoft.com/office/powerpoint/2010/main" val="3198071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8763000"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72</a:t>
            </a:fld>
            <a:endParaRPr lang="en-US" dirty="0"/>
          </a:p>
        </p:txBody>
      </p:sp>
    </p:spTree>
    <p:extLst>
      <p:ext uri="{BB962C8B-B14F-4D97-AF65-F5344CB8AC3E}">
        <p14:creationId xmlns:p14="http://schemas.microsoft.com/office/powerpoint/2010/main" val="11122377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990600"/>
          </a:xfrm>
        </p:spPr>
        <p:txBody>
          <a:bodyPr/>
          <a:lstStyle/>
          <a:p>
            <a:pPr eaLnBrk="1" hangingPunct="1"/>
            <a:r>
              <a:rPr lang="en-US" altLang="en-US" sz="3600">
                <a:solidFill>
                  <a:srgbClr val="CC0000"/>
                </a:solidFill>
              </a:rPr>
              <a:t>Effect of Clouds</a:t>
            </a:r>
          </a:p>
        </p:txBody>
      </p:sp>
      <p:sp>
        <p:nvSpPr>
          <p:cNvPr id="5123" name="Rectangle 3"/>
          <p:cNvSpPr>
            <a:spLocks noGrp="1" noChangeArrowheads="1"/>
          </p:cNvSpPr>
          <p:nvPr>
            <p:ph type="body" idx="1"/>
          </p:nvPr>
        </p:nvSpPr>
        <p:spPr>
          <a:xfrm>
            <a:off x="1676400" y="685800"/>
            <a:ext cx="8839200" cy="6172200"/>
          </a:xfrm>
        </p:spPr>
        <p:txBody>
          <a:bodyPr>
            <a:normAutofit/>
          </a:bodyPr>
          <a:lstStyle/>
          <a:p>
            <a:pPr eaLnBrk="1" hangingPunct="1">
              <a:buFontTx/>
              <a:buNone/>
            </a:pPr>
            <a:r>
              <a:rPr lang="en-US" altLang="en-US" sz="3600" dirty="0">
                <a:solidFill>
                  <a:srgbClr val="002060"/>
                </a:solidFill>
              </a:rPr>
              <a:t> Clouds interact both with solar radiation, in the shortwave region of the spectrum, and with the radiation thermally emitted by the earth and atmosphere, in the </a:t>
            </a:r>
            <a:r>
              <a:rPr lang="en-US" altLang="en-US" sz="3600" dirty="0" err="1">
                <a:solidFill>
                  <a:srgbClr val="002060"/>
                </a:solidFill>
              </a:rPr>
              <a:t>longwave</a:t>
            </a:r>
            <a:r>
              <a:rPr lang="en-US" altLang="en-US" sz="3600" dirty="0">
                <a:solidFill>
                  <a:srgbClr val="002060"/>
                </a:solidFill>
              </a:rPr>
              <a:t> region.</a:t>
            </a:r>
          </a:p>
          <a:p>
            <a:pPr eaLnBrk="1" hangingPunct="1">
              <a:buFontTx/>
              <a:buNone/>
            </a:pPr>
            <a:r>
              <a:rPr lang="en-US" altLang="en-US" sz="3600" dirty="0">
                <a:solidFill>
                  <a:srgbClr val="002060"/>
                </a:solidFill>
              </a:rPr>
              <a:t>Clouds reduce the net absorption of solar radiation by increasing the earth albedo, and they decrease the loss of terrestrial radiation to space by decreasing the effective radiative brightness temperature of the earth. </a:t>
            </a:r>
          </a:p>
          <a:p>
            <a:pPr eaLnBrk="1" hangingPunct="1">
              <a:buFontTx/>
              <a:buNone/>
            </a:pPr>
            <a:endParaRPr lang="en-US" altLang="en-US" sz="3600"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73</a:t>
            </a:fld>
            <a:endParaRPr lang="en-US"/>
          </a:p>
        </p:txBody>
      </p:sp>
    </p:spTree>
    <p:extLst>
      <p:ext uri="{BB962C8B-B14F-4D97-AF65-F5344CB8AC3E}">
        <p14:creationId xmlns:p14="http://schemas.microsoft.com/office/powerpoint/2010/main" val="1167095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524000" y="0"/>
            <a:ext cx="8991600" cy="6858000"/>
          </a:xfrm>
        </p:spPr>
        <p:txBody>
          <a:bodyPr/>
          <a:lstStyle/>
          <a:p>
            <a:pPr eaLnBrk="1" hangingPunct="1">
              <a:buFontTx/>
              <a:buNone/>
            </a:pPr>
            <a:r>
              <a:rPr lang="en-US" altLang="en-US" sz="4000" dirty="0">
                <a:solidFill>
                  <a:srgbClr val="002060"/>
                </a:solidFill>
              </a:rPr>
              <a:t>The effect of </a:t>
            </a:r>
            <a:r>
              <a:rPr lang="en-US" altLang="en-US" sz="4000" dirty="0">
                <a:solidFill>
                  <a:srgbClr val="C00000"/>
                </a:solidFill>
              </a:rPr>
              <a:t>cloud cover </a:t>
            </a:r>
            <a:r>
              <a:rPr lang="en-US" altLang="en-US" sz="4000" dirty="0">
                <a:solidFill>
                  <a:srgbClr val="002060"/>
                </a:solidFill>
              </a:rPr>
              <a:t>on solar radiation depends primarily on the </a:t>
            </a:r>
            <a:r>
              <a:rPr lang="en-US" altLang="en-US" sz="4000" i="1" dirty="0">
                <a:solidFill>
                  <a:srgbClr val="C00000"/>
                </a:solidFill>
              </a:rPr>
              <a:t>thickness of the cloud</a:t>
            </a:r>
            <a:r>
              <a:rPr lang="en-US" altLang="en-US" sz="4000" dirty="0">
                <a:solidFill>
                  <a:srgbClr val="002060"/>
                </a:solidFill>
              </a:rPr>
              <a:t>, but also it depends upon </a:t>
            </a:r>
            <a:r>
              <a:rPr lang="en-US" altLang="en-US" sz="4000" dirty="0">
                <a:solidFill>
                  <a:srgbClr val="C00000"/>
                </a:solidFill>
              </a:rPr>
              <a:t>particle size and phase</a:t>
            </a:r>
            <a:r>
              <a:rPr lang="en-US" altLang="en-US" sz="4000" dirty="0">
                <a:solidFill>
                  <a:srgbClr val="002060"/>
                </a:solidFill>
              </a:rPr>
              <a:t>. </a:t>
            </a:r>
          </a:p>
          <a:p>
            <a:pPr eaLnBrk="1" hangingPunct="1">
              <a:buFontTx/>
              <a:buNone/>
            </a:pPr>
            <a:r>
              <a:rPr lang="en-US" altLang="en-US" sz="4000" dirty="0">
                <a:solidFill>
                  <a:srgbClr val="002060"/>
                </a:solidFill>
              </a:rPr>
              <a:t>The </a:t>
            </a:r>
            <a:r>
              <a:rPr lang="en-US" altLang="en-US" sz="4000" i="1" dirty="0" err="1">
                <a:solidFill>
                  <a:srgbClr val="C00000"/>
                </a:solidFill>
              </a:rPr>
              <a:t>longwave</a:t>
            </a:r>
            <a:r>
              <a:rPr lang="en-US" altLang="en-US" sz="4000" dirty="0">
                <a:solidFill>
                  <a:srgbClr val="C00000"/>
                </a:solidFill>
              </a:rPr>
              <a:t> effect </a:t>
            </a:r>
            <a:r>
              <a:rPr lang="en-US" altLang="en-US" sz="4000" dirty="0">
                <a:solidFill>
                  <a:srgbClr val="002060"/>
                </a:solidFill>
              </a:rPr>
              <a:t>depends primarily upon </a:t>
            </a:r>
            <a:r>
              <a:rPr lang="en-US" altLang="en-US" sz="4000" i="1" dirty="0">
                <a:solidFill>
                  <a:srgbClr val="C00000"/>
                </a:solidFill>
              </a:rPr>
              <a:t>cloud top temperature</a:t>
            </a:r>
            <a:r>
              <a:rPr lang="en-US" altLang="en-US" sz="4000" i="1" dirty="0">
                <a:solidFill>
                  <a:srgbClr val="002060"/>
                </a:solidFill>
              </a:rPr>
              <a:t>, </a:t>
            </a:r>
            <a:r>
              <a:rPr lang="en-US" altLang="en-US" sz="4000" dirty="0">
                <a:solidFill>
                  <a:srgbClr val="002060"/>
                </a:solidFill>
              </a:rPr>
              <a:t>which is a function of </a:t>
            </a:r>
            <a:r>
              <a:rPr lang="en-US" altLang="en-US" sz="4000" dirty="0">
                <a:solidFill>
                  <a:srgbClr val="C00000"/>
                </a:solidFill>
              </a:rPr>
              <a:t>cloud height</a:t>
            </a:r>
            <a:r>
              <a:rPr lang="en-US" altLang="en-US" sz="4000" dirty="0">
                <a:solidFill>
                  <a:srgbClr val="002060"/>
                </a:solidFill>
              </a:rPr>
              <a:t>, and, for </a:t>
            </a:r>
            <a:r>
              <a:rPr lang="en-US" altLang="en-US" sz="4000" i="1" dirty="0">
                <a:solidFill>
                  <a:srgbClr val="C00000"/>
                </a:solidFill>
              </a:rPr>
              <a:t>thin clouds, </a:t>
            </a:r>
            <a:r>
              <a:rPr lang="en-US" altLang="en-US" sz="4000" dirty="0">
                <a:solidFill>
                  <a:srgbClr val="002060"/>
                </a:solidFill>
              </a:rPr>
              <a:t>upon </a:t>
            </a:r>
            <a:r>
              <a:rPr lang="en-US" altLang="en-US" sz="4000" i="1" dirty="0">
                <a:solidFill>
                  <a:srgbClr val="C00000"/>
                </a:solidFill>
              </a:rPr>
              <a:t>emissivity</a:t>
            </a:r>
            <a:r>
              <a:rPr lang="en-US" altLang="en-US" sz="4000" dirty="0">
                <a:solidFill>
                  <a:srgbClr val="002060"/>
                </a:solidFill>
              </a:rPr>
              <a:t>, which is related to </a:t>
            </a:r>
            <a:r>
              <a:rPr lang="en-US" altLang="en-US" sz="4000" i="1" dirty="0">
                <a:solidFill>
                  <a:srgbClr val="C00000"/>
                </a:solidFill>
              </a:rPr>
              <a:t>optical thickness</a:t>
            </a:r>
            <a:r>
              <a:rPr lang="en-US" altLang="en-US" sz="4000" dirty="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74</a:t>
            </a:fld>
            <a:endParaRPr lang="en-US"/>
          </a:p>
        </p:txBody>
      </p:sp>
    </p:spTree>
    <p:extLst>
      <p:ext uri="{BB962C8B-B14F-4D97-AF65-F5344CB8AC3E}">
        <p14:creationId xmlns:p14="http://schemas.microsoft.com/office/powerpoint/2010/main" val="963674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47918" y="0"/>
            <a:ext cx="11766176" cy="6858000"/>
          </a:xfrm>
        </p:spPr>
        <p:txBody>
          <a:bodyPr>
            <a:normAutofit/>
          </a:bodyPr>
          <a:lstStyle/>
          <a:p>
            <a:pPr eaLnBrk="1" hangingPunct="1"/>
            <a:r>
              <a:rPr lang="en-US" altLang="en-US" sz="3600" dirty="0" smtClean="0">
                <a:solidFill>
                  <a:srgbClr val="002060"/>
                </a:solidFill>
              </a:rPr>
              <a:t>The solar radiation effect and the thermal emission effect are in opposite directions as far as net radiation at the top of the atmosphere is concerned. </a:t>
            </a:r>
          </a:p>
          <a:p>
            <a:pPr eaLnBrk="1" hangingPunct="1"/>
            <a:r>
              <a:rPr lang="en-US" altLang="en-US" sz="3600" dirty="0" smtClean="0">
                <a:solidFill>
                  <a:srgbClr val="002060"/>
                </a:solidFill>
              </a:rPr>
              <a:t>Each effect, by itself, is large, but the combine effect is relatively small and will depend significantly on the cloud-free profile of atmospheric temperature, humidity, and aerosols, and upon surface temperature and optical properties. </a:t>
            </a:r>
          </a:p>
          <a:p>
            <a:pPr eaLnBrk="1" hangingPunct="1"/>
            <a:r>
              <a:rPr lang="en-US" altLang="en-US" sz="3600" dirty="0" smtClean="0">
                <a:solidFill>
                  <a:srgbClr val="002060"/>
                </a:solidFill>
              </a:rPr>
              <a:t>The net effect is the difference of two large terms; led to a debate in the 70s on  the role clouds play  in the climate system.</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75</a:t>
            </a:fld>
            <a:endParaRPr lang="en-US"/>
          </a:p>
        </p:txBody>
      </p:sp>
    </p:spTree>
    <p:extLst>
      <p:ext uri="{BB962C8B-B14F-4D97-AF65-F5344CB8AC3E}">
        <p14:creationId xmlns:p14="http://schemas.microsoft.com/office/powerpoint/2010/main" val="1568967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0"/>
            <a:ext cx="9144000" cy="685800"/>
          </a:xfrm>
        </p:spPr>
        <p:txBody>
          <a:bodyPr>
            <a:normAutofit/>
          </a:bodyPr>
          <a:lstStyle/>
          <a:p>
            <a:pPr eaLnBrk="1" hangingPunct="1"/>
            <a:r>
              <a:rPr lang="en-US" altLang="en-US" sz="4000" dirty="0">
                <a:solidFill>
                  <a:srgbClr val="CC0000"/>
                </a:solidFill>
              </a:rPr>
              <a:t>Early studies of sensitivity to cloud amount</a:t>
            </a:r>
            <a:endParaRPr lang="en-US" altLang="en-US" sz="4000" dirty="0"/>
          </a:p>
        </p:txBody>
      </p:sp>
      <p:sp>
        <p:nvSpPr>
          <p:cNvPr id="8195" name="Rectangle 3"/>
          <p:cNvSpPr>
            <a:spLocks noGrp="1" noChangeArrowheads="1"/>
          </p:cNvSpPr>
          <p:nvPr>
            <p:ph type="body" idx="1"/>
          </p:nvPr>
        </p:nvSpPr>
        <p:spPr>
          <a:xfrm>
            <a:off x="107575" y="762000"/>
            <a:ext cx="11914095" cy="5943600"/>
          </a:xfrm>
        </p:spPr>
        <p:txBody>
          <a:bodyPr>
            <a:normAutofit/>
          </a:bodyPr>
          <a:lstStyle/>
          <a:p>
            <a:pPr marL="0" indent="0">
              <a:buNone/>
            </a:pPr>
            <a:r>
              <a:rPr lang="en-US" altLang="en-US" sz="3600" dirty="0" smtClean="0">
                <a:solidFill>
                  <a:srgbClr val="002060"/>
                </a:solidFill>
              </a:rPr>
              <a:t>One of the early attempts to quantify the effect of clouds on the earth’s radiation budget is described in a technical report by London (1957), whose results were widely cited prior to satellite measurements. Using temperature and cloud cover observations for the Northern Hemisphere, he computed solar and infrared fluxes at the top of the atmosphere with and without clouds. He found that clouds have a net energy input primarily during the spring and summer seasons, with an annual average effect of ~35 W/m*2  a result not so different form modern satellite-based estimates to be discussed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76</a:t>
            </a:fld>
            <a:endParaRPr lang="en-US"/>
          </a:p>
        </p:txBody>
      </p:sp>
    </p:spTree>
    <p:extLst>
      <p:ext uri="{BB962C8B-B14F-4D97-AF65-F5344CB8AC3E}">
        <p14:creationId xmlns:p14="http://schemas.microsoft.com/office/powerpoint/2010/main" val="2948212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88259" y="152400"/>
            <a:ext cx="11873753" cy="6705600"/>
          </a:xfrm>
        </p:spPr>
        <p:txBody>
          <a:bodyPr>
            <a:normAutofit/>
          </a:bodyPr>
          <a:lstStyle/>
          <a:p>
            <a:pPr eaLnBrk="1" hangingPunct="1"/>
            <a:r>
              <a:rPr lang="en-US" altLang="en-US" sz="3600" dirty="0" smtClean="0">
                <a:solidFill>
                  <a:srgbClr val="002060"/>
                </a:solidFill>
              </a:rPr>
              <a:t>Later, </a:t>
            </a:r>
            <a:r>
              <a:rPr lang="en-US" altLang="en-US" sz="3600" dirty="0" err="1" smtClean="0">
                <a:solidFill>
                  <a:srgbClr val="002060"/>
                </a:solidFill>
              </a:rPr>
              <a:t>Budyko</a:t>
            </a:r>
            <a:r>
              <a:rPr lang="en-US" altLang="en-US" sz="3600" dirty="0" smtClean="0">
                <a:solidFill>
                  <a:srgbClr val="002060"/>
                </a:solidFill>
              </a:rPr>
              <a:t> (1969) used observations of the temperature (</a:t>
            </a:r>
            <a:r>
              <a:rPr lang="en-US" altLang="en-US" sz="3600" dirty="0" err="1" smtClean="0">
                <a:solidFill>
                  <a:srgbClr val="002060"/>
                </a:solidFill>
              </a:rPr>
              <a:t>T</a:t>
            </a:r>
            <a:r>
              <a:rPr lang="en-US" altLang="en-US" sz="3600" baseline="-25000" dirty="0" err="1" smtClean="0">
                <a:solidFill>
                  <a:srgbClr val="002060"/>
                </a:solidFill>
              </a:rPr>
              <a:t>s</a:t>
            </a:r>
            <a:r>
              <a:rPr lang="en-US" altLang="en-US" sz="3600" dirty="0" smtClean="0">
                <a:solidFill>
                  <a:srgbClr val="002060"/>
                </a:solidFill>
              </a:rPr>
              <a:t>) and cloud amount (A</a:t>
            </a:r>
            <a:r>
              <a:rPr lang="en-US" altLang="en-US" sz="3600" baseline="-25000" dirty="0" smtClean="0">
                <a:solidFill>
                  <a:srgbClr val="002060"/>
                </a:solidFill>
              </a:rPr>
              <a:t>c</a:t>
            </a:r>
            <a:r>
              <a:rPr lang="en-US" altLang="en-US" sz="3600" dirty="0" smtClean="0">
                <a:solidFill>
                  <a:srgbClr val="002060"/>
                </a:solidFill>
              </a:rPr>
              <a:t>) compiled in </a:t>
            </a:r>
            <a:r>
              <a:rPr lang="en-US" altLang="en-US" sz="3600" dirty="0" err="1" smtClean="0">
                <a:solidFill>
                  <a:srgbClr val="002060"/>
                </a:solidFill>
              </a:rPr>
              <a:t>Budyko</a:t>
            </a:r>
            <a:r>
              <a:rPr lang="en-US" altLang="en-US" sz="3600" dirty="0" smtClean="0">
                <a:solidFill>
                  <a:srgbClr val="002060"/>
                </a:solidFill>
              </a:rPr>
              <a:t> (1963) to calculate outgoing infrared flux at the top of the atmosphere (F) and to derive a relationship based on regression:</a:t>
            </a:r>
          </a:p>
          <a:p>
            <a:pPr lvl="1" algn="ctr" eaLnBrk="1" hangingPunct="1">
              <a:buFontTx/>
              <a:buNone/>
            </a:pPr>
            <a:r>
              <a:rPr lang="en-US" altLang="en-US" sz="3600" dirty="0" smtClean="0">
                <a:solidFill>
                  <a:srgbClr val="002060"/>
                </a:solidFill>
              </a:rPr>
              <a:t>F = 223 + 2.2T</a:t>
            </a:r>
            <a:r>
              <a:rPr lang="en-US" altLang="en-US" sz="3600" baseline="-25000" dirty="0" smtClean="0">
                <a:solidFill>
                  <a:srgbClr val="002060"/>
                </a:solidFill>
              </a:rPr>
              <a:t>s</a:t>
            </a:r>
            <a:r>
              <a:rPr lang="en-US" altLang="en-US" sz="3600" dirty="0" smtClean="0">
                <a:solidFill>
                  <a:srgbClr val="002060"/>
                </a:solidFill>
              </a:rPr>
              <a:t>  - (48+1.6T</a:t>
            </a:r>
            <a:r>
              <a:rPr lang="en-US" altLang="en-US" sz="3600" baseline="-25000" dirty="0" smtClean="0">
                <a:solidFill>
                  <a:srgbClr val="002060"/>
                </a:solidFill>
              </a:rPr>
              <a:t>s</a:t>
            </a:r>
            <a:r>
              <a:rPr lang="en-US" altLang="en-US" sz="3600" dirty="0" smtClean="0">
                <a:solidFill>
                  <a:srgbClr val="002060"/>
                </a:solidFill>
              </a:rPr>
              <a:t>)Ac</a:t>
            </a:r>
          </a:p>
          <a:p>
            <a:pPr lvl="1" eaLnBrk="1" hangingPunct="1">
              <a:buFontTx/>
              <a:buNone/>
            </a:pPr>
            <a:endParaRPr lang="en-US" altLang="en-US" sz="3600" dirty="0" smtClean="0">
              <a:solidFill>
                <a:srgbClr val="002060"/>
              </a:solidFill>
            </a:endParaRPr>
          </a:p>
          <a:p>
            <a:pPr algn="ctr" eaLnBrk="1" hangingPunct="1"/>
            <a:r>
              <a:rPr lang="en-US" altLang="en-US" sz="3600" dirty="0" smtClean="0">
                <a:solidFill>
                  <a:srgbClr val="002060"/>
                </a:solidFill>
              </a:rPr>
              <a:t>where F is in </a:t>
            </a:r>
            <a:r>
              <a:rPr lang="en-US" altLang="en-US" sz="3600" i="1" dirty="0">
                <a:solidFill>
                  <a:srgbClr val="002060"/>
                </a:solidFill>
              </a:rPr>
              <a:t>W/m</a:t>
            </a:r>
            <a:r>
              <a:rPr lang="en-US" altLang="en-US" sz="3600" i="1" baseline="30000" dirty="0">
                <a:solidFill>
                  <a:srgbClr val="002060"/>
                </a:solidFill>
              </a:rPr>
              <a:t>-2</a:t>
            </a:r>
            <a:r>
              <a:rPr lang="en-US" altLang="en-US" sz="3600" dirty="0" smtClean="0">
                <a:solidFill>
                  <a:srgbClr val="002060"/>
                </a:solidFill>
              </a:rPr>
              <a:t> and T is in  </a:t>
            </a:r>
            <a:r>
              <a:rPr lang="en-US" altLang="en-US" sz="3600" baseline="30000" dirty="0" smtClean="0">
                <a:solidFill>
                  <a:srgbClr val="002060"/>
                </a:solidFill>
              </a:rPr>
              <a:t>0</a:t>
            </a:r>
            <a:r>
              <a:rPr lang="en-US" altLang="en-US" sz="3600" dirty="0" smtClean="0">
                <a:solidFill>
                  <a:srgbClr val="002060"/>
                </a:solidFill>
              </a:rPr>
              <a:t>C. For a mean global surface temperature of 288 K, he finds the </a:t>
            </a:r>
            <a:r>
              <a:rPr lang="en-US" altLang="en-US" sz="3600" i="1" dirty="0" smtClean="0">
                <a:solidFill>
                  <a:srgbClr val="002060"/>
                </a:solidFill>
              </a:rPr>
              <a:t>sensitivity of the infrared flux to clouds </a:t>
            </a:r>
            <a:r>
              <a:rPr lang="en-US" altLang="en-US" sz="3600" dirty="0" smtClean="0">
                <a:solidFill>
                  <a:srgbClr val="002060"/>
                </a:solidFill>
              </a:rPr>
              <a:t>to be</a:t>
            </a:r>
          </a:p>
          <a:p>
            <a:pPr algn="ctr" eaLnBrk="1" hangingPunct="1">
              <a:buFontTx/>
              <a:buNone/>
            </a:pPr>
            <a:r>
              <a:rPr lang="en-US" altLang="en-US" sz="3600" dirty="0" smtClean="0">
                <a:solidFill>
                  <a:srgbClr val="002060"/>
                </a:solidFill>
              </a:rPr>
              <a:t> </a:t>
            </a:r>
            <a:r>
              <a:rPr lang="el-GR" altLang="en-US" sz="3600" dirty="0" smtClean="0">
                <a:solidFill>
                  <a:srgbClr val="002060"/>
                </a:solidFill>
              </a:rPr>
              <a:t>δ</a:t>
            </a:r>
            <a:r>
              <a:rPr lang="en-US" altLang="en-US" sz="3600" dirty="0" smtClean="0">
                <a:solidFill>
                  <a:srgbClr val="002060"/>
                </a:solidFill>
              </a:rPr>
              <a:t>F/</a:t>
            </a:r>
            <a:r>
              <a:rPr lang="el-GR" altLang="en-US" sz="3600" dirty="0" smtClean="0">
                <a:solidFill>
                  <a:srgbClr val="002060"/>
                </a:solidFill>
              </a:rPr>
              <a:t>δ</a:t>
            </a:r>
            <a:r>
              <a:rPr lang="en-US" altLang="en-US" sz="3600" dirty="0" smtClean="0">
                <a:solidFill>
                  <a:srgbClr val="002060"/>
                </a:solidFill>
              </a:rPr>
              <a:t>A</a:t>
            </a:r>
            <a:r>
              <a:rPr lang="en-US" altLang="en-US" sz="3600" baseline="-25000" dirty="0" smtClean="0">
                <a:solidFill>
                  <a:srgbClr val="002060"/>
                </a:solidFill>
              </a:rPr>
              <a:t>c</a:t>
            </a:r>
            <a:r>
              <a:rPr lang="en-US" altLang="en-US" sz="3600" dirty="0" smtClean="0">
                <a:solidFill>
                  <a:srgbClr val="002060"/>
                </a:solidFill>
              </a:rPr>
              <a:t> = -72 </a:t>
            </a:r>
            <a:r>
              <a:rPr lang="en-US" altLang="en-US" sz="3600" i="1" dirty="0">
                <a:solidFill>
                  <a:srgbClr val="002060"/>
                </a:solidFill>
              </a:rPr>
              <a:t>W/m</a:t>
            </a:r>
            <a:r>
              <a:rPr lang="en-US" altLang="en-US" sz="3600" i="1" baseline="30000" dirty="0">
                <a:solidFill>
                  <a:srgbClr val="002060"/>
                </a:solidFill>
              </a:rPr>
              <a:t>-2</a:t>
            </a:r>
            <a:r>
              <a:rPr lang="en-US" altLang="en-US" sz="3600" dirty="0" smtClean="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77</a:t>
            </a:fld>
            <a:endParaRPr lang="en-US"/>
          </a:p>
        </p:txBody>
      </p:sp>
    </p:spTree>
    <p:extLst>
      <p:ext uri="{BB962C8B-B14F-4D97-AF65-F5344CB8AC3E}">
        <p14:creationId xmlns:p14="http://schemas.microsoft.com/office/powerpoint/2010/main" val="3914733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extLst>
              <p:ext uri="{D42A27DB-BD31-4B8C-83A1-F6EECF244321}">
                <p14:modId xmlns:p14="http://schemas.microsoft.com/office/powerpoint/2010/main" val="2254412901"/>
              </p:ext>
            </p:extLst>
          </p:nvPr>
        </p:nvGraphicFramePr>
        <p:xfrm>
          <a:off x="107575" y="0"/>
          <a:ext cx="11940989" cy="7677150"/>
        </p:xfrm>
        <a:graphic>
          <a:graphicData uri="http://schemas.openxmlformats.org/presentationml/2006/ole">
            <mc:AlternateContent xmlns:mc="http://schemas.openxmlformats.org/markup-compatibility/2006">
              <mc:Choice xmlns:v="urn:schemas-microsoft-com:vml" Requires="v">
                <p:oleObj spid="_x0000_s9246" name="Document" r:id="rId3" imgW="8351372" imgH="7700985" progId="Word.Document.8">
                  <p:embed/>
                </p:oleObj>
              </mc:Choice>
              <mc:Fallback>
                <p:oleObj name="Document" r:id="rId3" imgW="8351372" imgH="7700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75" y="0"/>
                        <a:ext cx="11940989" cy="7677150"/>
                      </a:xfrm>
                      <a:prstGeom prst="rect">
                        <a:avLst/>
                      </a:prstGeom>
                      <a:noFill/>
                      <a:ln>
                        <a:noFill/>
                      </a:ln>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1244932102"/>
              </p:ext>
            </p:extLst>
          </p:nvPr>
        </p:nvGraphicFramePr>
        <p:xfrm>
          <a:off x="-273050" y="1842247"/>
          <a:ext cx="5114511" cy="3391742"/>
        </p:xfrm>
        <a:graphic>
          <a:graphicData uri="http://schemas.openxmlformats.org/presentationml/2006/ole">
            <mc:AlternateContent xmlns:mc="http://schemas.openxmlformats.org/markup-compatibility/2006">
              <mc:Choice xmlns:v="urn:schemas-microsoft-com:vml" Requires="v">
                <p:oleObj spid="_x0000_s9247" name="Document" r:id="rId5" imgW="6035484" imgH="4109523" progId="Word.Document.8">
                  <p:embed/>
                </p:oleObj>
              </mc:Choice>
              <mc:Fallback>
                <p:oleObj name="Document" r:id="rId5" imgW="6035484" imgH="41095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842247"/>
                        <a:ext cx="5114511" cy="3391742"/>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78</a:t>
            </a:fld>
            <a:endParaRPr lang="en-US"/>
          </a:p>
        </p:txBody>
      </p:sp>
    </p:spTree>
    <p:extLst>
      <p:ext uri="{BB962C8B-B14F-4D97-AF65-F5344CB8AC3E}">
        <p14:creationId xmlns:p14="http://schemas.microsoft.com/office/powerpoint/2010/main" val="2038783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extLst>
              <p:ext uri="{D42A27DB-BD31-4B8C-83A1-F6EECF244321}">
                <p14:modId xmlns:p14="http://schemas.microsoft.com/office/powerpoint/2010/main" val="1340322827"/>
              </p:ext>
            </p:extLst>
          </p:nvPr>
        </p:nvGraphicFramePr>
        <p:xfrm>
          <a:off x="107576" y="-1"/>
          <a:ext cx="12084424" cy="6721475"/>
        </p:xfrm>
        <a:graphic>
          <a:graphicData uri="http://schemas.openxmlformats.org/presentationml/2006/ole">
            <mc:AlternateContent xmlns:mc="http://schemas.openxmlformats.org/markup-compatibility/2006">
              <mc:Choice xmlns:v="urn:schemas-microsoft-com:vml" Requires="v">
                <p:oleObj spid="_x0000_s10256" name="Document" r:id="rId3" imgW="11875488" imgH="8693295" progId="Word.Document.8">
                  <p:embed/>
                </p:oleObj>
              </mc:Choice>
              <mc:Fallback>
                <p:oleObj name="Document" r:id="rId3" imgW="11875488" imgH="8693295" progId="Word.Document.8">
                  <p:embed/>
                  <p:pic>
                    <p:nvPicPr>
                      <p:cNvPr id="0" name=""/>
                      <p:cNvPicPr>
                        <a:picLocks noChangeAspect="1" noChangeArrowheads="1"/>
                      </p:cNvPicPr>
                      <p:nvPr/>
                    </p:nvPicPr>
                    <p:blipFill>
                      <a:blip r:embed="rId4"/>
                      <a:srcRect/>
                      <a:stretch>
                        <a:fillRect/>
                      </a:stretch>
                    </p:blipFill>
                    <p:spPr bwMode="auto">
                      <a:xfrm>
                        <a:off x="107576" y="-1"/>
                        <a:ext cx="12084424" cy="6721475"/>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79</a:t>
            </a:fld>
            <a:endParaRPr lang="en-US"/>
          </a:p>
        </p:txBody>
      </p:sp>
    </p:spTree>
    <p:extLst>
      <p:ext uri="{BB962C8B-B14F-4D97-AF65-F5344CB8AC3E}">
        <p14:creationId xmlns:p14="http://schemas.microsoft.com/office/powerpoint/2010/main" val="87768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oneonta.edu/faculty/baumanpr/geosat2/RS-Introduction/Figure%201%20Passive%20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658" y="0"/>
            <a:ext cx="6912244" cy="6572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29642" y="6488668"/>
            <a:ext cx="4162358" cy="369332"/>
          </a:xfrm>
          <a:prstGeom prst="rect">
            <a:avLst/>
          </a:prstGeom>
        </p:spPr>
        <p:txBody>
          <a:bodyPr wrap="none">
            <a:spAutoFit/>
          </a:bodyPr>
          <a:lstStyle/>
          <a:p>
            <a:r>
              <a:rPr lang="en-US" b="1" dirty="0">
                <a:solidFill>
                  <a:srgbClr val="FF0000"/>
                </a:solidFill>
                <a:latin typeface="Times New Roman" panose="02020603050405020304" pitchFamily="18" charset="0"/>
              </a:rPr>
              <a:t>COPYRIGHT © 2010 Paul R. Baumann</a:t>
            </a:r>
            <a:endParaRPr lang="en-US" b="1" i="0" dirty="0">
              <a:solidFill>
                <a:srgbClr val="FF0000"/>
              </a:solidFill>
              <a:effectLst/>
              <a:latin typeface="Times New Roman" panose="02020603050405020304" pitchFamily="18" charset="0"/>
            </a:endParaRPr>
          </a:p>
        </p:txBody>
      </p:sp>
      <p:sp>
        <p:nvSpPr>
          <p:cNvPr id="3" name="TextBox 2"/>
          <p:cNvSpPr txBox="1"/>
          <p:nvPr/>
        </p:nvSpPr>
        <p:spPr>
          <a:xfrm>
            <a:off x="497541" y="1223682"/>
            <a:ext cx="2868163" cy="1938992"/>
          </a:xfrm>
          <a:prstGeom prst="rect">
            <a:avLst/>
          </a:prstGeom>
          <a:noFill/>
        </p:spPr>
        <p:txBody>
          <a:bodyPr wrap="square" rtlCol="0">
            <a:spAutoFit/>
          </a:bodyPr>
          <a:lstStyle/>
          <a:p>
            <a:r>
              <a:rPr lang="en-US" sz="4000" dirty="0" smtClean="0">
                <a:solidFill>
                  <a:srgbClr val="C00000"/>
                </a:solidFill>
              </a:rPr>
              <a:t>Passive Remote sensing</a:t>
            </a:r>
            <a:endParaRPr lang="en-US" sz="4000" dirty="0">
              <a:solidFill>
                <a:srgbClr val="C00000"/>
              </a:solidFill>
            </a:endParaRPr>
          </a:p>
        </p:txBody>
      </p:sp>
    </p:spTree>
    <p:extLst>
      <p:ext uri="{BB962C8B-B14F-4D97-AF65-F5344CB8AC3E}">
        <p14:creationId xmlns:p14="http://schemas.microsoft.com/office/powerpoint/2010/main" val="34995325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74812" y="0"/>
            <a:ext cx="12017188" cy="6629400"/>
          </a:xfrm>
        </p:spPr>
        <p:txBody>
          <a:bodyPr>
            <a:normAutofit fontScale="62500" lnSpcReduction="20000"/>
          </a:bodyPr>
          <a:lstStyle/>
          <a:p>
            <a:r>
              <a:rPr lang="en-US" sz="4000" dirty="0"/>
              <a:t>For the values adopted by Schneider (1989)</a:t>
            </a:r>
          </a:p>
          <a:p>
            <a:pPr marL="0" indent="0" algn="ctr">
              <a:buNone/>
            </a:pPr>
            <a:endParaRPr lang="en-US" dirty="0"/>
          </a:p>
          <a:p>
            <a:pPr marL="0" indent="0" algn="ctr">
              <a:buNone/>
            </a:pPr>
            <a:r>
              <a:rPr lang="en-US" dirty="0"/>
              <a:t>	</a:t>
            </a:r>
            <a:r>
              <a:rPr lang="en-US" sz="4000" dirty="0"/>
              <a:t>a</a:t>
            </a:r>
            <a:r>
              <a:rPr lang="en-US" sz="4000" baseline="-25000" dirty="0"/>
              <a:t>c </a:t>
            </a:r>
            <a:r>
              <a:rPr lang="en-US" sz="4000" dirty="0"/>
              <a:t>= 0.5        and      </a:t>
            </a:r>
            <a:r>
              <a:rPr lang="en-US" sz="4000" dirty="0">
                <a:sym typeface="Symbol"/>
              </a:rPr>
              <a:t></a:t>
            </a:r>
            <a:r>
              <a:rPr lang="en-US" sz="4000" baseline="-25000" dirty="0">
                <a:sym typeface="Symbol"/>
              </a:rPr>
              <a:t>0</a:t>
            </a:r>
            <a:r>
              <a:rPr lang="en-US" sz="4000" baseline="-25000" dirty="0"/>
              <a:t> </a:t>
            </a:r>
            <a:r>
              <a:rPr lang="en-US" sz="4000" dirty="0"/>
              <a:t> = 0.12     </a:t>
            </a:r>
          </a:p>
          <a:p>
            <a:pPr marL="0" indent="0">
              <a:buNone/>
            </a:pPr>
            <a:r>
              <a:rPr lang="en-US" dirty="0"/>
              <a:t> </a:t>
            </a:r>
          </a:p>
          <a:p>
            <a:pPr marL="0" indent="0">
              <a:buNone/>
            </a:pPr>
            <a:r>
              <a:rPr lang="en-US" sz="4000" dirty="0"/>
              <a:t>The solar radiation sensitivity coefficient is -130 W/m</a:t>
            </a:r>
            <a:r>
              <a:rPr lang="en-US" sz="4000" baseline="30000" dirty="0"/>
              <a:t>-2</a:t>
            </a:r>
            <a:r>
              <a:rPr lang="en-US" sz="4000" dirty="0"/>
              <a:t> </a:t>
            </a:r>
          </a:p>
          <a:p>
            <a:pPr marL="0" indent="0">
              <a:buNone/>
            </a:pPr>
            <a:r>
              <a:rPr lang="en-US" sz="4000" dirty="0"/>
              <a:t>(Here the results are normalized to the solar constant of </a:t>
            </a:r>
          </a:p>
          <a:p>
            <a:pPr marL="0" indent="0">
              <a:buNone/>
            </a:pPr>
            <a:r>
              <a:rPr lang="en-US" sz="4000" dirty="0"/>
              <a:t> 1368 W/m</a:t>
            </a:r>
            <a:r>
              <a:rPr lang="en-US" sz="4000" baseline="30000" dirty="0"/>
              <a:t>-2</a:t>
            </a:r>
            <a:r>
              <a:rPr lang="en-US" sz="4000" dirty="0"/>
              <a:t>).</a:t>
            </a:r>
          </a:p>
          <a:p>
            <a:pPr marL="0" indent="0">
              <a:buNone/>
            </a:pPr>
            <a:endParaRPr lang="en-US" dirty="0"/>
          </a:p>
          <a:p>
            <a:pPr marL="0" indent="0">
              <a:buNone/>
            </a:pPr>
            <a:r>
              <a:rPr lang="en-US" dirty="0"/>
              <a:t>	</a:t>
            </a:r>
            <a:r>
              <a:rPr lang="en-US" sz="4500" dirty="0"/>
              <a:t>The net sensitivity to cloud amount is the difference between the</a:t>
            </a:r>
          </a:p>
          <a:p>
            <a:pPr marL="0" indent="0">
              <a:buNone/>
            </a:pPr>
            <a:r>
              <a:rPr lang="en-US" sz="4500" dirty="0"/>
              <a:t>solar and infrared sensitivity coefficients:</a:t>
            </a:r>
          </a:p>
          <a:p>
            <a:pPr marL="0" indent="0">
              <a:buNone/>
            </a:pPr>
            <a:r>
              <a:rPr lang="en-US" dirty="0"/>
              <a:t> </a:t>
            </a:r>
            <a:endParaRPr lang="en-US" dirty="0" smtClean="0"/>
          </a:p>
          <a:p>
            <a:pPr marL="0" indent="0">
              <a:buNone/>
            </a:pPr>
            <a:endParaRPr lang="en-US" dirty="0"/>
          </a:p>
          <a:p>
            <a:pPr marL="0" indent="0">
              <a:buNone/>
            </a:pPr>
            <a:r>
              <a:rPr lang="en-US" dirty="0"/>
              <a:t> </a:t>
            </a:r>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5100" dirty="0"/>
              <a:t>which for Schneider’s model is -55 W/m</a:t>
            </a:r>
            <a:r>
              <a:rPr lang="en-US" sz="5100" baseline="30000" dirty="0"/>
              <a:t>-2</a:t>
            </a:r>
            <a:endParaRPr lang="en-US" sz="5100" dirty="0"/>
          </a:p>
          <a:p>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80</a:t>
            </a:fld>
            <a:endParaRPr lang="en-US"/>
          </a:p>
        </p:txBody>
      </p:sp>
      <p:pic>
        <p:nvPicPr>
          <p:cNvPr id="737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4267201"/>
            <a:ext cx="42005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45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1447800"/>
            <a:ext cx="8839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sp>
        <p:nvSpPr>
          <p:cNvPr id="12291" name="Text Box 3"/>
          <p:cNvSpPr txBox="1">
            <a:spLocks noChangeArrowheads="1"/>
          </p:cNvSpPr>
          <p:nvPr/>
        </p:nvSpPr>
        <p:spPr bwMode="auto">
          <a:xfrm rot="-5400000">
            <a:off x="3102999" y="4569332"/>
            <a:ext cx="1233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Low Cloud</a:t>
            </a:r>
          </a:p>
          <a:p>
            <a:pPr algn="ctr">
              <a:spcBef>
                <a:spcPct val="0"/>
              </a:spcBef>
              <a:buFontTx/>
              <a:buNone/>
            </a:pPr>
            <a:r>
              <a:rPr lang="en-US" altLang="en-US" sz="1600" b="1">
                <a:latin typeface="Palatino" charset="0"/>
              </a:rPr>
              <a:t>Amount</a:t>
            </a:r>
          </a:p>
        </p:txBody>
      </p:sp>
      <p:sp>
        <p:nvSpPr>
          <p:cNvPr id="12292" name="Text Box 4"/>
          <p:cNvSpPr txBox="1">
            <a:spLocks noChangeArrowheads="1"/>
          </p:cNvSpPr>
          <p:nvPr/>
        </p:nvSpPr>
        <p:spPr bwMode="auto">
          <a:xfrm rot="-5400000">
            <a:off x="4869292" y="4611401"/>
            <a:ext cx="1519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 Optical</a:t>
            </a:r>
          </a:p>
          <a:p>
            <a:pPr algn="ctr">
              <a:spcBef>
                <a:spcPct val="0"/>
              </a:spcBef>
              <a:buFontTx/>
              <a:buNone/>
            </a:pPr>
            <a:r>
              <a:rPr lang="en-US" altLang="en-US" sz="1600" b="1">
                <a:latin typeface="Palatino" charset="0"/>
              </a:rPr>
              <a:t>Depth</a:t>
            </a:r>
          </a:p>
        </p:txBody>
      </p:sp>
      <p:sp>
        <p:nvSpPr>
          <p:cNvPr id="12293" name="Text Box 5"/>
          <p:cNvSpPr txBox="1">
            <a:spLocks noChangeArrowheads="1"/>
          </p:cNvSpPr>
          <p:nvPr/>
        </p:nvSpPr>
        <p:spPr bwMode="auto">
          <a:xfrm rot="-5400000">
            <a:off x="3688558" y="2261395"/>
            <a:ext cx="128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High Cloud</a:t>
            </a:r>
          </a:p>
          <a:p>
            <a:pPr algn="ctr">
              <a:spcBef>
                <a:spcPct val="0"/>
              </a:spcBef>
              <a:buFontTx/>
              <a:buNone/>
            </a:pPr>
            <a:r>
              <a:rPr lang="en-US" altLang="en-US" sz="1600" b="1">
                <a:latin typeface="Palatino" charset="0"/>
              </a:rPr>
              <a:t>Amount</a:t>
            </a:r>
          </a:p>
        </p:txBody>
      </p:sp>
      <p:sp>
        <p:nvSpPr>
          <p:cNvPr id="12294" name="Text Box 6"/>
          <p:cNvSpPr txBox="1">
            <a:spLocks noChangeArrowheads="1"/>
          </p:cNvSpPr>
          <p:nvPr/>
        </p:nvSpPr>
        <p:spPr bwMode="auto">
          <a:xfrm rot="-5400000">
            <a:off x="4602958" y="1931195"/>
            <a:ext cx="827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a:t>
            </a:r>
          </a:p>
          <a:p>
            <a:pPr algn="ctr">
              <a:spcBef>
                <a:spcPct val="0"/>
              </a:spcBef>
              <a:buFontTx/>
              <a:buNone/>
            </a:pPr>
            <a:r>
              <a:rPr lang="en-US" altLang="en-US" sz="1600" b="1">
                <a:latin typeface="Palatino" charset="0"/>
              </a:rPr>
              <a:t>Height</a:t>
            </a:r>
          </a:p>
        </p:txBody>
      </p:sp>
      <p:sp>
        <p:nvSpPr>
          <p:cNvPr id="12295" name="Text Box 7"/>
          <p:cNvSpPr txBox="1">
            <a:spLocks noChangeArrowheads="1"/>
          </p:cNvSpPr>
          <p:nvPr/>
        </p:nvSpPr>
        <p:spPr bwMode="auto">
          <a:xfrm rot="-5400000">
            <a:off x="5523512" y="2257932"/>
            <a:ext cx="148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Particle Size</a:t>
            </a:r>
          </a:p>
          <a:p>
            <a:pPr algn="ctr">
              <a:spcBef>
                <a:spcPct val="0"/>
              </a:spcBef>
              <a:buFontTx/>
              <a:buNone/>
            </a:pPr>
            <a:r>
              <a:rPr lang="en-US" altLang="en-US" sz="1600" b="1">
                <a:latin typeface="Palatino" charset="0"/>
              </a:rPr>
              <a:t>(Low Clouds)</a:t>
            </a:r>
          </a:p>
        </p:txBody>
      </p:sp>
      <p:sp>
        <p:nvSpPr>
          <p:cNvPr id="12296" name="Text Box 8"/>
          <p:cNvSpPr txBox="1">
            <a:spLocks noChangeArrowheads="1"/>
          </p:cNvSpPr>
          <p:nvPr/>
        </p:nvSpPr>
        <p:spPr bwMode="auto">
          <a:xfrm rot="-5400000">
            <a:off x="6048344" y="4748720"/>
            <a:ext cx="1739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Indirect Aerosol</a:t>
            </a:r>
          </a:p>
          <a:p>
            <a:pPr algn="ctr">
              <a:spcBef>
                <a:spcPct val="0"/>
              </a:spcBef>
              <a:buFontTx/>
              <a:buNone/>
            </a:pPr>
            <a:r>
              <a:rPr lang="en-US" altLang="en-US" sz="1600" b="1">
                <a:latin typeface="Palatino" charset="0"/>
              </a:rPr>
              <a:t>Forcing</a:t>
            </a:r>
          </a:p>
        </p:txBody>
      </p:sp>
      <p:sp>
        <p:nvSpPr>
          <p:cNvPr id="12297" name="Text Box 9"/>
          <p:cNvSpPr txBox="1">
            <a:spLocks noChangeArrowheads="1"/>
          </p:cNvSpPr>
          <p:nvPr/>
        </p:nvSpPr>
        <p:spPr bwMode="auto">
          <a:xfrm rot="-5400000">
            <a:off x="6394219" y="5038438"/>
            <a:ext cx="2273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Direct Anthropogenic</a:t>
            </a:r>
          </a:p>
          <a:p>
            <a:pPr algn="ctr">
              <a:spcBef>
                <a:spcPct val="0"/>
              </a:spcBef>
              <a:buFontTx/>
              <a:buNone/>
            </a:pPr>
            <a:r>
              <a:rPr lang="en-US" altLang="en-US" sz="1600" b="1">
                <a:latin typeface="Palatino" charset="0"/>
              </a:rPr>
              <a:t>Aerosol Forcing</a:t>
            </a:r>
          </a:p>
        </p:txBody>
      </p:sp>
      <p:sp>
        <p:nvSpPr>
          <p:cNvPr id="12298" name="Text Box 10"/>
          <p:cNvSpPr txBox="1">
            <a:spLocks noChangeArrowheads="1"/>
          </p:cNvSpPr>
          <p:nvPr/>
        </p:nvSpPr>
        <p:spPr bwMode="auto">
          <a:xfrm rot="-5400000">
            <a:off x="7415704" y="2832607"/>
            <a:ext cx="1507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Stratospheric</a:t>
            </a:r>
          </a:p>
          <a:p>
            <a:pPr algn="ctr">
              <a:spcBef>
                <a:spcPct val="0"/>
              </a:spcBef>
              <a:buFontTx/>
              <a:buNone/>
            </a:pPr>
            <a:r>
              <a:rPr lang="en-US" altLang="en-US" sz="1600" b="1">
                <a:latin typeface="Palatino" charset="0"/>
              </a:rPr>
              <a:t>Ozone</a:t>
            </a:r>
          </a:p>
        </p:txBody>
      </p:sp>
      <p:sp>
        <p:nvSpPr>
          <p:cNvPr id="12299" name="Text Box 11"/>
          <p:cNvSpPr txBox="1">
            <a:spLocks noChangeArrowheads="1"/>
          </p:cNvSpPr>
          <p:nvPr/>
        </p:nvSpPr>
        <p:spPr bwMode="auto">
          <a:xfrm rot="-5400000">
            <a:off x="8149370" y="5094873"/>
            <a:ext cx="1417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Land Albedo</a:t>
            </a:r>
          </a:p>
        </p:txBody>
      </p:sp>
      <p:sp>
        <p:nvSpPr>
          <p:cNvPr id="12300" name="Text Box 12"/>
          <p:cNvSpPr txBox="1">
            <a:spLocks noChangeArrowheads="1"/>
          </p:cNvSpPr>
          <p:nvPr/>
        </p:nvSpPr>
        <p:spPr bwMode="auto">
          <a:xfrm rot="-5400000">
            <a:off x="9051133" y="2947195"/>
            <a:ext cx="928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Carbon</a:t>
            </a:r>
          </a:p>
          <a:p>
            <a:pPr algn="ctr">
              <a:spcBef>
                <a:spcPct val="0"/>
              </a:spcBef>
              <a:buFontTx/>
              <a:buNone/>
            </a:pPr>
            <a:r>
              <a:rPr lang="en-US" altLang="en-US" sz="1600" b="1">
                <a:latin typeface="Palatino" charset="0"/>
              </a:rPr>
              <a:t>Dioxide</a:t>
            </a:r>
          </a:p>
        </p:txBody>
      </p:sp>
      <p:sp>
        <p:nvSpPr>
          <p:cNvPr id="12301" name="Text Box 13"/>
          <p:cNvSpPr txBox="1">
            <a:spLocks noChangeArrowheads="1"/>
          </p:cNvSpPr>
          <p:nvPr/>
        </p:nvSpPr>
        <p:spPr bwMode="auto">
          <a:xfrm>
            <a:off x="4579858" y="150813"/>
            <a:ext cx="2852896" cy="523220"/>
          </a:xfrm>
          <a:prstGeom prst="rect">
            <a:avLst/>
          </a:prstGeom>
          <a:noFill/>
          <a:ln>
            <a:noFill/>
          </a:ln>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2800" dirty="0">
                <a:solidFill>
                  <a:srgbClr val="C00000"/>
                </a:solidFill>
                <a:latin typeface="+mn-lt"/>
              </a:rPr>
              <a:t>Climate Sensitivity</a:t>
            </a:r>
          </a:p>
        </p:txBody>
      </p:sp>
      <p:sp>
        <p:nvSpPr>
          <p:cNvPr id="12302" name="Text Box 14"/>
          <p:cNvSpPr txBox="1">
            <a:spLocks noChangeArrowheads="1"/>
          </p:cNvSpPr>
          <p:nvPr/>
        </p:nvSpPr>
        <p:spPr bwMode="auto">
          <a:xfrm>
            <a:off x="1701800" y="3575051"/>
            <a:ext cx="1258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000">
                <a:latin typeface="Palatino" charset="0"/>
              </a:rPr>
              <a:t>Radiative</a:t>
            </a:r>
          </a:p>
          <a:p>
            <a:pPr algn="ctr">
              <a:spcBef>
                <a:spcPct val="0"/>
              </a:spcBef>
              <a:buFontTx/>
              <a:buNone/>
            </a:pPr>
            <a:r>
              <a:rPr lang="en-US" altLang="en-US" sz="2000">
                <a:latin typeface="Palatino" charset="0"/>
              </a:rPr>
              <a:t>Effect</a:t>
            </a:r>
          </a:p>
          <a:p>
            <a:pPr algn="ctr">
              <a:spcBef>
                <a:spcPct val="0"/>
              </a:spcBef>
              <a:buFontTx/>
              <a:buNone/>
            </a:pPr>
            <a:r>
              <a:rPr lang="en-US" altLang="en-US" sz="2000">
                <a:latin typeface="Palatino" charset="0"/>
              </a:rPr>
              <a:t>(W/m</a:t>
            </a:r>
            <a:r>
              <a:rPr lang="en-US" altLang="en-US" sz="2000" baseline="30000">
                <a:latin typeface="Palatino" charset="0"/>
              </a:rPr>
              <a:t>2</a:t>
            </a:r>
            <a:r>
              <a:rPr lang="en-US" altLang="en-US" sz="2000">
                <a:latin typeface="Palatino" charset="0"/>
              </a:rPr>
              <a:t>)</a:t>
            </a:r>
          </a:p>
        </p:txBody>
      </p:sp>
      <p:sp>
        <p:nvSpPr>
          <p:cNvPr id="12303" name="Text Box 15"/>
          <p:cNvSpPr txBox="1">
            <a:spLocks noChangeArrowheads="1"/>
          </p:cNvSpPr>
          <p:nvPr/>
        </p:nvSpPr>
        <p:spPr bwMode="auto">
          <a:xfrm>
            <a:off x="2959101" y="803276"/>
            <a:ext cx="637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i="1" dirty="0">
                <a:solidFill>
                  <a:srgbClr val="002060"/>
                </a:solidFill>
                <a:latin typeface="Palatino" charset="0"/>
              </a:rPr>
              <a:t>Radiative</a:t>
            </a:r>
            <a:r>
              <a:rPr lang="en-US" altLang="en-US" sz="2400" i="1" dirty="0">
                <a:solidFill>
                  <a:srgbClr val="ED181E"/>
                </a:solidFill>
                <a:latin typeface="Palatino" charset="0"/>
              </a:rPr>
              <a:t> </a:t>
            </a:r>
            <a:r>
              <a:rPr lang="en-US" altLang="en-US" sz="2400" i="1" dirty="0">
                <a:solidFill>
                  <a:srgbClr val="002060"/>
                </a:solidFill>
                <a:latin typeface="Palatino" charset="0"/>
              </a:rPr>
              <a:t>Effect at the Top of the Atmosphere</a:t>
            </a:r>
          </a:p>
          <a:p>
            <a:pPr algn="ctr">
              <a:spcBef>
                <a:spcPct val="0"/>
              </a:spcBef>
              <a:buFontTx/>
              <a:buNone/>
            </a:pPr>
            <a:r>
              <a:rPr lang="en-US" altLang="en-US" sz="2400" i="1" dirty="0">
                <a:solidFill>
                  <a:srgbClr val="002060"/>
                </a:solidFill>
                <a:latin typeface="Palatino" charset="0"/>
              </a:rPr>
              <a:t>For a 50% Increase in Climate Param</a:t>
            </a:r>
            <a:r>
              <a:rPr lang="en-US" altLang="en-US" sz="2400" b="1" i="1" dirty="0">
                <a:solidFill>
                  <a:srgbClr val="002060"/>
                </a:solidFill>
                <a:latin typeface="Palatino" charset="0"/>
              </a:rPr>
              <a:t>eter</a:t>
            </a:r>
          </a:p>
        </p:txBody>
      </p:sp>
      <p:pic>
        <p:nvPicPr>
          <p:cNvPr id="123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1" y="1778000"/>
            <a:ext cx="8247063"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p:cNvSpPr txBox="1">
            <a:spLocks noChangeArrowheads="1"/>
          </p:cNvSpPr>
          <p:nvPr/>
        </p:nvSpPr>
        <p:spPr bwMode="auto">
          <a:xfrm>
            <a:off x="3352800" y="586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a:t>Low clouds</a:t>
            </a:r>
          </a:p>
        </p:txBody>
      </p:sp>
      <p:sp>
        <p:nvSpPr>
          <p:cNvPr id="12306" name="Text Box 18"/>
          <p:cNvSpPr txBox="1">
            <a:spLocks noChangeArrowheads="1"/>
          </p:cNvSpPr>
          <p:nvPr/>
        </p:nvSpPr>
        <p:spPr bwMode="auto">
          <a:xfrm>
            <a:off x="5318125" y="6205539"/>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t>COD</a:t>
            </a:r>
          </a:p>
        </p:txBody>
      </p:sp>
      <p:sp>
        <p:nvSpPr>
          <p:cNvPr id="2" name="Slide Number Placeholder 1"/>
          <p:cNvSpPr>
            <a:spLocks noGrp="1"/>
          </p:cNvSpPr>
          <p:nvPr>
            <p:ph type="sldNum" sz="quarter" idx="12"/>
          </p:nvPr>
        </p:nvSpPr>
        <p:spPr/>
        <p:txBody>
          <a:bodyPr/>
          <a:lstStyle/>
          <a:p>
            <a:fld id="{3B61ACE0-B4C6-4281-9137-DAF2A4BC917B}" type="slidenum">
              <a:rPr lang="en-US" smtClean="0"/>
              <a:pPr/>
              <a:t>81</a:t>
            </a:fld>
            <a:endParaRPr lang="en-US"/>
          </a:p>
        </p:txBody>
      </p:sp>
    </p:spTree>
    <p:extLst>
      <p:ext uri="{BB962C8B-B14F-4D97-AF65-F5344CB8AC3E}">
        <p14:creationId xmlns:p14="http://schemas.microsoft.com/office/powerpoint/2010/main" val="1650685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 y="625475"/>
            <a:ext cx="120754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i="1" dirty="0">
                <a:solidFill>
                  <a:srgbClr val="002060"/>
                </a:solidFill>
                <a:latin typeface="Arial Unicode MS" pitchFamily="34" charset="-128"/>
              </a:rPr>
              <a:t>Climate models are inconsistent in predicting  the effects of clouds on climate</a:t>
            </a:r>
          </a:p>
        </p:txBody>
      </p:sp>
      <p:sp>
        <p:nvSpPr>
          <p:cNvPr id="13315" name="Text Box 3"/>
          <p:cNvSpPr txBox="1">
            <a:spLocks noChangeArrowheads="1"/>
          </p:cNvSpPr>
          <p:nvPr/>
        </p:nvSpPr>
        <p:spPr bwMode="auto">
          <a:xfrm>
            <a:off x="9179859" y="589438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dirty="0">
                <a:latin typeface="Palatino" charset="0"/>
              </a:rPr>
              <a:t>(</a:t>
            </a:r>
            <a:r>
              <a:rPr lang="en-US" altLang="en-US" sz="2400" dirty="0" err="1">
                <a:latin typeface="Palatino" charset="0"/>
              </a:rPr>
              <a:t>Cess</a:t>
            </a:r>
            <a:r>
              <a:rPr lang="en-US" altLang="en-US" sz="2400" dirty="0">
                <a:latin typeface="Palatino" charset="0"/>
              </a:rPr>
              <a:t> et al., 1990</a:t>
            </a:r>
            <a:r>
              <a:rPr lang="en-US" altLang="en-US" sz="1800" dirty="0">
                <a:latin typeface="Palatino" charset="0"/>
              </a:rPr>
              <a:t>)</a:t>
            </a:r>
          </a:p>
        </p:txBody>
      </p:sp>
      <p:sp>
        <p:nvSpPr>
          <p:cNvPr id="2052" name="Text Box 4"/>
          <p:cNvSpPr txBox="1">
            <a:spLocks noChangeArrowheads="1"/>
          </p:cNvSpPr>
          <p:nvPr/>
        </p:nvSpPr>
        <p:spPr bwMode="auto">
          <a:xfrm>
            <a:off x="1615281" y="0"/>
            <a:ext cx="8961437" cy="492125"/>
          </a:xfrm>
          <a:prstGeom prst="rect">
            <a:avLst/>
          </a:prstGeom>
          <a:noFill/>
          <a:ln w="9525">
            <a:noFill/>
            <a:miter lim="800000"/>
            <a:headEnd/>
            <a:tailEnd/>
          </a:ln>
          <a:effectLst/>
        </p:spPr>
        <p:txBody>
          <a:bodyPr wrap="none">
            <a:spAutoFit/>
          </a:bodyPr>
          <a:lstStyle/>
          <a:p>
            <a:pPr algn="ctr">
              <a:defRPr/>
            </a:pPr>
            <a:r>
              <a:rPr lang="en-US" sz="2600" dirty="0">
                <a:solidFill>
                  <a:srgbClr val="C00000"/>
                </a:solidFill>
                <a:latin typeface="Palatino" charset="0"/>
              </a:rPr>
              <a:t>CLEAR-SKY AND CLOUD SENSITIVITY FROM 19 GCMS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l="-1334" t="17743"/>
          <a:stretch>
            <a:fillRect/>
          </a:stretch>
        </p:blipFill>
        <p:spPr bwMode="auto">
          <a:xfrm>
            <a:off x="1963271" y="1400457"/>
            <a:ext cx="7333129" cy="507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61ACE0-B4C6-4281-9137-DAF2A4BC917B}" type="slidenum">
              <a:rPr lang="en-US" smtClean="0"/>
              <a:pPr/>
              <a:t>82</a:t>
            </a:fld>
            <a:endParaRPr lang="en-US"/>
          </a:p>
        </p:txBody>
      </p:sp>
    </p:spTree>
    <p:extLst>
      <p:ext uri="{BB962C8B-B14F-4D97-AF65-F5344CB8AC3E}">
        <p14:creationId xmlns:p14="http://schemas.microsoft.com/office/powerpoint/2010/main" val="1639640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4811" y="0"/>
            <a:ext cx="11806517" cy="5351929"/>
          </a:xfrm>
        </p:spPr>
        <p:txBody>
          <a:bodyPr>
            <a:noAutofit/>
          </a:bodyPr>
          <a:lstStyle/>
          <a:p>
            <a:r>
              <a:rPr lang="en-US" altLang="en-US" sz="4000" dirty="0" smtClean="0">
                <a:solidFill>
                  <a:srgbClr val="002060"/>
                </a:solidFill>
              </a:rPr>
              <a:t>Over </a:t>
            </a:r>
            <a:r>
              <a:rPr lang="en-US" altLang="en-US" sz="4000" dirty="0">
                <a:solidFill>
                  <a:srgbClr val="002060"/>
                </a:solidFill>
              </a:rPr>
              <a:t>the last dozen years, NASA has launched a series of satellites – known collectively as the Earth Observing System (EOS) – that has provided critical insights into the dynamics of the entire Earth system: clouds, oceans, vegetation, ice, solid Earth and atmosphere (see next slide). </a:t>
            </a:r>
            <a:r>
              <a:rPr lang="en-US" altLang="en-US" sz="4000" dirty="0" smtClean="0">
                <a:solidFill>
                  <a:srgbClr val="002060"/>
                </a:solidFill>
              </a:rPr>
              <a:t/>
            </a:r>
            <a:br>
              <a:rPr lang="en-US" altLang="en-US" sz="4000" dirty="0" smtClean="0">
                <a:solidFill>
                  <a:srgbClr val="002060"/>
                </a:solidFill>
              </a:rPr>
            </a:br>
            <a:r>
              <a:rPr lang="en-US" altLang="en-US" sz="4000" dirty="0">
                <a:solidFill>
                  <a:srgbClr val="002060"/>
                </a:solidFill>
              </a:rPr>
              <a:t/>
            </a:r>
            <a:br>
              <a:rPr lang="en-US" altLang="en-US" sz="4000" dirty="0">
                <a:solidFill>
                  <a:srgbClr val="002060"/>
                </a:solidFill>
              </a:rPr>
            </a:br>
            <a:r>
              <a:rPr lang="en-US" altLang="en-US" sz="4000" dirty="0" smtClean="0">
                <a:solidFill>
                  <a:srgbClr val="002060"/>
                </a:solidFill>
              </a:rPr>
              <a:t>Now </a:t>
            </a:r>
            <a:r>
              <a:rPr lang="en-US" altLang="en-US" sz="4000" dirty="0">
                <a:solidFill>
                  <a:srgbClr val="002060"/>
                </a:solidFill>
              </a:rPr>
              <a:t>NASA is helping to create a new generation of satellites to extend and improve upon the Earth system data records established by EOS.</a:t>
            </a:r>
          </a:p>
        </p:txBody>
      </p:sp>
      <p:sp>
        <p:nvSpPr>
          <p:cNvPr id="2" name="Slide Number Placeholder 1"/>
          <p:cNvSpPr>
            <a:spLocks noGrp="1"/>
          </p:cNvSpPr>
          <p:nvPr>
            <p:ph type="sldNum" sz="quarter" idx="12"/>
          </p:nvPr>
        </p:nvSpPr>
        <p:spPr/>
        <p:txBody>
          <a:bodyPr/>
          <a:lstStyle/>
          <a:p>
            <a:fld id="{3B61ACE0-B4C6-4281-9137-DAF2A4BC917B}" type="slidenum">
              <a:rPr lang="en-US" smtClean="0"/>
              <a:pPr/>
              <a:t>83</a:t>
            </a:fld>
            <a:endParaRPr lang="en-US"/>
          </a:p>
        </p:txBody>
      </p:sp>
    </p:spTree>
    <p:extLst>
      <p:ext uri="{BB962C8B-B14F-4D97-AF65-F5344CB8AC3E}">
        <p14:creationId xmlns:p14="http://schemas.microsoft.com/office/powerpoint/2010/main" val="3977396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19018624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909310"/>
          </a:xfrm>
          <a:prstGeom prst="rect">
            <a:avLst/>
          </a:prstGeom>
        </p:spPr>
        <p:txBody>
          <a:bodyPr>
            <a:spAutoFit/>
          </a:bodyPr>
          <a:lstStyle/>
          <a:p>
            <a:r>
              <a:rPr lang="en-US" dirty="0" err="1"/>
              <a:t>Spectroradiometer</a:t>
            </a:r>
            <a:endParaRPr lang="en-US" dirty="0"/>
          </a:p>
          <a:p>
            <a:r>
              <a:rPr lang="en-US" dirty="0"/>
              <a:t>A radiometer that can measure the intensity of radiation in multiple wavelength bands (i.e., multispectral). Oftentimes the bands are of a high spectral resolution—designed for the remote sensing of specific parameters such as sea surface temperature, cloud characteristics, ocean color, vegetation, trace chemical species in the atmosphere, etc.</a:t>
            </a:r>
          </a:p>
          <a:p>
            <a:r>
              <a:rPr lang="en-US" dirty="0"/>
              <a:t>Active instruments provide their own energy (electromagnetic radiation) to illuminate the object or scene they observe. They send a pulse of energy from the sensor to the object and then receive the radiation that is reflected or backscattered from that object. Scientists use many different types of active remote sensors.</a:t>
            </a:r>
          </a:p>
          <a:p>
            <a:r>
              <a:rPr lang="en-US" dirty="0"/>
              <a:t>Radar (Radio Detection and Ranging)</a:t>
            </a:r>
          </a:p>
          <a:p>
            <a:r>
              <a:rPr lang="en-US" dirty="0"/>
              <a:t>A radar uses a transmitter operating at either radio or microwave frequencies to emit electromagnetic radiation and a directional antenna or receiver to measure the time of arrival of reflected or </a:t>
            </a:r>
            <a:r>
              <a:rPr lang="en-US" dirty="0" err="1"/>
              <a:t>backscattred</a:t>
            </a:r>
            <a:r>
              <a:rPr lang="en-US" dirty="0"/>
              <a:t> pulses of radiation from distant objects. Distance to the object can be determined since electromagnetic radiation propagates at the speed of light.</a:t>
            </a:r>
          </a:p>
          <a:p>
            <a:r>
              <a:rPr lang="en-US" dirty="0" err="1"/>
              <a:t>Scatterometer</a:t>
            </a:r>
            <a:endParaRPr lang="en-US" dirty="0"/>
          </a:p>
        </p:txBody>
      </p:sp>
    </p:spTree>
    <p:extLst>
      <p:ext uri="{BB962C8B-B14F-4D97-AF65-F5344CB8AC3E}">
        <p14:creationId xmlns:p14="http://schemas.microsoft.com/office/powerpoint/2010/main" val="2665596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extLst/>
          </p:nvPr>
        </p:nvGraphicFramePr>
        <p:xfrm>
          <a:off x="1945105" y="1128712"/>
          <a:ext cx="8229600" cy="5592763"/>
        </p:xfrm>
        <a:graphic>
          <a:graphicData uri="http://schemas.openxmlformats.org/presentationml/2006/ole">
            <mc:AlternateContent xmlns:mc="http://schemas.openxmlformats.org/markup-compatibility/2006">
              <mc:Choice xmlns:v="urn:schemas-microsoft-com:vml" Requires="v">
                <p:oleObj spid="_x0000_s13321"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5105" y="1128712"/>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86</a:t>
            </a:fld>
            <a:endParaRPr lang="en-US" dirty="0"/>
          </a:p>
        </p:txBody>
      </p:sp>
      <p:sp>
        <p:nvSpPr>
          <p:cNvPr id="4" name="TextBox 3"/>
          <p:cNvSpPr txBox="1"/>
          <p:nvPr/>
        </p:nvSpPr>
        <p:spPr>
          <a:xfrm>
            <a:off x="176463" y="0"/>
            <a:ext cx="6887142" cy="523220"/>
          </a:xfrm>
          <a:prstGeom prst="rect">
            <a:avLst/>
          </a:prstGeom>
          <a:noFill/>
        </p:spPr>
        <p:txBody>
          <a:bodyPr wrap="none" rtlCol="0">
            <a:spAutoFit/>
          </a:bodyPr>
          <a:lstStyle/>
          <a:p>
            <a:r>
              <a:rPr lang="en-US" sz="2800" u="sng" dirty="0" smtClean="0">
                <a:solidFill>
                  <a:srgbClr val="C00000"/>
                </a:solidFill>
              </a:rPr>
              <a:t>Remember:</a:t>
            </a:r>
            <a:r>
              <a:rPr lang="en-US" sz="2800" dirty="0" smtClean="0"/>
              <a:t> units in microwave are HZ of GHz:</a:t>
            </a:r>
            <a:endParaRPr lang="en-US" sz="2800" dirty="0"/>
          </a:p>
        </p:txBody>
      </p:sp>
    </p:spTree>
    <p:extLst>
      <p:ext uri="{BB962C8B-B14F-4D97-AF65-F5344CB8AC3E}">
        <p14:creationId xmlns:p14="http://schemas.microsoft.com/office/powerpoint/2010/main" val="29864742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871" y="389635"/>
            <a:ext cx="6096000" cy="6186309"/>
          </a:xfrm>
          <a:prstGeom prst="rect">
            <a:avLst/>
          </a:prstGeom>
        </p:spPr>
        <p:txBody>
          <a:bodyPr>
            <a:spAutoFit/>
          </a:bodyPr>
          <a:lstStyle/>
          <a:p>
            <a:r>
              <a:rPr lang="en-US" dirty="0"/>
              <a:t>A </a:t>
            </a:r>
            <a:r>
              <a:rPr lang="en-US" dirty="0" err="1"/>
              <a:t>scatterometer</a:t>
            </a:r>
            <a:r>
              <a:rPr lang="en-US" dirty="0"/>
              <a:t> is a high frequency microwave radar designed specifically to measure backscattered radiation. Over ocean surfaces, measurements of backscattered radiation in the microwave spectral region can be used to derive maps of surface wind speed and direction.</a:t>
            </a:r>
          </a:p>
          <a:p>
            <a:r>
              <a:rPr lang="en-US" dirty="0"/>
              <a:t>Lidar (Light Detection and Ranging)</a:t>
            </a:r>
          </a:p>
          <a:p>
            <a:r>
              <a:rPr lang="en-US" dirty="0"/>
              <a:t>A </a:t>
            </a:r>
            <a:r>
              <a:rPr lang="en-US" dirty="0" err="1"/>
              <a:t>lidar</a:t>
            </a:r>
            <a:r>
              <a:rPr lang="en-US" dirty="0"/>
              <a:t> uses a laser (light amplification by stimulated emission of radiation) to transmit a light pulse and a receiver with sensitive detectors to measure the backscattered or reflected light. Distance to the object is determined by recording the time between the transmitted and backscattered pulses and using the speed of light to calculate the distance traveled. </a:t>
            </a:r>
            <a:r>
              <a:rPr lang="en-US" dirty="0" err="1"/>
              <a:t>Lidars</a:t>
            </a:r>
            <a:r>
              <a:rPr lang="en-US" dirty="0"/>
              <a:t> can determine atmospheric profiles of aerosols, clouds, and other constituents of the atmosphere.</a:t>
            </a:r>
          </a:p>
          <a:p>
            <a:r>
              <a:rPr lang="en-US" dirty="0"/>
              <a:t>Laser Altimeter</a:t>
            </a:r>
          </a:p>
          <a:p>
            <a:r>
              <a:rPr lang="en-US" dirty="0"/>
              <a:t>A laser altimeter uses a </a:t>
            </a:r>
            <a:r>
              <a:rPr lang="en-US" dirty="0" err="1"/>
              <a:t>lidar</a:t>
            </a:r>
            <a:r>
              <a:rPr lang="en-US" dirty="0"/>
              <a:t> (see above) to measure the height of the instrument platform above the surface. By independently knowing the height of the platform with respect to the mean Earth's surface, the topography of the underlying surface can be determined.</a:t>
            </a:r>
          </a:p>
          <a:p>
            <a:r>
              <a:rPr lang="en-US" dirty="0"/>
              <a:t>next: NASA Remote Sensing Accomplishments</a:t>
            </a:r>
          </a:p>
          <a:p>
            <a:r>
              <a:rPr lang="en-US" dirty="0"/>
              <a:t>back: Color Images </a:t>
            </a:r>
          </a:p>
        </p:txBody>
      </p:sp>
    </p:spTree>
    <p:extLst>
      <p:ext uri="{BB962C8B-B14F-4D97-AF65-F5344CB8AC3E}">
        <p14:creationId xmlns:p14="http://schemas.microsoft.com/office/powerpoint/2010/main" val="3016176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909310"/>
          </a:xfrm>
          <a:prstGeom prst="rect">
            <a:avLst/>
          </a:prstGeom>
        </p:spPr>
        <p:txBody>
          <a:bodyPr>
            <a:spAutoFit/>
          </a:bodyPr>
          <a:lstStyle/>
          <a:p>
            <a:r>
              <a:rPr lang="en-US" dirty="0" err="1"/>
              <a:t>Spectroradiometer</a:t>
            </a:r>
            <a:endParaRPr lang="en-US" dirty="0"/>
          </a:p>
          <a:p>
            <a:r>
              <a:rPr lang="en-US" dirty="0"/>
              <a:t>A radiometer that can measure the intensity of radiation in multiple wavelength bands (i.e., multispectral). Oftentimes the bands are of a high spectral resolution—designed for the remote sensing of specific parameters such as sea surface temperature, cloud characteristics, ocean color, vegetation, trace chemical species in the atmosphere, etc.</a:t>
            </a:r>
          </a:p>
          <a:p>
            <a:r>
              <a:rPr lang="en-US" dirty="0"/>
              <a:t>Active instruments provide their own energy (electromagnetic radiation) to illuminate the object or scene they observe. They send a pulse of energy from the sensor to the object and then receive the radiation that is reflected or backscattered from that object. Scientists use many different types of active remote sensors.</a:t>
            </a:r>
          </a:p>
          <a:p>
            <a:r>
              <a:rPr lang="en-US" dirty="0"/>
              <a:t>Radar (Radio Detection and Ranging)</a:t>
            </a:r>
          </a:p>
          <a:p>
            <a:r>
              <a:rPr lang="en-US" dirty="0"/>
              <a:t>A radar uses a transmitter operating at either radio or microwave frequencies to emit electromagnetic radiation and a directional antenna or receiver to measure the time of arrival of reflected or </a:t>
            </a:r>
            <a:r>
              <a:rPr lang="en-US" dirty="0" err="1"/>
              <a:t>backscattred</a:t>
            </a:r>
            <a:r>
              <a:rPr lang="en-US" dirty="0"/>
              <a:t> pulses of radiation from distant objects. Distance to the object can be determined since electromagnetic radiation propagates at the speed of light.</a:t>
            </a:r>
          </a:p>
          <a:p>
            <a:r>
              <a:rPr lang="en-US" dirty="0" err="1"/>
              <a:t>Scatterometer</a:t>
            </a:r>
            <a:endParaRPr lang="en-US" dirty="0"/>
          </a:p>
        </p:txBody>
      </p:sp>
    </p:spTree>
    <p:extLst>
      <p:ext uri="{BB962C8B-B14F-4D97-AF65-F5344CB8AC3E}">
        <p14:creationId xmlns:p14="http://schemas.microsoft.com/office/powerpoint/2010/main" val="28535266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xelisvis.com/Portals/0/helparticles/IntroRS/landsat_band_plac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96" y="852070"/>
            <a:ext cx="6905625"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4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1" y="242046"/>
            <a:ext cx="11752730" cy="7109639"/>
          </a:xfrm>
          <a:prstGeom prst="rect">
            <a:avLst/>
          </a:prstGeom>
        </p:spPr>
        <p:txBody>
          <a:bodyPr wrap="square">
            <a:spAutoFit/>
          </a:bodyPr>
          <a:lstStyle/>
          <a:p>
            <a:r>
              <a:rPr lang="en-US" sz="3600" dirty="0">
                <a:solidFill>
                  <a:srgbClr val="C00000"/>
                </a:solidFill>
              </a:rPr>
              <a:t>Examples of passive remote sensors:</a:t>
            </a:r>
          </a:p>
          <a:p>
            <a:endParaRPr lang="en-US" dirty="0">
              <a:solidFill>
                <a:srgbClr val="002060"/>
              </a:solidFill>
            </a:endParaRPr>
          </a:p>
          <a:p>
            <a:r>
              <a:rPr lang="en-US" sz="3200" dirty="0">
                <a:solidFill>
                  <a:srgbClr val="C00000"/>
                </a:solidFill>
              </a:rPr>
              <a:t>Radiometer</a:t>
            </a:r>
          </a:p>
          <a:p>
            <a:r>
              <a:rPr lang="en-US" sz="3200" dirty="0"/>
              <a:t>An instrument that quantitatively measures the intensity of electromagnetic radiation in some band of wavelengths in the spectrum. Usually a radiometer is </a:t>
            </a:r>
            <a:r>
              <a:rPr lang="en-US" sz="3200" dirty="0">
                <a:solidFill>
                  <a:srgbClr val="C00000"/>
                </a:solidFill>
              </a:rPr>
              <a:t>further identified </a:t>
            </a:r>
            <a:r>
              <a:rPr lang="en-US" sz="3200" dirty="0"/>
              <a:t>by the portion of the spectrum it covers; for example, visible, infrared, or microwave</a:t>
            </a:r>
            <a:r>
              <a:rPr lang="en-US" sz="3200" dirty="0" smtClean="0"/>
              <a:t>.</a:t>
            </a:r>
          </a:p>
          <a:p>
            <a:endParaRPr lang="en-US" sz="3200" dirty="0" smtClean="0">
              <a:solidFill>
                <a:srgbClr val="C00000"/>
              </a:solidFill>
            </a:endParaRPr>
          </a:p>
          <a:p>
            <a:r>
              <a:rPr lang="en-US" sz="3200" dirty="0" smtClean="0">
                <a:solidFill>
                  <a:srgbClr val="C00000"/>
                </a:solidFill>
              </a:rPr>
              <a:t>Imaging </a:t>
            </a:r>
            <a:r>
              <a:rPr lang="en-US" sz="3200" dirty="0">
                <a:solidFill>
                  <a:srgbClr val="C00000"/>
                </a:solidFill>
              </a:rPr>
              <a:t>Radiometer</a:t>
            </a:r>
          </a:p>
          <a:p>
            <a:r>
              <a:rPr lang="en-US" sz="3200" dirty="0"/>
              <a:t>A radiometer that includes a </a:t>
            </a:r>
            <a:r>
              <a:rPr lang="en-US" sz="3200" dirty="0">
                <a:solidFill>
                  <a:srgbClr val="C00000"/>
                </a:solidFill>
              </a:rPr>
              <a:t>scanning capability </a:t>
            </a:r>
            <a:r>
              <a:rPr lang="en-US" sz="3200" dirty="0"/>
              <a:t>to provide a two-dimensional array of pixels from which an image may be produced is called an imaging radiometer. Scanning can be performed mechanically or electronically by using an array of detectors.</a:t>
            </a:r>
          </a:p>
          <a:p>
            <a:endParaRPr lang="en-US" sz="3200" dirty="0"/>
          </a:p>
          <a:p>
            <a:endParaRPr lang="en-US" dirty="0"/>
          </a:p>
        </p:txBody>
      </p:sp>
    </p:spTree>
    <p:extLst>
      <p:ext uri="{BB962C8B-B14F-4D97-AF65-F5344CB8AC3E}">
        <p14:creationId xmlns:p14="http://schemas.microsoft.com/office/powerpoint/2010/main" val="2177639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6906" y="117693"/>
            <a:ext cx="10459453" cy="6740307"/>
          </a:xfrm>
          <a:prstGeom prst="rect">
            <a:avLst/>
          </a:prstGeom>
        </p:spPr>
        <p:txBody>
          <a:bodyPr wrap="square">
            <a:spAutoFit/>
          </a:bodyPr>
          <a:lstStyle/>
          <a:p>
            <a:r>
              <a:rPr lang="en-US" dirty="0"/>
              <a:t>PASSIVE AND ACTIVE SENSOR SYSTEMS</a:t>
            </a:r>
          </a:p>
          <a:p>
            <a:endParaRPr lang="en-US" dirty="0"/>
          </a:p>
          <a:p>
            <a:endParaRPr lang="en-US" dirty="0"/>
          </a:p>
          <a:p>
            <a:r>
              <a:rPr lang="en-US" dirty="0"/>
              <a:t> </a:t>
            </a:r>
          </a:p>
          <a:p>
            <a:endParaRPr lang="en-US" dirty="0"/>
          </a:p>
          <a:p>
            <a:r>
              <a:rPr lang="en-US" dirty="0"/>
              <a:t>FIGURE 1: Passive System.</a:t>
            </a:r>
          </a:p>
          <a:p>
            <a:endParaRPr lang="en-US" dirty="0"/>
          </a:p>
          <a:p>
            <a:r>
              <a:rPr lang="en-US" dirty="0"/>
              <a:t>Two types of sensors exist, namely passive and active. A passive sensor system needs an external energy source (Figure 1). In most cases this source is the sun. These sensors generally detect reflected and emitted energy wave lengths from a phenomenon. An active sensor system provides its own energy source. As an example, a radar sensor sends out sound waves and records the reflection waves coming back from the surface. Passive systems are much more common than active systems.</a:t>
            </a:r>
          </a:p>
          <a:p>
            <a:endParaRPr lang="en-US" dirty="0"/>
          </a:p>
          <a:p>
            <a:r>
              <a:rPr lang="en-US" dirty="0"/>
              <a:t>Most sensors record information about the Earth’s surface by measuring the transmission of energy from the surface in different portions of the electromagnetic (EM) spectrum (Figure 2). Because the Earth’s surface varies in nature, the transmitted energy also varies. This variation in energy allows images of the surface to be created. Human eyes see this variation in energy in the visible portion of the EM spectrum. Sensors detect variations in energy in both the visible and non-visible areas of the spectrum.</a:t>
            </a:r>
          </a:p>
          <a:p>
            <a:endParaRPr lang="en-US" dirty="0"/>
          </a:p>
          <a:p>
            <a:r>
              <a:rPr lang="en-US" dirty="0"/>
              <a:t>Energy waves in certain sections of the EM spectrum easily pass through the atmosphere, while other types do not. The ability of the atmosphere to allow energy to pass through it is referred to as its transmissivity, and varies with the wavelength/type of the radiation. The gases that comprise our atmosphere absorb energy in certain wavelengths while allowing energy with differing wavelengths to pass through.</a:t>
            </a:r>
          </a:p>
          <a:p>
            <a:endParaRPr lang="en-US" dirty="0"/>
          </a:p>
        </p:txBody>
      </p:sp>
    </p:spTree>
    <p:extLst>
      <p:ext uri="{BB962C8B-B14F-4D97-AF65-F5344CB8AC3E}">
        <p14:creationId xmlns:p14="http://schemas.microsoft.com/office/powerpoint/2010/main" val="1561090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187036"/>
            <a:ext cx="11700164" cy="2862322"/>
          </a:xfrm>
          <a:prstGeom prst="rect">
            <a:avLst/>
          </a:prstGeom>
        </p:spPr>
        <p:txBody>
          <a:bodyPr wrap="square">
            <a:spAutoFit/>
          </a:bodyPr>
          <a:lstStyle/>
          <a:p>
            <a:pPr marL="1115060" marR="71755" indent="216535" algn="just">
              <a:lnSpc>
                <a:spcPct val="100000"/>
              </a:lnSpc>
              <a:spcBef>
                <a:spcPts val="350"/>
              </a:spcBef>
              <a:spcAft>
                <a:spcPts val="0"/>
              </a:spcAft>
            </a:pPr>
            <a:r>
              <a:rPr lang="en-US" sz="3600" dirty="0">
                <a:ea typeface="Arial" panose="020B0604020202020204" pitchFamily="34" charset="0"/>
                <a:cs typeface="Times New Roman" panose="02020603050405020304" pitchFamily="18" charset="0"/>
              </a:rPr>
              <a:t>Quite often, we need</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to</a:t>
            </a:r>
            <a:r>
              <a:rPr lang="en-US" sz="3600" spc="-17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obtain</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fluxes</a:t>
            </a:r>
            <a:r>
              <a:rPr lang="en-US" sz="3600" spc="-18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3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modest</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accuracy</a:t>
            </a:r>
            <a:r>
              <a:rPr lang="en-US" sz="3600" spc="-13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with</a:t>
            </a:r>
            <a:r>
              <a:rPr lang="en-US" sz="3600" i="1" spc="-15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the</a:t>
            </a:r>
            <a:r>
              <a:rPr lang="en-US" sz="3600" i="1" spc="-18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least</a:t>
            </a:r>
            <a:r>
              <a:rPr lang="en-US" sz="3600" i="1" spc="-16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possible</a:t>
            </a:r>
            <a:r>
              <a:rPr lang="en-US" sz="3600" i="1" spc="-100" dirty="0">
                <a:ea typeface="Arial" panose="020B0604020202020204" pitchFamily="34" charset="0"/>
                <a:cs typeface="Times New Roman" panose="02020603050405020304" pitchFamily="18" charset="0"/>
              </a:rPr>
              <a:t> </a:t>
            </a:r>
            <a:r>
              <a:rPr lang="en-US" sz="3600" i="1" dirty="0" smtClean="0">
                <a:ea typeface="Arial" panose="020B0604020202020204" pitchFamily="34" charset="0"/>
                <a:cs typeface="Times New Roman" panose="02020603050405020304" pitchFamily="18" charset="0"/>
              </a:rPr>
              <a:t>expen­diture </a:t>
            </a:r>
            <a:r>
              <a:rPr lang="en-US" sz="3600" i="1" dirty="0">
                <a:ea typeface="Arial" panose="020B0604020202020204" pitchFamily="34" charset="0"/>
                <a:cs typeface="Times New Roman" panose="02020603050405020304" pitchFamily="18" charset="0"/>
              </a:rPr>
              <a:t>of computational effort. </a:t>
            </a:r>
            <a:r>
              <a:rPr lang="en-US" sz="3600" dirty="0">
                <a:ea typeface="Arial" panose="020B0604020202020204" pitchFamily="34" charset="0"/>
                <a:cs typeface="Times New Roman" panose="02020603050405020304" pitchFamily="18" charset="0"/>
              </a:rPr>
              <a:t>That requires us to take advantage</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 highly</a:t>
            </a:r>
            <a:r>
              <a:rPr lang="en-US" sz="3600" spc="-12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simplified</a:t>
            </a:r>
            <a:r>
              <a:rPr lang="en-US" sz="3600" spc="-13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parameterizations</a:t>
            </a:r>
            <a:r>
              <a:rPr lang="en-US" sz="3600" i="1" spc="4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radiative</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absorption</a:t>
            </a:r>
            <a:r>
              <a:rPr lang="en-US" sz="3600" spc="-10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and</a:t>
            </a:r>
            <a:r>
              <a:rPr lang="en-US" sz="3600" spc="-125" dirty="0">
                <a:ea typeface="Arial" panose="020B0604020202020204" pitchFamily="34" charset="0"/>
                <a:cs typeface="Times New Roman" panose="02020603050405020304" pitchFamily="18" charset="0"/>
              </a:rPr>
              <a:t> </a:t>
            </a:r>
            <a:r>
              <a:rPr lang="en-US" sz="3600" dirty="0" smtClean="0">
                <a:ea typeface="Arial" panose="020B0604020202020204" pitchFamily="34" charset="0"/>
                <a:cs typeface="Times New Roman" panose="02020603050405020304" pitchFamily="18" charset="0"/>
              </a:rPr>
              <a:t>emis­sion</a:t>
            </a:r>
            <a:r>
              <a:rPr lang="en-US" sz="3600" dirty="0">
                <a:ea typeface="Arial" panose="020B0604020202020204" pitchFamily="34" charset="0"/>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509537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2984" tIns="723672" rIns="130768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CO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2</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169" name="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7562850"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90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6027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61310" y="964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4456" tIns="723672" rIns="143464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ozone (O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14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10" y="1421476"/>
            <a:ext cx="7496175" cy="4467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61310" y="58887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41379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3110" y="262227"/>
            <a:ext cx="8937229" cy="6799425"/>
          </a:xfrm>
          <a:prstGeom prst="rect">
            <a:avLst/>
          </a:prstGeom>
        </p:spPr>
      </p:pic>
    </p:spTree>
    <p:extLst>
      <p:ext uri="{BB962C8B-B14F-4D97-AF65-F5344CB8AC3E}">
        <p14:creationId xmlns:p14="http://schemas.microsoft.com/office/powerpoint/2010/main" val="3405649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4034" y="1195754"/>
            <a:ext cx="8902244" cy="2776118"/>
          </a:xfrm>
          <a:prstGeom prst="rect">
            <a:avLst/>
          </a:prstGeom>
        </p:spPr>
      </p:pic>
    </p:spTree>
    <p:extLst>
      <p:ext uri="{BB962C8B-B14F-4D97-AF65-F5344CB8AC3E}">
        <p14:creationId xmlns:p14="http://schemas.microsoft.com/office/powerpoint/2010/main" val="18951773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598"/>
            <a:ext cx="12088906" cy="6521825"/>
          </a:xfrm>
          <a:prstGeom prst="rect">
            <a:avLst/>
          </a:prstGeom>
        </p:spPr>
      </p:pic>
    </p:spTree>
    <p:extLst>
      <p:ext uri="{BB962C8B-B14F-4D97-AF65-F5344CB8AC3E}">
        <p14:creationId xmlns:p14="http://schemas.microsoft.com/office/powerpoint/2010/main" val="29941451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9241" y="668215"/>
            <a:ext cx="7488482" cy="5638245"/>
          </a:xfrm>
          <a:prstGeom prst="rect">
            <a:avLst/>
          </a:prstGeom>
        </p:spPr>
      </p:pic>
    </p:spTree>
    <p:extLst>
      <p:ext uri="{BB962C8B-B14F-4D97-AF65-F5344CB8AC3E}">
        <p14:creationId xmlns:p14="http://schemas.microsoft.com/office/powerpoint/2010/main" val="34324675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421" y="1"/>
            <a:ext cx="11871158" cy="1600200"/>
          </a:xfrm>
        </p:spPr>
        <p:txBody>
          <a:bodyPr>
            <a:normAutofit fontScale="92500" lnSpcReduction="20000"/>
          </a:bodyPr>
          <a:lstStyle/>
          <a:p>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On the basis of previous  discussion the solution of the transfer equation for a  non-scattering atmosphere in local thermodynamic equilibrium is given by </a:t>
            </a:r>
          </a:p>
          <a:p>
            <a:endParaRPr lang="en-US" dirty="0"/>
          </a:p>
        </p:txBody>
      </p:sp>
      <p:sp>
        <p:nvSpPr>
          <p:cNvPr id="5" name="Title 4"/>
          <p:cNvSpPr>
            <a:spLocks noGrp="1"/>
          </p:cNvSpPr>
          <p:nvPr>
            <p:ph type="title"/>
          </p:nvPr>
        </p:nvSpPr>
        <p:spPr>
          <a:xfrm>
            <a:off x="1524000" y="5334000"/>
            <a:ext cx="8839200" cy="1524000"/>
          </a:xfrm>
        </p:spPr>
        <p:txBody>
          <a:bodyPr>
            <a:noAutofit/>
          </a:bodyPr>
          <a:lstStyle/>
          <a:p>
            <a:r>
              <a:rPr lang="en-US" sz="2400" dirty="0">
                <a:latin typeface="Times New Roman" pitchFamily="18" charset="0"/>
                <a:cs typeface="Times New Roman" pitchFamily="18" charset="0"/>
              </a:rPr>
              <a:t> </a:t>
            </a:r>
          </a:p>
        </p:txBody>
      </p:sp>
      <p:pic>
        <p:nvPicPr>
          <p:cNvPr id="40961" name="Picture 2"/>
          <p:cNvPicPr>
            <a:picLocks noChangeAspect="1" noChangeArrowheads="1"/>
          </p:cNvPicPr>
          <p:nvPr/>
        </p:nvPicPr>
        <p:blipFill>
          <a:blip r:embed="rId3"/>
          <a:srcRect l="13942" t="21938" r="58212" b="72935"/>
          <a:stretch>
            <a:fillRect/>
          </a:stretch>
        </p:blipFill>
        <p:spPr bwMode="auto">
          <a:xfrm>
            <a:off x="2057400" y="2286000"/>
            <a:ext cx="6629400" cy="800100"/>
          </a:xfrm>
          <a:prstGeom prst="rect">
            <a:avLst/>
          </a:prstGeom>
          <a:noFill/>
          <a:ln w="9525">
            <a:noFill/>
            <a:miter lim="800000"/>
            <a:headEnd/>
            <a:tailEnd/>
          </a:ln>
        </p:spPr>
      </p:pic>
      <p:sp>
        <p:nvSpPr>
          <p:cNvPr id="7" name="TextBox 6"/>
          <p:cNvSpPr txBox="1"/>
          <p:nvPr/>
        </p:nvSpPr>
        <p:spPr>
          <a:xfrm>
            <a:off x="8915401" y="2286000"/>
            <a:ext cx="585417" cy="523220"/>
          </a:xfrm>
          <a:prstGeom prst="rect">
            <a:avLst/>
          </a:prstGeom>
          <a:noFill/>
        </p:spPr>
        <p:txBody>
          <a:bodyPr wrap="none" rtlCol="0">
            <a:spAutoFit/>
          </a:bodyPr>
          <a:lstStyle/>
          <a:p>
            <a:r>
              <a:rPr lang="en-US" sz="2800" dirty="0"/>
              <a:t>(1)</a:t>
            </a:r>
          </a:p>
        </p:txBody>
      </p:sp>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nvPr>
        </p:nvGraphicFramePr>
        <p:xfrm>
          <a:off x="2057400" y="1431298"/>
          <a:ext cx="8153400" cy="808649"/>
        </p:xfrm>
        <a:graphic>
          <a:graphicData uri="http://schemas.openxmlformats.org/presentationml/2006/ole">
            <mc:AlternateContent xmlns:mc="http://schemas.openxmlformats.org/markup-compatibility/2006">
              <mc:Choice xmlns:v="urn:schemas-microsoft-com:vml" Requires="v">
                <p:oleObj spid="_x0000_s15374" name="Equation" r:id="rId4" imgW="3009600" imgH="419040" progId="Equation.3">
                  <p:embed/>
                </p:oleObj>
              </mc:Choice>
              <mc:Fallback>
                <p:oleObj name="Equation" r:id="rId4" imgW="3009600" imgH="419040" progId="Equation.3">
                  <p:embed/>
                  <p:pic>
                    <p:nvPicPr>
                      <p:cNvPr id="0" name=""/>
                      <p:cNvPicPr>
                        <a:picLocks noChangeAspect="1" noChangeArrowheads="1"/>
                      </p:cNvPicPr>
                      <p:nvPr/>
                    </p:nvPicPr>
                    <p:blipFill>
                      <a:blip r:embed="rId5"/>
                      <a:srcRect/>
                      <a:stretch>
                        <a:fillRect/>
                      </a:stretch>
                    </p:blipFill>
                    <p:spPr bwMode="auto">
                      <a:xfrm>
                        <a:off x="2057400" y="1431298"/>
                        <a:ext cx="8153400" cy="808649"/>
                      </a:xfrm>
                      <a:prstGeom prst="rect">
                        <a:avLst/>
                      </a:prstGeom>
                      <a:noFill/>
                    </p:spPr>
                  </p:pic>
                </p:oleObj>
              </mc:Fallback>
            </mc:AlternateContent>
          </a:graphicData>
        </a:graphic>
      </p:graphicFrame>
      <p:sp>
        <p:nvSpPr>
          <p:cNvPr id="2" name="TextBox 1"/>
          <p:cNvSpPr txBox="1"/>
          <p:nvPr/>
        </p:nvSpPr>
        <p:spPr>
          <a:xfrm>
            <a:off x="1744494" y="3352801"/>
            <a:ext cx="4503906" cy="461665"/>
          </a:xfrm>
          <a:prstGeom prst="rect">
            <a:avLst/>
          </a:prstGeom>
          <a:noFill/>
        </p:spPr>
        <p:txBody>
          <a:bodyPr wrap="square" rtlCol="0">
            <a:spAutoFit/>
          </a:bodyPr>
          <a:lstStyle/>
          <a:p>
            <a:r>
              <a:rPr lang="en-US" sz="2400" dirty="0"/>
              <a:t>Where         denotes the frequency</a:t>
            </a:r>
          </a:p>
        </p:txBody>
      </p:sp>
      <p:graphicFrame>
        <p:nvGraphicFramePr>
          <p:cNvPr id="4" name="Object 3"/>
          <p:cNvGraphicFramePr>
            <a:graphicFrameLocks noChangeAspect="1"/>
          </p:cNvGraphicFramePr>
          <p:nvPr>
            <p:extLst/>
          </p:nvPr>
        </p:nvGraphicFramePr>
        <p:xfrm>
          <a:off x="2743200" y="3352801"/>
          <a:ext cx="397212" cy="496515"/>
        </p:xfrm>
        <a:graphic>
          <a:graphicData uri="http://schemas.openxmlformats.org/presentationml/2006/ole">
            <mc:AlternateContent xmlns:mc="http://schemas.openxmlformats.org/markup-compatibility/2006">
              <mc:Choice xmlns:v="urn:schemas-microsoft-com:vml" Requires="v">
                <p:oleObj spid="_x0000_s15375"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2743200" y="3352801"/>
                        <a:ext cx="397212" cy="496515"/>
                      </a:xfrm>
                      <a:prstGeom prst="rect">
                        <a:avLst/>
                      </a:prstGeom>
                    </p:spPr>
                  </p:pic>
                </p:oleObj>
              </mc:Fallback>
            </mc:AlternateContent>
          </a:graphicData>
        </a:graphic>
      </p:graphicFrame>
      <p:sp>
        <p:nvSpPr>
          <p:cNvPr id="6" name="Rectangle 5"/>
          <p:cNvSpPr/>
          <p:nvPr/>
        </p:nvSpPr>
        <p:spPr>
          <a:xfrm>
            <a:off x="1828980" y="4185775"/>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160421" y="4800600"/>
            <a:ext cx="11630526" cy="1077218"/>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p>
        </p:txBody>
      </p:sp>
      <p:sp>
        <p:nvSpPr>
          <p:cNvPr id="9" name="Slide Number Placeholder 8"/>
          <p:cNvSpPr>
            <a:spLocks noGrp="1"/>
          </p:cNvSpPr>
          <p:nvPr>
            <p:ph type="sldNum" sz="quarter" idx="12"/>
          </p:nvPr>
        </p:nvSpPr>
        <p:spPr/>
        <p:txBody>
          <a:bodyPr/>
          <a:lstStyle/>
          <a:p>
            <a:fld id="{3B61ACE0-B4C6-4281-9137-DAF2A4BC917B}" type="slidenum">
              <a:rPr lang="en-US" smtClean="0"/>
              <a:pPr/>
              <a:t>98</a:t>
            </a:fld>
            <a:endParaRPr lang="en-US"/>
          </a:p>
        </p:txBody>
      </p:sp>
    </p:spTree>
    <p:extLst>
      <p:ext uri="{BB962C8B-B14F-4D97-AF65-F5344CB8AC3E}">
        <p14:creationId xmlns:p14="http://schemas.microsoft.com/office/powerpoint/2010/main" val="36727490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99</a:t>
            </a:fld>
            <a:endParaRPr lang="en-US"/>
          </a:p>
        </p:txBody>
      </p:sp>
    </p:spTree>
    <p:extLst>
      <p:ext uri="{BB962C8B-B14F-4D97-AF65-F5344CB8AC3E}">
        <p14:creationId xmlns:p14="http://schemas.microsoft.com/office/powerpoint/2010/main" val="749192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5222</Words>
  <Application>Microsoft Office PowerPoint</Application>
  <PresentationFormat>Widescreen</PresentationFormat>
  <Paragraphs>511</Paragraphs>
  <Slides>117</Slides>
  <Notes>23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4</vt:i4>
      </vt:variant>
      <vt:variant>
        <vt:lpstr>Slide Titles</vt:lpstr>
      </vt:variant>
      <vt:variant>
        <vt:i4>117</vt:i4>
      </vt:variant>
    </vt:vector>
  </HeadingPairs>
  <TitlesOfParts>
    <vt:vector size="136" baseType="lpstr">
      <vt:lpstr>Arial Unicode MS</vt:lpstr>
      <vt:lpstr>SimSun</vt:lpstr>
      <vt:lpstr>SimSun</vt:lpstr>
      <vt:lpstr>Arial</vt:lpstr>
      <vt:lpstr>Calibri</vt:lpstr>
      <vt:lpstr>Calibri Light</vt:lpstr>
      <vt:lpstr>Courier New</vt:lpstr>
      <vt:lpstr>Georgia</vt:lpstr>
      <vt:lpstr>Palatino</vt:lpstr>
      <vt:lpstr>Symbol</vt:lpstr>
      <vt:lpstr>Tahoma</vt:lpstr>
      <vt:lpstr>Times New Roman</vt:lpstr>
      <vt:lpstr>Verdana</vt:lpstr>
      <vt:lpstr>Wingdings</vt:lpstr>
      <vt:lpstr>Office Theme</vt:lpstr>
      <vt:lpstr>Equation</vt:lpstr>
      <vt:lpstr>Photo Editor Photo</vt:lpstr>
      <vt:lpstr>Document</vt:lpstr>
      <vt:lpstr>Bitmap Image</vt:lpstr>
      <vt:lpstr>AOSC400-2015 October 27, Lecture #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Due to their complexity, clouds are difficult to model</vt:lpstr>
      <vt:lpstr>“Man made” clouds: Airplane Tracks  </vt:lpstr>
      <vt:lpstr>Cloud Observations from satellites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Microwave Instruments of focus  </vt:lpstr>
      <vt:lpstr>Principles of MW radiometry</vt:lpstr>
      <vt:lpstr>Detection of MW radiation</vt:lpstr>
      <vt:lpstr>PowerPoint Presentation</vt:lpstr>
      <vt:lpstr>Since the emissivity in microwave is less than 1, there is a reflection contribution from the surface. Contribution of each term to the brightness temperature at the top or the atmosphere</vt:lpstr>
      <vt:lpstr>PowerPoint Presentation</vt:lpstr>
      <vt:lpstr>Contribution of each term to the brightness temperature at the top of the atmosphere  </vt:lpstr>
      <vt:lpstr> Spectral regions used for remote sensing of the earth atmosphere and surface from satellites. ε indicates emissivity, q denotes water vapor, and T represents temperature.</vt:lpstr>
      <vt:lpstr>PowerPoint Presentation</vt:lpstr>
      <vt:lpstr>PowerPoint Presentation</vt:lpstr>
      <vt:lpstr>PowerPoint Presentation</vt:lpstr>
      <vt:lpstr>PowerPoint Presentation</vt:lpstr>
      <vt:lpstr>PowerPoint Presentation</vt:lpstr>
      <vt:lpstr>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Microwave Instruments of focus  </vt:lpstr>
      <vt:lpstr>Orbit considerations</vt:lpstr>
      <vt:lpstr>Principles of MW radiometry</vt:lpstr>
      <vt:lpstr>Variables obtained</vt:lpstr>
      <vt:lpstr>Detection of MW radiation</vt:lpstr>
      <vt:lpstr>PowerPoint Presentation</vt:lpstr>
      <vt:lpstr>Since the emissivity in microwave is less than 1, there is a reflection contribution from the surface. Contribution of each term to the brightness temperature at the top or the atmosphere</vt:lpstr>
      <vt:lpstr>PowerPoint Presentation</vt:lpstr>
      <vt:lpstr>Contribution of each term to the brightness temperature at the top of the atmosphere  </vt:lpstr>
      <vt:lpstr>Effect of Clouds</vt:lpstr>
      <vt:lpstr>PowerPoint Presentation</vt:lpstr>
      <vt:lpstr>PowerPoint Presentation</vt:lpstr>
      <vt:lpstr>Early studies of sensitivity to cloud amount</vt:lpstr>
      <vt:lpstr>PowerPoint Presentation</vt:lpstr>
      <vt:lpstr>PowerPoint Presentation</vt:lpstr>
      <vt:lpstr>PowerPoint Presentation</vt:lpstr>
      <vt:lpstr>PowerPoint Presentation</vt:lpstr>
      <vt:lpstr>PowerPoint Presentation</vt:lpstr>
      <vt:lpstr>PowerPoint Presentation</vt:lpstr>
      <vt:lpstr>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frequency domain, the Planck function is given by  </vt:lpstr>
      <vt:lpstr>PowerPoint Presentation</vt:lpstr>
      <vt:lpstr>PowerPoint Presentation</vt:lpstr>
      <vt:lpstr>PowerPoint Presentation</vt:lpstr>
      <vt:lpstr>Variables obtained</vt:lpstr>
      <vt:lpstr>PowerPoint Presentation</vt:lpstr>
      <vt:lpstr> Due to their complexity, clouds are difficult to model</vt:lpstr>
      <vt:lpstr>“Man made” clouds: Airplane Tracks  </vt:lpstr>
      <vt:lpstr> Due to their complexity, clouds are difficult to model</vt:lpstr>
      <vt:lpstr>“Man made” clouds: Airplane Tracks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28</cp:revision>
  <dcterms:created xsi:type="dcterms:W3CDTF">2015-10-25T00:59:26Z</dcterms:created>
  <dcterms:modified xsi:type="dcterms:W3CDTF">2015-10-27T14:43:22Z</dcterms:modified>
</cp:coreProperties>
</file>